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79" r:id="rId3"/>
    <p:sldId id="280" r:id="rId4"/>
    <p:sldId id="281" r:id="rId5"/>
    <p:sldId id="285" r:id="rId6"/>
    <p:sldId id="283" r:id="rId7"/>
    <p:sldId id="282" r:id="rId8"/>
    <p:sldId id="284" r:id="rId9"/>
    <p:sldId id="288" r:id="rId10"/>
    <p:sldId id="287" r:id="rId11"/>
    <p:sldId id="278" r:id="rId12"/>
    <p:sldId id="289" r:id="rId13"/>
    <p:sldId id="268" r:id="rId14"/>
    <p:sldId id="267" r:id="rId15"/>
    <p:sldId id="259" r:id="rId16"/>
    <p:sldId id="262" r:id="rId17"/>
    <p:sldId id="260" r:id="rId18"/>
    <p:sldId id="263" r:id="rId19"/>
    <p:sldId id="265" r:id="rId20"/>
    <p:sldId id="264" r:id="rId21"/>
    <p:sldId id="272"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p:scale>
          <a:sx n="89" d="100"/>
          <a:sy n="89" d="100"/>
        </p:scale>
        <p:origin x="-1181"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7" d="100"/>
        <a:sy n="16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AE1F92-8D0E-F946-9DEA-3DCEB27DC86C}" type="datetimeFigureOut">
              <a:rPr lang="en-US" smtClean="0"/>
              <a:t>1/10/2017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DC79FB-E8B0-8046-91AB-CF78C8DB55D7}" type="slidenum">
              <a:rPr lang="en-US" smtClean="0"/>
              <a:t>‹#›</a:t>
            </a:fld>
            <a:endParaRPr lang="en-US"/>
          </a:p>
        </p:txBody>
      </p:sp>
    </p:spTree>
    <p:extLst>
      <p:ext uri="{BB962C8B-B14F-4D97-AF65-F5344CB8AC3E}">
        <p14:creationId xmlns:p14="http://schemas.microsoft.com/office/powerpoint/2010/main" val="10197104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D27E0-2566-445E-9860-7CBD11114F4B}" type="datetimeFigureOut">
              <a:rPr lang="en-US" smtClean="0"/>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4A314-B9F9-43DF-A41E-D6EEFBCE844E}" type="slidenum">
              <a:rPr lang="en-US" smtClean="0"/>
              <a:t>‹#›</a:t>
            </a:fld>
            <a:endParaRPr lang="en-US"/>
          </a:p>
        </p:txBody>
      </p:sp>
    </p:spTree>
    <p:extLst>
      <p:ext uri="{BB962C8B-B14F-4D97-AF65-F5344CB8AC3E}">
        <p14:creationId xmlns:p14="http://schemas.microsoft.com/office/powerpoint/2010/main" val="36282539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qa4eo.org/docs/maturity_matrix_2012EO440006_for.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http://qa4eo.org/resources/</a:t>
            </a:r>
          </a:p>
          <a:p>
            <a:r>
              <a:rPr lang="en-US" dirty="0" smtClean="0"/>
              <a:t>http://qa4eo.org/case-studies/</a:t>
            </a:r>
            <a:endParaRPr lang="en-US" dirty="0"/>
          </a:p>
        </p:txBody>
      </p:sp>
      <p:sp>
        <p:nvSpPr>
          <p:cNvPr id="4" name="Slide Number Placeholder 3"/>
          <p:cNvSpPr>
            <a:spLocks noGrp="1"/>
          </p:cNvSpPr>
          <p:nvPr>
            <p:ph type="sldNum" sz="quarter" idx="10"/>
          </p:nvPr>
        </p:nvSpPr>
        <p:spPr/>
        <p:txBody>
          <a:bodyPr/>
          <a:lstStyle/>
          <a:p>
            <a:fld id="{F344A314-B9F9-43DF-A41E-D6EEFBCE844E}" type="slidenum">
              <a:rPr lang="en-US" smtClean="0"/>
              <a:t>15</a:t>
            </a:fld>
            <a:endParaRPr lang="en-US"/>
          </a:p>
        </p:txBody>
      </p:sp>
    </p:spTree>
    <p:extLst>
      <p:ext uri="{BB962C8B-B14F-4D97-AF65-F5344CB8AC3E}">
        <p14:creationId xmlns:p14="http://schemas.microsoft.com/office/powerpoint/2010/main" val="369269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3"/>
              </a:rPr>
              <a:t>http://qa4eo.org/docs/maturity_matrix_2012EO440006_for.pdf</a:t>
            </a:r>
            <a:endParaRPr lang="en-US" b="1" dirty="0" smtClean="0"/>
          </a:p>
          <a:p>
            <a:endParaRPr lang="en-US" dirty="0"/>
          </a:p>
        </p:txBody>
      </p:sp>
      <p:sp>
        <p:nvSpPr>
          <p:cNvPr id="4" name="Slide Number Placeholder 3"/>
          <p:cNvSpPr>
            <a:spLocks noGrp="1"/>
          </p:cNvSpPr>
          <p:nvPr>
            <p:ph type="sldNum" sz="quarter" idx="10"/>
          </p:nvPr>
        </p:nvSpPr>
        <p:spPr/>
        <p:txBody>
          <a:bodyPr/>
          <a:lstStyle/>
          <a:p>
            <a:fld id="{F344A314-B9F9-43DF-A41E-D6EEFBCE844E}" type="slidenum">
              <a:rPr lang="en-US" smtClean="0"/>
              <a:t>20</a:t>
            </a:fld>
            <a:endParaRPr lang="en-US"/>
          </a:p>
        </p:txBody>
      </p:sp>
    </p:spTree>
    <p:extLst>
      <p:ext uri="{BB962C8B-B14F-4D97-AF65-F5344CB8AC3E}">
        <p14:creationId xmlns:p14="http://schemas.microsoft.com/office/powerpoint/2010/main" val="4358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BACE6-D31F-D149-985E-F8672D7FBE30}"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274312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FC10D-77D4-C641-9F86-4E48E929F704}"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300743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7BC43-7500-4448-BA21-AD05379F13A5}"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8460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03658-742E-4F47-8581-AE0D99EFCBD7}"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407480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37F21-68B5-7B43-BC0A-D6F201187B7F}"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162522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24214-C7A9-EF45-84BC-023658AE7761}" type="datetime1">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407388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D3F777-0149-504A-A32D-D275971D5B9B}" type="datetime1">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16689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5A8E7-6897-4647-B991-27FE705B85FC}" type="datetime1">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120576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3953A-421B-DF4E-AA5C-9791861078F2}" type="datetime1">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311006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4E980-9FFF-1844-B663-BB283709A693}" type="datetime1">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206196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ECD40-DE18-5B4D-BB94-103630020F91}" type="datetime1">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120483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21D55-6CB8-5747-9655-6C27DF939DA7}" type="datetime1">
              <a:rPr lang="en-US" smtClean="0"/>
              <a:t>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7B2E-74FE-493B-BDB5-6FA34052C46A}" type="slidenum">
              <a:rPr lang="en-US" smtClean="0"/>
              <a:t>‹#›</a:t>
            </a:fld>
            <a:endParaRPr lang="en-US"/>
          </a:p>
        </p:txBody>
      </p:sp>
    </p:spTree>
    <p:extLst>
      <p:ext uri="{BB962C8B-B14F-4D97-AF65-F5344CB8AC3E}">
        <p14:creationId xmlns:p14="http://schemas.microsoft.com/office/powerpoint/2010/main" val="1055238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David.F.Moroni@jpl.nasa.gov" TargetMode="External"/><Relationship Id="rId2" Type="http://schemas.openxmlformats.org/officeDocument/2006/relationships/hyperlink" Target="mailto:Hampapuram.ramapriyan@ssaihq.com" TargetMode="External"/><Relationship Id="rId1" Type="http://schemas.openxmlformats.org/officeDocument/2006/relationships/slideLayout" Target="../slideLayouts/slideLayout7.xml"/><Relationship Id="rId4" Type="http://schemas.openxmlformats.org/officeDocument/2006/relationships/hyperlink" Target="mailto:Ge.Peng@noaa.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qa4eo.org/docs/QA4EO_guid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so.org/iso/home/store/catalogue_tc/catalogue_detail.htm?csnumber=3257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onlinelibrary.wiley.com/doi/10.1002/2013EO130001/abstra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1.ncdc.noaa.gov/pub/data/sds/cdr/Guidelines/Maturity_Matrix_Template.xls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8400" y="5943600"/>
            <a:ext cx="441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2017 Winter ESIP Meeting</a:t>
            </a:r>
            <a:endParaRPr lang="en-US" b="1" dirty="0"/>
          </a:p>
        </p:txBody>
      </p:sp>
      <p:sp>
        <p:nvSpPr>
          <p:cNvPr id="2" name="Title 1"/>
          <p:cNvSpPr>
            <a:spLocks noGrp="1"/>
          </p:cNvSpPr>
          <p:nvPr>
            <p:ph type="ctrTitle"/>
          </p:nvPr>
        </p:nvSpPr>
        <p:spPr>
          <a:xfrm>
            <a:off x="642079" y="304800"/>
            <a:ext cx="8077200" cy="1600200"/>
          </a:xfrm>
        </p:spPr>
        <p:txBody>
          <a:bodyPr>
            <a:normAutofit/>
          </a:bodyPr>
          <a:lstStyle/>
          <a:p>
            <a:r>
              <a:rPr lang="en-US" sz="3200" b="1" dirty="0"/>
              <a:t>Information Quality </a:t>
            </a:r>
            <a:r>
              <a:rPr lang="en-US" sz="3200" b="1" dirty="0" smtClean="0"/>
              <a:t>Cluster </a:t>
            </a:r>
            <a:r>
              <a:rPr lang="en-US" sz="3200" b="1" dirty="0"/>
              <a:t>- Fostering Collaborations</a:t>
            </a:r>
          </a:p>
        </p:txBody>
      </p:sp>
      <p:sp>
        <p:nvSpPr>
          <p:cNvPr id="3" name="Subtitle 2"/>
          <p:cNvSpPr>
            <a:spLocks noGrp="1"/>
          </p:cNvSpPr>
          <p:nvPr>
            <p:ph type="subTitle" idx="1"/>
          </p:nvPr>
        </p:nvSpPr>
        <p:spPr>
          <a:xfrm>
            <a:off x="1480279" y="1981200"/>
            <a:ext cx="6400800" cy="2819400"/>
          </a:xfrm>
        </p:spPr>
        <p:txBody>
          <a:bodyPr>
            <a:noAutofit/>
          </a:bodyPr>
          <a:lstStyle/>
          <a:p>
            <a:r>
              <a:rPr lang="en-US" sz="1800" b="1" dirty="0" smtClean="0">
                <a:solidFill>
                  <a:schemeClr val="tx1"/>
                </a:solidFill>
              </a:rPr>
              <a:t>H. K. (Rama) Ramapriyan, Science Systems and Applications, Inc. &amp; NASA Goddard Space Flight Center</a:t>
            </a:r>
          </a:p>
          <a:p>
            <a:r>
              <a:rPr lang="en-US" sz="1800" b="1" dirty="0">
                <a:solidFill>
                  <a:schemeClr val="tx1"/>
                </a:solidFill>
              </a:rPr>
              <a:t>Ge Peng, North Carolina State </a:t>
            </a:r>
            <a:r>
              <a:rPr lang="en-US" sz="1800" b="1" dirty="0" smtClean="0">
                <a:solidFill>
                  <a:schemeClr val="tx1"/>
                </a:solidFill>
              </a:rPr>
              <a:t>University &amp; NOAA National Centers for Environmental Information</a:t>
            </a:r>
            <a:endParaRPr lang="en-US" sz="1800" b="1" dirty="0">
              <a:solidFill>
                <a:schemeClr val="tx1"/>
              </a:solidFill>
            </a:endParaRPr>
          </a:p>
          <a:p>
            <a:r>
              <a:rPr lang="en-US" sz="1800" b="1" dirty="0" smtClean="0">
                <a:solidFill>
                  <a:schemeClr val="tx1"/>
                </a:solidFill>
              </a:rPr>
              <a:t>David Moroni, Jet Propulsion Laboratory, California Institute of Technology, Pasadena, CA</a:t>
            </a:r>
          </a:p>
          <a:p>
            <a:r>
              <a:rPr lang="en-US" sz="1800" b="1" dirty="0" smtClean="0">
                <a:solidFill>
                  <a:schemeClr val="tx1"/>
                </a:solidFill>
              </a:rPr>
              <a:t>12 January 2017</a:t>
            </a:r>
            <a:endParaRPr lang="en-US" sz="1800" b="1" dirty="0">
              <a:solidFill>
                <a:schemeClr val="tx1"/>
              </a:solidFill>
            </a:endParaRPr>
          </a:p>
        </p:txBody>
      </p:sp>
      <p:sp>
        <p:nvSpPr>
          <p:cNvPr id="5" name="TextBox 4"/>
          <p:cNvSpPr txBox="1"/>
          <p:nvPr/>
        </p:nvSpPr>
        <p:spPr>
          <a:xfrm>
            <a:off x="800100" y="4953000"/>
            <a:ext cx="7761158" cy="830997"/>
          </a:xfrm>
          <a:prstGeom prst="rect">
            <a:avLst/>
          </a:prstGeom>
          <a:noFill/>
        </p:spPr>
        <p:txBody>
          <a:bodyPr wrap="square" rtlCol="0">
            <a:spAutoFit/>
          </a:bodyPr>
          <a:lstStyle/>
          <a:p>
            <a:r>
              <a:rPr lang="en-US" sz="1200" dirty="0" smtClean="0">
                <a:solidFill>
                  <a:srgbClr val="000000"/>
                </a:solidFill>
              </a:rPr>
              <a:t>Acknowledgements: Much of this work was already presented at </a:t>
            </a:r>
            <a:r>
              <a:rPr lang="en-US" sz="1200" dirty="0" err="1" smtClean="0">
                <a:solidFill>
                  <a:srgbClr val="000000"/>
                </a:solidFill>
              </a:rPr>
              <a:t>SciDataCon</a:t>
            </a:r>
            <a:r>
              <a:rPr lang="en-US" sz="1200" dirty="0" smtClean="0">
                <a:solidFill>
                  <a:srgbClr val="000000"/>
                </a:solidFill>
              </a:rPr>
              <a:t> 2016 with co-author contributions from Chung-Lin </a:t>
            </a:r>
            <a:r>
              <a:rPr lang="en-US" sz="1200" dirty="0" err="1" smtClean="0">
                <a:solidFill>
                  <a:srgbClr val="000000"/>
                </a:solidFill>
              </a:rPr>
              <a:t>Shie</a:t>
            </a:r>
            <a:r>
              <a:rPr lang="en-US" sz="1200" dirty="0" smtClean="0">
                <a:solidFill>
                  <a:srgbClr val="000000"/>
                </a:solidFill>
              </a:rPr>
              <a:t>, a contractor affiliated with NASA GSFC. These </a:t>
            </a:r>
            <a:r>
              <a:rPr lang="en-US" sz="1200" dirty="0">
                <a:solidFill>
                  <a:srgbClr val="000000"/>
                </a:solidFill>
              </a:rPr>
              <a:t>activities were carried out across multiple United States government-funded institutions (noted above) under contracts with the National Aeronautics and Space Administration (NASA) and the National Oceanic and Atmospheric Administration (NOAA). Government sponsorship acknowledged</a:t>
            </a:r>
            <a:r>
              <a:rPr lang="en-US" sz="1100" dirty="0">
                <a:solidFill>
                  <a:srgbClr val="000000"/>
                </a:solidFill>
              </a:rPr>
              <a:t>.</a:t>
            </a:r>
          </a:p>
        </p:txBody>
      </p:sp>
    </p:spTree>
    <p:extLst>
      <p:ext uri="{BB962C8B-B14F-4D97-AF65-F5344CB8AC3E}">
        <p14:creationId xmlns:p14="http://schemas.microsoft.com/office/powerpoint/2010/main" val="1048725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85800"/>
          </a:xfrm>
        </p:spPr>
        <p:txBody>
          <a:bodyPr>
            <a:noAutofit/>
          </a:bodyPr>
          <a:lstStyle/>
          <a:p>
            <a:r>
              <a:rPr lang="en-US" sz="3600" b="1" dirty="0" smtClean="0">
                <a:solidFill>
                  <a:schemeClr val="tx2"/>
                </a:solidFill>
              </a:rPr>
              <a:t>Conclusion</a:t>
            </a:r>
            <a:endParaRPr lang="en-US" sz="3600" b="1" dirty="0">
              <a:solidFill>
                <a:schemeClr val="tx2"/>
              </a:solidFill>
            </a:endParaRPr>
          </a:p>
        </p:txBody>
      </p:sp>
      <p:sp>
        <p:nvSpPr>
          <p:cNvPr id="3" name="Content Placeholder 2"/>
          <p:cNvSpPr>
            <a:spLocks noGrp="1"/>
          </p:cNvSpPr>
          <p:nvPr>
            <p:ph idx="1"/>
          </p:nvPr>
        </p:nvSpPr>
        <p:spPr>
          <a:xfrm>
            <a:off x="304800" y="990600"/>
            <a:ext cx="8534400" cy="5410200"/>
          </a:xfrm>
        </p:spPr>
        <p:txBody>
          <a:bodyPr>
            <a:noAutofit/>
          </a:bodyPr>
          <a:lstStyle/>
          <a:p>
            <a:r>
              <a:rPr lang="en-GB" sz="2600" b="1" dirty="0" smtClean="0"/>
              <a:t>Capture</a:t>
            </a:r>
            <a:r>
              <a:rPr lang="en-GB" sz="2600" b="1" dirty="0"/>
              <a:t>, description, discovery, and usability of information about data quality in Earth science data </a:t>
            </a:r>
            <a:r>
              <a:rPr lang="en-GB" sz="2600" b="1" dirty="0" smtClean="0"/>
              <a:t>products is critical for proper use of data.</a:t>
            </a:r>
          </a:p>
          <a:p>
            <a:r>
              <a:rPr lang="en-GB" sz="2600" b="1" dirty="0" smtClean="0"/>
              <a:t>Many groups are involved in developing and documenting best practices.</a:t>
            </a:r>
          </a:p>
          <a:p>
            <a:r>
              <a:rPr lang="en-GB" sz="2600" b="1" dirty="0" smtClean="0"/>
              <a:t>ESIP IQC, as a multilateral group is well placed to promoting standards and best practices.</a:t>
            </a:r>
          </a:p>
          <a:p>
            <a:r>
              <a:rPr lang="en-GB" sz="2600" b="1" dirty="0" smtClean="0"/>
              <a:t>Use Case Submission and Evaluation is an on-going process; working sessions are an efficient mechanism for vetting and finding solutions. </a:t>
            </a:r>
          </a:p>
          <a:p>
            <a:r>
              <a:rPr lang="en-GB" sz="2600" b="1" dirty="0" smtClean="0"/>
              <a:t>Membership in IQC is open: You are invited to participate!</a:t>
            </a:r>
          </a:p>
          <a:p>
            <a:r>
              <a:rPr lang="en-GB" sz="2600" b="1" dirty="0" smtClean="0"/>
              <a:t>Monthly </a:t>
            </a:r>
            <a:r>
              <a:rPr lang="en-GB" sz="2600" b="1" dirty="0" err="1" smtClean="0"/>
              <a:t>telecons</a:t>
            </a:r>
            <a:r>
              <a:rPr lang="en-GB" sz="2600" b="1" dirty="0" smtClean="0"/>
              <a:t> feature guest speakers on a variety of topics connected with Information Quality.</a:t>
            </a:r>
            <a:endParaRPr lang="en-US" sz="2600" b="1" dirty="0"/>
          </a:p>
        </p:txBody>
      </p:sp>
      <p:sp>
        <p:nvSpPr>
          <p:cNvPr id="5" name="Slide Number Placeholder 4"/>
          <p:cNvSpPr>
            <a:spLocks noGrp="1"/>
          </p:cNvSpPr>
          <p:nvPr>
            <p:ph type="sldNum" sz="quarter" idx="12"/>
          </p:nvPr>
        </p:nvSpPr>
        <p:spPr/>
        <p:txBody>
          <a:bodyPr/>
          <a:lstStyle/>
          <a:p>
            <a:fld id="{0CFC7B2E-74FE-493B-BDB5-6FA34052C46A}" type="slidenum">
              <a:rPr lang="en-US" smtClean="0"/>
              <a:t>10</a:t>
            </a:fld>
            <a:endParaRPr lang="en-US"/>
          </a:p>
        </p:txBody>
      </p:sp>
    </p:spTree>
    <p:extLst>
      <p:ext uri="{BB962C8B-B14F-4D97-AF65-F5344CB8AC3E}">
        <p14:creationId xmlns:p14="http://schemas.microsoft.com/office/powerpoint/2010/main" val="2540459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1371600"/>
            <a:ext cx="533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Thank you for your attention!</a:t>
            </a:r>
            <a:endParaRPr lang="en-US" sz="3200" dirty="0"/>
          </a:p>
        </p:txBody>
      </p:sp>
      <p:sp>
        <p:nvSpPr>
          <p:cNvPr id="3" name="TextBox 2"/>
          <p:cNvSpPr txBox="1"/>
          <p:nvPr/>
        </p:nvSpPr>
        <p:spPr>
          <a:xfrm>
            <a:off x="1676400" y="4114800"/>
            <a:ext cx="6019800" cy="923330"/>
          </a:xfrm>
          <a:prstGeom prst="rect">
            <a:avLst/>
          </a:prstGeom>
          <a:noFill/>
        </p:spPr>
        <p:txBody>
          <a:bodyPr wrap="square" rtlCol="0">
            <a:spAutoFit/>
          </a:bodyPr>
          <a:lstStyle/>
          <a:p>
            <a:pPr algn="ctr"/>
            <a:r>
              <a:rPr lang="en-US" dirty="0" smtClean="0">
                <a:hlinkClick r:id="rId2"/>
              </a:rPr>
              <a:t>Hampapuram.ramapriyan@ssaihq.com</a:t>
            </a:r>
            <a:endParaRPr lang="en-US" dirty="0" smtClean="0"/>
          </a:p>
          <a:p>
            <a:pPr algn="ctr"/>
            <a:r>
              <a:rPr lang="en-US" dirty="0" smtClean="0">
                <a:hlinkClick r:id="rId3"/>
              </a:rPr>
              <a:t>David.F.Moroni@jpl.nasa.gov</a:t>
            </a:r>
            <a:endParaRPr lang="en-US" dirty="0" smtClean="0"/>
          </a:p>
          <a:p>
            <a:pPr algn="ctr"/>
            <a:r>
              <a:rPr lang="en-US" dirty="0" smtClean="0">
                <a:hlinkClick r:id="rId4"/>
              </a:rPr>
              <a:t>Ge.Peng@noaa.gov</a:t>
            </a:r>
            <a:endParaRPr lang="en-US" dirty="0" smtClean="0"/>
          </a:p>
        </p:txBody>
      </p:sp>
      <p:sp>
        <p:nvSpPr>
          <p:cNvPr id="5" name="Slide Number Placeholder 4"/>
          <p:cNvSpPr>
            <a:spLocks noGrp="1"/>
          </p:cNvSpPr>
          <p:nvPr>
            <p:ph type="sldNum" sz="quarter" idx="12"/>
          </p:nvPr>
        </p:nvSpPr>
        <p:spPr/>
        <p:txBody>
          <a:bodyPr/>
          <a:lstStyle/>
          <a:p>
            <a:fld id="{0CFC7B2E-74FE-493B-BDB5-6FA34052C46A}" type="slidenum">
              <a:rPr lang="en-US" smtClean="0"/>
              <a:t>11</a:t>
            </a:fld>
            <a:endParaRPr lang="en-US"/>
          </a:p>
        </p:txBody>
      </p:sp>
    </p:spTree>
    <p:extLst>
      <p:ext uri="{BB962C8B-B14F-4D97-AF65-F5344CB8AC3E}">
        <p14:creationId xmlns:p14="http://schemas.microsoft.com/office/powerpoint/2010/main" val="316711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3" name="Content Placeholder 2"/>
          <p:cNvSpPr>
            <a:spLocks noGrp="1"/>
          </p:cNvSpPr>
          <p:nvPr>
            <p:ph idx="1"/>
          </p:nvPr>
        </p:nvSpPr>
        <p:spPr/>
        <p:txBody>
          <a:bodyPr/>
          <a:lstStyle/>
          <a:p>
            <a:pPr>
              <a:buFont typeface="Wingdings" charset="2"/>
              <a:buChar char="ü"/>
            </a:pPr>
            <a:r>
              <a:rPr lang="en-US" i="1" dirty="0" smtClean="0"/>
              <a:t>Introducing the IQC – David Moroni </a:t>
            </a:r>
          </a:p>
          <a:p>
            <a:pPr>
              <a:buFont typeface="Wingdings" charset="2"/>
              <a:buChar char="q"/>
            </a:pPr>
            <a:r>
              <a:rPr lang="en-US" dirty="0" smtClean="0"/>
              <a:t> Agriculture and Climate Cluster – Jeff Campbell (USDA) </a:t>
            </a:r>
          </a:p>
          <a:p>
            <a:pPr>
              <a:buFont typeface="Wingdings" charset="2"/>
              <a:buChar char="q"/>
            </a:pPr>
            <a:r>
              <a:rPr lang="en-US" dirty="0"/>
              <a:t> </a:t>
            </a:r>
            <a:r>
              <a:rPr lang="en-US" dirty="0" smtClean="0"/>
              <a:t>Disaster Lifecycle </a:t>
            </a:r>
            <a:r>
              <a:rPr lang="en-US" smtClean="0"/>
              <a:t>Cluster – Speaker TBD</a:t>
            </a:r>
            <a:endParaRPr lang="en-US" dirty="0" smtClean="0"/>
          </a:p>
          <a:p>
            <a:pPr>
              <a:buFont typeface="Wingdings" charset="2"/>
              <a:buChar char="q"/>
            </a:pPr>
            <a:r>
              <a:rPr lang="en-US" dirty="0"/>
              <a:t> </a:t>
            </a:r>
            <a:r>
              <a:rPr lang="en-US" dirty="0" smtClean="0"/>
              <a:t>CEOS/WGCV Land Product Validation – Pierre </a:t>
            </a:r>
            <a:r>
              <a:rPr lang="en-US" dirty="0" err="1" smtClean="0"/>
              <a:t>Guillevic</a:t>
            </a:r>
            <a:r>
              <a:rPr lang="en-US" dirty="0" smtClean="0"/>
              <a:t> (U of MD)</a:t>
            </a:r>
          </a:p>
          <a:p>
            <a:pPr>
              <a:buFont typeface="Wingdings" charset="2"/>
              <a:buChar char="q"/>
            </a:pPr>
            <a:r>
              <a:rPr lang="en-US" dirty="0"/>
              <a:t> </a:t>
            </a:r>
            <a:r>
              <a:rPr lang="en-US" dirty="0" smtClean="0"/>
              <a:t>Obs4MIPS – Robert Ferraro (JPL)</a:t>
            </a:r>
          </a:p>
          <a:p>
            <a:pPr>
              <a:buFont typeface="Wingdings" charset="2"/>
              <a:buChar char="q"/>
            </a:pPr>
            <a:r>
              <a:rPr lang="en-US" dirty="0" smtClean="0"/>
              <a:t> Panel Discussion – 50 Minutes </a:t>
            </a:r>
          </a:p>
          <a:p>
            <a:pPr>
              <a:buFont typeface="Wingdings" charset="2"/>
              <a:buChar char="q"/>
            </a:pPr>
            <a:endParaRPr lang="en-US" dirty="0"/>
          </a:p>
        </p:txBody>
      </p:sp>
      <p:sp>
        <p:nvSpPr>
          <p:cNvPr id="4" name="Slide Number Placeholder 3"/>
          <p:cNvSpPr>
            <a:spLocks noGrp="1"/>
          </p:cNvSpPr>
          <p:nvPr>
            <p:ph type="sldNum" sz="quarter" idx="12"/>
          </p:nvPr>
        </p:nvSpPr>
        <p:spPr/>
        <p:txBody>
          <a:bodyPr/>
          <a:lstStyle/>
          <a:p>
            <a:fld id="{0CFC7B2E-74FE-493B-BDB5-6FA34052C46A}" type="slidenum">
              <a:rPr lang="en-US" smtClean="0"/>
              <a:t>12</a:t>
            </a:fld>
            <a:endParaRPr lang="en-US"/>
          </a:p>
        </p:txBody>
      </p:sp>
    </p:spTree>
    <p:extLst>
      <p:ext uri="{BB962C8B-B14F-4D97-AF65-F5344CB8AC3E}">
        <p14:creationId xmlns:p14="http://schemas.microsoft.com/office/powerpoint/2010/main" val="80289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2800" b="1" dirty="0">
                <a:solidFill>
                  <a:schemeClr val="tx2"/>
                </a:solidFill>
              </a:rPr>
              <a:t>NASA </a:t>
            </a:r>
            <a:r>
              <a:rPr lang="en-US" sz="2800" b="1" dirty="0" smtClean="0">
                <a:solidFill>
                  <a:schemeClr val="tx2"/>
                </a:solidFill>
              </a:rPr>
              <a:t>Earth Science Data System Working Groups (ESDSWG) – Data Quality Working Group DQWG</a:t>
            </a:r>
            <a:endParaRPr lang="en-US" sz="2800" b="1" dirty="0">
              <a:solidFill>
                <a:schemeClr val="tx2"/>
              </a:solidFill>
            </a:endParaRPr>
          </a:p>
        </p:txBody>
      </p:sp>
      <p:sp>
        <p:nvSpPr>
          <p:cNvPr id="3" name="Content Placeholder 2"/>
          <p:cNvSpPr>
            <a:spLocks noGrp="1"/>
          </p:cNvSpPr>
          <p:nvPr>
            <p:ph idx="1"/>
          </p:nvPr>
        </p:nvSpPr>
        <p:spPr>
          <a:xfrm>
            <a:off x="228600" y="1295400"/>
            <a:ext cx="8686800" cy="5181600"/>
          </a:xfrm>
        </p:spPr>
        <p:txBody>
          <a:bodyPr>
            <a:normAutofit fontScale="92500" lnSpcReduction="20000"/>
          </a:bodyPr>
          <a:lstStyle/>
          <a:p>
            <a:r>
              <a:rPr lang="en-US" sz="2400" b="1" i="1" u="sng" dirty="0" smtClean="0">
                <a:solidFill>
                  <a:srgbClr val="000000"/>
                </a:solidFill>
              </a:rPr>
              <a:t>Mission</a:t>
            </a:r>
            <a:r>
              <a:rPr lang="en-US" sz="2400" b="1" dirty="0">
                <a:solidFill>
                  <a:srgbClr val="000000"/>
                </a:solidFill>
              </a:rPr>
              <a:t>: “Assess </a:t>
            </a:r>
            <a:r>
              <a:rPr lang="en-US" sz="2400" b="1" i="1" u="sng" dirty="0" smtClean="0">
                <a:solidFill>
                  <a:srgbClr val="000000"/>
                </a:solidFill>
              </a:rPr>
              <a:t>existing</a:t>
            </a:r>
            <a:r>
              <a:rPr lang="en-US" sz="2400" b="1" dirty="0" smtClean="0">
                <a:solidFill>
                  <a:srgbClr val="000000"/>
                </a:solidFill>
              </a:rPr>
              <a:t> </a:t>
            </a:r>
            <a:r>
              <a:rPr lang="en-US" sz="2400" b="1" dirty="0">
                <a:solidFill>
                  <a:srgbClr val="000000"/>
                </a:solidFill>
              </a:rPr>
              <a:t>data quality </a:t>
            </a:r>
            <a:r>
              <a:rPr lang="en-US" sz="2400" b="1" i="1" u="sng" dirty="0">
                <a:solidFill>
                  <a:srgbClr val="000000"/>
                </a:solidFill>
              </a:rPr>
              <a:t>standards</a:t>
            </a:r>
            <a:r>
              <a:rPr lang="en-US" sz="2400" b="1" dirty="0">
                <a:solidFill>
                  <a:srgbClr val="000000"/>
                </a:solidFill>
              </a:rPr>
              <a:t> and </a:t>
            </a:r>
            <a:r>
              <a:rPr lang="en-US" sz="2400" b="1" i="1" u="sng" dirty="0">
                <a:solidFill>
                  <a:srgbClr val="000000"/>
                </a:solidFill>
              </a:rPr>
              <a:t>practices</a:t>
            </a:r>
            <a:r>
              <a:rPr lang="en-US" sz="2400" b="1" dirty="0">
                <a:solidFill>
                  <a:srgbClr val="000000"/>
                </a:solidFill>
              </a:rPr>
              <a:t> in the </a:t>
            </a:r>
            <a:r>
              <a:rPr lang="en-US" sz="2400" b="1" i="1" u="sng" dirty="0">
                <a:solidFill>
                  <a:srgbClr val="000000"/>
                </a:solidFill>
              </a:rPr>
              <a:t>inter-agency</a:t>
            </a:r>
            <a:r>
              <a:rPr lang="en-US" sz="2400" b="1" i="1" dirty="0">
                <a:solidFill>
                  <a:srgbClr val="000000"/>
                </a:solidFill>
              </a:rPr>
              <a:t> </a:t>
            </a:r>
            <a:r>
              <a:rPr lang="en-US" sz="2400" b="1" dirty="0">
                <a:solidFill>
                  <a:srgbClr val="000000"/>
                </a:solidFill>
              </a:rPr>
              <a:t>and </a:t>
            </a:r>
            <a:r>
              <a:rPr lang="en-US" sz="2400" b="1" i="1" u="sng" dirty="0">
                <a:solidFill>
                  <a:srgbClr val="000000"/>
                </a:solidFill>
              </a:rPr>
              <a:t>international</a:t>
            </a:r>
            <a:r>
              <a:rPr lang="en-US" sz="2400" b="1" dirty="0">
                <a:solidFill>
                  <a:srgbClr val="000000"/>
                </a:solidFill>
              </a:rPr>
              <a:t> arena to determine a working solution relevant to </a:t>
            </a:r>
            <a:r>
              <a:rPr lang="en-US" sz="2400" b="1" dirty="0" smtClean="0">
                <a:solidFill>
                  <a:srgbClr val="000000"/>
                </a:solidFill>
              </a:rPr>
              <a:t>Earth Science Data and Information System Project (ESDIS), Distributed Active Archive Centers (DAACs), </a:t>
            </a:r>
            <a:r>
              <a:rPr lang="en-US" sz="2400" b="1" dirty="0">
                <a:solidFill>
                  <a:srgbClr val="000000"/>
                </a:solidFill>
              </a:rPr>
              <a:t>and </a:t>
            </a:r>
            <a:r>
              <a:rPr lang="en-US" sz="2400" b="1" dirty="0" smtClean="0">
                <a:solidFill>
                  <a:srgbClr val="000000"/>
                </a:solidFill>
              </a:rPr>
              <a:t>NASA-funded </a:t>
            </a:r>
            <a:r>
              <a:rPr lang="en-US" sz="2400" b="1" dirty="0">
                <a:solidFill>
                  <a:srgbClr val="000000"/>
                </a:solidFill>
              </a:rPr>
              <a:t>Data </a:t>
            </a:r>
            <a:r>
              <a:rPr lang="en-US" sz="2400" b="1" dirty="0" smtClean="0">
                <a:solidFill>
                  <a:srgbClr val="000000"/>
                </a:solidFill>
              </a:rPr>
              <a:t>Producers.”</a:t>
            </a:r>
          </a:p>
          <a:p>
            <a:r>
              <a:rPr lang="en-US" sz="2400" b="1" dirty="0" smtClean="0">
                <a:solidFill>
                  <a:schemeClr val="accent1"/>
                </a:solidFill>
              </a:rPr>
              <a:t>Initiated in March 2014</a:t>
            </a:r>
          </a:p>
          <a:p>
            <a:r>
              <a:rPr lang="en-US" sz="2400" b="1" dirty="0" smtClean="0">
                <a:solidFill>
                  <a:srgbClr val="000000"/>
                </a:solidFill>
              </a:rPr>
              <a:t>2014-2015: </a:t>
            </a:r>
          </a:p>
          <a:p>
            <a:pPr lvl="1"/>
            <a:r>
              <a:rPr lang="en-US" sz="2000" b="1" dirty="0" smtClean="0">
                <a:solidFill>
                  <a:srgbClr val="000000"/>
                </a:solidFill>
              </a:rPr>
              <a:t>16 use cases analyzed, issues identified from users’ points of view and ~100 recommendations made for improvement</a:t>
            </a:r>
          </a:p>
          <a:p>
            <a:pPr lvl="1"/>
            <a:r>
              <a:rPr lang="en-US" sz="2000" b="1" dirty="0" smtClean="0">
                <a:solidFill>
                  <a:srgbClr val="000000"/>
                </a:solidFill>
              </a:rPr>
              <a:t>Consolidated into 12 high-priority recommendations</a:t>
            </a:r>
          </a:p>
          <a:p>
            <a:r>
              <a:rPr lang="en-US" sz="2400" b="1" dirty="0" smtClean="0">
                <a:solidFill>
                  <a:schemeClr val="accent1"/>
                </a:solidFill>
              </a:rPr>
              <a:t>2015-2016:</a:t>
            </a:r>
          </a:p>
          <a:p>
            <a:pPr lvl="1"/>
            <a:r>
              <a:rPr lang="en-US" sz="2000" b="1" dirty="0">
                <a:solidFill>
                  <a:schemeClr val="accent1"/>
                </a:solidFill>
              </a:rPr>
              <a:t>Extracted 4 “Low Hanging Fruit” (LHF) recommendations from previous 12</a:t>
            </a:r>
          </a:p>
          <a:p>
            <a:pPr lvl="1"/>
            <a:r>
              <a:rPr lang="en-GB" sz="2000" b="1" dirty="0">
                <a:solidFill>
                  <a:schemeClr val="accent1"/>
                </a:solidFill>
              </a:rPr>
              <a:t>25 solutions to address these recommendations have been identified and assessed for operational maturity and readiness for implementation, with an initial focus on four “low-hanging fruit” recommendations; solutions that exist as open-source and in an operational environment were ranked as highest priority for </a:t>
            </a:r>
            <a:r>
              <a:rPr lang="en-GB" sz="2000" b="1" dirty="0" smtClean="0">
                <a:solidFill>
                  <a:schemeClr val="accent1"/>
                </a:solidFill>
              </a:rPr>
              <a:t>implementation</a:t>
            </a:r>
            <a:r>
              <a:rPr lang="en-US" sz="2000" b="1" dirty="0" smtClean="0">
                <a:solidFill>
                  <a:schemeClr val="accent1"/>
                </a:solidFill>
              </a:rPr>
              <a:t>. </a:t>
            </a:r>
            <a:endParaRPr lang="en-US" sz="2000" b="1" dirty="0">
              <a:solidFill>
                <a:schemeClr val="accent1"/>
              </a:solidFill>
            </a:endParaRPr>
          </a:p>
          <a:p>
            <a:r>
              <a:rPr lang="en-US" sz="2400" b="1" dirty="0" smtClean="0">
                <a:solidFill>
                  <a:srgbClr val="000000"/>
                </a:solidFill>
              </a:rPr>
              <a:t>Details in poster by Yaxing Wei et al</a:t>
            </a:r>
            <a:endParaRPr lang="en-US" sz="2400" b="1" dirty="0">
              <a:solidFill>
                <a:srgbClr val="000000"/>
              </a:solidFill>
            </a:endParaRPr>
          </a:p>
        </p:txBody>
      </p:sp>
      <p:sp>
        <p:nvSpPr>
          <p:cNvPr id="5" name="Slide Number Placeholder 4"/>
          <p:cNvSpPr>
            <a:spLocks noGrp="1"/>
          </p:cNvSpPr>
          <p:nvPr>
            <p:ph type="sldNum" sz="quarter" idx="12"/>
          </p:nvPr>
        </p:nvSpPr>
        <p:spPr/>
        <p:txBody>
          <a:bodyPr/>
          <a:lstStyle/>
          <a:p>
            <a:fld id="{0CFC7B2E-74FE-493B-BDB5-6FA34052C46A}" type="slidenum">
              <a:rPr lang="en-US" smtClean="0"/>
              <a:t>13</a:t>
            </a:fld>
            <a:endParaRPr lang="en-US"/>
          </a:p>
        </p:txBody>
      </p:sp>
    </p:spTree>
    <p:extLst>
      <p:ext uri="{BB962C8B-B14F-4D97-AF65-F5344CB8AC3E}">
        <p14:creationId xmlns:p14="http://schemas.microsoft.com/office/powerpoint/2010/main" val="86610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smtClean="0"/>
              <a:t>Data </a:t>
            </a:r>
            <a:r>
              <a:rPr lang="en-US" dirty="0"/>
              <a:t>Stewardship Maturity Matrix</a:t>
            </a:r>
          </a:p>
        </p:txBody>
      </p:sp>
      <p:sp>
        <p:nvSpPr>
          <p:cNvPr id="3" name="Content Placeholder 2"/>
          <p:cNvSpPr>
            <a:spLocks noGrp="1"/>
          </p:cNvSpPr>
          <p:nvPr>
            <p:ph idx="1"/>
          </p:nvPr>
        </p:nvSpPr>
        <p:spPr>
          <a:xfrm>
            <a:off x="152400" y="1066800"/>
            <a:ext cx="8763000" cy="5562600"/>
          </a:xfrm>
        </p:spPr>
        <p:txBody>
          <a:bodyPr>
            <a:noAutofit/>
          </a:bodyPr>
          <a:lstStyle/>
          <a:p>
            <a:r>
              <a:rPr lang="en-US" sz="2400" b="1" dirty="0" smtClean="0"/>
              <a:t>NOAA NCEI/CICS-NC </a:t>
            </a:r>
            <a:r>
              <a:rPr lang="en-US" sz="2400" b="1" dirty="0"/>
              <a:t>Scientific Data Stewardship Maturity Matrix </a:t>
            </a:r>
            <a:r>
              <a:rPr lang="en-US" sz="2400" b="1" dirty="0" smtClean="0"/>
              <a:t>(DSMM</a:t>
            </a:r>
            <a:r>
              <a:rPr lang="en-US" sz="2400" b="1" dirty="0"/>
              <a:t>) provides a unified framework for assessing the maturity of measurable stewardship practices applied to individual digital Earth Science datasets that are publicly </a:t>
            </a:r>
            <a:r>
              <a:rPr lang="en-US" sz="2400" b="1" dirty="0" smtClean="0"/>
              <a:t>available</a:t>
            </a:r>
          </a:p>
          <a:p>
            <a:r>
              <a:rPr lang="en-US" sz="2400" b="1" dirty="0" smtClean="0">
                <a:solidFill>
                  <a:schemeClr val="accent1"/>
                </a:solidFill>
              </a:rPr>
              <a:t>Assesses maturity in 9 categories (e.g., preservability, accessibility, data quality assessment, data integrity) at 5 levels (1 = Not Managed; 5 = Optimally Managed)</a:t>
            </a:r>
          </a:p>
          <a:p>
            <a:r>
              <a:rPr lang="en-US" sz="2400" b="1" dirty="0"/>
              <a:t>P</a:t>
            </a:r>
            <a:r>
              <a:rPr lang="en-US" sz="2400" b="1" dirty="0" smtClean="0"/>
              <a:t>rovides </a:t>
            </a:r>
            <a:r>
              <a:rPr lang="en-US" sz="2400" b="1" dirty="0"/>
              <a:t>understandable data quality information to users including scientists and actionable information to </a:t>
            </a:r>
            <a:r>
              <a:rPr lang="en-US" sz="2400" b="1" dirty="0" smtClean="0"/>
              <a:t>decision-makers</a:t>
            </a:r>
          </a:p>
          <a:p>
            <a:r>
              <a:rPr lang="en-US" sz="2400" b="1" dirty="0">
                <a:solidFill>
                  <a:schemeClr val="accent1"/>
                </a:solidFill>
              </a:rPr>
              <a:t>Peng, G. et al, 2015. “A unified framework for measuring stewardship practices applied to digital environmental datasets”, Data Science Journal, 13. doi:10.2481/dsj.14-</a:t>
            </a:r>
            <a:r>
              <a:rPr lang="en-US" sz="2400" b="1" dirty="0" smtClean="0">
                <a:solidFill>
                  <a:schemeClr val="accent1"/>
                </a:solidFill>
              </a:rPr>
              <a:t>04</a:t>
            </a:r>
          </a:p>
          <a:p>
            <a:pPr marL="0" indent="0">
              <a:buNone/>
            </a:pPr>
            <a:r>
              <a:rPr lang="en-US" sz="2400" b="1" dirty="0" smtClean="0">
                <a:solidFill>
                  <a:schemeClr val="accent1"/>
                </a:solidFill>
              </a:rPr>
              <a:t>     </a:t>
            </a:r>
            <a:r>
              <a:rPr lang="en-US" sz="2000" b="1" dirty="0" smtClean="0">
                <a:solidFill>
                  <a:schemeClr val="accent1"/>
                </a:solidFill>
              </a:rPr>
              <a:t>(Self-assessment template: </a:t>
            </a:r>
            <a:r>
              <a:rPr lang="en-US" sz="2000" b="1" dirty="0" err="1" smtClean="0">
                <a:solidFill>
                  <a:schemeClr val="accent1"/>
                </a:solidFill>
              </a:rPr>
              <a:t>tinyurl.com</a:t>
            </a:r>
            <a:r>
              <a:rPr lang="en-US" sz="2000" b="1" dirty="0" smtClean="0">
                <a:solidFill>
                  <a:schemeClr val="accent1"/>
                </a:solidFill>
              </a:rPr>
              <a:t>/</a:t>
            </a:r>
            <a:r>
              <a:rPr lang="en-US" sz="2000" b="1" dirty="0" err="1" smtClean="0">
                <a:solidFill>
                  <a:schemeClr val="accent1"/>
                </a:solidFill>
              </a:rPr>
              <a:t>DSMMtemplate</a:t>
            </a:r>
            <a:r>
              <a:rPr lang="en-US" sz="2000" b="1" dirty="0" smtClean="0">
                <a:solidFill>
                  <a:schemeClr val="accent1"/>
                </a:solidFill>
              </a:rPr>
              <a:t>)</a:t>
            </a:r>
          </a:p>
          <a:p>
            <a:endParaRPr lang="en-US" sz="2400" b="1" dirty="0">
              <a:solidFill>
                <a:schemeClr val="accent1"/>
              </a:solidFill>
            </a:endParaRPr>
          </a:p>
        </p:txBody>
      </p:sp>
      <p:sp>
        <p:nvSpPr>
          <p:cNvPr id="5" name="Slide Number Placeholder 4"/>
          <p:cNvSpPr>
            <a:spLocks noGrp="1"/>
          </p:cNvSpPr>
          <p:nvPr>
            <p:ph type="sldNum" sz="quarter" idx="12"/>
          </p:nvPr>
        </p:nvSpPr>
        <p:spPr/>
        <p:txBody>
          <a:bodyPr/>
          <a:lstStyle/>
          <a:p>
            <a:fld id="{0CFC7B2E-74FE-493B-BDB5-6FA34052C46A}" type="slidenum">
              <a:rPr lang="en-US" smtClean="0"/>
              <a:t>14</a:t>
            </a:fld>
            <a:endParaRPr lang="en-US"/>
          </a:p>
        </p:txBody>
      </p:sp>
    </p:spTree>
    <p:extLst>
      <p:ext uri="{BB962C8B-B14F-4D97-AF65-F5344CB8AC3E}">
        <p14:creationId xmlns:p14="http://schemas.microsoft.com/office/powerpoint/2010/main" val="2954995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4000" b="1" dirty="0" smtClean="0">
                <a:solidFill>
                  <a:schemeClr val="tx2"/>
                </a:solidFill>
              </a:rPr>
              <a:t>QA4EO</a:t>
            </a:r>
            <a:endParaRPr lang="en-US" b="1" dirty="0">
              <a:solidFill>
                <a:schemeClr val="tx2"/>
              </a:solidFill>
            </a:endParaRPr>
          </a:p>
        </p:txBody>
      </p:sp>
      <p:sp>
        <p:nvSpPr>
          <p:cNvPr id="3" name="Content Placeholder 2"/>
          <p:cNvSpPr>
            <a:spLocks noGrp="1"/>
          </p:cNvSpPr>
          <p:nvPr>
            <p:ph idx="1"/>
          </p:nvPr>
        </p:nvSpPr>
        <p:spPr>
          <a:xfrm>
            <a:off x="152400" y="914400"/>
            <a:ext cx="8839200" cy="5715000"/>
          </a:xfrm>
        </p:spPr>
        <p:txBody>
          <a:bodyPr>
            <a:noAutofit/>
          </a:bodyPr>
          <a:lstStyle/>
          <a:p>
            <a:r>
              <a:rPr lang="en-US" sz="2000" b="1" dirty="0"/>
              <a:t>Established and endorsed by the Committee on Earth Observation Satellites (CEOS) in response to a Group on Earth Observations (GEO) Task DA-06-02 (now Task DA-09-01a)</a:t>
            </a:r>
          </a:p>
          <a:p>
            <a:r>
              <a:rPr lang="en-US" sz="2000" b="1" dirty="0">
                <a:solidFill>
                  <a:schemeClr val="accent1"/>
                </a:solidFill>
              </a:rPr>
              <a:t>Four International Workshops  - </a:t>
            </a:r>
            <a:r>
              <a:rPr lang="en-US" sz="2000" b="1" dirty="0" smtClean="0">
                <a:solidFill>
                  <a:schemeClr val="accent1"/>
                </a:solidFill>
              </a:rPr>
              <a:t>2007, 2008, 2009,  and 2011</a:t>
            </a:r>
            <a:endParaRPr lang="en-US" sz="2000" b="1" dirty="0">
              <a:solidFill>
                <a:schemeClr val="accent1"/>
              </a:solidFill>
            </a:endParaRPr>
          </a:p>
          <a:p>
            <a:r>
              <a:rPr lang="en-US" sz="2000" b="1" dirty="0" smtClean="0"/>
              <a:t>Key </a:t>
            </a:r>
            <a:r>
              <a:rPr lang="en-US" sz="2000" b="1" dirty="0"/>
              <a:t>Principles (from </a:t>
            </a:r>
            <a:r>
              <a:rPr lang="en-US" sz="2000" b="1" dirty="0">
                <a:hlinkClick r:id="rId3"/>
              </a:rPr>
              <a:t>http://</a:t>
            </a:r>
            <a:r>
              <a:rPr lang="en-US" sz="2000" b="1" dirty="0" smtClean="0">
                <a:hlinkClick r:id="rId3"/>
              </a:rPr>
              <a:t>qa4eo.org/docs/QA4EO_guide.pdf</a:t>
            </a:r>
            <a:r>
              <a:rPr lang="en-US" sz="2000" b="1" dirty="0" smtClean="0"/>
              <a:t>) </a:t>
            </a:r>
          </a:p>
          <a:p>
            <a:pPr lvl="1"/>
            <a:r>
              <a:rPr lang="en-US" sz="1600" b="1" dirty="0" smtClean="0"/>
              <a:t>“</a:t>
            </a:r>
            <a:r>
              <a:rPr lang="en-US" sz="1600" b="1" dirty="0"/>
              <a:t>In order to achieve the vision of GEOSS, Quality Indicators (QIs) should be ascribed to data and products, at each stage of the data processing chain - from collection and processing to </a:t>
            </a:r>
            <a:r>
              <a:rPr lang="en-US" sz="1600" b="1" dirty="0" smtClean="0"/>
              <a:t>delivery</a:t>
            </a:r>
            <a:endParaRPr lang="en-US" sz="1600" b="1" dirty="0"/>
          </a:p>
          <a:p>
            <a:pPr lvl="1"/>
            <a:r>
              <a:rPr lang="en-US" sz="1600" b="1" dirty="0" smtClean="0"/>
              <a:t> A </a:t>
            </a:r>
            <a:r>
              <a:rPr lang="en-US" sz="1600" b="1" dirty="0"/>
              <a:t>QI should provide sufficient information to allow </a:t>
            </a:r>
            <a:r>
              <a:rPr lang="en-US" sz="1600" b="1" dirty="0" smtClean="0"/>
              <a:t>all users </a:t>
            </a:r>
            <a:r>
              <a:rPr lang="en-US" sz="1600" b="1" dirty="0"/>
              <a:t>to readily evaluate a </a:t>
            </a:r>
            <a:r>
              <a:rPr lang="en-US" sz="1600" b="1" dirty="0" smtClean="0"/>
              <a:t>product’s </a:t>
            </a:r>
            <a:r>
              <a:rPr lang="en-US" sz="1600" b="1" dirty="0"/>
              <a:t>suitability for </a:t>
            </a:r>
            <a:r>
              <a:rPr lang="en-US" sz="1600" b="1" dirty="0" smtClean="0"/>
              <a:t>their particular </a:t>
            </a:r>
            <a:r>
              <a:rPr lang="en-US" sz="1600" b="1" dirty="0"/>
              <a:t>application, i.e. its </a:t>
            </a:r>
            <a:r>
              <a:rPr lang="en-US" sz="1600" b="1" dirty="0" smtClean="0"/>
              <a:t>“fitness </a:t>
            </a:r>
            <a:r>
              <a:rPr lang="en-US" sz="1600" b="1" dirty="0"/>
              <a:t>for </a:t>
            </a:r>
            <a:r>
              <a:rPr lang="en-US" sz="1600" b="1" dirty="0" smtClean="0"/>
              <a:t>purpose”.  </a:t>
            </a:r>
          </a:p>
          <a:p>
            <a:pPr lvl="1"/>
            <a:r>
              <a:rPr lang="en-US" sz="1600" b="1" dirty="0" smtClean="0"/>
              <a:t>To </a:t>
            </a:r>
            <a:r>
              <a:rPr lang="en-US" sz="1600" b="1" dirty="0"/>
              <a:t>ensure that this process is internationally </a:t>
            </a:r>
            <a:r>
              <a:rPr lang="en-US" sz="1600" b="1" dirty="0" smtClean="0"/>
              <a:t>harmonized </a:t>
            </a:r>
            <a:r>
              <a:rPr lang="en-US" sz="1600" b="1" dirty="0"/>
              <a:t>and </a:t>
            </a:r>
            <a:r>
              <a:rPr lang="en-US" sz="1600" b="1" dirty="0" smtClean="0"/>
              <a:t>consistent, the </a:t>
            </a:r>
            <a:r>
              <a:rPr lang="en-US" sz="1600" b="1" dirty="0"/>
              <a:t>QI needs to be based on a documented and </a:t>
            </a:r>
            <a:r>
              <a:rPr lang="en-US" sz="1600" b="1" dirty="0" smtClean="0"/>
              <a:t>quantifiable </a:t>
            </a:r>
            <a:r>
              <a:rPr lang="en-US" sz="1600" b="1" dirty="0"/>
              <a:t>assessment of evidence demonstrating the </a:t>
            </a:r>
            <a:r>
              <a:rPr lang="en-US" sz="1600" b="1" dirty="0" smtClean="0"/>
              <a:t>level </a:t>
            </a:r>
            <a:r>
              <a:rPr lang="en-US" sz="1600" b="1" dirty="0"/>
              <a:t>of </a:t>
            </a:r>
            <a:r>
              <a:rPr lang="en-US" sz="1600" b="1" dirty="0" smtClean="0"/>
              <a:t>traceability to </a:t>
            </a:r>
            <a:r>
              <a:rPr lang="en-US" sz="1600" b="1" dirty="0"/>
              <a:t>internationally agreed (where possible SI) </a:t>
            </a:r>
            <a:r>
              <a:rPr lang="en-US" sz="1600" b="1" dirty="0" smtClean="0"/>
              <a:t>reference </a:t>
            </a:r>
            <a:r>
              <a:rPr lang="en-US" sz="1600" b="1" dirty="0"/>
              <a:t>standards</a:t>
            </a:r>
            <a:r>
              <a:rPr lang="en-US" sz="1600" b="1" dirty="0" smtClean="0"/>
              <a:t>.”</a:t>
            </a:r>
            <a:endParaRPr lang="en-US" sz="1600" b="1" dirty="0"/>
          </a:p>
          <a:p>
            <a:r>
              <a:rPr lang="en-US" sz="2000" b="1" dirty="0">
                <a:solidFill>
                  <a:schemeClr val="accent1"/>
                </a:solidFill>
              </a:rPr>
              <a:t>Framework and 10 Key Guidelines established (e.g., establish Quality </a:t>
            </a:r>
            <a:r>
              <a:rPr lang="en-US" sz="2000" b="1" dirty="0" smtClean="0">
                <a:solidFill>
                  <a:schemeClr val="accent1"/>
                </a:solidFill>
              </a:rPr>
              <a:t>Indicator, </a:t>
            </a:r>
            <a:r>
              <a:rPr lang="en-US" sz="2000" b="1" dirty="0">
                <a:solidFill>
                  <a:schemeClr val="accent1"/>
                </a:solidFill>
              </a:rPr>
              <a:t>establish measurement equivalence, expression of uncertainty)</a:t>
            </a:r>
          </a:p>
          <a:p>
            <a:r>
              <a:rPr lang="en-US" sz="2000" b="1" dirty="0"/>
              <a:t>A few cases studies are available that illustrate QA4EO-compliant methodologies [e.g., NOAA Maturity Matrix for CDRs, WELD: Web - Enabled Landsat Data (NASA-funded MEaSUREs Project), ESA Sentinel-2 Radiometric Uncertainty </a:t>
            </a:r>
            <a:r>
              <a:rPr lang="en-US" sz="2000" b="1" dirty="0" smtClean="0"/>
              <a:t>Tool</a:t>
            </a:r>
            <a:r>
              <a:rPr lang="en-US" sz="2000" b="1" dirty="0"/>
              <a:t>]</a:t>
            </a:r>
          </a:p>
        </p:txBody>
      </p:sp>
      <p:sp>
        <p:nvSpPr>
          <p:cNvPr id="5" name="Slide Number Placeholder 4"/>
          <p:cNvSpPr>
            <a:spLocks noGrp="1"/>
          </p:cNvSpPr>
          <p:nvPr>
            <p:ph type="sldNum" sz="quarter" idx="12"/>
          </p:nvPr>
        </p:nvSpPr>
        <p:spPr/>
        <p:txBody>
          <a:bodyPr/>
          <a:lstStyle/>
          <a:p>
            <a:fld id="{0CFC7B2E-74FE-493B-BDB5-6FA34052C46A}" type="slidenum">
              <a:rPr lang="en-US" smtClean="0"/>
              <a:t>15</a:t>
            </a:fld>
            <a:endParaRPr lang="en-US"/>
          </a:p>
        </p:txBody>
      </p:sp>
    </p:spTree>
    <p:extLst>
      <p:ext uri="{BB962C8B-B14F-4D97-AF65-F5344CB8AC3E}">
        <p14:creationId xmlns:p14="http://schemas.microsoft.com/office/powerpoint/2010/main" val="3243818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85800"/>
          </a:xfrm>
        </p:spPr>
        <p:txBody>
          <a:bodyPr>
            <a:noAutofit/>
          </a:bodyPr>
          <a:lstStyle/>
          <a:p>
            <a:r>
              <a:rPr lang="en-US" sz="2800" b="1" dirty="0">
                <a:solidFill>
                  <a:schemeClr val="tx2"/>
                </a:solidFill>
              </a:rPr>
              <a:t>ISO </a:t>
            </a:r>
            <a:r>
              <a:rPr lang="en-US" sz="2800" b="1" dirty="0" smtClean="0">
                <a:solidFill>
                  <a:schemeClr val="tx2"/>
                </a:solidFill>
              </a:rPr>
              <a:t>19157:2013 </a:t>
            </a:r>
            <a:r>
              <a:rPr lang="en-US" sz="2800" b="1" dirty="0">
                <a:solidFill>
                  <a:schemeClr val="tx2"/>
                </a:solidFill>
              </a:rPr>
              <a:t>- Geographic information -- Data </a:t>
            </a:r>
            <a:r>
              <a:rPr lang="en-US" sz="2800" b="1" dirty="0" smtClean="0">
                <a:solidFill>
                  <a:schemeClr val="tx2"/>
                </a:solidFill>
              </a:rPr>
              <a:t>quality*</a:t>
            </a:r>
            <a:endParaRPr lang="en-US" sz="2800" b="1" dirty="0">
              <a:solidFill>
                <a:schemeClr val="tx2"/>
              </a:solidFill>
            </a:endParaRPr>
          </a:p>
        </p:txBody>
      </p:sp>
      <p:sp>
        <p:nvSpPr>
          <p:cNvPr id="3" name="Content Placeholder 2"/>
          <p:cNvSpPr>
            <a:spLocks noGrp="1"/>
          </p:cNvSpPr>
          <p:nvPr>
            <p:ph idx="1"/>
          </p:nvPr>
        </p:nvSpPr>
        <p:spPr>
          <a:xfrm>
            <a:off x="457200" y="990600"/>
            <a:ext cx="8229600" cy="4800600"/>
          </a:xfrm>
        </p:spPr>
        <p:txBody>
          <a:bodyPr>
            <a:noAutofit/>
          </a:bodyPr>
          <a:lstStyle/>
          <a:p>
            <a:r>
              <a:rPr lang="en-US" sz="2000" b="1" dirty="0" smtClean="0"/>
              <a:t>Establishes principles </a:t>
            </a:r>
            <a:r>
              <a:rPr lang="en-US" sz="2000" b="1" dirty="0"/>
              <a:t>for describing the quality of geographic </a:t>
            </a:r>
            <a:r>
              <a:rPr lang="en-US" sz="2000" b="1" dirty="0" smtClean="0"/>
              <a:t>data</a:t>
            </a:r>
          </a:p>
          <a:p>
            <a:pPr lvl="1"/>
            <a:r>
              <a:rPr lang="en-US" sz="1800" b="1" dirty="0" smtClean="0"/>
              <a:t>Defines </a:t>
            </a:r>
            <a:r>
              <a:rPr lang="en-US" sz="1800" b="1" dirty="0"/>
              <a:t>components for describing data </a:t>
            </a:r>
            <a:r>
              <a:rPr lang="en-US" sz="1800" b="1" dirty="0" smtClean="0"/>
              <a:t>quality</a:t>
            </a:r>
          </a:p>
          <a:p>
            <a:pPr lvl="1"/>
            <a:r>
              <a:rPr lang="en-US" sz="1800" b="1" dirty="0" smtClean="0"/>
              <a:t>Specifies </a:t>
            </a:r>
            <a:r>
              <a:rPr lang="en-US" sz="1800" b="1" dirty="0"/>
              <a:t>components and content structure of a register for data quality </a:t>
            </a:r>
            <a:r>
              <a:rPr lang="en-US" sz="1800" b="1" dirty="0" smtClean="0"/>
              <a:t>measures</a:t>
            </a:r>
          </a:p>
          <a:p>
            <a:pPr lvl="1"/>
            <a:r>
              <a:rPr lang="en-US" sz="1800" b="1" dirty="0" smtClean="0"/>
              <a:t>Describes </a:t>
            </a:r>
            <a:r>
              <a:rPr lang="en-US" sz="1800" b="1" dirty="0"/>
              <a:t>general procedures for evaluating the quality of geographic </a:t>
            </a:r>
            <a:r>
              <a:rPr lang="en-US" sz="1800" b="1" dirty="0" smtClean="0"/>
              <a:t>data</a:t>
            </a:r>
          </a:p>
          <a:p>
            <a:pPr lvl="1"/>
            <a:r>
              <a:rPr lang="en-US" sz="1800" b="1" dirty="0"/>
              <a:t>E</a:t>
            </a:r>
            <a:r>
              <a:rPr lang="en-US" sz="1800" b="1" dirty="0" smtClean="0"/>
              <a:t>stablishes </a:t>
            </a:r>
            <a:r>
              <a:rPr lang="en-US" sz="1800" b="1" dirty="0"/>
              <a:t>principles for reporting data </a:t>
            </a:r>
            <a:r>
              <a:rPr lang="en-US" sz="1800" b="1" dirty="0" smtClean="0"/>
              <a:t>quality</a:t>
            </a:r>
            <a:endParaRPr lang="en-US" sz="1800" b="1" dirty="0"/>
          </a:p>
          <a:p>
            <a:r>
              <a:rPr lang="en-US" sz="2000" b="1" dirty="0">
                <a:solidFill>
                  <a:schemeClr val="accent1"/>
                </a:solidFill>
              </a:rPr>
              <a:t>D</a:t>
            </a:r>
            <a:r>
              <a:rPr lang="en-US" sz="2000" b="1" dirty="0" smtClean="0">
                <a:solidFill>
                  <a:schemeClr val="accent1"/>
                </a:solidFill>
              </a:rPr>
              <a:t>efines </a:t>
            </a:r>
            <a:r>
              <a:rPr lang="en-US" sz="2000" b="1" dirty="0">
                <a:solidFill>
                  <a:schemeClr val="accent1"/>
                </a:solidFill>
              </a:rPr>
              <a:t>a set of data quality measures for use in evaluating and reporting data </a:t>
            </a:r>
            <a:r>
              <a:rPr lang="en-US" sz="2000" b="1" dirty="0" smtClean="0">
                <a:solidFill>
                  <a:schemeClr val="accent1"/>
                </a:solidFill>
              </a:rPr>
              <a:t>quality</a:t>
            </a:r>
          </a:p>
          <a:p>
            <a:r>
              <a:rPr lang="en-US" sz="2000" b="1" dirty="0"/>
              <a:t>A</a:t>
            </a:r>
            <a:r>
              <a:rPr lang="en-US" sz="2000" b="1" dirty="0" smtClean="0"/>
              <a:t>pplicable </a:t>
            </a:r>
            <a:r>
              <a:rPr lang="en-US" sz="2000" b="1" dirty="0"/>
              <a:t>to data producers providing quality information to describe and assess how well a data set conforms to its product specification </a:t>
            </a:r>
            <a:endParaRPr lang="en-US" sz="2000" b="1" dirty="0" smtClean="0"/>
          </a:p>
          <a:p>
            <a:r>
              <a:rPr lang="en-US" sz="2000" b="1" dirty="0" smtClean="0">
                <a:solidFill>
                  <a:schemeClr val="accent1"/>
                </a:solidFill>
              </a:rPr>
              <a:t>Applicable </a:t>
            </a:r>
            <a:r>
              <a:rPr lang="en-US" sz="2000" b="1" dirty="0">
                <a:solidFill>
                  <a:schemeClr val="accent1"/>
                </a:solidFill>
              </a:rPr>
              <a:t>to data users attempting to determine whether or not specific geographic data are of sufficient quality for their particular </a:t>
            </a:r>
            <a:r>
              <a:rPr lang="en-US" sz="2000" b="1" dirty="0" smtClean="0">
                <a:solidFill>
                  <a:schemeClr val="accent1"/>
                </a:solidFill>
              </a:rPr>
              <a:t>application</a:t>
            </a:r>
          </a:p>
          <a:p>
            <a:r>
              <a:rPr lang="en-US" sz="2000" b="1" dirty="0"/>
              <a:t>Examples of DQ Elements: </a:t>
            </a:r>
            <a:r>
              <a:rPr lang="en-US" sz="2000" b="1" dirty="0" smtClean="0"/>
              <a:t>Completeness, Thematic Accuracy, Logical Consistency, Temporal Quality, Positional </a:t>
            </a:r>
            <a:r>
              <a:rPr lang="en-US" sz="2000" b="1" dirty="0"/>
              <a:t>Accuracy</a:t>
            </a:r>
          </a:p>
          <a:p>
            <a:endParaRPr lang="en-US" sz="2000" b="1" dirty="0"/>
          </a:p>
        </p:txBody>
      </p:sp>
      <p:sp>
        <p:nvSpPr>
          <p:cNvPr id="4" name="TextBox 3"/>
          <p:cNvSpPr txBox="1"/>
          <p:nvPr/>
        </p:nvSpPr>
        <p:spPr>
          <a:xfrm>
            <a:off x="228600" y="5943600"/>
            <a:ext cx="8686800" cy="338554"/>
          </a:xfrm>
          <a:prstGeom prst="rect">
            <a:avLst/>
          </a:prstGeom>
          <a:noFill/>
        </p:spPr>
        <p:txBody>
          <a:bodyPr wrap="square" rtlCol="0">
            <a:spAutoFit/>
          </a:bodyPr>
          <a:lstStyle/>
          <a:p>
            <a:r>
              <a:rPr lang="en-US" sz="1600" dirty="0"/>
              <a:t>* From: </a:t>
            </a:r>
            <a:r>
              <a:rPr lang="en-US" sz="1600" dirty="0">
                <a:hlinkClick r:id="rId2"/>
              </a:rPr>
              <a:t>http://</a:t>
            </a:r>
            <a:r>
              <a:rPr lang="en-US" sz="1600" dirty="0" smtClean="0">
                <a:hlinkClick r:id="rId2"/>
              </a:rPr>
              <a:t>www.iso.org/iso/home/store/catalogue_tc/catalogue_detail.htm?csnumber=32575</a:t>
            </a:r>
            <a:r>
              <a:rPr lang="en-US" sz="1600" dirty="0" smtClean="0"/>
              <a:t> </a:t>
            </a:r>
            <a:endParaRPr lang="en-US" sz="1600" dirty="0"/>
          </a:p>
        </p:txBody>
      </p:sp>
      <p:sp>
        <p:nvSpPr>
          <p:cNvPr id="6" name="Slide Number Placeholder 5"/>
          <p:cNvSpPr>
            <a:spLocks noGrp="1"/>
          </p:cNvSpPr>
          <p:nvPr>
            <p:ph type="sldNum" sz="quarter" idx="12"/>
          </p:nvPr>
        </p:nvSpPr>
        <p:spPr/>
        <p:txBody>
          <a:bodyPr/>
          <a:lstStyle/>
          <a:p>
            <a:fld id="{0CFC7B2E-74FE-493B-BDB5-6FA34052C46A}" type="slidenum">
              <a:rPr lang="en-US" smtClean="0"/>
              <a:t>16</a:t>
            </a:fld>
            <a:endParaRPr lang="en-US"/>
          </a:p>
        </p:txBody>
      </p:sp>
    </p:spTree>
    <p:extLst>
      <p:ext uri="{BB962C8B-B14F-4D97-AF65-F5344CB8AC3E}">
        <p14:creationId xmlns:p14="http://schemas.microsoft.com/office/powerpoint/2010/main" val="3473283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534400" cy="639762"/>
          </a:xfrm>
        </p:spPr>
        <p:txBody>
          <a:bodyPr>
            <a:normAutofit fontScale="90000"/>
          </a:bodyPr>
          <a:lstStyle/>
          <a:p>
            <a:r>
              <a:rPr lang="en-US" sz="3600" b="1" dirty="0" smtClean="0"/>
              <a:t>ESIP Information Quality Cluster Activities</a:t>
            </a:r>
            <a:endParaRPr lang="en-US" sz="3600" b="1" dirty="0"/>
          </a:p>
        </p:txBody>
      </p:sp>
      <p:sp>
        <p:nvSpPr>
          <p:cNvPr id="4" name="TextBox 3"/>
          <p:cNvSpPr txBox="1"/>
          <p:nvPr/>
        </p:nvSpPr>
        <p:spPr>
          <a:xfrm>
            <a:off x="228600" y="914400"/>
            <a:ext cx="8610600" cy="5324535"/>
          </a:xfrm>
          <a:prstGeom prst="rect">
            <a:avLst/>
          </a:prstGeom>
          <a:noFill/>
        </p:spPr>
        <p:txBody>
          <a:bodyPr wrap="square" rtlCol="0">
            <a:spAutoFit/>
          </a:bodyPr>
          <a:lstStyle/>
          <a:p>
            <a:pPr marL="571500" indent="-571500">
              <a:buFont typeface="Wingdings" panose="05000000000000000000" pitchFamily="2" charset="2"/>
              <a:buChar char="q"/>
            </a:pPr>
            <a:r>
              <a:rPr lang="en-US" sz="2000" b="1" dirty="0" smtClean="0"/>
              <a:t>Coordinate use case studies with broad and diverse applications, collaborating with the ESIP Data Stewardship Committee and various national and international programs</a:t>
            </a:r>
          </a:p>
          <a:p>
            <a:pPr marL="571500" indent="-571500">
              <a:spcBef>
                <a:spcPts val="400"/>
              </a:spcBef>
              <a:buFont typeface="Wingdings" panose="05000000000000000000" pitchFamily="2" charset="2"/>
              <a:buChar char="q"/>
            </a:pPr>
            <a:r>
              <a:rPr lang="en-US" sz="2000" b="1" dirty="0" smtClean="0"/>
              <a:t>Identify additional needs for consistently capturing, describing, and conveying quality information </a:t>
            </a:r>
          </a:p>
          <a:p>
            <a:pPr marL="571500" indent="-571500">
              <a:spcBef>
                <a:spcPts val="400"/>
              </a:spcBef>
              <a:buFont typeface="Wingdings" panose="05000000000000000000" pitchFamily="2" charset="2"/>
              <a:buChar char="q"/>
            </a:pPr>
            <a:r>
              <a:rPr lang="en-US" sz="2000" b="1" dirty="0" smtClean="0"/>
              <a:t>Establish and provide community-wide guidance on roles and responsibilities of key players and stakeholders including users and management</a:t>
            </a:r>
          </a:p>
          <a:p>
            <a:pPr marL="571500" indent="-571500">
              <a:spcBef>
                <a:spcPts val="400"/>
              </a:spcBef>
              <a:buFont typeface="Wingdings" panose="05000000000000000000" pitchFamily="2" charset="2"/>
              <a:buChar char="q"/>
            </a:pPr>
            <a:r>
              <a:rPr lang="en-US" sz="2000" b="1" dirty="0" smtClean="0"/>
              <a:t>Prototype innovative ways of conveying quality information to users</a:t>
            </a:r>
          </a:p>
          <a:p>
            <a:pPr marL="571500" indent="-571500">
              <a:spcBef>
                <a:spcPts val="400"/>
              </a:spcBef>
              <a:buFont typeface="Wingdings" panose="05000000000000000000" pitchFamily="2" charset="2"/>
              <a:buChar char="q"/>
            </a:pPr>
            <a:r>
              <a:rPr lang="en-US" sz="2000" b="1" dirty="0" smtClean="0"/>
              <a:t>Evaluate NASA ESDSWG </a:t>
            </a:r>
            <a:r>
              <a:rPr lang="en-US" sz="2000" b="1" dirty="0"/>
              <a:t>DQWG recommendations and propose possible implementations.</a:t>
            </a:r>
          </a:p>
          <a:p>
            <a:pPr marL="571500" indent="-571500">
              <a:spcBef>
                <a:spcPts val="400"/>
              </a:spcBef>
              <a:buFont typeface="Wingdings" panose="05000000000000000000" pitchFamily="2" charset="2"/>
              <a:buChar char="q"/>
            </a:pPr>
            <a:r>
              <a:rPr lang="en-US" sz="2000" b="1" dirty="0" smtClean="0"/>
              <a:t>Establish </a:t>
            </a:r>
            <a:r>
              <a:rPr lang="en-US" sz="2000" b="1" dirty="0"/>
              <a:t>a baseline of standards and best practices for data </a:t>
            </a:r>
            <a:r>
              <a:rPr lang="en-US" sz="2000" b="1" dirty="0" smtClean="0"/>
              <a:t>quality, collaborating with the ESIP Documentation Cluster and Earth Science agencies.</a:t>
            </a:r>
            <a:endParaRPr lang="en-US" sz="2000" b="1" dirty="0"/>
          </a:p>
          <a:p>
            <a:pPr marL="571500" indent="-571500">
              <a:spcBef>
                <a:spcPts val="400"/>
              </a:spcBef>
              <a:buFont typeface="Wingdings" panose="05000000000000000000" pitchFamily="2" charset="2"/>
              <a:buChar char="q"/>
            </a:pPr>
            <a:r>
              <a:rPr lang="en-US" sz="2000" b="1" dirty="0" smtClean="0"/>
              <a:t>Engage data provider, data managers, </a:t>
            </a:r>
            <a:r>
              <a:rPr lang="en-US" sz="2000" b="1" dirty="0"/>
              <a:t>and data user communities as resources to </a:t>
            </a:r>
            <a:r>
              <a:rPr lang="en-US" sz="2000" b="1" dirty="0" smtClean="0"/>
              <a:t>improve </a:t>
            </a:r>
            <a:r>
              <a:rPr lang="en-US" sz="2000" b="1" dirty="0"/>
              <a:t>our standards and best practices</a:t>
            </a:r>
            <a:r>
              <a:rPr lang="en-US" sz="2000" b="1" dirty="0" smtClean="0"/>
              <a:t>.</a:t>
            </a:r>
          </a:p>
        </p:txBody>
      </p:sp>
      <p:sp>
        <p:nvSpPr>
          <p:cNvPr id="5" name="Slide Number Placeholder 4"/>
          <p:cNvSpPr>
            <a:spLocks noGrp="1"/>
          </p:cNvSpPr>
          <p:nvPr>
            <p:ph type="sldNum" sz="quarter" idx="12"/>
          </p:nvPr>
        </p:nvSpPr>
        <p:spPr/>
        <p:txBody>
          <a:bodyPr/>
          <a:lstStyle/>
          <a:p>
            <a:fld id="{0CFC7B2E-74FE-493B-BDB5-6FA34052C46A}" type="slidenum">
              <a:rPr lang="en-US" smtClean="0"/>
              <a:t>17</a:t>
            </a:fld>
            <a:endParaRPr lang="en-US"/>
          </a:p>
        </p:txBody>
      </p:sp>
    </p:spTree>
    <p:extLst>
      <p:ext uri="{BB962C8B-B14F-4D97-AF65-F5344CB8AC3E}">
        <p14:creationId xmlns:p14="http://schemas.microsoft.com/office/powerpoint/2010/main" val="3595946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dirty="0"/>
              <a:t>NASA </a:t>
            </a:r>
            <a:r>
              <a:rPr lang="en-US" dirty="0" smtClean="0"/>
              <a:t>MEaSUREs -  </a:t>
            </a:r>
            <a:r>
              <a:rPr lang="en-US" dirty="0"/>
              <a:t>Product Quality Checklists</a:t>
            </a:r>
          </a:p>
        </p:txBody>
      </p:sp>
      <p:sp>
        <p:nvSpPr>
          <p:cNvPr id="3" name="Content Placeholder 2"/>
          <p:cNvSpPr>
            <a:spLocks noGrp="1"/>
          </p:cNvSpPr>
          <p:nvPr>
            <p:ph idx="1"/>
          </p:nvPr>
        </p:nvSpPr>
        <p:spPr>
          <a:xfrm>
            <a:off x="457200" y="1447800"/>
            <a:ext cx="8229600" cy="4572000"/>
          </a:xfrm>
        </p:spPr>
        <p:txBody>
          <a:bodyPr>
            <a:normAutofit fontScale="85000" lnSpcReduction="10000"/>
          </a:bodyPr>
          <a:lstStyle/>
          <a:p>
            <a:r>
              <a:rPr lang="en-US" b="1" dirty="0" smtClean="0"/>
              <a:t>Making Earth System Data Records for Use in Research Environments (MEaSUREs)</a:t>
            </a:r>
          </a:p>
          <a:p>
            <a:r>
              <a:rPr lang="en-US" b="1" dirty="0" smtClean="0"/>
              <a:t>NASA-funded, typically 5-year projects generating long-term consistent time series </a:t>
            </a:r>
          </a:p>
          <a:p>
            <a:r>
              <a:rPr lang="en-US" b="1" dirty="0" smtClean="0"/>
              <a:t>Product Quality Checklists (PQC) indicate completeness of Quality Assessment, metadata, documentation, etc.</a:t>
            </a:r>
          </a:p>
          <a:p>
            <a:r>
              <a:rPr lang="en-US" b="1" dirty="0" smtClean="0"/>
              <a:t>PQC templates - developed in 2011 and adopted in 2012</a:t>
            </a:r>
          </a:p>
          <a:p>
            <a:r>
              <a:rPr lang="en-US" b="1" dirty="0" smtClean="0"/>
              <a:t>Questions asked address science quality, documentation quality, usage and user satisfaction</a:t>
            </a:r>
          </a:p>
          <a:p>
            <a:pPr marL="0" indent="0">
              <a:buNone/>
            </a:pPr>
            <a:endParaRPr lang="en-US" b="1" dirty="0" smtClean="0"/>
          </a:p>
          <a:p>
            <a:endParaRPr lang="en-US" sz="2400" b="1" dirty="0"/>
          </a:p>
        </p:txBody>
      </p:sp>
      <p:sp>
        <p:nvSpPr>
          <p:cNvPr id="5" name="Slide Number Placeholder 4"/>
          <p:cNvSpPr>
            <a:spLocks noGrp="1"/>
          </p:cNvSpPr>
          <p:nvPr>
            <p:ph type="sldNum" sz="quarter" idx="12"/>
          </p:nvPr>
        </p:nvSpPr>
        <p:spPr/>
        <p:txBody>
          <a:bodyPr/>
          <a:lstStyle/>
          <a:p>
            <a:fld id="{0CFC7B2E-74FE-493B-BDB5-6FA34052C46A}" type="slidenum">
              <a:rPr lang="en-US" smtClean="0"/>
              <a:t>18</a:t>
            </a:fld>
            <a:endParaRPr lang="en-US"/>
          </a:p>
        </p:txBody>
      </p:sp>
    </p:spTree>
    <p:extLst>
      <p:ext uri="{BB962C8B-B14F-4D97-AF65-F5344CB8AC3E}">
        <p14:creationId xmlns:p14="http://schemas.microsoft.com/office/powerpoint/2010/main" val="2990875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a:t>NCAR </a:t>
            </a:r>
            <a:r>
              <a:rPr lang="en-US" dirty="0" smtClean="0"/>
              <a:t>Climate Data Guide*</a:t>
            </a:r>
            <a:endParaRPr lang="en-US" dirty="0"/>
          </a:p>
        </p:txBody>
      </p:sp>
      <p:sp>
        <p:nvSpPr>
          <p:cNvPr id="3" name="Content Placeholder 2"/>
          <p:cNvSpPr>
            <a:spLocks noGrp="1"/>
          </p:cNvSpPr>
          <p:nvPr>
            <p:ph idx="1"/>
          </p:nvPr>
        </p:nvSpPr>
        <p:spPr>
          <a:xfrm>
            <a:off x="457200" y="1143000"/>
            <a:ext cx="8229600" cy="2602839"/>
          </a:xfrm>
        </p:spPr>
        <p:txBody>
          <a:bodyPr>
            <a:noAutofit/>
          </a:bodyPr>
          <a:lstStyle/>
          <a:p>
            <a:r>
              <a:rPr lang="en-US" sz="2400" b="1" dirty="0" smtClean="0"/>
              <a:t>Community contributed datasets, reviews</a:t>
            </a:r>
          </a:p>
          <a:p>
            <a:r>
              <a:rPr lang="en-US" sz="2400" b="1" dirty="0" smtClean="0"/>
              <a:t>Focuses on “</a:t>
            </a:r>
            <a:r>
              <a:rPr lang="en-US" sz="2400" b="1" dirty="0"/>
              <a:t>limited selection </a:t>
            </a:r>
            <a:r>
              <a:rPr lang="en-US" sz="2400" b="1" dirty="0" smtClean="0"/>
              <a:t>of </a:t>
            </a:r>
            <a:r>
              <a:rPr lang="en-US" sz="2400" b="1" dirty="0"/>
              <a:t>data sets that are most useful for </a:t>
            </a:r>
            <a:r>
              <a:rPr lang="en-US" sz="2400" b="1" dirty="0" smtClean="0"/>
              <a:t>large-scale </a:t>
            </a:r>
            <a:r>
              <a:rPr lang="en-US" sz="2400" b="1" dirty="0"/>
              <a:t>climate research and model </a:t>
            </a:r>
            <a:r>
              <a:rPr lang="en-US" sz="2400" b="1" dirty="0" smtClean="0"/>
              <a:t>evaluation”</a:t>
            </a:r>
          </a:p>
          <a:p>
            <a:r>
              <a:rPr lang="en-US" sz="2400" b="1" dirty="0" smtClean="0"/>
              <a:t>Contributed reviews answer 10 key questions</a:t>
            </a:r>
            <a:r>
              <a:rPr lang="en-US" sz="2400" b="1" dirty="0"/>
              <a:t>; Examples of topics addressed</a:t>
            </a:r>
            <a:endParaRPr lang="en-US" sz="2400" b="1" dirty="0" smtClean="0"/>
          </a:p>
          <a:p>
            <a:pPr lvl="1"/>
            <a:r>
              <a:rPr lang="en-US" sz="2000" b="1" dirty="0" smtClean="0"/>
              <a:t>strengths, limitations, and typical applications of datasets</a:t>
            </a:r>
          </a:p>
          <a:p>
            <a:pPr lvl="1"/>
            <a:r>
              <a:rPr lang="en-US" sz="2000" b="1" dirty="0" smtClean="0"/>
              <a:t>Comparable datasets</a:t>
            </a:r>
          </a:p>
          <a:p>
            <a:pPr lvl="1"/>
            <a:r>
              <a:rPr lang="en-US" sz="2000" b="1" dirty="0" smtClean="0"/>
              <a:t>Methods of uncertainty characterization</a:t>
            </a:r>
          </a:p>
          <a:p>
            <a:pPr lvl="1"/>
            <a:r>
              <a:rPr lang="en-US" sz="2000" b="1" dirty="0"/>
              <a:t>utility for climate research and model evaluation.</a:t>
            </a:r>
            <a:endParaRPr lang="en-US" sz="2000" b="1" dirty="0" smtClean="0"/>
          </a:p>
          <a:p>
            <a:pPr lvl="1"/>
            <a:endParaRPr lang="en-US" sz="2000" b="1" dirty="0" smtClean="0"/>
          </a:p>
          <a:p>
            <a:pPr lvl="1"/>
            <a:endParaRPr lang="en-US" sz="2000" b="1" dirty="0" smtClean="0"/>
          </a:p>
          <a:p>
            <a:pPr marL="0" indent="0">
              <a:buNone/>
            </a:pPr>
            <a:endParaRPr lang="en-US" sz="1600" b="1" dirty="0"/>
          </a:p>
        </p:txBody>
      </p:sp>
      <p:sp>
        <p:nvSpPr>
          <p:cNvPr id="4" name="TextBox 3"/>
          <p:cNvSpPr txBox="1"/>
          <p:nvPr/>
        </p:nvSpPr>
        <p:spPr>
          <a:xfrm>
            <a:off x="609600" y="5334000"/>
            <a:ext cx="8305800" cy="1200329"/>
          </a:xfrm>
          <a:prstGeom prst="rect">
            <a:avLst/>
          </a:prstGeom>
          <a:noFill/>
        </p:spPr>
        <p:txBody>
          <a:bodyPr wrap="square" rtlCol="0">
            <a:spAutoFit/>
          </a:bodyPr>
          <a:lstStyle/>
          <a:p>
            <a:r>
              <a:rPr lang="en-US" dirty="0" smtClean="0"/>
              <a:t>*From </a:t>
            </a:r>
            <a:r>
              <a:rPr lang="en-US" dirty="0"/>
              <a:t>Schneider, D. P., </a:t>
            </a:r>
            <a:r>
              <a:rPr lang="en-US" dirty="0" smtClean="0"/>
              <a:t>et al</a:t>
            </a:r>
            <a:r>
              <a:rPr lang="en-US" dirty="0"/>
              <a:t> (2013), Climate Data Guide Spurs Discovery and Understanding, Eos Trans. AGU, 94(13), 121. [</a:t>
            </a:r>
            <a:r>
              <a:rPr lang="en-US" dirty="0">
                <a:hlinkClick r:id="rId2"/>
              </a:rPr>
              <a:t>article</a:t>
            </a:r>
            <a:r>
              <a:rPr lang="en-US" dirty="0"/>
              <a:t>] - See more at: https://</a:t>
            </a:r>
            <a:r>
              <a:rPr lang="en-US" dirty="0" smtClean="0"/>
              <a:t>climatedataguide.ucar.edu/about/contribute-climate-data-guide#sthash.zaOUYP3j.dpuf</a:t>
            </a:r>
            <a:endParaRPr lang="en-US" dirty="0"/>
          </a:p>
        </p:txBody>
      </p:sp>
      <p:sp>
        <p:nvSpPr>
          <p:cNvPr id="6" name="Slide Number Placeholder 5"/>
          <p:cNvSpPr>
            <a:spLocks noGrp="1"/>
          </p:cNvSpPr>
          <p:nvPr>
            <p:ph type="sldNum" sz="quarter" idx="12"/>
          </p:nvPr>
        </p:nvSpPr>
        <p:spPr/>
        <p:txBody>
          <a:bodyPr/>
          <a:lstStyle/>
          <a:p>
            <a:fld id="{0CFC7B2E-74FE-493B-BDB5-6FA34052C46A}" type="slidenum">
              <a:rPr lang="en-US" smtClean="0"/>
              <a:t>19</a:t>
            </a:fld>
            <a:endParaRPr lang="en-US"/>
          </a:p>
        </p:txBody>
      </p:sp>
    </p:spTree>
    <p:extLst>
      <p:ext uri="{BB962C8B-B14F-4D97-AF65-F5344CB8AC3E}">
        <p14:creationId xmlns:p14="http://schemas.microsoft.com/office/powerpoint/2010/main" val="1301664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Autofit/>
          </a:bodyPr>
          <a:lstStyle/>
          <a:p>
            <a:r>
              <a:rPr lang="en-US" sz="3600" b="1" dirty="0" smtClean="0">
                <a:solidFill>
                  <a:schemeClr val="tx2"/>
                </a:solidFill>
              </a:rPr>
              <a:t>Topics</a:t>
            </a:r>
            <a:endParaRPr lang="en-US" sz="3200" dirty="0">
              <a:solidFill>
                <a:schemeClr val="tx2"/>
              </a:solidFill>
            </a:endParaRPr>
          </a:p>
        </p:txBody>
      </p:sp>
      <p:sp>
        <p:nvSpPr>
          <p:cNvPr id="5" name="Content Placeholder 4"/>
          <p:cNvSpPr>
            <a:spLocks noGrp="1"/>
          </p:cNvSpPr>
          <p:nvPr>
            <p:ph idx="1"/>
          </p:nvPr>
        </p:nvSpPr>
        <p:spPr>
          <a:xfrm>
            <a:off x="457200" y="1295400"/>
            <a:ext cx="8305800" cy="5029200"/>
          </a:xfrm>
        </p:spPr>
        <p:txBody>
          <a:bodyPr>
            <a:normAutofit/>
          </a:bodyPr>
          <a:lstStyle/>
          <a:p>
            <a:r>
              <a:rPr lang="en-US" b="1" dirty="0" smtClean="0"/>
              <a:t>Information Quality Cluster (IQC)</a:t>
            </a:r>
            <a:endParaRPr lang="en-US" b="1" dirty="0"/>
          </a:p>
          <a:p>
            <a:pPr lvl="1"/>
            <a:r>
              <a:rPr lang="en-US" dirty="0" smtClean="0"/>
              <a:t>Definition of Information Quality</a:t>
            </a:r>
          </a:p>
          <a:p>
            <a:pPr lvl="1"/>
            <a:r>
              <a:rPr lang="en-US" dirty="0" smtClean="0"/>
              <a:t>IQC Objectives</a:t>
            </a:r>
          </a:p>
          <a:p>
            <a:r>
              <a:rPr lang="en-US" b="1" dirty="0" smtClean="0"/>
              <a:t>“Many Global Players”</a:t>
            </a:r>
          </a:p>
          <a:p>
            <a:r>
              <a:rPr lang="en-US" b="1" dirty="0" smtClean="0"/>
              <a:t>Related Activities</a:t>
            </a:r>
          </a:p>
          <a:p>
            <a:r>
              <a:rPr lang="en-US" b="1" dirty="0" smtClean="0"/>
              <a:t>ESIP IQC Activities</a:t>
            </a:r>
          </a:p>
          <a:p>
            <a:r>
              <a:rPr lang="en-US" b="1" dirty="0" smtClean="0"/>
              <a:t>Use Case Evaluation Summary</a:t>
            </a:r>
          </a:p>
          <a:p>
            <a:r>
              <a:rPr lang="en-US" b="1" dirty="0" smtClean="0"/>
              <a:t>Conclusion</a:t>
            </a:r>
          </a:p>
          <a:p>
            <a:endParaRPr lang="en-US" b="1" dirty="0" smtClean="0"/>
          </a:p>
          <a:p>
            <a:endParaRPr lang="en-US" b="1" dirty="0" smtClean="0"/>
          </a:p>
          <a:p>
            <a:endParaRPr lang="en-US" dirty="0"/>
          </a:p>
        </p:txBody>
      </p:sp>
      <p:sp>
        <p:nvSpPr>
          <p:cNvPr id="3" name="Slide Number Placeholder 2"/>
          <p:cNvSpPr>
            <a:spLocks noGrp="1"/>
          </p:cNvSpPr>
          <p:nvPr>
            <p:ph type="sldNum" sz="quarter" idx="12"/>
          </p:nvPr>
        </p:nvSpPr>
        <p:spPr/>
        <p:txBody>
          <a:bodyPr/>
          <a:lstStyle/>
          <a:p>
            <a:fld id="{0CFC7B2E-74FE-493B-BDB5-6FA34052C46A}" type="slidenum">
              <a:rPr lang="en-US" smtClean="0"/>
              <a:t>2</a:t>
            </a:fld>
            <a:endParaRPr lang="en-US"/>
          </a:p>
        </p:txBody>
      </p:sp>
    </p:spTree>
    <p:extLst>
      <p:ext uri="{BB962C8B-B14F-4D97-AF65-F5344CB8AC3E}">
        <p14:creationId xmlns:p14="http://schemas.microsoft.com/office/powerpoint/2010/main" val="2347912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smtClean="0"/>
              <a:t>CDR Maturity Matrix</a:t>
            </a:r>
            <a:endParaRPr lang="en-US" dirty="0"/>
          </a:p>
        </p:txBody>
      </p:sp>
      <p:sp>
        <p:nvSpPr>
          <p:cNvPr id="3" name="Content Placeholder 2"/>
          <p:cNvSpPr>
            <a:spLocks noGrp="1"/>
          </p:cNvSpPr>
          <p:nvPr>
            <p:ph idx="1"/>
          </p:nvPr>
        </p:nvSpPr>
        <p:spPr>
          <a:xfrm>
            <a:off x="228600" y="1066800"/>
            <a:ext cx="8686800" cy="5638800"/>
          </a:xfrm>
        </p:spPr>
        <p:txBody>
          <a:bodyPr>
            <a:noAutofit/>
          </a:bodyPr>
          <a:lstStyle/>
          <a:p>
            <a:r>
              <a:rPr lang="en-US" sz="2400" b="1" dirty="0"/>
              <a:t>NOAA NCEI Climate Data Record (CDR) Maturity Matrix assesses </a:t>
            </a:r>
            <a:r>
              <a:rPr lang="en-US" sz="2400" b="1" dirty="0" smtClean="0"/>
              <a:t>readiness </a:t>
            </a:r>
            <a:r>
              <a:rPr lang="en-US" sz="2400" b="1" dirty="0"/>
              <a:t>of a product as a NOAA satellite </a:t>
            </a:r>
            <a:r>
              <a:rPr lang="en-US" sz="2400" b="1" dirty="0" smtClean="0"/>
              <a:t>CDR</a:t>
            </a:r>
          </a:p>
          <a:p>
            <a:r>
              <a:rPr lang="en-US" sz="2400" b="1" dirty="0"/>
              <a:t>Bates, J. J. and </a:t>
            </a:r>
            <a:r>
              <a:rPr lang="en-US" sz="2400" b="1" dirty="0" err="1"/>
              <a:t>Privette</a:t>
            </a:r>
            <a:r>
              <a:rPr lang="en-US" sz="2400" b="1" dirty="0"/>
              <a:t>, J. L., “A Maturity Model for Assessing the Completeness of Climate Data Records”, </a:t>
            </a:r>
            <a:r>
              <a:rPr lang="es-ES" sz="2400" b="1" dirty="0" err="1"/>
              <a:t>Eos</a:t>
            </a:r>
            <a:r>
              <a:rPr lang="es-ES" sz="2400" b="1" dirty="0"/>
              <a:t>, Vol. 93, No. 44, 30 </a:t>
            </a:r>
            <a:r>
              <a:rPr lang="es-ES" sz="2400" b="1" dirty="0" err="1"/>
              <a:t>October</a:t>
            </a:r>
            <a:r>
              <a:rPr lang="es-ES" sz="2400" b="1" dirty="0"/>
              <a:t> 2012</a:t>
            </a:r>
            <a:endParaRPr lang="en-US" sz="2400" b="1" dirty="0"/>
          </a:p>
          <a:p>
            <a:r>
              <a:rPr lang="en-US" sz="2400" b="1" dirty="0"/>
              <a:t>Assesses maturity in 6 categories (software readiness, metadata, documentation, product validation, public access, utility) at 6 levels </a:t>
            </a:r>
          </a:p>
          <a:p>
            <a:r>
              <a:rPr lang="en-US" sz="2400" b="1" dirty="0" smtClean="0"/>
              <a:t>Provides consistent </a:t>
            </a:r>
            <a:r>
              <a:rPr lang="en-US" sz="2400" b="1" dirty="0"/>
              <a:t>guidance to data producers for improved data quality and long-term </a:t>
            </a:r>
            <a:r>
              <a:rPr lang="en-US" sz="2400" b="1" dirty="0" smtClean="0"/>
              <a:t>preservation</a:t>
            </a:r>
          </a:p>
          <a:p>
            <a:r>
              <a:rPr lang="en-US" sz="2400" b="1" dirty="0" smtClean="0"/>
              <a:t>EUMETSAT’s CORE-CLIMAX Matrix – based on CDR Maturity Matrix</a:t>
            </a:r>
            <a:r>
              <a:rPr lang="en-US" sz="2400" b="1" dirty="0"/>
              <a:t>; contains guidance on uncertainty measures </a:t>
            </a:r>
            <a:endParaRPr lang="en-US" sz="2400" b="1" dirty="0" smtClean="0"/>
          </a:p>
          <a:p>
            <a:r>
              <a:rPr lang="en-US" sz="2400" b="1" dirty="0">
                <a:solidFill>
                  <a:srgbClr val="FF0000"/>
                </a:solidFill>
                <a:hlinkClick r:id="rId3"/>
              </a:rPr>
              <a:t>http://</a:t>
            </a:r>
            <a:r>
              <a:rPr lang="en-US" sz="2400" b="1" dirty="0" smtClean="0">
                <a:solidFill>
                  <a:srgbClr val="FF0000"/>
                </a:solidFill>
                <a:hlinkClick r:id="rId3"/>
              </a:rPr>
              <a:t>www1.ncdc.noaa.gov/pub/data/sds/cdr/Guidelines/Maturity_Matrix_Template.xlsx</a:t>
            </a:r>
            <a:r>
              <a:rPr lang="en-US" sz="2400" b="1" dirty="0" smtClean="0">
                <a:solidFill>
                  <a:srgbClr val="FF0000"/>
                </a:solidFill>
              </a:rPr>
              <a:t> </a:t>
            </a:r>
            <a:endParaRPr lang="en-US" sz="2400" b="1" dirty="0">
              <a:solidFill>
                <a:srgbClr val="FF0000"/>
              </a:solidFill>
            </a:endParaRPr>
          </a:p>
        </p:txBody>
      </p:sp>
      <p:sp>
        <p:nvSpPr>
          <p:cNvPr id="5" name="Slide Number Placeholder 4"/>
          <p:cNvSpPr>
            <a:spLocks noGrp="1"/>
          </p:cNvSpPr>
          <p:nvPr>
            <p:ph type="sldNum" sz="quarter" idx="12"/>
          </p:nvPr>
        </p:nvSpPr>
        <p:spPr/>
        <p:txBody>
          <a:bodyPr/>
          <a:lstStyle/>
          <a:p>
            <a:fld id="{0CFC7B2E-74FE-493B-BDB5-6FA34052C46A}" type="slidenum">
              <a:rPr lang="en-US" smtClean="0"/>
              <a:t>20</a:t>
            </a:fld>
            <a:endParaRPr lang="en-US"/>
          </a:p>
        </p:txBody>
      </p:sp>
    </p:spTree>
    <p:extLst>
      <p:ext uri="{BB962C8B-B14F-4D97-AF65-F5344CB8AC3E}">
        <p14:creationId xmlns:p14="http://schemas.microsoft.com/office/powerpoint/2010/main" val="2646215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56931" y="36513"/>
            <a:ext cx="7563514" cy="854075"/>
          </a:xfrm>
        </p:spPr>
        <p:txBody>
          <a:bodyPr/>
          <a:lstStyle/>
          <a:p>
            <a:r>
              <a:rPr lang="en-US" dirty="0" smtClean="0">
                <a:ea typeface="ＭＳ Ｐゴシック" pitchFamily="-112" charset="-128"/>
                <a:cs typeface="ＭＳ Ｐゴシック" pitchFamily="-112" charset="-128"/>
              </a:rPr>
              <a:t>NOAA CDR Maturity Matrix</a:t>
            </a:r>
          </a:p>
        </p:txBody>
      </p:sp>
      <p:sp>
        <p:nvSpPr>
          <p:cNvPr id="20484" name="Slide Number Placeholder 3"/>
          <p:cNvSpPr>
            <a:spLocks noGrp="1"/>
          </p:cNvSpPr>
          <p:nvPr>
            <p:ph type="sldNum" sz="quarter" idx="10"/>
          </p:nvPr>
        </p:nvSpPr>
        <p:spPr>
          <a:noFill/>
        </p:spPr>
        <p:txBody>
          <a:bodyPr/>
          <a:lstStyle/>
          <a:p>
            <a:fld id="{781BF49C-FD8A-5140-81D7-134BF165F365}" type="slidenum">
              <a:rPr lang="en-US">
                <a:latin typeface="Arial" pitchFamily="-112" charset="0"/>
                <a:ea typeface="ＭＳ Ｐゴシック" pitchFamily="-112" charset="-128"/>
                <a:cs typeface="ＭＳ Ｐゴシック" pitchFamily="-112" charset="-128"/>
              </a:rPr>
              <a:pPr/>
              <a:t>21</a:t>
            </a:fld>
            <a:endParaRPr lang="en-US" dirty="0">
              <a:latin typeface="Arial" pitchFamily="-112" charset="0"/>
              <a:ea typeface="ＭＳ Ｐゴシック" pitchFamily="-112" charset="-128"/>
              <a:cs typeface="ＭＳ Ｐゴシック" pitchFamily="-112"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800607007"/>
              </p:ext>
            </p:extLst>
          </p:nvPr>
        </p:nvGraphicFramePr>
        <p:xfrm>
          <a:off x="212636" y="1158949"/>
          <a:ext cx="8709396" cy="5400528"/>
        </p:xfrm>
        <a:graphic>
          <a:graphicData uri="http://schemas.openxmlformats.org/drawingml/2006/table">
            <a:tbl>
              <a:tblPr/>
              <a:tblGrid>
                <a:gridCol w="906732"/>
                <a:gridCol w="1300444"/>
                <a:gridCol w="1300444"/>
                <a:gridCol w="1300444"/>
                <a:gridCol w="1300444"/>
                <a:gridCol w="1300444"/>
                <a:gridCol w="1300444"/>
              </a:tblGrid>
              <a:tr h="184109">
                <a:tc>
                  <a:txBody>
                    <a:bodyPr/>
                    <a:lstStyle/>
                    <a:p>
                      <a:pPr algn="ctr" rtl="0" fontAlgn="ctr"/>
                      <a:r>
                        <a:rPr lang="en-US" sz="1000" b="1" i="0" u="none" strike="noStrike">
                          <a:solidFill>
                            <a:srgbClr val="000000"/>
                          </a:solidFill>
                          <a:effectLst/>
                          <a:latin typeface="Times New Roman"/>
                        </a:rPr>
                        <a:t>Maturity</a:t>
                      </a:r>
                      <a:r>
                        <a:rPr lang="en-US" sz="1000" b="0"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Software Readiness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Metadata</a:t>
                      </a:r>
                      <a:r>
                        <a:rPr lang="en-US" sz="1000" b="0"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Documentation</a:t>
                      </a:r>
                      <a:r>
                        <a:rPr lang="en-US" sz="1000" b="0"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Product Validation</a:t>
                      </a:r>
                      <a:r>
                        <a:rPr lang="en-US" sz="1000" b="0"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Public Access</a:t>
                      </a:r>
                      <a:r>
                        <a:rPr lang="en-US" sz="1000" b="1"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Utility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587395">
                <a:tc>
                  <a:txBody>
                    <a:bodyPr/>
                    <a:lstStyle/>
                    <a:p>
                      <a:pPr algn="ctr" rtl="0" fontAlgn="ctr"/>
                      <a:r>
                        <a:rPr lang="en-US" sz="800" b="1"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800" b="0" i="0" u="none" strike="noStrike">
                          <a:solidFill>
                            <a:srgbClr val="000000"/>
                          </a:solidFill>
                          <a:effectLst/>
                          <a:latin typeface="Times New Roman"/>
                        </a:rPr>
                        <a:t>Conceptual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Little or 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Draft Climate Algorithm Theoretical Basis Document (C-ATBD); paper on algorithm submitted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Little or 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Restricted to a select few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Little or 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508491">
                <a:tc>
                  <a:txBody>
                    <a:bodyPr/>
                    <a:lstStyle/>
                    <a:p>
                      <a:pPr algn="ctr" rtl="0" fontAlgn="ctr"/>
                      <a:r>
                        <a:rPr lang="en-US" sz="800" b="1"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Times New Roman"/>
                        </a:rPr>
                        <a:t>Significant code changes 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Research grade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C-ATBD Version 1+ ; paper on algorithm reviewed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Minimal</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Limited data availability to develop familiarity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Limited or ongoing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920545">
                <a:tc>
                  <a:txBody>
                    <a:bodyPr/>
                    <a:lstStyle/>
                    <a:p>
                      <a:pPr algn="ctr" rtl="0" fontAlgn="ctr"/>
                      <a:r>
                        <a:rPr lang="en-US" sz="800" b="1" i="0" u="none" strike="noStrike">
                          <a:solidFill>
                            <a:srgbClr val="000000"/>
                          </a:solidFill>
                          <a:effectLst/>
                          <a:latin typeface="Times New Roman"/>
                        </a:rPr>
                        <a:t>3 </a:t>
                      </a:r>
                      <a:br>
                        <a:rPr lang="en-US" sz="800" b="1" i="0" u="none" strike="noStrike">
                          <a:solidFill>
                            <a:srgbClr val="000000"/>
                          </a:solidFill>
                          <a:effectLst/>
                          <a:latin typeface="Times New Roman"/>
                        </a:rPr>
                      </a:br>
                      <a:endParaRPr lang="en-US" sz="8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800" b="0" i="0" u="none" strike="noStrike">
                          <a:solidFill>
                            <a:srgbClr val="000000"/>
                          </a:solidFill>
                          <a:effectLst/>
                          <a:latin typeface="Times New Roman"/>
                        </a:rPr>
                        <a:t>Moderate code changes 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Research grade;  Meets int'l standards:  ISO or FGDC for collection; netCDF for file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Public C-ATBD; Peer-reviewed publication on algorithm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Uncertainty estimated for select locations/times</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Data and source code archived and available; caveats required for use.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Assessments have demonstrated positive value.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920545">
                <a:tc>
                  <a:txBody>
                    <a:bodyPr/>
                    <a:lstStyle/>
                    <a:p>
                      <a:pPr algn="ctr" rtl="0" fontAlgn="ctr"/>
                      <a:r>
                        <a:rPr lang="en-US" sz="800" b="1" i="0" u="none" strike="noStrike">
                          <a:solidFill>
                            <a:srgbClr val="000000"/>
                          </a:solidFill>
                          <a:effectLst/>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800" b="0" i="0" u="none" strike="noStrike">
                          <a:solidFill>
                            <a:srgbClr val="000000"/>
                          </a:solidFill>
                          <a:effectLst/>
                          <a:latin typeface="Times New Roman"/>
                        </a:rPr>
                        <a:t>Some code changes 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Exists at file and collection level. Stable. Allows provenance tracking and reproducibility of dataset. Meets international standards for dataset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Public C-ATBD; Draft Operational Algorithm Description (OAD); Peer-reviewed publication on algorithm; paper on product submitted</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Uncertainty estimated over widely distributed times/location by multiple investigators; Differences understood.</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Data and source code archived and publicly available; uncertainty estimates provided; Known issues public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May be used in applications; assessments demonstrating positive value.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060818">
                <a:tc>
                  <a:txBody>
                    <a:bodyPr/>
                    <a:lstStyle/>
                    <a:p>
                      <a:pPr algn="ctr" rtl="0" fontAlgn="ctr"/>
                      <a:r>
                        <a:rPr lang="en-US" sz="800" b="1" i="0" u="none" strike="noStrike">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en-US" sz="800" b="0" i="0" u="none" strike="noStrike">
                          <a:solidFill>
                            <a:srgbClr val="000000"/>
                          </a:solidFill>
                          <a:effectLst/>
                          <a:latin typeface="Times New Roman"/>
                        </a:rPr>
                        <a:t>Minimal code changes expected; Stable, portable and reproducible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Complete at file and collection level. Stable. Allows provenance tracking and reproducibility of dataset. Meets international standards for dataset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Public C-ATBD, Review version of OAD, Peer-reviewed publications on algorithm and  product</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Consistent uncertainties estimated over most environmental conditions by multiple investigators</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Record is archived and publicly available with associated uncertainty estimate; Known issues public. Periodically updated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May be used in applications by other investigators;  assessments demonstrating positive value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218625">
                <a:tc>
                  <a:txBody>
                    <a:bodyPr/>
                    <a:lstStyle/>
                    <a:p>
                      <a:pPr algn="ctr" rtl="0" fontAlgn="ctr"/>
                      <a:r>
                        <a:rPr lang="en-US" sz="800" b="1" i="0" u="none" strike="noStrike">
                          <a:solidFill>
                            <a:srgbClr val="000000"/>
                          </a:solidFill>
                          <a:effectLst/>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800" b="0" i="0" u="none" strike="noStrike">
                          <a:solidFill>
                            <a:srgbClr val="000000"/>
                          </a:solidFill>
                          <a:effectLst/>
                          <a:latin typeface="Times New Roman"/>
                        </a:rPr>
                        <a:t>No code changes expected; Stable and reproducible; portable and operationally efficient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Updated and complete at file and collection level. Stable. Allows provenance tracking and reproducibility of dataset. Meets current international standards for dataset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Public C-ATBD and OAD; Multiple peer-reviewed publications on algortihm and product</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Observation strategy designed to reveal systematic errors through independent cross-checks, open inspection, and continuous interrogation; quantified errors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Record is publicly available from Long-Term archive; Regularly updated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dirty="0">
                          <a:solidFill>
                            <a:srgbClr val="000000"/>
                          </a:solidFill>
                          <a:effectLst/>
                          <a:latin typeface="Times New Roman"/>
                        </a:rPr>
                        <a:t>Used in published applications; may be used by industry; assessments demonstrating positive value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spTree>
    <p:extLst>
      <p:ext uri="{BB962C8B-B14F-4D97-AF65-F5344CB8AC3E}">
        <p14:creationId xmlns:p14="http://schemas.microsoft.com/office/powerpoint/2010/main" val="199018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smtClean="0"/>
              <a:t>Data </a:t>
            </a:r>
            <a:r>
              <a:rPr lang="en-US" dirty="0"/>
              <a:t>Stewardship Maturity Matrix</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7" y="28432"/>
            <a:ext cx="9141626" cy="59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CFC7B2E-74FE-493B-BDB5-6FA34052C46A}" type="slidenum">
              <a:rPr lang="en-US" smtClean="0"/>
              <a:t>22</a:t>
            </a:fld>
            <a:endParaRPr lang="en-US"/>
          </a:p>
        </p:txBody>
      </p:sp>
    </p:spTree>
    <p:extLst>
      <p:ext uri="{BB962C8B-B14F-4D97-AF65-F5344CB8AC3E}">
        <p14:creationId xmlns:p14="http://schemas.microsoft.com/office/powerpoint/2010/main" val="4148238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solidFill>
                  <a:schemeClr val="tx2"/>
                </a:solidFill>
              </a:rPr>
              <a:t>Information Quality Cluster</a:t>
            </a:r>
            <a:endParaRPr lang="en-US" dirty="0">
              <a:solidFill>
                <a:schemeClr val="tx2"/>
              </a:solidFill>
            </a:endParaRPr>
          </a:p>
        </p:txBody>
      </p:sp>
      <p:sp>
        <p:nvSpPr>
          <p:cNvPr id="5" name="Content Placeholder 4"/>
          <p:cNvSpPr>
            <a:spLocks noGrp="1"/>
          </p:cNvSpPr>
          <p:nvPr>
            <p:ph idx="1"/>
          </p:nvPr>
        </p:nvSpPr>
        <p:spPr>
          <a:xfrm>
            <a:off x="457200" y="1752600"/>
            <a:ext cx="8305800" cy="3733800"/>
          </a:xfrm>
        </p:spPr>
        <p:txBody>
          <a:bodyPr>
            <a:normAutofit fontScale="85000" lnSpcReduction="10000"/>
          </a:bodyPr>
          <a:lstStyle/>
          <a:p>
            <a:r>
              <a:rPr lang="en-US" b="1" dirty="0" smtClean="0"/>
              <a:t>Vision</a:t>
            </a:r>
          </a:p>
          <a:p>
            <a:pPr lvl="1"/>
            <a:r>
              <a:rPr lang="en-US" dirty="0" smtClean="0"/>
              <a:t>Become </a:t>
            </a:r>
            <a:r>
              <a:rPr lang="en-US" b="1" dirty="0"/>
              <a:t>internationally recognized </a:t>
            </a:r>
            <a:r>
              <a:rPr lang="en-US" dirty="0"/>
              <a:t>as an </a:t>
            </a:r>
            <a:r>
              <a:rPr lang="en-US" b="1" dirty="0"/>
              <a:t>authoritative and responsive information resource </a:t>
            </a:r>
            <a:r>
              <a:rPr lang="en-US" dirty="0"/>
              <a:t>for guiding the implementation of </a:t>
            </a:r>
            <a:r>
              <a:rPr lang="en-US" b="1" dirty="0" smtClean="0"/>
              <a:t>data </a:t>
            </a:r>
            <a:r>
              <a:rPr lang="en-US" b="1" dirty="0"/>
              <a:t>quality standards and best practices </a:t>
            </a:r>
            <a:r>
              <a:rPr lang="en-US" dirty="0"/>
              <a:t>of the science data systems, datasets, and data/metadata dissemination services</a:t>
            </a:r>
            <a:r>
              <a:rPr lang="en-US" dirty="0" smtClean="0"/>
              <a:t>.</a:t>
            </a:r>
          </a:p>
          <a:p>
            <a:r>
              <a:rPr lang="en-US" b="1" dirty="0" smtClean="0">
                <a:solidFill>
                  <a:schemeClr val="accent1"/>
                </a:solidFill>
              </a:rPr>
              <a:t>Closely connected to Data </a:t>
            </a:r>
            <a:r>
              <a:rPr lang="en-US" b="1" dirty="0">
                <a:solidFill>
                  <a:schemeClr val="accent1"/>
                </a:solidFill>
              </a:rPr>
              <a:t>Stewardship </a:t>
            </a:r>
            <a:r>
              <a:rPr lang="en-US" b="1" dirty="0" smtClean="0">
                <a:solidFill>
                  <a:schemeClr val="accent1"/>
                </a:solidFill>
              </a:rPr>
              <a:t>Committee</a:t>
            </a:r>
          </a:p>
          <a:p>
            <a:r>
              <a:rPr lang="en-US" b="1" dirty="0" smtClean="0"/>
              <a:t>Open membership (as with all Collaboration Areas in ESIP)</a:t>
            </a:r>
            <a:endParaRPr lang="en-US" b="1" dirty="0"/>
          </a:p>
          <a:p>
            <a:endParaRPr lang="en-US" dirty="0"/>
          </a:p>
        </p:txBody>
      </p:sp>
      <p:sp>
        <p:nvSpPr>
          <p:cNvPr id="3" name="Slide Number Placeholder 2"/>
          <p:cNvSpPr>
            <a:spLocks noGrp="1"/>
          </p:cNvSpPr>
          <p:nvPr>
            <p:ph type="sldNum" sz="quarter" idx="12"/>
          </p:nvPr>
        </p:nvSpPr>
        <p:spPr/>
        <p:txBody>
          <a:bodyPr/>
          <a:lstStyle/>
          <a:p>
            <a:fld id="{0CFC7B2E-74FE-493B-BDB5-6FA34052C46A}" type="slidenum">
              <a:rPr lang="en-US" smtClean="0"/>
              <a:t>3</a:t>
            </a:fld>
            <a:endParaRPr lang="en-US"/>
          </a:p>
        </p:txBody>
      </p:sp>
    </p:spTree>
    <p:extLst>
      <p:ext uri="{BB962C8B-B14F-4D97-AF65-F5344CB8AC3E}">
        <p14:creationId xmlns:p14="http://schemas.microsoft.com/office/powerpoint/2010/main" val="414989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tx2"/>
                </a:solidFill>
              </a:rPr>
              <a:t>Information Quality</a:t>
            </a:r>
            <a:endParaRPr lang="en-US" b="1" dirty="0">
              <a:solidFill>
                <a:schemeClr val="tx2"/>
              </a:solidFill>
            </a:endParaRPr>
          </a:p>
        </p:txBody>
      </p:sp>
      <p:sp>
        <p:nvSpPr>
          <p:cNvPr id="3" name="Content Placeholder 2"/>
          <p:cNvSpPr>
            <a:spLocks noGrp="1"/>
          </p:cNvSpPr>
          <p:nvPr>
            <p:ph idx="1"/>
          </p:nvPr>
        </p:nvSpPr>
        <p:spPr>
          <a:xfrm>
            <a:off x="495300" y="1066800"/>
            <a:ext cx="8229600" cy="4495800"/>
          </a:xfrm>
        </p:spPr>
        <p:txBody>
          <a:bodyPr>
            <a:normAutofit fontScale="62500" lnSpcReduction="20000"/>
          </a:bodyPr>
          <a:lstStyle/>
          <a:p>
            <a:r>
              <a:rPr lang="en-US" sz="4000" b="1" dirty="0"/>
              <a:t>S</a:t>
            </a:r>
            <a:r>
              <a:rPr lang="en-US" sz="4000" b="1" dirty="0" smtClean="0"/>
              <a:t>cientific quality </a:t>
            </a:r>
          </a:p>
          <a:p>
            <a:pPr lvl="1"/>
            <a:r>
              <a:rPr lang="en-US" sz="3200" b="1" dirty="0"/>
              <a:t>A</a:t>
            </a:r>
            <a:r>
              <a:rPr lang="en-US" sz="3200" b="1" dirty="0" smtClean="0"/>
              <a:t>ccuracy</a:t>
            </a:r>
            <a:r>
              <a:rPr lang="en-US" sz="3200" b="1" dirty="0"/>
              <a:t>, precision, uncertainty, validity and suitability for </a:t>
            </a:r>
            <a:r>
              <a:rPr lang="en-US" sz="3200" b="1" dirty="0" smtClean="0"/>
              <a:t>use (fitness </a:t>
            </a:r>
            <a:r>
              <a:rPr lang="en-US" sz="3200" b="1" dirty="0"/>
              <a:t>for purpose) in various </a:t>
            </a:r>
            <a:r>
              <a:rPr lang="en-US" sz="3200" b="1" dirty="0" smtClean="0"/>
              <a:t>applications</a:t>
            </a:r>
          </a:p>
          <a:p>
            <a:r>
              <a:rPr lang="en-US" sz="4000" b="1" dirty="0" smtClean="0">
                <a:solidFill>
                  <a:schemeClr val="tx2">
                    <a:lumMod val="60000"/>
                    <a:lumOff val="40000"/>
                  </a:schemeClr>
                </a:solidFill>
              </a:rPr>
              <a:t>Product </a:t>
            </a:r>
            <a:r>
              <a:rPr lang="en-US" sz="4000" b="1" dirty="0">
                <a:solidFill>
                  <a:schemeClr val="tx2">
                    <a:lumMod val="60000"/>
                    <a:lumOff val="40000"/>
                  </a:schemeClr>
                </a:solidFill>
              </a:rPr>
              <a:t>quality </a:t>
            </a:r>
            <a:endParaRPr lang="en-US" sz="4000" b="1" dirty="0" smtClean="0">
              <a:solidFill>
                <a:schemeClr val="tx2">
                  <a:lumMod val="60000"/>
                  <a:lumOff val="40000"/>
                </a:schemeClr>
              </a:solidFill>
            </a:endParaRPr>
          </a:p>
          <a:p>
            <a:pPr lvl="1"/>
            <a:r>
              <a:rPr lang="en-US" sz="3200" b="1" dirty="0" smtClean="0">
                <a:solidFill>
                  <a:schemeClr val="tx2">
                    <a:lumMod val="60000"/>
                    <a:lumOff val="40000"/>
                  </a:schemeClr>
                </a:solidFill>
              </a:rPr>
              <a:t>how </a:t>
            </a:r>
            <a:r>
              <a:rPr lang="en-US" sz="3200" b="1" dirty="0">
                <a:solidFill>
                  <a:schemeClr val="tx2">
                    <a:lumMod val="60000"/>
                    <a:lumOff val="40000"/>
                  </a:schemeClr>
                </a:solidFill>
              </a:rPr>
              <a:t>well the scientific quality is assessed and </a:t>
            </a:r>
            <a:r>
              <a:rPr lang="en-US" sz="3200" b="1" dirty="0" smtClean="0">
                <a:solidFill>
                  <a:schemeClr val="tx2">
                    <a:lumMod val="60000"/>
                    <a:lumOff val="40000"/>
                  </a:schemeClr>
                </a:solidFill>
              </a:rPr>
              <a:t>documented</a:t>
            </a:r>
          </a:p>
          <a:p>
            <a:pPr lvl="1"/>
            <a:r>
              <a:rPr lang="en-US" sz="3200" b="1" dirty="0" smtClean="0">
                <a:solidFill>
                  <a:schemeClr val="tx2">
                    <a:lumMod val="60000"/>
                    <a:lumOff val="40000"/>
                  </a:schemeClr>
                </a:solidFill>
              </a:rPr>
              <a:t>Completeness of metadata </a:t>
            </a:r>
            <a:r>
              <a:rPr lang="en-US" sz="3200" b="1" dirty="0">
                <a:solidFill>
                  <a:schemeClr val="tx2">
                    <a:lumMod val="60000"/>
                    <a:lumOff val="40000"/>
                  </a:schemeClr>
                </a:solidFill>
              </a:rPr>
              <a:t>and </a:t>
            </a:r>
            <a:r>
              <a:rPr lang="en-US" sz="3200" b="1" dirty="0" smtClean="0">
                <a:solidFill>
                  <a:schemeClr val="tx2">
                    <a:lumMod val="60000"/>
                    <a:lumOff val="40000"/>
                  </a:schemeClr>
                </a:solidFill>
              </a:rPr>
              <a:t>documentation, provenance and context, etc</a:t>
            </a:r>
            <a:r>
              <a:rPr lang="en-US" sz="3200" b="1" dirty="0">
                <a:solidFill>
                  <a:schemeClr val="tx2">
                    <a:lumMod val="60000"/>
                    <a:lumOff val="40000"/>
                  </a:schemeClr>
                </a:solidFill>
              </a:rPr>
              <a:t>.</a:t>
            </a:r>
            <a:r>
              <a:rPr lang="en-US" b="1" dirty="0">
                <a:solidFill>
                  <a:schemeClr val="tx2">
                    <a:lumMod val="60000"/>
                    <a:lumOff val="40000"/>
                  </a:schemeClr>
                </a:solidFill>
              </a:rPr>
              <a:t> </a:t>
            </a:r>
            <a:endParaRPr lang="en-US" b="1" dirty="0" smtClean="0">
              <a:solidFill>
                <a:schemeClr val="tx2">
                  <a:lumMod val="60000"/>
                  <a:lumOff val="40000"/>
                </a:schemeClr>
              </a:solidFill>
            </a:endParaRPr>
          </a:p>
          <a:p>
            <a:r>
              <a:rPr lang="en-US" sz="4000" b="1" dirty="0" smtClean="0"/>
              <a:t>Stewardship </a:t>
            </a:r>
            <a:r>
              <a:rPr lang="en-US" sz="4000" b="1" dirty="0"/>
              <a:t>quality </a:t>
            </a:r>
            <a:endParaRPr lang="en-US" sz="4000" b="1" dirty="0" smtClean="0"/>
          </a:p>
          <a:p>
            <a:pPr lvl="1"/>
            <a:r>
              <a:rPr lang="en-US" sz="3200" b="1" dirty="0" smtClean="0"/>
              <a:t>how </a:t>
            </a:r>
            <a:r>
              <a:rPr lang="en-US" sz="3200" b="1" dirty="0"/>
              <a:t>well data are being </a:t>
            </a:r>
            <a:r>
              <a:rPr lang="en-US" sz="3200" b="1" dirty="0" smtClean="0"/>
              <a:t>managed, preserved, and cared for </a:t>
            </a:r>
            <a:r>
              <a:rPr lang="en-US" sz="3200" b="1" dirty="0"/>
              <a:t>by an archive or </a:t>
            </a:r>
            <a:r>
              <a:rPr lang="en-US" sz="3200" b="1" dirty="0" smtClean="0"/>
              <a:t>repository</a:t>
            </a:r>
          </a:p>
          <a:p>
            <a:r>
              <a:rPr lang="en-US" sz="4000" b="1" dirty="0">
                <a:solidFill>
                  <a:schemeClr val="tx2">
                    <a:lumMod val="60000"/>
                    <a:lumOff val="40000"/>
                  </a:schemeClr>
                </a:solidFill>
              </a:rPr>
              <a:t>Service Quality</a:t>
            </a:r>
          </a:p>
          <a:p>
            <a:pPr lvl="1"/>
            <a:r>
              <a:rPr lang="en-US" sz="3200" b="1" dirty="0" smtClean="0">
                <a:solidFill>
                  <a:schemeClr val="tx2">
                    <a:lumMod val="60000"/>
                    <a:lumOff val="40000"/>
                  </a:schemeClr>
                </a:solidFill>
              </a:rPr>
              <a:t>how </a:t>
            </a:r>
            <a:r>
              <a:rPr lang="en-US" sz="3200" b="1" dirty="0">
                <a:solidFill>
                  <a:schemeClr val="tx2">
                    <a:lumMod val="60000"/>
                    <a:lumOff val="40000"/>
                  </a:schemeClr>
                </a:solidFill>
              </a:rPr>
              <a:t>easy it is for users </a:t>
            </a:r>
            <a:r>
              <a:rPr lang="en-US" sz="3200" b="1" dirty="0" smtClean="0">
                <a:solidFill>
                  <a:schemeClr val="tx2">
                    <a:lumMod val="60000"/>
                    <a:lumOff val="40000"/>
                  </a:schemeClr>
                </a:solidFill>
              </a:rPr>
              <a:t>to find</a:t>
            </a:r>
            <a:r>
              <a:rPr lang="en-US" sz="3200" b="1" dirty="0">
                <a:solidFill>
                  <a:schemeClr val="tx2">
                    <a:lumMod val="60000"/>
                    <a:lumOff val="40000"/>
                  </a:schemeClr>
                </a:solidFill>
              </a:rPr>
              <a:t>, get, understand, trust, and use </a:t>
            </a:r>
            <a:r>
              <a:rPr lang="en-US" sz="3200" b="1" dirty="0" smtClean="0">
                <a:solidFill>
                  <a:schemeClr val="tx2">
                    <a:lumMod val="60000"/>
                    <a:lumOff val="40000"/>
                  </a:schemeClr>
                </a:solidFill>
              </a:rPr>
              <a:t>data</a:t>
            </a:r>
          </a:p>
          <a:p>
            <a:pPr lvl="1"/>
            <a:r>
              <a:rPr lang="en-US" sz="3200" b="1" dirty="0" smtClean="0">
                <a:solidFill>
                  <a:schemeClr val="tx2">
                    <a:lumMod val="60000"/>
                    <a:lumOff val="40000"/>
                  </a:schemeClr>
                </a:solidFill>
              </a:rPr>
              <a:t>whether archive </a:t>
            </a:r>
            <a:r>
              <a:rPr lang="en-US" sz="3200" b="1" dirty="0">
                <a:solidFill>
                  <a:schemeClr val="tx2">
                    <a:lumMod val="60000"/>
                    <a:lumOff val="40000"/>
                  </a:schemeClr>
                </a:solidFill>
              </a:rPr>
              <a:t>has people who understand the </a:t>
            </a:r>
            <a:r>
              <a:rPr lang="en-US" sz="3200" b="1" dirty="0" smtClean="0">
                <a:solidFill>
                  <a:schemeClr val="tx2">
                    <a:lumMod val="60000"/>
                    <a:lumOff val="40000"/>
                  </a:schemeClr>
                </a:solidFill>
              </a:rPr>
              <a:t>data available </a:t>
            </a:r>
            <a:r>
              <a:rPr lang="en-US" sz="3200" b="1" dirty="0">
                <a:solidFill>
                  <a:schemeClr val="tx2">
                    <a:lumMod val="60000"/>
                    <a:lumOff val="40000"/>
                  </a:schemeClr>
                </a:solidFill>
              </a:rPr>
              <a:t>to help users</a:t>
            </a:r>
            <a:r>
              <a:rPr lang="en-US" sz="3200" b="1" dirty="0" smtClean="0">
                <a:solidFill>
                  <a:schemeClr val="tx2">
                    <a:lumMod val="60000"/>
                    <a:lumOff val="40000"/>
                  </a:schemeClr>
                </a:solidFill>
              </a:rPr>
              <a:t>.</a:t>
            </a:r>
          </a:p>
        </p:txBody>
      </p:sp>
      <p:sp>
        <p:nvSpPr>
          <p:cNvPr id="4" name="Rectangle 3"/>
          <p:cNvSpPr/>
          <p:nvPr/>
        </p:nvSpPr>
        <p:spPr>
          <a:xfrm>
            <a:off x="1066800" y="5715000"/>
            <a:ext cx="708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Information Quality is a combination of all of the above</a:t>
            </a:r>
            <a:endParaRPr lang="en-US" sz="2400" dirty="0"/>
          </a:p>
        </p:txBody>
      </p:sp>
      <p:sp>
        <p:nvSpPr>
          <p:cNvPr id="6" name="Slide Number Placeholder 5"/>
          <p:cNvSpPr>
            <a:spLocks noGrp="1"/>
          </p:cNvSpPr>
          <p:nvPr>
            <p:ph type="sldNum" sz="quarter" idx="12"/>
          </p:nvPr>
        </p:nvSpPr>
        <p:spPr/>
        <p:txBody>
          <a:bodyPr/>
          <a:lstStyle/>
          <a:p>
            <a:fld id="{0CFC7B2E-74FE-493B-BDB5-6FA34052C46A}" type="slidenum">
              <a:rPr lang="en-US" smtClean="0"/>
              <a:t>4</a:t>
            </a:fld>
            <a:endParaRPr lang="en-US"/>
          </a:p>
        </p:txBody>
      </p:sp>
    </p:spTree>
    <p:extLst>
      <p:ext uri="{BB962C8B-B14F-4D97-AF65-F5344CB8AC3E}">
        <p14:creationId xmlns:p14="http://schemas.microsoft.com/office/powerpoint/2010/main" val="3414254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solidFill>
              </a:rPr>
              <a:t>ESIP Information Quality Cluster (IQC) - Objectives</a:t>
            </a:r>
            <a:endParaRPr lang="en-US" b="1" dirty="0"/>
          </a:p>
        </p:txBody>
      </p:sp>
      <p:sp>
        <p:nvSpPr>
          <p:cNvPr id="3" name="Content Placeholder 2"/>
          <p:cNvSpPr>
            <a:spLocks noGrp="1"/>
          </p:cNvSpPr>
          <p:nvPr>
            <p:ph idx="1"/>
          </p:nvPr>
        </p:nvSpPr>
        <p:spPr>
          <a:xfrm>
            <a:off x="457200" y="1524000"/>
            <a:ext cx="8305800" cy="4800600"/>
          </a:xfrm>
        </p:spPr>
        <p:txBody>
          <a:bodyPr>
            <a:noAutofit/>
          </a:bodyPr>
          <a:lstStyle/>
          <a:p>
            <a:pPr marL="571500" indent="-571500"/>
            <a:r>
              <a:rPr lang="en-US" sz="2000" b="1" dirty="0">
                <a:solidFill>
                  <a:srgbClr val="0070C0"/>
                </a:solidFill>
              </a:rPr>
              <a:t>Share </a:t>
            </a:r>
            <a:r>
              <a:rPr lang="en-US" sz="2000" b="1" dirty="0" smtClean="0">
                <a:solidFill>
                  <a:srgbClr val="0070C0"/>
                </a:solidFill>
              </a:rPr>
              <a:t>Experiences</a:t>
            </a:r>
            <a:endParaRPr lang="en-US" sz="2000" b="1" dirty="0">
              <a:solidFill>
                <a:srgbClr val="0070C0"/>
              </a:solidFill>
            </a:endParaRPr>
          </a:p>
          <a:p>
            <a:pPr marL="571500" indent="-571500"/>
            <a:r>
              <a:rPr lang="en-US" sz="2000" b="1" dirty="0">
                <a:solidFill>
                  <a:srgbClr val="002060"/>
                </a:solidFill>
              </a:rPr>
              <a:t>Actively evaluate best practices and standards for data quality from the Earth science community</a:t>
            </a:r>
            <a:r>
              <a:rPr lang="en-US" sz="2000" b="1" dirty="0" smtClean="0">
                <a:solidFill>
                  <a:srgbClr val="002060"/>
                </a:solidFill>
              </a:rPr>
              <a:t>.</a:t>
            </a:r>
            <a:r>
              <a:rPr lang="en-US" sz="2000" b="1" dirty="0" smtClean="0"/>
              <a:t> </a:t>
            </a:r>
            <a:endParaRPr lang="en-US" sz="2000" b="1" dirty="0"/>
          </a:p>
          <a:p>
            <a:pPr marL="571500" indent="-571500"/>
            <a:r>
              <a:rPr lang="en-US" sz="2000" b="1" dirty="0">
                <a:solidFill>
                  <a:srgbClr val="0070C0"/>
                </a:solidFill>
              </a:rPr>
              <a:t>Improve collection, description, discovery, and usability of information about data quality in Earth science data products. </a:t>
            </a:r>
            <a:endParaRPr lang="en-US" sz="2000" b="1" dirty="0"/>
          </a:p>
          <a:p>
            <a:pPr marL="571500" indent="-571500"/>
            <a:r>
              <a:rPr lang="en-US" sz="2000" b="1" dirty="0">
                <a:solidFill>
                  <a:srgbClr val="002060"/>
                </a:solidFill>
              </a:rPr>
              <a:t>Support:</a:t>
            </a:r>
          </a:p>
          <a:p>
            <a:pPr lvl="1"/>
            <a:r>
              <a:rPr lang="en-US" sz="1800" b="1" dirty="0">
                <a:solidFill>
                  <a:srgbClr val="002060"/>
                </a:solidFill>
              </a:rPr>
              <a:t>Data product producers with information about standards and best practices for conveying data quality; provide mentoring as needed</a:t>
            </a:r>
          </a:p>
          <a:p>
            <a:pPr lvl="1"/>
            <a:r>
              <a:rPr lang="en-US" sz="1800" b="1" dirty="0">
                <a:solidFill>
                  <a:srgbClr val="002060"/>
                </a:solidFill>
              </a:rPr>
              <a:t>Data providers/distributors/intermediaries establish, improve, and evolve mechanisms to assist users in discovering, understanding, and applying data quality information properly. </a:t>
            </a:r>
            <a:endParaRPr lang="en-US" sz="1800" b="1" dirty="0"/>
          </a:p>
          <a:p>
            <a:pPr marL="571500" indent="-571500"/>
            <a:r>
              <a:rPr lang="en-US" sz="2000" b="1" dirty="0">
                <a:solidFill>
                  <a:srgbClr val="0070C0"/>
                </a:solidFill>
              </a:rPr>
              <a:t>Consistently provide guidance to data managers and stewards on the </a:t>
            </a:r>
            <a:r>
              <a:rPr lang="en-US" sz="2000" b="1" dirty="0" smtClean="0">
                <a:solidFill>
                  <a:srgbClr val="0070C0"/>
                </a:solidFill>
              </a:rPr>
              <a:t>implementation of data </a:t>
            </a:r>
            <a:r>
              <a:rPr lang="en-US" sz="2000" b="1" dirty="0">
                <a:solidFill>
                  <a:srgbClr val="0070C0"/>
                </a:solidFill>
              </a:rPr>
              <a:t>quality </a:t>
            </a:r>
            <a:r>
              <a:rPr lang="en-US" sz="2000" b="1" dirty="0" smtClean="0">
                <a:solidFill>
                  <a:srgbClr val="0070C0"/>
                </a:solidFill>
              </a:rPr>
              <a:t>best </a:t>
            </a:r>
            <a:r>
              <a:rPr lang="en-US" sz="2000" b="1" smtClean="0">
                <a:solidFill>
                  <a:srgbClr val="0070C0"/>
                </a:solidFill>
              </a:rPr>
              <a:t>practices and standards </a:t>
            </a:r>
            <a:r>
              <a:rPr lang="en-US" sz="2000" b="1" dirty="0">
                <a:solidFill>
                  <a:srgbClr val="0070C0"/>
                </a:solidFill>
              </a:rPr>
              <a:t>as well as for enhancing and improving maturity of their datasets</a:t>
            </a:r>
            <a:r>
              <a:rPr lang="en-US" sz="2000" b="1" dirty="0" smtClean="0">
                <a:solidFill>
                  <a:srgbClr val="0070C0"/>
                </a:solidFill>
              </a:rPr>
              <a:t>.</a:t>
            </a:r>
            <a:endParaRPr lang="en-US" sz="2000" b="1" dirty="0">
              <a:solidFill>
                <a:srgbClr val="0070C0"/>
              </a:solidFill>
            </a:endParaRPr>
          </a:p>
        </p:txBody>
      </p:sp>
      <p:sp>
        <p:nvSpPr>
          <p:cNvPr id="5" name="Slide Number Placeholder 4"/>
          <p:cNvSpPr>
            <a:spLocks noGrp="1"/>
          </p:cNvSpPr>
          <p:nvPr>
            <p:ph type="sldNum" sz="quarter" idx="12"/>
          </p:nvPr>
        </p:nvSpPr>
        <p:spPr/>
        <p:txBody>
          <a:bodyPr/>
          <a:lstStyle/>
          <a:p>
            <a:fld id="{0CFC7B2E-74FE-493B-BDB5-6FA34052C46A}" type="slidenum">
              <a:rPr lang="en-US" smtClean="0"/>
              <a:t>5</a:t>
            </a:fld>
            <a:endParaRPr lang="en-US"/>
          </a:p>
        </p:txBody>
      </p:sp>
    </p:spTree>
    <p:extLst>
      <p:ext uri="{BB962C8B-B14F-4D97-AF65-F5344CB8AC3E}">
        <p14:creationId xmlns:p14="http://schemas.microsoft.com/office/powerpoint/2010/main" val="2294415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623108" cy="639762"/>
          </a:xfrm>
        </p:spPr>
        <p:txBody>
          <a:bodyPr>
            <a:normAutofit fontScale="90000"/>
          </a:bodyPr>
          <a:lstStyle/>
          <a:p>
            <a:r>
              <a:rPr lang="en-US" b="1" dirty="0">
                <a:solidFill>
                  <a:schemeClr val="tx2"/>
                </a:solidFill>
              </a:rPr>
              <a:t>Many Global Players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846767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CFC7B2E-74FE-493B-BDB5-6FA34052C46A}" type="slidenum">
              <a:rPr lang="en-US" smtClean="0"/>
              <a:t>6</a:t>
            </a:fld>
            <a:endParaRPr lang="en-US"/>
          </a:p>
        </p:txBody>
      </p:sp>
    </p:spTree>
    <p:extLst>
      <p:ext uri="{BB962C8B-B14F-4D97-AF65-F5344CB8AC3E}">
        <p14:creationId xmlns:p14="http://schemas.microsoft.com/office/powerpoint/2010/main" val="260383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normAutofit fontScale="90000"/>
          </a:bodyPr>
          <a:lstStyle/>
          <a:p>
            <a:r>
              <a:rPr lang="en-US" b="1" dirty="0" smtClean="0">
                <a:solidFill>
                  <a:schemeClr val="tx2"/>
                </a:solidFill>
              </a:rPr>
              <a:t>Some Related Activities</a:t>
            </a:r>
            <a:endParaRPr lang="en-US" b="1" dirty="0">
              <a:solidFill>
                <a:schemeClr val="tx2"/>
              </a:solidFill>
            </a:endParaRPr>
          </a:p>
        </p:txBody>
      </p:sp>
      <p:sp>
        <p:nvSpPr>
          <p:cNvPr id="3" name="Content Placeholder 2"/>
          <p:cNvSpPr>
            <a:spLocks noGrp="1"/>
          </p:cNvSpPr>
          <p:nvPr>
            <p:ph idx="1"/>
          </p:nvPr>
        </p:nvSpPr>
        <p:spPr>
          <a:xfrm>
            <a:off x="228600" y="1066800"/>
            <a:ext cx="8686800" cy="5105400"/>
          </a:xfrm>
        </p:spPr>
        <p:txBody>
          <a:bodyPr>
            <a:noAutofit/>
          </a:bodyPr>
          <a:lstStyle/>
          <a:p>
            <a:r>
              <a:rPr lang="en-US" sz="2200" b="1" dirty="0">
                <a:solidFill>
                  <a:srgbClr val="002060"/>
                </a:solidFill>
              </a:rPr>
              <a:t>NASA </a:t>
            </a:r>
            <a:r>
              <a:rPr lang="en-US" sz="2200" b="1" dirty="0">
                <a:solidFill>
                  <a:srgbClr val="002060"/>
                </a:solidFill>
              </a:rPr>
              <a:t>ESDSWG Data Quality WG (Recommendations) – </a:t>
            </a:r>
            <a:r>
              <a:rPr lang="en-US" sz="2200" b="1" dirty="0">
                <a:solidFill>
                  <a:srgbClr val="002060"/>
                </a:solidFill>
              </a:rPr>
              <a:t>2014-present</a:t>
            </a:r>
          </a:p>
          <a:p>
            <a:r>
              <a:rPr lang="en-US" sz="2200" b="1" dirty="0">
                <a:solidFill>
                  <a:srgbClr val="002060"/>
                </a:solidFill>
              </a:rPr>
              <a:t>NOAA </a:t>
            </a:r>
            <a:r>
              <a:rPr lang="en-US" sz="2200" b="1" dirty="0">
                <a:solidFill>
                  <a:srgbClr val="002060"/>
                </a:solidFill>
              </a:rPr>
              <a:t>Dataset Lifecycle Stage based Maturity Matrices – 2009 </a:t>
            </a:r>
            <a:r>
              <a:rPr lang="en-US" sz="2200" b="1" dirty="0">
                <a:solidFill>
                  <a:srgbClr val="002060"/>
                </a:solidFill>
              </a:rPr>
              <a:t>– present</a:t>
            </a:r>
          </a:p>
          <a:p>
            <a:r>
              <a:rPr lang="en-US" sz="2200" b="1" dirty="0">
                <a:solidFill>
                  <a:srgbClr val="002060"/>
                </a:solidFill>
              </a:rPr>
              <a:t>Quality Assurance framework for Earth Observation (QA4EO)</a:t>
            </a:r>
          </a:p>
          <a:p>
            <a:r>
              <a:rPr lang="en-US" sz="2200" b="1" dirty="0">
                <a:solidFill>
                  <a:srgbClr val="002060"/>
                </a:solidFill>
              </a:rPr>
              <a:t>ISO Metadata Quality Standards (19115:2003; 19157:2013; 19158:2012)</a:t>
            </a:r>
          </a:p>
          <a:p>
            <a:r>
              <a:rPr lang="en-US" sz="2200" b="1" dirty="0" smtClean="0">
                <a:solidFill>
                  <a:srgbClr val="002060"/>
                </a:solidFill>
              </a:rPr>
              <a:t>EUMETSAT </a:t>
            </a:r>
            <a:r>
              <a:rPr lang="en-US" sz="2200" b="1" dirty="0">
                <a:solidFill>
                  <a:srgbClr val="002060"/>
                </a:solidFill>
              </a:rPr>
              <a:t>CORE-CLIMAX Data System Maturity Matrices</a:t>
            </a:r>
          </a:p>
          <a:p>
            <a:r>
              <a:rPr lang="en-US" sz="2200" b="1" dirty="0">
                <a:solidFill>
                  <a:srgbClr val="002060"/>
                </a:solidFill>
              </a:rPr>
              <a:t>NASA Earth Science Data System Working Groups (ESDSWG) – Metrics Planning and Reporting WG (Product Quality Checklists) – 2010-2012</a:t>
            </a:r>
          </a:p>
          <a:p>
            <a:r>
              <a:rPr lang="en-US" sz="2200" b="1" dirty="0" smtClean="0">
                <a:solidFill>
                  <a:srgbClr val="002060"/>
                </a:solidFill>
              </a:rPr>
              <a:t>GEOSS </a:t>
            </a:r>
            <a:r>
              <a:rPr lang="en-US" sz="2200" b="1" dirty="0">
                <a:solidFill>
                  <a:srgbClr val="002060"/>
                </a:solidFill>
              </a:rPr>
              <a:t>Data Quality Guidelines and GEO DMP Implementation </a:t>
            </a:r>
            <a:r>
              <a:rPr lang="en-US" sz="2200" b="1" dirty="0" smtClean="0">
                <a:solidFill>
                  <a:srgbClr val="002060"/>
                </a:solidFill>
              </a:rPr>
              <a:t>Guidelines</a:t>
            </a:r>
          </a:p>
          <a:p>
            <a:r>
              <a:rPr lang="en-US" sz="2200" b="1" dirty="0">
                <a:solidFill>
                  <a:srgbClr val="002060"/>
                </a:solidFill>
              </a:rPr>
              <a:t>CEOS Essential Climate Variables (ECV) Inventory Questions</a:t>
            </a:r>
          </a:p>
          <a:p>
            <a:r>
              <a:rPr lang="en-US" sz="2200" b="1" dirty="0">
                <a:solidFill>
                  <a:srgbClr val="002060"/>
                </a:solidFill>
              </a:rPr>
              <a:t>NCAR Community Contribution Pages</a:t>
            </a:r>
          </a:p>
        </p:txBody>
      </p:sp>
      <p:sp>
        <p:nvSpPr>
          <p:cNvPr id="6" name="Slide Number Placeholder 5"/>
          <p:cNvSpPr>
            <a:spLocks noGrp="1"/>
          </p:cNvSpPr>
          <p:nvPr>
            <p:ph type="sldNum" sz="quarter" idx="12"/>
          </p:nvPr>
        </p:nvSpPr>
        <p:spPr/>
        <p:txBody>
          <a:bodyPr/>
          <a:lstStyle/>
          <a:p>
            <a:fld id="{0CFC7B2E-74FE-493B-BDB5-6FA34052C46A}" type="slidenum">
              <a:rPr lang="en-US" smtClean="0"/>
              <a:t>7</a:t>
            </a:fld>
            <a:endParaRPr lang="en-US"/>
          </a:p>
        </p:txBody>
      </p:sp>
    </p:spTree>
    <p:extLst>
      <p:ext uri="{BB962C8B-B14F-4D97-AF65-F5344CB8AC3E}">
        <p14:creationId xmlns:p14="http://schemas.microsoft.com/office/powerpoint/2010/main" val="192696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b="1" dirty="0" smtClean="0">
                <a:solidFill>
                  <a:schemeClr val="tx2"/>
                </a:solidFill>
              </a:rPr>
              <a:t>ESIP IQC Activities</a:t>
            </a:r>
            <a:endParaRPr lang="en-US" b="1" dirty="0">
              <a:solidFill>
                <a:schemeClr val="tx2"/>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839200" cy="462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Slide Number Placeholder 22"/>
          <p:cNvSpPr>
            <a:spLocks noGrp="1"/>
          </p:cNvSpPr>
          <p:nvPr>
            <p:ph type="sldNum" sz="quarter" idx="12"/>
          </p:nvPr>
        </p:nvSpPr>
        <p:spPr/>
        <p:txBody>
          <a:bodyPr/>
          <a:lstStyle/>
          <a:p>
            <a:fld id="{0CFC7B2E-74FE-493B-BDB5-6FA34052C46A}" type="slidenum">
              <a:rPr lang="en-US" smtClean="0"/>
              <a:t>8</a:t>
            </a:fld>
            <a:endParaRPr lang="en-US"/>
          </a:p>
        </p:txBody>
      </p:sp>
    </p:spTree>
    <p:extLst>
      <p:ext uri="{BB962C8B-B14F-4D97-AF65-F5344CB8AC3E}">
        <p14:creationId xmlns:p14="http://schemas.microsoft.com/office/powerpoint/2010/main" val="2221558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Use Case Evaluation Summary</a:t>
            </a:r>
            <a:endParaRPr lang="en-US" dirty="0"/>
          </a:p>
        </p:txBody>
      </p:sp>
      <p:sp>
        <p:nvSpPr>
          <p:cNvPr id="3" name="Content Placeholder 2"/>
          <p:cNvSpPr>
            <a:spLocks noGrp="1"/>
          </p:cNvSpPr>
          <p:nvPr>
            <p:ph idx="1"/>
          </p:nvPr>
        </p:nvSpPr>
        <p:spPr>
          <a:xfrm>
            <a:off x="457200" y="960437"/>
            <a:ext cx="8229600" cy="5135563"/>
          </a:xfrm>
        </p:spPr>
        <p:txBody>
          <a:bodyPr>
            <a:noAutofit/>
          </a:bodyPr>
          <a:lstStyle/>
          <a:p>
            <a:pPr marL="742950" indent="-742950">
              <a:buFont typeface="+mj-lt"/>
              <a:buAutoNum type="arabicPeriod"/>
            </a:pPr>
            <a:r>
              <a:rPr lang="en-US" sz="1200" dirty="0">
                <a:solidFill>
                  <a:srgbClr val="000000"/>
                </a:solidFill>
                <a:latin typeface="Arial"/>
              </a:rPr>
              <a:t>“</a:t>
            </a:r>
            <a:r>
              <a:rPr lang="en-US" sz="1200" b="1" dirty="0">
                <a:solidFill>
                  <a:srgbClr val="000000"/>
                </a:solidFill>
                <a:latin typeface="Arial"/>
              </a:rPr>
              <a:t>Dataset Rice Cooker Theory</a:t>
            </a:r>
            <a:r>
              <a:rPr lang="en-US" sz="1200" dirty="0">
                <a:solidFill>
                  <a:srgbClr val="000000"/>
                </a:solidFill>
                <a:latin typeface="Arial"/>
              </a:rPr>
              <a:t>” - Bob Downs, David Moroni, and Joseph </a:t>
            </a:r>
            <a:r>
              <a:rPr lang="en-US" sz="1200" dirty="0" smtClean="0">
                <a:solidFill>
                  <a:srgbClr val="000000"/>
                </a:solidFill>
                <a:latin typeface="Arial"/>
              </a:rPr>
              <a:t>George</a:t>
            </a:r>
          </a:p>
          <a:p>
            <a:pPr marL="0" indent="0">
              <a:buNone/>
            </a:pPr>
            <a:r>
              <a:rPr lang="en-US" sz="1200" b="1" dirty="0" smtClean="0">
                <a:solidFill>
                  <a:srgbClr val="000000"/>
                </a:solidFill>
                <a:latin typeface="Arial"/>
              </a:rPr>
              <a:t>Problem</a:t>
            </a:r>
            <a:r>
              <a:rPr lang="en-US" sz="1200" dirty="0">
                <a:solidFill>
                  <a:srgbClr val="000000"/>
                </a:solidFill>
                <a:latin typeface="Arial"/>
              </a:rPr>
              <a:t>: Data products assimilated using heterogeneous data sources are plagued with unknown and/or incomplete quality characterization, thus leading to improper handling of input data used in </a:t>
            </a:r>
            <a:r>
              <a:rPr lang="en-US" sz="1200" dirty="0" smtClean="0">
                <a:solidFill>
                  <a:srgbClr val="000000"/>
                </a:solidFill>
                <a:latin typeface="Arial"/>
              </a:rPr>
              <a:t>assimilation.</a:t>
            </a:r>
          </a:p>
          <a:p>
            <a:pPr marL="0" indent="0">
              <a:buNone/>
            </a:pPr>
            <a:r>
              <a:rPr lang="en-US" sz="1200" b="1" dirty="0" smtClean="0">
                <a:solidFill>
                  <a:srgbClr val="000000"/>
                </a:solidFill>
                <a:latin typeface="Arial"/>
              </a:rPr>
              <a:t>Solutions</a:t>
            </a:r>
            <a:r>
              <a:rPr lang="en-US" sz="1200" dirty="0">
                <a:solidFill>
                  <a:srgbClr val="000000"/>
                </a:solidFill>
                <a:latin typeface="Arial"/>
              </a:rPr>
              <a:t>: a) Full disclosure of errors, uncertainties, and all available quality information of input data; </a:t>
            </a:r>
            <a:endParaRPr lang="en-US" sz="1200" dirty="0" smtClean="0">
              <a:solidFill>
                <a:srgbClr val="000000"/>
              </a:solidFill>
              <a:latin typeface="Arial"/>
            </a:endParaRPr>
          </a:p>
          <a:p>
            <a:pPr marL="0" indent="0">
              <a:buNone/>
            </a:pPr>
            <a:r>
              <a:rPr lang="en-US" sz="1200" dirty="0" smtClean="0">
                <a:solidFill>
                  <a:srgbClr val="000000"/>
                </a:solidFill>
                <a:latin typeface="Arial"/>
              </a:rPr>
              <a:t>b</a:t>
            </a:r>
            <a:r>
              <a:rPr lang="en-US" sz="1200" dirty="0">
                <a:solidFill>
                  <a:srgbClr val="000000"/>
                </a:solidFill>
                <a:latin typeface="Arial"/>
              </a:rPr>
              <a:t>) Understanding and properly conveying how above quality issues impact the final data product; </a:t>
            </a:r>
            <a:r>
              <a:rPr lang="en-US" sz="1200" dirty="0" smtClean="0">
                <a:solidFill>
                  <a:srgbClr val="000000"/>
                </a:solidFill>
                <a:latin typeface="Arial"/>
              </a:rPr>
              <a:t>c</a:t>
            </a:r>
            <a:r>
              <a:rPr lang="en-US" sz="1200" dirty="0">
                <a:solidFill>
                  <a:srgbClr val="000000"/>
                </a:solidFill>
                <a:latin typeface="Arial"/>
              </a:rPr>
              <a:t>) analysis as a function of time and at the pixel level</a:t>
            </a:r>
            <a:r>
              <a:rPr lang="en-US" sz="1200" dirty="0" smtClean="0">
                <a:solidFill>
                  <a:srgbClr val="000000"/>
                </a:solidFill>
                <a:latin typeface="Arial"/>
              </a:rPr>
              <a:t>; d</a:t>
            </a:r>
            <a:r>
              <a:rPr lang="en-US" sz="1200" dirty="0">
                <a:solidFill>
                  <a:srgbClr val="000000"/>
                </a:solidFill>
                <a:latin typeface="Arial"/>
              </a:rPr>
              <a:t>) ensure that the integrity and intended use of data is upheld through proper integration of heterogeneous data sources</a:t>
            </a:r>
            <a:r>
              <a:rPr lang="en-US" sz="1200" dirty="0" smtClean="0">
                <a:solidFill>
                  <a:srgbClr val="000000"/>
                </a:solidFill>
                <a:latin typeface="Arial"/>
              </a:rPr>
              <a:t>.</a:t>
            </a:r>
            <a:endParaRPr lang="en-US" sz="500" dirty="0">
              <a:solidFill>
                <a:srgbClr val="000000"/>
              </a:solidFill>
              <a:latin typeface="Arial"/>
            </a:endParaRPr>
          </a:p>
          <a:p>
            <a:pPr marL="742950" indent="-742950">
              <a:buFont typeface="+mj-lt"/>
              <a:buAutoNum type="arabicPeriod" startAt="2"/>
            </a:pPr>
            <a:r>
              <a:rPr lang="en-US" sz="1200" dirty="0">
                <a:solidFill>
                  <a:schemeClr val="accent1"/>
                </a:solidFill>
                <a:latin typeface="Arial"/>
              </a:rPr>
              <a:t>“</a:t>
            </a:r>
            <a:r>
              <a:rPr lang="en-US" sz="1200" b="1" dirty="0">
                <a:solidFill>
                  <a:schemeClr val="accent1"/>
                </a:solidFill>
                <a:latin typeface="Arial"/>
              </a:rPr>
              <a:t>Appropriate Amount/Extent of Documentation for Data Use</a:t>
            </a:r>
            <a:r>
              <a:rPr lang="en-US" sz="1200" dirty="0">
                <a:solidFill>
                  <a:schemeClr val="accent1"/>
                </a:solidFill>
                <a:latin typeface="Arial"/>
              </a:rPr>
              <a:t>” - </a:t>
            </a:r>
            <a:r>
              <a:rPr lang="en-US" sz="1200" dirty="0" err="1">
                <a:solidFill>
                  <a:schemeClr val="accent1"/>
                </a:solidFill>
                <a:latin typeface="Arial"/>
              </a:rPr>
              <a:t>Ge</a:t>
            </a:r>
            <a:r>
              <a:rPr lang="en-US" sz="1200" dirty="0">
                <a:solidFill>
                  <a:schemeClr val="accent1"/>
                </a:solidFill>
                <a:latin typeface="Arial"/>
              </a:rPr>
              <a:t> </a:t>
            </a:r>
            <a:r>
              <a:rPr lang="en-US" sz="1200" dirty="0" err="1">
                <a:solidFill>
                  <a:schemeClr val="accent1"/>
                </a:solidFill>
                <a:latin typeface="Arial"/>
              </a:rPr>
              <a:t>Peng</a:t>
            </a:r>
            <a:r>
              <a:rPr lang="en-US" sz="1200" dirty="0">
                <a:solidFill>
                  <a:schemeClr val="accent1"/>
                </a:solidFill>
                <a:latin typeface="Arial"/>
              </a:rPr>
              <a:t>, Steve </a:t>
            </a:r>
            <a:r>
              <a:rPr lang="en-US" sz="1200" dirty="0" err="1">
                <a:solidFill>
                  <a:schemeClr val="accent1"/>
                </a:solidFill>
                <a:latin typeface="Arial"/>
              </a:rPr>
              <a:t>Olding</a:t>
            </a:r>
            <a:r>
              <a:rPr lang="en-US" sz="1200" dirty="0">
                <a:solidFill>
                  <a:schemeClr val="accent1"/>
                </a:solidFill>
                <a:latin typeface="Arial"/>
              </a:rPr>
              <a:t>, and Lindsey </a:t>
            </a:r>
            <a:r>
              <a:rPr lang="en-US" sz="1200" dirty="0" smtClean="0">
                <a:solidFill>
                  <a:schemeClr val="accent1"/>
                </a:solidFill>
                <a:latin typeface="Arial"/>
              </a:rPr>
              <a:t>Harriman</a:t>
            </a:r>
          </a:p>
          <a:p>
            <a:pPr marL="0" indent="0">
              <a:buNone/>
            </a:pPr>
            <a:r>
              <a:rPr lang="en-US" sz="1200" b="1" dirty="0" smtClean="0">
                <a:solidFill>
                  <a:schemeClr val="accent1"/>
                </a:solidFill>
                <a:latin typeface="Arial"/>
              </a:rPr>
              <a:t>Problem</a:t>
            </a:r>
            <a:r>
              <a:rPr lang="en-US" sz="1200" b="1" dirty="0">
                <a:solidFill>
                  <a:schemeClr val="accent1"/>
                </a:solidFill>
                <a:latin typeface="Arial"/>
              </a:rPr>
              <a:t>:</a:t>
            </a:r>
            <a:r>
              <a:rPr lang="en-US" sz="1200" dirty="0">
                <a:solidFill>
                  <a:schemeClr val="accent1"/>
                </a:solidFill>
                <a:latin typeface="Arial"/>
              </a:rPr>
              <a:t> Reducing the amount of time required for the typical data user to determine what information they need and increasing the level of satisfaction via user feedback on the proper use of information provided to the </a:t>
            </a:r>
            <a:r>
              <a:rPr lang="en-US" sz="1200" dirty="0" smtClean="0">
                <a:solidFill>
                  <a:schemeClr val="accent1"/>
                </a:solidFill>
                <a:latin typeface="Arial"/>
              </a:rPr>
              <a:t>user.</a:t>
            </a:r>
          </a:p>
          <a:p>
            <a:pPr marL="0" indent="0">
              <a:buNone/>
            </a:pPr>
            <a:r>
              <a:rPr lang="en-US" sz="1200" b="1" dirty="0" smtClean="0">
                <a:solidFill>
                  <a:schemeClr val="accent1"/>
                </a:solidFill>
                <a:latin typeface="Arial"/>
              </a:rPr>
              <a:t>Solutions</a:t>
            </a:r>
            <a:r>
              <a:rPr lang="en-US" sz="1200" b="1" dirty="0">
                <a:solidFill>
                  <a:schemeClr val="accent1"/>
                </a:solidFill>
                <a:latin typeface="Arial"/>
              </a:rPr>
              <a:t>: </a:t>
            </a:r>
            <a:r>
              <a:rPr lang="en-US" sz="1200" dirty="0">
                <a:solidFill>
                  <a:schemeClr val="accent1"/>
                </a:solidFill>
                <a:latin typeface="Arial"/>
              </a:rPr>
              <a:t>a) Provide tiered access to user-relevant information – DOI landing pages, User guides, ATBDs; </a:t>
            </a:r>
            <a:r>
              <a:rPr lang="en-US" sz="1200" dirty="0" smtClean="0">
                <a:solidFill>
                  <a:schemeClr val="accent1"/>
                </a:solidFill>
                <a:latin typeface="Arial"/>
              </a:rPr>
              <a:t>b</a:t>
            </a:r>
            <a:r>
              <a:rPr lang="en-US" sz="1200" dirty="0">
                <a:solidFill>
                  <a:schemeClr val="accent1"/>
                </a:solidFill>
                <a:latin typeface="Arial"/>
              </a:rPr>
              <a:t>) effective product filtering algorithms and tools; c) user feedback mechanism</a:t>
            </a:r>
            <a:r>
              <a:rPr lang="en-US" sz="1200" dirty="0" smtClean="0">
                <a:solidFill>
                  <a:schemeClr val="accent1"/>
                </a:solidFill>
                <a:latin typeface="Arial"/>
              </a:rPr>
              <a:t>.</a:t>
            </a:r>
          </a:p>
          <a:p>
            <a:pPr marL="742950" indent="-742950">
              <a:buFont typeface="+mj-lt"/>
              <a:buAutoNum type="arabicPeriod" startAt="3"/>
            </a:pPr>
            <a:r>
              <a:rPr lang="en-US" sz="1200" dirty="0" smtClean="0">
                <a:solidFill>
                  <a:srgbClr val="000000"/>
                </a:solidFill>
                <a:latin typeface="Arial"/>
              </a:rPr>
              <a:t>“</a:t>
            </a:r>
            <a:r>
              <a:rPr lang="en-US" sz="1200" b="1" dirty="0">
                <a:solidFill>
                  <a:srgbClr val="000000"/>
                </a:solidFill>
                <a:latin typeface="Arial"/>
              </a:rPr>
              <a:t>Improving Use of SBC LTER Data Portal</a:t>
            </a:r>
            <a:r>
              <a:rPr lang="en-US" sz="1200" dirty="0">
                <a:solidFill>
                  <a:srgbClr val="000000"/>
                </a:solidFill>
                <a:latin typeface="Arial"/>
              </a:rPr>
              <a:t>”</a:t>
            </a:r>
            <a:r>
              <a:rPr lang="en-US" sz="1200" b="1" dirty="0">
                <a:solidFill>
                  <a:srgbClr val="000000"/>
                </a:solidFill>
                <a:latin typeface="Arial"/>
              </a:rPr>
              <a:t> </a:t>
            </a:r>
            <a:r>
              <a:rPr lang="en-US" sz="1200" dirty="0">
                <a:solidFill>
                  <a:srgbClr val="000000"/>
                </a:solidFill>
                <a:latin typeface="Arial"/>
              </a:rPr>
              <a:t>- Margaret O’Brien, Sophie </a:t>
            </a:r>
            <a:r>
              <a:rPr lang="en-US" sz="1200" dirty="0" err="1">
                <a:solidFill>
                  <a:srgbClr val="000000"/>
                </a:solidFill>
                <a:latin typeface="Arial"/>
              </a:rPr>
              <a:t>Hou</a:t>
            </a:r>
            <a:r>
              <a:rPr lang="en-US" sz="1200" dirty="0">
                <a:solidFill>
                  <a:srgbClr val="000000"/>
                </a:solidFill>
                <a:latin typeface="Arial"/>
              </a:rPr>
              <a:t>, Ross Bagwell, and </a:t>
            </a:r>
            <a:r>
              <a:rPr lang="en-US" sz="1200" dirty="0" err="1">
                <a:solidFill>
                  <a:srgbClr val="000000"/>
                </a:solidFill>
                <a:latin typeface="Arial"/>
              </a:rPr>
              <a:t>Hampapuram</a:t>
            </a:r>
            <a:r>
              <a:rPr lang="en-US" sz="1200" dirty="0">
                <a:solidFill>
                  <a:srgbClr val="000000"/>
                </a:solidFill>
                <a:latin typeface="Arial"/>
              </a:rPr>
              <a:t> </a:t>
            </a:r>
            <a:r>
              <a:rPr lang="en-US" sz="1200" dirty="0" err="1" smtClean="0">
                <a:solidFill>
                  <a:srgbClr val="000000"/>
                </a:solidFill>
                <a:latin typeface="Arial"/>
              </a:rPr>
              <a:t>Ramapriyan</a:t>
            </a:r>
            <a:r>
              <a:rPr lang="en-US" sz="1200" dirty="0" smtClean="0">
                <a:solidFill>
                  <a:srgbClr val="000000"/>
                </a:solidFill>
                <a:latin typeface="Arial"/>
              </a:rPr>
              <a:t>.</a:t>
            </a:r>
          </a:p>
          <a:p>
            <a:pPr marL="0" indent="0">
              <a:buNone/>
            </a:pPr>
            <a:r>
              <a:rPr lang="en-US" sz="1200" b="1" dirty="0" smtClean="0">
                <a:solidFill>
                  <a:srgbClr val="000000"/>
                </a:solidFill>
                <a:latin typeface="Arial"/>
              </a:rPr>
              <a:t>Problem</a:t>
            </a:r>
            <a:r>
              <a:rPr lang="en-US" sz="1200" dirty="0" smtClean="0">
                <a:solidFill>
                  <a:srgbClr val="000000"/>
                </a:solidFill>
                <a:latin typeface="Arial"/>
              </a:rPr>
              <a:t>: The Santa Barbara Coastal (SBC) Long Term Ecological Research (LTER) data portal is seeking how to improve the user’s ability to discover the SBC LTER data collections and help the user to better understand the data characteristics as a means of determining if a dataset of interest is suitable for a user’s intended usage. </a:t>
            </a:r>
          </a:p>
          <a:p>
            <a:pPr marL="0" indent="0">
              <a:buNone/>
            </a:pPr>
            <a:r>
              <a:rPr lang="en-US" sz="1200" b="1" dirty="0" smtClean="0">
                <a:solidFill>
                  <a:srgbClr val="000000"/>
                </a:solidFill>
                <a:latin typeface="Arial"/>
              </a:rPr>
              <a:t>Solutions</a:t>
            </a:r>
            <a:r>
              <a:rPr lang="en-US" sz="1200" dirty="0">
                <a:solidFill>
                  <a:srgbClr val="000000"/>
                </a:solidFill>
                <a:latin typeface="Arial"/>
              </a:rPr>
              <a:t>: a) Data providers should supply sufficient information on data quality to help the SBC LTER data portal improve categorization of various datasets; b) refine the keyword search algorithm; c) improve the data discovery interface using usability evaluations; d) advise data producers to use proper terms in “tag” datasets; e) review datasets for completeness and quality of information</a:t>
            </a:r>
            <a:r>
              <a:rPr lang="en-US" sz="1200" dirty="0" smtClean="0">
                <a:solidFill>
                  <a:srgbClr val="000000"/>
                </a:solidFill>
                <a:latin typeface="Arial"/>
              </a:rPr>
              <a:t>.</a:t>
            </a:r>
            <a:endParaRPr lang="en-US" sz="500" dirty="0">
              <a:solidFill>
                <a:srgbClr val="000000"/>
              </a:solidFill>
              <a:latin typeface="Arial"/>
            </a:endParaRPr>
          </a:p>
          <a:p>
            <a:pPr marL="742950" indent="-742950">
              <a:buFont typeface="+mj-lt"/>
              <a:buAutoNum type="arabicPeriod" startAt="4"/>
            </a:pPr>
            <a:r>
              <a:rPr lang="en-US" sz="1200" dirty="0">
                <a:solidFill>
                  <a:srgbClr val="4F81BD"/>
                </a:solidFill>
                <a:latin typeface="Arial"/>
              </a:rPr>
              <a:t>“</a:t>
            </a:r>
            <a:r>
              <a:rPr lang="en-US" sz="1200" b="1" dirty="0">
                <a:solidFill>
                  <a:srgbClr val="4F81BD"/>
                </a:solidFill>
                <a:latin typeface="Arial"/>
              </a:rPr>
              <a:t>Citizen Science</a:t>
            </a:r>
            <a:r>
              <a:rPr lang="en-US" sz="1200" dirty="0">
                <a:solidFill>
                  <a:srgbClr val="4F81BD"/>
                </a:solidFill>
                <a:latin typeface="Arial"/>
              </a:rPr>
              <a:t>” – Ruth </a:t>
            </a:r>
            <a:r>
              <a:rPr lang="en-US" sz="1200" dirty="0" err="1">
                <a:solidFill>
                  <a:srgbClr val="4F81BD"/>
                </a:solidFill>
                <a:latin typeface="Arial"/>
              </a:rPr>
              <a:t>Duerr</a:t>
            </a:r>
            <a:r>
              <a:rPr lang="en-US" sz="1200" dirty="0">
                <a:solidFill>
                  <a:srgbClr val="4F81BD"/>
                </a:solidFill>
                <a:latin typeface="Arial"/>
              </a:rPr>
              <a:t>, Han Qin, Chung-Lin </a:t>
            </a:r>
            <a:r>
              <a:rPr lang="en-US" sz="1200" dirty="0" err="1">
                <a:solidFill>
                  <a:srgbClr val="4F81BD"/>
                </a:solidFill>
                <a:latin typeface="Arial"/>
              </a:rPr>
              <a:t>Shie</a:t>
            </a:r>
            <a:r>
              <a:rPr lang="en-US" sz="1200" dirty="0">
                <a:solidFill>
                  <a:srgbClr val="4F81BD"/>
                </a:solidFill>
                <a:latin typeface="Arial"/>
              </a:rPr>
              <a:t>, and </a:t>
            </a:r>
            <a:r>
              <a:rPr lang="en-US" sz="1200" dirty="0" err="1">
                <a:solidFill>
                  <a:srgbClr val="4F81BD"/>
                </a:solidFill>
                <a:latin typeface="Arial"/>
              </a:rPr>
              <a:t>Bhaskar</a:t>
            </a:r>
            <a:r>
              <a:rPr lang="en-US" sz="1200" dirty="0">
                <a:solidFill>
                  <a:srgbClr val="4F81BD"/>
                </a:solidFill>
                <a:latin typeface="Arial"/>
              </a:rPr>
              <a:t> </a:t>
            </a:r>
            <a:r>
              <a:rPr lang="en-US" sz="1200" dirty="0" err="1" smtClean="0">
                <a:solidFill>
                  <a:srgbClr val="4F81BD"/>
                </a:solidFill>
                <a:latin typeface="Arial"/>
              </a:rPr>
              <a:t>Ramachandran</a:t>
            </a:r>
            <a:endParaRPr lang="en-US" sz="1200" dirty="0" smtClean="0">
              <a:solidFill>
                <a:srgbClr val="4F81BD"/>
              </a:solidFill>
              <a:latin typeface="Arial"/>
            </a:endParaRPr>
          </a:p>
          <a:p>
            <a:pPr marL="0" indent="0">
              <a:buNone/>
            </a:pPr>
            <a:r>
              <a:rPr lang="en-US" sz="1200" b="1" dirty="0" smtClean="0">
                <a:solidFill>
                  <a:srgbClr val="4F81BD"/>
                </a:solidFill>
                <a:latin typeface="Arial"/>
              </a:rPr>
              <a:t>Problem</a:t>
            </a:r>
            <a:r>
              <a:rPr lang="en-US" sz="1200" dirty="0">
                <a:solidFill>
                  <a:srgbClr val="4F81BD"/>
                </a:solidFill>
                <a:latin typeface="Arial"/>
              </a:rPr>
              <a:t>: Crowd-sourced data often lacks support from subject-matter experts, thus translating to unknown or poorly understood data characteristics. </a:t>
            </a:r>
          </a:p>
          <a:p>
            <a:pPr marL="0" indent="0">
              <a:buNone/>
            </a:pPr>
            <a:r>
              <a:rPr lang="en-US" sz="1200" b="1" dirty="0" smtClean="0">
                <a:solidFill>
                  <a:srgbClr val="4F81BD"/>
                </a:solidFill>
                <a:latin typeface="Arial"/>
              </a:rPr>
              <a:t>Solutions</a:t>
            </a:r>
            <a:r>
              <a:rPr lang="en-US" sz="1200" dirty="0">
                <a:solidFill>
                  <a:srgbClr val="4F81BD"/>
                </a:solidFill>
                <a:latin typeface="Arial"/>
              </a:rPr>
              <a:t>: a) Training data producers on how to better sample and document each measurement/observation; b) improved communication between data distributors and data producers; c) encourage data users to read associated documentation and provide feedback on use and issues found.</a:t>
            </a:r>
          </a:p>
          <a:p>
            <a:pPr marL="0" indent="0">
              <a:buNone/>
            </a:pPr>
            <a:endParaRPr lang="en-US" sz="800" dirty="0"/>
          </a:p>
        </p:txBody>
      </p:sp>
      <p:sp>
        <p:nvSpPr>
          <p:cNvPr id="5" name="Slide Number Placeholder 4"/>
          <p:cNvSpPr>
            <a:spLocks noGrp="1"/>
          </p:cNvSpPr>
          <p:nvPr>
            <p:ph type="sldNum" sz="quarter" idx="12"/>
          </p:nvPr>
        </p:nvSpPr>
        <p:spPr/>
        <p:txBody>
          <a:bodyPr/>
          <a:lstStyle/>
          <a:p>
            <a:fld id="{0CFC7B2E-74FE-493B-BDB5-6FA34052C46A}" type="slidenum">
              <a:rPr lang="en-US" smtClean="0"/>
              <a:t>9</a:t>
            </a:fld>
            <a:endParaRPr lang="en-US"/>
          </a:p>
        </p:txBody>
      </p:sp>
    </p:spTree>
    <p:extLst>
      <p:ext uri="{BB962C8B-B14F-4D97-AF65-F5344CB8AC3E}">
        <p14:creationId xmlns:p14="http://schemas.microsoft.com/office/powerpoint/2010/main" val="3950561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1909</TotalTime>
  <Words>2608</Words>
  <Application>Microsoft Office PowerPoint</Application>
  <PresentationFormat>On-screen Show (4:3)</PresentationFormat>
  <Paragraphs>230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Information Quality Cluster - Fostering Collaborations</vt:lpstr>
      <vt:lpstr>Topics</vt:lpstr>
      <vt:lpstr>Information Quality Cluster</vt:lpstr>
      <vt:lpstr>Information Quality</vt:lpstr>
      <vt:lpstr>ESIP Information Quality Cluster (IQC) - Objectives</vt:lpstr>
      <vt:lpstr>Many Global Players</vt:lpstr>
      <vt:lpstr>Some Related Activities</vt:lpstr>
      <vt:lpstr>ESIP IQC Activities</vt:lpstr>
      <vt:lpstr>Use Case Evaluation Summary</vt:lpstr>
      <vt:lpstr>Conclusion</vt:lpstr>
      <vt:lpstr>PowerPoint Presentation</vt:lpstr>
      <vt:lpstr>Session Agenda</vt:lpstr>
      <vt:lpstr>NASA Earth Science Data System Working Groups (ESDSWG) – Data Quality Working Group DQWG</vt:lpstr>
      <vt:lpstr>Data Stewardship Maturity Matrix</vt:lpstr>
      <vt:lpstr>QA4EO</vt:lpstr>
      <vt:lpstr>ISO 19157:2013 - Geographic information -- Data quality*</vt:lpstr>
      <vt:lpstr>ESIP Information Quality Cluster Activities</vt:lpstr>
      <vt:lpstr>NASA MEaSUREs -  Product Quality Checklists</vt:lpstr>
      <vt:lpstr>NCAR Climate Data Guide*</vt:lpstr>
      <vt:lpstr>CDR Maturity Matrix</vt:lpstr>
      <vt:lpstr>NOAA CDR Maturity Matrix</vt:lpstr>
      <vt:lpstr>Data Stewardship Maturity Matrix</vt:lpstr>
    </vt:vector>
  </TitlesOfParts>
  <Company>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Stewardship Committee &amp; Citizen Science</dc:title>
  <dc:creator>Hampapuram Ramapriyan</dc:creator>
  <cp:lastModifiedBy>Hampapuram Ramapriyan</cp:lastModifiedBy>
  <cp:revision>90</cp:revision>
  <dcterms:created xsi:type="dcterms:W3CDTF">2015-07-07T21:50:14Z</dcterms:created>
  <dcterms:modified xsi:type="dcterms:W3CDTF">2017-01-10T16:20:05Z</dcterms:modified>
</cp:coreProperties>
</file>