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7" r:id="rId3"/>
    <p:sldId id="257" r:id="rId4"/>
    <p:sldId id="268" r:id="rId5"/>
    <p:sldId id="259" r:id="rId6"/>
    <p:sldId id="260" r:id="rId7"/>
    <p:sldId id="261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02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374AA-6EB7-1F4B-899D-2008DA79D602}" type="datetimeFigureOut">
              <a:rPr lang="en-US" smtClean="0"/>
              <a:t>1/11/17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9B65B-5A4B-5248-9541-C41592886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577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27537-D70A-8849-8948-DB29484C0643}" type="datetimeFigureOut">
              <a:rPr lang="en-US" smtClean="0"/>
              <a:t>1/11/17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5B554-5562-A742-9A91-10C75B5B1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160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 information on the nature, magnitude and scope of damage, or Essential Elements of Information (EEI), necessary to achieve situational awareness are often generated from a wide array of organizations and disciplines, using any number of geospatial and non-geospatial technologies.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5B554-5562-A742-9A91-10C75B5B14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Contains at minimum: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Designated scenario time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Event synopsis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Expected action (player response after an MSEL inject is delivered)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Intended player (agency or individual player for whom the MSEL inject is intended)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Notes section (for controllers and evaluators to track actual events against those listed in the MSEL, with special instructions for individual controllers and evaluators)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5B554-5562-A742-9A91-10C75B5B14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3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44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8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the Usability of Climate, Extreme Event, and Hazard Data and Information Products for Community Decision Makers III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4" y="333546"/>
            <a:ext cx="8574087" cy="110132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4" y="1429907"/>
            <a:ext cx="8576373" cy="103058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333547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336754"/>
            <a:ext cx="7808976" cy="816102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149320"/>
            <a:ext cx="7754112" cy="36347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4" y="4670298"/>
            <a:ext cx="8574087" cy="13030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974071"/>
            <a:ext cx="4069080" cy="871538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685801"/>
            <a:ext cx="4069080" cy="39088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1842247"/>
            <a:ext cx="4069080" cy="238685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the Usability of Climate, Extreme Event, and Hazard Data and Information Products for Community Decision Makers III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4" y="339539"/>
            <a:ext cx="8576373" cy="103058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4" y="3601182"/>
            <a:ext cx="8574087" cy="110132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4" y="4697542"/>
            <a:ext cx="8576373" cy="103058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3600450"/>
            <a:ext cx="8360242" cy="425054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342899"/>
            <a:ext cx="8577072" cy="32644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4025503"/>
            <a:ext cx="8304213" cy="60364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the Usability of Climate, Extreme Event, and Hazard Data and Information Products for Community Decision Makers III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4" y="3210486"/>
            <a:ext cx="8576373" cy="103058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3583642"/>
            <a:ext cx="8360242" cy="425054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342900"/>
            <a:ext cx="8577072" cy="28666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4008695"/>
            <a:ext cx="8304213" cy="603647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the Usability of Climate, Extreme Event, and Hazard Data and Information Products for Community Decision Makers III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1" y="685801"/>
            <a:ext cx="5195047" cy="39088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the Usability of Climate, Extreme Event, and Hazard Data and Information Products for Community Decision Makers III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3200400"/>
            <a:ext cx="2743200" cy="1590115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2" y="3714751"/>
            <a:ext cx="2472017" cy="93457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5" y="3314700"/>
            <a:ext cx="2475395" cy="383241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445770"/>
            <a:ext cx="2743200" cy="275691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4" y="346262"/>
            <a:ext cx="8576373" cy="103058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4" y="3601182"/>
            <a:ext cx="5837237" cy="110132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4" y="4697542"/>
            <a:ext cx="8576373" cy="103058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2" y="3600450"/>
            <a:ext cx="5691651" cy="425054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342899"/>
            <a:ext cx="5833872" cy="326440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6" y="4025503"/>
            <a:ext cx="5653507" cy="60364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the Usability of Climate, Extreme Event, and Hazard Data and Information Products for Community Decision Makers III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342900"/>
            <a:ext cx="2736850" cy="21808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2523744"/>
            <a:ext cx="2736850" cy="217398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4" y="341830"/>
            <a:ext cx="8574087" cy="85046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4" y="1183386"/>
            <a:ext cx="8576373" cy="103058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4" y="1600200"/>
            <a:ext cx="8574087" cy="30099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the Usability of Climate, Extreme Event, and Hazard Data and Information Products for Community Decision Makers III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6055710" y="2001408"/>
            <a:ext cx="4450961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354807"/>
            <a:ext cx="969264" cy="4441031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4" y="342900"/>
            <a:ext cx="6497637" cy="4452938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the Usability of Climate, Extreme Event, and Hazard Data and Information Products for Community Decision Makers III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5400531" y="2499616"/>
            <a:ext cx="4450842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64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4" y="341830"/>
            <a:ext cx="8574087" cy="85046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4" y="1183386"/>
            <a:ext cx="8576373" cy="103058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the Usability of Climate, Extreme Event, and Hazard Data and Information Products for Community Decision Makers III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4" y="333546"/>
            <a:ext cx="8574087" cy="110132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the Usability of Climate, Extreme Event, and Hazard Data and Information Products for Community Decision Makers III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3" y="1512794"/>
            <a:ext cx="8574087" cy="328304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149724"/>
            <a:ext cx="7754284" cy="3630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4" y="1429907"/>
            <a:ext cx="8576373" cy="103058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333547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4" y="333546"/>
            <a:ext cx="7810967" cy="816178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4" y="3601182"/>
            <a:ext cx="8574087" cy="110132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4" y="4697542"/>
            <a:ext cx="8576373" cy="103058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3601182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3610594"/>
            <a:ext cx="7772400" cy="78867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4395978"/>
            <a:ext cx="7735824" cy="301752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the Usability of Climate, Extreme Event, and Hazard Data and Information Products for Community Decision Makers III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3" y="332816"/>
            <a:ext cx="8574087" cy="327772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the Usability of Climate, Extreme Event, and Hazard Data and Information Products for Community Decision Makers III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4" y="3601182"/>
            <a:ext cx="8574087" cy="110132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4" y="4697542"/>
            <a:ext cx="8576373" cy="103058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3601182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3610536"/>
            <a:ext cx="7772400" cy="786653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8" y="4397189"/>
            <a:ext cx="7732059" cy="30255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4" y="341830"/>
            <a:ext cx="8574087" cy="85046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4" y="1183386"/>
            <a:ext cx="8576373" cy="103058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1613297"/>
            <a:ext cx="3931920" cy="29813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1613297"/>
            <a:ext cx="3931920" cy="29813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the Usability of Climate, Extreme Event, and Hazard Data and Information Products for Community Decision Makers III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4" y="341830"/>
            <a:ext cx="8574087" cy="85046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4" y="1183386"/>
            <a:ext cx="8576373" cy="103058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301353"/>
            <a:ext cx="3931920" cy="62493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1943100"/>
            <a:ext cx="3931920" cy="26515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301353"/>
            <a:ext cx="3931920" cy="62493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1943100"/>
            <a:ext cx="3931920" cy="26515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the Usability of Climate, Extreme Event, and Hazard Data and Information Products for Community Decision Makers III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4" y="341830"/>
            <a:ext cx="8574087" cy="85046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4" y="1183386"/>
            <a:ext cx="8576373" cy="103058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the Usability of Climate, Extreme Event, and Hazard Data and Information Products for Community Decision Makers III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the Usability of Climate, Extreme Event, and Hazard Data and Information Products for Community Decision Makers III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4" y="339539"/>
            <a:ext cx="8576373" cy="103058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4" y="1600201"/>
            <a:ext cx="7076747" cy="2994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5128" y="48277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12/14/16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4827774"/>
            <a:ext cx="61249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Improving the Usability of Climate, Extreme Event, and Hazard Data and Information Products for Community Decision Makers III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2883" y="4827774"/>
            <a:ext cx="630621" cy="2698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4" y="472787"/>
            <a:ext cx="8574087" cy="72588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image" Target="../media/image15.jpeg"/><Relationship Id="rId13" Type="http://schemas.openxmlformats.org/officeDocument/2006/relationships/image" Target="../media/image16.jpeg"/><Relationship Id="rId14" Type="http://schemas.openxmlformats.org/officeDocument/2006/relationships/image" Target="../media/image17.jpeg"/><Relationship Id="rId15" Type="http://schemas.openxmlformats.org/officeDocument/2006/relationships/image" Target="../media/image18.pn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emf"/><Relationship Id="rId9" Type="http://schemas.openxmlformats.org/officeDocument/2006/relationships/image" Target="../media/image12.jpeg"/><Relationship Id="rId1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4164" y="439615"/>
            <a:ext cx="8574087" cy="752230"/>
          </a:xfrm>
        </p:spPr>
        <p:txBody>
          <a:bodyPr anchor="t">
            <a:noAutofit/>
          </a:bodyPr>
          <a:lstStyle/>
          <a:p>
            <a:r>
              <a:rPr lang="en-US" sz="2400" dirty="0" smtClean="0"/>
              <a:t>Exercise Timelines and Product Delivery: </a:t>
            </a:r>
            <a:br>
              <a:rPr lang="en-US" sz="2400" dirty="0" smtClean="0"/>
            </a:br>
            <a:r>
              <a:rPr lang="en-US" sz="2400" dirty="0" smtClean="0"/>
              <a:t>Cascadia Rising 2016 and Vigilant Guard 17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86474" y="4962763"/>
            <a:ext cx="3496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 2017. All rights reserved.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6686" y="1660763"/>
            <a:ext cx="729526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Maggi Glasscoe, Andrew Aubrey </a:t>
            </a:r>
            <a:endParaRPr lang="en-US" sz="1400" dirty="0"/>
          </a:p>
          <a:p>
            <a:pPr algn="ctr"/>
            <a:r>
              <a:rPr lang="en-US" sz="1200" i="1" dirty="0"/>
              <a:t>NASA Jet Propulsion </a:t>
            </a:r>
            <a:r>
              <a:rPr lang="en-US" sz="1200" i="1" dirty="0" smtClean="0"/>
              <a:t>Laboratory, California Institute of Technology</a:t>
            </a:r>
          </a:p>
          <a:p>
            <a:pPr algn="ctr"/>
            <a:r>
              <a:rPr lang="en-US" sz="1200" b="1" i="1" dirty="0" err="1">
                <a:solidFill>
                  <a:schemeClr val="accent1"/>
                </a:solidFill>
              </a:rPr>
              <a:t>Margaret.T.Glasscoe@jpl.nasa.gov</a:t>
            </a:r>
            <a:endParaRPr lang="en-US" sz="1200" b="1" i="1" dirty="0">
              <a:solidFill>
                <a:schemeClr val="accent1"/>
              </a:solidFill>
            </a:endParaRPr>
          </a:p>
          <a:p>
            <a:pPr algn="ctr"/>
            <a:endParaRPr lang="en-US" sz="1200" i="1" dirty="0"/>
          </a:p>
          <a:p>
            <a:pPr algn="ctr"/>
            <a:r>
              <a:rPr lang="en-US" sz="1400" dirty="0"/>
              <a:t>Anne </a:t>
            </a:r>
            <a:r>
              <a:rPr lang="en-US" sz="1400" dirty="0" err="1"/>
              <a:t>Rosinski</a:t>
            </a:r>
            <a:endParaRPr lang="en-US" sz="1400" dirty="0"/>
          </a:p>
          <a:p>
            <a:pPr algn="ctr"/>
            <a:r>
              <a:rPr lang="en-US" sz="1200" i="1" dirty="0"/>
              <a:t>California Geological Survey Menlo Park</a:t>
            </a:r>
          </a:p>
          <a:p>
            <a:pPr algn="ctr"/>
            <a:endParaRPr lang="en-US" sz="1200" dirty="0"/>
          </a:p>
          <a:p>
            <a:pPr algn="ctr"/>
            <a:r>
              <a:rPr lang="en-US" sz="1400" dirty="0"/>
              <a:t>James </a:t>
            </a:r>
            <a:r>
              <a:rPr lang="en-US" sz="1400" dirty="0" err="1"/>
              <a:t>Morentz</a:t>
            </a:r>
            <a:endParaRPr lang="en-US" sz="1400" dirty="0"/>
          </a:p>
          <a:p>
            <a:pPr algn="ctr"/>
            <a:r>
              <a:rPr lang="en-US" sz="1200" i="1" dirty="0" err="1"/>
              <a:t>JWMorentz</a:t>
            </a:r>
            <a:r>
              <a:rPr lang="en-US" sz="1200" i="1" dirty="0"/>
              <a:t> LLC</a:t>
            </a:r>
          </a:p>
          <a:p>
            <a:pPr algn="ctr"/>
            <a:endParaRPr lang="en-US" sz="1200" dirty="0"/>
          </a:p>
          <a:p>
            <a:pPr algn="ctr"/>
            <a:r>
              <a:rPr lang="en-US" sz="1400" dirty="0"/>
              <a:t>Phil </a:t>
            </a:r>
            <a:r>
              <a:rPr lang="en-US" sz="1400" dirty="0" err="1"/>
              <a:t>Beilin</a:t>
            </a:r>
            <a:endParaRPr lang="en-US" sz="1400" dirty="0"/>
          </a:p>
          <a:p>
            <a:pPr algn="ctr"/>
            <a:r>
              <a:rPr lang="en-US" sz="1200" i="1" dirty="0"/>
              <a:t>City of Walnut Creek</a:t>
            </a:r>
          </a:p>
          <a:p>
            <a:pPr algn="ctr"/>
            <a:endParaRPr lang="en-US" sz="1200" dirty="0"/>
          </a:p>
          <a:p>
            <a:pPr algn="ctr"/>
            <a:r>
              <a:rPr lang="en-US" sz="1400" dirty="0"/>
              <a:t>Dave Jones</a:t>
            </a:r>
          </a:p>
          <a:p>
            <a:pPr algn="ctr"/>
            <a:r>
              <a:rPr lang="en-US" sz="1200" i="1" dirty="0" err="1"/>
              <a:t>StormCenter</a:t>
            </a:r>
            <a:r>
              <a:rPr lang="en-US" sz="1200" i="1" dirty="0"/>
              <a:t> </a:t>
            </a:r>
            <a:r>
              <a:rPr lang="en-US" sz="1200" i="1" dirty="0" smtClean="0"/>
              <a:t>Communications</a:t>
            </a:r>
          </a:p>
          <a:p>
            <a:pPr algn="ctr"/>
            <a:endParaRPr lang="en-US" sz="1200" i="1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9698" y="4827774"/>
            <a:ext cx="6124902" cy="273844"/>
          </a:xfrm>
        </p:spPr>
        <p:txBody>
          <a:bodyPr/>
          <a:lstStyle/>
          <a:p>
            <a:r>
              <a:rPr lang="en-US" dirty="0"/>
              <a:t>Near Real Time Data for the Disasters Response User Community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6285128" y="4827774"/>
            <a:ext cx="2133600" cy="273844"/>
          </a:xfrm>
        </p:spPr>
        <p:txBody>
          <a:bodyPr/>
          <a:lstStyle/>
          <a:p>
            <a:r>
              <a:rPr lang="en-US" dirty="0" smtClean="0"/>
              <a:t>1/11/17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6243" y="35423"/>
            <a:ext cx="3496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ESIP Winter Meeting 2017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5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99698" y="1365684"/>
            <a:ext cx="5300379" cy="3394472"/>
          </a:xfrm>
        </p:spPr>
        <p:txBody>
          <a:bodyPr>
            <a:noAutofit/>
          </a:bodyPr>
          <a:lstStyle/>
          <a:p>
            <a:pPr marL="176213" indent="-176213">
              <a:lnSpc>
                <a:spcPct val="120000"/>
              </a:lnSpc>
              <a:spcBef>
                <a:spcPts val="400"/>
              </a:spcBef>
              <a:buFont typeface="Arial"/>
              <a:buChar char="•"/>
            </a:pPr>
            <a:r>
              <a:rPr lang="en-US" sz="1050" dirty="0"/>
              <a:t>Cascadia Rising was a FEMA National Level Exercise held 7-10 June 2016 </a:t>
            </a:r>
            <a:endParaRPr lang="en-US" sz="1050" dirty="0" smtClean="0"/>
          </a:p>
          <a:p>
            <a:pPr marL="625475" lvl="1" indent="-168275">
              <a:lnSpc>
                <a:spcPct val="120000"/>
              </a:lnSpc>
              <a:spcBef>
                <a:spcPts val="400"/>
              </a:spcBef>
              <a:buFont typeface="Lucida Grande"/>
              <a:buChar char="–"/>
            </a:pPr>
            <a:r>
              <a:rPr lang="en-US" sz="1050" dirty="0" smtClean="0"/>
              <a:t>The </a:t>
            </a:r>
            <a:r>
              <a:rPr lang="en-US" sz="1050" dirty="0"/>
              <a:t>scenario included a M 9.0 earthquake resulting in the complete rupture of 700-mile Cascadia Subduction Zone that triggered a tsunami and multiple </a:t>
            </a:r>
            <a:r>
              <a:rPr lang="en-US" sz="1050" dirty="0" smtClean="0"/>
              <a:t>aftershocks</a:t>
            </a:r>
          </a:p>
          <a:p>
            <a:pPr marL="176213" indent="-117475">
              <a:lnSpc>
                <a:spcPct val="120000"/>
              </a:lnSpc>
              <a:spcBef>
                <a:spcPts val="400"/>
              </a:spcBef>
              <a:buFont typeface="Arial"/>
              <a:buChar char="•"/>
            </a:pPr>
            <a:r>
              <a:rPr lang="en-US" sz="1050" dirty="0">
                <a:solidFill>
                  <a:prstClr val="black"/>
                </a:solidFill>
              </a:rPr>
              <a:t>Vigilant Guard 17 was a Full Scale National Guard Exercise hosted by California and </a:t>
            </a:r>
            <a:r>
              <a:rPr lang="en-US" sz="1050" dirty="0" smtClean="0">
                <a:solidFill>
                  <a:prstClr val="black"/>
                </a:solidFill>
              </a:rPr>
              <a:t>Nevada held 10-14 November 2016</a:t>
            </a:r>
          </a:p>
          <a:p>
            <a:pPr marL="625475" lvl="1" indent="-168275">
              <a:lnSpc>
                <a:spcPct val="120000"/>
              </a:lnSpc>
              <a:spcBef>
                <a:spcPts val="400"/>
              </a:spcBef>
              <a:buFont typeface="Lucida Grande"/>
              <a:buChar char="–"/>
            </a:pPr>
            <a:r>
              <a:rPr lang="en-US" sz="1050" dirty="0" smtClean="0">
                <a:solidFill>
                  <a:prstClr val="black"/>
                </a:solidFill>
              </a:rPr>
              <a:t>The scenario included </a:t>
            </a:r>
            <a:r>
              <a:rPr lang="en-US" sz="1050" dirty="0">
                <a:solidFill>
                  <a:prstClr val="black"/>
                </a:solidFill>
              </a:rPr>
              <a:t>a M 6.0 earthquake east of Las Vegas and a M 7.8 earthquake in southern </a:t>
            </a:r>
            <a:r>
              <a:rPr lang="en-US" sz="1050" dirty="0" smtClean="0">
                <a:solidFill>
                  <a:prstClr val="black"/>
                </a:solidFill>
              </a:rPr>
              <a:t>California with multiple aftershocks</a:t>
            </a:r>
          </a:p>
          <a:p>
            <a:pPr marL="225425" indent="-168275">
              <a:lnSpc>
                <a:spcPct val="120000"/>
              </a:lnSpc>
              <a:spcBef>
                <a:spcPts val="400"/>
              </a:spcBef>
              <a:buFont typeface="Arial"/>
              <a:buChar char="•"/>
            </a:pPr>
            <a:r>
              <a:rPr lang="en-US" sz="1050" b="1" dirty="0" smtClean="0">
                <a:solidFill>
                  <a:prstClr val="black"/>
                </a:solidFill>
              </a:rPr>
              <a:t>Upcoming</a:t>
            </a:r>
            <a:r>
              <a:rPr lang="en-US" sz="1050" dirty="0" smtClean="0">
                <a:solidFill>
                  <a:prstClr val="black"/>
                </a:solidFill>
              </a:rPr>
              <a:t>: </a:t>
            </a:r>
            <a:r>
              <a:rPr lang="en-US" sz="1050" dirty="0" err="1" smtClean="0">
                <a:solidFill>
                  <a:prstClr val="black"/>
                </a:solidFill>
              </a:rPr>
              <a:t>Haywired</a:t>
            </a:r>
            <a:r>
              <a:rPr lang="en-US" sz="1050" dirty="0" smtClean="0">
                <a:solidFill>
                  <a:prstClr val="black"/>
                </a:solidFill>
              </a:rPr>
              <a:t> 2017 California Exercise is an </a:t>
            </a:r>
            <a:r>
              <a:rPr lang="en-US" sz="1050" dirty="0" smtClean="0"/>
              <a:t>earthquake </a:t>
            </a:r>
            <a:r>
              <a:rPr lang="en-US" sz="1050" dirty="0"/>
              <a:t>scenario to model and study impacts on the San Francisco Bay area from a Mw 7.05 earthquake on the Hayward fault (planned early 2017</a:t>
            </a:r>
            <a:r>
              <a:rPr lang="en-US" sz="1050" dirty="0" smtClean="0"/>
              <a:t>)</a:t>
            </a:r>
          </a:p>
          <a:p>
            <a:pPr marL="625475" lvl="1" indent="-168275">
              <a:spcBef>
                <a:spcPts val="400"/>
              </a:spcBef>
              <a:buFont typeface="Lucida Grande"/>
              <a:buChar char="–"/>
            </a:pPr>
            <a:r>
              <a:rPr lang="en-US" sz="1050" dirty="0"/>
              <a:t>Builds upon understanding of the last large earthquake to occur on the Hayward fault in 1868</a:t>
            </a:r>
          </a:p>
          <a:p>
            <a:pPr marL="625475" lvl="1" indent="-168275">
              <a:spcBef>
                <a:spcPts val="400"/>
              </a:spcBef>
              <a:buFont typeface="Lucida Grande"/>
              <a:buChar char="­"/>
            </a:pPr>
            <a:r>
              <a:rPr lang="en-US" sz="1050" dirty="0"/>
              <a:t>Considers that modern urban infrastructures are made vulnerable by multiple layers of interdependencies between lifelines</a:t>
            </a:r>
          </a:p>
          <a:p>
            <a:pPr marL="625475" lvl="1" indent="-168275">
              <a:spcBef>
                <a:spcPts val="400"/>
              </a:spcBef>
              <a:buFont typeface="Lucida Grande"/>
              <a:buChar char="­"/>
            </a:pPr>
            <a:r>
              <a:rPr lang="en-US" sz="1050" dirty="0" smtClean="0"/>
              <a:t>Also </a:t>
            </a:r>
            <a:r>
              <a:rPr lang="en-US" sz="1050" dirty="0"/>
              <a:t>considers impacts from a sequence of aftershocks following the main </a:t>
            </a:r>
            <a:r>
              <a:rPr lang="en-US" sz="1050" dirty="0" smtClean="0"/>
              <a:t>earthquake</a:t>
            </a:r>
            <a:endParaRPr lang="en-US" sz="1050" dirty="0"/>
          </a:p>
          <a:p>
            <a:pPr>
              <a:lnSpc>
                <a:spcPct val="120000"/>
              </a:lnSpc>
              <a:spcBef>
                <a:spcPts val="400"/>
              </a:spcBef>
              <a:buFont typeface="Arial"/>
              <a:buChar char="•"/>
            </a:pPr>
            <a:endParaRPr lang="en-US" sz="1050" dirty="0" smtClean="0">
              <a:solidFill>
                <a:prstClr val="black"/>
              </a:solidFill>
            </a:endParaRPr>
          </a:p>
          <a:p>
            <a:pPr lvl="1">
              <a:lnSpc>
                <a:spcPct val="120000"/>
              </a:lnSpc>
              <a:spcBef>
                <a:spcPts val="400"/>
              </a:spcBef>
              <a:buFont typeface="Arial"/>
              <a:buChar char="•"/>
            </a:pPr>
            <a:endParaRPr lang="en-US" sz="105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ts val="400"/>
              </a:spcBef>
              <a:buFont typeface="Arial"/>
              <a:buChar char="•"/>
            </a:pPr>
            <a:endParaRPr lang="en-US" sz="105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ts val="400"/>
              </a:spcBef>
              <a:buFont typeface="Arial"/>
              <a:buChar char="•"/>
            </a:pPr>
            <a:endParaRPr lang="en-US" sz="105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708" y="1367693"/>
            <a:ext cx="2851969" cy="3440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4164" y="472787"/>
            <a:ext cx="8574087" cy="7258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Exercises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43226" y="4831798"/>
            <a:ext cx="630621" cy="269820"/>
          </a:xfrm>
        </p:spPr>
        <p:txBody>
          <a:bodyPr/>
          <a:lstStyle/>
          <a:p>
            <a:fld id="{5FD889E0-CAB2-4699-909D-B9A88D47ACBE}" type="slidenum">
              <a:rPr lang="en-US" sz="1000" smtClean="0"/>
              <a:t>1</a:t>
            </a:fld>
            <a:endParaRPr lang="en-US" sz="1000" dirty="0"/>
          </a:p>
        </p:txBody>
      </p:sp>
      <p:grpSp>
        <p:nvGrpSpPr>
          <p:cNvPr id="5" name="Group 4"/>
          <p:cNvGrpSpPr/>
          <p:nvPr/>
        </p:nvGrpSpPr>
        <p:grpSpPr>
          <a:xfrm>
            <a:off x="5559292" y="1296220"/>
            <a:ext cx="3578451" cy="3617704"/>
            <a:chOff x="5559292" y="1296220"/>
            <a:chExt cx="3578451" cy="3617704"/>
          </a:xfrm>
        </p:grpSpPr>
        <p:pic>
          <p:nvPicPr>
            <p:cNvPr id="3" name="Picture 2" descr="capstone_shakemap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9292" y="1501369"/>
              <a:ext cx="3543340" cy="316700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559292" y="1296220"/>
              <a:ext cx="3514555" cy="2442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23188" y="4599677"/>
              <a:ext cx="3514555" cy="3142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intensity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1249" y="1299309"/>
            <a:ext cx="3046078" cy="3532489"/>
          </a:xfrm>
          <a:prstGeom prst="rect">
            <a:avLst/>
          </a:prstGeom>
        </p:spPr>
      </p:pic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9698" y="4827774"/>
            <a:ext cx="6124902" cy="273844"/>
          </a:xfrm>
        </p:spPr>
        <p:txBody>
          <a:bodyPr/>
          <a:lstStyle/>
          <a:p>
            <a:r>
              <a:rPr lang="en-US" dirty="0"/>
              <a:t>Near Real Time Data for the Disasters Response User Community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5128" y="4827774"/>
            <a:ext cx="2133600" cy="273844"/>
          </a:xfrm>
        </p:spPr>
        <p:txBody>
          <a:bodyPr/>
          <a:lstStyle/>
          <a:p>
            <a:r>
              <a:rPr lang="en-US" dirty="0" smtClean="0"/>
              <a:t>1/11/17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9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4" y="453249"/>
            <a:ext cx="8574087" cy="7190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Exercise Timeline &amp; Product Delivery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Near Real Time Data for the Disasters Response User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43226" y="4831798"/>
            <a:ext cx="630621" cy="269820"/>
          </a:xfrm>
        </p:spPr>
        <p:txBody>
          <a:bodyPr/>
          <a:lstStyle/>
          <a:p>
            <a:fld id="{5FD889E0-CAB2-4699-909D-B9A88D47ACBE}" type="slidenum">
              <a:rPr lang="en-US" sz="1000" smtClean="0"/>
              <a:t>2</a:t>
            </a:fld>
            <a:endParaRPr lang="en-US" sz="1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1/11/17</a:t>
            </a:r>
            <a:endParaRPr lang="en-US" dirty="0"/>
          </a:p>
        </p:txBody>
      </p:sp>
      <p:pic>
        <p:nvPicPr>
          <p:cNvPr id="9" name="Picture 8" descr="Macintosh HD:Users:aaubrey:Desktop:Screen Shot 2016-09-23 at 12.02.39 PM.pn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4908" y="1302495"/>
            <a:ext cx="6752633" cy="36012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R_logo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64" y="1302495"/>
            <a:ext cx="956667" cy="61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44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4" y="453249"/>
            <a:ext cx="8574087" cy="7190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Master Scenario Event List (MSEL)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Near Real Time Data for the Disasters Response User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43226" y="4831798"/>
            <a:ext cx="630621" cy="269820"/>
          </a:xfrm>
        </p:spPr>
        <p:txBody>
          <a:bodyPr/>
          <a:lstStyle/>
          <a:p>
            <a:fld id="{5FD889E0-CAB2-4699-909D-B9A88D47ACBE}" type="slidenum">
              <a:rPr lang="en-US" sz="1000" smtClean="0"/>
              <a:t>3</a:t>
            </a:fld>
            <a:endParaRPr lang="en-US" sz="1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1/11/17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9071" y="1389330"/>
            <a:ext cx="859717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700" dirty="0" smtClean="0"/>
              <a:t>Lists in chronological order the </a:t>
            </a:r>
            <a:r>
              <a:rPr lang="en-US" sz="1700" dirty="0"/>
              <a:t>events and injects that drive exercise </a:t>
            </a:r>
            <a:r>
              <a:rPr lang="en-US" sz="1700" dirty="0" smtClean="0"/>
              <a:t>play</a:t>
            </a:r>
          </a:p>
          <a:p>
            <a:pPr marL="285750" indent="-285750">
              <a:buFont typeface="Arial"/>
              <a:buChar char="•"/>
            </a:pPr>
            <a:r>
              <a:rPr lang="en-US" sz="1700" dirty="0" smtClean="0"/>
              <a:t>Links simulation </a:t>
            </a:r>
            <a:r>
              <a:rPr lang="en-US" sz="1700" dirty="0"/>
              <a:t>to action, enhances exercise experience for players, and reflects an incident or activity that will prompt players to implement the policy or procedure being </a:t>
            </a:r>
            <a:r>
              <a:rPr lang="en-US" sz="1700" dirty="0" smtClean="0"/>
              <a:t>tested</a:t>
            </a:r>
          </a:p>
          <a:p>
            <a:pPr marL="285750" indent="-285750">
              <a:buFont typeface="Arial"/>
              <a:buChar char="•"/>
            </a:pPr>
            <a:r>
              <a:rPr lang="en-US" sz="1700" dirty="0" smtClean="0"/>
              <a:t>Contains at minimum:</a:t>
            </a:r>
          </a:p>
          <a:p>
            <a:pPr marL="800100" lvl="1" indent="-342900">
              <a:buFont typeface="Lucida Grande"/>
              <a:buChar char="–"/>
            </a:pPr>
            <a:r>
              <a:rPr lang="en-US" sz="1700" dirty="0" smtClean="0"/>
              <a:t>Designated scenario time</a:t>
            </a:r>
          </a:p>
          <a:p>
            <a:pPr marL="800100" lvl="1" indent="-342900">
              <a:buFont typeface="Lucida Grande"/>
              <a:buChar char="–"/>
            </a:pPr>
            <a:r>
              <a:rPr lang="en-US" sz="1700" dirty="0" smtClean="0"/>
              <a:t>Event synopsis </a:t>
            </a:r>
          </a:p>
          <a:p>
            <a:pPr marL="800100" lvl="1" indent="-342900">
              <a:buFont typeface="Lucida Grande"/>
              <a:buChar char="–"/>
            </a:pPr>
            <a:r>
              <a:rPr lang="en-US" sz="1700" dirty="0" smtClean="0"/>
              <a:t>Expected action</a:t>
            </a:r>
          </a:p>
          <a:p>
            <a:pPr marL="800100" lvl="1" indent="-342900">
              <a:buFont typeface="Lucida Grande"/>
              <a:buChar char="–"/>
            </a:pPr>
            <a:r>
              <a:rPr lang="en-US" sz="1700" dirty="0" smtClean="0"/>
              <a:t>Intended </a:t>
            </a:r>
            <a:r>
              <a:rPr lang="en-US" sz="1700" dirty="0"/>
              <a:t>player </a:t>
            </a:r>
            <a:endParaRPr lang="en-US" sz="1700" dirty="0" smtClean="0"/>
          </a:p>
          <a:p>
            <a:pPr marL="800100" lvl="1" indent="-342900">
              <a:buFont typeface="Lucida Grande"/>
              <a:buChar char="–"/>
            </a:pPr>
            <a:r>
              <a:rPr lang="en-US" sz="1700" dirty="0" smtClean="0"/>
              <a:t>Notes section</a:t>
            </a:r>
          </a:p>
          <a:p>
            <a:pPr marL="342900" indent="-342900">
              <a:buFont typeface="Arial"/>
              <a:buChar char="•"/>
            </a:pPr>
            <a:r>
              <a:rPr lang="en-US" sz="1700" dirty="0" smtClean="0"/>
              <a:t>Examples:</a:t>
            </a:r>
          </a:p>
          <a:p>
            <a:pPr marL="800100" lvl="1" indent="-342900">
              <a:buSzPct val="100000"/>
              <a:buFont typeface="Lucida Grande"/>
              <a:buChar char="–"/>
            </a:pPr>
            <a:r>
              <a:rPr lang="en-US" sz="1700" dirty="0" smtClean="0"/>
              <a:t>Cascadia Rising (CA Earthquake Clearinghouse, NASA)</a:t>
            </a:r>
          </a:p>
          <a:p>
            <a:pPr marL="800100" lvl="1" indent="-342900">
              <a:buSzPct val="100000"/>
              <a:buFont typeface="Lucida Grande"/>
              <a:buChar char="–"/>
            </a:pPr>
            <a:r>
              <a:rPr lang="en-US" sz="1700" dirty="0" smtClean="0"/>
              <a:t>May 2015 Capstone (same scenario as VG 17)</a:t>
            </a:r>
          </a:p>
          <a:p>
            <a:pPr marL="285750" indent="-285750">
              <a:buFont typeface="Arial"/>
              <a:buChar char="•"/>
            </a:pPr>
            <a:endParaRPr lang="en-US" sz="1700" dirty="0"/>
          </a:p>
        </p:txBody>
      </p:sp>
      <p:sp>
        <p:nvSpPr>
          <p:cNvPr id="7" name="TextBox 6"/>
          <p:cNvSpPr txBox="1"/>
          <p:nvPr/>
        </p:nvSpPr>
        <p:spPr>
          <a:xfrm>
            <a:off x="303941" y="4547880"/>
            <a:ext cx="8489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</a:t>
            </a:r>
            <a:r>
              <a:rPr lang="en-US" sz="14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www.michigan.gov</a:t>
            </a:r>
            <a:r>
              <a:rPr lang="en-US" sz="1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/documents/</a:t>
            </a:r>
            <a:r>
              <a:rPr lang="en-US" sz="14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deq</a:t>
            </a:r>
            <a:r>
              <a:rPr lang="en-US" sz="1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/deq-wb-wws-Binder7_271811_7.pdf</a:t>
            </a:r>
          </a:p>
        </p:txBody>
      </p:sp>
    </p:spTree>
    <p:extLst>
      <p:ext uri="{BB962C8B-B14F-4D97-AF65-F5344CB8AC3E}">
        <p14:creationId xmlns:p14="http://schemas.microsoft.com/office/powerpoint/2010/main" val="144138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07307" y="1226874"/>
            <a:ext cx="545123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Thank you for your attention!</a:t>
            </a:r>
          </a:p>
          <a:p>
            <a:pPr algn="ctr"/>
            <a:endParaRPr lang="en-US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Questions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?</a:t>
            </a:r>
            <a:b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b="1" dirty="0"/>
              <a:t>Maggi Glasscoe</a:t>
            </a:r>
            <a:br>
              <a:rPr lang="en-US" sz="2000" b="1" dirty="0"/>
            </a:br>
            <a:r>
              <a:rPr lang="en-US" sz="2000" b="1" i="1" dirty="0" err="1">
                <a:solidFill>
                  <a:srgbClr val="990000"/>
                </a:solidFill>
              </a:rPr>
              <a:t>Margaret.T.Glasscoe@jpl.nasa.gov</a:t>
            </a:r>
            <a:r>
              <a:rPr lang="en-US" b="1" i="1" dirty="0">
                <a:solidFill>
                  <a:srgbClr val="990000"/>
                </a:solidFill>
              </a:rPr>
              <a:t/>
            </a:r>
            <a:br>
              <a:rPr lang="en-US" b="1" i="1" dirty="0">
                <a:solidFill>
                  <a:srgbClr val="990000"/>
                </a:solidFill>
              </a:rPr>
            </a:br>
            <a:endParaRPr lang="en-US" i="1" dirty="0">
              <a:solidFill>
                <a:srgbClr val="990000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9698" y="4827774"/>
            <a:ext cx="6124902" cy="273844"/>
          </a:xfrm>
        </p:spPr>
        <p:txBody>
          <a:bodyPr/>
          <a:lstStyle/>
          <a:p>
            <a:r>
              <a:rPr lang="en-US" dirty="0"/>
              <a:t>Near Real Time Data for the Disasters Response User Community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5128" y="4827774"/>
            <a:ext cx="2133600" cy="273844"/>
          </a:xfrm>
        </p:spPr>
        <p:txBody>
          <a:bodyPr/>
          <a:lstStyle/>
          <a:p>
            <a:r>
              <a:rPr lang="en-US" dirty="0" smtClean="0"/>
              <a:t>1/11/17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0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Value of Clearinghouse Data Sharing Efforts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71729" y="2586785"/>
            <a:ext cx="2186933" cy="91963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81628" tIns="40814" rIns="81628" bIns="40814" rtlCol="0" anchor="ctr"/>
          <a:lstStyle/>
          <a:p>
            <a:pPr algn="ctr"/>
            <a:r>
              <a:rPr lang="en-US" dirty="0" smtClean="0"/>
              <a:t>Clearinghouse Technology Interoperability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895291" y="1572596"/>
            <a:ext cx="1559585" cy="6799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rtlCol="0" anchor="ctr"/>
          <a:lstStyle/>
          <a:p>
            <a:pPr algn="ctr"/>
            <a:r>
              <a:rPr lang="en-US" sz="1200" dirty="0" smtClean="0"/>
              <a:t>Two-way Information Sharing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7119984" y="3085420"/>
            <a:ext cx="1559585" cy="6799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rtlCol="0" anchor="ctr"/>
          <a:lstStyle/>
          <a:p>
            <a:pPr algn="ctr"/>
            <a:r>
              <a:rPr lang="en-US" sz="1400" dirty="0" smtClean="0"/>
              <a:t>Decision Support</a:t>
            </a:r>
            <a:endParaRPr lang="en-US" sz="1400" dirty="0"/>
          </a:p>
        </p:txBody>
      </p:sp>
      <p:sp>
        <p:nvSpPr>
          <p:cNvPr id="12" name="Oval 11"/>
          <p:cNvSpPr/>
          <p:nvPr/>
        </p:nvSpPr>
        <p:spPr>
          <a:xfrm>
            <a:off x="2191827" y="4179478"/>
            <a:ext cx="1559585" cy="6799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rtlCol="0" anchor="ctr"/>
          <a:lstStyle/>
          <a:p>
            <a:pPr algn="ctr"/>
            <a:r>
              <a:rPr lang="en-US" sz="1200" dirty="0" smtClean="0"/>
              <a:t>Not just for earthquakes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>
            <a:off x="591949" y="3014401"/>
            <a:ext cx="1559585" cy="6799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rtlCol="0" anchor="ctr"/>
          <a:lstStyle/>
          <a:p>
            <a:pPr algn="ctr"/>
            <a:r>
              <a:rPr lang="en-US" sz="1200" dirty="0" smtClean="0"/>
              <a:t>Connect best tools and technologies</a:t>
            </a:r>
            <a:endParaRPr lang="en-US" sz="1200" dirty="0"/>
          </a:p>
        </p:txBody>
      </p:sp>
      <p:sp>
        <p:nvSpPr>
          <p:cNvPr id="14" name="Oval 13"/>
          <p:cNvSpPr/>
          <p:nvPr/>
        </p:nvSpPr>
        <p:spPr>
          <a:xfrm>
            <a:off x="898776" y="1572596"/>
            <a:ext cx="1559585" cy="6799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rtlCol="0" anchor="ctr"/>
          <a:lstStyle/>
          <a:p>
            <a:pPr algn="ctr"/>
            <a:r>
              <a:rPr lang="en-US" sz="1200" dirty="0" smtClean="0"/>
              <a:t>Information to support your COP</a:t>
            </a:r>
            <a:endParaRPr lang="en-US" sz="1200" dirty="0"/>
          </a:p>
        </p:txBody>
      </p:sp>
      <p:sp>
        <p:nvSpPr>
          <p:cNvPr id="15" name="Oval 14"/>
          <p:cNvSpPr/>
          <p:nvPr/>
        </p:nvSpPr>
        <p:spPr>
          <a:xfrm>
            <a:off x="3916572" y="1385375"/>
            <a:ext cx="1559585" cy="6799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rtlCol="0" anchor="ctr"/>
          <a:lstStyle/>
          <a:p>
            <a:pPr algn="ctr"/>
            <a:r>
              <a:rPr lang="en-US" sz="1400" dirty="0" smtClean="0"/>
              <a:t>Time Savings</a:t>
            </a:r>
            <a:endParaRPr lang="en-US" sz="1400" dirty="0"/>
          </a:p>
        </p:txBody>
      </p:sp>
      <p:sp>
        <p:nvSpPr>
          <p:cNvPr id="16" name="Oval 15"/>
          <p:cNvSpPr/>
          <p:nvPr/>
        </p:nvSpPr>
        <p:spPr>
          <a:xfrm>
            <a:off x="5527892" y="4172141"/>
            <a:ext cx="1559585" cy="6799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rtlCol="0" anchor="ctr"/>
          <a:lstStyle/>
          <a:p>
            <a:pPr algn="ctr"/>
            <a:r>
              <a:rPr lang="en-US" sz="1200" dirty="0" smtClean="0"/>
              <a:t>Situational Awareness</a:t>
            </a:r>
            <a:endParaRPr lang="en-US" sz="1200" dirty="0"/>
          </a:p>
        </p:txBody>
      </p:sp>
      <p:sp>
        <p:nvSpPr>
          <p:cNvPr id="17" name="Right Arrow 16"/>
          <p:cNvSpPr/>
          <p:nvPr/>
        </p:nvSpPr>
        <p:spPr>
          <a:xfrm rot="7200000">
            <a:off x="3391178" y="3564609"/>
            <a:ext cx="519226" cy="55826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9900000">
            <a:off x="2373114" y="2925283"/>
            <a:ext cx="754551" cy="41869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3600000">
            <a:off x="5432805" y="3614031"/>
            <a:ext cx="472606" cy="55826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6200000">
            <a:off x="4551758" y="2035543"/>
            <a:ext cx="378340" cy="55826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2600000">
            <a:off x="2727836" y="2049644"/>
            <a:ext cx="885567" cy="41869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9800000">
            <a:off x="5895935" y="2049920"/>
            <a:ext cx="885567" cy="41869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900000">
            <a:off x="6043010" y="2940619"/>
            <a:ext cx="685290" cy="41869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43226" y="4831798"/>
            <a:ext cx="630621" cy="269820"/>
          </a:xfrm>
        </p:spPr>
        <p:txBody>
          <a:bodyPr/>
          <a:lstStyle/>
          <a:p>
            <a:fld id="{5FD889E0-CAB2-4699-909D-B9A88D47ACBE}" type="slidenum">
              <a:rPr lang="en-US" sz="1000" smtClean="0"/>
              <a:t>5</a:t>
            </a:fld>
            <a:endParaRPr lang="en-US" sz="1000" dirty="0"/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9698" y="4827774"/>
            <a:ext cx="6124902" cy="273844"/>
          </a:xfrm>
        </p:spPr>
        <p:txBody>
          <a:bodyPr/>
          <a:lstStyle/>
          <a:p>
            <a:r>
              <a:rPr lang="en-US" dirty="0"/>
              <a:t>Near Real Time Data for the Disasters Response User Community</a:t>
            </a:r>
          </a:p>
        </p:txBody>
      </p:sp>
      <p:sp>
        <p:nvSpPr>
          <p:cNvPr id="28" name="Date Placeholder 4"/>
          <p:cNvSpPr>
            <a:spLocks noGrp="1"/>
          </p:cNvSpPr>
          <p:nvPr>
            <p:ph type="dt" sz="half" idx="10"/>
          </p:nvPr>
        </p:nvSpPr>
        <p:spPr>
          <a:xfrm>
            <a:off x="6285128" y="4827774"/>
            <a:ext cx="2133600" cy="273844"/>
          </a:xfrm>
        </p:spPr>
        <p:txBody>
          <a:bodyPr/>
          <a:lstStyle/>
          <a:p>
            <a:r>
              <a:rPr lang="en-US" dirty="0" smtClean="0"/>
              <a:t>1/11/17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52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900" dirty="0"/>
              <a:t>Information Sharing Between Multiple State, Federal, Local Organizations through </a:t>
            </a:r>
            <a:r>
              <a:rPr lang="en-US" sz="1900" dirty="0" err="1"/>
              <a:t>XchangeCore</a:t>
            </a:r>
            <a:r>
              <a:rPr lang="en-US" sz="1900" dirty="0"/>
              <a:t> connected applications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21" y="3174019"/>
            <a:ext cx="1520646" cy="1140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61" y="1890507"/>
            <a:ext cx="1970171" cy="578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633" y="1856237"/>
            <a:ext cx="1622108" cy="650081"/>
          </a:xfrm>
          <a:prstGeom prst="rect">
            <a:avLst/>
          </a:prstGeom>
        </p:spPr>
      </p:pic>
      <p:pic>
        <p:nvPicPr>
          <p:cNvPr id="7" name="Picture 18" descr="G:\Grpfiles\SFShare\Anne\Clearinghouse\CH exercises\ShakeOut\ShakeOut 2013\logos\walnut creek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827" y="1840901"/>
            <a:ext cx="952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G:\Grpfiles\SFShare\Anne\Clearinghouse\CH exercises\ShakeOut\ShakeOut 2013\logos\SOR Logo Greener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771" y="2661239"/>
            <a:ext cx="2436246" cy="4658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0450" y="2704647"/>
            <a:ext cx="1864800" cy="379080"/>
          </a:xfrm>
          <a:prstGeom prst="rect">
            <a:avLst/>
          </a:prstGeom>
        </p:spPr>
      </p:pic>
      <p:pic>
        <p:nvPicPr>
          <p:cNvPr id="13" name="Picture 12" descr="cgs_logo_2006.jp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666" y="4015848"/>
            <a:ext cx="914400" cy="85725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611" y="2580046"/>
            <a:ext cx="1548130" cy="50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1" descr="http://cdphintranet/SiteCollectionImages/CDPH%20Logos/LogoCDPH-jpg-v.2-Color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850" y="3346834"/>
            <a:ext cx="1178578" cy="74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napsg logo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272" y="3204457"/>
            <a:ext cx="1271927" cy="737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6118" y="3156643"/>
            <a:ext cx="696564" cy="359424"/>
          </a:xfrm>
          <a:prstGeom prst="rect">
            <a:avLst/>
          </a:prstGeom>
          <a:noFill/>
        </p:spPr>
        <p:txBody>
          <a:bodyPr wrap="square" lIns="81628" tIns="40814" rIns="81628" bIns="40814" rtlCol="0">
            <a:spAutoFit/>
          </a:bodyPr>
          <a:lstStyle/>
          <a:p>
            <a:r>
              <a:rPr lang="en-US" sz="900" b="1" i="1" dirty="0"/>
              <a:t>N. CA Chapter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199" y="4149267"/>
            <a:ext cx="1299241" cy="764424"/>
          </a:xfrm>
          <a:prstGeom prst="rect">
            <a:avLst/>
          </a:prstGeom>
        </p:spPr>
      </p:pic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43226" y="4831798"/>
            <a:ext cx="630621" cy="269820"/>
          </a:xfrm>
        </p:spPr>
        <p:txBody>
          <a:bodyPr/>
          <a:lstStyle/>
          <a:p>
            <a:fld id="{5FD889E0-CAB2-4699-909D-B9A88D47ACBE}" type="slidenum">
              <a:rPr lang="en-US" sz="1000" smtClean="0"/>
              <a:t>6</a:t>
            </a:fld>
            <a:endParaRPr lang="en-US" sz="1000" dirty="0"/>
          </a:p>
        </p:txBody>
      </p:sp>
      <p:pic>
        <p:nvPicPr>
          <p:cNvPr id="24" name="Picture 23" descr="Clearinghouse_logo.jpg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7108" y="1313386"/>
            <a:ext cx="1913332" cy="527515"/>
          </a:xfrm>
          <a:prstGeom prst="rect">
            <a:avLst/>
          </a:prstGeom>
        </p:spPr>
      </p:pic>
      <p:pic>
        <p:nvPicPr>
          <p:cNvPr id="26" name="Picture 8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7312" y="3968683"/>
            <a:ext cx="1074737" cy="8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818" y="3252172"/>
            <a:ext cx="1521424" cy="1141068"/>
          </a:xfrm>
          <a:prstGeom prst="rect">
            <a:avLst/>
          </a:prstGeom>
        </p:spPr>
      </p:pic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9698" y="4827774"/>
            <a:ext cx="6124902" cy="273844"/>
          </a:xfrm>
        </p:spPr>
        <p:txBody>
          <a:bodyPr/>
          <a:lstStyle/>
          <a:p>
            <a:r>
              <a:rPr lang="en-US" dirty="0"/>
              <a:t>Near Real Time Data for the Disasters Response User Community</a:t>
            </a:r>
          </a:p>
        </p:txBody>
      </p:sp>
      <p:sp>
        <p:nvSpPr>
          <p:cNvPr id="2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5128" y="4827774"/>
            <a:ext cx="2133600" cy="273844"/>
          </a:xfrm>
        </p:spPr>
        <p:txBody>
          <a:bodyPr/>
          <a:lstStyle/>
          <a:p>
            <a:r>
              <a:rPr lang="en-US" dirty="0" smtClean="0"/>
              <a:t>1/11/17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4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364</TotalTime>
  <Words>611</Words>
  <Application>Microsoft Macintosh PowerPoint</Application>
  <PresentationFormat>On-screen Show (16:9)</PresentationFormat>
  <Paragraphs>86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Spectrum</vt:lpstr>
      <vt:lpstr>Exercise Timelines and Product Delivery:  Cascadia Rising 2016 and Vigilant Guard 17</vt:lpstr>
      <vt:lpstr>The Exercises</vt:lpstr>
      <vt:lpstr>Exercise Timeline &amp; Product Delivery</vt:lpstr>
      <vt:lpstr>Master Scenario Event List (MSEL)</vt:lpstr>
      <vt:lpstr>PowerPoint Presentation</vt:lpstr>
      <vt:lpstr>Value of Clearinghouse Data Sharing Efforts</vt:lpstr>
      <vt:lpstr>Information Sharing Between Multiple State, Federal, Local Organizations through XchangeCore connected applications</vt:lpstr>
    </vt:vector>
  </TitlesOfParts>
  <Company>Jet Propulsion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 Glasscoe</dc:creator>
  <cp:lastModifiedBy>Maggi Glasscoe</cp:lastModifiedBy>
  <cp:revision>54</cp:revision>
  <dcterms:created xsi:type="dcterms:W3CDTF">2016-12-13T15:03:01Z</dcterms:created>
  <dcterms:modified xsi:type="dcterms:W3CDTF">2017-01-11T15:00:18Z</dcterms:modified>
</cp:coreProperties>
</file>