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5" r:id="rId5"/>
  </p:sldMasterIdLst>
  <p:notesMasterIdLst>
    <p:notesMasterId r:id="rId25"/>
  </p:notesMasterIdLst>
  <p:sldIdLst>
    <p:sldId id="276" r:id="rId6"/>
    <p:sldId id="362" r:id="rId7"/>
    <p:sldId id="350" r:id="rId8"/>
    <p:sldId id="363" r:id="rId9"/>
    <p:sldId id="346" r:id="rId10"/>
    <p:sldId id="364" r:id="rId11"/>
    <p:sldId id="365" r:id="rId12"/>
    <p:sldId id="366" r:id="rId13"/>
    <p:sldId id="367" r:id="rId14"/>
    <p:sldId id="368" r:id="rId15"/>
    <p:sldId id="370" r:id="rId16"/>
    <p:sldId id="371" r:id="rId17"/>
    <p:sldId id="372" r:id="rId18"/>
    <p:sldId id="373" r:id="rId19"/>
    <p:sldId id="374" r:id="rId20"/>
    <p:sldId id="369" r:id="rId21"/>
    <p:sldId id="375" r:id="rId22"/>
    <p:sldId id="376" r:id="rId23"/>
    <p:sldId id="361" r:id="rId24"/>
  </p:sldIdLst>
  <p:sldSz cx="9144000" cy="6858000" type="screen4x3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098">
          <p15:clr>
            <a:srgbClr val="A4A3A4"/>
          </p15:clr>
        </p15:guide>
        <p15:guide id="4" pos="1925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Patrick Quinn" initials="" lastIdx="34" clrIdx="0"/>
  <p:cmAuthor id="1" name="Brett McLaughlin" initials="" lastIdx="5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4495E"/>
    <a:srgbClr val="264C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4107D22-3351-4DDC-9757-8A348CC96E5D}">
  <a:tblStyle styleId="{54107D22-3351-4DDC-9757-8A348CC96E5D}" styleName="Table_0">
    <a:wholeTbl>
      <a:tcStyle>
        <a:tcBdr>
          <a:left>
            <a:ln w="9525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000" autoAdjust="0"/>
    <p:restoredTop sz="78522" autoAdjust="0"/>
  </p:normalViewPr>
  <p:slideViewPr>
    <p:cSldViewPr snapToGrid="0" snapToObjects="1">
      <p:cViewPr>
        <p:scale>
          <a:sx n="71" d="100"/>
          <a:sy n="71" d="100"/>
        </p:scale>
        <p:origin x="-1565" y="-58"/>
      </p:cViewPr>
      <p:guideLst>
        <p:guide orient="horz" pos="2160"/>
        <p:guide orient="horz" pos="1098"/>
        <p:guide pos="2880"/>
        <p:guide pos="192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idx="34">
    <p:pos x="6000" y="0"/>
    <p:text>Presenter: Definitely Brett :-p</p:tex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3F6A025-B3B2-DB46-9C19-9D5FC0CDBC82}" type="doc">
      <dgm:prSet loTypeId="urn:microsoft.com/office/officeart/2005/8/layout/cycle5" loCatId="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69078790-D70C-334E-A297-AE570218C197}">
      <dgm:prSet phldrT="[Text]"/>
      <dgm:spPr/>
      <dgm:t>
        <a:bodyPr/>
        <a:lstStyle/>
        <a:p>
          <a:r>
            <a:rPr lang="en-US" dirty="0" smtClean="0"/>
            <a:t>Feedback and/or Usability Test</a:t>
          </a:r>
          <a:endParaRPr lang="en-US" dirty="0"/>
        </a:p>
      </dgm:t>
    </dgm:pt>
    <dgm:pt modelId="{48AD12F1-0679-7444-99FB-8F55310F48F0}" type="parTrans" cxnId="{10B9878C-DADD-3B47-A02A-C7628AEA8A6C}">
      <dgm:prSet/>
      <dgm:spPr/>
      <dgm:t>
        <a:bodyPr/>
        <a:lstStyle/>
        <a:p>
          <a:endParaRPr lang="en-US"/>
        </a:p>
      </dgm:t>
    </dgm:pt>
    <dgm:pt modelId="{C5AD2C24-6AA8-D44D-8EA6-7E0464BDC48A}" type="sibTrans" cxnId="{10B9878C-DADD-3B47-A02A-C7628AEA8A6C}">
      <dgm:prSet/>
      <dgm:spPr/>
      <dgm:t>
        <a:bodyPr/>
        <a:lstStyle/>
        <a:p>
          <a:endParaRPr lang="en-US"/>
        </a:p>
      </dgm:t>
    </dgm:pt>
    <dgm:pt modelId="{17AC8FD3-955F-F94A-B663-FEAC5169E7B8}">
      <dgm:prSet phldrT="[Text]"/>
      <dgm:spPr/>
      <dgm:t>
        <a:bodyPr/>
        <a:lstStyle/>
        <a:p>
          <a:r>
            <a:rPr lang="en-US" dirty="0" smtClean="0"/>
            <a:t>Workflow Design</a:t>
          </a:r>
          <a:endParaRPr lang="en-US" dirty="0"/>
        </a:p>
      </dgm:t>
    </dgm:pt>
    <dgm:pt modelId="{7E959CDA-C854-8240-9774-BCABE8224341}" type="parTrans" cxnId="{C7BE17DF-298C-D54F-A4C2-39C7155B5DF7}">
      <dgm:prSet/>
      <dgm:spPr/>
      <dgm:t>
        <a:bodyPr/>
        <a:lstStyle/>
        <a:p>
          <a:endParaRPr lang="en-US"/>
        </a:p>
      </dgm:t>
    </dgm:pt>
    <dgm:pt modelId="{75D4B840-8810-834A-8DD2-C241F33B6D28}" type="sibTrans" cxnId="{C7BE17DF-298C-D54F-A4C2-39C7155B5DF7}">
      <dgm:prSet/>
      <dgm:spPr/>
      <dgm:t>
        <a:bodyPr/>
        <a:lstStyle/>
        <a:p>
          <a:endParaRPr lang="en-US"/>
        </a:p>
      </dgm:t>
    </dgm:pt>
    <dgm:pt modelId="{5AE82499-2435-2C46-9733-F8C3A19BC060}">
      <dgm:prSet phldrT="[Text]"/>
      <dgm:spPr/>
      <dgm:t>
        <a:bodyPr/>
        <a:lstStyle/>
        <a:p>
          <a:r>
            <a:rPr lang="en-US" dirty="0" smtClean="0"/>
            <a:t>Wireframe</a:t>
          </a:r>
          <a:endParaRPr lang="en-US" dirty="0"/>
        </a:p>
      </dgm:t>
    </dgm:pt>
    <dgm:pt modelId="{581318EC-A783-594E-B57B-6E745064F22D}" type="parTrans" cxnId="{2DAA7BA7-AFB9-A140-99F4-94B8F70505BA}">
      <dgm:prSet/>
      <dgm:spPr/>
      <dgm:t>
        <a:bodyPr/>
        <a:lstStyle/>
        <a:p>
          <a:endParaRPr lang="en-US"/>
        </a:p>
      </dgm:t>
    </dgm:pt>
    <dgm:pt modelId="{6F77D8E7-3E99-3743-B613-8B3FD15C6E0C}" type="sibTrans" cxnId="{2DAA7BA7-AFB9-A140-99F4-94B8F70505BA}">
      <dgm:prSet/>
      <dgm:spPr/>
      <dgm:t>
        <a:bodyPr/>
        <a:lstStyle/>
        <a:p>
          <a:endParaRPr lang="en-US"/>
        </a:p>
      </dgm:t>
    </dgm:pt>
    <dgm:pt modelId="{C51E37A1-AD87-A846-8456-E5BEFE0FC87E}">
      <dgm:prSet phldrT="[Text]"/>
      <dgm:spPr/>
      <dgm:t>
        <a:bodyPr/>
        <a:lstStyle/>
        <a:p>
          <a:r>
            <a:rPr lang="en-US" dirty="0" smtClean="0"/>
            <a:t>Visual Design</a:t>
          </a:r>
          <a:endParaRPr lang="en-US" dirty="0"/>
        </a:p>
      </dgm:t>
    </dgm:pt>
    <dgm:pt modelId="{C9ED12FD-1589-7C44-B977-433F5FCFD3D9}" type="parTrans" cxnId="{E00729FF-A9D4-4147-B4D3-E860CEA9E96F}">
      <dgm:prSet/>
      <dgm:spPr/>
      <dgm:t>
        <a:bodyPr/>
        <a:lstStyle/>
        <a:p>
          <a:endParaRPr lang="en-US"/>
        </a:p>
      </dgm:t>
    </dgm:pt>
    <dgm:pt modelId="{443FB6EC-3076-CD43-B3E9-E08C6C1AC13B}" type="sibTrans" cxnId="{E00729FF-A9D4-4147-B4D3-E860CEA9E96F}">
      <dgm:prSet/>
      <dgm:spPr/>
      <dgm:t>
        <a:bodyPr/>
        <a:lstStyle/>
        <a:p>
          <a:endParaRPr lang="en-US"/>
        </a:p>
      </dgm:t>
    </dgm:pt>
    <dgm:pt modelId="{EA29BB4B-C858-6241-8EEE-5535CAB528D9}">
      <dgm:prSet phldrT="[Text]"/>
      <dgm:spPr/>
      <dgm:t>
        <a:bodyPr/>
        <a:lstStyle/>
        <a:p>
          <a:r>
            <a:rPr lang="en-US" dirty="0" smtClean="0"/>
            <a:t>Implementation</a:t>
          </a:r>
          <a:endParaRPr lang="en-US" dirty="0"/>
        </a:p>
      </dgm:t>
    </dgm:pt>
    <dgm:pt modelId="{0CA5FDA6-B014-B842-B808-A187215A6546}" type="parTrans" cxnId="{71972DA8-6869-654E-A31A-B887043EF396}">
      <dgm:prSet/>
      <dgm:spPr/>
      <dgm:t>
        <a:bodyPr/>
        <a:lstStyle/>
        <a:p>
          <a:endParaRPr lang="en-US"/>
        </a:p>
      </dgm:t>
    </dgm:pt>
    <dgm:pt modelId="{717D6A10-7DE0-F54E-A8F5-53B8E5E8C804}" type="sibTrans" cxnId="{71972DA8-6869-654E-A31A-B887043EF396}">
      <dgm:prSet/>
      <dgm:spPr/>
      <dgm:t>
        <a:bodyPr/>
        <a:lstStyle/>
        <a:p>
          <a:endParaRPr lang="en-US"/>
        </a:p>
      </dgm:t>
    </dgm:pt>
    <dgm:pt modelId="{0E559667-DFF9-5041-A2ED-8EB2E265C007}" type="pres">
      <dgm:prSet presAssocID="{73F6A025-B3B2-DB46-9C19-9D5FC0CDBC82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8F5BE8C-1976-BD4D-827A-FAE11999F901}" type="pres">
      <dgm:prSet presAssocID="{69078790-D70C-334E-A297-AE570218C197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E31AD0A-3347-0449-8430-459200709018}" type="pres">
      <dgm:prSet presAssocID="{69078790-D70C-334E-A297-AE570218C197}" presName="spNode" presStyleCnt="0"/>
      <dgm:spPr/>
    </dgm:pt>
    <dgm:pt modelId="{9D66AC08-3980-CB47-A3EA-F2EC67AA43B0}" type="pres">
      <dgm:prSet presAssocID="{C5AD2C24-6AA8-D44D-8EA6-7E0464BDC48A}" presName="sibTrans" presStyleLbl="sibTrans1D1" presStyleIdx="0" presStyleCnt="5"/>
      <dgm:spPr/>
      <dgm:t>
        <a:bodyPr/>
        <a:lstStyle/>
        <a:p>
          <a:endParaRPr lang="en-US"/>
        </a:p>
      </dgm:t>
    </dgm:pt>
    <dgm:pt modelId="{FFC2F1E8-7C0A-3149-B320-685CCA21F6DB}" type="pres">
      <dgm:prSet presAssocID="{17AC8FD3-955F-F94A-B663-FEAC5169E7B8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133B302-B609-B045-9A7B-C0FE52C0AAB2}" type="pres">
      <dgm:prSet presAssocID="{17AC8FD3-955F-F94A-B663-FEAC5169E7B8}" presName="spNode" presStyleCnt="0"/>
      <dgm:spPr/>
    </dgm:pt>
    <dgm:pt modelId="{D9C82AA4-B692-C845-81E8-4214DD85ACA1}" type="pres">
      <dgm:prSet presAssocID="{75D4B840-8810-834A-8DD2-C241F33B6D28}" presName="sibTrans" presStyleLbl="sibTrans1D1" presStyleIdx="1" presStyleCnt="5"/>
      <dgm:spPr/>
      <dgm:t>
        <a:bodyPr/>
        <a:lstStyle/>
        <a:p>
          <a:endParaRPr lang="en-US"/>
        </a:p>
      </dgm:t>
    </dgm:pt>
    <dgm:pt modelId="{4AE9D14D-8D21-634E-B20F-5D8C9DA0FD0A}" type="pres">
      <dgm:prSet presAssocID="{5AE82499-2435-2C46-9733-F8C3A19BC060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CD5CC86-5A61-CF4E-90D5-182DA2DF5EBF}" type="pres">
      <dgm:prSet presAssocID="{5AE82499-2435-2C46-9733-F8C3A19BC060}" presName="spNode" presStyleCnt="0"/>
      <dgm:spPr/>
    </dgm:pt>
    <dgm:pt modelId="{B0E74159-4862-644B-A889-665C57E14288}" type="pres">
      <dgm:prSet presAssocID="{6F77D8E7-3E99-3743-B613-8B3FD15C6E0C}" presName="sibTrans" presStyleLbl="sibTrans1D1" presStyleIdx="2" presStyleCnt="5"/>
      <dgm:spPr/>
      <dgm:t>
        <a:bodyPr/>
        <a:lstStyle/>
        <a:p>
          <a:endParaRPr lang="en-US"/>
        </a:p>
      </dgm:t>
    </dgm:pt>
    <dgm:pt modelId="{BFE80643-CF84-6B4C-B2C0-09512E91D445}" type="pres">
      <dgm:prSet presAssocID="{C51E37A1-AD87-A846-8456-E5BEFE0FC87E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A7F5906-B7CC-564F-9D3D-D7D05B2D428A}" type="pres">
      <dgm:prSet presAssocID="{C51E37A1-AD87-A846-8456-E5BEFE0FC87E}" presName="spNode" presStyleCnt="0"/>
      <dgm:spPr/>
    </dgm:pt>
    <dgm:pt modelId="{D1676D98-11B5-8448-ADD7-A8D4BDBE24C4}" type="pres">
      <dgm:prSet presAssocID="{443FB6EC-3076-CD43-B3E9-E08C6C1AC13B}" presName="sibTrans" presStyleLbl="sibTrans1D1" presStyleIdx="3" presStyleCnt="5"/>
      <dgm:spPr/>
      <dgm:t>
        <a:bodyPr/>
        <a:lstStyle/>
        <a:p>
          <a:endParaRPr lang="en-US"/>
        </a:p>
      </dgm:t>
    </dgm:pt>
    <dgm:pt modelId="{A480D522-FA84-014C-86AD-1F0F73CBD970}" type="pres">
      <dgm:prSet presAssocID="{EA29BB4B-C858-6241-8EEE-5535CAB528D9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17F2E97-DBB3-9E46-8A7E-E1DF304934C5}" type="pres">
      <dgm:prSet presAssocID="{EA29BB4B-C858-6241-8EEE-5535CAB528D9}" presName="spNode" presStyleCnt="0"/>
      <dgm:spPr/>
    </dgm:pt>
    <dgm:pt modelId="{D519B72F-08AA-8E49-95E5-17CF952E1D02}" type="pres">
      <dgm:prSet presAssocID="{717D6A10-7DE0-F54E-A8F5-53B8E5E8C804}" presName="sibTrans" presStyleLbl="sibTrans1D1" presStyleIdx="4" presStyleCnt="5"/>
      <dgm:spPr/>
      <dgm:t>
        <a:bodyPr/>
        <a:lstStyle/>
        <a:p>
          <a:endParaRPr lang="en-US"/>
        </a:p>
      </dgm:t>
    </dgm:pt>
  </dgm:ptLst>
  <dgm:cxnLst>
    <dgm:cxn modelId="{71972DA8-6869-654E-A31A-B887043EF396}" srcId="{73F6A025-B3B2-DB46-9C19-9D5FC0CDBC82}" destId="{EA29BB4B-C858-6241-8EEE-5535CAB528D9}" srcOrd="4" destOrd="0" parTransId="{0CA5FDA6-B014-B842-B808-A187215A6546}" sibTransId="{717D6A10-7DE0-F54E-A8F5-53B8E5E8C804}"/>
    <dgm:cxn modelId="{2DAA7BA7-AFB9-A140-99F4-94B8F70505BA}" srcId="{73F6A025-B3B2-DB46-9C19-9D5FC0CDBC82}" destId="{5AE82499-2435-2C46-9733-F8C3A19BC060}" srcOrd="2" destOrd="0" parTransId="{581318EC-A783-594E-B57B-6E745064F22D}" sibTransId="{6F77D8E7-3E99-3743-B613-8B3FD15C6E0C}"/>
    <dgm:cxn modelId="{106AEB3A-7242-4A4A-9E3A-07717635ED05}" type="presOf" srcId="{6F77D8E7-3E99-3743-B613-8B3FD15C6E0C}" destId="{B0E74159-4862-644B-A889-665C57E14288}" srcOrd="0" destOrd="0" presId="urn:microsoft.com/office/officeart/2005/8/layout/cycle5"/>
    <dgm:cxn modelId="{44A40877-784C-B44E-8BDB-C45C624A2282}" type="presOf" srcId="{C51E37A1-AD87-A846-8456-E5BEFE0FC87E}" destId="{BFE80643-CF84-6B4C-B2C0-09512E91D445}" srcOrd="0" destOrd="0" presId="urn:microsoft.com/office/officeart/2005/8/layout/cycle5"/>
    <dgm:cxn modelId="{C51C2938-891B-8A4F-A0D6-B63AE9B4D17C}" type="presOf" srcId="{5AE82499-2435-2C46-9733-F8C3A19BC060}" destId="{4AE9D14D-8D21-634E-B20F-5D8C9DA0FD0A}" srcOrd="0" destOrd="0" presId="urn:microsoft.com/office/officeart/2005/8/layout/cycle5"/>
    <dgm:cxn modelId="{D8C29E58-4584-2149-BAD8-05A0BF55D2DB}" type="presOf" srcId="{73F6A025-B3B2-DB46-9C19-9D5FC0CDBC82}" destId="{0E559667-DFF9-5041-A2ED-8EB2E265C007}" srcOrd="0" destOrd="0" presId="urn:microsoft.com/office/officeart/2005/8/layout/cycle5"/>
    <dgm:cxn modelId="{8A6D7E7A-AD5C-5741-B016-F9E6EA3AC1C3}" type="presOf" srcId="{EA29BB4B-C858-6241-8EEE-5535CAB528D9}" destId="{A480D522-FA84-014C-86AD-1F0F73CBD970}" srcOrd="0" destOrd="0" presId="urn:microsoft.com/office/officeart/2005/8/layout/cycle5"/>
    <dgm:cxn modelId="{10B9878C-DADD-3B47-A02A-C7628AEA8A6C}" srcId="{73F6A025-B3B2-DB46-9C19-9D5FC0CDBC82}" destId="{69078790-D70C-334E-A297-AE570218C197}" srcOrd="0" destOrd="0" parTransId="{48AD12F1-0679-7444-99FB-8F55310F48F0}" sibTransId="{C5AD2C24-6AA8-D44D-8EA6-7E0464BDC48A}"/>
    <dgm:cxn modelId="{204F00CA-EB0F-5E44-A22A-C8A69B235A7C}" type="presOf" srcId="{17AC8FD3-955F-F94A-B663-FEAC5169E7B8}" destId="{FFC2F1E8-7C0A-3149-B320-685CCA21F6DB}" srcOrd="0" destOrd="0" presId="urn:microsoft.com/office/officeart/2005/8/layout/cycle5"/>
    <dgm:cxn modelId="{E00729FF-A9D4-4147-B4D3-E860CEA9E96F}" srcId="{73F6A025-B3B2-DB46-9C19-9D5FC0CDBC82}" destId="{C51E37A1-AD87-A846-8456-E5BEFE0FC87E}" srcOrd="3" destOrd="0" parTransId="{C9ED12FD-1589-7C44-B977-433F5FCFD3D9}" sibTransId="{443FB6EC-3076-CD43-B3E9-E08C6C1AC13B}"/>
    <dgm:cxn modelId="{C7BE17DF-298C-D54F-A4C2-39C7155B5DF7}" srcId="{73F6A025-B3B2-DB46-9C19-9D5FC0CDBC82}" destId="{17AC8FD3-955F-F94A-B663-FEAC5169E7B8}" srcOrd="1" destOrd="0" parTransId="{7E959CDA-C854-8240-9774-BCABE8224341}" sibTransId="{75D4B840-8810-834A-8DD2-C241F33B6D28}"/>
    <dgm:cxn modelId="{6B466D99-F399-3748-9D84-FF30502F23EE}" type="presOf" srcId="{443FB6EC-3076-CD43-B3E9-E08C6C1AC13B}" destId="{D1676D98-11B5-8448-ADD7-A8D4BDBE24C4}" srcOrd="0" destOrd="0" presId="urn:microsoft.com/office/officeart/2005/8/layout/cycle5"/>
    <dgm:cxn modelId="{9D8941FF-8AA6-7344-A9EB-131E4AB22771}" type="presOf" srcId="{69078790-D70C-334E-A297-AE570218C197}" destId="{A8F5BE8C-1976-BD4D-827A-FAE11999F901}" srcOrd="0" destOrd="0" presId="urn:microsoft.com/office/officeart/2005/8/layout/cycle5"/>
    <dgm:cxn modelId="{CD2FE341-CF39-E242-B1CD-6BE6528F6008}" type="presOf" srcId="{717D6A10-7DE0-F54E-A8F5-53B8E5E8C804}" destId="{D519B72F-08AA-8E49-95E5-17CF952E1D02}" srcOrd="0" destOrd="0" presId="urn:microsoft.com/office/officeart/2005/8/layout/cycle5"/>
    <dgm:cxn modelId="{8352BE59-12E7-B846-A3AB-BCE4D634B5FC}" type="presOf" srcId="{C5AD2C24-6AA8-D44D-8EA6-7E0464BDC48A}" destId="{9D66AC08-3980-CB47-A3EA-F2EC67AA43B0}" srcOrd="0" destOrd="0" presId="urn:microsoft.com/office/officeart/2005/8/layout/cycle5"/>
    <dgm:cxn modelId="{9167713B-CF76-9348-A92D-8F9EAA03D406}" type="presOf" srcId="{75D4B840-8810-834A-8DD2-C241F33B6D28}" destId="{D9C82AA4-B692-C845-81E8-4214DD85ACA1}" srcOrd="0" destOrd="0" presId="urn:microsoft.com/office/officeart/2005/8/layout/cycle5"/>
    <dgm:cxn modelId="{7BA51199-8FEF-C748-B731-9429A24D2300}" type="presParOf" srcId="{0E559667-DFF9-5041-A2ED-8EB2E265C007}" destId="{A8F5BE8C-1976-BD4D-827A-FAE11999F901}" srcOrd="0" destOrd="0" presId="urn:microsoft.com/office/officeart/2005/8/layout/cycle5"/>
    <dgm:cxn modelId="{D418C67E-9853-ED49-9DCF-C689CD680A2E}" type="presParOf" srcId="{0E559667-DFF9-5041-A2ED-8EB2E265C007}" destId="{2E31AD0A-3347-0449-8430-459200709018}" srcOrd="1" destOrd="0" presId="urn:microsoft.com/office/officeart/2005/8/layout/cycle5"/>
    <dgm:cxn modelId="{31AF8D7E-E0B9-2A4D-9747-210BBBFD5E4A}" type="presParOf" srcId="{0E559667-DFF9-5041-A2ED-8EB2E265C007}" destId="{9D66AC08-3980-CB47-A3EA-F2EC67AA43B0}" srcOrd="2" destOrd="0" presId="urn:microsoft.com/office/officeart/2005/8/layout/cycle5"/>
    <dgm:cxn modelId="{BD7F744F-3466-BA41-A8A8-CD959D3B2FF5}" type="presParOf" srcId="{0E559667-DFF9-5041-A2ED-8EB2E265C007}" destId="{FFC2F1E8-7C0A-3149-B320-685CCA21F6DB}" srcOrd="3" destOrd="0" presId="urn:microsoft.com/office/officeart/2005/8/layout/cycle5"/>
    <dgm:cxn modelId="{810CC47C-CF85-5D44-BA1D-C456BE339773}" type="presParOf" srcId="{0E559667-DFF9-5041-A2ED-8EB2E265C007}" destId="{8133B302-B609-B045-9A7B-C0FE52C0AAB2}" srcOrd="4" destOrd="0" presId="urn:microsoft.com/office/officeart/2005/8/layout/cycle5"/>
    <dgm:cxn modelId="{2C4BA489-B8D8-D541-BE6D-622AE2EB61F6}" type="presParOf" srcId="{0E559667-DFF9-5041-A2ED-8EB2E265C007}" destId="{D9C82AA4-B692-C845-81E8-4214DD85ACA1}" srcOrd="5" destOrd="0" presId="urn:microsoft.com/office/officeart/2005/8/layout/cycle5"/>
    <dgm:cxn modelId="{4E8F2BD5-CCDE-6C40-8D6F-88FD9CCFAD48}" type="presParOf" srcId="{0E559667-DFF9-5041-A2ED-8EB2E265C007}" destId="{4AE9D14D-8D21-634E-B20F-5D8C9DA0FD0A}" srcOrd="6" destOrd="0" presId="urn:microsoft.com/office/officeart/2005/8/layout/cycle5"/>
    <dgm:cxn modelId="{68B8E8E4-0E7C-8F41-B034-EBFF6258954C}" type="presParOf" srcId="{0E559667-DFF9-5041-A2ED-8EB2E265C007}" destId="{BCD5CC86-5A61-CF4E-90D5-182DA2DF5EBF}" srcOrd="7" destOrd="0" presId="urn:microsoft.com/office/officeart/2005/8/layout/cycle5"/>
    <dgm:cxn modelId="{77E4D506-BB12-4247-9573-AEB93DF44FBE}" type="presParOf" srcId="{0E559667-DFF9-5041-A2ED-8EB2E265C007}" destId="{B0E74159-4862-644B-A889-665C57E14288}" srcOrd="8" destOrd="0" presId="urn:microsoft.com/office/officeart/2005/8/layout/cycle5"/>
    <dgm:cxn modelId="{55FC351A-70A4-A840-B7D5-A48790348311}" type="presParOf" srcId="{0E559667-DFF9-5041-A2ED-8EB2E265C007}" destId="{BFE80643-CF84-6B4C-B2C0-09512E91D445}" srcOrd="9" destOrd="0" presId="urn:microsoft.com/office/officeart/2005/8/layout/cycle5"/>
    <dgm:cxn modelId="{1494FFF2-98E1-BF47-B10C-3B548BEF1E6C}" type="presParOf" srcId="{0E559667-DFF9-5041-A2ED-8EB2E265C007}" destId="{EA7F5906-B7CC-564F-9D3D-D7D05B2D428A}" srcOrd="10" destOrd="0" presId="urn:microsoft.com/office/officeart/2005/8/layout/cycle5"/>
    <dgm:cxn modelId="{CF92A840-2BD7-A34C-B46B-D5EC62954269}" type="presParOf" srcId="{0E559667-DFF9-5041-A2ED-8EB2E265C007}" destId="{D1676D98-11B5-8448-ADD7-A8D4BDBE24C4}" srcOrd="11" destOrd="0" presId="urn:microsoft.com/office/officeart/2005/8/layout/cycle5"/>
    <dgm:cxn modelId="{FF3CA2E0-4C27-3943-890F-BB3209C3BABF}" type="presParOf" srcId="{0E559667-DFF9-5041-A2ED-8EB2E265C007}" destId="{A480D522-FA84-014C-86AD-1F0F73CBD970}" srcOrd="12" destOrd="0" presId="urn:microsoft.com/office/officeart/2005/8/layout/cycle5"/>
    <dgm:cxn modelId="{0C265E7B-4198-0640-8B9E-C4CCE0D8B483}" type="presParOf" srcId="{0E559667-DFF9-5041-A2ED-8EB2E265C007}" destId="{E17F2E97-DBB3-9E46-8A7E-E1DF304934C5}" srcOrd="13" destOrd="0" presId="urn:microsoft.com/office/officeart/2005/8/layout/cycle5"/>
    <dgm:cxn modelId="{2BAA5426-D7D8-DB4D-9A87-805F9C25E324}" type="presParOf" srcId="{0E559667-DFF9-5041-A2ED-8EB2E265C007}" destId="{D519B72F-08AA-8E49-95E5-17CF952E1D02}" srcOrd="14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F5BE8C-1976-BD4D-827A-FAE11999F901}">
      <dsp:nvSpPr>
        <dsp:cNvPr id="0" name=""/>
        <dsp:cNvSpPr/>
      </dsp:nvSpPr>
      <dsp:spPr>
        <a:xfrm>
          <a:off x="3371403" y="736"/>
          <a:ext cx="1486792" cy="966415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Feedback and/or Usability Test</a:t>
          </a:r>
          <a:endParaRPr lang="en-US" sz="1500" kern="1200" dirty="0"/>
        </a:p>
      </dsp:txBody>
      <dsp:txXfrm>
        <a:off x="3418579" y="47912"/>
        <a:ext cx="1392440" cy="872063"/>
      </dsp:txXfrm>
    </dsp:sp>
    <dsp:sp modelId="{9D66AC08-3980-CB47-A3EA-F2EC67AA43B0}">
      <dsp:nvSpPr>
        <dsp:cNvPr id="0" name=""/>
        <dsp:cNvSpPr/>
      </dsp:nvSpPr>
      <dsp:spPr>
        <a:xfrm>
          <a:off x="2183365" y="483943"/>
          <a:ext cx="3862868" cy="3862868"/>
        </a:xfrm>
        <a:custGeom>
          <a:avLst/>
          <a:gdLst/>
          <a:ahLst/>
          <a:cxnLst/>
          <a:rect l="0" t="0" r="0" b="0"/>
          <a:pathLst>
            <a:path>
              <a:moveTo>
                <a:pt x="2874166" y="245702"/>
              </a:moveTo>
              <a:arcTo wR="1931434" hR="1931434" stAng="17952946" swAng="1212315"/>
            </a:path>
          </a:pathLst>
        </a:custGeom>
        <a:noFill/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FC2F1E8-7C0A-3149-B320-685CCA21F6DB}">
      <dsp:nvSpPr>
        <dsp:cNvPr id="0" name=""/>
        <dsp:cNvSpPr/>
      </dsp:nvSpPr>
      <dsp:spPr>
        <a:xfrm>
          <a:off x="5208306" y="1335324"/>
          <a:ext cx="1486792" cy="966415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Workflow Design</a:t>
          </a:r>
          <a:endParaRPr lang="en-US" sz="1500" kern="1200" dirty="0"/>
        </a:p>
      </dsp:txBody>
      <dsp:txXfrm>
        <a:off x="5255482" y="1382500"/>
        <a:ext cx="1392440" cy="872063"/>
      </dsp:txXfrm>
    </dsp:sp>
    <dsp:sp modelId="{D9C82AA4-B692-C845-81E8-4214DD85ACA1}">
      <dsp:nvSpPr>
        <dsp:cNvPr id="0" name=""/>
        <dsp:cNvSpPr/>
      </dsp:nvSpPr>
      <dsp:spPr>
        <a:xfrm>
          <a:off x="2183365" y="483943"/>
          <a:ext cx="3862868" cy="3862868"/>
        </a:xfrm>
        <a:custGeom>
          <a:avLst/>
          <a:gdLst/>
          <a:ahLst/>
          <a:cxnLst/>
          <a:rect l="0" t="0" r="0" b="0"/>
          <a:pathLst>
            <a:path>
              <a:moveTo>
                <a:pt x="3858244" y="2064990"/>
              </a:moveTo>
              <a:arcTo wR="1931434" hR="1931434" stAng="21837907" swAng="1360327"/>
            </a:path>
          </a:pathLst>
        </a:custGeom>
        <a:noFill/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AE9D14D-8D21-634E-B20F-5D8C9DA0FD0A}">
      <dsp:nvSpPr>
        <dsp:cNvPr id="0" name=""/>
        <dsp:cNvSpPr/>
      </dsp:nvSpPr>
      <dsp:spPr>
        <a:xfrm>
          <a:off x="4506671" y="3494733"/>
          <a:ext cx="1486792" cy="966415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Wireframe</a:t>
          </a:r>
          <a:endParaRPr lang="en-US" sz="1500" kern="1200" dirty="0"/>
        </a:p>
      </dsp:txBody>
      <dsp:txXfrm>
        <a:off x="4553847" y="3541909"/>
        <a:ext cx="1392440" cy="872063"/>
      </dsp:txXfrm>
    </dsp:sp>
    <dsp:sp modelId="{B0E74159-4862-644B-A889-665C57E14288}">
      <dsp:nvSpPr>
        <dsp:cNvPr id="0" name=""/>
        <dsp:cNvSpPr/>
      </dsp:nvSpPr>
      <dsp:spPr>
        <a:xfrm>
          <a:off x="2183365" y="483943"/>
          <a:ext cx="3862868" cy="3862868"/>
        </a:xfrm>
        <a:custGeom>
          <a:avLst/>
          <a:gdLst/>
          <a:ahLst/>
          <a:cxnLst/>
          <a:rect l="0" t="0" r="0" b="0"/>
          <a:pathLst>
            <a:path>
              <a:moveTo>
                <a:pt x="2168696" y="3848239"/>
              </a:moveTo>
              <a:arcTo wR="1931434" hR="1931434" stAng="4976630" swAng="846741"/>
            </a:path>
          </a:pathLst>
        </a:custGeom>
        <a:noFill/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FE80643-CF84-6B4C-B2C0-09512E91D445}">
      <dsp:nvSpPr>
        <dsp:cNvPr id="0" name=""/>
        <dsp:cNvSpPr/>
      </dsp:nvSpPr>
      <dsp:spPr>
        <a:xfrm>
          <a:off x="2236135" y="3494733"/>
          <a:ext cx="1486792" cy="966415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Visual Design</a:t>
          </a:r>
          <a:endParaRPr lang="en-US" sz="1500" kern="1200" dirty="0"/>
        </a:p>
      </dsp:txBody>
      <dsp:txXfrm>
        <a:off x="2283311" y="3541909"/>
        <a:ext cx="1392440" cy="872063"/>
      </dsp:txXfrm>
    </dsp:sp>
    <dsp:sp modelId="{D1676D98-11B5-8448-ADD7-A8D4BDBE24C4}">
      <dsp:nvSpPr>
        <dsp:cNvPr id="0" name=""/>
        <dsp:cNvSpPr/>
      </dsp:nvSpPr>
      <dsp:spPr>
        <a:xfrm>
          <a:off x="2183365" y="483943"/>
          <a:ext cx="3862868" cy="3862868"/>
        </a:xfrm>
        <a:custGeom>
          <a:avLst/>
          <a:gdLst/>
          <a:ahLst/>
          <a:cxnLst/>
          <a:rect l="0" t="0" r="0" b="0"/>
          <a:pathLst>
            <a:path>
              <a:moveTo>
                <a:pt x="204996" y="2797373"/>
              </a:moveTo>
              <a:arcTo wR="1931434" hR="1931434" stAng="9201766" swAng="1360327"/>
            </a:path>
          </a:pathLst>
        </a:custGeom>
        <a:noFill/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480D522-FA84-014C-86AD-1F0F73CBD970}">
      <dsp:nvSpPr>
        <dsp:cNvPr id="0" name=""/>
        <dsp:cNvSpPr/>
      </dsp:nvSpPr>
      <dsp:spPr>
        <a:xfrm>
          <a:off x="1534500" y="1335324"/>
          <a:ext cx="1486792" cy="966415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Implementation</a:t>
          </a:r>
          <a:endParaRPr lang="en-US" sz="1500" kern="1200" dirty="0"/>
        </a:p>
      </dsp:txBody>
      <dsp:txXfrm>
        <a:off x="1581676" y="1382500"/>
        <a:ext cx="1392440" cy="872063"/>
      </dsp:txXfrm>
    </dsp:sp>
    <dsp:sp modelId="{D519B72F-08AA-8E49-95E5-17CF952E1D02}">
      <dsp:nvSpPr>
        <dsp:cNvPr id="0" name=""/>
        <dsp:cNvSpPr/>
      </dsp:nvSpPr>
      <dsp:spPr>
        <a:xfrm>
          <a:off x="2183365" y="483943"/>
          <a:ext cx="3862868" cy="3862868"/>
        </a:xfrm>
        <a:custGeom>
          <a:avLst/>
          <a:gdLst/>
          <a:ahLst/>
          <a:cxnLst/>
          <a:rect l="0" t="0" r="0" b="0"/>
          <a:pathLst>
            <a:path>
              <a:moveTo>
                <a:pt x="464490" y="675044"/>
              </a:moveTo>
              <a:arcTo wR="1931434" hR="1931434" stAng="13234739" swAng="1212315"/>
            </a:path>
          </a:pathLst>
        </a:custGeom>
        <a:noFill/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" name="Shape 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 sz="1100"/>
            </a:lvl1pPr>
            <a:lvl2pPr>
              <a:spcBef>
                <a:spcPts val="0"/>
              </a:spcBef>
              <a:defRPr sz="1100"/>
            </a:lvl2pPr>
            <a:lvl3pPr>
              <a:spcBef>
                <a:spcPts val="0"/>
              </a:spcBef>
              <a:defRPr sz="1100"/>
            </a:lvl3pPr>
            <a:lvl4pPr>
              <a:spcBef>
                <a:spcPts val="0"/>
              </a:spcBef>
              <a:defRPr sz="1100"/>
            </a:lvl4pPr>
            <a:lvl5pPr>
              <a:spcBef>
                <a:spcPts val="0"/>
              </a:spcBef>
              <a:defRPr sz="1100"/>
            </a:lvl5pPr>
            <a:lvl6pPr>
              <a:spcBef>
                <a:spcPts val="0"/>
              </a:spcBef>
              <a:defRPr sz="1100"/>
            </a:lvl6pPr>
            <a:lvl7pPr>
              <a:spcBef>
                <a:spcPts val="0"/>
              </a:spcBef>
              <a:defRPr sz="1100"/>
            </a:lvl7pPr>
            <a:lvl8pPr>
              <a:spcBef>
                <a:spcPts val="0"/>
              </a:spcBef>
              <a:defRPr sz="1100"/>
            </a:lvl8pPr>
            <a:lvl9pPr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03023108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</a:t>
            </a:r>
            <a:r>
              <a:rPr lang="en-US" dirty="0" err="1" smtClean="0"/>
              <a:t>www.nngroup.com</a:t>
            </a:r>
            <a:r>
              <a:rPr lang="en-US" dirty="0" smtClean="0"/>
              <a:t>/articles/usability-101-introduction-to-usability/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35980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Shape 32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26" name="Shape 3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>
              <a:solidFill>
                <a:schemeClr val="bg1">
                  <a:lumMod val="75000"/>
                </a:schemeClr>
              </a:solidFill>
              <a:latin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40196373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3449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l">
              <a:lnSpc>
                <a:spcPct val="100000"/>
              </a:lnSpc>
              <a:spcAft>
                <a:spcPts val="0"/>
              </a:spcAft>
              <a:defRPr b="1" i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 and maybe more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009490"/>
            <a:ext cx="7086600" cy="1752600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9" name="Picture 8" descr="eosdis-logo-white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799" y="480830"/>
            <a:ext cx="4546863" cy="1282215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1631462" y="6246336"/>
            <a:ext cx="588107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  <a:latin typeface="Helvetica Neue"/>
              </a:rPr>
              <a:t>This work was supported by NASA/GSFC under Raytheon Co. contract number NNG10HP02C</a:t>
            </a:r>
            <a:endParaRPr lang="en-US" sz="1000" dirty="0">
              <a:solidFill>
                <a:schemeClr val="bg1">
                  <a:lumMod val="75000"/>
                </a:schemeClr>
              </a:solidFill>
              <a:latin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238847986"/>
      </p:ext>
    </p:extLst>
  </p:cSld>
  <p:clrMapOvr>
    <a:masterClrMapping/>
  </p:clrMapOvr>
  <p:hf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pic>
        <p:nvPicPr>
          <p:cNvPr id="6" name="Picture 5" descr="eosdis-logo.png"/>
          <p:cNvPicPr>
            <a:picLocks noChangeAspect="1"/>
          </p:cNvPicPr>
          <p:nvPr userDrawn="1"/>
        </p:nvPicPr>
        <p:blipFill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6239927"/>
            <a:ext cx="1842603" cy="519043"/>
          </a:xfrm>
          <a:prstGeom prst="rect">
            <a:avLst/>
          </a:prstGeom>
        </p:spPr>
      </p:pic>
      <p:sp>
        <p:nvSpPr>
          <p:cNvPr id="5" name="TextBox 4"/>
          <p:cNvSpPr txBox="1"/>
          <p:nvPr userDrawn="1"/>
        </p:nvSpPr>
        <p:spPr>
          <a:xfrm>
            <a:off x="8359537" y="6381547"/>
            <a:ext cx="5293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545DA365-9E1D-4524-8E92-33F14DD2E042}" type="slidenum">
              <a:rPr lang="en-US" sz="1200" smtClean="0">
                <a:latin typeface="Verdana" pitchFamily="34" charset="0"/>
                <a:ea typeface="Verdana" pitchFamily="34" charset="0"/>
                <a:cs typeface="Verdana" pitchFamily="34" charset="0"/>
              </a:rPr>
              <a:pPr/>
              <a:t>‹#›</a:t>
            </a:fld>
            <a:endParaRPr lang="en-US" sz="12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06583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rgbClr val="3449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315113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pic>
        <p:nvPicPr>
          <p:cNvPr id="6" name="Picture 5" descr="eosdis-logo.png"/>
          <p:cNvPicPr>
            <a:picLocks noChangeAspect="1"/>
          </p:cNvPicPr>
          <p:nvPr userDrawn="1"/>
        </p:nvPicPr>
        <p:blipFill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6239927"/>
            <a:ext cx="1842603" cy="519043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>
          <a:xfrm>
            <a:off x="8359537" y="6381547"/>
            <a:ext cx="5293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545DA365-9E1D-4524-8E92-33F14DD2E042}" type="slidenum">
              <a:rPr lang="en-US" sz="1200" smtClean="0">
                <a:latin typeface="Verdana" pitchFamily="34" charset="0"/>
                <a:ea typeface="Verdana" pitchFamily="34" charset="0"/>
                <a:cs typeface="Verdana" pitchFamily="34" charset="0"/>
              </a:rPr>
              <a:pPr/>
              <a:t>‹#›</a:t>
            </a:fld>
            <a:endParaRPr lang="en-US" sz="12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47471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727122" y="6356350"/>
            <a:ext cx="3687720" cy="365125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pic>
        <p:nvPicPr>
          <p:cNvPr id="5" name="Picture 4" descr="eosdis-logo.png"/>
          <p:cNvPicPr>
            <a:picLocks noChangeAspect="1"/>
          </p:cNvPicPr>
          <p:nvPr userDrawn="1"/>
        </p:nvPicPr>
        <p:blipFill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6239927"/>
            <a:ext cx="1842603" cy="519043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>
          <a:xfrm>
            <a:off x="8359537" y="6381547"/>
            <a:ext cx="5293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545DA365-9E1D-4524-8E92-33F14DD2E042}" type="slidenum">
              <a:rPr lang="en-US" sz="1200" smtClean="0">
                <a:latin typeface="Verdana" pitchFamily="34" charset="0"/>
                <a:ea typeface="Verdana" pitchFamily="34" charset="0"/>
                <a:cs typeface="Verdana" pitchFamily="34" charset="0"/>
              </a:rPr>
              <a:pPr/>
              <a:t>‹#›</a:t>
            </a:fld>
            <a:endParaRPr lang="en-US" sz="12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3858202"/>
      </p:ext>
    </p:extLst>
  </p:cSld>
  <p:clrMapOvr>
    <a:masterClrMapping/>
  </p:clrMapOvr>
  <p:hf hdr="0" dt="0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7801" cy="134938"/>
          </a:xfrm>
          <a:prstGeom prst="rect">
            <a:avLst/>
          </a:prstGeom>
          <a:solidFill>
            <a:srgbClr val="34495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8211844" y="6666716"/>
            <a:ext cx="814525" cy="184508"/>
          </a:xfrm>
          <a:prstGeom prst="rect">
            <a:avLst/>
          </a:prstGeom>
        </p:spPr>
        <p:txBody>
          <a:bodyPr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 i="0" u="none" strike="noStrike" cap="none" baseline="0">
                <a:solidFill>
                  <a:schemeClr val="bg1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r>
              <a:rPr lang="en" sz="600" baseline="0" dirty="0" smtClean="0"/>
              <a:t>DM_PPT_NP_v01</a:t>
            </a:r>
            <a:endParaRPr lang="en" sz="600" baseline="0" dirty="0"/>
          </a:p>
        </p:txBody>
      </p:sp>
      <p:pic>
        <p:nvPicPr>
          <p:cNvPr id="6" name="Picture 5" descr="eosdis-orbit.png"/>
          <p:cNvPicPr>
            <a:picLocks noChangeAspect="1"/>
          </p:cNvPicPr>
          <p:nvPr userDrawn="1"/>
        </p:nvPicPr>
        <p:blipFill>
          <a:blip r:embed="rId7">
            <a:alphaModFix amt="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8587" y="3081284"/>
            <a:ext cx="4648200" cy="537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827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61" r:id="rId4"/>
    <p:sldLayoutId id="2147483662" r:id="rId5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4400" kern="1200">
          <a:solidFill>
            <a:srgbClr val="34495E"/>
          </a:solidFill>
          <a:latin typeface="Avenir Heavy"/>
          <a:ea typeface="+mj-ea"/>
          <a:cs typeface="Avenir Heavy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b="0" i="0" kern="1200">
          <a:solidFill>
            <a:schemeClr val="tx1">
              <a:lumMod val="85000"/>
              <a:lumOff val="15000"/>
            </a:schemeClr>
          </a:solidFill>
          <a:latin typeface="Helvetica Neue"/>
          <a:ea typeface="+mn-ea"/>
          <a:cs typeface="Helvetica Neue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b="0" i="0" kern="1200">
          <a:solidFill>
            <a:schemeClr val="tx1">
              <a:lumMod val="85000"/>
              <a:lumOff val="15000"/>
            </a:schemeClr>
          </a:solidFill>
          <a:latin typeface="Helvetica Neue"/>
          <a:ea typeface="+mn-ea"/>
          <a:cs typeface="Helvetica Neue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b="0" i="0" kern="1200">
          <a:solidFill>
            <a:schemeClr val="tx1">
              <a:lumMod val="50000"/>
              <a:lumOff val="50000"/>
            </a:schemeClr>
          </a:solidFill>
          <a:latin typeface="Helvetica Neue"/>
          <a:ea typeface="+mn-ea"/>
          <a:cs typeface="Helvetica Neue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b="0" i="0" kern="1200">
          <a:solidFill>
            <a:schemeClr val="tx1">
              <a:lumMod val="50000"/>
              <a:lumOff val="50000"/>
            </a:schemeClr>
          </a:solidFill>
          <a:latin typeface="Helvetica Neue"/>
          <a:ea typeface="+mn-ea"/>
          <a:cs typeface="Helvetica Neue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b="0" i="0" kern="1200">
          <a:solidFill>
            <a:schemeClr val="tx1">
              <a:lumMod val="50000"/>
              <a:lumOff val="50000"/>
            </a:schemeClr>
          </a:solidFill>
          <a:latin typeface="Helvetica Neue"/>
          <a:ea typeface="+mn-ea"/>
          <a:cs typeface="Helvetica Neue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comments" Target="../comments/commen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799" y="2130425"/>
            <a:ext cx="7888357" cy="1470025"/>
          </a:xfrm>
        </p:spPr>
        <p:txBody>
          <a:bodyPr>
            <a:noAutofit/>
          </a:bodyPr>
          <a:lstStyle/>
          <a:p>
            <a:r>
              <a:rPr lang="en-US" sz="3200" dirty="0"/>
              <a:t>Usability Considerations in Conveying Data Quality Information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685800" y="3714750"/>
            <a:ext cx="7086600" cy="1800225"/>
          </a:xfrm>
        </p:spPr>
        <p:txBody>
          <a:bodyPr>
            <a:normAutofit/>
          </a:bodyPr>
          <a:lstStyle/>
          <a:p>
            <a:r>
              <a:rPr lang="en-US" dirty="0" smtClean="0"/>
              <a:t>Mark Reese</a:t>
            </a:r>
          </a:p>
          <a:p>
            <a:r>
              <a:rPr lang="en-US" dirty="0" smtClean="0"/>
              <a:t>mreese@element84.com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3769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413" y="1377950"/>
            <a:ext cx="3683000" cy="3276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4522" y="1377950"/>
            <a:ext cx="3644900" cy="410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2065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Major themes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85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Good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General aesthetic satisfaction</a:t>
            </a:r>
          </a:p>
          <a:p>
            <a:r>
              <a:rPr lang="en-US" dirty="0" smtClean="0"/>
              <a:t>Once features were discovered, users had genuine excitement over their function</a:t>
            </a:r>
          </a:p>
          <a:p>
            <a:r>
              <a:rPr lang="en-US" dirty="0" smtClean="0"/>
              <a:t>High task completion rates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961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Opportunities for Improvement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Timeline</a:t>
            </a:r>
          </a:p>
          <a:p>
            <a:r>
              <a:rPr lang="en-US" dirty="0" smtClean="0"/>
              <a:t>Lexicon</a:t>
            </a:r>
          </a:p>
          <a:p>
            <a:r>
              <a:rPr lang="en-US" dirty="0" smtClean="0"/>
              <a:t>Relevancy</a:t>
            </a:r>
          </a:p>
          <a:p>
            <a:r>
              <a:rPr lang="en-US" dirty="0" smtClean="0"/>
              <a:t>Services &amp; Customization Discoverability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14208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Major Pain Points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3862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1800"/>
            <a:ext cx="9144000" cy="5978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1707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1800"/>
            <a:ext cx="9144000" cy="5978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032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look ahead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1825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Where We’re Going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Striving for simplicity</a:t>
            </a:r>
          </a:p>
          <a:p>
            <a:r>
              <a:rPr lang="en-US" dirty="0" smtClean="0"/>
              <a:t>Retiring Reverb</a:t>
            </a:r>
          </a:p>
          <a:p>
            <a:r>
              <a:rPr lang="en-US" dirty="0" smtClean="0"/>
              <a:t>Improving Services Workflow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24449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00174" y="1743075"/>
            <a:ext cx="599122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This work was supported by NASA/GSFC under Raytheon Co. contract number </a:t>
            </a:r>
            <a:r>
              <a:rPr lang="en-US" sz="2800" b="1" dirty="0">
                <a:solidFill>
                  <a:schemeClr val="tx1"/>
                </a:solidFill>
              </a:rPr>
              <a:t>NNG10HP02C</a:t>
            </a:r>
            <a:endParaRPr lang="en-US" sz="2800" b="1" dirty="0">
              <a:solidFill>
                <a:schemeClr val="tx1"/>
              </a:solidFill>
              <a:latin typeface="Helvetica Neue"/>
            </a:endParaRPr>
          </a:p>
        </p:txBody>
      </p:sp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48032" y="3365008"/>
            <a:ext cx="2005418" cy="394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979303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Agenda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Process Overview</a:t>
            </a:r>
          </a:p>
          <a:p>
            <a:r>
              <a:rPr lang="en-US" dirty="0" smtClean="0"/>
              <a:t>A year (and a half) in review</a:t>
            </a:r>
          </a:p>
          <a:p>
            <a:r>
              <a:rPr lang="en-US" dirty="0" smtClean="0"/>
              <a:t>Major themes</a:t>
            </a:r>
          </a:p>
          <a:p>
            <a:r>
              <a:rPr lang="en-US" dirty="0" smtClean="0"/>
              <a:t>Major pain points</a:t>
            </a:r>
          </a:p>
          <a:p>
            <a:r>
              <a:rPr lang="en-US" dirty="0" smtClean="0"/>
              <a:t>A look ahead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01556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Usability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548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Usability Defined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Quality attribute that assesses how easy user interfaces are to use.</a:t>
            </a:r>
          </a:p>
          <a:p>
            <a:r>
              <a:rPr lang="en-US" dirty="0" smtClean="0"/>
              <a:t>5 components of usability</a:t>
            </a:r>
          </a:p>
          <a:p>
            <a:pPr lvl="1"/>
            <a:r>
              <a:rPr lang="en-US" dirty="0" smtClean="0"/>
              <a:t>Learnability</a:t>
            </a:r>
          </a:p>
          <a:p>
            <a:pPr lvl="1"/>
            <a:r>
              <a:rPr lang="en-US" dirty="0" smtClean="0"/>
              <a:t>Efficiency</a:t>
            </a:r>
          </a:p>
          <a:p>
            <a:pPr lvl="1"/>
            <a:r>
              <a:rPr lang="en-US" dirty="0" smtClean="0"/>
              <a:t>Memorability</a:t>
            </a:r>
          </a:p>
          <a:p>
            <a:pPr lvl="1"/>
            <a:r>
              <a:rPr lang="en-US" dirty="0" smtClean="0"/>
              <a:t>Errors</a:t>
            </a:r>
          </a:p>
          <a:p>
            <a:pPr lvl="1"/>
            <a:r>
              <a:rPr lang="en-US" dirty="0" smtClean="0"/>
              <a:t>Satisfaction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74827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Earthdata</a:t>
            </a:r>
            <a:r>
              <a:rPr lang="en-US" dirty="0" smtClean="0"/>
              <a:t> Search Usability Loop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5468233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60941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year (and a half) in review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5702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18 Month Review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On-site usability study at LP DAAC</a:t>
            </a:r>
          </a:p>
          <a:p>
            <a:r>
              <a:rPr lang="en-US" dirty="0" smtClean="0"/>
              <a:t>On-site usability study at NSIDC</a:t>
            </a:r>
          </a:p>
          <a:p>
            <a:r>
              <a:rPr lang="en-US" dirty="0" smtClean="0"/>
              <a:t>1-on-1 sessions at ESIP and AGU</a:t>
            </a:r>
          </a:p>
          <a:p>
            <a:r>
              <a:rPr lang="en-US" dirty="0" smtClean="0"/>
              <a:t>Reverb/EDSC Comparison Study</a:t>
            </a:r>
          </a:p>
          <a:p>
            <a:r>
              <a:rPr lang="en-US" dirty="0" smtClean="0"/>
              <a:t>Multiple rounds of workflows, wireframes and visual designs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26148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1800"/>
            <a:ext cx="9144000" cy="5978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9643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1800"/>
            <a:ext cx="9144000" cy="5978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105676"/>
      </p:ext>
    </p:extLst>
  </p:cSld>
  <p:clrMapOvr>
    <a:masterClrMapping/>
  </p:clrMapOvr>
</p:sld>
</file>

<file path=ppt/theme/theme1.xml><?xml version="1.0" encoding="utf-8"?>
<a:theme xmlns:a="http://schemas.openxmlformats.org/drawingml/2006/main" name="EOSDIS-EED">
  <a:themeElements>
    <a:clrScheme name="EOSDIS">
      <a:dk1>
        <a:srgbClr val="171717"/>
      </a:dk1>
      <a:lt1>
        <a:sysClr val="window" lastClr="FFFFFF"/>
      </a:lt1>
      <a:dk2>
        <a:srgbClr val="1F497D"/>
      </a:dk2>
      <a:lt2>
        <a:srgbClr val="ECF0F1"/>
      </a:lt2>
      <a:accent1>
        <a:srgbClr val="3498DB"/>
      </a:accent1>
      <a:accent2>
        <a:srgbClr val="C0392B"/>
      </a:accent2>
      <a:accent3>
        <a:srgbClr val="2ECC71"/>
      </a:accent3>
      <a:accent4>
        <a:srgbClr val="9B59B6"/>
      </a:accent4>
      <a:accent5>
        <a:srgbClr val="1ABC9C"/>
      </a:accent5>
      <a:accent6>
        <a:srgbClr val="E67E22"/>
      </a:accent6>
      <a:hlink>
        <a:srgbClr val="2980B9"/>
      </a:hlink>
      <a:folHlink>
        <a:srgbClr val="8E44AD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华文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noFill/>
        <a:ln w="19050" cap="flat">
          <a:solidFill>
            <a:srgbClr val="000000"/>
          </a:solidFill>
          <a:prstDash val="solid"/>
          <a:round/>
          <a:headEnd type="none" w="lg" len="lg"/>
          <a:tailEnd type="triangle" w="lg" len="lg"/>
        </a:ln>
      </a:spPr>
      <a:bodyPr/>
      <a:lstStyle/>
    </a:lnDef>
  </a:objectDefaults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k565be9a92964f0991ef8e26c0664e97 xmlns="a67c6efd-3f18-4d0e-89e0-f6d30c3b2883">
      <Terms xmlns="http://schemas.microsoft.com/office/infopath/2007/PartnerControls">
        <TermInfo xmlns="http://schemas.microsoft.com/office/infopath/2007/PartnerControls">
          <TermName xmlns="http://schemas.microsoft.com/office/infopath/2007/PartnerControls">Work In Progress</TermName>
          <TermId xmlns="http://schemas.microsoft.com/office/infopath/2007/PartnerControls">c1d885b6-a307-4881-8ac3-0fa4069098db</TermId>
        </TermInfo>
      </Terms>
    </k565be9a92964f0991ef8e26c0664e97>
    <TaxCatchAll xmlns="a67c6efd-3f18-4d0e-89e0-f6d30c3b2883">
      <Value>1</Value>
    </TaxCatchAll>
  </documentManagement>
</p:properties>
</file>

<file path=customXml/item2.xml><?xml version="1.0" encoding="utf-8"?>
<?mso-contentType ?>
<SharedContentType xmlns="Microsoft.SharePoint.Taxonomy.ContentTypeSync" SourceId="579982e7-09cc-4c38-9cb6-cdf2a2ad9fad" ContentTypeId="0x0101002AFEB0AF617C42469C40496D3AFC76DF" PreviousValue="false"/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RTN Document" ma:contentTypeID="0x0101002AFEB0AF617C42469C40496D3AFC76DF00A8AC449D63EDD54FB13DF08C1821F471" ma:contentTypeVersion="3" ma:contentTypeDescription="" ma:contentTypeScope="" ma:versionID="b4356ac8ec202e6dba0454b7be98728d">
  <xsd:schema xmlns:xsd="http://www.w3.org/2001/XMLSchema" xmlns:xs="http://www.w3.org/2001/XMLSchema" xmlns:p="http://schemas.microsoft.com/office/2006/metadata/properties" xmlns:ns2="a67c6efd-3f18-4d0e-89e0-f6d30c3b2883" targetNamespace="http://schemas.microsoft.com/office/2006/metadata/properties" ma:root="true" ma:fieldsID="76556c35fb9571c371f7016bd87c82ff" ns2:_="">
    <xsd:import namespace="a67c6efd-3f18-4d0e-89e0-f6d30c3b2883"/>
    <xsd:element name="properties">
      <xsd:complexType>
        <xsd:sequence>
          <xsd:element name="documentManagement">
            <xsd:complexType>
              <xsd:all>
                <xsd:element ref="ns2:k565be9a92964f0991ef8e26c0664e97" minOccurs="0"/>
                <xsd:element ref="ns2:TaxCatchAll" minOccurs="0"/>
                <xsd:element ref="ns2:TaxCatchAllLabe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7c6efd-3f18-4d0e-89e0-f6d30c3b2883" elementFormDefault="qualified">
    <xsd:import namespace="http://schemas.microsoft.com/office/2006/documentManagement/types"/>
    <xsd:import namespace="http://schemas.microsoft.com/office/infopath/2007/PartnerControls"/>
    <xsd:element name="k565be9a92964f0991ef8e26c0664e97" ma:index="8" ma:taxonomy="true" ma:internalName="k565be9a92964f0991ef8e26c0664e97" ma:taxonomyFieldName="Work_x0020_Product" ma:displayName="Work Product" ma:readOnly="false" ma:default="1;#Work In Progress|c1d885b6-a307-4881-8ac3-0fa4069098db" ma:fieldId="{4565be9a-9296-4f09-91ef-8e26c0664e97}" ma:sspId="579982e7-09cc-4c38-9cb6-cdf2a2ad9fad" ma:termSetId="43a6ed11-5d1a-4858-9168-4d76faaf2ba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9" nillable="true" ma:displayName="Taxonomy Catch All Column" ma:hidden="true" ma:list="{d77a8769-9cff-40c5-b56a-8f97f00417a9}" ma:internalName="TaxCatchAll" ma:showField="CatchAllData" ma:web="0acdeb1d-97fe-400c-9681-39753f6d6f4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0" nillable="true" ma:displayName="Taxonomy Catch All Column1" ma:hidden="true" ma:list="{d77a8769-9cff-40c5-b56a-8f97f00417a9}" ma:internalName="TaxCatchAllLabel" ma:readOnly="true" ma:showField="CatchAllDataLabel" ma:web="0acdeb1d-97fe-400c-9681-39753f6d6f4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0399B9A-3104-48DA-9EF2-FFA98DC4370F}">
  <ds:schemaRefs>
    <ds:schemaRef ds:uri="http://purl.org/dc/elements/1.1/"/>
    <ds:schemaRef ds:uri="http://www.w3.org/XML/1998/namespace"/>
    <ds:schemaRef ds:uri="http://purl.org/dc/dcmitype/"/>
    <ds:schemaRef ds:uri="http://purl.org/dc/terms/"/>
    <ds:schemaRef ds:uri="http://schemas.microsoft.com/office/2006/documentManagement/types"/>
    <ds:schemaRef ds:uri="http://schemas.openxmlformats.org/package/2006/metadata/core-properties"/>
    <ds:schemaRef ds:uri="http://schemas.microsoft.com/office/infopath/2007/PartnerControls"/>
    <ds:schemaRef ds:uri="a67c6efd-3f18-4d0e-89e0-f6d30c3b2883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7C13A20F-5ED6-48EB-A08F-77FB249CBC53}">
  <ds:schemaRefs>
    <ds:schemaRef ds:uri="Microsoft.SharePoint.Taxonomy.ContentTypeSync"/>
  </ds:schemaRefs>
</ds:datastoreItem>
</file>

<file path=customXml/itemProps3.xml><?xml version="1.0" encoding="utf-8"?>
<ds:datastoreItem xmlns:ds="http://schemas.openxmlformats.org/officeDocument/2006/customXml" ds:itemID="{D668A1F1-0D6E-4339-8A6D-0C7519C2C5B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67c6efd-3f18-4d0e-89e0-f6d30c3b288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1DF0F3A0-F76E-4BC5-8FE2-89C2C4138E1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EOSDIS-EED.thmx</Template>
  <TotalTime>4161</TotalTime>
  <Words>176</Words>
  <Application>Microsoft Office PowerPoint</Application>
  <PresentationFormat>On-screen Show (4:3)</PresentationFormat>
  <Paragraphs>49</Paragraphs>
  <Slides>19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EOSDIS-EED</vt:lpstr>
      <vt:lpstr>Usability Considerations in Conveying Data Quality Information</vt:lpstr>
      <vt:lpstr>Agenda</vt:lpstr>
      <vt:lpstr>Usability</vt:lpstr>
      <vt:lpstr>Usability Defined</vt:lpstr>
      <vt:lpstr>Earthdata Search Usability Loop</vt:lpstr>
      <vt:lpstr>A year (and a half) in review</vt:lpstr>
      <vt:lpstr>18 Month Review</vt:lpstr>
      <vt:lpstr>PowerPoint Presentation</vt:lpstr>
      <vt:lpstr>PowerPoint Presentation</vt:lpstr>
      <vt:lpstr>PowerPoint Presentation</vt:lpstr>
      <vt:lpstr>Major themes</vt:lpstr>
      <vt:lpstr>The Good</vt:lpstr>
      <vt:lpstr>Opportunities for Improvement</vt:lpstr>
      <vt:lpstr>Major Pain Points</vt:lpstr>
      <vt:lpstr>PowerPoint Presentation</vt:lpstr>
      <vt:lpstr>PowerPoint Presentation</vt:lpstr>
      <vt:lpstr>A look ahead</vt:lpstr>
      <vt:lpstr>Where We’re Going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PETER G PLOFCHAN</dc:creator>
  <cp:lastModifiedBy>Hampapuram Ramapriyan</cp:lastModifiedBy>
  <cp:revision>283</cp:revision>
  <dcterms:modified xsi:type="dcterms:W3CDTF">2017-07-12T20:56:44Z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0x0101002AFEB0AF617C42469C40496D3AFC76DF00A8AC449D63EDD54FB13DF08C1821F471</vt:lpwstr>
  </property>
  <property fmtid="{D5CDD505-2E9C-101B-9397-08002B2CF9AE}" pid="3" name="Work Product">
    <vt:lpwstr>1;#Work In Progress|c1d885b6-a307-4881-8ac3-0fa4069098db</vt:lpwstr>
  </property>
</Properties>
</file>