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28"/>
  </p:notesMasterIdLst>
  <p:sldIdLst>
    <p:sldId id="256" r:id="rId20"/>
    <p:sldId id="290" r:id="rId21"/>
    <p:sldId id="294" r:id="rId22"/>
    <p:sldId id="295" r:id="rId23"/>
    <p:sldId id="291" r:id="rId24"/>
    <p:sldId id="293" r:id="rId25"/>
    <p:sldId id="267" r:id="rId26"/>
    <p:sldId id="292" r:id="rId2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960" y="-12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DE468F-C7A2-F14A-85E1-F3D7CB5B5625}" type="datetime1">
              <a:rPr lang="en-US"/>
              <a:pPr>
                <a:defRPr/>
              </a:pPr>
              <a:t>8/17/12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68932A-D9A4-3A48-95C6-7A8BA54F1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eaLnBrk="1" hangingPunct="1"/>
            <a:fld id="{A25E7A1B-BA0E-F44E-B0E2-1F5F306ED41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874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716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23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1786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471352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2052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31353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98297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725884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5963455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625239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891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3940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83107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3241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1780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10466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9304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4780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66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958337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4492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83477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1431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7154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953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82554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32510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230715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24913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4042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1248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675535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4914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4813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93938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8229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44050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04602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691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570007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196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123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40162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644952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538296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96917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16155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11471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8764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10110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0369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99879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1348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5040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6134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45408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04526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069557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066266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7994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98862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5211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56623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1013890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3424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2057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2788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2132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901889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371149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601226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03754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8853"/>
      </p:ext>
    </p:extLst>
  </p:cSld>
  <p:clrMapOvr>
    <a:masterClrMapping/>
  </p:clrMapOvr>
  <p:transition xmlns:p14="http://schemas.microsoft.com/office/powerpoint/2010/main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55718"/>
      </p:ext>
    </p:extLst>
  </p:cSld>
  <p:clrMapOvr>
    <a:masterClrMapping/>
  </p:clrMapOvr>
  <p:transition xmlns:p14="http://schemas.microsoft.com/office/powerpoint/2010/main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7901"/>
      </p:ext>
    </p:extLst>
  </p:cSld>
  <p:clrMapOvr>
    <a:masterClrMapping/>
  </p:clrMapOvr>
  <p:transition xmlns:p14="http://schemas.microsoft.com/office/powerpoint/2010/main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850843"/>
      </p:ext>
    </p:extLst>
  </p:cSld>
  <p:clrMapOvr>
    <a:masterClrMapping/>
  </p:clrMapOvr>
  <p:transition xmlns:p14="http://schemas.microsoft.com/office/powerpoint/2010/main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16652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27747"/>
      </p:ext>
    </p:extLst>
  </p:cSld>
  <p:clrMapOvr>
    <a:masterClrMapping/>
  </p:clrMapOvr>
  <p:transition xmlns:p14="http://schemas.microsoft.com/office/powerpoint/2010/main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67437"/>
      </p:ext>
    </p:extLst>
  </p:cSld>
  <p:clrMapOvr>
    <a:masterClrMapping/>
  </p:clrMapOvr>
  <p:transition xmlns:p14="http://schemas.microsoft.com/office/powerpoint/2010/main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2042"/>
      </p:ext>
    </p:extLst>
  </p:cSld>
  <p:clrMapOvr>
    <a:masterClrMapping/>
  </p:clrMapOvr>
  <p:transition xmlns:p14="http://schemas.microsoft.com/office/powerpoint/2010/main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87662"/>
      </p:ext>
    </p:extLst>
  </p:cSld>
  <p:clrMapOvr>
    <a:masterClrMapping/>
  </p:clrMapOvr>
  <p:transition xmlns:p14="http://schemas.microsoft.com/office/powerpoint/2010/main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875666"/>
      </p:ext>
    </p:extLst>
  </p:cSld>
  <p:clrMapOvr>
    <a:masterClrMapping/>
  </p:clrMapOvr>
  <p:transition xmlns:p14="http://schemas.microsoft.com/office/powerpoint/2010/main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61846"/>
      </p:ext>
    </p:extLst>
  </p:cSld>
  <p:clrMapOvr>
    <a:masterClrMapping/>
  </p:clrMapOvr>
  <p:transition xmlns:p14="http://schemas.microsoft.com/office/powerpoint/2010/main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85015"/>
      </p:ext>
    </p:extLst>
  </p:cSld>
  <p:clrMapOvr>
    <a:masterClrMapping/>
  </p:clrMapOvr>
  <p:transition xmlns:p14="http://schemas.microsoft.com/office/powerpoint/2010/main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40586"/>
      </p:ext>
    </p:extLst>
  </p:cSld>
  <p:clrMapOvr>
    <a:masterClrMapping/>
  </p:clrMapOvr>
  <p:transition xmlns:p14="http://schemas.microsoft.com/office/powerpoint/2010/main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4451"/>
      </p:ext>
    </p:extLst>
  </p:cSld>
  <p:clrMapOvr>
    <a:masterClrMapping/>
  </p:clrMapOvr>
  <p:transition xmlns:p14="http://schemas.microsoft.com/office/powerpoint/2010/main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00130"/>
      </p:ext>
    </p:extLst>
  </p:cSld>
  <p:clrMapOvr>
    <a:masterClrMapping/>
  </p:clrMapOvr>
  <p:transition xmlns:p14="http://schemas.microsoft.com/office/powerpoint/2010/main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632156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599460"/>
      </p:ext>
    </p:extLst>
  </p:cSld>
  <p:clrMapOvr>
    <a:masterClrMapping/>
  </p:clrMapOvr>
  <p:transition xmlns:p14="http://schemas.microsoft.com/office/powerpoint/2010/main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53689"/>
      </p:ext>
    </p:extLst>
  </p:cSld>
  <p:clrMapOvr>
    <a:masterClrMapping/>
  </p:clrMapOvr>
  <p:transition xmlns:p14="http://schemas.microsoft.com/office/powerpoint/2010/main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7482"/>
      </p:ext>
    </p:extLst>
  </p:cSld>
  <p:clrMapOvr>
    <a:masterClrMapping/>
  </p:clrMapOvr>
  <p:transition xmlns:p14="http://schemas.microsoft.com/office/powerpoint/2010/main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79986"/>
      </p:ext>
    </p:extLst>
  </p:cSld>
  <p:clrMapOvr>
    <a:masterClrMapping/>
  </p:clrMapOvr>
  <p:transition xmlns:p14="http://schemas.microsoft.com/office/powerpoint/2010/main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787991"/>
      </p:ext>
    </p:extLst>
  </p:cSld>
  <p:clrMapOvr>
    <a:masterClrMapping/>
  </p:clrMapOvr>
  <p:transition xmlns:p14="http://schemas.microsoft.com/office/powerpoint/2010/main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58434"/>
      </p:ext>
    </p:extLst>
  </p:cSld>
  <p:clrMapOvr>
    <a:masterClrMapping/>
  </p:clrMapOvr>
  <p:transition xmlns:p14="http://schemas.microsoft.com/office/powerpoint/2010/main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736081"/>
      </p:ext>
    </p:extLst>
  </p:cSld>
  <p:clrMapOvr>
    <a:masterClrMapping/>
  </p:clrMapOvr>
  <p:transition xmlns:p14="http://schemas.microsoft.com/office/powerpoint/2010/main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2593"/>
      </p:ext>
    </p:extLst>
  </p:cSld>
  <p:clrMapOvr>
    <a:masterClrMapping/>
  </p:clrMapOvr>
  <p:transition xmlns:p14="http://schemas.microsoft.com/office/powerpoint/2010/main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13771"/>
      </p:ext>
    </p:extLst>
  </p:cSld>
  <p:clrMapOvr>
    <a:masterClrMapping/>
  </p:clrMapOvr>
  <p:transition xmlns:p14="http://schemas.microsoft.com/office/powerpoint/2010/main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84030"/>
      </p:ext>
    </p:extLst>
  </p:cSld>
  <p:clrMapOvr>
    <a:masterClrMapping/>
  </p:clrMapOvr>
  <p:transition xmlns:p14="http://schemas.microsoft.com/office/powerpoint/2010/main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039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772440"/>
      </p:ext>
    </p:extLst>
  </p:cSld>
  <p:clrMapOvr>
    <a:masterClrMapping/>
  </p:clrMapOvr>
  <p:transition xmlns:p14="http://schemas.microsoft.com/office/powerpoint/2010/main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549225"/>
      </p:ext>
    </p:extLst>
  </p:cSld>
  <p:clrMapOvr>
    <a:masterClrMapping/>
  </p:clrMapOvr>
  <p:transition xmlns:p14="http://schemas.microsoft.com/office/powerpoint/2010/main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15860"/>
      </p:ext>
    </p:extLst>
  </p:cSld>
  <p:clrMapOvr>
    <a:masterClrMapping/>
  </p:clrMapOvr>
  <p:transition xmlns:p14="http://schemas.microsoft.com/office/powerpoint/2010/main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5889"/>
      </p:ext>
    </p:extLst>
  </p:cSld>
  <p:clrMapOvr>
    <a:masterClrMapping/>
  </p:clrMapOvr>
  <p:transition xmlns:p14="http://schemas.microsoft.com/office/powerpoint/2010/main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15244"/>
      </p:ext>
    </p:extLst>
  </p:cSld>
  <p:clrMapOvr>
    <a:masterClrMapping/>
  </p:clrMapOvr>
  <p:transition xmlns:p14="http://schemas.microsoft.com/office/powerpoint/2010/main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083650"/>
      </p:ext>
    </p:extLst>
  </p:cSld>
  <p:clrMapOvr>
    <a:masterClrMapping/>
  </p:clrMapOvr>
  <p:transition xmlns:p14="http://schemas.microsoft.com/office/powerpoint/2010/main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60045"/>
      </p:ext>
    </p:extLst>
  </p:cSld>
  <p:clrMapOvr>
    <a:masterClrMapping/>
  </p:clrMapOvr>
  <p:transition xmlns:p14="http://schemas.microsoft.com/office/powerpoint/2010/main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011376"/>
      </p:ext>
    </p:extLst>
  </p:cSld>
  <p:clrMapOvr>
    <a:masterClrMapping/>
  </p:clrMapOvr>
  <p:transition xmlns:p14="http://schemas.microsoft.com/office/powerpoint/2010/main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4665"/>
      </p:ext>
    </p:extLst>
  </p:cSld>
  <p:clrMapOvr>
    <a:masterClrMapping/>
  </p:clrMapOvr>
  <p:transition xmlns:p14="http://schemas.microsoft.com/office/powerpoint/2010/main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0000"/>
      </p:ext>
    </p:extLst>
  </p:cSld>
  <p:clrMapOvr>
    <a:masterClrMapping/>
  </p:clrMapOvr>
  <p:transition xmlns:p14="http://schemas.microsoft.com/office/powerpoint/2010/main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5094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7147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56667"/>
      </p:ext>
    </p:extLst>
  </p:cSld>
  <p:clrMapOvr>
    <a:masterClrMapping/>
  </p:clrMapOvr>
  <p:transition xmlns:p14="http://schemas.microsoft.com/office/powerpoint/2010/main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0836"/>
      </p:ext>
    </p:extLst>
  </p:cSld>
  <p:clrMapOvr>
    <a:masterClrMapping/>
  </p:clrMapOvr>
  <p:transition xmlns:p14="http://schemas.microsoft.com/office/powerpoint/2010/main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763622"/>
      </p:ext>
    </p:extLst>
  </p:cSld>
  <p:clrMapOvr>
    <a:masterClrMapping/>
  </p:clrMapOvr>
  <p:transition xmlns:p14="http://schemas.microsoft.com/office/powerpoint/2010/main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23972"/>
      </p:ext>
    </p:extLst>
  </p:cSld>
  <p:clrMapOvr>
    <a:masterClrMapping/>
  </p:clrMapOvr>
  <p:transition xmlns:p14="http://schemas.microsoft.com/office/powerpoint/2010/main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443"/>
      </p:ext>
    </p:extLst>
  </p:cSld>
  <p:clrMapOvr>
    <a:masterClrMapping/>
  </p:clrMapOvr>
  <p:transition xmlns:p14="http://schemas.microsoft.com/office/powerpoint/2010/main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776"/>
      </p:ext>
    </p:extLst>
  </p:cSld>
  <p:clrMapOvr>
    <a:masterClrMapping/>
  </p:clrMapOvr>
  <p:transition xmlns:p14="http://schemas.microsoft.com/office/powerpoint/2010/main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901167"/>
      </p:ext>
    </p:extLst>
  </p:cSld>
  <p:clrMapOvr>
    <a:masterClrMapping/>
  </p:clrMapOvr>
  <p:transition xmlns:p14="http://schemas.microsoft.com/office/powerpoint/2010/main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871971"/>
      </p:ext>
    </p:extLst>
  </p:cSld>
  <p:clrMapOvr>
    <a:masterClrMapping/>
  </p:clrMapOvr>
  <p:transition xmlns:p14="http://schemas.microsoft.com/office/powerpoint/2010/main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821590"/>
      </p:ext>
    </p:extLst>
  </p:cSld>
  <p:clrMapOvr>
    <a:masterClrMapping/>
  </p:clrMapOvr>
  <p:transition xmlns:p14="http://schemas.microsoft.com/office/powerpoint/2010/main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7984"/>
      </p:ext>
    </p:extLst>
  </p:cSld>
  <p:clrMapOvr>
    <a:masterClrMapping/>
  </p:clrMapOvr>
  <p:transition xmlns:p14="http://schemas.microsoft.com/office/powerpoint/2010/main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62117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6967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8133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97229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53748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882222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887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76216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0827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764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293137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17129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68828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0710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92673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23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445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69659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18290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396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18561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020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2044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5412554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21189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77151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6841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80449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1945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44672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04099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3742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260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2488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679155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5766323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7842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2101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1877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176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89255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602743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32066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26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955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3394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89000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055155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263706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1225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72641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2287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7799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53609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228547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8435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4555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790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21605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22149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6143195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85728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66118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0933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208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071076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463036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62149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622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0294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1004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38778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756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84212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9840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179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37493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14913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86758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01751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04961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51401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097039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30254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930643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05341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4071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8276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dirty="0" smtClean="0"/>
              <a:t>The Case for Data Stewardship: Agency </a:t>
            </a:r>
            <a:r>
              <a:rPr lang="en-US" sz="1200" b="1" dirty="0" smtClean="0"/>
              <a:t>Requirements</a:t>
            </a:r>
            <a:r>
              <a:rPr lang="en-US" sz="1200" dirty="0" smtClean="0"/>
              <a:t>: NSF data management plans; Version 1.0, Reviewed </a:t>
            </a:r>
            <a:r>
              <a:rPr lang="en-US" sz="1200" dirty="0" smtClean="0"/>
              <a:t>August 2012</a:t>
            </a:r>
            <a:endParaRPr 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xmlns:p14="http://schemas.microsoft.com/office/powerpoint/2010/main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pubs/policydocs/pappguide/nsf11001/gpg_2.jsp" TargetMode="External"/><Relationship Id="rId4" Type="http://schemas.openxmlformats.org/officeDocument/2006/relationships/hyperlink" Target="http://www.nsf.gov/bfa/dias/policy/dmp.jsp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nsf.gov/pubs/policydocs/pappguide/nsf11001/aag_6.jsp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716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>
                <a:latin typeface="Helvetica Neue Light" charset="0"/>
                <a:ea typeface="ヒラギノ角ゴ ProN W3" charset="0"/>
                <a:cs typeface="ヒラギノ角ゴ ProN W3" charset="0"/>
              </a:rPr>
              <a:t>Agency Requirements: </a:t>
            </a:r>
            <a: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</a:br>
            <a:r>
              <a:rPr lang="en-US" sz="4800">
                <a:latin typeface="Helvetica Neue Light" charset="0"/>
                <a:ea typeface="ヒラギノ角ゴ ProN W3" charset="0"/>
                <a:cs typeface="ヒラギノ角ゴ ProN W3" charset="0"/>
              </a:rPr>
              <a:t>NSF Data Management Plans</a:t>
            </a:r>
            <a:endParaRPr lang="en-US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dirty="0">
                <a:latin typeface="Helvetica Neue" charset="0"/>
                <a:ea typeface="ヒラギノ角ゴ ProN W3" charset="0"/>
                <a:cs typeface="ヒラギノ角ゴ ProN W3" charset="0"/>
              </a:rPr>
              <a:t>Ruth Duerr</a:t>
            </a:r>
          </a:p>
          <a:p>
            <a:pPr marL="0" indent="0" eaLnBrk="1" hangingPunct="1"/>
            <a:r>
              <a:rPr lang="en-US" sz="2400" dirty="0">
                <a:latin typeface="Helvetica Neue" charset="0"/>
                <a:ea typeface="ヒラギノ角ゴ ProN W3" charset="0"/>
                <a:cs typeface="ヒラギノ角ゴ ProN W3" charset="0"/>
              </a:rPr>
              <a:t>National Snow and Ice Data Center</a:t>
            </a:r>
          </a:p>
        </p:txBody>
      </p:sp>
      <p:pic>
        <p:nvPicPr>
          <p:cNvPr id="2150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7696200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r" eaLnBrk="1" hangingPunct="1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 eaLnBrk="1" hangingPunct="1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Review 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2600" y="381000"/>
            <a:ext cx="5492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Section: The Case for Data Stewardship</a:t>
            </a:r>
            <a:endParaRPr lang="en-US" sz="2400" b="1" dirty="0"/>
          </a:p>
        </p:txBody>
      </p:sp>
      <p:pic>
        <p:nvPicPr>
          <p:cNvPr id="8" name="Picture 1" descr="DC-FullColor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7" t="37932" r="12846" b="44067"/>
          <a:stretch>
            <a:fillRect/>
          </a:stretch>
        </p:blipFill>
        <p:spPr bwMode="auto">
          <a:xfrm>
            <a:off x="2592388" y="7940675"/>
            <a:ext cx="4672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Overview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All proposals to NSF must be accompanied by a data management plan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Plans must be no longer than 2 pages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Plans should be responsive to NSF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’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s policy on the dissemination and sharing of research results (see NSF Award and Administration Guide)</a:t>
            </a:r>
          </a:p>
          <a:p>
            <a:pPr marL="742950" lvl="1" indent="-285750"/>
            <a:r>
              <a:rPr lang="en-US" dirty="0" err="1">
                <a:latin typeface="Helvetica Neue" charset="0"/>
                <a:ea typeface="ヒラギノ角ゴ ProN W3" charset="0"/>
                <a:cs typeface="ヒラギノ角ゴ ProN W3" charset="0"/>
              </a:rPr>
              <a:t>Fastlane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 will not accept proposals without this supplementary document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Individual directorates may have directorate specific guidance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Individual solicitations may have program specific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guidance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NSF’s Definition of Data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71500" y="2324100"/>
            <a:ext cx="11861800" cy="1257300"/>
          </a:xfrm>
        </p:spPr>
        <p:txBody>
          <a:bodyPr/>
          <a:lstStyle/>
          <a:p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The </a:t>
            </a: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definition of data is very broad - you may be surprised at what is included!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9" r="36000"/>
          <a:stretch>
            <a:fillRect/>
          </a:stretch>
        </p:blipFill>
        <p:spPr bwMode="auto">
          <a:xfrm>
            <a:off x="635000" y="6934200"/>
            <a:ext cx="4114800" cy="186927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/>
          </p:cNvSpPr>
          <p:nvPr/>
        </p:nvSpPr>
        <p:spPr bwMode="auto">
          <a:xfrm>
            <a:off x="1168400" y="8991600"/>
            <a:ext cx="3050893" cy="67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“</a:t>
            </a:r>
            <a:r>
              <a:rPr 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in-situ</a:t>
            </a:r>
            <a:r>
              <a:rPr lang="ja-JP" alt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”</a:t>
            </a:r>
            <a:r>
              <a:rPr 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 data</a:t>
            </a:r>
          </a:p>
        </p:txBody>
      </p:sp>
      <p:sp>
        <p:nvSpPr>
          <p:cNvPr id="11" name="Text Box 11"/>
          <p:cNvSpPr txBox="1">
            <a:spLocks/>
          </p:cNvSpPr>
          <p:nvPr/>
        </p:nvSpPr>
        <p:spPr bwMode="auto">
          <a:xfrm>
            <a:off x="8969560" y="5871171"/>
            <a:ext cx="2693618" cy="68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samples</a:t>
            </a:r>
          </a:p>
        </p:txBody>
      </p:sp>
      <p:sp>
        <p:nvSpPr>
          <p:cNvPr id="14" name="Text Box 12"/>
          <p:cNvSpPr txBox="1">
            <a:spLocks/>
          </p:cNvSpPr>
          <p:nvPr/>
        </p:nvSpPr>
        <p:spPr bwMode="auto">
          <a:xfrm>
            <a:off x="8255000" y="9001780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remote </a:t>
            </a:r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sensing data</a:t>
            </a:r>
            <a:endParaRPr lang="en-US" sz="2800" dirty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1" name="Text Box 18"/>
          <p:cNvSpPr txBox="1">
            <a:spLocks/>
          </p:cNvSpPr>
          <p:nvPr/>
        </p:nvSpPr>
        <p:spPr bwMode="auto">
          <a:xfrm>
            <a:off x="558800" y="5792132"/>
            <a:ext cx="4114800" cy="68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model output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200" y="5953780"/>
            <a:ext cx="2438400" cy="18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35200" y="8763000"/>
            <a:ext cx="2621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National Snow and Ice Data Center, 2006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5588000" y="7782580"/>
            <a:ext cx="22621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</a:t>
            </a:r>
            <a:r>
              <a:rPr lang="en-US" sz="800" dirty="0" err="1" smtClean="0"/>
              <a:t>DynV</a:t>
            </a:r>
            <a:r>
              <a:rPr lang="en-US" sz="800" dirty="0" smtClean="0"/>
              <a:t>, Open Clip Art Library, 2006</a:t>
            </a:r>
            <a:endParaRPr lang="en-US" sz="800" dirty="0"/>
          </a:p>
        </p:txBody>
      </p:sp>
      <p:sp>
        <p:nvSpPr>
          <p:cNvPr id="25" name="Text Box 10"/>
          <p:cNvSpPr txBox="1">
            <a:spLocks/>
          </p:cNvSpPr>
          <p:nvPr/>
        </p:nvSpPr>
        <p:spPr bwMode="auto">
          <a:xfrm>
            <a:off x="4975507" y="8011180"/>
            <a:ext cx="3050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e</a:t>
            </a:r>
            <a:r>
              <a:rPr lang="en-US" altLang="ja-JP" sz="2800" dirty="0" smtClean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xperiment</a:t>
            </a:r>
            <a:r>
              <a:rPr lang="en-US" sz="2800" dirty="0" smtClean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data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200" y="6553200"/>
            <a:ext cx="4087390" cy="2438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800" y="3124200"/>
            <a:ext cx="3632200" cy="27241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9351769" y="5848350"/>
            <a:ext cx="2941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Erik Cravens, National Ice Core Laboratory, 2006</a:t>
            </a:r>
            <a:endParaRPr lang="en-US" sz="8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t="9258" b="1352"/>
          <a:stretch/>
        </p:blipFill>
        <p:spPr>
          <a:xfrm>
            <a:off x="635000" y="3581400"/>
            <a:ext cx="4041330" cy="26367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30"/>
          <p:cNvSpPr txBox="1"/>
          <p:nvPr/>
        </p:nvSpPr>
        <p:spPr>
          <a:xfrm>
            <a:off x="2025901" y="6185356"/>
            <a:ext cx="27238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Robert A. Rohde, Global Warming Art, 2007</a:t>
            </a:r>
            <a:endParaRPr lang="en-US" sz="800" dirty="0"/>
          </a:p>
        </p:txBody>
      </p:sp>
      <p:sp>
        <p:nvSpPr>
          <p:cNvPr id="32" name="Text Box 10"/>
          <p:cNvSpPr txBox="1">
            <a:spLocks/>
          </p:cNvSpPr>
          <p:nvPr/>
        </p:nvSpPr>
        <p:spPr bwMode="auto">
          <a:xfrm>
            <a:off x="1092200" y="6324600"/>
            <a:ext cx="30508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tx1"/>
                </a:solidFill>
                <a:ea typeface="ヒラギノ明朝 ProN W3" charset="0"/>
                <a:cs typeface="ヒラギノ明朝 ProN W3" charset="0"/>
                <a:sym typeface="Times" charset="0"/>
              </a:rPr>
              <a:t>Model output</a:t>
            </a:r>
            <a:endParaRPr lang="en-US" sz="2800" dirty="0">
              <a:solidFill>
                <a:schemeClr val="tx1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32388" y="3962400"/>
            <a:ext cx="3095719" cy="175432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Obviously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Data!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3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NSF’s Definition of Data</a:t>
            </a:r>
            <a:endParaRPr lang="en-US" dirty="0">
              <a:latin typeface="Helvetica Neue Light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7521" y="2062877"/>
            <a:ext cx="2967479" cy="258532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Not so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obviously </a:t>
            </a:r>
          </a:p>
          <a:p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Data??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18"/>
          <p:cNvSpPr txBox="1">
            <a:spLocks/>
          </p:cNvSpPr>
          <p:nvPr/>
        </p:nvSpPr>
        <p:spPr bwMode="auto">
          <a:xfrm>
            <a:off x="7658538" y="9067800"/>
            <a:ext cx="4093779" cy="7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Course Materials</a:t>
            </a:r>
          </a:p>
        </p:txBody>
      </p:sp>
      <p:pic>
        <p:nvPicPr>
          <p:cNvPr id="33" name="Picture 12" descr="Cliff Jacobs.wm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2438400"/>
            <a:ext cx="4293476" cy="281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Microsoft Wo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760626"/>
            <a:ext cx="4306100" cy="4002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3" descr="Microsoft Power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72" y="5560479"/>
            <a:ext cx="4193628" cy="35073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2179320"/>
            <a:ext cx="4572000" cy="3002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Screen shot 2010-12-09 at 3.35.4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5465233"/>
            <a:ext cx="4572000" cy="40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8"/>
          <p:cNvSpPr txBox="1">
            <a:spLocks/>
          </p:cNvSpPr>
          <p:nvPr/>
        </p:nvSpPr>
        <p:spPr bwMode="auto">
          <a:xfrm>
            <a:off x="3225800" y="9230380"/>
            <a:ext cx="1777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Software</a:t>
            </a:r>
            <a:endParaRPr lang="en-US" sz="2800" dirty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37" name="Text Box 18"/>
          <p:cNvSpPr txBox="1">
            <a:spLocks/>
          </p:cNvSpPr>
          <p:nvPr/>
        </p:nvSpPr>
        <p:spPr bwMode="auto">
          <a:xfrm>
            <a:off x="457201" y="5105400"/>
            <a:ext cx="1777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D8F35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rgbClr val="000000"/>
                </a:solidFill>
                <a:ea typeface="ヒラギノ明朝 ProN W3" charset="0"/>
                <a:cs typeface="ヒラギノ明朝 ProN W3" charset="0"/>
                <a:sym typeface="Times" charset="0"/>
              </a:rPr>
              <a:t>Blueprints</a:t>
            </a:r>
            <a:endParaRPr lang="en-US" sz="2800" dirty="0">
              <a:solidFill>
                <a:srgbClr val="000000"/>
              </a:solidFill>
              <a:ea typeface="ヒラギノ明朝 ProN W3" charset="0"/>
              <a:cs typeface="ヒラギノ明朝 ProN W3" charset="0"/>
              <a:sym typeface="Time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7542" y="5194756"/>
            <a:ext cx="27012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Franklin Jones, Wikimedia Commons, 2005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3841005" y="9220200"/>
            <a:ext cx="26100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Photo credit: National Snow and Ice Data Center, 2012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8310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1811000" cy="1397000"/>
          </a:xfrm>
        </p:spPr>
        <p:txBody>
          <a:bodyPr/>
          <a:lstStyle/>
          <a:p>
            <a:r>
              <a:rPr lang="en-US" sz="4000">
                <a:latin typeface="Helvetica Neue Light" charset="0"/>
                <a:ea typeface="ヒラギノ角ゴ ProN W3" charset="0"/>
                <a:cs typeface="ヒラギノ角ゴ ProN W3" charset="0"/>
              </a:rPr>
              <a:t>NSF policy on dissemination and sharing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Investigators must promptly publish all significant findings 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Investigators are expected to share primary data, samples, etc. created or gathered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Privacy or sensitive information concerns need to be taken into account</a:t>
            </a:r>
          </a:p>
          <a:p>
            <a:pPr marL="742950" lvl="1" indent="-285750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Exceptions to open sharing may be granted on request to your program officer</a:t>
            </a:r>
          </a:p>
          <a:p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Sharing of software or other inventions created as a result of your research is </a:t>
            </a:r>
            <a:r>
              <a:rPr lang="en-US" dirty="0" smtClean="0">
                <a:latin typeface="Helvetica Neue" charset="0"/>
                <a:ea typeface="ヒラギノ角ゴ ProN W3" charset="0"/>
                <a:cs typeface="ヒラギノ角ゴ ProN W3" charset="0"/>
              </a:rPr>
              <a:t>encouraged and some programs may require it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609600" y="685800"/>
            <a:ext cx="11811000" cy="1397000"/>
          </a:xfrm>
        </p:spPr>
        <p:txBody>
          <a:bodyPr/>
          <a:lstStyle/>
          <a:p>
            <a:r>
              <a:rPr lang="en-US" sz="4000" dirty="0">
                <a:latin typeface="Helvetica Neue Light" charset="0"/>
                <a:ea typeface="ヒラギノ角ゴ ProN W3" charset="0"/>
                <a:cs typeface="ヒラギノ角ゴ ProN W3" charset="0"/>
              </a:rPr>
              <a:t>General guidance </a:t>
            </a:r>
            <a:r>
              <a:rPr lang="en-US" sz="4000" dirty="0" smtClean="0">
                <a:latin typeface="Helvetica Neue Light" charset="0"/>
                <a:ea typeface="ヒラギノ角ゴ ProN W3" charset="0"/>
                <a:cs typeface="ヒラギノ角ゴ ProN W3" charset="0"/>
              </a:rPr>
              <a:t>from NSF on </a:t>
            </a:r>
            <a:r>
              <a:rPr lang="en-US" sz="4000" dirty="0">
                <a:latin typeface="Helvetica Neue Light" charset="0"/>
                <a:ea typeface="ヒラギノ角ゴ ProN W3" charset="0"/>
                <a:cs typeface="ヒラギノ角ゴ ProN W3" charset="0"/>
              </a:rPr>
              <a:t>plan content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Description of materials produced as a part of the project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Metadata and data standards and formats to be used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Access and sharing policies 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Policies for re-use, re-distribution, and creation of derived products</a:t>
            </a:r>
          </a:p>
          <a:p>
            <a:r>
              <a:rPr lang="en-US">
                <a:latin typeface="Helvetica Neue" charset="0"/>
                <a:ea typeface="ヒラギノ角ゴ ProN W3" charset="0"/>
                <a:cs typeface="ヒラギノ角ゴ ProN W3" charset="0"/>
              </a:rPr>
              <a:t>Plan for preserving materials and access to them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elvetica Neue Light" charset="0"/>
                <a:ea typeface="ヒラギノ角ゴ ProN W3" charset="0"/>
                <a:cs typeface="ヒラギノ角ゴ ProN W3" charset="0"/>
              </a:rPr>
              <a:t>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NSF Data Policy</a:t>
            </a:r>
          </a:p>
          <a:p>
            <a:pPr marL="742950" lvl="1" indent="-285750" eaLnBrk="1" hangingPunct="1">
              <a:buFont typeface="Helvetica Neue" charset="0"/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Award and Administration Guide.</a:t>
            </a:r>
            <a:r>
              <a: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2"/>
              </a:rPr>
              <a:t>http://www.nsf.gov/pubs/policydocs/pappguide/nsf11001/aag_6.jsp#VID4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Data Management Plan Requirement</a:t>
            </a:r>
          </a:p>
          <a:p>
            <a:pPr marL="742950" lvl="1" indent="-285750" eaLnBrk="1" hangingPunct="1">
              <a:buFont typeface="Helvetica Neue" charset="0"/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Grant Proposal Guide, Chapter II.C.2.j.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3"/>
              </a:rPr>
              <a:t>http://www.nsf.gov/pubs/policydocs/pappguide/nsf11001/gpg_2.jsp#dmp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</a:p>
          <a:p>
            <a:pPr eaLnBrk="1" hangingPunct="1"/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 Directorates with specific guidance</a:t>
            </a:r>
          </a:p>
          <a:p>
            <a:pPr marL="742950" lvl="1" indent="-285750" eaLnBrk="1" hangingPunct="1">
              <a:buFont typeface="Helvetica Neue" charset="0"/>
              <a:buNone/>
            </a:pPr>
            <a:r>
              <a:rPr lang="en-US" dirty="0">
                <a:latin typeface="Helvetica Neue" charset="0"/>
                <a:ea typeface="ヒラギノ角ゴ ProN W3" charset="0"/>
                <a:cs typeface="ヒラギノ角ゴ ProN W3" charset="0"/>
              </a:rPr>
              <a:t>NSF. 2011. 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“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Dissemination and Sharing of Research Results.</a:t>
            </a:r>
            <a:r>
              <a:rPr lang="ja-JP" altLang="en-US" dirty="0">
                <a:latin typeface="Helvetica Neue" charset="0"/>
                <a:ea typeface="ヒラギノ角ゴ ProN W3" charset="0"/>
                <a:cs typeface="ヒラギノ角ゴ ProN W3" charset="0"/>
              </a:rPr>
              <a:t>”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  <a:hlinkClick r:id="rId4"/>
              </a:rPr>
              <a:t>http://www.nsf.gov/bfa/dias/policy/dmp.jsp</a:t>
            </a:r>
            <a:r>
              <a:rPr lang="en-US" altLang="ja-JP" dirty="0">
                <a:latin typeface="Helvetica Neue" charset="0"/>
                <a:ea typeface="ヒラギノ角ゴ ProN W3" charset="0"/>
                <a:cs typeface="ヒラギノ角ゴ ProN W3" charset="0"/>
              </a:rPr>
              <a:t>.</a:t>
            </a:r>
            <a:endParaRPr lang="en-US" dirty="0"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 Neue Light" charset="0"/>
                <a:ea typeface="ヒラギノ角ゴ ProN W3" charset="0"/>
                <a:cs typeface="ヒラギノ角ゴ ProN W3" charset="0"/>
              </a:rPr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057400"/>
            <a:ext cx="11861800" cy="65659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why data management planning can help you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Data Management Plans: Why 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do a data management plan?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what to put in your data management plan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Elements </a:t>
            </a:r>
            <a:r>
              <a:rPr lang="en-US" dirty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of a data management </a:t>
            </a:r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plan</a:t>
            </a:r>
            <a:endParaRPr lang="en-US" dirty="0">
              <a:solidFill>
                <a:schemeClr val="tx1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a discussion of agency requirements for publishing metadata about your data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Local Data Management: Advertising your data: Agency/Institution requirements for publishing metadata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For more information about agency requirements for preserving your data see</a:t>
            </a:r>
          </a:p>
          <a:p>
            <a:pPr lvl="1" eaLnBrk="1" hangingPunct="1"/>
            <a:r>
              <a:rPr lang="en-US" dirty="0" smtClean="0">
                <a:solidFill>
                  <a:schemeClr val="tx1"/>
                </a:solidFill>
                <a:latin typeface="Helvetica Neue" charset="0"/>
                <a:ea typeface="ヒラギノ角ゴ ProN W3" charset="0"/>
                <a:cs typeface="ヒラギノ角ゴ ProN W3" charset="0"/>
              </a:rPr>
              <a:t>Preservation strategies: Agency or institution requirements</a:t>
            </a:r>
            <a:endParaRPr lang="en-US" dirty="0">
              <a:solidFill>
                <a:schemeClr val="tx1"/>
              </a:solidFill>
              <a:latin typeface="Helvetica Neue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5285</TotalTime>
  <Pages>0</Pages>
  <Words>547</Words>
  <Characters>0</Characters>
  <Application>Microsoft Macintosh PowerPoint</Application>
  <PresentationFormat>Custom</PresentationFormat>
  <Lines>0</Lines>
  <Paragraphs>66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8</vt:i4>
      </vt:variant>
    </vt:vector>
  </HeadingPairs>
  <TitlesOfParts>
    <vt:vector size="33" baseType="lpstr">
      <vt:lpstr>Helvetica Neue Light</vt:lpstr>
      <vt:lpstr>ヒラギノ角ゴ ProN W3</vt:lpstr>
      <vt:lpstr>Arial</vt:lpstr>
      <vt:lpstr>Helvetica Neue</vt:lpstr>
      <vt:lpstr>Calibri</vt:lpstr>
      <vt:lpstr>ＭＳ Ｐゴシック</vt:lpstr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Agency Requirements:  NSF Data Management Plans</vt:lpstr>
      <vt:lpstr>Overview</vt:lpstr>
      <vt:lpstr>NSF’s Definition of Data</vt:lpstr>
      <vt:lpstr>NSF’s Definition of Data</vt:lpstr>
      <vt:lpstr>NSF policy on dissemination and sharing</vt:lpstr>
      <vt:lpstr>General guidance from NSF on plan content</vt:lpstr>
      <vt:lpstr>Resources</vt:lpstr>
      <vt:lpstr>Other Relevant Modules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subject/>
  <dc:creator/>
  <cp:keywords/>
  <dc:description/>
  <cp:lastModifiedBy>Ruth Duerr</cp:lastModifiedBy>
  <cp:revision>48</cp:revision>
  <dcterms:created xsi:type="dcterms:W3CDTF">2011-08-09T22:31:13Z</dcterms:created>
  <dcterms:modified xsi:type="dcterms:W3CDTF">2012-08-18T01:37:18Z</dcterms:modified>
  <cp:category/>
</cp:coreProperties>
</file>