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31"/>
  </p:notesMasterIdLst>
  <p:sldIdLst>
    <p:sldId id="256" r:id="rId20"/>
    <p:sldId id="290" r:id="rId21"/>
    <p:sldId id="294" r:id="rId22"/>
    <p:sldId id="299" r:id="rId23"/>
    <p:sldId id="297" r:id="rId24"/>
    <p:sldId id="295" r:id="rId25"/>
    <p:sldId id="296" r:id="rId26"/>
    <p:sldId id="298" r:id="rId27"/>
    <p:sldId id="300" r:id="rId28"/>
    <p:sldId id="267" r:id="rId29"/>
    <p:sldId id="292" r:id="rId3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F6"/>
    <a:srgbClr val="13F84F"/>
    <a:srgbClr val="02FEFE"/>
    <a:srgbClr val="83E3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76" y="-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F88AFD-8AB7-4785-9B8B-720FB8183835}" type="datetime1">
              <a:rPr lang="en-US"/>
              <a:pPr/>
              <a:t>11/29/2012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2ADAF2-F6C9-4AE2-AE79-554FCB663B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Modules should be 3-7 minutes long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2A2A16-EC9C-4E52-BD6F-657EE4F4E2F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1029" name="Picture 4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584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pic>
        <p:nvPicPr>
          <p:cNvPr id="2053" name="Picture 5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/>
          <p:cNvSpPr txBox="1">
            <a:spLocks noChangeArrowheads="1"/>
          </p:cNvSpPr>
          <p:nvPr userDrawn="1"/>
        </p:nvSpPr>
        <p:spPr bwMode="auto">
          <a:xfrm>
            <a:off x="558800" y="300038"/>
            <a:ext cx="5310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>
              <a:defRPr/>
            </a:pPr>
            <a:r>
              <a:rPr lang="en-US" sz="1200" b="1" smtClean="0"/>
              <a:t>Responsible Data Use</a:t>
            </a:r>
            <a:r>
              <a:rPr lang="en-US" sz="1200" smtClean="0"/>
              <a:t>: Citation and Credit; Version 1.0, Reviewed 9/15/11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ndle.net/" TargetMode="External"/><Relationship Id="rId3" Type="http://schemas.openxmlformats.org/officeDocument/2006/relationships/hyperlink" Target="http://classic.ipy.org/Subcommittees/final_ipy_data_policy.pdf" TargetMode="External"/><Relationship Id="rId7" Type="http://schemas.openxmlformats.org/officeDocument/2006/relationships/hyperlink" Target="https://wiki.ucop.edu/display/Curation/ARK" TargetMode="External"/><Relationship Id="rId2" Type="http://schemas.openxmlformats.org/officeDocument/2006/relationships/hyperlink" Target="http://wiki.esipfed.org/index.php/Interagency_Data_Stewardship/Citations/provider_guideline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oi.org/" TargetMode="External"/><Relationship Id="rId5" Type="http://schemas.openxmlformats.org/officeDocument/2006/relationships/hyperlink" Target="http://search.datacite.org/" TargetMode="External"/><Relationship Id="rId4" Type="http://schemas.openxmlformats.org/officeDocument/2006/relationships/hyperlink" Target="http://datacite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data.ucar.edu/staff/mohan/Data%20Stewardship%20Prospectus.pdf" TargetMode="External"/><Relationship Id="rId7" Type="http://schemas.openxmlformats.org/officeDocument/2006/relationships/hyperlink" Target="http://dx.doi.org/10.1029/2010EO340001" TargetMode="External"/><Relationship Id="rId2" Type="http://schemas.openxmlformats.org/officeDocument/2006/relationships/hyperlink" Target="http://www.agu.org/sci_pol/positions/geodata.s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http/tw.rpi.edu/media/latest/ParsonsDataCitation.pdf" TargetMode="External"/><Relationship Id="rId5" Type="http://schemas.openxmlformats.org/officeDocument/2006/relationships/hyperlink" Target="http://dx.doi.org/10.1007/s12145-011-0083-6" TargetMode="External"/><Relationship Id="rId4" Type="http://schemas.openxmlformats.org/officeDocument/2006/relationships/hyperlink" Target="http://www.dcc.ac.uk/resources/how-guid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346200"/>
            <a:ext cx="11861800" cy="3175000"/>
          </a:xfrm>
        </p:spPr>
        <p:txBody>
          <a:bodyPr/>
          <a:lstStyle/>
          <a:p>
            <a:pPr eaLnBrk="1" hangingPunct="1"/>
            <a:r>
              <a:rPr lang="en-US" sz="4800" b="1" smtClean="0"/>
              <a:t>Responsible Data Use: 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smtClean="0"/>
              <a:t>Citation and Credit</a:t>
            </a:r>
            <a:endParaRPr lang="en-US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4953000"/>
            <a:ext cx="5918200" cy="3175000"/>
          </a:xfrm>
        </p:spPr>
        <p:txBody>
          <a:bodyPr/>
          <a:lstStyle/>
          <a:p>
            <a:pPr marL="0" indent="0" eaLnBrk="1" hangingPunct="1"/>
            <a:r>
              <a:rPr lang="en-US" sz="2400" smtClean="0"/>
              <a:t>Matthew Mayernik</a:t>
            </a:r>
          </a:p>
          <a:p>
            <a:pPr marL="0" indent="0" eaLnBrk="1" hangingPunct="1"/>
            <a:r>
              <a:rPr lang="en-US" sz="2400" smtClean="0"/>
              <a:t>National Center for Atmospheric Research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7924800"/>
            <a:ext cx="127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1400" y="7772400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6654800" y="4953000"/>
            <a:ext cx="5918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Version 1.0</a:t>
            </a:r>
          </a:p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Review 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Resources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Federation of Earth Science Information Partners (ESIP). 2011. </a:t>
            </a:r>
            <a:r>
              <a:rPr lang="ja-JP" altLang="en-US" sz="2800" smtClean="0"/>
              <a:t>“</a:t>
            </a:r>
            <a:r>
              <a:rPr lang="en-US" altLang="ja-JP" sz="2800" dirty="0" smtClean="0"/>
              <a:t>Interagency Data Stewardship/Citations/provider guidelines.</a:t>
            </a:r>
            <a:r>
              <a:rPr lang="ja-JP" altLang="en-US" sz="2800" smtClean="0"/>
              <a:t>”</a:t>
            </a:r>
            <a:r>
              <a:rPr lang="en-US" altLang="ja-JP" sz="2800" dirty="0" smtClean="0"/>
              <a:t> </a:t>
            </a:r>
            <a:r>
              <a:rPr lang="en-US" altLang="ja-JP" sz="2800" u="sng" dirty="0" smtClean="0">
                <a:hlinkClick r:id="rId2"/>
              </a:rPr>
              <a:t>http://wiki.esipfed.org/index.php/Interagency_Data_Stewardship/Citations/provider_guidelines</a:t>
            </a:r>
            <a:endParaRPr lang="en-US" altLang="ja-JP" sz="2800" u="sng" dirty="0" smtClean="0"/>
          </a:p>
          <a:p>
            <a:pPr eaLnBrk="1" hangingPunct="1"/>
            <a:r>
              <a:rPr lang="en-US" altLang="ja-JP" sz="2800" i="1" dirty="0" smtClean="0"/>
              <a:t>International Polar Year </a:t>
            </a:r>
            <a:r>
              <a:rPr lang="en-US" sz="2800" i="1" dirty="0" smtClean="0"/>
              <a:t>2007-2008 Data Policy</a:t>
            </a:r>
            <a:r>
              <a:rPr lang="en-US" sz="2800" dirty="0" smtClean="0"/>
              <a:t>. 2008.  Version 1.2. </a:t>
            </a:r>
            <a:r>
              <a:rPr lang="en-US" altLang="ja-JP" sz="2400" dirty="0" smtClean="0">
                <a:hlinkClick r:id="rId3"/>
              </a:rPr>
              <a:t>http://classic.ipy.org/Subcommittees/final_ipy_data_policy.pdf</a:t>
            </a:r>
            <a:r>
              <a:rPr lang="en-US" altLang="ja-JP" sz="2400" dirty="0" smtClean="0"/>
              <a:t> </a:t>
            </a:r>
            <a:endParaRPr lang="en-US" altLang="ja-JP" sz="2800" dirty="0" smtClean="0"/>
          </a:p>
          <a:p>
            <a:pPr eaLnBrk="1" hangingPunct="1"/>
            <a:r>
              <a:rPr lang="en-US" altLang="ja-JP" sz="2800" dirty="0" err="1" smtClean="0"/>
              <a:t>DataCite</a:t>
            </a:r>
            <a:r>
              <a:rPr lang="en-US" altLang="ja-JP" sz="2800" dirty="0" smtClean="0"/>
              <a:t>. </a:t>
            </a:r>
            <a:r>
              <a:rPr lang="en-US" altLang="ja-JP" sz="2800" dirty="0" smtClean="0">
                <a:hlinkClick r:id="rId4"/>
              </a:rPr>
              <a:t>http://datacite.org</a:t>
            </a:r>
            <a:r>
              <a:rPr lang="en-US" altLang="ja-JP" sz="2800" dirty="0" smtClean="0"/>
              <a:t> </a:t>
            </a:r>
          </a:p>
          <a:p>
            <a:pPr eaLnBrk="1" hangingPunct="1"/>
            <a:r>
              <a:rPr lang="en-US" altLang="ja-JP" sz="2800" dirty="0" err="1" smtClean="0"/>
              <a:t>DataCite</a:t>
            </a:r>
            <a:r>
              <a:rPr lang="en-US" altLang="ja-JP" sz="2800" dirty="0" smtClean="0"/>
              <a:t> Metadata Search – a service for discovering data sets </a:t>
            </a:r>
            <a:r>
              <a:rPr lang="en-US" altLang="ja-JP" sz="2800" dirty="0" smtClean="0">
                <a:hlinkClick r:id="rId5"/>
              </a:rPr>
              <a:t>http://search.datacite.org/</a:t>
            </a:r>
            <a:r>
              <a:rPr lang="en-US" altLang="ja-JP" sz="2800" dirty="0" smtClean="0"/>
              <a:t> </a:t>
            </a:r>
          </a:p>
          <a:p>
            <a:pPr eaLnBrk="1" hangingPunct="1"/>
            <a:r>
              <a:rPr lang="en-US" altLang="ja-JP" sz="2800" dirty="0" smtClean="0"/>
              <a:t>Identifiers:</a:t>
            </a:r>
          </a:p>
          <a:p>
            <a:pPr lvl="1" eaLnBrk="1" hangingPunct="1"/>
            <a:r>
              <a:rPr lang="en-US" altLang="ja-JP" sz="2200" dirty="0" smtClean="0"/>
              <a:t>Digital Object Identifiers (DOIs) –  </a:t>
            </a:r>
            <a:r>
              <a:rPr lang="en-US" altLang="ja-JP" sz="2200" dirty="0" smtClean="0">
                <a:hlinkClick r:id="rId6"/>
              </a:rPr>
              <a:t>http://www.doi.org/</a:t>
            </a:r>
            <a:r>
              <a:rPr lang="en-US" altLang="ja-JP" sz="2200" dirty="0" smtClean="0"/>
              <a:t> </a:t>
            </a:r>
          </a:p>
          <a:p>
            <a:pPr lvl="1" eaLnBrk="1" hangingPunct="1"/>
            <a:r>
              <a:rPr lang="en-US" altLang="ja-JP" sz="2200" dirty="0" smtClean="0"/>
              <a:t>Archival Resource Keys (ARKs) –  </a:t>
            </a:r>
            <a:r>
              <a:rPr lang="en-US" altLang="ja-JP" sz="2200" dirty="0" smtClean="0">
                <a:hlinkClick r:id="rId7"/>
              </a:rPr>
              <a:t>https://wiki.ucop.edu/display/Curation/ARK</a:t>
            </a:r>
            <a:r>
              <a:rPr lang="en-US" altLang="ja-JP" sz="2200" dirty="0" smtClean="0"/>
              <a:t> </a:t>
            </a:r>
          </a:p>
          <a:p>
            <a:pPr lvl="1" eaLnBrk="1" hangingPunct="1"/>
            <a:r>
              <a:rPr lang="en-US" altLang="ja-JP" sz="2200" dirty="0" smtClean="0"/>
              <a:t>Handles - </a:t>
            </a:r>
            <a:r>
              <a:rPr lang="en-US" altLang="ja-JP" sz="2200" dirty="0" smtClean="0">
                <a:hlinkClick r:id="rId8"/>
              </a:rPr>
              <a:t>http://www.handle.net/</a:t>
            </a:r>
            <a:r>
              <a:rPr lang="en-US" altLang="ja-JP" sz="2200" dirty="0" smtClean="0"/>
              <a:t> </a:t>
            </a:r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Relevant Modules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your archive organization</a:t>
            </a:r>
          </a:p>
          <a:p>
            <a:pPr eaLnBrk="1" hangingPunct="1"/>
            <a:r>
              <a:rPr lang="en-US" smtClean="0"/>
              <a:t>Advertising your data </a:t>
            </a:r>
          </a:p>
          <a:p>
            <a:pPr eaLnBrk="1" hangingPunct="1"/>
            <a:r>
              <a:rPr lang="en-US" smtClean="0"/>
              <a:t>Providing access to your data</a:t>
            </a:r>
          </a:p>
          <a:p>
            <a:pPr eaLnBrk="1" hangingPunct="1"/>
            <a:r>
              <a:rPr lang="en-US" smtClean="0"/>
              <a:t>Sponsor (e.g., Agency) or institution requirements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Growing Visibility of Data Citations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2009 AGU position statement: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3400" smtClean="0"/>
              <a:t>   </a:t>
            </a:r>
            <a:r>
              <a:rPr lang="ja-JP" altLang="en-US" sz="3400" smtClean="0"/>
              <a:t>“</a:t>
            </a:r>
            <a:r>
              <a:rPr lang="en-US" altLang="ja-JP" sz="3400" smtClean="0"/>
              <a:t>The scientific community should recognize the professional value of such [data] activities by endorsing the concept of publication of data, to be credited and cited like the products of any other scientific activity, and encouraging peer-review of such publications.</a:t>
            </a:r>
            <a:r>
              <a:rPr lang="ja-JP" altLang="en-US" sz="3400" smtClean="0"/>
              <a:t>”</a:t>
            </a:r>
            <a:r>
              <a:rPr lang="en-US" altLang="ja-JP" sz="3400" smtClean="0"/>
              <a:t> </a:t>
            </a:r>
          </a:p>
          <a:p>
            <a:pPr eaLnBrk="1" hangingPunct="1"/>
            <a:r>
              <a:rPr lang="en-US" smtClean="0"/>
              <a:t>2009 AMS Ad Hoc Committee on Data Stewardship Prospectus: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3400" smtClean="0"/>
              <a:t>   AMS should </a:t>
            </a:r>
            <a:r>
              <a:rPr lang="ja-JP" altLang="en-US" sz="3400" smtClean="0"/>
              <a:t>“</a:t>
            </a:r>
            <a:r>
              <a:rPr lang="en-US" altLang="ja-JP" sz="3400" smtClean="0"/>
              <a:t>[d]evelop a plan for citing data referenced in publications and preserving data links for the long term.</a:t>
            </a:r>
            <a:r>
              <a:rPr lang="ja-JP" altLang="en-US" sz="3400" smtClean="0"/>
              <a:t>”</a:t>
            </a:r>
            <a:endParaRPr lang="en-US" altLang="ja-JP" sz="3400" smtClean="0"/>
          </a:p>
          <a:p>
            <a:pPr lvl="1" eaLnBrk="1" hangingPunct="1">
              <a:buFont typeface="Arial" pitchFamily="34" charset="0"/>
              <a:buNone/>
            </a:pPr>
            <a:endParaRPr lang="en-US" sz="3400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of Data Citations	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11861800" cy="6565900"/>
          </a:xfrm>
        </p:spPr>
        <p:txBody>
          <a:bodyPr/>
          <a:lstStyle/>
          <a:p>
            <a:pPr eaLnBrk="1" hangingPunct="1"/>
            <a:r>
              <a:rPr lang="en-US" dirty="0" smtClean="0"/>
              <a:t>Connect publications to their underlying data</a:t>
            </a:r>
          </a:p>
          <a:p>
            <a:pPr eaLnBrk="1" hangingPunct="1"/>
            <a:r>
              <a:rPr lang="en-US" dirty="0" smtClean="0"/>
              <a:t>Give scientists and data centers credit for producing and </a:t>
            </a:r>
            <a:r>
              <a:rPr lang="en-US" dirty="0" err="1" smtClean="0"/>
              <a:t>curating</a:t>
            </a:r>
            <a:r>
              <a:rPr lang="en-US" dirty="0" smtClean="0"/>
              <a:t> data sets</a:t>
            </a:r>
          </a:p>
          <a:p>
            <a:pPr eaLnBrk="1" hangingPunct="1"/>
            <a:r>
              <a:rPr lang="en-US" dirty="0" smtClean="0"/>
              <a:t>Understand how data are used</a:t>
            </a:r>
          </a:p>
          <a:p>
            <a:pPr eaLnBrk="1" hangingPunct="1"/>
            <a:r>
              <a:rPr lang="en-US" dirty="0" smtClean="0"/>
              <a:t>Track the products that derive from data</a:t>
            </a:r>
          </a:p>
          <a:p>
            <a:pPr eaLnBrk="1" hangingPunct="1"/>
            <a:r>
              <a:rPr lang="en-US" dirty="0" smtClean="0"/>
              <a:t>Facilitate data and science transparency and reproducibility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4580" name="Picture 4" descr="C:\Users\mayernik\AppData\Local\Microsoft\Windows\Temporary Internet Files\Content.IE5\7J6PU1TJ\MP90030927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0600" y="6096000"/>
            <a:ext cx="2122488" cy="3200400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>
            <a:stCxn id="24580" idx="3"/>
            <a:endCxn id="24598" idx="1"/>
          </p:cNvCxnSpPr>
          <p:nvPr/>
        </p:nvCxnSpPr>
        <p:spPr bwMode="auto">
          <a:xfrm>
            <a:off x="5653088" y="7696200"/>
            <a:ext cx="1839912" cy="0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4598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0" y="6096000"/>
            <a:ext cx="2485227" cy="32004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are Data Citations different than Publication Citations?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 </a:t>
            </a:r>
            <a:r>
              <a:rPr lang="en-US" dirty="0" smtClean="0"/>
              <a:t>in citing data vs. publications</a:t>
            </a:r>
          </a:p>
          <a:p>
            <a:pPr lvl="1"/>
            <a:r>
              <a:rPr lang="en-US" dirty="0" smtClean="0"/>
              <a:t>Data sets are extremely variable in structure, representation schemes, and access mechanisms, unlike traditional scholarly publications.</a:t>
            </a:r>
          </a:p>
          <a:p>
            <a:pPr lvl="1"/>
            <a:r>
              <a:rPr lang="en-US" dirty="0" smtClean="0"/>
              <a:t>Data sets are often highly dynamic, changing or growing regularly, whereas scholarly articles do not change once published</a:t>
            </a:r>
          </a:p>
          <a:p>
            <a:pPr lvl="1"/>
            <a:r>
              <a:rPr lang="en-US" dirty="0" smtClean="0"/>
              <a:t>Data sets are often hierarchical composites of data and metadata files, software, and other related documents. </a:t>
            </a:r>
          </a:p>
          <a:p>
            <a:pPr lvl="1"/>
            <a:r>
              <a:rPr lang="en-US" dirty="0" smtClean="0"/>
              <a:t>Authorship </a:t>
            </a:r>
            <a:r>
              <a:rPr lang="en-US" dirty="0" smtClean="0"/>
              <a:t>is </a:t>
            </a:r>
            <a:r>
              <a:rPr lang="en-US" dirty="0" smtClean="0"/>
              <a:t>a problematic notion in relation to data                        sets, particularly in distributed and collaborative work.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ile"/>
          <p:cNvSpPr>
            <a:spLocks noEditPoints="1" noChangeArrowheads="1"/>
          </p:cNvSpPr>
          <p:nvPr/>
        </p:nvSpPr>
        <p:spPr bwMode="auto">
          <a:xfrm>
            <a:off x="10236200" y="7391400"/>
            <a:ext cx="685800" cy="457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ile"/>
          <p:cNvSpPr>
            <a:spLocks noEditPoints="1" noChangeArrowheads="1"/>
          </p:cNvSpPr>
          <p:nvPr/>
        </p:nvSpPr>
        <p:spPr bwMode="auto">
          <a:xfrm>
            <a:off x="11531600" y="8458200"/>
            <a:ext cx="685800" cy="457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ile"/>
          <p:cNvSpPr>
            <a:spLocks noEditPoints="1" noChangeArrowheads="1"/>
          </p:cNvSpPr>
          <p:nvPr/>
        </p:nvSpPr>
        <p:spPr bwMode="auto">
          <a:xfrm>
            <a:off x="11531600" y="7915133"/>
            <a:ext cx="685800" cy="457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Elbow Connector 6"/>
          <p:cNvCxnSpPr>
            <a:stCxn id="4" idx="2"/>
            <a:endCxn id="5" idx="1"/>
          </p:cNvCxnSpPr>
          <p:nvPr/>
        </p:nvCxnSpPr>
        <p:spPr>
          <a:xfrm>
            <a:off x="10579100" y="7848600"/>
            <a:ext cx="952500" cy="838200"/>
          </a:xfrm>
          <a:prstGeom prst="bentConnector3">
            <a:avLst>
              <a:gd name="adj1" fmla="val -173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4" idx="2"/>
            <a:endCxn id="6" idx="1"/>
          </p:cNvCxnSpPr>
          <p:nvPr/>
        </p:nvCxnSpPr>
        <p:spPr>
          <a:xfrm>
            <a:off x="10579100" y="7848600"/>
            <a:ext cx="952500" cy="295133"/>
          </a:xfrm>
          <a:prstGeom prst="bentConnector3">
            <a:avLst>
              <a:gd name="adj1" fmla="val -173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Citation Initiatives	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71500" y="2057400"/>
            <a:ext cx="11861800" cy="65659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Many research centers are beginning to assign actionable web identifiers to data (such as DOIs, ARKs, and Handles).</a:t>
            </a:r>
          </a:p>
          <a:p>
            <a:pPr lvl="1" eaLnBrk="1" hangingPunct="1"/>
            <a:r>
              <a:rPr lang="en-US" sz="3000" dirty="0" smtClean="0"/>
              <a:t>Actionable identifiers uniquely locate </a:t>
            </a:r>
            <a:r>
              <a:rPr lang="en-US" sz="3000" dirty="0" smtClean="0"/>
              <a:t>                                        resources that are available </a:t>
            </a:r>
            <a:r>
              <a:rPr lang="en-US" sz="3000" dirty="0" smtClean="0"/>
              <a:t>online</a:t>
            </a:r>
          </a:p>
          <a:p>
            <a:pPr lvl="1" eaLnBrk="1" hangingPunct="1"/>
            <a:r>
              <a:rPr lang="en-US" sz="3000" dirty="0" smtClean="0"/>
              <a:t>Actionable identifiers can potentially enable                                  data use to be tracked more efficiently</a:t>
            </a:r>
          </a:p>
          <a:p>
            <a:pPr lvl="1" eaLnBrk="1" hangingPunct="1"/>
            <a:r>
              <a:rPr lang="en-US" sz="3000" dirty="0" smtClean="0"/>
              <a:t>Actionable identifiers facilitate data                                               transparency and reproducibility by directly                                       linking to the data that led to results</a:t>
            </a:r>
          </a:p>
          <a:p>
            <a:pPr eaLnBrk="1" hangingPunct="1"/>
            <a:r>
              <a:rPr lang="en-US" sz="3600" dirty="0" err="1" smtClean="0"/>
              <a:t>DataCite</a:t>
            </a:r>
            <a:r>
              <a:rPr lang="en-US" sz="3600" dirty="0" smtClean="0"/>
              <a:t> - an international consortium of libraries and research organizations that promote and provide registration services for DOIs and citations for data</a:t>
            </a:r>
          </a:p>
        </p:txBody>
      </p:sp>
      <p:pic>
        <p:nvPicPr>
          <p:cNvPr id="4" name="Picture 3" descr="3399919379_91c24606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0" y="3657600"/>
            <a:ext cx="3437594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7569200" y="4191000"/>
            <a:ext cx="1676400" cy="152400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Citation Recommendations	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11861800" cy="65659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ESIP </a:t>
            </a:r>
            <a:r>
              <a:rPr lang="en-US" sz="3600" dirty="0" smtClean="0"/>
              <a:t>Data Stewardship Committee recommendations</a:t>
            </a:r>
            <a:endParaRPr lang="en-US" sz="3600" dirty="0" smtClean="0"/>
          </a:p>
          <a:p>
            <a:pPr lvl="1"/>
            <a:r>
              <a:rPr lang="en-US" sz="3000" i="1" dirty="0" smtClean="0"/>
              <a:t>Required citation elements:</a:t>
            </a:r>
            <a:r>
              <a:rPr lang="en-US" sz="3000" dirty="0" smtClean="0"/>
              <a:t> Author. Release date. Title. Version. Archive/Distributor. Locator/Identifier. Access date and time.</a:t>
            </a:r>
          </a:p>
          <a:p>
            <a:pPr lvl="1"/>
            <a:r>
              <a:rPr lang="en-US" sz="3000" i="1" dirty="0" smtClean="0"/>
              <a:t>Optional citation elements:</a:t>
            </a:r>
            <a:r>
              <a:rPr lang="en-US" sz="3000" dirty="0" smtClean="0"/>
              <a:t> Subset Used; Editor, Compiler, or other important role; Distributor, Associate Archive, or other Institutional Role; Data Within a Larger Work</a:t>
            </a:r>
          </a:p>
          <a:p>
            <a:r>
              <a:rPr lang="en-US" dirty="0" smtClean="0"/>
              <a:t>Example </a:t>
            </a:r>
            <a:r>
              <a:rPr lang="en-US" dirty="0" smtClean="0"/>
              <a:t>citation in ESIP format: </a:t>
            </a:r>
            <a:endParaRPr lang="en-US" dirty="0" smtClean="0"/>
          </a:p>
          <a:p>
            <a:pPr lvl="1"/>
            <a:r>
              <a:rPr lang="en-US" dirty="0" err="1" smtClean="0"/>
              <a:t>Zwally</a:t>
            </a:r>
            <a:r>
              <a:rPr lang="en-US" dirty="0" smtClean="0"/>
              <a:t>, H.J., R. </a:t>
            </a:r>
            <a:r>
              <a:rPr lang="en-US" dirty="0" err="1" smtClean="0"/>
              <a:t>Schutz</a:t>
            </a:r>
            <a:r>
              <a:rPr lang="en-US" dirty="0" smtClean="0"/>
              <a:t>, C. Bentley, J. </a:t>
            </a:r>
            <a:r>
              <a:rPr lang="en-US" dirty="0" err="1" smtClean="0"/>
              <a:t>Bufton</a:t>
            </a:r>
            <a:r>
              <a:rPr lang="en-US" dirty="0" smtClean="0"/>
              <a:t>, T. Herring, J. Minster, J. </a:t>
            </a:r>
            <a:r>
              <a:rPr lang="en-US" dirty="0" err="1" smtClean="0"/>
              <a:t>Spinhirne</a:t>
            </a:r>
            <a:r>
              <a:rPr lang="en-US" dirty="0" smtClean="0"/>
              <a:t>, and R. Thomas. 2003. </a:t>
            </a:r>
            <a:r>
              <a:rPr lang="en-US" i="1" dirty="0" smtClean="0"/>
              <a:t>GLAS/</a:t>
            </a:r>
            <a:r>
              <a:rPr lang="en-US" i="1" dirty="0" err="1" smtClean="0"/>
              <a:t>ICESat</a:t>
            </a:r>
            <a:r>
              <a:rPr lang="en-US" i="1" dirty="0" smtClean="0"/>
              <a:t> L1A Global Altimetry Data V018, 15 October to 18 November 2003</a:t>
            </a:r>
            <a:r>
              <a:rPr lang="en-US" dirty="0" smtClean="0"/>
              <a:t>. National Snow and Ice Data Center. Data set accessed 2011-07-21 at doi:10.3334/NSIDC/gla01.</a:t>
            </a:r>
            <a:endParaRPr lang="en-US" sz="24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Data Citation Recommendations	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11861800" cy="6565900"/>
          </a:xfrm>
        </p:spPr>
        <p:txBody>
          <a:bodyPr/>
          <a:lstStyle/>
          <a:p>
            <a:r>
              <a:rPr lang="en-US" dirty="0" smtClean="0"/>
              <a:t>International Polar Year policy</a:t>
            </a:r>
          </a:p>
          <a:p>
            <a:pPr lvl="1"/>
            <a:r>
              <a:rPr lang="en-US" sz="3000" dirty="0" smtClean="0"/>
              <a:t>Data citations </a:t>
            </a:r>
            <a:r>
              <a:rPr lang="ja-JP" altLang="en-US" sz="3000" smtClean="0"/>
              <a:t>“</a:t>
            </a:r>
            <a:r>
              <a:rPr lang="en-US" altLang="ja-JP" sz="3000" dirty="0" smtClean="0"/>
              <a:t>should include the following elements as appropriate</a:t>
            </a:r>
            <a:r>
              <a:rPr lang="ja-JP" altLang="en-US" sz="3000" smtClean="0"/>
              <a:t>”</a:t>
            </a:r>
            <a:r>
              <a:rPr lang="en-US" altLang="ja-JP" sz="3000" dirty="0" smtClean="0"/>
              <a:t>:</a:t>
            </a:r>
          </a:p>
          <a:p>
            <a:pPr lvl="2"/>
            <a:r>
              <a:rPr lang="en-US" sz="3000" dirty="0" smtClean="0"/>
              <a:t>Author or investigator, Publication date, Title, Dates used, Editor or compiler, Publication place, Publisher, Distributor or associate publisher, Distribution medium or location, Access date, Data within a larger work. </a:t>
            </a:r>
          </a:p>
          <a:p>
            <a:r>
              <a:rPr lang="en-US" sz="3600" dirty="0" err="1" smtClean="0"/>
              <a:t>DataCite</a:t>
            </a:r>
            <a:r>
              <a:rPr lang="en-US" sz="3600" dirty="0" smtClean="0"/>
              <a:t> </a:t>
            </a:r>
          </a:p>
          <a:p>
            <a:pPr lvl="1"/>
            <a:r>
              <a:rPr lang="en-US" sz="3000" dirty="0" smtClean="0"/>
              <a:t>Recommended minimum citation elements:</a:t>
            </a:r>
          </a:p>
          <a:p>
            <a:pPr lvl="2"/>
            <a:r>
              <a:rPr lang="en-US" sz="3000" dirty="0" smtClean="0"/>
              <a:t>Creator. </a:t>
            </a:r>
            <a:r>
              <a:rPr lang="en-US" sz="3000" dirty="0" err="1" smtClean="0"/>
              <a:t>PublicationYear</a:t>
            </a:r>
            <a:r>
              <a:rPr lang="en-US" sz="3000" dirty="0" smtClean="0"/>
              <a:t>. Title. [Version]. Publisher. [</a:t>
            </a:r>
            <a:r>
              <a:rPr lang="en-US" sz="3000" dirty="0" err="1" smtClean="0"/>
              <a:t>ResourceType</a:t>
            </a:r>
            <a:r>
              <a:rPr lang="en-US" sz="3000" dirty="0" smtClean="0"/>
              <a:t>]. Identifier.</a:t>
            </a:r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	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11861800" cy="6565900"/>
          </a:xfrm>
        </p:spPr>
        <p:txBody>
          <a:bodyPr/>
          <a:lstStyle/>
          <a:p>
            <a:r>
              <a:rPr lang="en-US" sz="3600" dirty="0" smtClean="0"/>
              <a:t>Work with your data center to:</a:t>
            </a:r>
          </a:p>
          <a:p>
            <a:pPr lvl="1"/>
            <a:r>
              <a:rPr lang="en-US" sz="3000" dirty="0" smtClean="0"/>
              <a:t>Develop appropriate citations for your data</a:t>
            </a:r>
          </a:p>
          <a:p>
            <a:pPr lvl="1"/>
            <a:r>
              <a:rPr lang="en-US" sz="3000" dirty="0" smtClean="0"/>
              <a:t>Assign identifiers to data</a:t>
            </a:r>
          </a:p>
          <a:p>
            <a:r>
              <a:rPr lang="en-US" sz="3600" dirty="0" smtClean="0"/>
              <a:t>Work with collaborators to:</a:t>
            </a:r>
          </a:p>
          <a:p>
            <a:pPr lvl="1"/>
            <a:r>
              <a:rPr lang="en-US" sz="3000" dirty="0" smtClean="0"/>
              <a:t>Decide when data citations are appropriate</a:t>
            </a:r>
          </a:p>
          <a:p>
            <a:pPr lvl="1"/>
            <a:r>
              <a:rPr lang="en-US" sz="3000" dirty="0" smtClean="0"/>
              <a:t>Provide each other with citation information for data</a:t>
            </a:r>
          </a:p>
          <a:p>
            <a:r>
              <a:rPr lang="en-US" sz="3600" dirty="0" smtClean="0"/>
              <a:t>Work within your research institutions to:</a:t>
            </a:r>
          </a:p>
          <a:p>
            <a:pPr lvl="1"/>
            <a:r>
              <a:rPr lang="en-US" sz="3000" dirty="0" smtClean="0"/>
              <a:t>Make citing data a regular practice in your labs/groups</a:t>
            </a:r>
          </a:p>
          <a:p>
            <a:pPr lvl="1"/>
            <a:r>
              <a:rPr lang="en-US" sz="3000" dirty="0" smtClean="0"/>
              <a:t>Promote the value of data citations in tenure and promotion committees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  <a:p>
            <a:pPr eaLnBrk="1" hangingPunct="1"/>
            <a:endParaRPr lang="en-US" sz="3600" dirty="0" smtClean="0"/>
          </a:p>
        </p:txBody>
      </p:sp>
      <p:pic>
        <p:nvPicPr>
          <p:cNvPr id="28677" name="Picture 5" descr="C:\Users\mayernik\AppData\Local\Microsoft\Windows\Temporary Internet Files\Content.IE5\TGFPA7TY\MC90044132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2800" y="21336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11861800" cy="6565900"/>
          </a:xfrm>
        </p:spPr>
        <p:txBody>
          <a:bodyPr/>
          <a:lstStyle/>
          <a:p>
            <a:pPr lvl="0"/>
            <a:r>
              <a:rPr lang="en-US" sz="2400" dirty="0" smtClean="0"/>
              <a:t>American Geophysical Union. 2009. </a:t>
            </a:r>
            <a:r>
              <a:rPr lang="en-US" sz="2400" i="1" dirty="0" smtClean="0"/>
              <a:t>AGU Position Statement: The Importance of Long-term Preservation and Accessibility of Geophysical Data</a:t>
            </a:r>
            <a:r>
              <a:rPr lang="en-US" sz="2400" dirty="0" smtClean="0"/>
              <a:t>. </a:t>
            </a:r>
            <a:r>
              <a:rPr lang="en-US" sz="2400" u="sng" dirty="0" smtClean="0">
                <a:hlinkClick r:id="rId2"/>
              </a:rPr>
              <a:t>http://www.agu.org/sci_pol/positions/geodata.shtml</a:t>
            </a:r>
            <a:r>
              <a:rPr lang="en-US" sz="2400" dirty="0" smtClean="0"/>
              <a:t>   </a:t>
            </a:r>
          </a:p>
          <a:p>
            <a:pPr lvl="0"/>
            <a:r>
              <a:rPr lang="en-US" sz="2400" dirty="0" smtClean="0"/>
              <a:t>American Meteorological Society. 2009. </a:t>
            </a:r>
            <a:r>
              <a:rPr lang="en-US" sz="2400" i="1" dirty="0" smtClean="0"/>
              <a:t>AMS Ad Hoc Committee on Data Stewardship Prospectus.</a:t>
            </a:r>
            <a:r>
              <a:rPr lang="en-US" sz="2400" dirty="0" smtClean="0"/>
              <a:t> </a:t>
            </a:r>
            <a:r>
              <a:rPr lang="en-US" sz="2400" u="sng" dirty="0" smtClean="0">
                <a:hlinkClick r:id="rId3"/>
              </a:rPr>
              <a:t>http://www.unidata.ucar.edu/staff/mohan/Data%20Stewardship%20Prospectus.pdf</a:t>
            </a:r>
            <a:r>
              <a:rPr lang="en-US" sz="2400" dirty="0" smtClean="0"/>
              <a:t> </a:t>
            </a:r>
          </a:p>
          <a:p>
            <a:pPr lvl="0" eaLnBrk="1" hangingPunct="1"/>
            <a:r>
              <a:rPr lang="en-US" sz="2400" dirty="0" smtClean="0"/>
              <a:t>Ball, A. &amp; M. Duke. 2011. “How to Cite Datasets and Link to Publications.” </a:t>
            </a:r>
            <a:r>
              <a:rPr lang="en-US" sz="2400" i="1" dirty="0" smtClean="0"/>
              <a:t>DCC How-to Guides</a:t>
            </a:r>
            <a:r>
              <a:rPr lang="en-US" sz="2400" dirty="0" smtClean="0"/>
              <a:t>. Edinburgh: Digital </a:t>
            </a:r>
            <a:r>
              <a:rPr lang="en-US" sz="2400" dirty="0" err="1" smtClean="0"/>
              <a:t>Curation</a:t>
            </a:r>
            <a:r>
              <a:rPr lang="en-US" sz="2400" dirty="0" smtClean="0"/>
              <a:t> Centre. </a:t>
            </a:r>
            <a:r>
              <a:rPr lang="en-US" sz="2400" u="sng" dirty="0" smtClean="0">
                <a:hlinkClick r:id="rId4"/>
              </a:rPr>
              <a:t>http://www.dcc.ac.uk/resources/how-guides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Duerr</a:t>
            </a:r>
            <a:r>
              <a:rPr lang="en-US" sz="2400" dirty="0" smtClean="0"/>
              <a:t>, R., et al. 2011. “On the utility of identification schemes for digital earth science data: an assessment and recommendations.” </a:t>
            </a:r>
            <a:r>
              <a:rPr lang="en-US" sz="2400" i="1" dirty="0" smtClean="0"/>
              <a:t>Earth Science Informatics</a:t>
            </a:r>
            <a:r>
              <a:rPr lang="en-US" sz="2400" dirty="0" smtClean="0"/>
              <a:t>, 4(3): 1-22. </a:t>
            </a:r>
            <a:r>
              <a:rPr lang="en-US" sz="2400" dirty="0" smtClean="0">
                <a:hlinkClick r:id="rId5"/>
              </a:rPr>
              <a:t>http://dx.doi.org/10.1007/s12145-011-0083-6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Parsons, M.A. 2011. </a:t>
            </a:r>
            <a:r>
              <a:rPr lang="ja-JP" altLang="en-US" sz="2400" smtClean="0"/>
              <a:t>“</a:t>
            </a:r>
            <a:r>
              <a:rPr lang="en-US" altLang="ja-JP" sz="2400" dirty="0" smtClean="0"/>
              <a:t>Data Citation.</a:t>
            </a:r>
            <a:r>
              <a:rPr lang="ja-JP" altLang="en-US" sz="2400" smtClean="0"/>
              <a:t>”</a:t>
            </a:r>
            <a:r>
              <a:rPr lang="en-US" altLang="ja-JP" sz="2400" dirty="0" smtClean="0"/>
              <a:t> Presentation at </a:t>
            </a:r>
            <a:r>
              <a:rPr lang="en-US" altLang="ja-JP" sz="2400" i="1" dirty="0" err="1" smtClean="0"/>
              <a:t>GeoData</a:t>
            </a:r>
            <a:r>
              <a:rPr lang="en-US" altLang="ja-JP" sz="2400" i="1" dirty="0" smtClean="0"/>
              <a:t> 2011, </a:t>
            </a:r>
            <a:r>
              <a:rPr lang="en-US" altLang="ja-JP" sz="2400" dirty="0" smtClean="0"/>
              <a:t>Broomfield, CO, 3 March 2011. </a:t>
            </a:r>
            <a:r>
              <a:rPr lang="en-US" altLang="ja-JP" sz="2400" dirty="0" smtClean="0">
                <a:hlinkClick r:id="rId6"/>
              </a:rPr>
              <a:t>http://http://tw.rpi.edu/media/latest/ParsonsDataCitation.pdf</a:t>
            </a:r>
            <a:r>
              <a:rPr lang="en-US" altLang="ja-JP" sz="2400" dirty="0" smtClean="0"/>
              <a:t> </a:t>
            </a:r>
          </a:p>
          <a:p>
            <a:pPr eaLnBrk="1" hangingPunct="1"/>
            <a:r>
              <a:rPr lang="en-US" sz="2400" dirty="0" smtClean="0"/>
              <a:t>Parsons, M.A., R. </a:t>
            </a:r>
            <a:r>
              <a:rPr lang="en-US" sz="2400" dirty="0" err="1" smtClean="0"/>
              <a:t>Duerr</a:t>
            </a:r>
            <a:r>
              <a:rPr lang="en-US" sz="2400" dirty="0" smtClean="0"/>
              <a:t>, and J.-B. Minster. 2010. </a:t>
            </a:r>
            <a:r>
              <a:rPr lang="ja-JP" altLang="en-US" sz="2400" smtClean="0"/>
              <a:t>“</a:t>
            </a:r>
            <a:r>
              <a:rPr lang="en-US" altLang="ja-JP" sz="2400" dirty="0" smtClean="0"/>
              <a:t>Data Citation and Peer Review.</a:t>
            </a:r>
            <a:r>
              <a:rPr lang="ja-JP" altLang="en-US" sz="2400" smtClean="0"/>
              <a:t>”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/>
              <a:t>Eos Transactions, AGU </a:t>
            </a:r>
            <a:r>
              <a:rPr lang="en-US" altLang="ja-JP" sz="2400" dirty="0" smtClean="0"/>
              <a:t>91(34): 297-298. </a:t>
            </a:r>
            <a:r>
              <a:rPr lang="en-US" altLang="ja-JP" sz="2400" dirty="0" smtClean="0">
                <a:hlinkClick r:id="rId7"/>
              </a:rPr>
              <a:t>http://dx.doi.org/10.1029/2010EO340001</a:t>
            </a:r>
            <a:endParaRPr lang="en-US" altLang="ja-JP" sz="2400" dirty="0" smtClean="0"/>
          </a:p>
          <a:p>
            <a:pPr eaLnBrk="1" hangingPunct="1"/>
            <a:endParaRPr lang="en-US" altLang="ja-JP" sz="2400" dirty="0" smtClean="0"/>
          </a:p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5353</TotalTime>
  <Pages>0</Pages>
  <Words>743</Words>
  <Characters>0</Characters>
  <Application>Microsoft Office PowerPoint</Application>
  <PresentationFormat>Custom</PresentationFormat>
  <Lines>0</Lines>
  <Paragraphs>77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19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Title &amp; Subtitle</vt:lpstr>
      <vt:lpstr>Title &amp; Bullets</vt:lpstr>
      <vt:lpstr>Photo - 4 Up</vt:lpstr>
      <vt:lpstr>Photo - 2 Up Landscape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Title - Top</vt:lpstr>
      <vt:lpstr>Title &amp; Bullets - 2 Column</vt:lpstr>
      <vt:lpstr>Blank</vt:lpstr>
      <vt:lpstr>Photo - Vertical</vt:lpstr>
      <vt:lpstr>Photo - Horizontal</vt:lpstr>
      <vt:lpstr>Title - Center</vt:lpstr>
      <vt:lpstr>Responsible Data Use:  Citation and Credit</vt:lpstr>
      <vt:lpstr>Growing Visibility of Data Citations</vt:lpstr>
      <vt:lpstr>Purpose of Data Citations </vt:lpstr>
      <vt:lpstr>How are Data Citations different than Publication Citations?</vt:lpstr>
      <vt:lpstr>Data Citation Initiatives </vt:lpstr>
      <vt:lpstr>Data Citation Recommendations </vt:lpstr>
      <vt:lpstr>Other Data Citation Recommendations </vt:lpstr>
      <vt:lpstr>Conclusion </vt:lpstr>
      <vt:lpstr>References</vt:lpstr>
      <vt:lpstr>Resources</vt:lpstr>
      <vt:lpstr>Other Relevant Modules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 Federation 101</dc:title>
  <dc:creator>Matthew Mayernik</dc:creator>
  <cp:lastModifiedBy>mayernik</cp:lastModifiedBy>
  <cp:revision>59</cp:revision>
  <dcterms:created xsi:type="dcterms:W3CDTF">2011-08-09T22:31:13Z</dcterms:created>
  <dcterms:modified xsi:type="dcterms:W3CDTF">2012-11-29T20:43:26Z</dcterms:modified>
</cp:coreProperties>
</file>