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9"/>
  </p:notesMasterIdLst>
  <p:sldIdLst>
    <p:sldId id="300" r:id="rId20"/>
    <p:sldId id="290" r:id="rId21"/>
    <p:sldId id="298" r:id="rId22"/>
    <p:sldId id="297" r:id="rId23"/>
    <p:sldId id="299" r:id="rId24"/>
    <p:sldId id="296" r:id="rId25"/>
    <p:sldId id="267" r:id="rId26"/>
    <p:sldId id="293" r:id="rId27"/>
    <p:sldId id="292" r:id="rId28"/>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smtClean="0"/>
              <a:t>Handling sensitive data</a:t>
            </a:r>
            <a:endParaRPr lang="en-US" dirty="0"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61737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930400" y="2819400"/>
            <a:ext cx="9588500" cy="2895600"/>
          </a:xfrm>
        </p:spPr>
        <p:txBody>
          <a:bodyPr/>
          <a:lstStyle/>
          <a:p>
            <a:r>
              <a:rPr lang="en-US" dirty="0" smtClean="0">
                <a:latin typeface="Helvetica Neue" charset="0"/>
                <a:ea typeface="ヒラギノ角ゴ ProN W3" charset="0"/>
                <a:cs typeface="ヒラギノ角ゴ ProN W3" charset="0"/>
              </a:rPr>
              <a:t>What is sensitive data?</a:t>
            </a:r>
          </a:p>
          <a:p>
            <a:r>
              <a:rPr lang="en-US" dirty="0" smtClean="0">
                <a:latin typeface="Helvetica Neue" charset="0"/>
                <a:ea typeface="ヒラギノ角ゴ ProN W3" charset="0"/>
                <a:cs typeface="ヒラギノ角ゴ ProN W3" charset="0"/>
              </a:rPr>
              <a:t>Background</a:t>
            </a:r>
          </a:p>
          <a:p>
            <a:r>
              <a:rPr lang="en-US" dirty="0" smtClean="0">
                <a:latin typeface="Helvetica Neue" charset="0"/>
                <a:ea typeface="ヒラギノ角ゴ ProN W3" charset="0"/>
                <a:cs typeface="ヒラギノ角ゴ ProN W3" charset="0"/>
              </a:rPr>
              <a:t>Why is sensitive data a concern to science?</a:t>
            </a:r>
          </a:p>
          <a:p>
            <a:r>
              <a:rPr lang="en-US" dirty="0" smtClean="0">
                <a:latin typeface="Helvetica Neue" charset="0"/>
                <a:ea typeface="ヒラギノ角ゴ ProN W3" charset="0"/>
                <a:cs typeface="ヒラギノ角ゴ ProN W3" charset="0"/>
              </a:rPr>
              <a:t>Discussion to have with your archive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What is sensitive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7048500"/>
          </a:xfrm>
        </p:spPr>
        <p:txBody>
          <a:bodyPr/>
          <a:lstStyle/>
          <a:p>
            <a:r>
              <a:rPr lang="en-US" dirty="0"/>
              <a:t>Definition of sensitive data:</a:t>
            </a:r>
          </a:p>
          <a:p>
            <a:pPr lvl="1"/>
            <a:r>
              <a:rPr lang="en-US" dirty="0"/>
              <a:t>“any information, the loss, misuse, or unauthorized access to or modification of which </a:t>
            </a:r>
            <a:r>
              <a:rPr lang="en-US" b="1" dirty="0"/>
              <a:t>could adversely affect the national interest or the conduct of Federal programs, or the privacy to which individuals are entitled </a:t>
            </a:r>
            <a:r>
              <a:rPr lang="en-US" dirty="0"/>
              <a:t>under section 552a of title 5, United States Code (the Privacy Act), but which has not been specifically authorized under criteria established by an Executive order or an Act of Congress to be kept secret in the interest of national defense or foreign policy” (Computer Security Act of 1987)</a:t>
            </a:r>
          </a:p>
          <a:p>
            <a:r>
              <a:rPr lang="en-US" dirty="0" smtClean="0"/>
              <a:t>Some </a:t>
            </a:r>
            <a:r>
              <a:rPr lang="en-US" dirty="0"/>
              <a:t>of your data may be sensitive</a:t>
            </a:r>
          </a:p>
          <a:p>
            <a:r>
              <a:rPr lang="en-US" dirty="0" smtClean="0"/>
              <a:t>You </a:t>
            </a:r>
            <a:r>
              <a:rPr lang="en-US" smtClean="0"/>
              <a:t>should understand </a:t>
            </a:r>
            <a:r>
              <a:rPr lang="en-US" dirty="0"/>
              <a:t>why</a:t>
            </a:r>
          </a:p>
          <a:p>
            <a:pPr lvl="1"/>
            <a:r>
              <a:rPr lang="en-US" dirty="0"/>
              <a:t>Many factors may make data sensitive </a:t>
            </a:r>
          </a:p>
          <a:p>
            <a:r>
              <a:rPr lang="en-US" dirty="0"/>
              <a:t>Properly protect your data against misuse</a:t>
            </a:r>
          </a:p>
          <a:p>
            <a:pPr lvl="1"/>
            <a:r>
              <a:rPr lang="en-US" dirty="0"/>
              <a:t>Sensitive data require special </a:t>
            </a:r>
            <a:r>
              <a:rPr lang="en-US" dirty="0" smtClean="0"/>
              <a:t>handling</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5295900"/>
          </a:xfrm>
        </p:spPr>
        <p:txBody>
          <a:bodyPr/>
          <a:lstStyle/>
          <a:p>
            <a:r>
              <a:rPr lang="en-US" dirty="0" smtClean="0"/>
              <a:t>Data </a:t>
            </a:r>
            <a:r>
              <a:rPr lang="en-US" dirty="0"/>
              <a:t>may be designated as sensitive for various </a:t>
            </a:r>
            <a:r>
              <a:rPr lang="en-US" dirty="0" smtClean="0"/>
              <a:t>reasons</a:t>
            </a:r>
          </a:p>
          <a:p>
            <a:pPr lvl="1"/>
            <a:r>
              <a:rPr lang="en-US" dirty="0" smtClean="0"/>
              <a:t>Need to protect people, habitat, environment, property, information</a:t>
            </a:r>
            <a:endParaRPr lang="en-US" dirty="0"/>
          </a:p>
          <a:p>
            <a:r>
              <a:rPr lang="en-US" dirty="0"/>
              <a:t>S</a:t>
            </a:r>
            <a:r>
              <a:rPr lang="en-US" dirty="0" smtClean="0"/>
              <a:t>ensitive </a:t>
            </a:r>
            <a:r>
              <a:rPr lang="en-US" dirty="0"/>
              <a:t>designation </a:t>
            </a:r>
            <a:r>
              <a:rPr lang="en-US" dirty="0" smtClean="0"/>
              <a:t>may </a:t>
            </a:r>
            <a:r>
              <a:rPr lang="en-US" dirty="0"/>
              <a:t>be permanent or </a:t>
            </a:r>
            <a:r>
              <a:rPr lang="en-US" dirty="0" smtClean="0"/>
              <a:t>temporary</a:t>
            </a:r>
          </a:p>
          <a:p>
            <a:pPr lvl="1"/>
            <a:r>
              <a:rPr lang="en-US" dirty="0" smtClean="0"/>
              <a:t>Data protections should fit the sensitivity identified </a:t>
            </a:r>
            <a:endParaRPr lang="en-US" dirty="0"/>
          </a:p>
          <a:p>
            <a:r>
              <a:rPr lang="en-US" dirty="0" smtClean="0"/>
              <a:t>Responsibility to identify </a:t>
            </a:r>
            <a:r>
              <a:rPr lang="en-US" dirty="0"/>
              <a:t>and properly </a:t>
            </a:r>
            <a:r>
              <a:rPr lang="en-US" dirty="0" smtClean="0"/>
              <a:t>handle sensitive data</a:t>
            </a:r>
          </a:p>
          <a:p>
            <a:pPr lvl="1"/>
            <a:r>
              <a:rPr lang="en-US" dirty="0"/>
              <a:t>E</a:t>
            </a:r>
            <a:r>
              <a:rPr lang="en-US" dirty="0" smtClean="0"/>
              <a:t>nsure </a:t>
            </a:r>
            <a:r>
              <a:rPr lang="en-US" dirty="0"/>
              <a:t>that any sensitive information is not </a:t>
            </a:r>
            <a:r>
              <a:rPr lang="en-US" dirty="0" smtClean="0"/>
              <a:t>compromised</a:t>
            </a:r>
            <a:endParaRPr lang="en-US" dirty="0"/>
          </a:p>
          <a:p>
            <a:pPr lvl="1"/>
            <a:r>
              <a:rPr lang="en-US" dirty="0"/>
              <a:t>Data </a:t>
            </a:r>
            <a:r>
              <a:rPr lang="en-US" dirty="0" smtClean="0"/>
              <a:t>producers and managers prevent loss, misuse, or unauthorized access </a:t>
            </a:r>
          </a:p>
          <a:p>
            <a:pPr lvl="1"/>
            <a:r>
              <a:rPr lang="en-US" dirty="0" smtClean="0"/>
              <a:t>Data users ensure </a:t>
            </a:r>
            <a:r>
              <a:rPr lang="en-US" dirty="0"/>
              <a:t>that </a:t>
            </a:r>
            <a:r>
              <a:rPr lang="en-US" dirty="0" smtClean="0"/>
              <a:t>handling </a:t>
            </a:r>
            <a:r>
              <a:rPr lang="en-US" dirty="0"/>
              <a:t>or use does not </a:t>
            </a:r>
            <a:r>
              <a:rPr lang="en-US" dirty="0" smtClean="0"/>
              <a:t>violate restrictions</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54000" y="584200"/>
            <a:ext cx="12179300" cy="1397000"/>
          </a:xfrm>
        </p:spPr>
        <p:txBody>
          <a:bodyPr/>
          <a:lstStyle/>
          <a:p>
            <a:r>
              <a:rPr lang="en-US" dirty="0" smtClean="0">
                <a:latin typeface="Helvetica Neue Light" charset="0"/>
                <a:ea typeface="ヒラギノ角ゴ ProN W3" charset="0"/>
                <a:cs typeface="ヒラギノ角ゴ ProN W3" charset="0"/>
              </a:rPr>
              <a:t>Why is sensitive data a concern to science?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p:txBody>
          <a:bodyPr/>
          <a:lstStyle/>
          <a:p>
            <a:r>
              <a:rPr lang="en-US" dirty="0"/>
              <a:t>Data may be designated as sensitive to protect individuals and other life forms, property, programs, or other </a:t>
            </a:r>
            <a:r>
              <a:rPr lang="en-US" dirty="0" smtClean="0"/>
              <a:t>interests</a:t>
            </a:r>
            <a:endParaRPr lang="en-US" dirty="0"/>
          </a:p>
          <a:p>
            <a:pPr lvl="1"/>
            <a:r>
              <a:rPr lang="en-US" dirty="0"/>
              <a:t>Laws, </a:t>
            </a:r>
            <a:r>
              <a:rPr lang="en-US" dirty="0" smtClean="0"/>
              <a:t>policies, </a:t>
            </a:r>
            <a:r>
              <a:rPr lang="en-US" dirty="0"/>
              <a:t>or </a:t>
            </a:r>
            <a:r>
              <a:rPr lang="en-US" dirty="0" smtClean="0"/>
              <a:t>regulations</a:t>
            </a:r>
            <a:endParaRPr lang="en-US" dirty="0"/>
          </a:p>
          <a:p>
            <a:pPr lvl="1"/>
            <a:r>
              <a:rPr lang="en-US" dirty="0"/>
              <a:t>Licenses and agreements </a:t>
            </a:r>
            <a:endParaRPr lang="en-US" dirty="0" smtClean="0"/>
          </a:p>
          <a:p>
            <a:pPr lvl="1"/>
            <a:r>
              <a:rPr lang="en-US" dirty="0" smtClean="0"/>
              <a:t>Security</a:t>
            </a:r>
            <a:r>
              <a:rPr lang="en-US" dirty="0"/>
              <a:t>: data about locations or </a:t>
            </a:r>
            <a:r>
              <a:rPr lang="en-US" dirty="0" smtClean="0"/>
              <a:t>protected property</a:t>
            </a:r>
            <a:endParaRPr lang="en-US" dirty="0"/>
          </a:p>
          <a:p>
            <a:pPr lvl="1"/>
            <a:r>
              <a:rPr lang="en-US" dirty="0"/>
              <a:t>Privacy and civil rights: personal or </a:t>
            </a:r>
            <a:r>
              <a:rPr lang="en-US" dirty="0" smtClean="0"/>
              <a:t>identifying individuals</a:t>
            </a:r>
            <a:endParaRPr lang="en-US" dirty="0"/>
          </a:p>
          <a:p>
            <a:pPr lvl="1"/>
            <a:r>
              <a:rPr lang="en-US" dirty="0" smtClean="0"/>
              <a:t>Protected species, locations, </a:t>
            </a:r>
            <a:r>
              <a:rPr lang="en-US" dirty="0"/>
              <a:t>or </a:t>
            </a:r>
            <a:r>
              <a:rPr lang="en-US" dirty="0" smtClean="0"/>
              <a:t>inhabitants</a:t>
            </a:r>
            <a:endParaRPr lang="en-US" dirty="0"/>
          </a:p>
          <a:p>
            <a:pPr lvl="1"/>
            <a:r>
              <a:rPr lang="en-US" dirty="0"/>
              <a:t>Proprietary </a:t>
            </a:r>
            <a:r>
              <a:rPr lang="en-US" dirty="0" smtClean="0"/>
              <a:t>information</a:t>
            </a:r>
            <a:endParaRPr lang="en-US" dirty="0"/>
          </a:p>
          <a:p>
            <a:r>
              <a:rPr lang="en-US" dirty="0" smtClean="0"/>
              <a:t>Unethical to violate </a:t>
            </a:r>
            <a:r>
              <a:rPr lang="en-US" dirty="0"/>
              <a:t>restrictions </a:t>
            </a:r>
            <a:r>
              <a:rPr lang="en-US" dirty="0" smtClean="0"/>
              <a:t>placed </a:t>
            </a:r>
            <a:r>
              <a:rPr lang="en-US" dirty="0"/>
              <a:t>on sensitive </a:t>
            </a:r>
            <a:r>
              <a:rPr lang="en-US" dirty="0" smtClean="0"/>
              <a:t>data</a:t>
            </a:r>
          </a:p>
          <a:p>
            <a:pPr lvl="1"/>
            <a:r>
              <a:rPr lang="en-US" dirty="0" smtClean="0"/>
              <a:t>Could </a:t>
            </a:r>
            <a:r>
              <a:rPr lang="en-US" dirty="0"/>
              <a:t>result in civil or criminal penalties, such as fines, loss of privileges, or </a:t>
            </a:r>
            <a:r>
              <a:rPr lang="en-US" dirty="0" smtClean="0"/>
              <a:t>incarceration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544" y="3516803"/>
            <a:ext cx="1800256" cy="2274397"/>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Discussion to have with your archive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1092200" y="2590800"/>
            <a:ext cx="10820400" cy="5638800"/>
          </a:xfrm>
        </p:spPr>
        <p:txBody>
          <a:bodyPr/>
          <a:lstStyle/>
          <a:p>
            <a:r>
              <a:rPr lang="en-US" dirty="0"/>
              <a:t>Limit access and uses of sensitive data </a:t>
            </a:r>
          </a:p>
          <a:p>
            <a:pPr lvl="1"/>
            <a:r>
              <a:rPr lang="en-US" dirty="0" smtClean="0"/>
              <a:t>Only authorize for specific users </a:t>
            </a:r>
            <a:r>
              <a:rPr lang="en-US" dirty="0"/>
              <a:t>or </a:t>
            </a:r>
            <a:r>
              <a:rPr lang="en-US" dirty="0" smtClean="0"/>
              <a:t>purposes</a:t>
            </a:r>
            <a:endParaRPr lang="en-US" dirty="0"/>
          </a:p>
          <a:p>
            <a:pPr lvl="1"/>
            <a:r>
              <a:rPr lang="en-US" dirty="0"/>
              <a:t>Safeguards to limit modifications or derivations</a:t>
            </a:r>
          </a:p>
          <a:p>
            <a:pPr lvl="1"/>
            <a:r>
              <a:rPr lang="en-US" dirty="0"/>
              <a:t>Restrict use in products or services</a:t>
            </a:r>
          </a:p>
          <a:p>
            <a:pPr lvl="1"/>
            <a:r>
              <a:rPr lang="en-US" dirty="0"/>
              <a:t>Secure, monitor, and prevent </a:t>
            </a:r>
            <a:r>
              <a:rPr lang="en-US" dirty="0" smtClean="0"/>
              <a:t>loss</a:t>
            </a:r>
            <a:endParaRPr lang="en-US" dirty="0"/>
          </a:p>
          <a:p>
            <a:r>
              <a:rPr lang="en-US" dirty="0"/>
              <a:t>Restrict dissemination and </a:t>
            </a:r>
            <a:r>
              <a:rPr lang="en-US" dirty="0" smtClean="0"/>
              <a:t>copying of sensitive data</a:t>
            </a:r>
            <a:endParaRPr lang="en-US" dirty="0"/>
          </a:p>
          <a:p>
            <a:pPr lvl="1"/>
            <a:r>
              <a:rPr lang="en-US" dirty="0" smtClean="0"/>
              <a:t>Authorization </a:t>
            </a:r>
            <a:r>
              <a:rPr lang="en-US" dirty="0"/>
              <a:t>to distribute the data</a:t>
            </a:r>
          </a:p>
          <a:p>
            <a:pPr lvl="1"/>
            <a:r>
              <a:rPr lang="en-US" dirty="0"/>
              <a:t>H</a:t>
            </a:r>
            <a:r>
              <a:rPr lang="en-US" dirty="0" smtClean="0"/>
              <a:t>ow </a:t>
            </a:r>
            <a:r>
              <a:rPr lang="en-US" dirty="0"/>
              <a:t>data are </a:t>
            </a:r>
            <a:r>
              <a:rPr lang="en-US" dirty="0" smtClean="0"/>
              <a:t>distributed, transported, </a:t>
            </a:r>
            <a:r>
              <a:rPr lang="en-US" dirty="0"/>
              <a:t>or copied</a:t>
            </a:r>
          </a:p>
          <a:p>
            <a:pPr lvl="1"/>
            <a:r>
              <a:rPr lang="en-US" dirty="0"/>
              <a:t>D</a:t>
            </a:r>
            <a:r>
              <a:rPr lang="en-US" dirty="0" smtClean="0"/>
              <a:t>istribution </a:t>
            </a:r>
            <a:r>
              <a:rPr lang="en-US" dirty="0"/>
              <a:t>locations, services, or time periods</a:t>
            </a:r>
          </a:p>
          <a:p>
            <a:pPr lvl="1"/>
            <a:r>
              <a:rPr lang="en-US" dirty="0" smtClean="0"/>
              <a:t>Derived </a:t>
            </a:r>
            <a:r>
              <a:rPr lang="en-US" dirty="0"/>
              <a:t>products and associated services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5800" y="2819400"/>
            <a:ext cx="899160" cy="1203960"/>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p:txBody>
          <a:bodyPr/>
          <a:lstStyle/>
          <a:p>
            <a:pPr eaLnBrk="1" hangingPunct="1">
              <a:defRPr/>
            </a:pPr>
            <a:r>
              <a:rPr lang="en-US" dirty="0" smtClean="0">
                <a:solidFill>
                  <a:schemeClr val="tx1"/>
                </a:solidFill>
                <a:latin typeface="Helvetica Neue" charset="0"/>
                <a:ea typeface="ヒラギノ角ゴ ProN W3" charset="0"/>
                <a:cs typeface="ヒラギノ角ゴ ProN W3" charset="0"/>
              </a:rPr>
              <a:t>Confidentiality </a:t>
            </a:r>
            <a:r>
              <a:rPr lang="en-US" dirty="0">
                <a:solidFill>
                  <a:schemeClr val="tx1"/>
                </a:solidFill>
                <a:latin typeface="Helvetica Neue" charset="0"/>
                <a:ea typeface="ヒラギノ角ゴ ProN W3" charset="0"/>
                <a:cs typeface="ヒラギノ角ゴ ProN W3" charset="0"/>
              </a:rPr>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 and documents about geospatial data confidentiality</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managing sensitive data</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ICPSR – Restricted Data</a:t>
            </a:r>
          </a:p>
          <a:p>
            <a:pPr lvl="1" eaLnBrk="1" hangingPunct="1">
              <a:defRPr/>
            </a:pPr>
            <a:r>
              <a:rPr lang="en-US" sz="2400" dirty="0">
                <a:solidFill>
                  <a:schemeClr val="tx1"/>
                </a:solidFill>
              </a:rPr>
              <a:t>http://www.icpsr.umich.edu/icpsrweb/ICPSR/access/restricted</a:t>
            </a:r>
            <a:r>
              <a:rPr lang="en-US" sz="2400" dirty="0" smtClean="0">
                <a:solidFill>
                  <a:schemeClr val="tx1"/>
                </a:solidFill>
              </a:rPr>
              <a:t>/ </a:t>
            </a:r>
          </a:p>
          <a:p>
            <a:pPr lvl="1" eaLnBrk="1" hangingPunct="1">
              <a:defRPr/>
            </a:pPr>
            <a:r>
              <a:rPr lang="en-US" sz="2400" dirty="0" smtClean="0">
                <a:solidFill>
                  <a:schemeClr val="tx1"/>
                </a:solidFill>
              </a:rPr>
              <a:t>Links to information on providing access to restricted data</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406400" y="2590800"/>
            <a:ext cx="12103100" cy="3886200"/>
          </a:xfrm>
        </p:spPr>
        <p:txBody>
          <a:bodyPr/>
          <a:lstStyle/>
          <a:p>
            <a:pPr eaLnBrk="1" hangingPunct="1">
              <a:defRPr/>
            </a:pPr>
            <a:r>
              <a:rPr lang="en-US" sz="2800" b="1" dirty="0" smtClean="0"/>
              <a:t>Best </a:t>
            </a:r>
            <a:r>
              <a:rPr lang="en-US" sz="2800" b="1" dirty="0"/>
              <a:t>Practices for Sharing Sensitive Environmental Geospatial Data</a:t>
            </a:r>
          </a:p>
          <a:p>
            <a:pPr lvl="1" eaLnBrk="1" hangingPunct="1">
              <a:defRPr/>
            </a:pPr>
            <a:r>
              <a:rPr lang="en-US" sz="1800" dirty="0">
                <a:solidFill>
                  <a:schemeClr val="tx1"/>
                </a:solidFill>
              </a:rPr>
              <a:t>http://www.geoconnections.org/publications/Key_documents/Sensitive_Env_Geo_Data_Guide_EN_v1.pdf</a:t>
            </a:r>
          </a:p>
          <a:p>
            <a:pPr eaLnBrk="1" hangingPunct="1">
              <a:defRPr/>
            </a:pPr>
            <a:r>
              <a:rPr lang="en-US" sz="2800" b="1" dirty="0"/>
              <a:t>Computer Security Act of 1987</a:t>
            </a:r>
          </a:p>
          <a:p>
            <a:pPr lvl="1" eaLnBrk="1" hangingPunct="1">
              <a:defRPr/>
            </a:pPr>
            <a:r>
              <a:rPr lang="en-US" sz="1800" dirty="0">
                <a:solidFill>
                  <a:schemeClr val="tx1"/>
                </a:solidFill>
              </a:rPr>
              <a:t>http://csrc.nist.gov/groups/SMA/ispab/documents/csa_87.txt</a:t>
            </a:r>
          </a:p>
          <a:p>
            <a:pPr eaLnBrk="1" hangingPunct="1">
              <a:defRPr/>
            </a:pPr>
            <a:r>
              <a:rPr lang="en-US" sz="2800" b="1" dirty="0"/>
              <a:t>Guidelines for Providing Appropriate Access to Geospatial Data in Response to Security Concerns</a:t>
            </a:r>
          </a:p>
          <a:p>
            <a:pPr lvl="1" eaLnBrk="1" hangingPunct="1">
              <a:defRPr/>
            </a:pPr>
            <a:r>
              <a:rPr lang="en-US" sz="1800" dirty="0">
                <a:solidFill>
                  <a:schemeClr val="tx1"/>
                </a:solidFill>
              </a:rPr>
              <a:t>http://www.fgdc.gov/policyandplanning/Access%20Guidelines.pdf </a:t>
            </a:r>
          </a:p>
          <a:p>
            <a:pPr eaLnBrk="1" hangingPunct="1"/>
            <a:endParaRPr lang="en-US" dirty="0">
              <a:solidFill>
                <a:schemeClr val="tx1"/>
              </a:solidFill>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smtClean="0">
                <a:solidFill>
                  <a:schemeClr val="tx1"/>
                </a:solidFill>
              </a:rPr>
              <a:t>Data </a:t>
            </a:r>
            <a:r>
              <a:rPr lang="en-US" dirty="0">
                <a:solidFill>
                  <a:schemeClr val="tx1"/>
                </a:solidFill>
              </a:rPr>
              <a:t>Management Plans: Data access, sharing, and re-use policies</a:t>
            </a:r>
          </a:p>
          <a:p>
            <a:pPr lvl="1" eaLnBrk="1" hangingPunct="1"/>
            <a:r>
              <a:rPr lang="en-US" dirty="0">
                <a:solidFill>
                  <a:schemeClr val="tx1"/>
                </a:solidFill>
              </a:rPr>
              <a:t>Describe data protection activities within the data management plan</a:t>
            </a:r>
          </a:p>
          <a:p>
            <a:pPr eaLnBrk="1" hangingPunct="1"/>
            <a:r>
              <a:rPr lang="en-US" dirty="0" smtClean="0">
                <a:solidFill>
                  <a:schemeClr val="tx1"/>
                </a:solidFill>
              </a:rPr>
              <a:t>Responsible </a:t>
            </a:r>
            <a:r>
              <a:rPr lang="en-US" dirty="0">
                <a:solidFill>
                  <a:schemeClr val="tx1"/>
                </a:solidFill>
              </a:rPr>
              <a:t>data use: Data </a:t>
            </a:r>
            <a:r>
              <a:rPr lang="en-US" dirty="0" smtClean="0">
                <a:solidFill>
                  <a:schemeClr val="tx1"/>
                </a:solidFill>
              </a:rPr>
              <a:t>restrictions</a:t>
            </a:r>
          </a:p>
          <a:p>
            <a:pPr lvl="1" eaLnBrk="1" hangingPunct="1"/>
            <a:r>
              <a:rPr lang="en-US" dirty="0" smtClean="0">
                <a:solidFill>
                  <a:schemeClr val="tx1"/>
                </a:solidFill>
              </a:rPr>
              <a:t>Identify and protect restricted data</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a:solidFill>
                  <a:schemeClr val="tx1"/>
                </a:solidFill>
              </a:rPr>
              <a:t>Sufficient intellectual property rights reduce restrictions to </a:t>
            </a:r>
            <a:r>
              <a:rPr lang="en-US" dirty="0" smtClean="0">
                <a:solidFill>
                  <a:schemeClr val="tx1"/>
                </a:solidFill>
              </a:rPr>
              <a:t>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endParaRPr lang="en-US" dirty="0">
              <a:solidFill>
                <a:schemeClr val="tx1"/>
              </a:solidFill>
              <a:latin typeface="Helvetica Neue" charset="0"/>
            </a:endParaRPr>
          </a:p>
          <a:p>
            <a:pPr lvl="1" eaLnBrk="1" hangingPunct="1"/>
            <a:r>
              <a:rPr lang="en-US" dirty="0">
                <a:solidFill>
                  <a:schemeClr val="tx1"/>
                </a:solidFill>
              </a:rPr>
              <a:t>Data restrictions should be described within submission </a:t>
            </a:r>
            <a:r>
              <a:rPr lang="en-US" dirty="0" smtClean="0">
                <a:solidFill>
                  <a:schemeClr val="tx1"/>
                </a:solidFill>
              </a:rPr>
              <a:t>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6689</TotalTime>
  <Pages>0</Pages>
  <Words>1373</Words>
  <Characters>0</Characters>
  <Application>Microsoft Office PowerPoint</Application>
  <PresentationFormat>Custom</PresentationFormat>
  <Lines>0</Lines>
  <Paragraphs>138</Paragraphs>
  <Slides>9</Slides>
  <Notes>9</Notes>
  <HiddenSlides>0</HiddenSlides>
  <MMClips>0</MMClips>
  <ScaleCrop>false</ScaleCrop>
  <HeadingPairs>
    <vt:vector size="4" baseType="variant">
      <vt:variant>
        <vt:lpstr>Theme</vt:lpstr>
      </vt:variant>
      <vt:variant>
        <vt:i4>19</vt:i4>
      </vt:variant>
      <vt:variant>
        <vt:lpstr>Slide Titles</vt:lpstr>
      </vt:variant>
      <vt:variant>
        <vt:i4>9</vt:i4>
      </vt:variant>
    </vt:vector>
  </HeadingPairs>
  <TitlesOfParts>
    <vt:vector size="28"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Handling sensitive data</vt:lpstr>
      <vt:lpstr>Overview</vt:lpstr>
      <vt:lpstr>What is sensitive data? </vt:lpstr>
      <vt:lpstr>Background </vt:lpstr>
      <vt:lpstr>Why is sensitive data a concern to science? </vt:lpstr>
      <vt:lpstr>Discussion to have with your archive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86</cp:revision>
  <dcterms:created xsi:type="dcterms:W3CDTF">2011-08-09T22:31:13Z</dcterms:created>
  <dcterms:modified xsi:type="dcterms:W3CDTF">2012-10-24T17:59:21Z</dcterms:modified>
</cp:coreProperties>
</file>