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1"/>
  </p:notesMasterIdLst>
  <p:sldIdLst>
    <p:sldId id="294" r:id="rId20"/>
    <p:sldId id="290" r:id="rId21"/>
    <p:sldId id="295" r:id="rId22"/>
    <p:sldId id="296" r:id="rId23"/>
    <p:sldId id="300" r:id="rId24"/>
    <p:sldId id="302" r:id="rId25"/>
    <p:sldId id="303" r:id="rId26"/>
    <p:sldId id="301" r:id="rId27"/>
    <p:sldId id="267" r:id="rId28"/>
    <p:sldId id="293" r:id="rId29"/>
    <p:sldId id="292" r:id="rId30"/>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10/24/2012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References Module:  Voiceover script</a:t>
            </a:r>
          </a:p>
          <a:p>
            <a:r>
              <a:rPr lang="en-US" dirty="0">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11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Background</a:t>
            </a:r>
            <a:r>
              <a:rPr lang="en-US" baseline="0" dirty="0" smtClean="0">
                <a:latin typeface="Calibri" charset="0"/>
                <a:ea typeface="MS PGothic" charset="0"/>
              </a:rPr>
              <a:t> and context</a:t>
            </a:r>
            <a:r>
              <a:rPr lang="en-US" dirty="0" smtClean="0">
                <a:latin typeface="Calibri" charset="0"/>
                <a:ea typeface="MS PGothic" charset="0"/>
              </a:rPr>
              <a:t>:  </a:t>
            </a:r>
            <a:r>
              <a:rPr lang="en-US" dirty="0">
                <a:latin typeface="Calibri" charset="0"/>
                <a:ea typeface="MS PGothic" charset="0"/>
              </a:rPr>
              <a:t>Voiceover Script for Slide 3</a:t>
            </a: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Access providers</a:t>
            </a:r>
            <a:r>
              <a:rPr lang="en-US" baseline="0" dirty="0" smtClean="0">
                <a:latin typeface="Calibri" charset="0"/>
                <a:ea typeface="MS PGothic" charset="0"/>
              </a:rPr>
              <a:t> and mechanisms</a:t>
            </a:r>
            <a:r>
              <a:rPr lang="en-US" dirty="0" smtClean="0">
                <a:latin typeface="Calibri" charset="0"/>
                <a:ea typeface="MS PGothic" charset="0"/>
              </a:rPr>
              <a:t>:  </a:t>
            </a:r>
            <a:r>
              <a:rPr lang="en-US" dirty="0">
                <a:latin typeface="Calibri" charset="0"/>
                <a:ea typeface="MS PGothic" charset="0"/>
              </a:rPr>
              <a:t>Voiceover Script for Slide </a:t>
            </a:r>
            <a:r>
              <a:rPr lang="en-US" dirty="0" smtClean="0">
                <a:latin typeface="Calibri" charset="0"/>
                <a:ea typeface="MS PGothic" charset="0"/>
              </a:rPr>
              <a:t>5</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Considerations for access mechanisms:  </a:t>
            </a:r>
            <a:r>
              <a:rPr lang="en-US" dirty="0">
                <a:latin typeface="Calibri" charset="0"/>
                <a:ea typeface="MS PGothic" charset="0"/>
              </a:rPr>
              <a:t>Voiceover Script for Slide </a:t>
            </a:r>
            <a:r>
              <a:rPr lang="en-US" dirty="0" smtClean="0">
                <a:latin typeface="Calibri" charset="0"/>
                <a:ea typeface="MS PGothic" charset="0"/>
              </a:rPr>
              <a:t>6</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Considerations for access mechanisms:  </a:t>
            </a:r>
            <a:r>
              <a:rPr lang="en-US" dirty="0">
                <a:latin typeface="Calibri" charset="0"/>
                <a:ea typeface="MS PGothic" charset="0"/>
              </a:rPr>
              <a:t>Voiceover Script for Slide </a:t>
            </a:r>
            <a:r>
              <a:rPr lang="en-US" dirty="0" smtClean="0">
                <a:latin typeface="Calibri" charset="0"/>
                <a:ea typeface="MS PGothic" charset="0"/>
              </a:rPr>
              <a:t>6</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Access mechanisms offered by data centers:  </a:t>
            </a:r>
            <a:r>
              <a:rPr lang="en-US" dirty="0">
                <a:latin typeface="Calibri" charset="0"/>
                <a:ea typeface="MS PGothic" charset="0"/>
              </a:rPr>
              <a:t>Voiceover Script for Slide </a:t>
            </a:r>
            <a:r>
              <a:rPr lang="en-US" dirty="0" smtClean="0">
                <a:latin typeface="Calibri" charset="0"/>
                <a:ea typeface="MS PGothic" charset="0"/>
              </a:rPr>
              <a:t>7</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dx.doi.org/10.1045/january2011-michener"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hyperlink" Target="http://www.data-archive.ac.uk/media/2894/managingsharing.pdf" TargetMode="External"/><Relationship Id="rId4" Type="http://schemas.openxmlformats.org/officeDocument/2006/relationships/hyperlink" Target="http://hal.archives-ouvertes.fr/hal-0060857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dataone.org/best-practices"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hyperlink" Target="http://www.ogcnetwork.net/pub/ogcnetwork/GEOSS/AIP2/index.html" TargetMode="External"/><Relationship Id="rId4" Type="http://schemas.openxmlformats.org/officeDocument/2006/relationships/hyperlink" Target="http://geopreservatio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Providing Access to Your Data:</a:t>
            </a:r>
            <a:br>
              <a:rPr lang="en-US" sz="4800" dirty="0" smtClean="0"/>
            </a:br>
            <a:r>
              <a:rPr lang="en-US" sz="4800" dirty="0" smtClean="0"/>
              <a:t>Access Mechanisms</a:t>
            </a:r>
            <a:endParaRPr lang="en-US" dirty="0" smtClean="0"/>
          </a:p>
        </p:txBody>
      </p:sp>
      <p:sp>
        <p:nvSpPr>
          <p:cNvPr id="3075" name="Rectangle 2"/>
          <p:cNvSpPr>
            <a:spLocks noGrp="1" noChangeArrowheads="1"/>
          </p:cNvSpPr>
          <p:nvPr>
            <p:ph type="body" idx="1"/>
          </p:nvPr>
        </p:nvSpPr>
        <p:spPr>
          <a:xfrm>
            <a:off x="584200" y="4953000"/>
            <a:ext cx="9575800" cy="3175000"/>
          </a:xfrm>
        </p:spPr>
        <p:txBody>
          <a:bodyPr/>
          <a:lstStyle/>
          <a:p>
            <a:pPr marL="0" indent="0" eaLnBrk="1" hangingPunct="1"/>
            <a:r>
              <a:rPr lang="en-US" sz="2400" dirty="0" smtClean="0"/>
              <a:t>Robert R. Downs, PhD</a:t>
            </a:r>
          </a:p>
          <a:p>
            <a:pPr marL="0" indent="0" eaLnBrk="1" hangingPunct="1"/>
            <a:r>
              <a:rPr lang="en-US" sz="2400" dirty="0" smtClean="0"/>
              <a:t>Socioeconomic 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3081"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23525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558800" y="2819400"/>
            <a:ext cx="11861800" cy="5334000"/>
          </a:xfrm>
        </p:spPr>
        <p:txBody>
          <a:bodyPr/>
          <a:lstStyle/>
          <a:p>
            <a:pPr eaLnBrk="1" hangingPunct="1"/>
            <a:r>
              <a:rPr lang="en-US" sz="2400" dirty="0"/>
              <a:t>Michener, W., </a:t>
            </a:r>
            <a:r>
              <a:rPr lang="en-US" sz="2400" dirty="0" err="1"/>
              <a:t>Vieglais</a:t>
            </a:r>
            <a:r>
              <a:rPr lang="en-US" sz="2400" dirty="0"/>
              <a:t>, D., Vision, T., </a:t>
            </a:r>
            <a:r>
              <a:rPr lang="en-US" sz="2400" dirty="0" err="1"/>
              <a:t>Kunze</a:t>
            </a:r>
            <a:r>
              <a:rPr lang="en-US" sz="2400" dirty="0"/>
              <a:t>, J., Cruse, P., </a:t>
            </a:r>
            <a:r>
              <a:rPr lang="en-US" sz="2400" dirty="0" err="1"/>
              <a:t>Janée</a:t>
            </a:r>
            <a:r>
              <a:rPr lang="en-US" sz="2400" dirty="0"/>
              <a:t>, G.. </a:t>
            </a:r>
            <a:r>
              <a:rPr lang="en-US" sz="2400" dirty="0" err="1"/>
              <a:t>DataONE</a:t>
            </a:r>
            <a:r>
              <a:rPr lang="en-US" sz="2400" dirty="0"/>
              <a:t>: Data Observation Network for Earth — Preserving Data and Enabling Innovation in the Biological and Environmental Sciences. D-Lib Magazine, 17(1/2) [Web]. 2011. </a:t>
            </a:r>
            <a:r>
              <a:rPr lang="en-US" sz="2400" dirty="0" smtClean="0"/>
              <a:t>Available online at  </a:t>
            </a:r>
            <a:r>
              <a:rPr lang="en-US" sz="2400" dirty="0" smtClean="0">
                <a:hlinkClick r:id="rId3"/>
              </a:rPr>
              <a:t>http</a:t>
            </a:r>
            <a:r>
              <a:rPr lang="en-US" sz="2400" dirty="0">
                <a:hlinkClick r:id="rId3"/>
              </a:rPr>
              <a:t>://</a:t>
            </a:r>
            <a:r>
              <a:rPr lang="en-US" sz="2400" dirty="0" smtClean="0">
                <a:hlinkClick r:id="rId3"/>
              </a:rPr>
              <a:t>dx.doi.org/10.1045/january2011-michener</a:t>
            </a:r>
            <a:r>
              <a:rPr lang="en-US" sz="2400" dirty="0" smtClean="0"/>
              <a:t> </a:t>
            </a:r>
          </a:p>
          <a:p>
            <a:pPr eaLnBrk="1" hangingPunct="1"/>
            <a:r>
              <a:rPr lang="en-US" sz="2400" dirty="0" err="1" smtClean="0">
                <a:solidFill>
                  <a:schemeClr val="tx1"/>
                </a:solidFill>
              </a:rPr>
              <a:t>Percivall</a:t>
            </a:r>
            <a:r>
              <a:rPr lang="en-US" sz="2400" dirty="0">
                <a:solidFill>
                  <a:schemeClr val="tx1"/>
                </a:solidFill>
              </a:rPr>
              <a:t>, G., </a:t>
            </a:r>
            <a:r>
              <a:rPr lang="en-US" sz="2400" dirty="0" err="1">
                <a:solidFill>
                  <a:schemeClr val="tx1"/>
                </a:solidFill>
              </a:rPr>
              <a:t>Ménard</a:t>
            </a:r>
            <a:r>
              <a:rPr lang="en-US" sz="2400" dirty="0">
                <a:solidFill>
                  <a:schemeClr val="tx1"/>
                </a:solidFill>
              </a:rPr>
              <a:t>, L., Chung, L., </a:t>
            </a:r>
            <a:r>
              <a:rPr lang="en-US" sz="2400" dirty="0" err="1">
                <a:solidFill>
                  <a:schemeClr val="tx1"/>
                </a:solidFill>
              </a:rPr>
              <a:t>Nativi</a:t>
            </a:r>
            <a:r>
              <a:rPr lang="en-US" sz="2400" dirty="0">
                <a:solidFill>
                  <a:schemeClr val="tx1"/>
                </a:solidFill>
              </a:rPr>
              <a:t>, S., and Pearlman, J. (2011). Geo-processing in </a:t>
            </a:r>
            <a:r>
              <a:rPr lang="en-US" sz="2400" dirty="0" err="1">
                <a:solidFill>
                  <a:schemeClr val="tx1"/>
                </a:solidFill>
              </a:rPr>
              <a:t>cyberinfrastructure</a:t>
            </a:r>
            <a:r>
              <a:rPr lang="en-US" sz="2400" dirty="0">
                <a:solidFill>
                  <a:schemeClr val="tx1"/>
                </a:solidFill>
              </a:rPr>
              <a:t>: making the web an easy to use geospatial computational platform. 34th International Symposium on Remote Sensing of Environment, Sydney, Australia. Available online at                          </a:t>
            </a:r>
            <a:r>
              <a:rPr lang="en-US" sz="2400" dirty="0">
                <a:solidFill>
                  <a:schemeClr val="tx1"/>
                </a:solidFill>
                <a:hlinkClick r:id="rId4"/>
              </a:rPr>
              <a:t>http://hal.archives-ouvertes.fr/hal-00608573/</a:t>
            </a:r>
            <a:endParaRPr lang="en-US" sz="2400" dirty="0">
              <a:solidFill>
                <a:schemeClr val="tx1"/>
              </a:solidFill>
            </a:endParaRPr>
          </a:p>
          <a:p>
            <a:pPr eaLnBrk="1" hangingPunct="1"/>
            <a:r>
              <a:rPr lang="en-US" sz="2400" dirty="0" smtClean="0">
                <a:solidFill>
                  <a:schemeClr val="tx1"/>
                </a:solidFill>
              </a:rPr>
              <a:t>Van </a:t>
            </a:r>
            <a:r>
              <a:rPr lang="en-US" sz="2400" dirty="0">
                <a:solidFill>
                  <a:schemeClr val="tx1"/>
                </a:solidFill>
              </a:rPr>
              <a:t>den </a:t>
            </a:r>
            <a:r>
              <a:rPr lang="en-US" sz="2400" dirty="0" err="1">
                <a:solidFill>
                  <a:schemeClr val="tx1"/>
                </a:solidFill>
              </a:rPr>
              <a:t>Eynden</a:t>
            </a:r>
            <a:r>
              <a:rPr lang="en-US" sz="2400" dirty="0">
                <a:solidFill>
                  <a:schemeClr val="tx1"/>
                </a:solidFill>
              </a:rPr>
              <a:t>, V., </a:t>
            </a:r>
            <a:r>
              <a:rPr lang="en-US" sz="2400" dirty="0" err="1">
                <a:solidFill>
                  <a:schemeClr val="tx1"/>
                </a:solidFill>
              </a:rPr>
              <a:t>Corti</a:t>
            </a:r>
            <a:r>
              <a:rPr lang="en-US" sz="2400" dirty="0">
                <a:solidFill>
                  <a:schemeClr val="tx1"/>
                </a:solidFill>
              </a:rPr>
              <a:t>, L., </a:t>
            </a:r>
            <a:r>
              <a:rPr lang="en-US" sz="2400" dirty="0" err="1">
                <a:solidFill>
                  <a:schemeClr val="tx1"/>
                </a:solidFill>
              </a:rPr>
              <a:t>Woollard</a:t>
            </a:r>
            <a:r>
              <a:rPr lang="en-US" sz="2400" dirty="0">
                <a:solidFill>
                  <a:schemeClr val="tx1"/>
                </a:solidFill>
              </a:rPr>
              <a:t>, M., Bishop, L., and Horton, L.. Managing and Sharing Data: Best Practices for Researchers, 3rd Edition. UK Data Archive, University of Essex, ISBN: 1-904059-78-3 [Web]. 2011</a:t>
            </a:r>
            <a:r>
              <a:rPr lang="en-US" sz="2400" dirty="0" smtClean="0">
                <a:solidFill>
                  <a:schemeClr val="tx1"/>
                </a:solidFill>
              </a:rPr>
              <a:t>. Available online at  </a:t>
            </a:r>
            <a:r>
              <a:rPr lang="en-US" sz="2400" dirty="0">
                <a:solidFill>
                  <a:schemeClr val="tx1"/>
                </a:solidFill>
                <a:hlinkClick r:id="rId5"/>
              </a:rPr>
              <a:t>http://</a:t>
            </a:r>
            <a:r>
              <a:rPr lang="en-US" sz="2400" dirty="0" smtClean="0">
                <a:solidFill>
                  <a:schemeClr val="tx1"/>
                </a:solidFill>
                <a:hlinkClick r:id="rId5"/>
              </a:rPr>
              <a:t>www.data-archive.ac.uk/media/2894/managingsharing.pdf</a:t>
            </a:r>
            <a:r>
              <a:rPr lang="en-US" sz="2400" dirty="0" smtClean="0">
                <a:solidFill>
                  <a:schemeClr val="tx1"/>
                </a:solidFill>
              </a:rPr>
              <a:t>  </a:t>
            </a:r>
            <a:endParaRPr lang="en-US" sz="2400" dirty="0">
              <a:solidFill>
                <a:schemeClr val="tx1"/>
              </a:solidFill>
            </a:endParaRPr>
          </a:p>
          <a:p>
            <a:pPr marL="0" indent="0" eaLnBrk="1" hangingPunct="1">
              <a:buNone/>
            </a:pPr>
            <a:endParaRPr lang="en-US" sz="2400" dirty="0">
              <a:solidFill>
                <a:schemeClr val="tx1"/>
              </a:solidFill>
            </a:endParaRPr>
          </a:p>
          <a:p>
            <a:pPr marL="0" indent="0" eaLnBrk="1" hangingPunct="1">
              <a:buNone/>
              <a:defRPr/>
            </a:pPr>
            <a:endParaRPr lang="en-US" sz="24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a:xfrm>
            <a:off x="330200" y="2324100"/>
            <a:ext cx="12344400" cy="5295900"/>
          </a:xfrm>
        </p:spPr>
        <p:txBody>
          <a:bodyPr/>
          <a:lstStyle/>
          <a:p>
            <a:pPr eaLnBrk="1" hangingPunct="1"/>
            <a:r>
              <a:rPr lang="en-US" dirty="0" smtClean="0">
                <a:solidFill>
                  <a:schemeClr val="tx1"/>
                </a:solidFill>
              </a:rPr>
              <a:t>Creating documentation and metadata: Metadata </a:t>
            </a:r>
            <a:r>
              <a:rPr lang="en-US" dirty="0">
                <a:solidFill>
                  <a:schemeClr val="tx1"/>
                </a:solidFill>
              </a:rPr>
              <a:t>for </a:t>
            </a:r>
            <a:r>
              <a:rPr lang="en-US" dirty="0" smtClean="0">
                <a:solidFill>
                  <a:schemeClr val="tx1"/>
                </a:solidFill>
              </a:rPr>
              <a:t>discovery</a:t>
            </a:r>
          </a:p>
          <a:p>
            <a:pPr lvl="1" eaLnBrk="1" hangingPunct="1"/>
            <a:r>
              <a:rPr lang="en-US" dirty="0" smtClean="0">
                <a:solidFill>
                  <a:schemeClr val="tx1"/>
                </a:solidFill>
              </a:rPr>
              <a:t>Providing descriptive metadata can foster discovery and access</a:t>
            </a:r>
            <a:endParaRPr lang="en-US" dirty="0">
              <a:solidFill>
                <a:schemeClr val="tx1"/>
              </a:solidFill>
            </a:endParaRPr>
          </a:p>
          <a:p>
            <a:pPr eaLnBrk="1" hangingPunct="1"/>
            <a:r>
              <a:rPr lang="en-US" dirty="0">
                <a:solidFill>
                  <a:schemeClr val="tx1"/>
                </a:solidFill>
              </a:rPr>
              <a:t>Providing access to your data: Determining your </a:t>
            </a:r>
            <a:r>
              <a:rPr lang="en-US" dirty="0" smtClean="0">
                <a:solidFill>
                  <a:schemeClr val="tx1"/>
                </a:solidFill>
              </a:rPr>
              <a:t>audience</a:t>
            </a:r>
          </a:p>
          <a:p>
            <a:pPr lvl="1" eaLnBrk="1" hangingPunct="1"/>
            <a:r>
              <a:rPr lang="en-US" dirty="0" smtClean="0">
                <a:solidFill>
                  <a:schemeClr val="tx1"/>
                </a:solidFill>
              </a:rPr>
              <a:t>Determine your audience to understand their data needs</a:t>
            </a:r>
            <a:endParaRPr lang="en-US" dirty="0">
              <a:solidFill>
                <a:schemeClr val="tx1"/>
              </a:solidFill>
            </a:endParaRPr>
          </a:p>
          <a:p>
            <a:pPr eaLnBrk="1" hangingPunct="1"/>
            <a:r>
              <a:rPr lang="en-US" dirty="0" smtClean="0">
                <a:solidFill>
                  <a:schemeClr val="tx1"/>
                </a:solidFill>
              </a:rPr>
              <a:t>Preservation strategies: Options </a:t>
            </a:r>
            <a:r>
              <a:rPr lang="en-US" dirty="0">
                <a:solidFill>
                  <a:schemeClr val="tx1"/>
                </a:solidFill>
              </a:rPr>
              <a:t>for archiving your </a:t>
            </a:r>
            <a:r>
              <a:rPr lang="en-US" dirty="0" smtClean="0">
                <a:solidFill>
                  <a:schemeClr val="tx1"/>
                </a:solidFill>
              </a:rPr>
              <a:t>data</a:t>
            </a:r>
          </a:p>
          <a:p>
            <a:pPr lvl="1" eaLnBrk="1" hangingPunct="1"/>
            <a:r>
              <a:rPr lang="en-US" dirty="0" smtClean="0">
                <a:solidFill>
                  <a:schemeClr val="tx1"/>
                </a:solidFill>
              </a:rPr>
              <a:t>Choose an archive that will improve access to your data</a:t>
            </a:r>
            <a:endParaRPr lang="en-US" dirty="0">
              <a:solidFill>
                <a:schemeClr val="tx1"/>
              </a:solidFill>
            </a:endParaRPr>
          </a:p>
          <a:p>
            <a:pPr eaLnBrk="1" hangingPunct="1"/>
            <a:r>
              <a:rPr lang="en-US" dirty="0" smtClean="0">
                <a:solidFill>
                  <a:schemeClr val="tx1"/>
                </a:solidFill>
              </a:rPr>
              <a:t>Providing </a:t>
            </a:r>
            <a:r>
              <a:rPr lang="en-US" dirty="0">
                <a:solidFill>
                  <a:schemeClr val="tx1"/>
                </a:solidFill>
              </a:rPr>
              <a:t>access to your data: </a:t>
            </a:r>
            <a:r>
              <a:rPr lang="en-US" dirty="0" smtClean="0">
                <a:solidFill>
                  <a:schemeClr val="tx1"/>
                </a:solidFill>
              </a:rPr>
              <a:t>Rights</a:t>
            </a:r>
          </a:p>
          <a:p>
            <a:pPr lvl="1" eaLnBrk="1" hangingPunct="1"/>
            <a:r>
              <a:rPr lang="en-US" dirty="0" smtClean="0">
                <a:solidFill>
                  <a:schemeClr val="tx1"/>
                </a:solidFill>
              </a:rPr>
              <a:t>Sufficient intellectual property rights can enable open access to data</a:t>
            </a:r>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2082800" y="3048000"/>
            <a:ext cx="10058400" cy="4229100"/>
          </a:xfrm>
        </p:spPr>
        <p:txBody>
          <a:bodyPr/>
          <a:lstStyle/>
          <a:p>
            <a:r>
              <a:rPr lang="en-US" dirty="0" smtClean="0">
                <a:latin typeface="Helvetica Neue" charset="0"/>
                <a:ea typeface="ヒラギノ角ゴ ProN W3" charset="0"/>
                <a:cs typeface="ヒラギノ角ゴ ProN W3" charset="0"/>
              </a:rPr>
              <a:t>Background and context</a:t>
            </a:r>
          </a:p>
          <a:p>
            <a:r>
              <a:rPr lang="en-US" dirty="0" smtClean="0">
                <a:latin typeface="Helvetica Neue" charset="0"/>
                <a:ea typeface="ヒラギノ角ゴ ProN W3" charset="0"/>
                <a:cs typeface="ヒラギノ角ゴ ProN W3" charset="0"/>
              </a:rPr>
              <a:t>Relevance to data management</a:t>
            </a:r>
          </a:p>
          <a:p>
            <a:r>
              <a:rPr lang="en-US" dirty="0" smtClean="0">
                <a:latin typeface="Helvetica Neue" charset="0"/>
                <a:ea typeface="ヒラギノ角ゴ ProN W3" charset="0"/>
                <a:cs typeface="ヒラギノ角ゴ ProN W3" charset="0"/>
              </a:rPr>
              <a:t>Access providers and mechanisms</a:t>
            </a:r>
          </a:p>
          <a:p>
            <a:r>
              <a:rPr lang="en-US" dirty="0" smtClean="0">
                <a:latin typeface="Helvetica Neue" charset="0"/>
                <a:ea typeface="ヒラギノ角ゴ ProN W3" charset="0"/>
                <a:cs typeface="ヒラギノ角ゴ ProN W3" charset="0"/>
              </a:rPr>
              <a:t>Community considerations for access</a:t>
            </a:r>
          </a:p>
          <a:p>
            <a:r>
              <a:rPr lang="en-US" dirty="0" smtClean="0">
                <a:latin typeface="Helvetica Neue" charset="0"/>
                <a:ea typeface="ヒラギノ角ゴ ProN W3" charset="0"/>
                <a:cs typeface="ヒラギノ角ゴ ProN W3" charset="0"/>
              </a:rPr>
              <a:t>Resource considerations for access </a:t>
            </a:r>
          </a:p>
          <a:p>
            <a:r>
              <a:rPr lang="en-US" dirty="0" smtClean="0">
                <a:latin typeface="Helvetica Neue" charset="0"/>
                <a:ea typeface="ヒラギノ角ゴ ProN W3" charset="0"/>
                <a:cs typeface="ヒラギノ角ゴ ProN W3" charset="0"/>
              </a:rPr>
              <a:t>Access mechanisms offered by data centers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 and context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7162800"/>
          </a:xfrm>
        </p:spPr>
        <p:txBody>
          <a:bodyPr/>
          <a:lstStyle/>
          <a:p>
            <a:r>
              <a:rPr lang="en-US" dirty="0" smtClean="0"/>
              <a:t>Access mechanisms include ways to </a:t>
            </a:r>
            <a:r>
              <a:rPr lang="en-US" dirty="0"/>
              <a:t>foster </a:t>
            </a:r>
            <a:r>
              <a:rPr lang="en-US" dirty="0" smtClean="0"/>
              <a:t>access </a:t>
            </a:r>
            <a:r>
              <a:rPr lang="en-US" dirty="0"/>
              <a:t>and </a:t>
            </a:r>
            <a:r>
              <a:rPr lang="en-US" dirty="0" smtClean="0"/>
              <a:t>use of your data</a:t>
            </a:r>
            <a:endParaRPr lang="en-US" dirty="0"/>
          </a:p>
          <a:p>
            <a:r>
              <a:rPr lang="en-US" dirty="0" smtClean="0"/>
              <a:t>Provide your own access mechanisms or utilize services offered by others</a:t>
            </a:r>
          </a:p>
          <a:p>
            <a:r>
              <a:rPr lang="en-US" dirty="0" smtClean="0"/>
              <a:t>Work </a:t>
            </a:r>
            <a:r>
              <a:rPr lang="en-US" dirty="0"/>
              <a:t>with your community’s data center to identify possible access means for your data</a:t>
            </a:r>
          </a:p>
          <a:p>
            <a:r>
              <a:rPr lang="en-US" dirty="0"/>
              <a:t>The selection of access mechanisms should be based on the needs of the user community and the opportunities that are available</a:t>
            </a:r>
          </a:p>
          <a:p>
            <a:r>
              <a:rPr lang="en-US" dirty="0"/>
              <a:t>Choices among access mechanisms can influence how your data are managed, discovered, accessed, and used </a:t>
            </a:r>
          </a:p>
          <a:p>
            <a:r>
              <a:rPr lang="en-US" dirty="0"/>
              <a:t>Selection of ideal access mechanisms can foster access to your </a:t>
            </a:r>
            <a:r>
              <a:rPr lang="en-US" dirty="0" smtClean="0"/>
              <a:t>data</a:t>
            </a:r>
            <a:endParaRPr lang="en-US" dirty="0"/>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a:latin typeface="Helvetica Neue Light" charset="0"/>
                <a:ea typeface="ヒラギノ角ゴ ProN W3" charset="0"/>
                <a:cs typeface="ヒラギノ角ゴ ProN W3" charset="0"/>
              </a:rPr>
              <a:t>Relevance </a:t>
            </a:r>
            <a:r>
              <a:rPr lang="en-US" dirty="0" smtClean="0">
                <a:latin typeface="Helvetica Neue Light" charset="0"/>
                <a:ea typeface="ヒラギノ角ゴ ProN W3" charset="0"/>
                <a:cs typeface="ヒラギノ角ゴ ProN W3" charset="0"/>
              </a:rPr>
              <a:t>to data management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553200"/>
          </a:xfrm>
        </p:spPr>
        <p:txBody>
          <a:bodyPr/>
          <a:lstStyle/>
          <a:p>
            <a:r>
              <a:rPr lang="en-US" dirty="0"/>
              <a:t>Data </a:t>
            </a:r>
            <a:r>
              <a:rPr lang="en-US" dirty="0" smtClean="0"/>
              <a:t>will have enduring value if </a:t>
            </a:r>
            <a:r>
              <a:rPr lang="en-US" dirty="0"/>
              <a:t>they are </a:t>
            </a:r>
            <a:r>
              <a:rPr lang="en-US" dirty="0" smtClean="0"/>
              <a:t>accessible and usable</a:t>
            </a:r>
            <a:endParaRPr lang="en-US" dirty="0"/>
          </a:p>
          <a:p>
            <a:r>
              <a:rPr lang="en-US" dirty="0"/>
              <a:t>Access mechanisms </a:t>
            </a:r>
            <a:r>
              <a:rPr lang="en-US" dirty="0" smtClean="0"/>
              <a:t>facilitate data </a:t>
            </a:r>
            <a:r>
              <a:rPr lang="en-US" dirty="0"/>
              <a:t>discovery, </a:t>
            </a:r>
            <a:r>
              <a:rPr lang="en-US" dirty="0" smtClean="0"/>
              <a:t>access, </a:t>
            </a:r>
            <a:r>
              <a:rPr lang="en-US" dirty="0"/>
              <a:t>and usability by </a:t>
            </a:r>
            <a:r>
              <a:rPr lang="en-US" dirty="0" smtClean="0"/>
              <a:t>future users</a:t>
            </a:r>
            <a:endParaRPr lang="en-US" dirty="0"/>
          </a:p>
          <a:p>
            <a:r>
              <a:rPr lang="en-US" dirty="0"/>
              <a:t>D</a:t>
            </a:r>
            <a:r>
              <a:rPr lang="en-US" dirty="0" smtClean="0"/>
              <a:t>ata </a:t>
            </a:r>
            <a:r>
              <a:rPr lang="en-US" dirty="0"/>
              <a:t>services </a:t>
            </a:r>
            <a:r>
              <a:rPr lang="en-US" dirty="0" smtClean="0"/>
              <a:t>can </a:t>
            </a:r>
            <a:r>
              <a:rPr lang="en-US" dirty="0"/>
              <a:t>enable new uses of </a:t>
            </a:r>
            <a:r>
              <a:rPr lang="en-US" dirty="0" smtClean="0"/>
              <a:t>data and new user communities</a:t>
            </a:r>
            <a:endParaRPr lang="en-US" dirty="0"/>
          </a:p>
          <a:p>
            <a:r>
              <a:rPr lang="en-US" dirty="0"/>
              <a:t>Data that continue to be used </a:t>
            </a:r>
            <a:r>
              <a:rPr lang="en-US" dirty="0" smtClean="0"/>
              <a:t>are </a:t>
            </a:r>
            <a:r>
              <a:rPr lang="en-US" dirty="0"/>
              <a:t>recognized as having future value </a:t>
            </a:r>
            <a:r>
              <a:rPr lang="en-US" dirty="0" smtClean="0"/>
              <a:t>worthy </a:t>
            </a:r>
            <a:r>
              <a:rPr lang="en-US" dirty="0"/>
              <a:t>of continuing stewardship</a:t>
            </a:r>
          </a:p>
          <a:p>
            <a:r>
              <a:rPr lang="en-US" dirty="0" smtClean="0"/>
              <a:t>Working with your archive can help identify access mechanisms for your data</a:t>
            </a:r>
            <a:endParaRPr lang="en-US" dirty="0"/>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Access providers and mechanisms</a:t>
            </a:r>
            <a:endParaRPr lang="en-US" dirty="0">
              <a:latin typeface="Helvetica Neue Light" charset="0"/>
              <a:ea typeface="ヒラギノ角ゴ ProN W3" charset="0"/>
              <a:cs typeface="ヒラギノ角ゴ ProN W3" charset="0"/>
            </a:endParaRPr>
          </a:p>
        </p:txBody>
      </p:sp>
      <p:sp>
        <p:nvSpPr>
          <p:cNvPr id="25602" name="Content Placeholder 2"/>
          <p:cNvSpPr>
            <a:spLocks noGrp="1"/>
          </p:cNvSpPr>
          <p:nvPr>
            <p:ph idx="1"/>
          </p:nvPr>
        </p:nvSpPr>
        <p:spPr>
          <a:xfrm>
            <a:off x="330200" y="5791200"/>
            <a:ext cx="11731368" cy="3276600"/>
          </a:xfrm>
          <a:ln w="25400">
            <a:solidFill>
              <a:schemeClr val="tx1"/>
            </a:solidFill>
          </a:ln>
        </p:spPr>
        <p:txBody>
          <a:bodyPr/>
          <a:lstStyle/>
          <a:p>
            <a:r>
              <a:rPr lang="en-US" dirty="0" smtClean="0"/>
              <a:t>What are they providing access to: </a:t>
            </a:r>
            <a:r>
              <a:rPr lang="en-US" dirty="0"/>
              <a:t>packaged </a:t>
            </a:r>
            <a:r>
              <a:rPr lang="en-US" dirty="0" smtClean="0"/>
              <a:t>data?</a:t>
            </a:r>
            <a:endParaRPr lang="en-US" dirty="0"/>
          </a:p>
          <a:p>
            <a:pPr lvl="1"/>
            <a:r>
              <a:rPr lang="en-US" sz="2400" dirty="0"/>
              <a:t>Data package includes documentation (any information users need to know)</a:t>
            </a:r>
          </a:p>
          <a:p>
            <a:r>
              <a:rPr lang="en-US" dirty="0" smtClean="0"/>
              <a:t>What is the means for providing access?</a:t>
            </a:r>
            <a:endParaRPr lang="en-US" dirty="0"/>
          </a:p>
          <a:p>
            <a:pPr lvl="1"/>
            <a:r>
              <a:rPr lang="en-US" sz="2400" dirty="0"/>
              <a:t>Free or fee, discovery, user capabilities, user services (help), registration </a:t>
            </a:r>
          </a:p>
          <a:p>
            <a:r>
              <a:rPr lang="en-US" dirty="0" smtClean="0"/>
              <a:t>For how long will they provide access?</a:t>
            </a:r>
            <a:endParaRPr lang="en-US" dirty="0"/>
          </a:p>
          <a:p>
            <a:pPr lvl="1"/>
            <a:r>
              <a:rPr lang="en-US" sz="2400" dirty="0"/>
              <a:t>Organizational commitment, infrastructure, </a:t>
            </a:r>
            <a:r>
              <a:rPr lang="en-US" sz="2400" dirty="0" smtClean="0"/>
              <a:t>sustainability </a:t>
            </a:r>
            <a:endParaRPr lang="en-US" sz="2400" dirty="0"/>
          </a:p>
        </p:txBody>
      </p:sp>
      <p:sp>
        <p:nvSpPr>
          <p:cNvPr id="4" name="Content Placeholder 2"/>
          <p:cNvSpPr txBox="1">
            <a:spLocks/>
          </p:cNvSpPr>
          <p:nvPr/>
        </p:nvSpPr>
        <p:spPr bwMode="auto">
          <a:xfrm>
            <a:off x="321963" y="2362200"/>
            <a:ext cx="11739605" cy="2942964"/>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a:lstStyle>
          <a:p>
            <a:r>
              <a:rPr lang="en-US" dirty="0" smtClean="0"/>
              <a:t>Who provides access: producer </a:t>
            </a:r>
            <a:r>
              <a:rPr lang="en-US" smtClean="0"/>
              <a:t>(you) or </a:t>
            </a:r>
            <a:r>
              <a:rPr lang="en-US" dirty="0" smtClean="0"/>
              <a:t>distributor?</a:t>
            </a:r>
          </a:p>
          <a:p>
            <a:pPr lvl="1"/>
            <a:r>
              <a:rPr lang="en-US" sz="2400" dirty="0" smtClean="0"/>
              <a:t>Single or multiple distributors (version control, commitment, cited source)</a:t>
            </a:r>
          </a:p>
        </p:txBody>
      </p:sp>
      <p:sp>
        <p:nvSpPr>
          <p:cNvPr id="5" name="Content Placeholder 2"/>
          <p:cNvSpPr txBox="1">
            <a:spLocks/>
          </p:cNvSpPr>
          <p:nvPr/>
        </p:nvSpPr>
        <p:spPr bwMode="auto">
          <a:xfrm>
            <a:off x="321963" y="3564928"/>
            <a:ext cx="5867400" cy="1723764"/>
          </a:xfrm>
          <a:prstGeom prst="rect">
            <a:avLst/>
          </a:prstGeom>
          <a:noFill/>
          <a:ln w="25400">
            <a:solidFill>
              <a:srgbClr val="000000"/>
            </a:solidFill>
            <a:miter lim="800000"/>
            <a:headEnd/>
            <a:tailEnd/>
          </a:ln>
          <a:extLs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a:lstStyle>
          <a:p>
            <a:pPr marL="0" indent="0">
              <a:buNone/>
            </a:pPr>
            <a:r>
              <a:rPr lang="en-US" dirty="0" smtClean="0"/>
              <a:t>Producer provides access</a:t>
            </a:r>
          </a:p>
          <a:p>
            <a:pPr lvl="1"/>
            <a:r>
              <a:rPr lang="en-US" sz="2400" dirty="0" smtClean="0"/>
              <a:t>Producer’s website, project website, blog, Email, portable media</a:t>
            </a:r>
          </a:p>
        </p:txBody>
      </p:sp>
      <p:sp>
        <p:nvSpPr>
          <p:cNvPr id="6" name="Content Placeholder 2"/>
          <p:cNvSpPr txBox="1">
            <a:spLocks/>
          </p:cNvSpPr>
          <p:nvPr/>
        </p:nvSpPr>
        <p:spPr bwMode="auto">
          <a:xfrm>
            <a:off x="6194168" y="3564928"/>
            <a:ext cx="5867400" cy="1723764"/>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a:lstStyle>
          <a:p>
            <a:pPr marL="0" indent="0">
              <a:buNone/>
            </a:pPr>
            <a:r>
              <a:rPr lang="en-US" dirty="0" smtClean="0"/>
              <a:t>Distributor provides access</a:t>
            </a:r>
          </a:p>
          <a:p>
            <a:pPr lvl="1"/>
            <a:r>
              <a:rPr lang="en-US" sz="2400" dirty="0" smtClean="0"/>
              <a:t>Distributor’s website: organized by collections, projects, or producers</a:t>
            </a:r>
          </a:p>
        </p:txBody>
      </p:sp>
    </p:spTree>
    <p:extLst>
      <p:ext uri="{BB962C8B-B14F-4D97-AF65-F5344CB8AC3E}">
        <p14:creationId xmlns:p14="http://schemas.microsoft.com/office/powerpoint/2010/main" val="146319551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Community considerations for access</a:t>
            </a:r>
            <a:r>
              <a:rPr lang="en-US" dirty="0">
                <a:latin typeface="Helvetica Neue Light" charset="0"/>
                <a:ea typeface="ヒラギノ角ゴ ProN W3" charset="0"/>
                <a:cs typeface="ヒラギノ角ゴ ProN W3" charset="0"/>
              </a:rPr>
              <a:t>	</a:t>
            </a:r>
          </a:p>
        </p:txBody>
      </p:sp>
      <p:sp>
        <p:nvSpPr>
          <p:cNvPr id="7" name="Content Placeholder 2"/>
          <p:cNvSpPr txBox="1">
            <a:spLocks/>
          </p:cNvSpPr>
          <p:nvPr/>
        </p:nvSpPr>
        <p:spPr bwMode="auto">
          <a:xfrm>
            <a:off x="495642" y="2743200"/>
            <a:ext cx="12026557" cy="277821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a:lstStyle>
          <a:p>
            <a:r>
              <a:rPr lang="en-US" sz="2800" dirty="0" smtClean="0"/>
              <a:t>Envisioned users and uses</a:t>
            </a:r>
          </a:p>
          <a:p>
            <a:pPr lvl="1"/>
            <a:r>
              <a:rPr lang="en-US" sz="2200" dirty="0" smtClean="0"/>
              <a:t>Sites for research (disciplinary, interdisciplinary), education, planning, policy-making</a:t>
            </a:r>
          </a:p>
          <a:p>
            <a:r>
              <a:rPr lang="en-US" sz="2800" dirty="0" smtClean="0"/>
              <a:t>Community expectations</a:t>
            </a:r>
          </a:p>
          <a:p>
            <a:pPr lvl="1"/>
            <a:r>
              <a:rPr lang="en-US" sz="2200" dirty="0" smtClean="0"/>
              <a:t>Download, analysis or data integration tools, reference services (help desk, FAQs)</a:t>
            </a:r>
          </a:p>
          <a:p>
            <a:r>
              <a:rPr lang="en-US" sz="2800" dirty="0" smtClean="0"/>
              <a:t>Affiliations (organizational, disciplinary)</a:t>
            </a:r>
          </a:p>
          <a:p>
            <a:pPr lvl="1"/>
            <a:r>
              <a:rPr lang="en-US" sz="2200" dirty="0" smtClean="0"/>
              <a:t>Government clearinghouse, institutional repository, disciplinary archive</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74400" y="4654273"/>
            <a:ext cx="1323357" cy="1156547"/>
          </a:xfrm>
          <a:prstGeom prst="rect">
            <a:avLst/>
          </a:prstGeom>
        </p:spPr>
      </p:pic>
    </p:spTree>
    <p:extLst>
      <p:ext uri="{BB962C8B-B14F-4D97-AF65-F5344CB8AC3E}">
        <p14:creationId xmlns:p14="http://schemas.microsoft.com/office/powerpoint/2010/main" val="44265120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Resource considerations for access</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406400" y="2791459"/>
            <a:ext cx="12039600" cy="4610100"/>
          </a:xfrm>
          <a:ln>
            <a:noFill/>
          </a:ln>
        </p:spPr>
        <p:txBody>
          <a:bodyPr/>
          <a:lstStyle/>
          <a:p>
            <a:r>
              <a:rPr lang="en-US" sz="2800" dirty="0" smtClean="0"/>
              <a:t>Costs </a:t>
            </a:r>
            <a:r>
              <a:rPr lang="en-US" sz="2800" dirty="0"/>
              <a:t>for deposit, maintenance, or access</a:t>
            </a:r>
          </a:p>
          <a:p>
            <a:pPr lvl="1"/>
            <a:r>
              <a:rPr lang="en-US" sz="2200" dirty="0"/>
              <a:t>Free deposit, free access, deposit fees, access fees, subscription fees</a:t>
            </a:r>
          </a:p>
          <a:p>
            <a:r>
              <a:rPr lang="en-US" sz="2800" dirty="0"/>
              <a:t>Discovery opportunities</a:t>
            </a:r>
          </a:p>
          <a:p>
            <a:pPr lvl="1"/>
            <a:r>
              <a:rPr lang="en-US" sz="2200" dirty="0"/>
              <a:t>Inclusion in catalogs, metadata harvesting, search engine optimization, </a:t>
            </a:r>
            <a:r>
              <a:rPr lang="en-US" sz="2200" dirty="0" smtClean="0"/>
              <a:t>promotion</a:t>
            </a:r>
            <a:endParaRPr lang="en-US" sz="2200" dirty="0"/>
          </a:p>
          <a:p>
            <a:r>
              <a:rPr lang="en-US" sz="2800" dirty="0"/>
              <a:t>Facilitating registration, rights, or restrictions</a:t>
            </a:r>
          </a:p>
          <a:p>
            <a:pPr lvl="1"/>
            <a:r>
              <a:rPr lang="en-US" sz="2200" dirty="0"/>
              <a:t>Capabilities to require registration, respect rights, or enforce restrictions</a:t>
            </a:r>
          </a:p>
          <a:p>
            <a:r>
              <a:rPr lang="en-US" sz="2800" dirty="0"/>
              <a:t>Expertise and resource availability (current and long-term)</a:t>
            </a:r>
          </a:p>
          <a:p>
            <a:pPr lvl="1"/>
            <a:r>
              <a:rPr lang="en-US" sz="2200" dirty="0"/>
              <a:t>Sustainable organization and infrastructure to foster ongoing development and access</a:t>
            </a:r>
          </a:p>
          <a:p>
            <a:r>
              <a:rPr lang="en-US" sz="2800" dirty="0"/>
              <a:t>Use and impact measures</a:t>
            </a:r>
          </a:p>
          <a:p>
            <a:pPr lvl="1"/>
            <a:r>
              <a:rPr lang="en-US" sz="2200" dirty="0"/>
              <a:t>Download counts, page visits by domain or country, published uses, </a:t>
            </a:r>
            <a:r>
              <a:rPr lang="en-US" sz="2200" dirty="0" smtClean="0"/>
              <a:t>data product citations</a:t>
            </a:r>
            <a:endParaRPr lang="en-US" sz="2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4800" y="2778949"/>
            <a:ext cx="609600" cy="97765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74400" y="2656856"/>
            <a:ext cx="380104" cy="6096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23154" y="2472826"/>
            <a:ext cx="304800" cy="488830"/>
          </a:xfrm>
          <a:prstGeom prst="rect">
            <a:avLst/>
          </a:prstGeom>
        </p:spPr>
      </p:pic>
    </p:spTree>
    <p:extLst>
      <p:ext uri="{BB962C8B-B14F-4D97-AF65-F5344CB8AC3E}">
        <p14:creationId xmlns:p14="http://schemas.microsoft.com/office/powerpoint/2010/main" val="25691641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Access mechanisms offered by data centers</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705600"/>
          </a:xfrm>
        </p:spPr>
        <p:txBody>
          <a:bodyPr/>
          <a:lstStyle/>
          <a:p>
            <a:r>
              <a:rPr lang="en-US" dirty="0"/>
              <a:t>Catalog</a:t>
            </a:r>
          </a:p>
          <a:p>
            <a:pPr lvl="1"/>
            <a:r>
              <a:rPr lang="en-US" sz="2400" dirty="0"/>
              <a:t>Described within searchable catalogs that are relevant to user community</a:t>
            </a:r>
          </a:p>
          <a:p>
            <a:pPr lvl="1"/>
            <a:r>
              <a:rPr lang="en-US" sz="2400" dirty="0"/>
              <a:t>Descriptions provide sufficient information to inform usage decisions</a:t>
            </a:r>
          </a:p>
          <a:p>
            <a:r>
              <a:rPr lang="en-US" dirty="0"/>
              <a:t>Collection</a:t>
            </a:r>
          </a:p>
          <a:p>
            <a:pPr lvl="1"/>
            <a:r>
              <a:rPr lang="en-US" sz="2400" dirty="0"/>
              <a:t>Many datasets may be accessible through a single collection</a:t>
            </a:r>
          </a:p>
          <a:p>
            <a:pPr lvl="1"/>
            <a:r>
              <a:rPr lang="en-US" sz="2400" dirty="0"/>
              <a:t>Collection may include resources for a topic or for other purposes</a:t>
            </a:r>
          </a:p>
          <a:p>
            <a:r>
              <a:rPr lang="en-US" dirty="0"/>
              <a:t>Dataset webpage (data page, splash page, landing page)</a:t>
            </a:r>
          </a:p>
          <a:p>
            <a:pPr lvl="1"/>
            <a:r>
              <a:rPr lang="en-US" sz="2400" dirty="0"/>
              <a:t>Page provides access to </a:t>
            </a:r>
            <a:r>
              <a:rPr lang="en-US" sz="2400" dirty="0" smtClean="0"/>
              <a:t>data, contextual information, and services</a:t>
            </a:r>
            <a:endParaRPr lang="en-US" sz="2400" dirty="0"/>
          </a:p>
          <a:p>
            <a:pPr lvl="1"/>
            <a:r>
              <a:rPr lang="en-US" sz="2400" dirty="0"/>
              <a:t>Contains dataset title, metadata, related resources, recommended citation</a:t>
            </a:r>
          </a:p>
          <a:p>
            <a:r>
              <a:rPr lang="en-US" dirty="0"/>
              <a:t>Services</a:t>
            </a:r>
          </a:p>
          <a:p>
            <a:pPr lvl="1"/>
            <a:r>
              <a:rPr lang="en-US" sz="2400" dirty="0"/>
              <a:t>Database, gazetteer, linked data, search, intuitive (smart) interface</a:t>
            </a:r>
          </a:p>
          <a:p>
            <a:pPr lvl="1"/>
            <a:r>
              <a:rPr lang="en-US" sz="2400" dirty="0"/>
              <a:t>Web Coverage Services (WCS), Web Map Services (WMS), Web Processing Services (WPS), Web Feature Services (WFS)</a:t>
            </a:r>
          </a:p>
          <a:p>
            <a:pPr lvl="1"/>
            <a:r>
              <a:rPr lang="en-US" sz="2400" dirty="0"/>
              <a:t>Order system for delivery on portable media</a:t>
            </a:r>
          </a:p>
        </p:txBody>
      </p:sp>
    </p:spTree>
    <p:extLst>
      <p:ext uri="{BB962C8B-B14F-4D97-AF65-F5344CB8AC3E}">
        <p14:creationId xmlns:p14="http://schemas.microsoft.com/office/powerpoint/2010/main" val="231696522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a:xfrm>
            <a:off x="558800" y="2971800"/>
            <a:ext cx="11861800" cy="3276600"/>
          </a:xfrm>
        </p:spPr>
        <p:txBody>
          <a:bodyPr/>
          <a:lstStyle/>
          <a:p>
            <a:pPr eaLnBrk="1" hangingPunct="1"/>
            <a:r>
              <a:rPr lang="en-US" sz="2400" dirty="0" err="1"/>
              <a:t>DataONE</a:t>
            </a:r>
            <a:r>
              <a:rPr lang="en-US" sz="2400" dirty="0"/>
              <a:t> Best Practices Database. </a:t>
            </a:r>
            <a:r>
              <a:rPr lang="en-US" sz="2400" dirty="0" smtClean="0"/>
              <a:t>2012. </a:t>
            </a:r>
            <a:r>
              <a:rPr lang="en-US" sz="2400" dirty="0" err="1"/>
              <a:t>DataONE</a:t>
            </a:r>
            <a:r>
              <a:rPr lang="en-US" sz="2400" dirty="0"/>
              <a:t>. </a:t>
            </a:r>
            <a:r>
              <a:rPr lang="en-US" sz="2400" dirty="0" smtClean="0"/>
              <a:t>Available online at  </a:t>
            </a:r>
            <a:r>
              <a:rPr lang="en-US" sz="2400" dirty="0">
                <a:hlinkClick r:id="rId3"/>
              </a:rPr>
              <a:t>http://</a:t>
            </a:r>
            <a:r>
              <a:rPr lang="en-US" sz="2400" dirty="0" smtClean="0">
                <a:hlinkClick r:id="rId3"/>
              </a:rPr>
              <a:t>www.dataone.org/best-practices</a:t>
            </a:r>
            <a:r>
              <a:rPr lang="en-US" sz="2400" dirty="0" smtClean="0"/>
              <a:t> </a:t>
            </a:r>
          </a:p>
          <a:p>
            <a:pPr eaLnBrk="1" hangingPunct="1"/>
            <a:r>
              <a:rPr lang="en-US" sz="2400" dirty="0">
                <a:solidFill>
                  <a:schemeClr val="tx1"/>
                </a:solidFill>
              </a:rPr>
              <a:t>Geospatial Data Preservation Resource Center. 2011. </a:t>
            </a:r>
            <a:r>
              <a:rPr lang="en-US" sz="2400" dirty="0" smtClean="0">
                <a:solidFill>
                  <a:schemeClr val="tx1"/>
                </a:solidFill>
              </a:rPr>
              <a:t>CIESIN, Columbia University. Available </a:t>
            </a:r>
            <a:r>
              <a:rPr lang="en-US" sz="2400" dirty="0">
                <a:solidFill>
                  <a:schemeClr val="tx1"/>
                </a:solidFill>
              </a:rPr>
              <a:t>online at </a:t>
            </a:r>
            <a:r>
              <a:rPr lang="en-US" sz="2400" dirty="0">
                <a:solidFill>
                  <a:schemeClr val="tx1"/>
                </a:solidFill>
                <a:hlinkClick r:id="rId4"/>
              </a:rPr>
              <a:t>http://geopreservation.org/</a:t>
            </a:r>
            <a:endParaRPr lang="en-US" sz="2400" dirty="0">
              <a:solidFill>
                <a:schemeClr val="tx1"/>
              </a:solidFill>
            </a:endParaRPr>
          </a:p>
          <a:p>
            <a:pPr eaLnBrk="1" hangingPunct="1"/>
            <a:r>
              <a:rPr lang="en-US" sz="2400" dirty="0" smtClean="0">
                <a:solidFill>
                  <a:schemeClr val="tx1"/>
                </a:solidFill>
              </a:rPr>
              <a:t>GEOSS </a:t>
            </a:r>
            <a:r>
              <a:rPr lang="en-US" sz="2400" dirty="0">
                <a:solidFill>
                  <a:schemeClr val="tx1"/>
                </a:solidFill>
              </a:rPr>
              <a:t>AIP-2 Demonstration. </a:t>
            </a:r>
            <a:r>
              <a:rPr lang="en-US" sz="2400" dirty="0" smtClean="0">
                <a:solidFill>
                  <a:schemeClr val="tx1"/>
                </a:solidFill>
              </a:rPr>
              <a:t>2012. Open </a:t>
            </a:r>
            <a:r>
              <a:rPr lang="en-US" sz="2400" dirty="0">
                <a:solidFill>
                  <a:schemeClr val="tx1"/>
                </a:solidFill>
              </a:rPr>
              <a:t>Geospatial Consortium, Inc. </a:t>
            </a:r>
            <a:r>
              <a:rPr lang="en-US" sz="2400" dirty="0" smtClean="0">
                <a:solidFill>
                  <a:schemeClr val="tx1"/>
                </a:solidFill>
              </a:rPr>
              <a:t>Available </a:t>
            </a:r>
            <a:r>
              <a:rPr lang="en-US" sz="2400" dirty="0">
                <a:solidFill>
                  <a:schemeClr val="tx1"/>
                </a:solidFill>
              </a:rPr>
              <a:t>online at </a:t>
            </a:r>
            <a:r>
              <a:rPr lang="en-US" sz="2400" dirty="0">
                <a:solidFill>
                  <a:schemeClr val="tx1"/>
                </a:solidFill>
                <a:hlinkClick r:id="rId5"/>
              </a:rPr>
              <a:t>http://</a:t>
            </a:r>
            <a:r>
              <a:rPr lang="en-US" sz="2400" dirty="0" smtClean="0">
                <a:solidFill>
                  <a:schemeClr val="tx1"/>
                </a:solidFill>
                <a:hlinkClick r:id="rId5"/>
              </a:rPr>
              <a:t>www.ogcnetwork.net/pub/ogcnetwork/GEOSS/AIP2/index.html</a:t>
            </a:r>
            <a:endParaRPr lang="en-US" sz="2400" dirty="0" smtClean="0">
              <a:solidFill>
                <a:schemeClr val="tx1"/>
              </a:solidFill>
            </a:endParaRPr>
          </a:p>
          <a:p>
            <a:pPr eaLnBrk="1" hangingPunct="1"/>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6782</TotalTime>
  <Pages>0</Pages>
  <Words>1942</Words>
  <Characters>0</Characters>
  <Application>Microsoft Office PowerPoint</Application>
  <PresentationFormat>Custom</PresentationFormat>
  <Lines>0</Lines>
  <Paragraphs>169</Paragraphs>
  <Slides>11</Slides>
  <Notes>11</Notes>
  <HiddenSlides>0</HiddenSlides>
  <MMClips>0</MMClips>
  <ScaleCrop>false</ScaleCrop>
  <HeadingPairs>
    <vt:vector size="4" baseType="variant">
      <vt:variant>
        <vt:lpstr>Theme</vt:lpstr>
      </vt:variant>
      <vt:variant>
        <vt:i4>19</vt:i4>
      </vt:variant>
      <vt:variant>
        <vt:lpstr>Slide Titles</vt:lpstr>
      </vt:variant>
      <vt:variant>
        <vt:i4>11</vt:i4>
      </vt:variant>
    </vt:vector>
  </HeadingPairs>
  <TitlesOfParts>
    <vt:vector size="30"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Access Mechanisms</vt:lpstr>
      <vt:lpstr>Overview</vt:lpstr>
      <vt:lpstr>Background and context </vt:lpstr>
      <vt:lpstr>Relevance to data management </vt:lpstr>
      <vt:lpstr>Access providers and mechanisms</vt:lpstr>
      <vt:lpstr>Community considerations for access </vt:lpstr>
      <vt:lpstr>Resource considerations for access </vt:lpstr>
      <vt:lpstr>Access mechanisms offered by data centers </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Mechanisms</dc:title>
  <dc:creator>Robert R. Downs</dc:creator>
  <cp:lastModifiedBy>Robert R Downs</cp:lastModifiedBy>
  <cp:revision>109</cp:revision>
  <dcterms:created xsi:type="dcterms:W3CDTF">2011-08-09T22:31:13Z</dcterms:created>
  <dcterms:modified xsi:type="dcterms:W3CDTF">2012-10-24T18:13:13Z</dcterms:modified>
</cp:coreProperties>
</file>