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0" r:id="rId4"/>
    <p:sldId id="259" r:id="rId5"/>
    <p:sldId id="258" r:id="rId6"/>
    <p:sldId id="263" r:id="rId7"/>
    <p:sldId id="262" r:id="rId8"/>
    <p:sldId id="267" r:id="rId9"/>
    <p:sldId id="264" r:id="rId10"/>
    <p:sldId id="266" r:id="rId11"/>
    <p:sldId id="278" r:id="rId12"/>
    <p:sldId id="342" r:id="rId13"/>
    <p:sldId id="343" r:id="rId14"/>
    <p:sldId id="350" r:id="rId15"/>
    <p:sldId id="345" r:id="rId16"/>
    <p:sldId id="344" r:id="rId17"/>
    <p:sldId id="347" r:id="rId18"/>
    <p:sldId id="346" r:id="rId19"/>
    <p:sldId id="348" r:id="rId20"/>
    <p:sldId id="351" r:id="rId21"/>
    <p:sldId id="349" r:id="rId22"/>
    <p:sldId id="338" r:id="rId23"/>
    <p:sldId id="285" r:id="rId24"/>
    <p:sldId id="337" r:id="rId25"/>
    <p:sldId id="339" r:id="rId26"/>
    <p:sldId id="341" r:id="rId27"/>
    <p:sldId id="288" r:id="rId28"/>
    <p:sldId id="287" r:id="rId29"/>
    <p:sldId id="289" r:id="rId30"/>
    <p:sldId id="286" r:id="rId31"/>
    <p:sldId id="290" r:id="rId32"/>
    <p:sldId id="291" r:id="rId33"/>
    <p:sldId id="340" r:id="rId34"/>
    <p:sldId id="292" r:id="rId35"/>
    <p:sldId id="310" r:id="rId36"/>
    <p:sldId id="294" r:id="rId37"/>
    <p:sldId id="295" r:id="rId38"/>
    <p:sldId id="375" r:id="rId39"/>
    <p:sldId id="378" r:id="rId40"/>
    <p:sldId id="383" r:id="rId41"/>
    <p:sldId id="382" r:id="rId42"/>
    <p:sldId id="381" r:id="rId43"/>
    <p:sldId id="380" r:id="rId44"/>
    <p:sldId id="379" r:id="rId45"/>
    <p:sldId id="377" r:id="rId46"/>
    <p:sldId id="384" r:id="rId47"/>
    <p:sldId id="37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389" y="14"/>
      </p:cViewPr>
      <p:guideLst>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761DB-581A-4573-AC68-042CD4485DF8}" type="datetimeFigureOut">
              <a:rPr lang="en-US" smtClean="0"/>
              <a:t>7/31/2017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F5FE9-B797-4BCF-828A-5BA0CAD99DE3}" type="slidenum">
              <a:rPr lang="en-US" smtClean="0"/>
              <a:t>‹#›</a:t>
            </a:fld>
            <a:endParaRPr lang="en-US"/>
          </a:p>
        </p:txBody>
      </p:sp>
    </p:spTree>
    <p:extLst>
      <p:ext uri="{BB962C8B-B14F-4D97-AF65-F5344CB8AC3E}">
        <p14:creationId xmlns:p14="http://schemas.microsoft.com/office/powerpoint/2010/main" val="94750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387F9-EE58-4A7F-BD00-E456DD892B46}"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3262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387F9-EE58-4A7F-BD00-E456DD892B46}"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31792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387F9-EE58-4A7F-BD00-E456DD892B46}"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308355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387F9-EE58-4A7F-BD00-E456DD892B46}"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208922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387F9-EE58-4A7F-BD00-E456DD892B46}"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418998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D387F9-EE58-4A7F-BD00-E456DD892B46}"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400328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D387F9-EE58-4A7F-BD00-E456DD892B46}"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159043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387F9-EE58-4A7F-BD00-E456DD892B46}"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423827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387F9-EE58-4A7F-BD00-E456DD892B46}"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193996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387F9-EE58-4A7F-BD00-E456DD892B46}"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244341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387F9-EE58-4A7F-BD00-E456DD892B46}"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445E7-1F71-4387-B360-37CFB58A2004}" type="slidenum">
              <a:rPr lang="en-US" smtClean="0"/>
              <a:t>‹#›</a:t>
            </a:fld>
            <a:endParaRPr lang="en-US"/>
          </a:p>
        </p:txBody>
      </p:sp>
    </p:spTree>
    <p:extLst>
      <p:ext uri="{BB962C8B-B14F-4D97-AF65-F5344CB8AC3E}">
        <p14:creationId xmlns:p14="http://schemas.microsoft.com/office/powerpoint/2010/main" val="41251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1D387F9-EE58-4A7F-BD00-E456DD892B46}" type="datetimeFigureOut">
              <a:rPr lang="en-US" smtClean="0"/>
              <a:t>7/31/2017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E445E7-1F71-4387-B360-37CFB58A2004}" type="slidenum">
              <a:rPr lang="en-US" smtClean="0"/>
              <a:t>‹#›</a:t>
            </a:fld>
            <a:endParaRPr lang="en-US"/>
          </a:p>
        </p:txBody>
      </p:sp>
    </p:spTree>
    <p:extLst>
      <p:ext uri="{BB962C8B-B14F-4D97-AF65-F5344CB8AC3E}">
        <p14:creationId xmlns:p14="http://schemas.microsoft.com/office/powerpoint/2010/main" val="263766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209550"/>
            <a:ext cx="7162800" cy="954107"/>
          </a:xfrm>
          <a:prstGeom prst="rect">
            <a:avLst/>
          </a:prstGeom>
          <a:noFill/>
          <a:ln w="28575">
            <a:noFill/>
          </a:ln>
        </p:spPr>
        <p:txBody>
          <a:bodyPr wrap="square" rtlCol="0">
            <a:spAutoFit/>
          </a:bodyPr>
          <a:lstStyle/>
          <a:p>
            <a:pPr algn="ctr"/>
            <a:r>
              <a:rPr lang="en-US" sz="2800" dirty="0" smtClean="0">
                <a:solidFill>
                  <a:srgbClr val="002060"/>
                </a:solidFill>
              </a:rPr>
              <a:t>The challenges of evaluating global climate models with the limited observational record.</a:t>
            </a:r>
            <a:endParaRPr lang="en-US" sz="2800" dirty="0">
              <a:solidFill>
                <a:srgbClr val="002060"/>
              </a:solidFill>
            </a:endParaRPr>
          </a:p>
        </p:txBody>
      </p:sp>
      <p:sp>
        <p:nvSpPr>
          <p:cNvPr id="5" name="TextBox 4"/>
          <p:cNvSpPr txBox="1"/>
          <p:nvPr/>
        </p:nvSpPr>
        <p:spPr>
          <a:xfrm>
            <a:off x="914400" y="3562350"/>
            <a:ext cx="7162800" cy="523220"/>
          </a:xfrm>
          <a:prstGeom prst="rect">
            <a:avLst/>
          </a:prstGeom>
          <a:noFill/>
          <a:ln w="28575">
            <a:noFill/>
          </a:ln>
        </p:spPr>
        <p:txBody>
          <a:bodyPr wrap="square" rtlCol="0">
            <a:spAutoFit/>
          </a:bodyPr>
          <a:lstStyle/>
          <a:p>
            <a:pPr algn="ctr"/>
            <a:r>
              <a:rPr lang="en-US" sz="2800" dirty="0" smtClean="0">
                <a:solidFill>
                  <a:srgbClr val="002060"/>
                </a:solidFill>
              </a:rPr>
              <a:t>Isla Simpson</a:t>
            </a:r>
            <a:endParaRPr lang="en-US" sz="2800" dirty="0">
              <a:solidFill>
                <a:srgbClr val="002060"/>
              </a:solidFill>
            </a:endParaRPr>
          </a:p>
        </p:txBody>
      </p:sp>
      <p:sp>
        <p:nvSpPr>
          <p:cNvPr id="6" name="TextBox 5"/>
          <p:cNvSpPr txBox="1"/>
          <p:nvPr/>
        </p:nvSpPr>
        <p:spPr>
          <a:xfrm>
            <a:off x="304800" y="3943350"/>
            <a:ext cx="8458200" cy="523220"/>
          </a:xfrm>
          <a:prstGeom prst="rect">
            <a:avLst/>
          </a:prstGeom>
          <a:noFill/>
          <a:ln w="28575">
            <a:noFill/>
          </a:ln>
        </p:spPr>
        <p:txBody>
          <a:bodyPr wrap="square" rtlCol="0">
            <a:spAutoFit/>
          </a:bodyPr>
          <a:lstStyle/>
          <a:p>
            <a:pPr algn="ctr"/>
            <a:r>
              <a:rPr lang="en-US" sz="2800" dirty="0" smtClean="0">
                <a:solidFill>
                  <a:srgbClr val="002060"/>
                </a:solidFill>
              </a:rPr>
              <a:t>Climate and Global Dynamics Laboratory, NCAR</a:t>
            </a:r>
            <a:endParaRPr lang="en-US" sz="2800" dirty="0">
              <a:solidFill>
                <a:srgbClr val="002060"/>
              </a:solidFill>
            </a:endParaRPr>
          </a:p>
        </p:txBody>
      </p:sp>
      <p:pic>
        <p:nvPicPr>
          <p:cNvPr id="7" name="Picture 6" descr="ncar-logo-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671822"/>
            <a:ext cx="1077128" cy="33832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4400" y="4552950"/>
            <a:ext cx="457200" cy="457200"/>
          </a:xfrm>
          <a:prstGeom prst="rect">
            <a:avLst/>
          </a:prstGeom>
        </p:spPr>
      </p:pic>
      <p:cxnSp>
        <p:nvCxnSpPr>
          <p:cNvPr id="10" name="Straight Connector 9"/>
          <p:cNvCxnSpPr/>
          <p:nvPr/>
        </p:nvCxnSpPr>
        <p:spPr>
          <a:xfrm>
            <a:off x="228600" y="4400550"/>
            <a:ext cx="85344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333281"/>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rc 15"/>
          <p:cNvSpPr/>
          <p:nvPr/>
        </p:nvSpPr>
        <p:spPr>
          <a:xfrm rot="19167526">
            <a:off x="3200409" y="1939656"/>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304800" y="1163656"/>
            <a:ext cx="7924800" cy="2499617"/>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 y="1959174"/>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787664"/>
            <a:ext cx="8153400" cy="707886"/>
          </a:xfrm>
          <a:prstGeom prst="rect">
            <a:avLst/>
          </a:prstGeom>
          <a:noFill/>
          <a:ln w="28575">
            <a:noFill/>
          </a:ln>
        </p:spPr>
        <p:txBody>
          <a:bodyPr wrap="square" rtlCol="0">
            <a:spAutoFit/>
          </a:bodyPr>
          <a:lstStyle/>
          <a:p>
            <a:r>
              <a:rPr lang="en-US" sz="2000" dirty="0" smtClean="0">
                <a:solidFill>
                  <a:srgbClr val="002060"/>
                </a:solidFill>
              </a:rPr>
              <a:t>A more process based view of model errors e.g., analysis of short term forecast errors can allow us to identify erroneous processes.</a:t>
            </a:r>
            <a:endParaRPr lang="en-US" sz="2000" i="1" dirty="0">
              <a:solidFill>
                <a:srgbClr val="C00000"/>
              </a:solidFill>
            </a:endParaRPr>
          </a:p>
        </p:txBody>
      </p:sp>
      <p:sp>
        <p:nvSpPr>
          <p:cNvPr id="11" name="TextBox 10"/>
          <p:cNvSpPr txBox="1"/>
          <p:nvPr/>
        </p:nvSpPr>
        <p:spPr>
          <a:xfrm>
            <a:off x="609600" y="641687"/>
            <a:ext cx="8382000" cy="1015663"/>
          </a:xfrm>
          <a:prstGeom prst="rect">
            <a:avLst/>
          </a:prstGeom>
          <a:noFill/>
          <a:ln w="28575">
            <a:noFill/>
          </a:ln>
        </p:spPr>
        <p:txBody>
          <a:bodyPr wrap="square" rtlCol="0">
            <a:spAutoFit/>
          </a:bodyPr>
          <a:lstStyle/>
          <a:p>
            <a:r>
              <a:rPr lang="en-US" sz="2000" dirty="0" smtClean="0">
                <a:solidFill>
                  <a:srgbClr val="002060"/>
                </a:solidFill>
              </a:rPr>
              <a:t>The combined use of model ensembles and appropriate statistical analysis of the observations can make us aware of the limitations of our observational analysis.  Where we can say our models are in error and where we can’t. </a:t>
            </a:r>
            <a:endParaRPr lang="en-US" sz="2000" i="1" dirty="0">
              <a:solidFill>
                <a:srgbClr val="C00000"/>
              </a:solidFill>
            </a:endParaRPr>
          </a:p>
        </p:txBody>
      </p:sp>
      <p:sp>
        <p:nvSpPr>
          <p:cNvPr id="12" name="TextBox 11"/>
          <p:cNvSpPr txBox="1"/>
          <p:nvPr/>
        </p:nvSpPr>
        <p:spPr>
          <a:xfrm>
            <a:off x="381000" y="190440"/>
            <a:ext cx="3657600" cy="400110"/>
          </a:xfrm>
          <a:prstGeom prst="rect">
            <a:avLst/>
          </a:prstGeom>
          <a:noFill/>
          <a:ln w="28575">
            <a:noFill/>
          </a:ln>
        </p:spPr>
        <p:txBody>
          <a:bodyPr wrap="square" rtlCol="0">
            <a:spAutoFit/>
          </a:bodyPr>
          <a:lstStyle/>
          <a:p>
            <a:r>
              <a:rPr lang="en-US" sz="2000" dirty="0" smtClean="0">
                <a:solidFill>
                  <a:srgbClr val="002060"/>
                </a:solidFill>
              </a:rPr>
              <a:t>How do we deal with this issue?</a:t>
            </a:r>
            <a:endParaRPr lang="en-US" sz="2000" i="1" dirty="0">
              <a:solidFill>
                <a:srgbClr val="C00000"/>
              </a:solidFill>
            </a:endParaRPr>
          </a:p>
        </p:txBody>
      </p:sp>
      <p:sp>
        <p:nvSpPr>
          <p:cNvPr id="2" name="Rectangle 1"/>
          <p:cNvSpPr/>
          <p:nvPr/>
        </p:nvSpPr>
        <p:spPr>
          <a:xfrm>
            <a:off x="228600" y="590550"/>
            <a:ext cx="8610600" cy="119711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90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1200150"/>
            <a:ext cx="8305800" cy="923330"/>
          </a:xfrm>
          <a:prstGeom prst="rect">
            <a:avLst/>
          </a:prstGeom>
          <a:noFill/>
        </p:spPr>
        <p:txBody>
          <a:bodyPr wrap="square" rtlCol="0">
            <a:spAutoFit/>
          </a:bodyPr>
          <a:lstStyle/>
          <a:p>
            <a:r>
              <a:rPr lang="en-US" dirty="0" err="1" smtClean="0">
                <a:solidFill>
                  <a:srgbClr val="002060"/>
                </a:solidFill>
              </a:rPr>
              <a:t>Deser</a:t>
            </a:r>
            <a:r>
              <a:rPr lang="en-US" dirty="0" smtClean="0">
                <a:solidFill>
                  <a:srgbClr val="002060"/>
                </a:solidFill>
              </a:rPr>
              <a:t>, Simpson, McKinnon and Phillips (2017) The Northern Hemisphere Extra-tropical Atmospheric Circulation Response to ENSO: How well do we know it and how do we evaluate models accordingly? </a:t>
            </a:r>
            <a:r>
              <a:rPr lang="en-US" i="1" dirty="0" smtClean="0">
                <a:solidFill>
                  <a:srgbClr val="002060"/>
                </a:solidFill>
              </a:rPr>
              <a:t>J. </a:t>
            </a:r>
            <a:r>
              <a:rPr lang="en-US" i="1" dirty="0" err="1" smtClean="0">
                <a:solidFill>
                  <a:srgbClr val="002060"/>
                </a:solidFill>
              </a:rPr>
              <a:t>Clim</a:t>
            </a:r>
            <a:r>
              <a:rPr lang="en-US" i="1" dirty="0" smtClean="0">
                <a:solidFill>
                  <a:srgbClr val="002060"/>
                </a:solidFill>
              </a:rPr>
              <a:t>., </a:t>
            </a:r>
            <a:r>
              <a:rPr lang="en-US" dirty="0" smtClean="0">
                <a:solidFill>
                  <a:srgbClr val="002060"/>
                </a:solidFill>
              </a:rPr>
              <a:t>30, 5059-5082</a:t>
            </a:r>
            <a:endParaRPr lang="en-US" dirty="0">
              <a:solidFill>
                <a:srgbClr val="002060"/>
              </a:solidFill>
            </a:endParaRPr>
          </a:p>
        </p:txBody>
      </p:sp>
      <p:pic>
        <p:nvPicPr>
          <p:cNvPr id="1026" name="Picture 2" descr="http://www.cgd.ucar.edu/staff/cdeser/images/clar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95550"/>
            <a:ext cx="135601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en Aline McKi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52724"/>
            <a:ext cx="1678192" cy="1114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2.cgd.ucar.edu/sites/default/files/styles/thumbnail/public/people/images/gallery/asphilli.jpg?itok=BbtKI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919" y="2566987"/>
            <a:ext cx="1019843" cy="1228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3867150"/>
            <a:ext cx="1371600" cy="369332"/>
          </a:xfrm>
          <a:prstGeom prst="rect">
            <a:avLst/>
          </a:prstGeom>
          <a:noFill/>
        </p:spPr>
        <p:txBody>
          <a:bodyPr wrap="square" rtlCol="0">
            <a:spAutoFit/>
          </a:bodyPr>
          <a:lstStyle/>
          <a:p>
            <a:r>
              <a:rPr lang="en-US" dirty="0" smtClean="0">
                <a:solidFill>
                  <a:srgbClr val="C00000"/>
                </a:solidFill>
              </a:rPr>
              <a:t>Clara </a:t>
            </a:r>
            <a:r>
              <a:rPr lang="en-US" dirty="0" err="1" smtClean="0">
                <a:solidFill>
                  <a:srgbClr val="C00000"/>
                </a:solidFill>
              </a:rPr>
              <a:t>Deser</a:t>
            </a:r>
            <a:endParaRPr lang="en-US" dirty="0">
              <a:solidFill>
                <a:srgbClr val="C00000"/>
              </a:solidFill>
            </a:endParaRPr>
          </a:p>
        </p:txBody>
      </p:sp>
      <p:sp>
        <p:nvSpPr>
          <p:cNvPr id="10" name="TextBox 9"/>
          <p:cNvSpPr txBox="1"/>
          <p:nvPr/>
        </p:nvSpPr>
        <p:spPr>
          <a:xfrm>
            <a:off x="3505200" y="3867150"/>
            <a:ext cx="1828800" cy="369332"/>
          </a:xfrm>
          <a:prstGeom prst="rect">
            <a:avLst/>
          </a:prstGeom>
          <a:noFill/>
        </p:spPr>
        <p:txBody>
          <a:bodyPr wrap="square" rtlCol="0">
            <a:spAutoFit/>
          </a:bodyPr>
          <a:lstStyle/>
          <a:p>
            <a:r>
              <a:rPr lang="en-US" dirty="0" smtClean="0">
                <a:solidFill>
                  <a:srgbClr val="C00000"/>
                </a:solidFill>
              </a:rPr>
              <a:t>Karen McKinnon</a:t>
            </a:r>
            <a:endParaRPr lang="en-US" dirty="0">
              <a:solidFill>
                <a:srgbClr val="C00000"/>
              </a:solidFill>
            </a:endParaRPr>
          </a:p>
        </p:txBody>
      </p:sp>
      <p:sp>
        <p:nvSpPr>
          <p:cNvPr id="11" name="TextBox 10"/>
          <p:cNvSpPr txBox="1"/>
          <p:nvPr/>
        </p:nvSpPr>
        <p:spPr>
          <a:xfrm>
            <a:off x="6172200" y="3867150"/>
            <a:ext cx="1524000" cy="369332"/>
          </a:xfrm>
          <a:prstGeom prst="rect">
            <a:avLst/>
          </a:prstGeom>
          <a:noFill/>
        </p:spPr>
        <p:txBody>
          <a:bodyPr wrap="square" rtlCol="0">
            <a:spAutoFit/>
          </a:bodyPr>
          <a:lstStyle/>
          <a:p>
            <a:r>
              <a:rPr lang="en-US" dirty="0" smtClean="0">
                <a:solidFill>
                  <a:srgbClr val="C00000"/>
                </a:solidFill>
              </a:rPr>
              <a:t>Adam Phillips</a:t>
            </a:r>
            <a:endParaRPr lang="en-US" dirty="0">
              <a:solidFill>
                <a:srgbClr val="C00000"/>
              </a:solidFill>
            </a:endParaRPr>
          </a:p>
        </p:txBody>
      </p:sp>
    </p:spTree>
    <p:extLst>
      <p:ext uri="{BB962C8B-B14F-4D97-AF65-F5344CB8AC3E}">
        <p14:creationId xmlns:p14="http://schemas.microsoft.com/office/powerpoint/2010/main" val="2103909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5" name="Straight Connector 4"/>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895350"/>
            <a:ext cx="8305800" cy="646331"/>
          </a:xfrm>
          <a:prstGeom prst="rect">
            <a:avLst/>
          </a:prstGeom>
          <a:noFill/>
        </p:spPr>
        <p:txBody>
          <a:bodyPr wrap="square" rtlCol="0">
            <a:spAutoFit/>
          </a:bodyPr>
          <a:lstStyle/>
          <a:p>
            <a:r>
              <a:rPr lang="en-US" dirty="0" smtClean="0">
                <a:solidFill>
                  <a:srgbClr val="C00000"/>
                </a:solidFill>
              </a:rPr>
              <a:t>ENSO: </a:t>
            </a:r>
            <a:r>
              <a:rPr lang="en-US" dirty="0" smtClean="0">
                <a:solidFill>
                  <a:srgbClr val="002060"/>
                </a:solidFill>
              </a:rPr>
              <a:t>Irregular but quasi-periodic variation in Sea Surface Temperatures in the Eastern Equatorial Pacific.  Warm phase = El Nino, Cold phase = La Nina </a:t>
            </a:r>
            <a:endParaRPr lang="en-US" dirty="0">
              <a:solidFill>
                <a:srgbClr val="C00000"/>
              </a:solidFill>
            </a:endParaRPr>
          </a:p>
        </p:txBody>
      </p:sp>
    </p:spTree>
    <p:extLst>
      <p:ext uri="{BB962C8B-B14F-4D97-AF65-F5344CB8AC3E}">
        <p14:creationId xmlns:p14="http://schemas.microsoft.com/office/powerpoint/2010/main" val="156212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75" b="-7775"/>
          <a:stretch/>
        </p:blipFill>
        <p:spPr bwMode="auto">
          <a:xfrm>
            <a:off x="5334000" y="1705005"/>
            <a:ext cx="2402682" cy="155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5" name="Straight Connector 4"/>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895350"/>
            <a:ext cx="8305800" cy="646331"/>
          </a:xfrm>
          <a:prstGeom prst="rect">
            <a:avLst/>
          </a:prstGeom>
          <a:noFill/>
        </p:spPr>
        <p:txBody>
          <a:bodyPr wrap="square" rtlCol="0">
            <a:spAutoFit/>
          </a:bodyPr>
          <a:lstStyle/>
          <a:p>
            <a:r>
              <a:rPr lang="en-US" dirty="0" smtClean="0">
                <a:solidFill>
                  <a:srgbClr val="C00000"/>
                </a:solidFill>
              </a:rPr>
              <a:t>ENSO: </a:t>
            </a:r>
            <a:r>
              <a:rPr lang="en-US" dirty="0" smtClean="0">
                <a:solidFill>
                  <a:srgbClr val="002060"/>
                </a:solidFill>
              </a:rPr>
              <a:t>Irregular but quasi-periodic variation in Sea Surface Temperatures in the Eastern Equatorial Pacific.  Warm phase = El Nino, Cold phase = La Nina </a:t>
            </a:r>
            <a:endParaRPr lang="en-US" dirty="0">
              <a:solidFill>
                <a:srgbClr val="C00000"/>
              </a:solidFill>
            </a:endParaRPr>
          </a:p>
        </p:txBody>
      </p:sp>
      <p:sp>
        <p:nvSpPr>
          <p:cNvPr id="8" name="TextBox 7"/>
          <p:cNvSpPr txBox="1"/>
          <p:nvPr/>
        </p:nvSpPr>
        <p:spPr>
          <a:xfrm>
            <a:off x="5943600" y="1428750"/>
            <a:ext cx="1428749" cy="307777"/>
          </a:xfrm>
          <a:prstGeom prst="rect">
            <a:avLst/>
          </a:prstGeom>
          <a:noFill/>
        </p:spPr>
        <p:txBody>
          <a:bodyPr wrap="square" rtlCol="0">
            <a:spAutoFit/>
          </a:bodyPr>
          <a:lstStyle/>
          <a:p>
            <a:r>
              <a:rPr lang="en-US" sz="1400" dirty="0" smtClean="0"/>
              <a:t>Nino 3.4 region</a:t>
            </a:r>
            <a:endParaRPr lang="en-US" sz="1400" dirty="0"/>
          </a:p>
        </p:txBody>
      </p:sp>
      <p:sp>
        <p:nvSpPr>
          <p:cNvPr id="9" name="TextBox 8"/>
          <p:cNvSpPr txBox="1"/>
          <p:nvPr/>
        </p:nvSpPr>
        <p:spPr>
          <a:xfrm>
            <a:off x="542925" y="1925419"/>
            <a:ext cx="4419600" cy="646331"/>
          </a:xfrm>
          <a:prstGeom prst="rect">
            <a:avLst/>
          </a:prstGeom>
          <a:noFill/>
          <a:ln w="28575">
            <a:noFill/>
          </a:ln>
        </p:spPr>
        <p:txBody>
          <a:bodyPr wrap="square" rtlCol="0">
            <a:spAutoFit/>
          </a:bodyPr>
          <a:lstStyle/>
          <a:p>
            <a:pPr algn="ctr"/>
            <a:r>
              <a:rPr lang="en-US" dirty="0" smtClean="0">
                <a:solidFill>
                  <a:srgbClr val="002060"/>
                </a:solidFill>
              </a:rPr>
              <a:t>Sea surface temperature of the Nino3.4 region of the equatorial Pacific</a:t>
            </a:r>
            <a:endParaRPr lang="en-US" i="1" dirty="0">
              <a:solidFill>
                <a:srgbClr val="C00000"/>
              </a:solidFill>
            </a:endParaRPr>
          </a:p>
        </p:txBody>
      </p:sp>
      <p:sp>
        <p:nvSpPr>
          <p:cNvPr id="2" name="TextBox 1"/>
          <p:cNvSpPr txBox="1"/>
          <p:nvPr/>
        </p:nvSpPr>
        <p:spPr>
          <a:xfrm>
            <a:off x="1914525" y="1504950"/>
            <a:ext cx="1828800" cy="400110"/>
          </a:xfrm>
          <a:prstGeom prst="rect">
            <a:avLst/>
          </a:prstGeom>
          <a:noFill/>
        </p:spPr>
        <p:txBody>
          <a:bodyPr wrap="square" rtlCol="0">
            <a:spAutoFit/>
          </a:bodyPr>
          <a:lstStyle/>
          <a:p>
            <a:r>
              <a:rPr lang="en-US" sz="2000" dirty="0" smtClean="0">
                <a:solidFill>
                  <a:srgbClr val="C00000"/>
                </a:solidFill>
              </a:rPr>
              <a:t>Defining Events</a:t>
            </a:r>
            <a:endParaRPr lang="en-US" sz="2000" dirty="0">
              <a:solidFill>
                <a:srgbClr val="C00000"/>
              </a:solidFill>
            </a:endParaRPr>
          </a:p>
        </p:txBody>
      </p:sp>
      <p:cxnSp>
        <p:nvCxnSpPr>
          <p:cNvPr id="10" name="Straight Connector 9"/>
          <p:cNvCxnSpPr/>
          <p:nvPr/>
        </p:nvCxnSpPr>
        <p:spPr>
          <a:xfrm>
            <a:off x="1990725" y="1863864"/>
            <a:ext cx="16002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10100" y="2217807"/>
            <a:ext cx="1409700" cy="12534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00" y="2529185"/>
            <a:ext cx="4648200" cy="461665"/>
          </a:xfrm>
          <a:prstGeom prst="rect">
            <a:avLst/>
          </a:prstGeom>
          <a:noFill/>
        </p:spPr>
        <p:txBody>
          <a:bodyPr wrap="square" rtlCol="0">
            <a:spAutoFit/>
          </a:bodyPr>
          <a:lstStyle/>
          <a:p>
            <a:r>
              <a:rPr lang="en-US" sz="1200" dirty="0" smtClean="0">
                <a:solidFill>
                  <a:srgbClr val="C00000"/>
                </a:solidFill>
              </a:rPr>
              <a:t>Smooth monthly with a 3 point binomial filter, </a:t>
            </a:r>
            <a:r>
              <a:rPr lang="en-US" sz="1200" dirty="0" err="1" smtClean="0">
                <a:solidFill>
                  <a:srgbClr val="C00000"/>
                </a:solidFill>
              </a:rPr>
              <a:t>detrend</a:t>
            </a:r>
            <a:r>
              <a:rPr lang="en-US" sz="1200" dirty="0" smtClean="0">
                <a:solidFill>
                  <a:srgbClr val="C00000"/>
                </a:solidFill>
              </a:rPr>
              <a:t>, normalize by </a:t>
            </a:r>
            <a:r>
              <a:rPr lang="en-US" sz="1200" dirty="0" smtClean="0">
                <a:solidFill>
                  <a:srgbClr val="C00000"/>
                </a:solidFill>
                <a:sym typeface="Symbol"/>
              </a:rPr>
              <a:t>, calculate November, December, January average.</a:t>
            </a:r>
            <a:endParaRPr lang="en-US" sz="1200" dirty="0">
              <a:solidFill>
                <a:srgbClr val="C00000"/>
              </a:solidFill>
            </a:endParaRPr>
          </a:p>
        </p:txBody>
      </p:sp>
    </p:spTree>
    <p:extLst>
      <p:ext uri="{BB962C8B-B14F-4D97-AF65-F5344CB8AC3E}">
        <p14:creationId xmlns:p14="http://schemas.microsoft.com/office/powerpoint/2010/main" val="53400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5" name="Straight Connector 4"/>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895350"/>
            <a:ext cx="8305800" cy="646331"/>
          </a:xfrm>
          <a:prstGeom prst="rect">
            <a:avLst/>
          </a:prstGeom>
          <a:noFill/>
        </p:spPr>
        <p:txBody>
          <a:bodyPr wrap="square" rtlCol="0">
            <a:spAutoFit/>
          </a:bodyPr>
          <a:lstStyle/>
          <a:p>
            <a:r>
              <a:rPr lang="en-US" dirty="0" smtClean="0">
                <a:solidFill>
                  <a:srgbClr val="C00000"/>
                </a:solidFill>
              </a:rPr>
              <a:t>ENSO: </a:t>
            </a:r>
            <a:r>
              <a:rPr lang="en-US" dirty="0" smtClean="0">
                <a:solidFill>
                  <a:srgbClr val="002060"/>
                </a:solidFill>
              </a:rPr>
              <a:t>Irregular but quasi-periodic variation in Sea Surface Temperatures in the Eastern Equatorial Pacific.  Warm phase = El Nino, Cold phase = La Nina </a:t>
            </a:r>
            <a:endParaRPr lang="en-US" dirty="0">
              <a:solidFill>
                <a:srgbClr val="C00000"/>
              </a:solidFill>
            </a:endParaRPr>
          </a:p>
        </p:txBody>
      </p:sp>
      <p:sp>
        <p:nvSpPr>
          <p:cNvPr id="9" name="TextBox 8"/>
          <p:cNvSpPr txBox="1"/>
          <p:nvPr/>
        </p:nvSpPr>
        <p:spPr>
          <a:xfrm>
            <a:off x="542925" y="1925419"/>
            <a:ext cx="4419600" cy="646331"/>
          </a:xfrm>
          <a:prstGeom prst="rect">
            <a:avLst/>
          </a:prstGeom>
          <a:noFill/>
          <a:ln w="28575">
            <a:noFill/>
          </a:ln>
        </p:spPr>
        <p:txBody>
          <a:bodyPr wrap="square" rtlCol="0">
            <a:spAutoFit/>
          </a:bodyPr>
          <a:lstStyle/>
          <a:p>
            <a:pPr algn="ctr"/>
            <a:r>
              <a:rPr lang="en-US" dirty="0" smtClean="0">
                <a:solidFill>
                  <a:srgbClr val="002060"/>
                </a:solidFill>
              </a:rPr>
              <a:t>Sea surface temperature of the Nino3.4 region of the equatorial Pacific</a:t>
            </a:r>
            <a:endParaRPr lang="en-US" i="1" dirty="0">
              <a:solidFill>
                <a:srgbClr val="C00000"/>
              </a:solidFill>
            </a:endParaRPr>
          </a:p>
        </p:txBody>
      </p:sp>
      <p:sp>
        <p:nvSpPr>
          <p:cNvPr id="2" name="TextBox 1"/>
          <p:cNvSpPr txBox="1"/>
          <p:nvPr/>
        </p:nvSpPr>
        <p:spPr>
          <a:xfrm>
            <a:off x="1914525" y="1504950"/>
            <a:ext cx="1828800" cy="400110"/>
          </a:xfrm>
          <a:prstGeom prst="rect">
            <a:avLst/>
          </a:prstGeom>
          <a:noFill/>
        </p:spPr>
        <p:txBody>
          <a:bodyPr wrap="square" rtlCol="0">
            <a:spAutoFit/>
          </a:bodyPr>
          <a:lstStyle/>
          <a:p>
            <a:r>
              <a:rPr lang="en-US" sz="2000" dirty="0" smtClean="0">
                <a:solidFill>
                  <a:srgbClr val="C00000"/>
                </a:solidFill>
              </a:rPr>
              <a:t>Defining Events</a:t>
            </a:r>
            <a:endParaRPr lang="en-US" sz="2000" dirty="0">
              <a:solidFill>
                <a:srgbClr val="C00000"/>
              </a:solidFill>
            </a:endParaRPr>
          </a:p>
        </p:txBody>
      </p:sp>
      <p:cxnSp>
        <p:nvCxnSpPr>
          <p:cNvPr id="10" name="Straight Connector 9"/>
          <p:cNvCxnSpPr/>
          <p:nvPr/>
        </p:nvCxnSpPr>
        <p:spPr>
          <a:xfrm>
            <a:off x="1990725" y="1863864"/>
            <a:ext cx="16002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2529185"/>
            <a:ext cx="4648200" cy="461665"/>
          </a:xfrm>
          <a:prstGeom prst="rect">
            <a:avLst/>
          </a:prstGeom>
          <a:noFill/>
        </p:spPr>
        <p:txBody>
          <a:bodyPr wrap="square" rtlCol="0">
            <a:spAutoFit/>
          </a:bodyPr>
          <a:lstStyle/>
          <a:p>
            <a:r>
              <a:rPr lang="en-US" sz="1200" dirty="0" smtClean="0">
                <a:solidFill>
                  <a:srgbClr val="C00000"/>
                </a:solidFill>
              </a:rPr>
              <a:t>Smooth monthly with a 3 point binomial filter, </a:t>
            </a:r>
            <a:r>
              <a:rPr lang="en-US" sz="1200" dirty="0" err="1" smtClean="0">
                <a:solidFill>
                  <a:srgbClr val="C00000"/>
                </a:solidFill>
              </a:rPr>
              <a:t>detrend</a:t>
            </a:r>
            <a:r>
              <a:rPr lang="en-US" sz="1200" dirty="0" smtClean="0">
                <a:solidFill>
                  <a:srgbClr val="C00000"/>
                </a:solidFill>
              </a:rPr>
              <a:t>, normalize by </a:t>
            </a:r>
            <a:r>
              <a:rPr lang="en-US" sz="1200" dirty="0" smtClean="0">
                <a:solidFill>
                  <a:srgbClr val="C00000"/>
                </a:solidFill>
                <a:sym typeface="Symbol"/>
              </a:rPr>
              <a:t>, calculate November, December, January average.</a:t>
            </a:r>
            <a:endParaRPr lang="en-US" sz="1200" dirty="0">
              <a:solidFill>
                <a:srgbClr val="C00000"/>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05151"/>
            <a:ext cx="5235074"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72200" y="3638550"/>
            <a:ext cx="2667000" cy="646331"/>
          </a:xfrm>
          <a:prstGeom prst="rect">
            <a:avLst/>
          </a:prstGeom>
          <a:noFill/>
        </p:spPr>
        <p:txBody>
          <a:bodyPr wrap="square" rtlCol="0">
            <a:spAutoFit/>
          </a:bodyPr>
          <a:lstStyle/>
          <a:p>
            <a:r>
              <a:rPr lang="en-US" dirty="0" smtClean="0"/>
              <a:t>ERSSTv3B SST dataset back to 1920 (Smith et al 2008) </a:t>
            </a:r>
            <a:endParaRPr lang="en-US" dirty="0"/>
          </a:p>
        </p:txBody>
      </p:sp>
      <p:sp>
        <p:nvSpPr>
          <p:cNvPr id="14" name="TextBox 13"/>
          <p:cNvSpPr txBox="1"/>
          <p:nvPr/>
        </p:nvSpPr>
        <p:spPr>
          <a:xfrm>
            <a:off x="5943600" y="1428750"/>
            <a:ext cx="1428749" cy="307777"/>
          </a:xfrm>
          <a:prstGeom prst="rect">
            <a:avLst/>
          </a:prstGeom>
          <a:noFill/>
        </p:spPr>
        <p:txBody>
          <a:bodyPr wrap="square" rtlCol="0">
            <a:spAutoFit/>
          </a:bodyPr>
          <a:lstStyle/>
          <a:p>
            <a:r>
              <a:rPr lang="en-US" sz="1400" dirty="0" smtClean="0"/>
              <a:t>Nino 3.4 region</a:t>
            </a:r>
            <a:endParaRPr lang="en-US" sz="14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75" b="-7775"/>
          <a:stretch/>
        </p:blipFill>
        <p:spPr bwMode="auto">
          <a:xfrm>
            <a:off x="5334000" y="1705005"/>
            <a:ext cx="2402682" cy="155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4610100" y="2217807"/>
            <a:ext cx="1409700" cy="12534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328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5" name="Straight Connector 4"/>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895350"/>
            <a:ext cx="8305800" cy="646331"/>
          </a:xfrm>
          <a:prstGeom prst="rect">
            <a:avLst/>
          </a:prstGeom>
          <a:noFill/>
        </p:spPr>
        <p:txBody>
          <a:bodyPr wrap="square" rtlCol="0">
            <a:spAutoFit/>
          </a:bodyPr>
          <a:lstStyle/>
          <a:p>
            <a:r>
              <a:rPr lang="en-US" dirty="0" smtClean="0">
                <a:solidFill>
                  <a:srgbClr val="C00000"/>
                </a:solidFill>
              </a:rPr>
              <a:t>ENSO: </a:t>
            </a:r>
            <a:r>
              <a:rPr lang="en-US" dirty="0" smtClean="0">
                <a:solidFill>
                  <a:srgbClr val="002060"/>
                </a:solidFill>
              </a:rPr>
              <a:t>Irregular but quasi-periodic variation in Sea Surface Temperatures in the Eastern Equatorial Pacific.  Warm phase = El Nino, Cold phase = La Nina </a:t>
            </a:r>
            <a:endParaRPr lang="en-US" dirty="0">
              <a:solidFill>
                <a:srgbClr val="C00000"/>
              </a:solidFill>
            </a:endParaRPr>
          </a:p>
        </p:txBody>
      </p:sp>
      <p:sp>
        <p:nvSpPr>
          <p:cNvPr id="9" name="TextBox 8"/>
          <p:cNvSpPr txBox="1"/>
          <p:nvPr/>
        </p:nvSpPr>
        <p:spPr>
          <a:xfrm>
            <a:off x="542925" y="1925419"/>
            <a:ext cx="4419600" cy="646331"/>
          </a:xfrm>
          <a:prstGeom prst="rect">
            <a:avLst/>
          </a:prstGeom>
          <a:noFill/>
          <a:ln w="28575">
            <a:noFill/>
          </a:ln>
        </p:spPr>
        <p:txBody>
          <a:bodyPr wrap="square" rtlCol="0">
            <a:spAutoFit/>
          </a:bodyPr>
          <a:lstStyle/>
          <a:p>
            <a:pPr algn="ctr"/>
            <a:r>
              <a:rPr lang="en-US" dirty="0" smtClean="0">
                <a:solidFill>
                  <a:srgbClr val="002060"/>
                </a:solidFill>
              </a:rPr>
              <a:t>Sea surface temperature of the Nino3.4 region of the equatorial Pacific</a:t>
            </a:r>
            <a:endParaRPr lang="en-US" i="1" dirty="0">
              <a:solidFill>
                <a:srgbClr val="C00000"/>
              </a:solidFill>
            </a:endParaRPr>
          </a:p>
        </p:txBody>
      </p:sp>
      <p:sp>
        <p:nvSpPr>
          <p:cNvPr id="2" name="TextBox 1"/>
          <p:cNvSpPr txBox="1"/>
          <p:nvPr/>
        </p:nvSpPr>
        <p:spPr>
          <a:xfrm>
            <a:off x="1914525" y="1504950"/>
            <a:ext cx="1828800" cy="400110"/>
          </a:xfrm>
          <a:prstGeom prst="rect">
            <a:avLst/>
          </a:prstGeom>
          <a:noFill/>
        </p:spPr>
        <p:txBody>
          <a:bodyPr wrap="square" rtlCol="0">
            <a:spAutoFit/>
          </a:bodyPr>
          <a:lstStyle/>
          <a:p>
            <a:r>
              <a:rPr lang="en-US" sz="2000" dirty="0" smtClean="0">
                <a:solidFill>
                  <a:srgbClr val="C00000"/>
                </a:solidFill>
              </a:rPr>
              <a:t>Defining Events</a:t>
            </a:r>
            <a:endParaRPr lang="en-US" sz="2000" dirty="0">
              <a:solidFill>
                <a:srgbClr val="C00000"/>
              </a:solidFill>
            </a:endParaRPr>
          </a:p>
        </p:txBody>
      </p:sp>
      <p:cxnSp>
        <p:nvCxnSpPr>
          <p:cNvPr id="10" name="Straight Connector 9"/>
          <p:cNvCxnSpPr/>
          <p:nvPr/>
        </p:nvCxnSpPr>
        <p:spPr>
          <a:xfrm>
            <a:off x="1990725" y="1863864"/>
            <a:ext cx="16002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2529185"/>
            <a:ext cx="4648200" cy="461665"/>
          </a:xfrm>
          <a:prstGeom prst="rect">
            <a:avLst/>
          </a:prstGeom>
          <a:noFill/>
        </p:spPr>
        <p:txBody>
          <a:bodyPr wrap="square" rtlCol="0">
            <a:spAutoFit/>
          </a:bodyPr>
          <a:lstStyle/>
          <a:p>
            <a:r>
              <a:rPr lang="en-US" sz="1200" dirty="0" smtClean="0">
                <a:solidFill>
                  <a:srgbClr val="C00000"/>
                </a:solidFill>
              </a:rPr>
              <a:t>Smooth monthly with a 3 point binomial filter, </a:t>
            </a:r>
            <a:r>
              <a:rPr lang="en-US" sz="1200" dirty="0" err="1" smtClean="0">
                <a:solidFill>
                  <a:srgbClr val="C00000"/>
                </a:solidFill>
              </a:rPr>
              <a:t>detrend</a:t>
            </a:r>
            <a:r>
              <a:rPr lang="en-US" sz="1200" dirty="0" smtClean="0">
                <a:solidFill>
                  <a:srgbClr val="C00000"/>
                </a:solidFill>
              </a:rPr>
              <a:t>, normalize by </a:t>
            </a:r>
            <a:r>
              <a:rPr lang="en-US" sz="1200" dirty="0" smtClean="0">
                <a:solidFill>
                  <a:srgbClr val="C00000"/>
                </a:solidFill>
                <a:sym typeface="Symbol"/>
              </a:rPr>
              <a:t>, calculate November, December, January average.</a:t>
            </a:r>
            <a:endParaRPr lang="en-US" sz="1200" dirty="0">
              <a:solidFill>
                <a:srgbClr val="C00000"/>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05151"/>
            <a:ext cx="5235074"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105150"/>
            <a:ext cx="523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72200" y="3638550"/>
            <a:ext cx="2667000" cy="646331"/>
          </a:xfrm>
          <a:prstGeom prst="rect">
            <a:avLst/>
          </a:prstGeom>
          <a:noFill/>
        </p:spPr>
        <p:txBody>
          <a:bodyPr wrap="square" rtlCol="0">
            <a:spAutoFit/>
          </a:bodyPr>
          <a:lstStyle/>
          <a:p>
            <a:r>
              <a:rPr lang="en-US" dirty="0" smtClean="0"/>
              <a:t>ERSSTv3B SST dataset back to 1920 (Smith et al 2008) </a:t>
            </a:r>
            <a:endParaRPr lang="en-US" dirty="0"/>
          </a:p>
        </p:txBody>
      </p:sp>
      <p:sp>
        <p:nvSpPr>
          <p:cNvPr id="15" name="TextBox 14"/>
          <p:cNvSpPr txBox="1"/>
          <p:nvPr/>
        </p:nvSpPr>
        <p:spPr>
          <a:xfrm>
            <a:off x="5943600" y="1428750"/>
            <a:ext cx="1428749" cy="307777"/>
          </a:xfrm>
          <a:prstGeom prst="rect">
            <a:avLst/>
          </a:prstGeom>
          <a:noFill/>
        </p:spPr>
        <p:txBody>
          <a:bodyPr wrap="square" rtlCol="0">
            <a:spAutoFit/>
          </a:bodyPr>
          <a:lstStyle/>
          <a:p>
            <a:r>
              <a:rPr lang="en-US" sz="1400" dirty="0" smtClean="0"/>
              <a:t>Nino 3.4 region</a:t>
            </a:r>
            <a:endParaRPr lang="en-US" sz="1400" dirty="0"/>
          </a:p>
        </p:txBody>
      </p:sp>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75" b="-7775"/>
          <a:stretch/>
        </p:blipFill>
        <p:spPr bwMode="auto">
          <a:xfrm>
            <a:off x="5334000" y="1705005"/>
            <a:ext cx="2402682" cy="155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4610100" y="2217807"/>
            <a:ext cx="1409700" cy="12534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33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5" name="Straight Connector 4"/>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895350"/>
            <a:ext cx="8305800" cy="646331"/>
          </a:xfrm>
          <a:prstGeom prst="rect">
            <a:avLst/>
          </a:prstGeom>
          <a:noFill/>
        </p:spPr>
        <p:txBody>
          <a:bodyPr wrap="square" rtlCol="0">
            <a:spAutoFit/>
          </a:bodyPr>
          <a:lstStyle/>
          <a:p>
            <a:r>
              <a:rPr lang="en-US" dirty="0" smtClean="0">
                <a:solidFill>
                  <a:srgbClr val="C00000"/>
                </a:solidFill>
              </a:rPr>
              <a:t>ENSO: </a:t>
            </a:r>
            <a:r>
              <a:rPr lang="en-US" dirty="0" smtClean="0">
                <a:solidFill>
                  <a:srgbClr val="002060"/>
                </a:solidFill>
              </a:rPr>
              <a:t>Irregular but quasi-periodic variation in Sea Surface Temperatures in the Eastern Equatorial Pacific.  Warm phase = El Nino, Cold phase = La Nina </a:t>
            </a:r>
            <a:endParaRPr lang="en-US" dirty="0">
              <a:solidFill>
                <a:srgbClr val="C00000"/>
              </a:solidFill>
            </a:endParaRPr>
          </a:p>
        </p:txBody>
      </p:sp>
      <p:sp>
        <p:nvSpPr>
          <p:cNvPr id="9" name="TextBox 8"/>
          <p:cNvSpPr txBox="1"/>
          <p:nvPr/>
        </p:nvSpPr>
        <p:spPr>
          <a:xfrm>
            <a:off x="542925" y="1925419"/>
            <a:ext cx="4419600" cy="646331"/>
          </a:xfrm>
          <a:prstGeom prst="rect">
            <a:avLst/>
          </a:prstGeom>
          <a:noFill/>
          <a:ln w="28575">
            <a:noFill/>
          </a:ln>
        </p:spPr>
        <p:txBody>
          <a:bodyPr wrap="square" rtlCol="0">
            <a:spAutoFit/>
          </a:bodyPr>
          <a:lstStyle/>
          <a:p>
            <a:pPr algn="ctr"/>
            <a:r>
              <a:rPr lang="en-US" dirty="0" smtClean="0">
                <a:solidFill>
                  <a:srgbClr val="002060"/>
                </a:solidFill>
              </a:rPr>
              <a:t>Sea surface temperature of the Nino3.4 region of the equatorial Pacific</a:t>
            </a:r>
            <a:endParaRPr lang="en-US" i="1" dirty="0">
              <a:solidFill>
                <a:srgbClr val="C00000"/>
              </a:solidFill>
            </a:endParaRPr>
          </a:p>
        </p:txBody>
      </p:sp>
      <p:sp>
        <p:nvSpPr>
          <p:cNvPr id="2" name="TextBox 1"/>
          <p:cNvSpPr txBox="1"/>
          <p:nvPr/>
        </p:nvSpPr>
        <p:spPr>
          <a:xfrm>
            <a:off x="1914525" y="1504950"/>
            <a:ext cx="1828800" cy="400110"/>
          </a:xfrm>
          <a:prstGeom prst="rect">
            <a:avLst/>
          </a:prstGeom>
          <a:noFill/>
        </p:spPr>
        <p:txBody>
          <a:bodyPr wrap="square" rtlCol="0">
            <a:spAutoFit/>
          </a:bodyPr>
          <a:lstStyle/>
          <a:p>
            <a:r>
              <a:rPr lang="en-US" sz="2000" dirty="0" smtClean="0">
                <a:solidFill>
                  <a:srgbClr val="C00000"/>
                </a:solidFill>
              </a:rPr>
              <a:t>Defining Events</a:t>
            </a:r>
            <a:endParaRPr lang="en-US" sz="2000" dirty="0">
              <a:solidFill>
                <a:srgbClr val="C00000"/>
              </a:solidFill>
            </a:endParaRPr>
          </a:p>
        </p:txBody>
      </p:sp>
      <p:cxnSp>
        <p:nvCxnSpPr>
          <p:cNvPr id="10" name="Straight Connector 9"/>
          <p:cNvCxnSpPr/>
          <p:nvPr/>
        </p:nvCxnSpPr>
        <p:spPr>
          <a:xfrm>
            <a:off x="1990725" y="1863864"/>
            <a:ext cx="16002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2529185"/>
            <a:ext cx="4648200" cy="461665"/>
          </a:xfrm>
          <a:prstGeom prst="rect">
            <a:avLst/>
          </a:prstGeom>
          <a:noFill/>
        </p:spPr>
        <p:txBody>
          <a:bodyPr wrap="square" rtlCol="0">
            <a:spAutoFit/>
          </a:bodyPr>
          <a:lstStyle/>
          <a:p>
            <a:r>
              <a:rPr lang="en-US" sz="1200" dirty="0" smtClean="0">
                <a:solidFill>
                  <a:srgbClr val="C00000"/>
                </a:solidFill>
              </a:rPr>
              <a:t>Smooth monthly with a 3 point binomial filter, </a:t>
            </a:r>
            <a:r>
              <a:rPr lang="en-US" sz="1200" dirty="0" err="1" smtClean="0">
                <a:solidFill>
                  <a:srgbClr val="C00000"/>
                </a:solidFill>
              </a:rPr>
              <a:t>detrend</a:t>
            </a:r>
            <a:r>
              <a:rPr lang="en-US" sz="1200" dirty="0" smtClean="0">
                <a:solidFill>
                  <a:srgbClr val="C00000"/>
                </a:solidFill>
              </a:rPr>
              <a:t>, normalize by </a:t>
            </a:r>
            <a:r>
              <a:rPr lang="en-US" sz="1200" dirty="0" smtClean="0">
                <a:solidFill>
                  <a:srgbClr val="C00000"/>
                </a:solidFill>
                <a:sym typeface="Symbol"/>
              </a:rPr>
              <a:t>, calculate November, December, January average.</a:t>
            </a:r>
            <a:endParaRPr lang="en-US" sz="1200" dirty="0">
              <a:solidFill>
                <a:srgbClr val="C00000"/>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105151"/>
            <a:ext cx="5235074"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105150"/>
            <a:ext cx="523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05151"/>
            <a:ext cx="5235074"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733716" y="3555501"/>
            <a:ext cx="1886284" cy="400110"/>
          </a:xfrm>
          <a:prstGeom prst="rect">
            <a:avLst/>
          </a:prstGeom>
          <a:noFill/>
        </p:spPr>
        <p:txBody>
          <a:bodyPr wrap="square" rtlCol="0">
            <a:spAutoFit/>
          </a:bodyPr>
          <a:lstStyle/>
          <a:p>
            <a:r>
              <a:rPr lang="en-US" sz="2000" dirty="0" smtClean="0">
                <a:solidFill>
                  <a:srgbClr val="C00000"/>
                </a:solidFill>
              </a:rPr>
              <a:t>18 El Nino’s </a:t>
            </a:r>
            <a:endParaRPr lang="en-US" sz="2000" dirty="0">
              <a:solidFill>
                <a:srgbClr val="C00000"/>
              </a:solidFill>
            </a:endParaRPr>
          </a:p>
        </p:txBody>
      </p:sp>
      <p:sp>
        <p:nvSpPr>
          <p:cNvPr id="17" name="TextBox 16"/>
          <p:cNvSpPr txBox="1"/>
          <p:nvPr/>
        </p:nvSpPr>
        <p:spPr>
          <a:xfrm>
            <a:off x="5733716" y="4067260"/>
            <a:ext cx="1657684" cy="400110"/>
          </a:xfrm>
          <a:prstGeom prst="rect">
            <a:avLst/>
          </a:prstGeom>
          <a:noFill/>
        </p:spPr>
        <p:txBody>
          <a:bodyPr wrap="square" rtlCol="0">
            <a:spAutoFit/>
          </a:bodyPr>
          <a:lstStyle/>
          <a:p>
            <a:r>
              <a:rPr lang="en-US" sz="2000" dirty="0" smtClean="0">
                <a:solidFill>
                  <a:srgbClr val="0070C0"/>
                </a:solidFill>
              </a:rPr>
              <a:t>14 La Nina’s </a:t>
            </a:r>
            <a:endParaRPr lang="en-US" sz="2000" dirty="0">
              <a:solidFill>
                <a:srgbClr val="0070C0"/>
              </a:solidFill>
            </a:endParaRPr>
          </a:p>
        </p:txBody>
      </p:sp>
      <p:sp>
        <p:nvSpPr>
          <p:cNvPr id="18" name="TextBox 17"/>
          <p:cNvSpPr txBox="1"/>
          <p:nvPr/>
        </p:nvSpPr>
        <p:spPr>
          <a:xfrm>
            <a:off x="5943600" y="1428750"/>
            <a:ext cx="1428749" cy="307777"/>
          </a:xfrm>
          <a:prstGeom prst="rect">
            <a:avLst/>
          </a:prstGeom>
          <a:noFill/>
        </p:spPr>
        <p:txBody>
          <a:bodyPr wrap="square" rtlCol="0">
            <a:spAutoFit/>
          </a:bodyPr>
          <a:lstStyle/>
          <a:p>
            <a:r>
              <a:rPr lang="en-US" sz="1400" dirty="0" smtClean="0"/>
              <a:t>Nino 3.4 region</a:t>
            </a:r>
            <a:endParaRPr lang="en-US" sz="1400" dirty="0"/>
          </a:p>
        </p:txBody>
      </p:sp>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775" b="-7775"/>
          <a:stretch/>
        </p:blipFill>
        <p:spPr bwMode="auto">
          <a:xfrm>
            <a:off x="5334000" y="1705005"/>
            <a:ext cx="2402682" cy="155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4610100" y="2217807"/>
            <a:ext cx="1409700" cy="12534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4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67150"/>
            <a:ext cx="3429000" cy="923330"/>
          </a:xfrm>
          <a:prstGeom prst="rect">
            <a:avLst/>
          </a:prstGeom>
          <a:noFill/>
        </p:spPr>
        <p:txBody>
          <a:bodyPr wrap="square" rtlCol="0">
            <a:spAutoFit/>
          </a:bodyPr>
          <a:lstStyle/>
          <a:p>
            <a:r>
              <a:rPr lang="en-US" dirty="0" smtClean="0"/>
              <a:t>Composite mean difference in Sea Surface Temperature between 18 El Nino and 14 La Nina events.</a:t>
            </a:r>
            <a:endParaRPr lang="en-US" dirty="0"/>
          </a:p>
        </p:txBody>
      </p:sp>
      <p:sp>
        <p:nvSpPr>
          <p:cNvPr id="2" name="TextBox 1"/>
          <p:cNvSpPr txBox="1"/>
          <p:nvPr/>
        </p:nvSpPr>
        <p:spPr>
          <a:xfrm>
            <a:off x="1181100" y="3409950"/>
            <a:ext cx="1676400" cy="276999"/>
          </a:xfrm>
          <a:prstGeom prst="rect">
            <a:avLst/>
          </a:prstGeom>
          <a:noFill/>
        </p:spPr>
        <p:txBody>
          <a:bodyPr wrap="square" rtlCol="0">
            <a:spAutoFit/>
          </a:bodyPr>
          <a:lstStyle/>
          <a:p>
            <a:r>
              <a:rPr lang="en-US" sz="1200" dirty="0" smtClean="0">
                <a:solidFill>
                  <a:srgbClr val="FF0000"/>
                </a:solidFill>
              </a:rPr>
              <a:t>Contour interval = 0.5K</a:t>
            </a:r>
            <a:endParaRPr lang="en-US" sz="1200" dirty="0">
              <a:solidFill>
                <a:srgbClr val="FF0000"/>
              </a:solidFill>
            </a:endParaRPr>
          </a:p>
        </p:txBody>
      </p:sp>
    </p:spTree>
    <p:extLst>
      <p:ext uri="{BB962C8B-B14F-4D97-AF65-F5344CB8AC3E}">
        <p14:creationId xmlns:p14="http://schemas.microsoft.com/office/powerpoint/2010/main" val="2851449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67150"/>
            <a:ext cx="3429000" cy="923330"/>
          </a:xfrm>
          <a:prstGeom prst="rect">
            <a:avLst/>
          </a:prstGeom>
          <a:noFill/>
        </p:spPr>
        <p:txBody>
          <a:bodyPr wrap="square" rtlCol="0">
            <a:spAutoFit/>
          </a:bodyPr>
          <a:lstStyle/>
          <a:p>
            <a:r>
              <a:rPr lang="en-US" dirty="0" smtClean="0"/>
              <a:t>Composite mean difference in Sea Surface Temperature between 18 El Nino and 14 La Nina events.</a:t>
            </a:r>
            <a:endParaRPr lang="en-US" dirty="0"/>
          </a:p>
        </p:txBody>
      </p:sp>
      <p:sp>
        <p:nvSpPr>
          <p:cNvPr id="7" name="Arc 6"/>
          <p:cNvSpPr/>
          <p:nvPr/>
        </p:nvSpPr>
        <p:spPr>
          <a:xfrm rot="19167526">
            <a:off x="3048009" y="1898809"/>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38954"/>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34000" y="877344"/>
            <a:ext cx="3200400" cy="261610"/>
          </a:xfrm>
          <a:prstGeom prst="rect">
            <a:avLst/>
          </a:prstGeom>
          <a:noFill/>
        </p:spPr>
        <p:txBody>
          <a:bodyPr wrap="square" rtlCol="0">
            <a:spAutoFit/>
          </a:bodyPr>
          <a:lstStyle/>
          <a:p>
            <a:r>
              <a:rPr lang="en-US" sz="1100" dirty="0" smtClean="0"/>
              <a:t>DJF Sea Level Pressure Anomalies (El Nino – La Nina)</a:t>
            </a:r>
            <a:endParaRPr lang="en-US" sz="1100" dirty="0"/>
          </a:p>
        </p:txBody>
      </p:sp>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5734050" y="3184456"/>
            <a:ext cx="2247900" cy="51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3867150"/>
            <a:ext cx="3962400" cy="923330"/>
          </a:xfrm>
          <a:prstGeom prst="rect">
            <a:avLst/>
          </a:prstGeom>
          <a:noFill/>
        </p:spPr>
        <p:txBody>
          <a:bodyPr wrap="square" rtlCol="0">
            <a:spAutoFit/>
          </a:bodyPr>
          <a:lstStyle/>
          <a:p>
            <a:r>
              <a:rPr lang="en-US" dirty="0" smtClean="0"/>
              <a:t>Composite mean difference in Sea Level Pressure between 18 El Nino and 14 La Nina events. 20</a:t>
            </a:r>
            <a:r>
              <a:rPr lang="en-US" baseline="30000" dirty="0" smtClean="0"/>
              <a:t>th</a:t>
            </a:r>
            <a:r>
              <a:rPr lang="en-US" dirty="0" smtClean="0"/>
              <a:t> Century Reanalysis</a:t>
            </a:r>
            <a:endParaRPr lang="en-US" dirty="0"/>
          </a:p>
        </p:txBody>
      </p:sp>
      <p:sp>
        <p:nvSpPr>
          <p:cNvPr id="15" name="TextBox 14"/>
          <p:cNvSpPr txBox="1"/>
          <p:nvPr/>
        </p:nvSpPr>
        <p:spPr>
          <a:xfrm>
            <a:off x="7815364" y="1145389"/>
            <a:ext cx="1333500" cy="900246"/>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181100" y="3409950"/>
            <a:ext cx="1676400" cy="276999"/>
          </a:xfrm>
          <a:prstGeom prst="rect">
            <a:avLst/>
          </a:prstGeom>
          <a:noFill/>
        </p:spPr>
        <p:txBody>
          <a:bodyPr wrap="square" rtlCol="0">
            <a:spAutoFit/>
          </a:bodyPr>
          <a:lstStyle/>
          <a:p>
            <a:r>
              <a:rPr lang="en-US" sz="1200" dirty="0" smtClean="0">
                <a:solidFill>
                  <a:srgbClr val="FF0000"/>
                </a:solidFill>
              </a:rPr>
              <a:t>Contour interval = 0.5K</a:t>
            </a:r>
            <a:endParaRPr lang="en-US" sz="1200" dirty="0">
              <a:solidFill>
                <a:srgbClr val="FF0000"/>
              </a:solidFill>
            </a:endParaRPr>
          </a:p>
        </p:txBody>
      </p:sp>
    </p:spTree>
    <p:extLst>
      <p:ext uri="{BB962C8B-B14F-4D97-AF65-F5344CB8AC3E}">
        <p14:creationId xmlns:p14="http://schemas.microsoft.com/office/powerpoint/2010/main" val="330005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67150"/>
            <a:ext cx="3429000" cy="923330"/>
          </a:xfrm>
          <a:prstGeom prst="rect">
            <a:avLst/>
          </a:prstGeom>
          <a:noFill/>
        </p:spPr>
        <p:txBody>
          <a:bodyPr wrap="square" rtlCol="0">
            <a:spAutoFit/>
          </a:bodyPr>
          <a:lstStyle/>
          <a:p>
            <a:r>
              <a:rPr lang="en-US" dirty="0" smtClean="0"/>
              <a:t>Composite mean difference in Sea Surface Temperature between 18 El Nino and 14 La Nina events.</a:t>
            </a:r>
            <a:endParaRPr lang="en-US" dirty="0"/>
          </a:p>
        </p:txBody>
      </p:sp>
      <p:sp>
        <p:nvSpPr>
          <p:cNvPr id="7" name="Arc 6"/>
          <p:cNvSpPr/>
          <p:nvPr/>
        </p:nvSpPr>
        <p:spPr>
          <a:xfrm rot="19167526">
            <a:off x="3048009" y="1898809"/>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38954"/>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34000" y="877344"/>
            <a:ext cx="3200400" cy="261610"/>
          </a:xfrm>
          <a:prstGeom prst="rect">
            <a:avLst/>
          </a:prstGeom>
          <a:noFill/>
        </p:spPr>
        <p:txBody>
          <a:bodyPr wrap="square" rtlCol="0">
            <a:spAutoFit/>
          </a:bodyPr>
          <a:lstStyle/>
          <a:p>
            <a:r>
              <a:rPr lang="en-US" sz="1100" dirty="0" smtClean="0"/>
              <a:t>DJF Sea Level Pressure Anomalies (El Nino – La Nina)</a:t>
            </a:r>
            <a:endParaRPr lang="en-US" sz="1100" dirty="0"/>
          </a:p>
        </p:txBody>
      </p:sp>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5734050" y="3184456"/>
            <a:ext cx="2247900" cy="51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3867150"/>
            <a:ext cx="3962400" cy="923330"/>
          </a:xfrm>
          <a:prstGeom prst="rect">
            <a:avLst/>
          </a:prstGeom>
          <a:noFill/>
        </p:spPr>
        <p:txBody>
          <a:bodyPr wrap="square" rtlCol="0">
            <a:spAutoFit/>
          </a:bodyPr>
          <a:lstStyle/>
          <a:p>
            <a:r>
              <a:rPr lang="en-US" dirty="0" smtClean="0"/>
              <a:t>Composite mean difference in Sea Level Pressure between 18 El Nino and 14 La Nina events. 20</a:t>
            </a:r>
            <a:r>
              <a:rPr lang="en-US" baseline="30000" dirty="0" smtClean="0"/>
              <a:t>th</a:t>
            </a:r>
            <a:r>
              <a:rPr lang="en-US" dirty="0" smtClean="0"/>
              <a:t> Century Reanalysis</a:t>
            </a:r>
            <a:endParaRPr lang="en-US" dirty="0"/>
          </a:p>
        </p:txBody>
      </p:sp>
      <p:sp>
        <p:nvSpPr>
          <p:cNvPr id="15" name="TextBox 14"/>
          <p:cNvSpPr txBox="1"/>
          <p:nvPr/>
        </p:nvSpPr>
        <p:spPr>
          <a:xfrm>
            <a:off x="7815364" y="1145389"/>
            <a:ext cx="1333500" cy="900246"/>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sp>
        <p:nvSpPr>
          <p:cNvPr id="16" name="TextBox 15"/>
          <p:cNvSpPr txBox="1"/>
          <p:nvPr/>
        </p:nvSpPr>
        <p:spPr>
          <a:xfrm>
            <a:off x="3584574" y="1044913"/>
            <a:ext cx="1524000" cy="523220"/>
          </a:xfrm>
          <a:prstGeom prst="rect">
            <a:avLst/>
          </a:prstGeom>
          <a:noFill/>
          <a:ln w="19050">
            <a:solidFill>
              <a:srgbClr val="C00000"/>
            </a:solidFill>
          </a:ln>
        </p:spPr>
        <p:txBody>
          <a:bodyPr wrap="square" rtlCol="0">
            <a:spAutoFit/>
          </a:bodyPr>
          <a:lstStyle/>
          <a:p>
            <a:r>
              <a:rPr lang="en-US" sz="1400" dirty="0" smtClean="0"/>
              <a:t>Deepening of the Aleutian Low</a:t>
            </a:r>
            <a:endParaRPr lang="en-US" sz="1400" dirty="0"/>
          </a:p>
        </p:txBody>
      </p:sp>
      <p:cxnSp>
        <p:nvCxnSpPr>
          <p:cNvPr id="17" name="Straight Arrow Connector 16"/>
          <p:cNvCxnSpPr/>
          <p:nvPr/>
        </p:nvCxnSpPr>
        <p:spPr>
          <a:xfrm>
            <a:off x="5108574" y="1306523"/>
            <a:ext cx="1444626" cy="35082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181100" y="3409950"/>
            <a:ext cx="1676400" cy="276999"/>
          </a:xfrm>
          <a:prstGeom prst="rect">
            <a:avLst/>
          </a:prstGeom>
          <a:noFill/>
        </p:spPr>
        <p:txBody>
          <a:bodyPr wrap="square" rtlCol="0">
            <a:spAutoFit/>
          </a:bodyPr>
          <a:lstStyle/>
          <a:p>
            <a:r>
              <a:rPr lang="en-US" sz="1200" dirty="0" smtClean="0">
                <a:solidFill>
                  <a:srgbClr val="FF0000"/>
                </a:solidFill>
              </a:rPr>
              <a:t>Contour interval = 0.5K</a:t>
            </a:r>
            <a:endParaRPr lang="en-US" sz="1200" dirty="0">
              <a:solidFill>
                <a:srgbClr val="FF0000"/>
              </a:solidFill>
            </a:endParaRPr>
          </a:p>
        </p:txBody>
      </p:sp>
    </p:spTree>
    <p:extLst>
      <p:ext uri="{BB962C8B-B14F-4D97-AF65-F5344CB8AC3E}">
        <p14:creationId xmlns:p14="http://schemas.microsoft.com/office/powerpoint/2010/main" val="248163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Tree>
    <p:extLst>
      <p:ext uri="{BB962C8B-B14F-4D97-AF65-F5344CB8AC3E}">
        <p14:creationId xmlns:p14="http://schemas.microsoft.com/office/powerpoint/2010/main" val="3019499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67150"/>
            <a:ext cx="3429000" cy="923330"/>
          </a:xfrm>
          <a:prstGeom prst="rect">
            <a:avLst/>
          </a:prstGeom>
          <a:noFill/>
        </p:spPr>
        <p:txBody>
          <a:bodyPr wrap="square" rtlCol="0">
            <a:spAutoFit/>
          </a:bodyPr>
          <a:lstStyle/>
          <a:p>
            <a:r>
              <a:rPr lang="en-US" dirty="0" smtClean="0"/>
              <a:t>Composite mean difference in Sea Surface Temperature between 18 El Nino and 14 La Nina events.</a:t>
            </a:r>
            <a:endParaRPr lang="en-US" dirty="0"/>
          </a:p>
        </p:txBody>
      </p:sp>
      <p:sp>
        <p:nvSpPr>
          <p:cNvPr id="7" name="Arc 6"/>
          <p:cNvSpPr/>
          <p:nvPr/>
        </p:nvSpPr>
        <p:spPr>
          <a:xfrm rot="19167526">
            <a:off x="3048009" y="1898809"/>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38954"/>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34000" y="877344"/>
            <a:ext cx="3200400" cy="261610"/>
          </a:xfrm>
          <a:prstGeom prst="rect">
            <a:avLst/>
          </a:prstGeom>
          <a:noFill/>
        </p:spPr>
        <p:txBody>
          <a:bodyPr wrap="square" rtlCol="0">
            <a:spAutoFit/>
          </a:bodyPr>
          <a:lstStyle/>
          <a:p>
            <a:r>
              <a:rPr lang="en-US" sz="1100" dirty="0" smtClean="0"/>
              <a:t>DJF Sea Level Pressure Anomalies (El Nino – La Nina)</a:t>
            </a:r>
            <a:endParaRPr lang="en-US" sz="1100" dirty="0"/>
          </a:p>
        </p:txBody>
      </p:sp>
      <p:pic>
        <p:nvPicPr>
          <p:cNvPr id="13"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5734050" y="3184456"/>
            <a:ext cx="2247900" cy="51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3867150"/>
            <a:ext cx="3962400" cy="923330"/>
          </a:xfrm>
          <a:prstGeom prst="rect">
            <a:avLst/>
          </a:prstGeom>
          <a:noFill/>
        </p:spPr>
        <p:txBody>
          <a:bodyPr wrap="square" rtlCol="0">
            <a:spAutoFit/>
          </a:bodyPr>
          <a:lstStyle/>
          <a:p>
            <a:r>
              <a:rPr lang="en-US" dirty="0" smtClean="0"/>
              <a:t>Composite mean difference in Sea Level Pressure between 18 El Nino and 14 La Nina events. 20</a:t>
            </a:r>
            <a:r>
              <a:rPr lang="en-US" baseline="30000" dirty="0" smtClean="0"/>
              <a:t>th</a:t>
            </a:r>
            <a:r>
              <a:rPr lang="en-US" dirty="0" smtClean="0"/>
              <a:t> Century Reanalysis</a:t>
            </a:r>
            <a:endParaRPr lang="en-US" dirty="0"/>
          </a:p>
        </p:txBody>
      </p:sp>
      <p:sp>
        <p:nvSpPr>
          <p:cNvPr id="15" name="TextBox 14"/>
          <p:cNvSpPr txBox="1"/>
          <p:nvPr/>
        </p:nvSpPr>
        <p:spPr>
          <a:xfrm>
            <a:off x="7815364" y="1145389"/>
            <a:ext cx="1333500" cy="900246"/>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sp>
        <p:nvSpPr>
          <p:cNvPr id="16" name="TextBox 15"/>
          <p:cNvSpPr txBox="1"/>
          <p:nvPr/>
        </p:nvSpPr>
        <p:spPr>
          <a:xfrm>
            <a:off x="3584574" y="1044913"/>
            <a:ext cx="1524000" cy="523220"/>
          </a:xfrm>
          <a:prstGeom prst="rect">
            <a:avLst/>
          </a:prstGeom>
          <a:noFill/>
          <a:ln w="19050">
            <a:solidFill>
              <a:srgbClr val="C00000"/>
            </a:solidFill>
          </a:ln>
        </p:spPr>
        <p:txBody>
          <a:bodyPr wrap="square" rtlCol="0">
            <a:spAutoFit/>
          </a:bodyPr>
          <a:lstStyle/>
          <a:p>
            <a:r>
              <a:rPr lang="en-US" sz="1400" dirty="0" smtClean="0"/>
              <a:t>Deepening of the Aleutian Low</a:t>
            </a:r>
            <a:endParaRPr lang="en-US" sz="1400" dirty="0"/>
          </a:p>
        </p:txBody>
      </p:sp>
      <p:cxnSp>
        <p:nvCxnSpPr>
          <p:cNvPr id="17" name="Straight Arrow Connector 16"/>
          <p:cNvCxnSpPr/>
          <p:nvPr/>
        </p:nvCxnSpPr>
        <p:spPr>
          <a:xfrm>
            <a:off x="5108574" y="1306523"/>
            <a:ext cx="1444626" cy="35082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0" y="2724150"/>
            <a:ext cx="1524000" cy="523220"/>
          </a:xfrm>
          <a:prstGeom prst="rect">
            <a:avLst/>
          </a:prstGeom>
          <a:noFill/>
          <a:ln w="19050">
            <a:solidFill>
              <a:srgbClr val="C00000"/>
            </a:solidFill>
          </a:ln>
        </p:spPr>
        <p:txBody>
          <a:bodyPr wrap="square" rtlCol="0">
            <a:spAutoFit/>
          </a:bodyPr>
          <a:lstStyle/>
          <a:p>
            <a:r>
              <a:rPr lang="en-US" sz="1400" dirty="0" smtClean="0"/>
              <a:t>Connections to North Atlantic SLP</a:t>
            </a:r>
            <a:endParaRPr lang="en-US" sz="1400" dirty="0"/>
          </a:p>
        </p:txBody>
      </p:sp>
      <p:cxnSp>
        <p:nvCxnSpPr>
          <p:cNvPr id="19" name="Straight Arrow Connector 18"/>
          <p:cNvCxnSpPr/>
          <p:nvPr/>
        </p:nvCxnSpPr>
        <p:spPr>
          <a:xfrm flipV="1">
            <a:off x="5334000" y="2495550"/>
            <a:ext cx="914400" cy="49021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74040" y="1478590"/>
            <a:ext cx="3090520" cy="2208359"/>
            <a:chOff x="474040" y="1478590"/>
            <a:chExt cx="3090520" cy="2208359"/>
          </a:xfrm>
        </p:grpSpPr>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181100" y="3409950"/>
              <a:ext cx="1676400" cy="276999"/>
            </a:xfrm>
            <a:prstGeom prst="rect">
              <a:avLst/>
            </a:prstGeom>
            <a:noFill/>
          </p:spPr>
          <p:txBody>
            <a:bodyPr wrap="square" rtlCol="0">
              <a:spAutoFit/>
            </a:bodyPr>
            <a:lstStyle/>
            <a:p>
              <a:r>
                <a:rPr lang="en-US" sz="1200" dirty="0" smtClean="0">
                  <a:solidFill>
                    <a:srgbClr val="FF0000"/>
                  </a:solidFill>
                </a:rPr>
                <a:t>Contour interval = 0.5K</a:t>
              </a:r>
              <a:endParaRPr lang="en-US" sz="1200" dirty="0">
                <a:solidFill>
                  <a:srgbClr val="FF0000"/>
                </a:solidFill>
              </a:endParaRPr>
            </a:p>
          </p:txBody>
        </p:sp>
      </p:grpSp>
    </p:spTree>
    <p:extLst>
      <p:ext uri="{BB962C8B-B14F-4D97-AF65-F5344CB8AC3E}">
        <p14:creationId xmlns:p14="http://schemas.microsoft.com/office/powerpoint/2010/main" val="1700053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74040" y="1478590"/>
            <a:ext cx="3090520" cy="2208359"/>
            <a:chOff x="474040" y="1478590"/>
            <a:chExt cx="3090520" cy="2208359"/>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181100" y="3409950"/>
              <a:ext cx="1676400" cy="276999"/>
            </a:xfrm>
            <a:prstGeom prst="rect">
              <a:avLst/>
            </a:prstGeom>
            <a:noFill/>
          </p:spPr>
          <p:txBody>
            <a:bodyPr wrap="square" rtlCol="0">
              <a:spAutoFit/>
            </a:bodyPr>
            <a:lstStyle/>
            <a:p>
              <a:r>
                <a:rPr lang="en-US" sz="1200" dirty="0" smtClean="0">
                  <a:solidFill>
                    <a:srgbClr val="FF0000"/>
                  </a:solidFill>
                </a:rPr>
                <a:t>Contour interval = 0.5K</a:t>
              </a:r>
              <a:endParaRPr lang="en-US" sz="1200" dirty="0">
                <a:solidFill>
                  <a:srgbClr val="FF0000"/>
                </a:solidFill>
              </a:endParaRPr>
            </a:p>
          </p:txBody>
        </p:sp>
      </p:grpSp>
      <p:sp>
        <p:nvSpPr>
          <p:cNvPr id="4" name="TextBox 3"/>
          <p:cNvSpPr txBox="1"/>
          <p:nvPr/>
        </p:nvSpPr>
        <p:spPr>
          <a:xfrm>
            <a:off x="76200" y="-19050"/>
            <a:ext cx="9067800" cy="707886"/>
          </a:xfrm>
          <a:prstGeom prst="rect">
            <a:avLst/>
          </a:prstGeom>
          <a:noFill/>
          <a:ln w="28575">
            <a:noFill/>
          </a:ln>
        </p:spPr>
        <p:txBody>
          <a:bodyPr wrap="square" rtlCol="0">
            <a:spAutoFit/>
          </a:bodyPr>
          <a:lstStyle/>
          <a:p>
            <a:pPr algn="ctr"/>
            <a:r>
              <a:rPr lang="en-US" sz="2000" i="1" dirty="0" smtClean="0">
                <a:solidFill>
                  <a:srgbClr val="C00000"/>
                </a:solidFill>
              </a:rPr>
              <a:t>An Example: </a:t>
            </a:r>
            <a:r>
              <a:rPr lang="en-US" sz="2000" dirty="0" smtClean="0">
                <a:solidFill>
                  <a:srgbClr val="002060"/>
                </a:solidFill>
              </a:rPr>
              <a:t>The Northern Hemisphere circulation response to El Nino Southern Oscillation (ENSO)</a:t>
            </a:r>
            <a:endParaRPr lang="en-US" sz="2000" i="1" dirty="0">
              <a:solidFill>
                <a:srgbClr val="C00000"/>
              </a:solidFill>
            </a:endParaRPr>
          </a:p>
        </p:txBody>
      </p:sp>
      <p:cxnSp>
        <p:nvCxnSpPr>
          <p:cNvPr id="6" name="Straight Connector 5"/>
          <p:cNvCxnSpPr/>
          <p:nvPr/>
        </p:nvCxnSpPr>
        <p:spPr>
          <a:xfrm>
            <a:off x="457200" y="66675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867150"/>
            <a:ext cx="3429000" cy="923330"/>
          </a:xfrm>
          <a:prstGeom prst="rect">
            <a:avLst/>
          </a:prstGeom>
          <a:noFill/>
        </p:spPr>
        <p:txBody>
          <a:bodyPr wrap="square" rtlCol="0">
            <a:spAutoFit/>
          </a:bodyPr>
          <a:lstStyle/>
          <a:p>
            <a:r>
              <a:rPr lang="en-US" dirty="0" smtClean="0"/>
              <a:t>Composite mean difference in Sea Surface Temperature between 18 El Nino and 14 La Nina events.</a:t>
            </a:r>
            <a:endParaRPr lang="en-US" dirty="0"/>
          </a:p>
        </p:txBody>
      </p:sp>
      <p:sp>
        <p:nvSpPr>
          <p:cNvPr id="7" name="Arc 6"/>
          <p:cNvSpPr/>
          <p:nvPr/>
        </p:nvSpPr>
        <p:spPr>
          <a:xfrm rot="19167526">
            <a:off x="3048009" y="1898809"/>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38954"/>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34000" y="877344"/>
            <a:ext cx="3200400" cy="261610"/>
          </a:xfrm>
          <a:prstGeom prst="rect">
            <a:avLst/>
          </a:prstGeom>
          <a:noFill/>
        </p:spPr>
        <p:txBody>
          <a:bodyPr wrap="square" rtlCol="0">
            <a:spAutoFit/>
          </a:bodyPr>
          <a:lstStyle/>
          <a:p>
            <a:r>
              <a:rPr lang="en-US" sz="1100" dirty="0" smtClean="0"/>
              <a:t>DJF Sea Level Pressure Anomalies (El Nino – La Nina)</a:t>
            </a:r>
            <a:endParaRPr lang="en-US" sz="1100" dirty="0"/>
          </a:p>
        </p:txBody>
      </p:sp>
      <p:pic>
        <p:nvPicPr>
          <p:cNvPr id="13"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 r="55862"/>
          <a:stretch/>
        </p:blipFill>
        <p:spPr bwMode="auto">
          <a:xfrm>
            <a:off x="5734050" y="3184456"/>
            <a:ext cx="2247900" cy="51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3867150"/>
            <a:ext cx="3962400" cy="923330"/>
          </a:xfrm>
          <a:prstGeom prst="rect">
            <a:avLst/>
          </a:prstGeom>
          <a:noFill/>
        </p:spPr>
        <p:txBody>
          <a:bodyPr wrap="square" rtlCol="0">
            <a:spAutoFit/>
          </a:bodyPr>
          <a:lstStyle/>
          <a:p>
            <a:r>
              <a:rPr lang="en-US" dirty="0" smtClean="0"/>
              <a:t>Composite mean difference in Sea Level Pressure between 18 El Nino and 14 La Nina events. 20</a:t>
            </a:r>
            <a:r>
              <a:rPr lang="en-US" baseline="30000" dirty="0" smtClean="0"/>
              <a:t>th</a:t>
            </a:r>
            <a:r>
              <a:rPr lang="en-US" dirty="0" smtClean="0"/>
              <a:t> Century Reanalysis</a:t>
            </a:r>
            <a:endParaRPr lang="en-US" dirty="0"/>
          </a:p>
        </p:txBody>
      </p:sp>
      <p:sp>
        <p:nvSpPr>
          <p:cNvPr id="15" name="TextBox 14"/>
          <p:cNvSpPr txBox="1"/>
          <p:nvPr/>
        </p:nvSpPr>
        <p:spPr>
          <a:xfrm>
            <a:off x="7815364" y="1145389"/>
            <a:ext cx="1333500" cy="900246"/>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sp>
        <p:nvSpPr>
          <p:cNvPr id="16" name="TextBox 15"/>
          <p:cNvSpPr txBox="1"/>
          <p:nvPr/>
        </p:nvSpPr>
        <p:spPr>
          <a:xfrm>
            <a:off x="3584574" y="1044913"/>
            <a:ext cx="1524000" cy="523220"/>
          </a:xfrm>
          <a:prstGeom prst="rect">
            <a:avLst/>
          </a:prstGeom>
          <a:noFill/>
          <a:ln w="19050">
            <a:solidFill>
              <a:srgbClr val="C00000"/>
            </a:solidFill>
          </a:ln>
        </p:spPr>
        <p:txBody>
          <a:bodyPr wrap="square" rtlCol="0">
            <a:spAutoFit/>
          </a:bodyPr>
          <a:lstStyle/>
          <a:p>
            <a:r>
              <a:rPr lang="en-US" sz="1400" dirty="0" smtClean="0"/>
              <a:t>Deepening of the Aleutian Low</a:t>
            </a:r>
            <a:endParaRPr lang="en-US" sz="1400" dirty="0"/>
          </a:p>
        </p:txBody>
      </p:sp>
      <p:cxnSp>
        <p:nvCxnSpPr>
          <p:cNvPr id="17" name="Straight Arrow Connector 16"/>
          <p:cNvCxnSpPr/>
          <p:nvPr/>
        </p:nvCxnSpPr>
        <p:spPr>
          <a:xfrm>
            <a:off x="5108574" y="1306523"/>
            <a:ext cx="1444626" cy="35082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0" y="2724150"/>
            <a:ext cx="1524000" cy="523220"/>
          </a:xfrm>
          <a:prstGeom prst="rect">
            <a:avLst/>
          </a:prstGeom>
          <a:noFill/>
          <a:ln w="19050">
            <a:solidFill>
              <a:srgbClr val="C00000"/>
            </a:solidFill>
          </a:ln>
        </p:spPr>
        <p:txBody>
          <a:bodyPr wrap="square" rtlCol="0">
            <a:spAutoFit/>
          </a:bodyPr>
          <a:lstStyle/>
          <a:p>
            <a:r>
              <a:rPr lang="en-US" sz="1400" dirty="0" smtClean="0"/>
              <a:t>Connections to North Atlantic SLP</a:t>
            </a:r>
            <a:endParaRPr lang="en-US" sz="1400" dirty="0"/>
          </a:p>
        </p:txBody>
      </p:sp>
      <p:cxnSp>
        <p:nvCxnSpPr>
          <p:cNvPr id="19" name="Straight Arrow Connector 18"/>
          <p:cNvCxnSpPr/>
          <p:nvPr/>
        </p:nvCxnSpPr>
        <p:spPr>
          <a:xfrm flipV="1">
            <a:off x="5334000" y="2495550"/>
            <a:ext cx="914400" cy="49021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62100" y="1733550"/>
            <a:ext cx="6096000" cy="954107"/>
          </a:xfrm>
          <a:prstGeom prst="rect">
            <a:avLst/>
          </a:prstGeom>
          <a:solidFill>
            <a:schemeClr val="bg1"/>
          </a:solidFill>
          <a:ln w="34925">
            <a:solidFill>
              <a:srgbClr val="C00000"/>
            </a:solidFill>
          </a:ln>
        </p:spPr>
        <p:txBody>
          <a:bodyPr wrap="square" rtlCol="0">
            <a:spAutoFit/>
          </a:bodyPr>
          <a:lstStyle/>
          <a:p>
            <a:pPr algn="ctr"/>
            <a:r>
              <a:rPr lang="en-US" sz="2800" dirty="0" smtClean="0">
                <a:solidFill>
                  <a:srgbClr val="002060"/>
                </a:solidFill>
              </a:rPr>
              <a:t>How well do our global climate models capture this connection?</a:t>
            </a:r>
            <a:endParaRPr lang="en-US" sz="2800" dirty="0">
              <a:solidFill>
                <a:srgbClr val="002060"/>
              </a:solidFill>
            </a:endParaRPr>
          </a:p>
        </p:txBody>
      </p:sp>
    </p:spTree>
    <p:extLst>
      <p:ext uri="{BB962C8B-B14F-4D97-AF65-F5344CB8AC3E}">
        <p14:creationId xmlns:p14="http://schemas.microsoft.com/office/powerpoint/2010/main" val="1853534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Evaluating the ENSO response in NCAR’s Community Earth System Model (CESM) </a:t>
            </a:r>
            <a:endParaRPr lang="en-US" sz="2000" i="1" dirty="0">
              <a:solidFill>
                <a:srgbClr val="C00000"/>
              </a:solidFill>
            </a:endParaRPr>
          </a:p>
        </p:txBody>
      </p:sp>
      <p:cxnSp>
        <p:nvCxnSpPr>
          <p:cNvPr id="6" name="Straight Connector 5"/>
          <p:cNvCxnSpPr/>
          <p:nvPr/>
        </p:nvCxnSpPr>
        <p:spPr>
          <a:xfrm>
            <a:off x="457200" y="381060"/>
            <a:ext cx="830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780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Evaluating the ENSO response in NCAR’s Community Earth System Model (CESM) </a:t>
            </a:r>
            <a:endParaRPr lang="en-US" sz="2000" i="1" dirty="0">
              <a:solidFill>
                <a:srgbClr val="C00000"/>
              </a:solidFill>
            </a:endParaRPr>
          </a:p>
        </p:txBody>
      </p:sp>
      <p:cxnSp>
        <p:nvCxnSpPr>
          <p:cNvPr id="6" name="Straight Connector 5"/>
          <p:cNvCxnSpPr/>
          <p:nvPr/>
        </p:nvCxnSpPr>
        <p:spPr>
          <a:xfrm>
            <a:off x="457200" y="381060"/>
            <a:ext cx="830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90550"/>
            <a:ext cx="8915400" cy="646331"/>
          </a:xfrm>
          <a:prstGeom prst="rect">
            <a:avLst/>
          </a:prstGeom>
          <a:noFill/>
        </p:spPr>
        <p:txBody>
          <a:bodyPr wrap="square" rtlCol="0">
            <a:spAutoFit/>
          </a:bodyPr>
          <a:lstStyle/>
          <a:p>
            <a:r>
              <a:rPr lang="en-US" dirty="0" smtClean="0">
                <a:solidFill>
                  <a:srgbClr val="C00000"/>
                </a:solidFill>
              </a:rPr>
              <a:t>“Pacemaker” Experiments</a:t>
            </a:r>
            <a:r>
              <a:rPr lang="en-US" dirty="0" smtClean="0">
                <a:solidFill>
                  <a:srgbClr val="002060"/>
                </a:solidFill>
              </a:rPr>
              <a:t>: freely running fully coupled global climate model (atmosphere / ocean /land) but with SST anomalies in the equatorial Pacific nudged toward observations.</a:t>
            </a:r>
            <a:endParaRPr lang="en-US" dirty="0">
              <a:solidFill>
                <a:srgbClr val="002060"/>
              </a:solidFill>
            </a:endParaRPr>
          </a:p>
        </p:txBody>
      </p:sp>
      <p:sp>
        <p:nvSpPr>
          <p:cNvPr id="8" name="TextBox 7"/>
          <p:cNvSpPr txBox="1"/>
          <p:nvPr/>
        </p:nvSpPr>
        <p:spPr>
          <a:xfrm>
            <a:off x="1371600" y="1200150"/>
            <a:ext cx="5943600" cy="338554"/>
          </a:xfrm>
          <a:prstGeom prst="rect">
            <a:avLst/>
          </a:prstGeom>
          <a:noFill/>
        </p:spPr>
        <p:txBody>
          <a:bodyPr wrap="square" rtlCol="0">
            <a:spAutoFit/>
          </a:bodyPr>
          <a:lstStyle/>
          <a:p>
            <a:r>
              <a:rPr lang="en-US" sz="1600" dirty="0" smtClean="0">
                <a:solidFill>
                  <a:srgbClr val="C00000"/>
                </a:solidFill>
              </a:rPr>
              <a:t>(similar conclusions if you run atmosphere only with prescribed SST’s)</a:t>
            </a:r>
            <a:endParaRPr lang="en-US" sz="1600" dirty="0">
              <a:solidFill>
                <a:srgbClr val="C00000"/>
              </a:solidFill>
            </a:endParaRPr>
          </a:p>
        </p:txBody>
      </p:sp>
      <p:sp>
        <p:nvSpPr>
          <p:cNvPr id="9" name="TextBox 8"/>
          <p:cNvSpPr txBox="1"/>
          <p:nvPr/>
        </p:nvSpPr>
        <p:spPr>
          <a:xfrm>
            <a:off x="189688" y="4248150"/>
            <a:ext cx="3848911" cy="400110"/>
          </a:xfrm>
          <a:prstGeom prst="rect">
            <a:avLst/>
          </a:prstGeom>
          <a:noFill/>
          <a:ln w="28575">
            <a:noFill/>
          </a:ln>
        </p:spPr>
        <p:txBody>
          <a:bodyPr wrap="square" rtlCol="0">
            <a:spAutoFit/>
          </a:bodyPr>
          <a:lstStyle/>
          <a:p>
            <a:pPr algn="ctr"/>
            <a:r>
              <a:rPr lang="en-US" sz="2000" i="1" dirty="0" smtClean="0">
                <a:solidFill>
                  <a:srgbClr val="C00000"/>
                </a:solidFill>
              </a:rPr>
              <a:t>Simulations run from 1920 to 2013</a:t>
            </a:r>
            <a:endParaRPr lang="en-US" sz="2000" i="1" dirty="0">
              <a:solidFill>
                <a:srgbClr val="C00000"/>
              </a:solidFill>
            </a:endParaRPr>
          </a:p>
        </p:txBody>
      </p:sp>
    </p:spTree>
    <p:extLst>
      <p:ext uri="{BB962C8B-B14F-4D97-AF65-F5344CB8AC3E}">
        <p14:creationId xmlns:p14="http://schemas.microsoft.com/office/powerpoint/2010/main" val="3795561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Evaluating the ENSO response in NCAR’s Community Earth System Model (CESM) </a:t>
            </a:r>
            <a:endParaRPr lang="en-US" sz="2000" i="1" dirty="0">
              <a:solidFill>
                <a:srgbClr val="C00000"/>
              </a:solidFill>
            </a:endParaRPr>
          </a:p>
        </p:txBody>
      </p:sp>
      <p:cxnSp>
        <p:nvCxnSpPr>
          <p:cNvPr id="6" name="Straight Connector 5"/>
          <p:cNvCxnSpPr/>
          <p:nvPr/>
        </p:nvCxnSpPr>
        <p:spPr>
          <a:xfrm>
            <a:off x="457200" y="381060"/>
            <a:ext cx="830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90550"/>
            <a:ext cx="8915400" cy="646331"/>
          </a:xfrm>
          <a:prstGeom prst="rect">
            <a:avLst/>
          </a:prstGeom>
          <a:noFill/>
        </p:spPr>
        <p:txBody>
          <a:bodyPr wrap="square" rtlCol="0">
            <a:spAutoFit/>
          </a:bodyPr>
          <a:lstStyle/>
          <a:p>
            <a:r>
              <a:rPr lang="en-US" dirty="0" smtClean="0">
                <a:solidFill>
                  <a:srgbClr val="C00000"/>
                </a:solidFill>
              </a:rPr>
              <a:t>“Pacemaker” Experiments</a:t>
            </a:r>
            <a:r>
              <a:rPr lang="en-US" dirty="0" smtClean="0">
                <a:solidFill>
                  <a:srgbClr val="002060"/>
                </a:solidFill>
              </a:rPr>
              <a:t>: freely running fully coupled global climate model (atmosphere / ocean /land) but with SST anomalies in the equatorial Pacific nudged toward observations.</a:t>
            </a:r>
            <a:endParaRPr lang="en-US" dirty="0">
              <a:solidFill>
                <a:srgbClr val="002060"/>
              </a:solidFill>
            </a:endParaRPr>
          </a:p>
        </p:txBody>
      </p:sp>
      <p:sp>
        <p:nvSpPr>
          <p:cNvPr id="8" name="TextBox 7"/>
          <p:cNvSpPr txBox="1"/>
          <p:nvPr/>
        </p:nvSpPr>
        <p:spPr>
          <a:xfrm>
            <a:off x="1371600" y="1200150"/>
            <a:ext cx="5943600" cy="338554"/>
          </a:xfrm>
          <a:prstGeom prst="rect">
            <a:avLst/>
          </a:prstGeom>
          <a:noFill/>
        </p:spPr>
        <p:txBody>
          <a:bodyPr wrap="square" rtlCol="0">
            <a:spAutoFit/>
          </a:bodyPr>
          <a:lstStyle/>
          <a:p>
            <a:r>
              <a:rPr lang="en-US" sz="1600" dirty="0" smtClean="0">
                <a:solidFill>
                  <a:srgbClr val="C00000"/>
                </a:solidFill>
              </a:rPr>
              <a:t>(similar conclusions if you run atmosphere only with prescribed SST’s)</a:t>
            </a:r>
            <a:endParaRPr lang="en-US" sz="1600" dirty="0">
              <a:solidFill>
                <a:srgbClr val="C00000"/>
              </a:solidFill>
            </a:endParaRPr>
          </a:p>
        </p:txBody>
      </p:sp>
      <p:sp>
        <p:nvSpPr>
          <p:cNvPr id="9" name="TextBox 8"/>
          <p:cNvSpPr txBox="1"/>
          <p:nvPr/>
        </p:nvSpPr>
        <p:spPr>
          <a:xfrm>
            <a:off x="189688" y="4248150"/>
            <a:ext cx="3848911" cy="400110"/>
          </a:xfrm>
          <a:prstGeom prst="rect">
            <a:avLst/>
          </a:prstGeom>
          <a:noFill/>
          <a:ln w="28575">
            <a:noFill/>
          </a:ln>
        </p:spPr>
        <p:txBody>
          <a:bodyPr wrap="square" rtlCol="0">
            <a:spAutoFit/>
          </a:bodyPr>
          <a:lstStyle/>
          <a:p>
            <a:pPr algn="ctr"/>
            <a:r>
              <a:rPr lang="en-US" sz="2000" i="1" dirty="0" smtClean="0">
                <a:solidFill>
                  <a:srgbClr val="C00000"/>
                </a:solidFill>
              </a:rPr>
              <a:t>Simulations run from 1920 to 2013</a:t>
            </a:r>
            <a:endParaRPr lang="en-US" sz="2000" i="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09750"/>
            <a:ext cx="3852089" cy="233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05400" y="1885950"/>
            <a:ext cx="3505200" cy="646331"/>
          </a:xfrm>
          <a:prstGeom prst="rect">
            <a:avLst/>
          </a:prstGeom>
          <a:noFill/>
        </p:spPr>
        <p:txBody>
          <a:bodyPr wrap="square" rtlCol="0">
            <a:spAutoFit/>
          </a:bodyPr>
          <a:lstStyle/>
          <a:p>
            <a:r>
              <a:rPr lang="en-US" dirty="0" smtClean="0">
                <a:solidFill>
                  <a:srgbClr val="002060"/>
                </a:solidFill>
              </a:rPr>
              <a:t>Sea surface temperatures nudged toward observed anomalies</a:t>
            </a:r>
            <a:endParaRPr lang="en-US" dirty="0">
              <a:solidFill>
                <a:srgbClr val="002060"/>
              </a:solidFill>
            </a:endParaRPr>
          </a:p>
        </p:txBody>
      </p:sp>
      <p:cxnSp>
        <p:nvCxnSpPr>
          <p:cNvPr id="5" name="Straight Arrow Connector 4"/>
          <p:cNvCxnSpPr>
            <a:stCxn id="2" idx="1"/>
          </p:cNvCxnSpPr>
          <p:nvPr/>
        </p:nvCxnSpPr>
        <p:spPr>
          <a:xfrm flipH="1">
            <a:off x="2819400" y="2209116"/>
            <a:ext cx="2286000" cy="667434"/>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5400" y="2571750"/>
            <a:ext cx="3505200" cy="369332"/>
          </a:xfrm>
          <a:prstGeom prst="rect">
            <a:avLst/>
          </a:prstGeom>
          <a:noFill/>
        </p:spPr>
        <p:txBody>
          <a:bodyPr wrap="square" rtlCol="0">
            <a:spAutoFit/>
          </a:bodyPr>
          <a:lstStyle/>
          <a:p>
            <a:r>
              <a:rPr lang="en-US" dirty="0" smtClean="0">
                <a:solidFill>
                  <a:srgbClr val="002060"/>
                </a:solidFill>
              </a:rPr>
              <a:t>Ocean freely evolving elsewhere</a:t>
            </a:r>
            <a:endParaRPr lang="en-US" dirty="0">
              <a:solidFill>
                <a:srgbClr val="002060"/>
              </a:solidFill>
            </a:endParaRPr>
          </a:p>
        </p:txBody>
      </p:sp>
    </p:spTree>
    <p:extLst>
      <p:ext uri="{BB962C8B-B14F-4D97-AF65-F5344CB8AC3E}">
        <p14:creationId xmlns:p14="http://schemas.microsoft.com/office/powerpoint/2010/main" val="187821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Evaluating the ENSO response in NCAR’s Community Earth System Model (CESM) </a:t>
            </a:r>
            <a:endParaRPr lang="en-US" sz="2000" i="1" dirty="0">
              <a:solidFill>
                <a:srgbClr val="C00000"/>
              </a:solidFill>
            </a:endParaRPr>
          </a:p>
        </p:txBody>
      </p:sp>
      <p:cxnSp>
        <p:nvCxnSpPr>
          <p:cNvPr id="6" name="Straight Connector 5"/>
          <p:cNvCxnSpPr/>
          <p:nvPr/>
        </p:nvCxnSpPr>
        <p:spPr>
          <a:xfrm>
            <a:off x="457200" y="381060"/>
            <a:ext cx="830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90550"/>
            <a:ext cx="8915400" cy="646331"/>
          </a:xfrm>
          <a:prstGeom prst="rect">
            <a:avLst/>
          </a:prstGeom>
          <a:noFill/>
        </p:spPr>
        <p:txBody>
          <a:bodyPr wrap="square" rtlCol="0">
            <a:spAutoFit/>
          </a:bodyPr>
          <a:lstStyle/>
          <a:p>
            <a:r>
              <a:rPr lang="en-US" dirty="0" smtClean="0">
                <a:solidFill>
                  <a:srgbClr val="C00000"/>
                </a:solidFill>
              </a:rPr>
              <a:t>“Pacemaker” Experiments</a:t>
            </a:r>
            <a:r>
              <a:rPr lang="en-US" dirty="0" smtClean="0">
                <a:solidFill>
                  <a:srgbClr val="002060"/>
                </a:solidFill>
              </a:rPr>
              <a:t>: freely running fully coupled global climate model (atmosphere / ocean /land) but with SST anomalies in the equatorial Pacific nudged toward observations.</a:t>
            </a:r>
            <a:endParaRPr lang="en-US" dirty="0">
              <a:solidFill>
                <a:srgbClr val="002060"/>
              </a:solidFill>
            </a:endParaRPr>
          </a:p>
        </p:txBody>
      </p:sp>
      <p:sp>
        <p:nvSpPr>
          <p:cNvPr id="8" name="TextBox 7"/>
          <p:cNvSpPr txBox="1"/>
          <p:nvPr/>
        </p:nvSpPr>
        <p:spPr>
          <a:xfrm>
            <a:off x="1371600" y="1200150"/>
            <a:ext cx="5943600" cy="338554"/>
          </a:xfrm>
          <a:prstGeom prst="rect">
            <a:avLst/>
          </a:prstGeom>
          <a:noFill/>
        </p:spPr>
        <p:txBody>
          <a:bodyPr wrap="square" rtlCol="0">
            <a:spAutoFit/>
          </a:bodyPr>
          <a:lstStyle/>
          <a:p>
            <a:r>
              <a:rPr lang="en-US" sz="1600" dirty="0" smtClean="0">
                <a:solidFill>
                  <a:srgbClr val="C00000"/>
                </a:solidFill>
              </a:rPr>
              <a:t>(similar conclusions if you run atmosphere only with prescribed SST’s)</a:t>
            </a:r>
            <a:endParaRPr lang="en-US" sz="1600" dirty="0">
              <a:solidFill>
                <a:srgbClr val="C00000"/>
              </a:solidFill>
            </a:endParaRPr>
          </a:p>
        </p:txBody>
      </p:sp>
      <p:sp>
        <p:nvSpPr>
          <p:cNvPr id="9" name="TextBox 8"/>
          <p:cNvSpPr txBox="1"/>
          <p:nvPr/>
        </p:nvSpPr>
        <p:spPr>
          <a:xfrm>
            <a:off x="189688" y="4248150"/>
            <a:ext cx="3848911" cy="400110"/>
          </a:xfrm>
          <a:prstGeom prst="rect">
            <a:avLst/>
          </a:prstGeom>
          <a:noFill/>
          <a:ln w="28575">
            <a:noFill/>
          </a:ln>
        </p:spPr>
        <p:txBody>
          <a:bodyPr wrap="square" rtlCol="0">
            <a:spAutoFit/>
          </a:bodyPr>
          <a:lstStyle/>
          <a:p>
            <a:pPr algn="ctr"/>
            <a:r>
              <a:rPr lang="en-US" sz="2000" i="1" dirty="0" smtClean="0">
                <a:solidFill>
                  <a:srgbClr val="C00000"/>
                </a:solidFill>
              </a:rPr>
              <a:t>Simulations run from 1920 to 2013</a:t>
            </a:r>
            <a:endParaRPr lang="en-US" sz="2000" i="1" dirty="0">
              <a:solidFill>
                <a:srgbClr val="C00000"/>
              </a:solidFill>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81151"/>
            <a:ext cx="6781800" cy="26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81150"/>
            <a:ext cx="6781801" cy="262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81151"/>
            <a:ext cx="6781800" cy="26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315200" y="2228425"/>
            <a:ext cx="1752600" cy="400110"/>
          </a:xfrm>
          <a:prstGeom prst="rect">
            <a:avLst/>
          </a:prstGeom>
          <a:noFill/>
        </p:spPr>
        <p:txBody>
          <a:bodyPr wrap="square" rtlCol="0">
            <a:spAutoFit/>
          </a:bodyPr>
          <a:lstStyle/>
          <a:p>
            <a:r>
              <a:rPr lang="en-US" sz="2000" dirty="0" smtClean="0">
                <a:solidFill>
                  <a:srgbClr val="C00000"/>
                </a:solidFill>
              </a:rPr>
              <a:t>18 El Nino’s </a:t>
            </a:r>
            <a:endParaRPr lang="en-US" sz="2000" dirty="0">
              <a:solidFill>
                <a:srgbClr val="C00000"/>
              </a:solidFill>
            </a:endParaRPr>
          </a:p>
        </p:txBody>
      </p:sp>
      <p:sp>
        <p:nvSpPr>
          <p:cNvPr id="16" name="TextBox 15"/>
          <p:cNvSpPr txBox="1"/>
          <p:nvPr/>
        </p:nvSpPr>
        <p:spPr>
          <a:xfrm>
            <a:off x="7315200" y="2963959"/>
            <a:ext cx="1752600" cy="400110"/>
          </a:xfrm>
          <a:prstGeom prst="rect">
            <a:avLst/>
          </a:prstGeom>
          <a:noFill/>
        </p:spPr>
        <p:txBody>
          <a:bodyPr wrap="square" rtlCol="0">
            <a:spAutoFit/>
          </a:bodyPr>
          <a:lstStyle/>
          <a:p>
            <a:r>
              <a:rPr lang="en-US" sz="2000" dirty="0" smtClean="0">
                <a:solidFill>
                  <a:srgbClr val="0070C0"/>
                </a:solidFill>
              </a:rPr>
              <a:t>14 La Nina’s </a:t>
            </a:r>
            <a:endParaRPr lang="en-US" sz="2000" dirty="0">
              <a:solidFill>
                <a:srgbClr val="0070C0"/>
              </a:solidFill>
            </a:endParaRPr>
          </a:p>
        </p:txBody>
      </p:sp>
    </p:spTree>
    <p:extLst>
      <p:ext uri="{BB962C8B-B14F-4D97-AF65-F5344CB8AC3E}">
        <p14:creationId xmlns:p14="http://schemas.microsoft.com/office/powerpoint/2010/main" val="241180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Evaluating the ENSO response in NCAR’s Community Earth System Model (CESM) </a:t>
            </a:r>
            <a:endParaRPr lang="en-US" sz="2000" i="1" dirty="0">
              <a:solidFill>
                <a:srgbClr val="C00000"/>
              </a:solidFill>
            </a:endParaRPr>
          </a:p>
        </p:txBody>
      </p:sp>
      <p:cxnSp>
        <p:nvCxnSpPr>
          <p:cNvPr id="6" name="Straight Connector 5"/>
          <p:cNvCxnSpPr/>
          <p:nvPr/>
        </p:nvCxnSpPr>
        <p:spPr>
          <a:xfrm>
            <a:off x="457200" y="381060"/>
            <a:ext cx="8305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90550"/>
            <a:ext cx="8915400" cy="646331"/>
          </a:xfrm>
          <a:prstGeom prst="rect">
            <a:avLst/>
          </a:prstGeom>
          <a:noFill/>
        </p:spPr>
        <p:txBody>
          <a:bodyPr wrap="square" rtlCol="0">
            <a:spAutoFit/>
          </a:bodyPr>
          <a:lstStyle/>
          <a:p>
            <a:r>
              <a:rPr lang="en-US" dirty="0" smtClean="0">
                <a:solidFill>
                  <a:srgbClr val="C00000"/>
                </a:solidFill>
              </a:rPr>
              <a:t>“Pacemaker” Experiments</a:t>
            </a:r>
            <a:r>
              <a:rPr lang="en-US" dirty="0" smtClean="0">
                <a:solidFill>
                  <a:srgbClr val="002060"/>
                </a:solidFill>
              </a:rPr>
              <a:t>: freely running fully coupled global climate model (atmosphere / ocean /land) but with SST anomalies in the equatorial Pacific nudged toward observations.</a:t>
            </a:r>
            <a:endParaRPr lang="en-US" dirty="0">
              <a:solidFill>
                <a:srgbClr val="002060"/>
              </a:solidFill>
            </a:endParaRPr>
          </a:p>
        </p:txBody>
      </p:sp>
      <p:sp>
        <p:nvSpPr>
          <p:cNvPr id="8" name="TextBox 7"/>
          <p:cNvSpPr txBox="1"/>
          <p:nvPr/>
        </p:nvSpPr>
        <p:spPr>
          <a:xfrm>
            <a:off x="1371600" y="1200150"/>
            <a:ext cx="5943600" cy="338554"/>
          </a:xfrm>
          <a:prstGeom prst="rect">
            <a:avLst/>
          </a:prstGeom>
          <a:noFill/>
        </p:spPr>
        <p:txBody>
          <a:bodyPr wrap="square" rtlCol="0">
            <a:spAutoFit/>
          </a:bodyPr>
          <a:lstStyle/>
          <a:p>
            <a:r>
              <a:rPr lang="en-US" sz="1600" dirty="0" smtClean="0">
                <a:solidFill>
                  <a:srgbClr val="C00000"/>
                </a:solidFill>
              </a:rPr>
              <a:t>(similar conclusions if you run atmosphere only with prescribed SST’s)</a:t>
            </a:r>
            <a:endParaRPr lang="en-US" sz="1600" dirty="0">
              <a:solidFill>
                <a:srgbClr val="C00000"/>
              </a:solidFill>
            </a:endParaRPr>
          </a:p>
        </p:txBody>
      </p:sp>
      <p:sp>
        <p:nvSpPr>
          <p:cNvPr id="9" name="TextBox 8"/>
          <p:cNvSpPr txBox="1"/>
          <p:nvPr/>
        </p:nvSpPr>
        <p:spPr>
          <a:xfrm>
            <a:off x="189688" y="4248150"/>
            <a:ext cx="3848911" cy="400110"/>
          </a:xfrm>
          <a:prstGeom prst="rect">
            <a:avLst/>
          </a:prstGeom>
          <a:noFill/>
          <a:ln w="28575">
            <a:noFill/>
          </a:ln>
        </p:spPr>
        <p:txBody>
          <a:bodyPr wrap="square" rtlCol="0">
            <a:spAutoFit/>
          </a:bodyPr>
          <a:lstStyle/>
          <a:p>
            <a:pPr algn="ctr"/>
            <a:r>
              <a:rPr lang="en-US" sz="2000" i="1" dirty="0" smtClean="0">
                <a:solidFill>
                  <a:srgbClr val="C00000"/>
                </a:solidFill>
              </a:rPr>
              <a:t>Simulations run from 1920 to 2013</a:t>
            </a:r>
            <a:endParaRPr lang="en-US" sz="2000" i="1" dirty="0">
              <a:solidFill>
                <a:srgbClr val="C00000"/>
              </a:solidFill>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81151"/>
            <a:ext cx="6781800" cy="26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81150"/>
            <a:ext cx="6781801" cy="262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81151"/>
            <a:ext cx="6781800" cy="26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315200" y="2228425"/>
            <a:ext cx="1752600" cy="400110"/>
          </a:xfrm>
          <a:prstGeom prst="rect">
            <a:avLst/>
          </a:prstGeom>
          <a:noFill/>
        </p:spPr>
        <p:txBody>
          <a:bodyPr wrap="square" rtlCol="0">
            <a:spAutoFit/>
          </a:bodyPr>
          <a:lstStyle/>
          <a:p>
            <a:r>
              <a:rPr lang="en-US" sz="2000" dirty="0" smtClean="0">
                <a:solidFill>
                  <a:srgbClr val="C00000"/>
                </a:solidFill>
              </a:rPr>
              <a:t>18 El Nino’s </a:t>
            </a:r>
            <a:endParaRPr lang="en-US" sz="2000" dirty="0">
              <a:solidFill>
                <a:srgbClr val="C00000"/>
              </a:solidFill>
            </a:endParaRPr>
          </a:p>
        </p:txBody>
      </p:sp>
      <p:sp>
        <p:nvSpPr>
          <p:cNvPr id="16" name="TextBox 15"/>
          <p:cNvSpPr txBox="1"/>
          <p:nvPr/>
        </p:nvSpPr>
        <p:spPr>
          <a:xfrm>
            <a:off x="7315200" y="2963959"/>
            <a:ext cx="1752600" cy="400110"/>
          </a:xfrm>
          <a:prstGeom prst="rect">
            <a:avLst/>
          </a:prstGeom>
          <a:noFill/>
        </p:spPr>
        <p:txBody>
          <a:bodyPr wrap="square" rtlCol="0">
            <a:spAutoFit/>
          </a:bodyPr>
          <a:lstStyle/>
          <a:p>
            <a:r>
              <a:rPr lang="en-US" sz="2000" dirty="0" smtClean="0">
                <a:solidFill>
                  <a:srgbClr val="0070C0"/>
                </a:solidFill>
              </a:rPr>
              <a:t>14 La Nina’s </a:t>
            </a:r>
            <a:endParaRPr lang="en-US" sz="2000" dirty="0">
              <a:solidFill>
                <a:srgbClr val="0070C0"/>
              </a:solidFill>
            </a:endParaRPr>
          </a:p>
        </p:txBody>
      </p:sp>
      <p:sp>
        <p:nvSpPr>
          <p:cNvPr id="2" name="Rectangle 1"/>
          <p:cNvSpPr/>
          <p:nvPr/>
        </p:nvSpPr>
        <p:spPr>
          <a:xfrm>
            <a:off x="1314450" y="1657350"/>
            <a:ext cx="6629400" cy="1905000"/>
          </a:xfrm>
          <a:prstGeom prst="rect">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14450" y="1733550"/>
            <a:ext cx="6686550" cy="461665"/>
          </a:xfrm>
          <a:prstGeom prst="rect">
            <a:avLst/>
          </a:prstGeom>
          <a:noFill/>
        </p:spPr>
        <p:txBody>
          <a:bodyPr wrap="square" rtlCol="0">
            <a:spAutoFit/>
          </a:bodyPr>
          <a:lstStyle/>
          <a:p>
            <a:r>
              <a:rPr lang="en-US" sz="2400" dirty="0" smtClean="0">
                <a:solidFill>
                  <a:srgbClr val="002060"/>
                </a:solidFill>
              </a:rPr>
              <a:t>10 Pacemaker ensemble members from 1920 - 2013</a:t>
            </a:r>
            <a:endParaRPr lang="en-US" sz="2400" dirty="0">
              <a:solidFill>
                <a:srgbClr val="002060"/>
              </a:solidFill>
            </a:endParaRPr>
          </a:p>
        </p:txBody>
      </p:sp>
      <p:sp>
        <p:nvSpPr>
          <p:cNvPr id="18" name="TextBox 17"/>
          <p:cNvSpPr txBox="1"/>
          <p:nvPr/>
        </p:nvSpPr>
        <p:spPr>
          <a:xfrm>
            <a:off x="1562100" y="2209621"/>
            <a:ext cx="6362700" cy="1200329"/>
          </a:xfrm>
          <a:prstGeom prst="rect">
            <a:avLst/>
          </a:prstGeom>
          <a:noFill/>
        </p:spPr>
        <p:txBody>
          <a:bodyPr wrap="square" rtlCol="0">
            <a:spAutoFit/>
          </a:bodyPr>
          <a:lstStyle/>
          <a:p>
            <a:r>
              <a:rPr lang="en-US" sz="2400" dirty="0" smtClean="0">
                <a:solidFill>
                  <a:srgbClr val="002060"/>
                </a:solidFill>
              </a:rPr>
              <a:t>Differ only in their initial conditions </a:t>
            </a:r>
            <a:r>
              <a:rPr lang="en-US" sz="2400" dirty="0" smtClean="0">
                <a:solidFill>
                  <a:srgbClr val="002060"/>
                </a:solidFill>
                <a:sym typeface="Wingdings" panose="05000000000000000000" pitchFamily="2" charset="2"/>
              </a:rPr>
              <a:t> differ only in the random weather noise arising from these different initial conditions (butterfly effect).</a:t>
            </a:r>
            <a:endParaRPr lang="en-US" sz="2400" dirty="0">
              <a:solidFill>
                <a:srgbClr val="002060"/>
              </a:solidFill>
            </a:endParaRPr>
          </a:p>
        </p:txBody>
      </p:sp>
    </p:spTree>
    <p:extLst>
      <p:ext uri="{BB962C8B-B14F-4D97-AF65-F5344CB8AC3E}">
        <p14:creationId xmlns:p14="http://schemas.microsoft.com/office/powerpoint/2010/main" val="863191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spTree>
    <p:extLst>
      <p:ext uri="{BB962C8B-B14F-4D97-AF65-F5344CB8AC3E}">
        <p14:creationId xmlns:p14="http://schemas.microsoft.com/office/powerpoint/2010/main" val="2036055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45768" y="381060"/>
            <a:ext cx="4302783" cy="4569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93915" y="1962150"/>
            <a:ext cx="1682885" cy="304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76800" y="2038350"/>
            <a:ext cx="3086100" cy="523220"/>
          </a:xfrm>
          <a:prstGeom prst="rect">
            <a:avLst/>
          </a:prstGeom>
          <a:noFill/>
          <a:ln w="22225">
            <a:solidFill>
              <a:srgbClr val="C00000"/>
            </a:solidFill>
          </a:ln>
        </p:spPr>
        <p:txBody>
          <a:bodyPr wrap="square" rtlCol="0">
            <a:spAutoFit/>
          </a:bodyPr>
          <a:lstStyle/>
          <a:p>
            <a:r>
              <a:rPr lang="en-US" sz="1400" dirty="0" smtClean="0">
                <a:solidFill>
                  <a:srgbClr val="002060"/>
                </a:solidFill>
              </a:rPr>
              <a:t>El Nino – La Nina SLP anomalies from one Pacemaker ensemble member</a:t>
            </a:r>
            <a:endParaRPr lang="en-US" sz="1400" dirty="0">
              <a:solidFill>
                <a:srgbClr val="002060"/>
              </a:solidFill>
            </a:endParaRPr>
          </a:p>
        </p:txBody>
      </p:sp>
      <p:cxnSp>
        <p:nvCxnSpPr>
          <p:cNvPr id="14" name="Straight Arrow Connector 13"/>
          <p:cNvCxnSpPr/>
          <p:nvPr/>
        </p:nvCxnSpPr>
        <p:spPr>
          <a:xfrm flipH="1" flipV="1">
            <a:off x="4343400" y="1870954"/>
            <a:ext cx="533400" cy="44400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2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19800" y="381060"/>
            <a:ext cx="2928751" cy="4569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93915" y="1962150"/>
            <a:ext cx="2825885" cy="304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43600" y="2048530"/>
            <a:ext cx="3086100" cy="1169551"/>
          </a:xfrm>
          <a:prstGeom prst="rect">
            <a:avLst/>
          </a:prstGeom>
          <a:noFill/>
          <a:ln w="22225">
            <a:solidFill>
              <a:srgbClr val="C00000"/>
            </a:solidFill>
          </a:ln>
        </p:spPr>
        <p:txBody>
          <a:bodyPr wrap="square" rtlCol="0">
            <a:spAutoFit/>
          </a:bodyPr>
          <a:lstStyle/>
          <a:p>
            <a:r>
              <a:rPr lang="en-US" sz="1400" dirty="0" smtClean="0">
                <a:solidFill>
                  <a:srgbClr val="002060"/>
                </a:solidFill>
              </a:rPr>
              <a:t>Another Pacemaker Ensemble member that differs only from a very small atmospheric temperature perturbation to the initial conditions used to start the simulation.</a:t>
            </a:r>
            <a:endParaRPr lang="en-US" sz="1400" dirty="0">
              <a:solidFill>
                <a:srgbClr val="002060"/>
              </a:solidFill>
            </a:endParaRPr>
          </a:p>
        </p:txBody>
      </p:sp>
      <p:cxnSp>
        <p:nvCxnSpPr>
          <p:cNvPr id="14" name="Straight Arrow Connector 13"/>
          <p:cNvCxnSpPr/>
          <p:nvPr/>
        </p:nvCxnSpPr>
        <p:spPr>
          <a:xfrm flipH="1" flipV="1">
            <a:off x="5486400" y="1962150"/>
            <a:ext cx="457200" cy="6096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37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
        <p:nvSpPr>
          <p:cNvPr id="3" name="TextBox 2"/>
          <p:cNvSpPr txBox="1"/>
          <p:nvPr/>
        </p:nvSpPr>
        <p:spPr>
          <a:xfrm>
            <a:off x="457200" y="1047750"/>
            <a:ext cx="8839200" cy="400110"/>
          </a:xfrm>
          <a:prstGeom prst="rect">
            <a:avLst/>
          </a:prstGeom>
          <a:noFill/>
          <a:ln w="28575">
            <a:noFill/>
          </a:ln>
        </p:spPr>
        <p:txBody>
          <a:bodyPr wrap="square" rtlCol="0">
            <a:spAutoFit/>
          </a:bodyPr>
          <a:lstStyle/>
          <a:p>
            <a:r>
              <a:rPr lang="en-US" sz="2000" dirty="0" smtClean="0">
                <a:solidFill>
                  <a:srgbClr val="C00000"/>
                </a:solidFill>
              </a:rPr>
              <a:t>Issues</a:t>
            </a:r>
            <a:endParaRPr lang="en-US" sz="2000" i="1" dirty="0">
              <a:solidFill>
                <a:srgbClr val="C00000"/>
              </a:solidFill>
            </a:endParaRPr>
          </a:p>
        </p:txBody>
      </p:sp>
      <p:cxnSp>
        <p:nvCxnSpPr>
          <p:cNvPr id="4" name="Straight Connector 3"/>
          <p:cNvCxnSpPr/>
          <p:nvPr/>
        </p:nvCxnSpPr>
        <p:spPr>
          <a:xfrm>
            <a:off x="533400" y="1352550"/>
            <a:ext cx="685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003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924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30759" y="438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39759" y="438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71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30759" y="438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39759" y="438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0" y="1504950"/>
            <a:ext cx="4648200" cy="2410652"/>
          </a:xfrm>
          <a:prstGeom prst="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1" r="74390" b="68951"/>
          <a:stretch/>
        </p:blipFill>
        <p:spPr bwMode="auto">
          <a:xfrm>
            <a:off x="3916680" y="1646341"/>
            <a:ext cx="2026920" cy="215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650" t="1" r="738" b="68951"/>
          <a:stretch/>
        </p:blipFill>
        <p:spPr bwMode="auto">
          <a:xfrm>
            <a:off x="6278880" y="1657350"/>
            <a:ext cx="2026920" cy="215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512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3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6040" y="1962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37662" y="3484136"/>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189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6040" y="1962150"/>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37662" y="3484136"/>
            <a:ext cx="1408441" cy="152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0" y="1504950"/>
            <a:ext cx="4648200" cy="2410652"/>
          </a:xfrm>
          <a:prstGeom prst="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546" t="30218" r="49843" b="38736"/>
          <a:stretch/>
        </p:blipFill>
        <p:spPr bwMode="auto">
          <a:xfrm>
            <a:off x="4038600" y="1657350"/>
            <a:ext cx="2019301" cy="21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546" t="61263" r="49843" b="7688"/>
          <a:stretch/>
        </p:blipFill>
        <p:spPr bwMode="auto">
          <a:xfrm>
            <a:off x="6229432" y="1733550"/>
            <a:ext cx="2000168" cy="212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021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92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86200" y="1885950"/>
            <a:ext cx="4572000" cy="1371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24300" y="1962150"/>
            <a:ext cx="4533900" cy="1200329"/>
          </a:xfrm>
          <a:prstGeom prst="rect">
            <a:avLst/>
          </a:prstGeom>
          <a:noFill/>
        </p:spPr>
        <p:txBody>
          <a:bodyPr wrap="square" rtlCol="0">
            <a:spAutoFit/>
          </a:bodyPr>
          <a:lstStyle/>
          <a:p>
            <a:r>
              <a:rPr lang="en-US" dirty="0" smtClean="0">
                <a:solidFill>
                  <a:srgbClr val="C00000"/>
                </a:solidFill>
              </a:rPr>
              <a:t>IF</a:t>
            </a:r>
            <a:r>
              <a:rPr lang="en-US" dirty="0" smtClean="0"/>
              <a:t> </a:t>
            </a:r>
            <a:r>
              <a:rPr lang="en-US" dirty="0" smtClean="0">
                <a:solidFill>
                  <a:srgbClr val="002060"/>
                </a:solidFill>
              </a:rPr>
              <a:t>the model has a realistic representation of internal variability (weather noise) then there is substantial uncertainty on the “observed” response to ENSO.</a:t>
            </a:r>
            <a:endParaRPr lang="en-US" dirty="0">
              <a:solidFill>
                <a:srgbClr val="002060"/>
              </a:solidFill>
            </a:endParaRPr>
          </a:p>
        </p:txBody>
      </p:sp>
    </p:spTree>
    <p:extLst>
      <p:ext uri="{BB962C8B-B14F-4D97-AF65-F5344CB8AC3E}">
        <p14:creationId xmlns:p14="http://schemas.microsoft.com/office/powerpoint/2010/main" val="3143275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86200" y="1885950"/>
            <a:ext cx="4572000" cy="1371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24300" y="1962150"/>
            <a:ext cx="4533900" cy="1200329"/>
          </a:xfrm>
          <a:prstGeom prst="rect">
            <a:avLst/>
          </a:prstGeom>
          <a:noFill/>
        </p:spPr>
        <p:txBody>
          <a:bodyPr wrap="square" rtlCol="0">
            <a:spAutoFit/>
          </a:bodyPr>
          <a:lstStyle/>
          <a:p>
            <a:r>
              <a:rPr lang="en-US" dirty="0" smtClean="0">
                <a:solidFill>
                  <a:srgbClr val="C00000"/>
                </a:solidFill>
              </a:rPr>
              <a:t>IF</a:t>
            </a:r>
            <a:r>
              <a:rPr lang="en-US" dirty="0" smtClean="0"/>
              <a:t> </a:t>
            </a:r>
            <a:r>
              <a:rPr lang="en-US" dirty="0" smtClean="0">
                <a:solidFill>
                  <a:srgbClr val="002060"/>
                </a:solidFill>
              </a:rPr>
              <a:t>the model has a realistic representation of internal variability (weather noise) then there is substantial uncertainty on the “observed” response to ENSO.</a:t>
            </a:r>
            <a:endParaRPr lang="en-US" dirty="0">
              <a:solidFill>
                <a:srgbClr val="002060"/>
              </a:solidFill>
            </a:endParaRPr>
          </a:p>
        </p:txBody>
      </p:sp>
      <p:sp>
        <p:nvSpPr>
          <p:cNvPr id="6" name="Rectangle 5"/>
          <p:cNvSpPr/>
          <p:nvPr/>
        </p:nvSpPr>
        <p:spPr>
          <a:xfrm>
            <a:off x="279466" y="1047750"/>
            <a:ext cx="2997134" cy="1143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2363" y="1048155"/>
            <a:ext cx="2791837" cy="369332"/>
          </a:xfrm>
          <a:prstGeom prst="rect">
            <a:avLst/>
          </a:prstGeom>
          <a:noFill/>
        </p:spPr>
        <p:txBody>
          <a:bodyPr wrap="square" rtlCol="0">
            <a:spAutoFit/>
          </a:bodyPr>
          <a:lstStyle/>
          <a:p>
            <a:r>
              <a:rPr lang="en-US" dirty="0" smtClean="0">
                <a:solidFill>
                  <a:srgbClr val="C00000"/>
                </a:solidFill>
              </a:rPr>
              <a:t>In this case it is realistic - </a:t>
            </a:r>
            <a:endParaRPr lang="en-US" dirty="0">
              <a:solidFill>
                <a:srgbClr val="002060"/>
              </a:solidFill>
            </a:endParaRPr>
          </a:p>
        </p:txBody>
      </p:sp>
      <p:sp>
        <p:nvSpPr>
          <p:cNvPr id="15" name="TextBox 14"/>
          <p:cNvSpPr txBox="1"/>
          <p:nvPr/>
        </p:nvSpPr>
        <p:spPr>
          <a:xfrm>
            <a:off x="332363" y="1288018"/>
            <a:ext cx="2791837" cy="923330"/>
          </a:xfrm>
          <a:prstGeom prst="rect">
            <a:avLst/>
          </a:prstGeom>
          <a:noFill/>
        </p:spPr>
        <p:txBody>
          <a:bodyPr wrap="square" rtlCol="0">
            <a:spAutoFit/>
          </a:bodyPr>
          <a:lstStyle/>
          <a:p>
            <a:r>
              <a:rPr lang="en-US" dirty="0" smtClean="0">
                <a:solidFill>
                  <a:srgbClr val="002060"/>
                </a:solidFill>
              </a:rPr>
              <a:t>From various bootstrapping analyses of the observed record </a:t>
            </a:r>
            <a:endParaRPr lang="en-US" dirty="0">
              <a:solidFill>
                <a:srgbClr val="002060"/>
              </a:solidFill>
            </a:endParaRPr>
          </a:p>
        </p:txBody>
      </p:sp>
      <p:cxnSp>
        <p:nvCxnSpPr>
          <p:cNvPr id="16" name="Straight Arrow Connector 15"/>
          <p:cNvCxnSpPr>
            <a:stCxn id="6" idx="3"/>
          </p:cNvCxnSpPr>
          <p:nvPr/>
        </p:nvCxnSpPr>
        <p:spPr>
          <a:xfrm>
            <a:off x="3276600" y="1619250"/>
            <a:ext cx="685800" cy="4953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858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9050"/>
            <a:ext cx="9067800" cy="400110"/>
          </a:xfrm>
          <a:prstGeom prst="rect">
            <a:avLst/>
          </a:prstGeom>
          <a:noFill/>
          <a:ln w="28575">
            <a:noFill/>
          </a:ln>
        </p:spPr>
        <p:txBody>
          <a:bodyPr wrap="square" rtlCol="0">
            <a:spAutoFit/>
          </a:bodyPr>
          <a:lstStyle/>
          <a:p>
            <a:pPr algn="ctr"/>
            <a:r>
              <a:rPr lang="en-US" sz="2000" dirty="0" smtClean="0">
                <a:solidFill>
                  <a:srgbClr val="002060"/>
                </a:solidFill>
              </a:rPr>
              <a:t>Does the model captured the observed SLP difference between El Nino and La Nina? </a:t>
            </a:r>
            <a:endParaRPr lang="en-US" sz="2000" i="1" dirty="0">
              <a:solidFill>
                <a:srgbClr val="C00000"/>
              </a:solidFill>
            </a:endParaRPr>
          </a:p>
        </p:txBody>
      </p:sp>
      <p:cxnSp>
        <p:nvCxnSpPr>
          <p:cNvPr id="5" name="Straight Connector 4"/>
          <p:cNvCxnSpPr/>
          <p:nvPr/>
        </p:nvCxnSpPr>
        <p:spPr>
          <a:xfrm>
            <a:off x="228600" y="361950"/>
            <a:ext cx="8686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922023" cy="207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9466" y="4171950"/>
            <a:ext cx="2429889" cy="577081"/>
          </a:xfrm>
          <a:prstGeom prst="rect">
            <a:avLst/>
          </a:prstGeom>
          <a:noFill/>
        </p:spPr>
        <p:txBody>
          <a:bodyPr wrap="square" rtlCol="0">
            <a:spAutoFit/>
          </a:bodyPr>
          <a:lstStyle/>
          <a:p>
            <a:r>
              <a:rPr lang="en-US" sz="1050" dirty="0" smtClean="0">
                <a:solidFill>
                  <a:schemeClr val="bg1">
                    <a:lumMod val="65000"/>
                  </a:schemeClr>
                </a:solidFill>
              </a:rPr>
              <a:t>Grey = anomaly is not significantly different from zero at the 5% level using a T-test</a:t>
            </a:r>
            <a:endParaRPr lang="en-US" sz="1050" dirty="0">
              <a:solidFill>
                <a:schemeClr val="bg1">
                  <a:lumMod val="65000"/>
                </a:schemeClr>
              </a:solidFill>
            </a:endParaRPr>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 r="55862"/>
          <a:stretch/>
        </p:blipFill>
        <p:spPr bwMode="auto">
          <a:xfrm>
            <a:off x="381000" y="3659254"/>
            <a:ext cx="2218313" cy="5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5532" y="828586"/>
            <a:ext cx="2321468" cy="600164"/>
          </a:xfrm>
          <a:prstGeom prst="rect">
            <a:avLst/>
          </a:prstGeom>
          <a:noFill/>
        </p:spPr>
        <p:txBody>
          <a:bodyPr wrap="square" rtlCol="0">
            <a:spAutoFit/>
          </a:bodyPr>
          <a:lstStyle/>
          <a:p>
            <a:pPr algn="ctr"/>
            <a:r>
              <a:rPr lang="en-US" sz="1100" dirty="0" smtClean="0"/>
              <a:t>“Observed” DJF Sea Level Pressure (El Nino – La Nina) from  20</a:t>
            </a:r>
            <a:r>
              <a:rPr lang="en-US" sz="1100" baseline="30000" dirty="0" smtClean="0"/>
              <a:t>th</a:t>
            </a:r>
            <a:r>
              <a:rPr lang="en-US" sz="1100" dirty="0" smtClean="0"/>
              <a:t> Century Reanalysis</a:t>
            </a:r>
            <a:endParaRPr lang="en-US" sz="11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 b="8719"/>
          <a:stretch/>
        </p:blipFill>
        <p:spPr bwMode="auto">
          <a:xfrm>
            <a:off x="3200400" y="438150"/>
            <a:ext cx="5712483" cy="45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391400" y="3486150"/>
            <a:ext cx="1600200" cy="152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864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
        <p:nvSpPr>
          <p:cNvPr id="3" name="TextBox 2"/>
          <p:cNvSpPr txBox="1"/>
          <p:nvPr/>
        </p:nvSpPr>
        <p:spPr>
          <a:xfrm>
            <a:off x="457200" y="1047750"/>
            <a:ext cx="8839200" cy="400110"/>
          </a:xfrm>
          <a:prstGeom prst="rect">
            <a:avLst/>
          </a:prstGeom>
          <a:noFill/>
          <a:ln w="28575">
            <a:noFill/>
          </a:ln>
        </p:spPr>
        <p:txBody>
          <a:bodyPr wrap="square" rtlCol="0">
            <a:spAutoFit/>
          </a:bodyPr>
          <a:lstStyle/>
          <a:p>
            <a:r>
              <a:rPr lang="en-US" sz="2000" dirty="0" smtClean="0">
                <a:solidFill>
                  <a:srgbClr val="C00000"/>
                </a:solidFill>
              </a:rPr>
              <a:t>Issues</a:t>
            </a:r>
            <a:endParaRPr lang="en-US" sz="2000" i="1" dirty="0">
              <a:solidFill>
                <a:srgbClr val="C00000"/>
              </a:solidFill>
            </a:endParaRPr>
          </a:p>
        </p:txBody>
      </p:sp>
      <p:cxnSp>
        <p:nvCxnSpPr>
          <p:cNvPr id="4" name="Straight Connector 3"/>
          <p:cNvCxnSpPr/>
          <p:nvPr/>
        </p:nvCxnSpPr>
        <p:spPr>
          <a:xfrm>
            <a:off x="533400" y="1352550"/>
            <a:ext cx="685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9600" y="16573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482864"/>
            <a:ext cx="8839200" cy="400110"/>
          </a:xfrm>
          <a:prstGeom prst="rect">
            <a:avLst/>
          </a:prstGeom>
          <a:noFill/>
          <a:ln w="28575">
            <a:noFill/>
          </a:ln>
        </p:spPr>
        <p:txBody>
          <a:bodyPr wrap="square" rtlCol="0">
            <a:spAutoFit/>
          </a:bodyPr>
          <a:lstStyle/>
          <a:p>
            <a:r>
              <a:rPr lang="en-US" sz="2000" dirty="0" smtClean="0">
                <a:solidFill>
                  <a:srgbClr val="002060"/>
                </a:solidFill>
              </a:rPr>
              <a:t>The quality of observation based products.</a:t>
            </a:r>
            <a:endParaRPr lang="en-US" sz="2000" i="1" dirty="0">
              <a:solidFill>
                <a:srgbClr val="C00000"/>
              </a:solidFill>
            </a:endParaRPr>
          </a:p>
        </p:txBody>
      </p:sp>
    </p:spTree>
    <p:extLst>
      <p:ext uri="{BB962C8B-B14F-4D97-AF65-F5344CB8AC3E}">
        <p14:creationId xmlns:p14="http://schemas.microsoft.com/office/powerpoint/2010/main" val="1068671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03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048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641687"/>
            <a:ext cx="8610600" cy="400110"/>
          </a:xfrm>
          <a:prstGeom prst="rect">
            <a:avLst/>
          </a:prstGeom>
          <a:noFill/>
          <a:ln w="28575">
            <a:noFill/>
          </a:ln>
        </p:spPr>
        <p:txBody>
          <a:bodyPr wrap="square" rtlCol="0">
            <a:spAutoFit/>
          </a:bodyPr>
          <a:lstStyle/>
          <a:p>
            <a:r>
              <a:rPr lang="en-US" sz="2000" dirty="0" smtClean="0">
                <a:solidFill>
                  <a:srgbClr val="002060"/>
                </a:solidFill>
              </a:rPr>
              <a:t>Observations are obviously vital for assessing the fidelity of our climate models</a:t>
            </a:r>
            <a:endParaRPr lang="en-US" sz="2000" dirty="0">
              <a:solidFill>
                <a:srgbClr val="002060"/>
              </a:solidFill>
            </a:endParaRPr>
          </a:p>
        </p:txBody>
      </p:sp>
    </p:spTree>
    <p:extLst>
      <p:ext uri="{BB962C8B-B14F-4D97-AF65-F5344CB8AC3E}">
        <p14:creationId xmlns:p14="http://schemas.microsoft.com/office/powerpoint/2010/main" val="2629234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048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641687"/>
            <a:ext cx="8610600" cy="400110"/>
          </a:xfrm>
          <a:prstGeom prst="rect">
            <a:avLst/>
          </a:prstGeom>
          <a:noFill/>
          <a:ln w="28575">
            <a:noFill/>
          </a:ln>
        </p:spPr>
        <p:txBody>
          <a:bodyPr wrap="square" rtlCol="0">
            <a:spAutoFit/>
          </a:bodyPr>
          <a:lstStyle/>
          <a:p>
            <a:r>
              <a:rPr lang="en-US" sz="2000" dirty="0" smtClean="0">
                <a:solidFill>
                  <a:srgbClr val="002060"/>
                </a:solidFill>
              </a:rPr>
              <a:t>Observations are obviously vital for assessing the fidelity of our climate models</a:t>
            </a:r>
            <a:endParaRPr lang="en-US" sz="2000" dirty="0">
              <a:solidFill>
                <a:srgbClr val="002060"/>
              </a:solidFill>
            </a:endParaRPr>
          </a:p>
        </p:txBody>
      </p:sp>
      <p:sp>
        <p:nvSpPr>
          <p:cNvPr id="16" name="Oval 15"/>
          <p:cNvSpPr/>
          <p:nvPr/>
        </p:nvSpPr>
        <p:spPr>
          <a:xfrm>
            <a:off x="304800" y="1200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1047750"/>
            <a:ext cx="8610600" cy="707886"/>
          </a:xfrm>
          <a:prstGeom prst="rect">
            <a:avLst/>
          </a:prstGeom>
          <a:noFill/>
          <a:ln w="28575">
            <a:noFill/>
          </a:ln>
        </p:spPr>
        <p:txBody>
          <a:bodyPr wrap="square" rtlCol="0">
            <a:spAutoFit/>
          </a:bodyPr>
          <a:lstStyle/>
          <a:p>
            <a:r>
              <a:rPr lang="en-US" sz="2000" dirty="0" smtClean="0">
                <a:solidFill>
                  <a:srgbClr val="002060"/>
                </a:solidFill>
              </a:rPr>
              <a:t>But, over the limited observational record there can be large uncertainties in aspects of both the observed climatology and variability of the atmosphere.</a:t>
            </a:r>
            <a:endParaRPr lang="en-US" sz="2000" dirty="0">
              <a:solidFill>
                <a:srgbClr val="002060"/>
              </a:solidFill>
            </a:endParaRPr>
          </a:p>
        </p:txBody>
      </p:sp>
    </p:spTree>
    <p:extLst>
      <p:ext uri="{BB962C8B-B14F-4D97-AF65-F5344CB8AC3E}">
        <p14:creationId xmlns:p14="http://schemas.microsoft.com/office/powerpoint/2010/main" val="3721625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048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641687"/>
            <a:ext cx="8610600" cy="400110"/>
          </a:xfrm>
          <a:prstGeom prst="rect">
            <a:avLst/>
          </a:prstGeom>
          <a:noFill/>
          <a:ln w="28575">
            <a:noFill/>
          </a:ln>
        </p:spPr>
        <p:txBody>
          <a:bodyPr wrap="square" rtlCol="0">
            <a:spAutoFit/>
          </a:bodyPr>
          <a:lstStyle/>
          <a:p>
            <a:r>
              <a:rPr lang="en-US" sz="2000" dirty="0" smtClean="0">
                <a:solidFill>
                  <a:srgbClr val="002060"/>
                </a:solidFill>
              </a:rPr>
              <a:t>Observations are obviously vital for assessing the fidelity of our climate models</a:t>
            </a:r>
            <a:endParaRPr lang="en-US" sz="2000" dirty="0">
              <a:solidFill>
                <a:srgbClr val="002060"/>
              </a:solidFill>
            </a:endParaRPr>
          </a:p>
        </p:txBody>
      </p:sp>
      <p:sp>
        <p:nvSpPr>
          <p:cNvPr id="16" name="Oval 15"/>
          <p:cNvSpPr/>
          <p:nvPr/>
        </p:nvSpPr>
        <p:spPr>
          <a:xfrm>
            <a:off x="304800" y="1200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1047750"/>
            <a:ext cx="8610600" cy="707886"/>
          </a:xfrm>
          <a:prstGeom prst="rect">
            <a:avLst/>
          </a:prstGeom>
          <a:noFill/>
          <a:ln w="28575">
            <a:noFill/>
          </a:ln>
        </p:spPr>
        <p:txBody>
          <a:bodyPr wrap="square" rtlCol="0">
            <a:spAutoFit/>
          </a:bodyPr>
          <a:lstStyle/>
          <a:p>
            <a:r>
              <a:rPr lang="en-US" sz="2000" dirty="0" smtClean="0">
                <a:solidFill>
                  <a:srgbClr val="002060"/>
                </a:solidFill>
              </a:rPr>
              <a:t>But, over the limited observational record there can be large uncertainties in aspects of both the observed climatology and variability of the atmosphere.</a:t>
            </a:r>
            <a:endParaRPr lang="en-US" sz="2000" dirty="0">
              <a:solidFill>
                <a:srgbClr val="002060"/>
              </a:solidFill>
            </a:endParaRPr>
          </a:p>
        </p:txBody>
      </p:sp>
      <p:sp>
        <p:nvSpPr>
          <p:cNvPr id="20" name="Oval 19"/>
          <p:cNvSpPr/>
          <p:nvPr/>
        </p:nvSpPr>
        <p:spPr>
          <a:xfrm>
            <a:off x="304800" y="1962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 y="1787664"/>
            <a:ext cx="8610600" cy="400110"/>
          </a:xfrm>
          <a:prstGeom prst="rect">
            <a:avLst/>
          </a:prstGeom>
          <a:noFill/>
          <a:ln w="28575">
            <a:noFill/>
          </a:ln>
        </p:spPr>
        <p:txBody>
          <a:bodyPr wrap="square" rtlCol="0">
            <a:spAutoFit/>
          </a:bodyPr>
          <a:lstStyle/>
          <a:p>
            <a:r>
              <a:rPr lang="en-US" sz="2000" dirty="0" smtClean="0">
                <a:solidFill>
                  <a:srgbClr val="002060"/>
                </a:solidFill>
              </a:rPr>
              <a:t>Ideally we’d like to have longer observational records.</a:t>
            </a:r>
            <a:endParaRPr lang="en-US" sz="2000" dirty="0">
              <a:solidFill>
                <a:srgbClr val="002060"/>
              </a:solidFill>
            </a:endParaRPr>
          </a:p>
        </p:txBody>
      </p:sp>
    </p:spTree>
    <p:extLst>
      <p:ext uri="{BB962C8B-B14F-4D97-AF65-F5344CB8AC3E}">
        <p14:creationId xmlns:p14="http://schemas.microsoft.com/office/powerpoint/2010/main" val="30737786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04800" y="2397264"/>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244864"/>
            <a:ext cx="8610600" cy="707886"/>
          </a:xfrm>
          <a:prstGeom prst="rect">
            <a:avLst/>
          </a:prstGeom>
          <a:noFill/>
          <a:ln w="28575">
            <a:noFill/>
          </a:ln>
        </p:spPr>
        <p:txBody>
          <a:bodyPr wrap="square" rtlCol="0">
            <a:spAutoFit/>
          </a:bodyPr>
          <a:lstStyle/>
          <a:p>
            <a:r>
              <a:rPr lang="en-US" sz="2000" dirty="0" smtClean="0">
                <a:solidFill>
                  <a:srgbClr val="002060"/>
                </a:solidFill>
              </a:rPr>
              <a:t>But, large model ensembles can provide valuable insights into these uncertainties provided that their noise/variability is similar to that of the real world. </a:t>
            </a:r>
            <a:endParaRPr lang="en-US" sz="2000" dirty="0">
              <a:solidFill>
                <a:srgbClr val="002060"/>
              </a:solidFill>
            </a:endParaRPr>
          </a:p>
        </p:txBody>
      </p:sp>
      <p:sp>
        <p:nvSpPr>
          <p:cNvPr id="14" name="Oval 13"/>
          <p:cNvSpPr/>
          <p:nvPr/>
        </p:nvSpPr>
        <p:spPr>
          <a:xfrm>
            <a:off x="3048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641687"/>
            <a:ext cx="8610600" cy="400110"/>
          </a:xfrm>
          <a:prstGeom prst="rect">
            <a:avLst/>
          </a:prstGeom>
          <a:noFill/>
          <a:ln w="28575">
            <a:noFill/>
          </a:ln>
        </p:spPr>
        <p:txBody>
          <a:bodyPr wrap="square" rtlCol="0">
            <a:spAutoFit/>
          </a:bodyPr>
          <a:lstStyle/>
          <a:p>
            <a:r>
              <a:rPr lang="en-US" sz="2000" dirty="0" smtClean="0">
                <a:solidFill>
                  <a:srgbClr val="002060"/>
                </a:solidFill>
              </a:rPr>
              <a:t>Observations are obviously vital for assessing the fidelity of our climate models</a:t>
            </a:r>
            <a:endParaRPr lang="en-US" sz="2000" dirty="0">
              <a:solidFill>
                <a:srgbClr val="002060"/>
              </a:solidFill>
            </a:endParaRPr>
          </a:p>
        </p:txBody>
      </p:sp>
      <p:sp>
        <p:nvSpPr>
          <p:cNvPr id="16" name="Oval 15"/>
          <p:cNvSpPr/>
          <p:nvPr/>
        </p:nvSpPr>
        <p:spPr>
          <a:xfrm>
            <a:off x="304800" y="1200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1047750"/>
            <a:ext cx="8610600" cy="707886"/>
          </a:xfrm>
          <a:prstGeom prst="rect">
            <a:avLst/>
          </a:prstGeom>
          <a:noFill/>
          <a:ln w="28575">
            <a:noFill/>
          </a:ln>
        </p:spPr>
        <p:txBody>
          <a:bodyPr wrap="square" rtlCol="0">
            <a:spAutoFit/>
          </a:bodyPr>
          <a:lstStyle/>
          <a:p>
            <a:r>
              <a:rPr lang="en-US" sz="2000" dirty="0" smtClean="0">
                <a:solidFill>
                  <a:srgbClr val="002060"/>
                </a:solidFill>
              </a:rPr>
              <a:t>But, over the limited observational record there can be large uncertainties in aspects of both the observed climatology and variability of the atmosphere.</a:t>
            </a:r>
            <a:endParaRPr lang="en-US" sz="2000" dirty="0">
              <a:solidFill>
                <a:srgbClr val="002060"/>
              </a:solidFill>
            </a:endParaRPr>
          </a:p>
        </p:txBody>
      </p:sp>
      <p:sp>
        <p:nvSpPr>
          <p:cNvPr id="20" name="Oval 19"/>
          <p:cNvSpPr/>
          <p:nvPr/>
        </p:nvSpPr>
        <p:spPr>
          <a:xfrm>
            <a:off x="304800" y="1962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 y="1787664"/>
            <a:ext cx="8610600" cy="400110"/>
          </a:xfrm>
          <a:prstGeom prst="rect">
            <a:avLst/>
          </a:prstGeom>
          <a:noFill/>
          <a:ln w="28575">
            <a:noFill/>
          </a:ln>
        </p:spPr>
        <p:txBody>
          <a:bodyPr wrap="square" rtlCol="0">
            <a:spAutoFit/>
          </a:bodyPr>
          <a:lstStyle/>
          <a:p>
            <a:r>
              <a:rPr lang="en-US" sz="2000" dirty="0" smtClean="0">
                <a:solidFill>
                  <a:srgbClr val="002060"/>
                </a:solidFill>
              </a:rPr>
              <a:t>Ideally we’d like to have longer observational records.</a:t>
            </a:r>
            <a:endParaRPr lang="en-US" sz="2000" dirty="0">
              <a:solidFill>
                <a:srgbClr val="002060"/>
              </a:solidFill>
            </a:endParaRPr>
          </a:p>
        </p:txBody>
      </p:sp>
    </p:spTree>
    <p:extLst>
      <p:ext uri="{BB962C8B-B14F-4D97-AF65-F5344CB8AC3E}">
        <p14:creationId xmlns:p14="http://schemas.microsoft.com/office/powerpoint/2010/main" val="416177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040"/>
            <a:ext cx="8915400" cy="523220"/>
          </a:xfrm>
          <a:prstGeom prst="rect">
            <a:avLst/>
          </a:prstGeom>
          <a:noFill/>
          <a:ln w="28575">
            <a:noFill/>
          </a:ln>
        </p:spPr>
        <p:txBody>
          <a:bodyPr wrap="square" rtlCol="0">
            <a:spAutoFit/>
          </a:bodyPr>
          <a:lstStyle/>
          <a:p>
            <a:pPr algn="ctr"/>
            <a:r>
              <a:rPr lang="en-US" sz="2800" dirty="0" smtClean="0">
                <a:solidFill>
                  <a:srgbClr val="002060"/>
                </a:solidFill>
              </a:rPr>
              <a:t>Summary</a:t>
            </a:r>
            <a:endParaRPr lang="en-US" sz="2800" dirty="0">
              <a:solidFill>
                <a:srgbClr val="002060"/>
              </a:solidFill>
            </a:endParaRPr>
          </a:p>
        </p:txBody>
      </p:sp>
      <p:cxnSp>
        <p:nvCxnSpPr>
          <p:cNvPr id="5" name="Straight Connector 4"/>
          <p:cNvCxnSpPr/>
          <p:nvPr/>
        </p:nvCxnSpPr>
        <p:spPr>
          <a:xfrm>
            <a:off x="3848100" y="51435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04800" y="2397264"/>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 y="3206413"/>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2244864"/>
            <a:ext cx="8610600" cy="707886"/>
          </a:xfrm>
          <a:prstGeom prst="rect">
            <a:avLst/>
          </a:prstGeom>
          <a:noFill/>
          <a:ln w="28575">
            <a:noFill/>
          </a:ln>
        </p:spPr>
        <p:txBody>
          <a:bodyPr wrap="square" rtlCol="0">
            <a:spAutoFit/>
          </a:bodyPr>
          <a:lstStyle/>
          <a:p>
            <a:r>
              <a:rPr lang="en-US" sz="2000" dirty="0" smtClean="0">
                <a:solidFill>
                  <a:srgbClr val="002060"/>
                </a:solidFill>
              </a:rPr>
              <a:t>But, large model ensembles can provide valuable insights into these uncertainties provided that their noise/variability is similar to that of the real world. </a:t>
            </a:r>
            <a:endParaRPr lang="en-US" sz="2000" dirty="0">
              <a:solidFill>
                <a:srgbClr val="002060"/>
              </a:solidFill>
            </a:endParaRPr>
          </a:p>
        </p:txBody>
      </p:sp>
      <p:sp>
        <p:nvSpPr>
          <p:cNvPr id="14" name="Oval 13"/>
          <p:cNvSpPr/>
          <p:nvPr/>
        </p:nvSpPr>
        <p:spPr>
          <a:xfrm>
            <a:off x="3048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 y="641687"/>
            <a:ext cx="8610600" cy="400110"/>
          </a:xfrm>
          <a:prstGeom prst="rect">
            <a:avLst/>
          </a:prstGeom>
          <a:noFill/>
          <a:ln w="28575">
            <a:noFill/>
          </a:ln>
        </p:spPr>
        <p:txBody>
          <a:bodyPr wrap="square" rtlCol="0">
            <a:spAutoFit/>
          </a:bodyPr>
          <a:lstStyle/>
          <a:p>
            <a:r>
              <a:rPr lang="en-US" sz="2000" dirty="0" smtClean="0">
                <a:solidFill>
                  <a:srgbClr val="002060"/>
                </a:solidFill>
              </a:rPr>
              <a:t>Observations are obviously vital for assessing the fidelity of our climate models</a:t>
            </a:r>
            <a:endParaRPr lang="en-US" sz="2000" dirty="0">
              <a:solidFill>
                <a:srgbClr val="002060"/>
              </a:solidFill>
            </a:endParaRPr>
          </a:p>
        </p:txBody>
      </p:sp>
      <p:sp>
        <p:nvSpPr>
          <p:cNvPr id="16" name="Oval 15"/>
          <p:cNvSpPr/>
          <p:nvPr/>
        </p:nvSpPr>
        <p:spPr>
          <a:xfrm>
            <a:off x="304800" y="1200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1047750"/>
            <a:ext cx="8610600" cy="707886"/>
          </a:xfrm>
          <a:prstGeom prst="rect">
            <a:avLst/>
          </a:prstGeom>
          <a:noFill/>
          <a:ln w="28575">
            <a:noFill/>
          </a:ln>
        </p:spPr>
        <p:txBody>
          <a:bodyPr wrap="square" rtlCol="0">
            <a:spAutoFit/>
          </a:bodyPr>
          <a:lstStyle/>
          <a:p>
            <a:r>
              <a:rPr lang="en-US" sz="2000" dirty="0" smtClean="0">
                <a:solidFill>
                  <a:srgbClr val="002060"/>
                </a:solidFill>
              </a:rPr>
              <a:t>But, over the limited observational record there can be large uncertainties in aspects of both the observed climatology and variability of the atmosphere.</a:t>
            </a:r>
            <a:endParaRPr lang="en-US" sz="2000" dirty="0">
              <a:solidFill>
                <a:srgbClr val="002060"/>
              </a:solidFill>
            </a:endParaRPr>
          </a:p>
        </p:txBody>
      </p:sp>
      <p:sp>
        <p:nvSpPr>
          <p:cNvPr id="19" name="TextBox 18"/>
          <p:cNvSpPr txBox="1"/>
          <p:nvPr/>
        </p:nvSpPr>
        <p:spPr>
          <a:xfrm>
            <a:off x="457200" y="3028950"/>
            <a:ext cx="8610600" cy="1323439"/>
          </a:xfrm>
          <a:prstGeom prst="rect">
            <a:avLst/>
          </a:prstGeom>
          <a:noFill/>
          <a:ln w="28575">
            <a:noFill/>
          </a:ln>
        </p:spPr>
        <p:txBody>
          <a:bodyPr wrap="square" rtlCol="0">
            <a:spAutoFit/>
          </a:bodyPr>
          <a:lstStyle/>
          <a:p>
            <a:r>
              <a:rPr lang="en-US" sz="2000" dirty="0" smtClean="0">
                <a:solidFill>
                  <a:srgbClr val="002060"/>
                </a:solidFill>
              </a:rPr>
              <a:t>We can identify the limitations of our models from observations and identify the limitations of our observations from models, provided the analysis is done in the correct way and it is ensured that the models representation of the random natural variability is adequate. </a:t>
            </a:r>
            <a:endParaRPr lang="en-US" sz="2000" dirty="0">
              <a:solidFill>
                <a:srgbClr val="002060"/>
              </a:solidFill>
            </a:endParaRPr>
          </a:p>
        </p:txBody>
      </p:sp>
      <p:sp>
        <p:nvSpPr>
          <p:cNvPr id="20" name="Oval 19"/>
          <p:cNvSpPr/>
          <p:nvPr/>
        </p:nvSpPr>
        <p:spPr>
          <a:xfrm>
            <a:off x="304800" y="1962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7200" y="1787664"/>
            <a:ext cx="8610600" cy="400110"/>
          </a:xfrm>
          <a:prstGeom prst="rect">
            <a:avLst/>
          </a:prstGeom>
          <a:noFill/>
          <a:ln w="28575">
            <a:noFill/>
          </a:ln>
        </p:spPr>
        <p:txBody>
          <a:bodyPr wrap="square" rtlCol="0">
            <a:spAutoFit/>
          </a:bodyPr>
          <a:lstStyle/>
          <a:p>
            <a:r>
              <a:rPr lang="en-US" sz="2000" dirty="0" smtClean="0">
                <a:solidFill>
                  <a:srgbClr val="002060"/>
                </a:solidFill>
              </a:rPr>
              <a:t>Ideally we’d like to have longer observational records.</a:t>
            </a:r>
            <a:endParaRPr lang="en-US" sz="2000" dirty="0">
              <a:solidFill>
                <a:srgbClr val="002060"/>
              </a:solidFill>
            </a:endParaRPr>
          </a:p>
        </p:txBody>
      </p:sp>
    </p:spTree>
    <p:extLst>
      <p:ext uri="{BB962C8B-B14F-4D97-AF65-F5344CB8AC3E}">
        <p14:creationId xmlns:p14="http://schemas.microsoft.com/office/powerpoint/2010/main" val="1547583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40" y="1478590"/>
            <a:ext cx="3090520" cy="198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3790950"/>
            <a:ext cx="8458200" cy="523220"/>
          </a:xfrm>
          <a:prstGeom prst="rect">
            <a:avLst/>
          </a:prstGeom>
          <a:noFill/>
          <a:ln w="28575">
            <a:noFill/>
          </a:ln>
        </p:spPr>
        <p:txBody>
          <a:bodyPr wrap="square" rtlCol="0">
            <a:spAutoFit/>
          </a:bodyPr>
          <a:lstStyle/>
          <a:p>
            <a:pPr algn="ctr"/>
            <a:r>
              <a:rPr lang="en-US" sz="2800" dirty="0" smtClean="0">
                <a:solidFill>
                  <a:srgbClr val="002060"/>
                </a:solidFill>
              </a:rPr>
              <a:t>Contact: islas@ucar.edu</a:t>
            </a:r>
            <a:endParaRPr lang="en-US" sz="2800" dirty="0">
              <a:solidFill>
                <a:srgbClr val="002060"/>
              </a:solidFill>
            </a:endParaRPr>
          </a:p>
        </p:txBody>
      </p:sp>
      <p:pic>
        <p:nvPicPr>
          <p:cNvPr id="7" name="Picture 6" descr="ncar-logo-s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671822"/>
            <a:ext cx="1077128" cy="33832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4400" y="4552950"/>
            <a:ext cx="457200" cy="457200"/>
          </a:xfrm>
          <a:prstGeom prst="rect">
            <a:avLst/>
          </a:prstGeom>
        </p:spPr>
      </p:pic>
      <p:cxnSp>
        <p:nvCxnSpPr>
          <p:cNvPr id="10" name="Straight Connector 9"/>
          <p:cNvCxnSpPr/>
          <p:nvPr/>
        </p:nvCxnSpPr>
        <p:spPr>
          <a:xfrm>
            <a:off x="228600" y="4400550"/>
            <a:ext cx="85344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333281"/>
            <a:ext cx="2133600" cy="230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rc 15"/>
          <p:cNvSpPr/>
          <p:nvPr/>
        </p:nvSpPr>
        <p:spPr>
          <a:xfrm rot="19167526">
            <a:off x="3200409" y="1939656"/>
            <a:ext cx="2819400" cy="2448035"/>
          </a:xfrm>
          <a:prstGeom prst="arc">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304800" y="1163656"/>
            <a:ext cx="7924800" cy="2499617"/>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95709" y="516377"/>
            <a:ext cx="1828800" cy="523220"/>
          </a:xfrm>
          <a:prstGeom prst="rect">
            <a:avLst/>
          </a:prstGeom>
          <a:noFill/>
          <a:ln w="34925">
            <a:solidFill>
              <a:srgbClr val="C00000"/>
            </a:solidFill>
          </a:ln>
        </p:spPr>
        <p:txBody>
          <a:bodyPr wrap="square" rtlCol="0">
            <a:spAutoFit/>
          </a:bodyPr>
          <a:lstStyle/>
          <a:p>
            <a:pPr algn="ctr"/>
            <a:r>
              <a:rPr lang="en-US" sz="2800" dirty="0" smtClean="0">
                <a:solidFill>
                  <a:srgbClr val="002060"/>
                </a:solidFill>
              </a:rPr>
              <a:t>Thanks!</a:t>
            </a:r>
            <a:endParaRPr lang="en-US" sz="2800" dirty="0">
              <a:solidFill>
                <a:srgbClr val="002060"/>
              </a:solidFill>
            </a:endParaRPr>
          </a:p>
        </p:txBody>
      </p:sp>
    </p:spTree>
    <p:extLst>
      <p:ext uri="{BB962C8B-B14F-4D97-AF65-F5344CB8AC3E}">
        <p14:creationId xmlns:p14="http://schemas.microsoft.com/office/powerpoint/2010/main" val="2609378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896130"/>
            <a:ext cx="2971800" cy="523220"/>
          </a:xfrm>
          <a:prstGeom prst="rect">
            <a:avLst/>
          </a:prstGeom>
          <a:noFill/>
          <a:ln w="34925">
            <a:solidFill>
              <a:srgbClr val="C00000"/>
            </a:solidFill>
          </a:ln>
        </p:spPr>
        <p:txBody>
          <a:bodyPr wrap="square" rtlCol="0">
            <a:spAutoFit/>
          </a:bodyPr>
          <a:lstStyle/>
          <a:p>
            <a:pPr algn="ctr"/>
            <a:r>
              <a:rPr lang="en-US" sz="2800" dirty="0" smtClean="0">
                <a:solidFill>
                  <a:srgbClr val="002060"/>
                </a:solidFill>
              </a:rPr>
              <a:t>Extra Slides</a:t>
            </a:r>
            <a:endParaRPr lang="en-US" sz="2800" dirty="0">
              <a:solidFill>
                <a:srgbClr val="002060"/>
              </a:solidFill>
            </a:endParaRPr>
          </a:p>
        </p:txBody>
      </p:sp>
    </p:spTree>
    <p:extLst>
      <p:ext uri="{BB962C8B-B14F-4D97-AF65-F5344CB8AC3E}">
        <p14:creationId xmlns:p14="http://schemas.microsoft.com/office/powerpoint/2010/main" val="247077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
        <p:nvSpPr>
          <p:cNvPr id="3" name="TextBox 2"/>
          <p:cNvSpPr txBox="1"/>
          <p:nvPr/>
        </p:nvSpPr>
        <p:spPr>
          <a:xfrm>
            <a:off x="457200" y="1047750"/>
            <a:ext cx="8839200" cy="400110"/>
          </a:xfrm>
          <a:prstGeom prst="rect">
            <a:avLst/>
          </a:prstGeom>
          <a:noFill/>
          <a:ln w="28575">
            <a:noFill/>
          </a:ln>
        </p:spPr>
        <p:txBody>
          <a:bodyPr wrap="square" rtlCol="0">
            <a:spAutoFit/>
          </a:bodyPr>
          <a:lstStyle/>
          <a:p>
            <a:r>
              <a:rPr lang="en-US" sz="2000" dirty="0" smtClean="0">
                <a:solidFill>
                  <a:srgbClr val="C00000"/>
                </a:solidFill>
              </a:rPr>
              <a:t>Issues</a:t>
            </a:r>
            <a:endParaRPr lang="en-US" sz="2000" i="1" dirty="0">
              <a:solidFill>
                <a:srgbClr val="C00000"/>
              </a:solidFill>
            </a:endParaRPr>
          </a:p>
        </p:txBody>
      </p:sp>
      <p:cxnSp>
        <p:nvCxnSpPr>
          <p:cNvPr id="4" name="Straight Connector 3"/>
          <p:cNvCxnSpPr/>
          <p:nvPr/>
        </p:nvCxnSpPr>
        <p:spPr>
          <a:xfrm>
            <a:off x="533400" y="1352550"/>
            <a:ext cx="685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9600" y="16573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482864"/>
            <a:ext cx="8839200" cy="400110"/>
          </a:xfrm>
          <a:prstGeom prst="rect">
            <a:avLst/>
          </a:prstGeom>
          <a:noFill/>
          <a:ln w="28575">
            <a:noFill/>
          </a:ln>
        </p:spPr>
        <p:txBody>
          <a:bodyPr wrap="square" rtlCol="0">
            <a:spAutoFit/>
          </a:bodyPr>
          <a:lstStyle/>
          <a:p>
            <a:r>
              <a:rPr lang="en-US" sz="2000" dirty="0" smtClean="0">
                <a:solidFill>
                  <a:srgbClr val="002060"/>
                </a:solidFill>
              </a:rPr>
              <a:t>The quality of observation based products.</a:t>
            </a:r>
            <a:endParaRPr lang="en-US" sz="2000" i="1" dirty="0">
              <a:solidFill>
                <a:srgbClr val="C00000"/>
              </a:solidFill>
            </a:endParaRPr>
          </a:p>
        </p:txBody>
      </p:sp>
      <p:sp>
        <p:nvSpPr>
          <p:cNvPr id="8" name="Oval 7"/>
          <p:cNvSpPr/>
          <p:nvPr/>
        </p:nvSpPr>
        <p:spPr>
          <a:xfrm>
            <a:off x="609600" y="21145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943040"/>
            <a:ext cx="8153400" cy="400110"/>
          </a:xfrm>
          <a:prstGeom prst="rect">
            <a:avLst/>
          </a:prstGeom>
          <a:noFill/>
          <a:ln w="28575">
            <a:noFill/>
          </a:ln>
        </p:spPr>
        <p:txBody>
          <a:bodyPr wrap="square" rtlCol="0">
            <a:spAutoFit/>
          </a:bodyPr>
          <a:lstStyle/>
          <a:p>
            <a:r>
              <a:rPr lang="en-US" sz="2000" dirty="0" smtClean="0">
                <a:solidFill>
                  <a:srgbClr val="002060"/>
                </a:solidFill>
              </a:rPr>
              <a:t>The limited sampling of the real world over the short observational record.</a:t>
            </a:r>
            <a:endParaRPr lang="en-US" sz="2000" i="1" dirty="0">
              <a:solidFill>
                <a:srgbClr val="C00000"/>
              </a:solidFill>
            </a:endParaRPr>
          </a:p>
        </p:txBody>
      </p:sp>
    </p:spTree>
    <p:extLst>
      <p:ext uri="{BB962C8B-B14F-4D97-AF65-F5344CB8AC3E}">
        <p14:creationId xmlns:p14="http://schemas.microsoft.com/office/powerpoint/2010/main" val="4074508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
        <p:nvSpPr>
          <p:cNvPr id="3" name="TextBox 2"/>
          <p:cNvSpPr txBox="1"/>
          <p:nvPr/>
        </p:nvSpPr>
        <p:spPr>
          <a:xfrm>
            <a:off x="457200" y="1047750"/>
            <a:ext cx="8839200" cy="400110"/>
          </a:xfrm>
          <a:prstGeom prst="rect">
            <a:avLst/>
          </a:prstGeom>
          <a:noFill/>
          <a:ln w="28575">
            <a:noFill/>
          </a:ln>
        </p:spPr>
        <p:txBody>
          <a:bodyPr wrap="square" rtlCol="0">
            <a:spAutoFit/>
          </a:bodyPr>
          <a:lstStyle/>
          <a:p>
            <a:r>
              <a:rPr lang="en-US" sz="2000" dirty="0" smtClean="0">
                <a:solidFill>
                  <a:srgbClr val="C00000"/>
                </a:solidFill>
              </a:rPr>
              <a:t>Issues</a:t>
            </a:r>
            <a:endParaRPr lang="en-US" sz="2000" i="1" dirty="0">
              <a:solidFill>
                <a:srgbClr val="C00000"/>
              </a:solidFill>
            </a:endParaRPr>
          </a:p>
        </p:txBody>
      </p:sp>
      <p:cxnSp>
        <p:nvCxnSpPr>
          <p:cNvPr id="4" name="Straight Connector 3"/>
          <p:cNvCxnSpPr/>
          <p:nvPr/>
        </p:nvCxnSpPr>
        <p:spPr>
          <a:xfrm>
            <a:off x="533400" y="1352550"/>
            <a:ext cx="685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9600" y="16573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482864"/>
            <a:ext cx="8839200" cy="400110"/>
          </a:xfrm>
          <a:prstGeom prst="rect">
            <a:avLst/>
          </a:prstGeom>
          <a:noFill/>
          <a:ln w="28575">
            <a:noFill/>
          </a:ln>
        </p:spPr>
        <p:txBody>
          <a:bodyPr wrap="square" rtlCol="0">
            <a:spAutoFit/>
          </a:bodyPr>
          <a:lstStyle/>
          <a:p>
            <a:r>
              <a:rPr lang="en-US" sz="2000" dirty="0" smtClean="0">
                <a:solidFill>
                  <a:srgbClr val="002060"/>
                </a:solidFill>
              </a:rPr>
              <a:t>The quality of observation based products.</a:t>
            </a:r>
            <a:endParaRPr lang="en-US" sz="2000" i="1" dirty="0">
              <a:solidFill>
                <a:srgbClr val="C00000"/>
              </a:solidFill>
            </a:endParaRPr>
          </a:p>
        </p:txBody>
      </p:sp>
      <p:sp>
        <p:nvSpPr>
          <p:cNvPr id="8" name="Oval 7"/>
          <p:cNvSpPr/>
          <p:nvPr/>
        </p:nvSpPr>
        <p:spPr>
          <a:xfrm>
            <a:off x="609600" y="21145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943040"/>
            <a:ext cx="8153400" cy="400110"/>
          </a:xfrm>
          <a:prstGeom prst="rect">
            <a:avLst/>
          </a:prstGeom>
          <a:noFill/>
          <a:ln w="28575">
            <a:noFill/>
          </a:ln>
        </p:spPr>
        <p:txBody>
          <a:bodyPr wrap="square" rtlCol="0">
            <a:spAutoFit/>
          </a:bodyPr>
          <a:lstStyle/>
          <a:p>
            <a:r>
              <a:rPr lang="en-US" sz="2000" dirty="0" smtClean="0">
                <a:solidFill>
                  <a:srgbClr val="002060"/>
                </a:solidFill>
              </a:rPr>
              <a:t>The limited sampling of the real world over the short observational record.</a:t>
            </a:r>
            <a:endParaRPr lang="en-US" sz="2000" i="1" dirty="0">
              <a:solidFill>
                <a:srgbClr val="C00000"/>
              </a:solidFill>
            </a:endParaRPr>
          </a:p>
        </p:txBody>
      </p:sp>
      <p:sp>
        <p:nvSpPr>
          <p:cNvPr id="12" name="TextBox 11"/>
          <p:cNvSpPr txBox="1"/>
          <p:nvPr/>
        </p:nvSpPr>
        <p:spPr>
          <a:xfrm>
            <a:off x="449094" y="2495550"/>
            <a:ext cx="8382000" cy="1323439"/>
          </a:xfrm>
          <a:prstGeom prst="rect">
            <a:avLst/>
          </a:prstGeom>
          <a:noFill/>
          <a:ln w="28575">
            <a:noFill/>
          </a:ln>
        </p:spPr>
        <p:txBody>
          <a:bodyPr wrap="square" rtlCol="0">
            <a:spAutoFit/>
          </a:bodyPr>
          <a:lstStyle/>
          <a:p>
            <a:r>
              <a:rPr lang="en-US" sz="2000" dirty="0" smtClean="0">
                <a:solidFill>
                  <a:srgbClr val="002060"/>
                </a:solidFill>
              </a:rPr>
              <a:t>While the impact of natural internal variability and limited sampling has been brought to the forefront recently through the use of large ensembles of model simulations (</a:t>
            </a:r>
            <a:r>
              <a:rPr lang="en-US" sz="2000" dirty="0" err="1" smtClean="0">
                <a:solidFill>
                  <a:srgbClr val="002060"/>
                </a:solidFill>
              </a:rPr>
              <a:t>Hoerling</a:t>
            </a:r>
            <a:r>
              <a:rPr lang="en-US" sz="2000" dirty="0" smtClean="0">
                <a:solidFill>
                  <a:srgbClr val="002060"/>
                </a:solidFill>
              </a:rPr>
              <a:t> et al 1997, </a:t>
            </a:r>
            <a:r>
              <a:rPr lang="en-US" sz="2000" dirty="0" err="1" smtClean="0">
                <a:solidFill>
                  <a:srgbClr val="002060"/>
                </a:solidFill>
              </a:rPr>
              <a:t>Sardeshmukh</a:t>
            </a:r>
            <a:r>
              <a:rPr lang="en-US" sz="2000" dirty="0" smtClean="0">
                <a:solidFill>
                  <a:srgbClr val="002060"/>
                </a:solidFill>
              </a:rPr>
              <a:t> and Kumar 2000, </a:t>
            </a:r>
            <a:r>
              <a:rPr lang="en-US" sz="2000" dirty="0" err="1" smtClean="0">
                <a:solidFill>
                  <a:srgbClr val="002060"/>
                </a:solidFill>
              </a:rPr>
              <a:t>Deser</a:t>
            </a:r>
            <a:r>
              <a:rPr lang="en-US" sz="2000" dirty="0" smtClean="0">
                <a:solidFill>
                  <a:srgbClr val="002060"/>
                </a:solidFill>
              </a:rPr>
              <a:t> et al 2012, </a:t>
            </a:r>
            <a:r>
              <a:rPr lang="en-US" sz="2000" dirty="0" err="1" smtClean="0">
                <a:solidFill>
                  <a:srgbClr val="002060"/>
                </a:solidFill>
              </a:rPr>
              <a:t>Deser</a:t>
            </a:r>
            <a:r>
              <a:rPr lang="en-US" sz="2000" dirty="0" smtClean="0">
                <a:solidFill>
                  <a:srgbClr val="002060"/>
                </a:solidFill>
              </a:rPr>
              <a:t> et al 2014, Kay et al 2015, </a:t>
            </a:r>
            <a:r>
              <a:rPr lang="en-US" sz="2000" dirty="0" err="1" smtClean="0">
                <a:solidFill>
                  <a:srgbClr val="002060"/>
                </a:solidFill>
              </a:rPr>
              <a:t>Deser</a:t>
            </a:r>
            <a:r>
              <a:rPr lang="en-US" sz="2000" dirty="0" smtClean="0">
                <a:solidFill>
                  <a:srgbClr val="002060"/>
                </a:solidFill>
              </a:rPr>
              <a:t> et al 2016). </a:t>
            </a:r>
            <a:endParaRPr lang="en-US" sz="2000" i="1" dirty="0">
              <a:solidFill>
                <a:srgbClr val="C00000"/>
              </a:solidFill>
            </a:endParaRPr>
          </a:p>
        </p:txBody>
      </p:sp>
    </p:spTree>
    <p:extLst>
      <p:ext uri="{BB962C8B-B14F-4D97-AF65-F5344CB8AC3E}">
        <p14:creationId xmlns:p14="http://schemas.microsoft.com/office/powerpoint/2010/main" val="2368410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350"/>
            <a:ext cx="8839200" cy="707886"/>
          </a:xfrm>
          <a:prstGeom prst="rect">
            <a:avLst/>
          </a:prstGeom>
          <a:noFill/>
          <a:ln w="28575">
            <a:noFill/>
          </a:ln>
        </p:spPr>
        <p:txBody>
          <a:bodyPr wrap="square" rtlCol="0">
            <a:spAutoFit/>
          </a:bodyPr>
          <a:lstStyle/>
          <a:p>
            <a:r>
              <a:rPr lang="en-US" sz="2000" i="1" dirty="0" smtClean="0">
                <a:solidFill>
                  <a:srgbClr val="C00000"/>
                </a:solidFill>
              </a:rPr>
              <a:t>My Perspective: </a:t>
            </a:r>
            <a:r>
              <a:rPr lang="en-US" sz="2000" dirty="0" smtClean="0">
                <a:solidFill>
                  <a:srgbClr val="002060"/>
                </a:solidFill>
              </a:rPr>
              <a:t>Typically aiming to evaluate the representation of dynamical processes within the atmospheric component of global climate models</a:t>
            </a:r>
            <a:endParaRPr lang="en-US" sz="2000" i="1" dirty="0">
              <a:solidFill>
                <a:srgbClr val="C00000"/>
              </a:solidFill>
            </a:endParaRPr>
          </a:p>
        </p:txBody>
      </p:sp>
      <p:sp>
        <p:nvSpPr>
          <p:cNvPr id="3" name="TextBox 2"/>
          <p:cNvSpPr txBox="1"/>
          <p:nvPr/>
        </p:nvSpPr>
        <p:spPr>
          <a:xfrm>
            <a:off x="457200" y="1047750"/>
            <a:ext cx="8839200" cy="400110"/>
          </a:xfrm>
          <a:prstGeom prst="rect">
            <a:avLst/>
          </a:prstGeom>
          <a:noFill/>
          <a:ln w="28575">
            <a:noFill/>
          </a:ln>
        </p:spPr>
        <p:txBody>
          <a:bodyPr wrap="square" rtlCol="0">
            <a:spAutoFit/>
          </a:bodyPr>
          <a:lstStyle/>
          <a:p>
            <a:r>
              <a:rPr lang="en-US" sz="2000" dirty="0" smtClean="0">
                <a:solidFill>
                  <a:srgbClr val="C00000"/>
                </a:solidFill>
              </a:rPr>
              <a:t>Issues</a:t>
            </a:r>
            <a:endParaRPr lang="en-US" sz="2000" i="1" dirty="0">
              <a:solidFill>
                <a:srgbClr val="C00000"/>
              </a:solidFill>
            </a:endParaRPr>
          </a:p>
        </p:txBody>
      </p:sp>
      <p:cxnSp>
        <p:nvCxnSpPr>
          <p:cNvPr id="4" name="Straight Connector 3"/>
          <p:cNvCxnSpPr/>
          <p:nvPr/>
        </p:nvCxnSpPr>
        <p:spPr>
          <a:xfrm>
            <a:off x="533400" y="1352550"/>
            <a:ext cx="6858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9600" y="16573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482864"/>
            <a:ext cx="8839200" cy="400110"/>
          </a:xfrm>
          <a:prstGeom prst="rect">
            <a:avLst/>
          </a:prstGeom>
          <a:noFill/>
          <a:ln w="28575">
            <a:noFill/>
          </a:ln>
        </p:spPr>
        <p:txBody>
          <a:bodyPr wrap="square" rtlCol="0">
            <a:spAutoFit/>
          </a:bodyPr>
          <a:lstStyle/>
          <a:p>
            <a:r>
              <a:rPr lang="en-US" sz="2000" dirty="0" smtClean="0">
                <a:solidFill>
                  <a:srgbClr val="002060"/>
                </a:solidFill>
              </a:rPr>
              <a:t>The quality of observation based products.</a:t>
            </a:r>
            <a:endParaRPr lang="en-US" sz="2000" i="1" dirty="0">
              <a:solidFill>
                <a:srgbClr val="C00000"/>
              </a:solidFill>
            </a:endParaRPr>
          </a:p>
        </p:txBody>
      </p:sp>
      <p:sp>
        <p:nvSpPr>
          <p:cNvPr id="8" name="Oval 7"/>
          <p:cNvSpPr/>
          <p:nvPr/>
        </p:nvSpPr>
        <p:spPr>
          <a:xfrm>
            <a:off x="609600" y="21145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1943040"/>
            <a:ext cx="8153400" cy="400110"/>
          </a:xfrm>
          <a:prstGeom prst="rect">
            <a:avLst/>
          </a:prstGeom>
          <a:noFill/>
          <a:ln w="28575">
            <a:noFill/>
          </a:ln>
        </p:spPr>
        <p:txBody>
          <a:bodyPr wrap="square" rtlCol="0">
            <a:spAutoFit/>
          </a:bodyPr>
          <a:lstStyle/>
          <a:p>
            <a:r>
              <a:rPr lang="en-US" sz="2000" dirty="0" smtClean="0">
                <a:solidFill>
                  <a:srgbClr val="002060"/>
                </a:solidFill>
              </a:rPr>
              <a:t>The limited sampling of the real world over the short observational record.</a:t>
            </a:r>
            <a:endParaRPr lang="en-US" sz="2000" i="1" dirty="0">
              <a:solidFill>
                <a:srgbClr val="C00000"/>
              </a:solidFill>
            </a:endParaRPr>
          </a:p>
        </p:txBody>
      </p:sp>
      <p:sp>
        <p:nvSpPr>
          <p:cNvPr id="11" name="TextBox 10"/>
          <p:cNvSpPr txBox="1"/>
          <p:nvPr/>
        </p:nvSpPr>
        <p:spPr>
          <a:xfrm>
            <a:off x="449094" y="2495550"/>
            <a:ext cx="8382000" cy="1323439"/>
          </a:xfrm>
          <a:prstGeom prst="rect">
            <a:avLst/>
          </a:prstGeom>
          <a:noFill/>
          <a:ln w="28575">
            <a:noFill/>
          </a:ln>
        </p:spPr>
        <p:txBody>
          <a:bodyPr wrap="square" rtlCol="0">
            <a:spAutoFit/>
          </a:bodyPr>
          <a:lstStyle/>
          <a:p>
            <a:r>
              <a:rPr lang="en-US" sz="2000" dirty="0" smtClean="0">
                <a:solidFill>
                  <a:srgbClr val="002060"/>
                </a:solidFill>
              </a:rPr>
              <a:t>While the impact of natural internal variability and limited sampling has been brought to the forefront recently through the use of large ensembles of model simulations (</a:t>
            </a:r>
            <a:r>
              <a:rPr lang="en-US" sz="2000" dirty="0" err="1" smtClean="0">
                <a:solidFill>
                  <a:srgbClr val="002060"/>
                </a:solidFill>
              </a:rPr>
              <a:t>Hoerling</a:t>
            </a:r>
            <a:r>
              <a:rPr lang="en-US" sz="2000" dirty="0" smtClean="0">
                <a:solidFill>
                  <a:srgbClr val="002060"/>
                </a:solidFill>
              </a:rPr>
              <a:t> et al 1997, </a:t>
            </a:r>
            <a:r>
              <a:rPr lang="en-US" sz="2000" dirty="0" err="1" smtClean="0">
                <a:solidFill>
                  <a:srgbClr val="002060"/>
                </a:solidFill>
              </a:rPr>
              <a:t>Sardeshmukh</a:t>
            </a:r>
            <a:r>
              <a:rPr lang="en-US" sz="2000" dirty="0" smtClean="0">
                <a:solidFill>
                  <a:srgbClr val="002060"/>
                </a:solidFill>
              </a:rPr>
              <a:t> and Kumar 2000, </a:t>
            </a:r>
            <a:r>
              <a:rPr lang="en-US" sz="2000" dirty="0" err="1" smtClean="0">
                <a:solidFill>
                  <a:srgbClr val="002060"/>
                </a:solidFill>
              </a:rPr>
              <a:t>Deser</a:t>
            </a:r>
            <a:r>
              <a:rPr lang="en-US" sz="2000" dirty="0" smtClean="0">
                <a:solidFill>
                  <a:srgbClr val="002060"/>
                </a:solidFill>
              </a:rPr>
              <a:t> et al 2012, </a:t>
            </a:r>
            <a:r>
              <a:rPr lang="en-US" sz="2000" dirty="0" err="1" smtClean="0">
                <a:solidFill>
                  <a:srgbClr val="002060"/>
                </a:solidFill>
              </a:rPr>
              <a:t>Deser</a:t>
            </a:r>
            <a:r>
              <a:rPr lang="en-US" sz="2000" dirty="0" smtClean="0">
                <a:solidFill>
                  <a:srgbClr val="002060"/>
                </a:solidFill>
              </a:rPr>
              <a:t> et al 2014, Kay et al 2015, </a:t>
            </a:r>
            <a:r>
              <a:rPr lang="en-US" sz="2000" dirty="0" err="1" smtClean="0">
                <a:solidFill>
                  <a:srgbClr val="002060"/>
                </a:solidFill>
              </a:rPr>
              <a:t>Deser</a:t>
            </a:r>
            <a:r>
              <a:rPr lang="en-US" sz="2000" dirty="0" smtClean="0">
                <a:solidFill>
                  <a:srgbClr val="002060"/>
                </a:solidFill>
              </a:rPr>
              <a:t> et al 2016). </a:t>
            </a:r>
            <a:endParaRPr lang="en-US" sz="2000" i="1" dirty="0">
              <a:solidFill>
                <a:srgbClr val="C00000"/>
              </a:solidFill>
            </a:endParaRPr>
          </a:p>
        </p:txBody>
      </p:sp>
      <p:sp>
        <p:nvSpPr>
          <p:cNvPr id="13" name="TextBox 12"/>
          <p:cNvSpPr txBox="1"/>
          <p:nvPr/>
        </p:nvSpPr>
        <p:spPr>
          <a:xfrm>
            <a:off x="457200" y="3943350"/>
            <a:ext cx="8382000" cy="707886"/>
          </a:xfrm>
          <a:prstGeom prst="rect">
            <a:avLst/>
          </a:prstGeom>
          <a:noFill/>
          <a:ln w="28575">
            <a:noFill/>
          </a:ln>
        </p:spPr>
        <p:txBody>
          <a:bodyPr wrap="square" rtlCol="0">
            <a:spAutoFit/>
          </a:bodyPr>
          <a:lstStyle/>
          <a:p>
            <a:r>
              <a:rPr lang="en-US" sz="2000" dirty="0" smtClean="0">
                <a:solidFill>
                  <a:srgbClr val="002060"/>
                </a:solidFill>
              </a:rPr>
              <a:t>The impact of limited sampling on our observation based analyses continues to be underappreciated in our field.</a:t>
            </a:r>
            <a:endParaRPr lang="en-US" sz="2000" i="1" dirty="0">
              <a:solidFill>
                <a:srgbClr val="C00000"/>
              </a:solidFill>
            </a:endParaRPr>
          </a:p>
        </p:txBody>
      </p:sp>
    </p:spTree>
    <p:extLst>
      <p:ext uri="{BB962C8B-B14F-4D97-AF65-F5344CB8AC3E}">
        <p14:creationId xmlns:p14="http://schemas.microsoft.com/office/powerpoint/2010/main" val="957048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641687"/>
            <a:ext cx="8382000" cy="1015663"/>
          </a:xfrm>
          <a:prstGeom prst="rect">
            <a:avLst/>
          </a:prstGeom>
          <a:noFill/>
          <a:ln w="28575">
            <a:noFill/>
          </a:ln>
        </p:spPr>
        <p:txBody>
          <a:bodyPr wrap="square" rtlCol="0">
            <a:spAutoFit/>
          </a:bodyPr>
          <a:lstStyle/>
          <a:p>
            <a:r>
              <a:rPr lang="en-US" sz="2000" dirty="0" smtClean="0">
                <a:solidFill>
                  <a:srgbClr val="002060"/>
                </a:solidFill>
              </a:rPr>
              <a:t>The combined use of model ensembles and appropriate statistical analysis of the observations can make us aware of the limitations of our observational analysis.  Where we can say our models are in error and where we can’t. </a:t>
            </a:r>
            <a:endParaRPr lang="en-US" sz="2000" i="1" dirty="0">
              <a:solidFill>
                <a:srgbClr val="C00000"/>
              </a:solidFill>
            </a:endParaRPr>
          </a:p>
        </p:txBody>
      </p:sp>
      <p:sp>
        <p:nvSpPr>
          <p:cNvPr id="12" name="TextBox 11"/>
          <p:cNvSpPr txBox="1"/>
          <p:nvPr/>
        </p:nvSpPr>
        <p:spPr>
          <a:xfrm>
            <a:off x="381000" y="190440"/>
            <a:ext cx="3657600" cy="400110"/>
          </a:xfrm>
          <a:prstGeom prst="rect">
            <a:avLst/>
          </a:prstGeom>
          <a:noFill/>
          <a:ln w="28575">
            <a:noFill/>
          </a:ln>
        </p:spPr>
        <p:txBody>
          <a:bodyPr wrap="square" rtlCol="0">
            <a:spAutoFit/>
          </a:bodyPr>
          <a:lstStyle/>
          <a:p>
            <a:r>
              <a:rPr lang="en-US" sz="2000" dirty="0" smtClean="0">
                <a:solidFill>
                  <a:srgbClr val="002060"/>
                </a:solidFill>
              </a:rPr>
              <a:t>How do we deal with this issue?</a:t>
            </a:r>
            <a:endParaRPr lang="en-US" sz="2000" i="1" dirty="0">
              <a:solidFill>
                <a:srgbClr val="C00000"/>
              </a:solidFill>
            </a:endParaRPr>
          </a:p>
        </p:txBody>
      </p:sp>
    </p:spTree>
    <p:extLst>
      <p:ext uri="{BB962C8B-B14F-4D97-AF65-F5344CB8AC3E}">
        <p14:creationId xmlns:p14="http://schemas.microsoft.com/office/powerpoint/2010/main" val="1458048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819150"/>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 y="1959174"/>
            <a:ext cx="76200" cy="76200"/>
          </a:xfrm>
          <a:prstGeom prst="ellips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787664"/>
            <a:ext cx="8153400" cy="707886"/>
          </a:xfrm>
          <a:prstGeom prst="rect">
            <a:avLst/>
          </a:prstGeom>
          <a:noFill/>
          <a:ln w="28575">
            <a:noFill/>
          </a:ln>
        </p:spPr>
        <p:txBody>
          <a:bodyPr wrap="square" rtlCol="0">
            <a:spAutoFit/>
          </a:bodyPr>
          <a:lstStyle/>
          <a:p>
            <a:r>
              <a:rPr lang="en-US" sz="2000" dirty="0" smtClean="0">
                <a:solidFill>
                  <a:srgbClr val="002060"/>
                </a:solidFill>
              </a:rPr>
              <a:t>A more process based view of model errors e.g., analysis of short term forecast errors can allow us to identify erroneous processes.</a:t>
            </a:r>
            <a:endParaRPr lang="en-US" sz="2000" i="1" dirty="0">
              <a:solidFill>
                <a:srgbClr val="C00000"/>
              </a:solidFill>
            </a:endParaRPr>
          </a:p>
        </p:txBody>
      </p:sp>
      <p:sp>
        <p:nvSpPr>
          <p:cNvPr id="11" name="TextBox 10"/>
          <p:cNvSpPr txBox="1"/>
          <p:nvPr/>
        </p:nvSpPr>
        <p:spPr>
          <a:xfrm>
            <a:off x="609600" y="641687"/>
            <a:ext cx="8382000" cy="1015663"/>
          </a:xfrm>
          <a:prstGeom prst="rect">
            <a:avLst/>
          </a:prstGeom>
          <a:noFill/>
          <a:ln w="28575">
            <a:noFill/>
          </a:ln>
        </p:spPr>
        <p:txBody>
          <a:bodyPr wrap="square" rtlCol="0">
            <a:spAutoFit/>
          </a:bodyPr>
          <a:lstStyle/>
          <a:p>
            <a:r>
              <a:rPr lang="en-US" sz="2000" dirty="0" smtClean="0">
                <a:solidFill>
                  <a:srgbClr val="002060"/>
                </a:solidFill>
              </a:rPr>
              <a:t>The combined use of model ensembles and appropriate statistical analysis of the observations can make us aware of the limitations of our observational analysis.  Where we can say our models are in error and where we can’t. </a:t>
            </a:r>
            <a:endParaRPr lang="en-US" sz="2000" i="1" dirty="0">
              <a:solidFill>
                <a:srgbClr val="C00000"/>
              </a:solidFill>
            </a:endParaRPr>
          </a:p>
        </p:txBody>
      </p:sp>
      <p:sp>
        <p:nvSpPr>
          <p:cNvPr id="12" name="TextBox 11"/>
          <p:cNvSpPr txBox="1"/>
          <p:nvPr/>
        </p:nvSpPr>
        <p:spPr>
          <a:xfrm>
            <a:off x="381000" y="190440"/>
            <a:ext cx="3657600" cy="400110"/>
          </a:xfrm>
          <a:prstGeom prst="rect">
            <a:avLst/>
          </a:prstGeom>
          <a:noFill/>
          <a:ln w="28575">
            <a:noFill/>
          </a:ln>
        </p:spPr>
        <p:txBody>
          <a:bodyPr wrap="square" rtlCol="0">
            <a:spAutoFit/>
          </a:bodyPr>
          <a:lstStyle/>
          <a:p>
            <a:r>
              <a:rPr lang="en-US" sz="2000" dirty="0" smtClean="0">
                <a:solidFill>
                  <a:srgbClr val="002060"/>
                </a:solidFill>
              </a:rPr>
              <a:t>How do we deal with this issue?</a:t>
            </a:r>
            <a:endParaRPr lang="en-US" sz="2000" i="1" dirty="0">
              <a:solidFill>
                <a:srgbClr val="C00000"/>
              </a:solidFill>
            </a:endParaRPr>
          </a:p>
        </p:txBody>
      </p:sp>
    </p:spTree>
    <p:extLst>
      <p:ext uri="{BB962C8B-B14F-4D97-AF65-F5344CB8AC3E}">
        <p14:creationId xmlns:p14="http://schemas.microsoft.com/office/powerpoint/2010/main" val="425747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2784</Words>
  <Application>Microsoft Office PowerPoint</Application>
  <PresentationFormat>On-screen Show (16:9)</PresentationFormat>
  <Paragraphs>194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dc:creator>
  <cp:lastModifiedBy>Hampapuram Ramapriyan</cp:lastModifiedBy>
  <cp:revision>83</cp:revision>
  <dcterms:created xsi:type="dcterms:W3CDTF">2017-07-04T14:06:12Z</dcterms:created>
  <dcterms:modified xsi:type="dcterms:W3CDTF">2017-07-31T23:59:26Z</dcterms:modified>
</cp:coreProperties>
</file>