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4"/>
  </p:notesMasterIdLst>
  <p:handoutMasterIdLst>
    <p:handoutMasterId r:id="rId15"/>
  </p:handoutMasterIdLst>
  <p:sldIdLst>
    <p:sldId id="256" r:id="rId2"/>
    <p:sldId id="410" r:id="rId3"/>
    <p:sldId id="409" r:id="rId4"/>
    <p:sldId id="411" r:id="rId5"/>
    <p:sldId id="412" r:id="rId6"/>
    <p:sldId id="413" r:id="rId7"/>
    <p:sldId id="414" r:id="rId8"/>
    <p:sldId id="415" r:id="rId9"/>
    <p:sldId id="416" r:id="rId10"/>
    <p:sldId id="405" r:id="rId11"/>
    <p:sldId id="404" r:id="rId12"/>
    <p:sldId id="406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DF2954"/>
    <a:srgbClr val="FFFFCC"/>
    <a:srgbClr val="4D4D4D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1089" autoAdjust="0"/>
  </p:normalViewPr>
  <p:slideViewPr>
    <p:cSldViewPr>
      <p:cViewPr varScale="1">
        <p:scale>
          <a:sx n="63" d="100"/>
          <a:sy n="63" d="100"/>
        </p:scale>
        <p:origin x="-135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34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328552-9F24-4302-9156-765AD69D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51A795-9C6D-4855-9628-BDDDE74B3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5E75A-4102-4752-8850-CBB36F6A4A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6262-7C64-46EE-B6DA-8718CC27CA8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A1909-ED9F-4B45-AA5D-DDDFBCF228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Oct. 20, 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http://edg.epa.gov/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EDG - </a:t>
            </a:r>
            <a:fld id="{3E156068-64E7-47FD-A341-318F672460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C826-33A2-431D-84DE-17FDADDF7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A385-BE91-49AB-B649-EAC150059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9161-4505-407C-BE30-C4AE1AFAE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B4C9A-39A4-4D97-9164-B2AD5EB8B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18DF7-6641-4962-93D0-DB74E03F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56D53-7135-42E5-AFA6-F7E453E80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4CA23-2755-4C6B-96C4-E16413A78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D7073D-FA1E-41A0-A3A2-025C2D0548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1637-DD84-40B3-984C-CB6C48D4E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13105-842F-4A8A-BE54-65FEAA542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02C80-B6A2-41EA-9DE0-2CE49B58C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3D7073D-FA1E-41A0-A3A2-025C2D054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mailto:parrish.david@epa.gov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edg.epa.gov/" TargetMode="External"/><Relationship Id="rId4" Type="http://schemas.openxmlformats.org/officeDocument/2006/relationships/hyperlink" Target="mailto:edg@epa.gov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EDG -</a:t>
            </a:r>
            <a:fld id="{5FDDE9FF-C955-4E9D-976A-41F74333184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869362" cy="820737"/>
          </a:xfrm>
        </p:spPr>
        <p:txBody>
          <a:bodyPr/>
          <a:lstStyle/>
          <a:p>
            <a:r>
              <a:rPr lang="en-US" sz="2800" dirty="0" smtClean="0"/>
              <a:t>EPA’s Environmental Dataset Gateway (EDG)</a:t>
            </a:r>
            <a:endParaRPr lang="en-US" sz="2800" i="1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219200"/>
            <a:ext cx="5661025" cy="1752600"/>
          </a:xfrm>
        </p:spPr>
        <p:txBody>
          <a:bodyPr/>
          <a:lstStyle/>
          <a:p>
            <a:r>
              <a:rPr lang="en-US" sz="2800" dirty="0" smtClean="0">
                <a:solidFill>
                  <a:srgbClr val="006666"/>
                </a:solidFill>
                <a:latin typeface="Cambria" pitchFamily="18" charset="0"/>
              </a:rPr>
              <a:t>Customizations for </a:t>
            </a:r>
            <a:r>
              <a:rPr lang="en-US" sz="2800" dirty="0" err="1" smtClean="0">
                <a:solidFill>
                  <a:srgbClr val="006666"/>
                </a:solidFill>
                <a:latin typeface="Cambria" pitchFamily="18" charset="0"/>
              </a:rPr>
              <a:t>Geoportal</a:t>
            </a:r>
            <a:endParaRPr lang="en-US" sz="2800" dirty="0" smtClean="0">
              <a:solidFill>
                <a:srgbClr val="006666"/>
              </a:solidFill>
              <a:latin typeface="Cambria" pitchFamily="18" charset="0"/>
            </a:endParaRPr>
          </a:p>
          <a:p>
            <a:r>
              <a:rPr lang="en-US" sz="2000" dirty="0" smtClean="0">
                <a:solidFill>
                  <a:srgbClr val="006666"/>
                </a:solidFill>
                <a:latin typeface="Cambria" pitchFamily="18" charset="0"/>
              </a:rPr>
              <a:t>January 4, 2012</a:t>
            </a:r>
            <a:endParaRPr lang="en-US" sz="2000" dirty="0" smtClean="0">
              <a:solidFill>
                <a:srgbClr val="006666"/>
              </a:solidFill>
              <a:latin typeface="Cambria" pitchFamily="18" charset="0"/>
            </a:endParaRPr>
          </a:p>
        </p:txBody>
      </p:sp>
      <p:pic>
        <p:nvPicPr>
          <p:cNvPr id="3078" name="Picture 13" descr="oei_logo_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486400"/>
            <a:ext cx="41211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Metadata for Discovery!</a:t>
            </a:r>
            <a:b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&amp; Responsibilities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0" y="1676400"/>
            <a:ext cx="3048000" cy="99059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64592" indent="-228600" algn="r">
              <a:spcBef>
                <a:spcPts val="324"/>
              </a:spcBef>
              <a:buClr>
                <a:schemeClr val="accent1"/>
              </a:buClr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Data Owner &amp; their Management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Users\jzichichi\AppData\Local\Microsoft\Windows\Temporary Internet Files\Content.IE5\Y7OPIV6H\MC9003700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2250832" cy="1875508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81400" y="3352800"/>
            <a:ext cx="3587261" cy="1219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EDG Steward, our new metadata experts!!!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5638800"/>
            <a:ext cx="3217983" cy="83819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EDG Administration Team 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Documents and Settings\dparrish\Local Settings\Temporary Internet Files\Content.IE5\T52JEO9T\MC900440601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276600"/>
            <a:ext cx="1676400" cy="1676400"/>
          </a:xfrm>
          <a:prstGeom prst="rect">
            <a:avLst/>
          </a:prstGeom>
          <a:noFill/>
          <a:ln w="101600" cap="rnd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bevel/>
          </a:ln>
        </p:spPr>
      </p:pic>
      <p:pic>
        <p:nvPicPr>
          <p:cNvPr id="9" name="Picture 10" descr="C:\Documents and Settings\dparrish\Local Settings\Temporary Internet Files\Content.IE5\RD8YTAJG\MC90009056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676400"/>
            <a:ext cx="1881771" cy="1377461"/>
          </a:xfrm>
          <a:prstGeom prst="rect">
            <a:avLst/>
          </a:prstGeom>
          <a:noFill/>
        </p:spPr>
      </p:pic>
      <p:pic>
        <p:nvPicPr>
          <p:cNvPr id="10" name="Picture 11" descr="C:\Documents and Settings\dparrish\Local Settings\Temporary Internet Files\Content.IE5\D9WH0S07\MC90012988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447800"/>
            <a:ext cx="1371600" cy="13716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438400" y="2057400"/>
            <a:ext cx="568569" cy="762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096000" y="2133600"/>
            <a:ext cx="838200" cy="383932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6" idx="0"/>
          </p:cNvCxnSpPr>
          <p:nvPr/>
        </p:nvCxnSpPr>
        <p:spPr>
          <a:xfrm>
            <a:off x="4876800" y="2514600"/>
            <a:ext cx="498231" cy="838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305300" y="4991100"/>
            <a:ext cx="1066800" cy="228600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EDG, What are we doing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1" y="1652588"/>
            <a:ext cx="6299199" cy="3833812"/>
          </a:xfrm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2400" b="1" dirty="0" smtClean="0"/>
              <a:t>Clip N Ship (ERS, FME?) </a:t>
            </a:r>
          </a:p>
          <a:p>
            <a:r>
              <a:rPr lang="en-US" sz="2400" b="1" dirty="0" smtClean="0"/>
              <a:t>Providing Web Services (&amp; Metadata) </a:t>
            </a:r>
          </a:p>
          <a:p>
            <a:r>
              <a:rPr lang="en-US" sz="2400" b="1" dirty="0" smtClean="0"/>
              <a:t>Harvesting among System of Registry components</a:t>
            </a:r>
          </a:p>
          <a:p>
            <a:r>
              <a:rPr lang="en-US" sz="2400" b="1" dirty="0" smtClean="0"/>
              <a:t>Enhanced Metrics &amp; Inventory</a:t>
            </a:r>
          </a:p>
          <a:p>
            <a:r>
              <a:rPr lang="en-US" sz="2400" b="1" dirty="0" smtClean="0"/>
              <a:t>Automating our feeds to </a:t>
            </a:r>
            <a:r>
              <a:rPr lang="en-US" sz="2400" b="1" dirty="0" err="1" smtClean="0"/>
              <a:t>Data.Gov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Sharing our Success</a:t>
            </a:r>
          </a:p>
          <a:p>
            <a:r>
              <a:rPr lang="en-US" sz="2400" b="1" dirty="0" smtClean="0"/>
              <a:t>Outreach &amp; Training </a:t>
            </a: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0999" y="6221413"/>
            <a:ext cx="974725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EDG-</a:t>
            </a:r>
            <a:fld id="{ACDB4C9A-39A4-4D97-9164-B2AD5EB8BB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8" descr="PHP-Upload-Scri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581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5562600" cy="3733800"/>
          </a:xfrm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endParaRPr lang="en-US" sz="2000" b="1" dirty="0" smtClean="0"/>
          </a:p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David A. Parrish, </a:t>
            </a:r>
            <a:r>
              <a:rPr lang="en-US" sz="2000" dirty="0" smtClean="0"/>
              <a:t>EPA Project Manager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214/665-8352  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3"/>
              </a:rPr>
              <a:t>parrish.david@epa.gov</a:t>
            </a:r>
            <a:endParaRPr lang="en-US" sz="2000" dirty="0" smtClean="0"/>
          </a:p>
          <a:p>
            <a:pPr marL="0" indent="0">
              <a:lnSpc>
                <a:spcPct val="80000"/>
              </a:lnSpc>
              <a:defRPr/>
            </a:pPr>
            <a:endParaRPr lang="en-US" sz="2000" b="1" dirty="0" smtClean="0"/>
          </a:p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2000" b="1" dirty="0" smtClean="0"/>
              <a:t>Jessica </a:t>
            </a:r>
            <a:r>
              <a:rPr lang="en-US" sz="2000" b="1" dirty="0" err="1" smtClean="0"/>
              <a:t>Zichichi</a:t>
            </a:r>
            <a:r>
              <a:rPr lang="en-US" sz="2000" b="1" dirty="0" smtClean="0"/>
              <a:t>, Innovate! Inc.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2000" dirty="0" smtClean="0">
                <a:hlinkClick r:id="rId4"/>
              </a:rPr>
              <a:t>edg@epa.gov</a:t>
            </a:r>
            <a:endParaRPr lang="en-US" sz="20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US" sz="2000" b="1" dirty="0" smtClean="0"/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Environmental Dataset Gateway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5"/>
              </a:rPr>
              <a:t>http://edg.epa.gov</a:t>
            </a:r>
            <a:endParaRPr lang="en-US" sz="2000" dirty="0" smtClean="0"/>
          </a:p>
          <a:p>
            <a:pPr marL="914400" lvl="2" indent="0">
              <a:lnSpc>
                <a:spcPct val="80000"/>
              </a:lnSpc>
              <a:buFontTx/>
              <a:buNone/>
              <a:defRPr/>
            </a:pP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endParaRPr lang="en-US" sz="1900" dirty="0" smtClean="0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859632" cy="296069"/>
          </a:xfrm>
          <a:noFill/>
        </p:spPr>
        <p:txBody>
          <a:bodyPr/>
          <a:lstStyle/>
          <a:p>
            <a:r>
              <a:rPr lang="en-US" dirty="0" smtClean="0"/>
              <a:t>EDG-</a:t>
            </a:r>
            <a:fld id="{2C5696B6-D4AF-435E-9E2A-606256E61C9A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342900" indent="-342900"/>
            <a:r>
              <a:rPr lang="en-US" sz="5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Quality  time for Q&amp;A! </a:t>
            </a:r>
            <a:endParaRPr lang="en-US" sz="54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4341" name="Picture 13" descr="oei_logo_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486400"/>
            <a:ext cx="41211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286000"/>
            <a:ext cx="1487045" cy="1524000"/>
          </a:xfrm>
          <a:prstGeom prst="rect">
            <a:avLst/>
          </a:prstGeom>
          <a:noFill/>
          <a:ln w="1016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7" name="Picture 6" descr="IM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1447800"/>
            <a:ext cx="1150144" cy="1600200"/>
          </a:xfrm>
          <a:prstGeom prst="rect">
            <a:avLst/>
          </a:prstGeom>
          <a:ln w="101600" cap="rnd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</p:pic>
      <p:pic>
        <p:nvPicPr>
          <p:cNvPr id="8" name="Picture 3" descr="C:\Users\jzichichi\AppData\Local\Microsoft\Windows\Temporary Internet Files\Content.IE5\7R5D4LYD\MC90044151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6576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9161-4505-407C-BE30-C4AE1AFAEB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2" descr="C:\Users\Alexandra\AppData\Local\Microsoft\Windows\Temporary Internet Files\Content.IE5\DZJ2ESJC\MP9004424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228600"/>
            <a:ext cx="5715000" cy="7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 rot="21241551">
            <a:off x="1765610" y="1200437"/>
            <a:ext cx="405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Meeting EPA  User Needs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rot="21241551">
            <a:off x="2245198" y="1918752"/>
            <a:ext cx="3390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EDG </a:t>
            </a: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-</a:t>
            </a: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Open Source </a:t>
            </a:r>
            <a:r>
              <a:rPr lang="en-US" sz="16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Geoportal</a:t>
            </a: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pPr marL="342900" indent="-342900">
              <a:buAutoNum type="arabicPeriod"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buAutoNum type="arabicPeriod"/>
            </a:pPr>
            <a:r>
              <a:rPr lang="en-US" sz="16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Data.Gov</a:t>
            </a: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&amp;FGDC Standards</a:t>
            </a:r>
          </a:p>
          <a:p>
            <a:pPr marL="342900" indent="-342900">
              <a:buAutoNum type="arabicPeriod"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buAutoNum type="arabicPeriod"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REST Feeds &amp; a Widget  </a:t>
            </a:r>
          </a:p>
          <a:p>
            <a:pPr marL="342900" indent="-342900">
              <a:buAutoNum type="arabicPeriod"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buAutoNum type="arabicPeriod"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Custom Browse Tree</a:t>
            </a:r>
          </a:p>
          <a:p>
            <a:pPr marL="342900" indent="-342900">
              <a:buAutoNum type="arabicPeriod"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buAutoNum type="arabicPeriod"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Data Download  Area  </a:t>
            </a:r>
          </a:p>
          <a:p>
            <a:pPr marL="342900" indent="-342900">
              <a:buAutoNum type="arabicPeriod"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buAutoNum type="arabicPeriod"/>
            </a:pPr>
            <a:r>
              <a:rPr lang="en-US" sz="16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Data.Gov</a:t>
            </a: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Inventory</a:t>
            </a:r>
          </a:p>
          <a:p>
            <a:pPr marL="342900" indent="-342900">
              <a:buAutoNum type="arabicPeriod"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buAutoNum type="arabicPeriod"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Metrics Dashboard</a:t>
            </a: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buAutoNum type="arabicPeriod"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buAutoNum type="arabicPeriod"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Quality  time </a:t>
            </a: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for Q&amp;A! </a:t>
            </a:r>
            <a:endParaRPr lang="en-US" sz="1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6261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4800"/>
            <a:ext cx="6553200" cy="846137"/>
          </a:xfrm>
          <a:solidFill>
            <a:schemeClr val="bg1"/>
          </a:solidFill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EDG -Open Source </a:t>
            </a:r>
            <a:r>
              <a:rPr lang="en-US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Geoportal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D7073D-FA1E-41A0-A3A2-025C2D0548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0" y="542925"/>
            <a:ext cx="5969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Data.Gov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&amp;FGDC 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Standards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D7073D-FA1E-41A0-A3A2-025C2D0548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384175"/>
            <a:ext cx="56261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REST Feeds &amp; a Widget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D7073D-FA1E-41A0-A3A2-025C2D0548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384175"/>
            <a:ext cx="56261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Custom Browse 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D7073D-FA1E-41A0-A3A2-025C2D0548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384175"/>
            <a:ext cx="56261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Data Download  Area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D7073D-FA1E-41A0-A3A2-025C2D0548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2613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Data.Gov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Inventory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D7073D-FA1E-41A0-A3A2-025C2D0548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09625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Metrics 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Dashboard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D7073D-FA1E-41A0-A3A2-025C2D0548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design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333399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2D2DB9"/>
        </a:accent6>
        <a:hlink>
          <a:srgbClr val="3366C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design template</Template>
  <TotalTime>13425</TotalTime>
  <Words>166</Words>
  <Application>Microsoft Office PowerPoint</Application>
  <PresentationFormat>On-screen Show (4:3)</PresentationFormat>
  <Paragraphs>63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Glass design template</vt:lpstr>
      <vt:lpstr>EPA’s Environmental Dataset Gateway (EDG)</vt:lpstr>
      <vt:lpstr>Slide 2</vt:lpstr>
      <vt:lpstr>EDG -Open Source Geoportal </vt:lpstr>
      <vt:lpstr>Data.Gov &amp;FGDC Standards</vt:lpstr>
      <vt:lpstr>REST Feeds &amp; a Widget  </vt:lpstr>
      <vt:lpstr>Custom Browse Tree</vt:lpstr>
      <vt:lpstr>Data Download  Area  </vt:lpstr>
      <vt:lpstr>Data.Gov Inventory</vt:lpstr>
      <vt:lpstr>Metrics Dashboard</vt:lpstr>
      <vt:lpstr>Creating Metadata for Discovery! Roles &amp; Responsibilities</vt:lpstr>
      <vt:lpstr>EDG, What are we doing now?</vt:lpstr>
      <vt:lpstr>Quality  time for Q&amp;A! </vt:lpstr>
    </vt:vector>
  </TitlesOfParts>
  <Company>GeoNet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EPA’s Metadata Editor Version 2.0</dc:title>
  <dc:creator>Jessica L Zichichi</dc:creator>
  <cp:lastModifiedBy>David A. Parrish</cp:lastModifiedBy>
  <cp:revision>1182</cp:revision>
  <cp:lastPrinted>1601-01-01T00:00:00Z</cp:lastPrinted>
  <dcterms:created xsi:type="dcterms:W3CDTF">2007-05-02T20:12:07Z</dcterms:created>
  <dcterms:modified xsi:type="dcterms:W3CDTF">2012-01-04T18:47:19Z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TC010902851033</vt:lpwstr>
  </property>
</Properties>
</file>