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41"/>
  </p:notesMasterIdLst>
  <p:handoutMasterIdLst>
    <p:handoutMasterId r:id="rId42"/>
  </p:handoutMasterIdLst>
  <p:sldIdLst>
    <p:sldId id="267" r:id="rId2"/>
    <p:sldId id="416" r:id="rId3"/>
    <p:sldId id="417" r:id="rId4"/>
    <p:sldId id="418" r:id="rId5"/>
    <p:sldId id="419" r:id="rId6"/>
    <p:sldId id="420" r:id="rId7"/>
    <p:sldId id="400" r:id="rId8"/>
    <p:sldId id="406" r:id="rId9"/>
    <p:sldId id="407" r:id="rId10"/>
    <p:sldId id="421" r:id="rId11"/>
    <p:sldId id="414" r:id="rId12"/>
    <p:sldId id="422" r:id="rId13"/>
    <p:sldId id="423" r:id="rId14"/>
    <p:sldId id="415" r:id="rId15"/>
    <p:sldId id="424" r:id="rId16"/>
    <p:sldId id="425" r:id="rId17"/>
    <p:sldId id="426" r:id="rId18"/>
    <p:sldId id="413" r:id="rId19"/>
    <p:sldId id="427" r:id="rId20"/>
    <p:sldId id="428" r:id="rId21"/>
    <p:sldId id="430" r:id="rId22"/>
    <p:sldId id="429" r:id="rId23"/>
    <p:sldId id="431" r:id="rId24"/>
    <p:sldId id="432" r:id="rId25"/>
    <p:sldId id="433" r:id="rId26"/>
    <p:sldId id="434" r:id="rId27"/>
    <p:sldId id="410" r:id="rId28"/>
    <p:sldId id="408" r:id="rId29"/>
    <p:sldId id="405" r:id="rId30"/>
    <p:sldId id="401" r:id="rId31"/>
    <p:sldId id="402" r:id="rId32"/>
    <p:sldId id="409" r:id="rId33"/>
    <p:sldId id="411" r:id="rId34"/>
    <p:sldId id="389" r:id="rId35"/>
    <p:sldId id="390" r:id="rId36"/>
    <p:sldId id="412" r:id="rId37"/>
    <p:sldId id="333" r:id="rId38"/>
    <p:sldId id="403" r:id="rId39"/>
    <p:sldId id="362" r:id="rId40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Comic Sans MS" charset="0"/>
        <a:ea typeface="ＭＳ Ｐゴシック" charset="-128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Comic Sans MS" charset="0"/>
        <a:ea typeface="ＭＳ Ｐゴシック" charset="-128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Comic Sans MS" charset="0"/>
        <a:ea typeface="ＭＳ Ｐゴシック" charset="-128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Comic Sans MS" charset="0"/>
        <a:ea typeface="ＭＳ Ｐゴシック" charset="-128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Comic Sans MS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Comic Sans MS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Comic Sans MS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Comic Sans MS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Comic Sans MS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708"/>
  </p:normalViewPr>
  <p:slideViewPr>
    <p:cSldViewPr>
      <p:cViewPr varScale="1">
        <p:scale>
          <a:sx n="113" d="100"/>
          <a:sy n="113" d="100"/>
        </p:scale>
        <p:origin x="106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119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614326-1AC7-6B44-B9B9-38FB376B69BD}" type="datetimeFigureOut">
              <a:rPr lang="en-US" smtClean="0"/>
              <a:t>6/25/19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FE102D-28D0-454C-B92C-30284C98A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0891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fld id="{C4134A6A-1E43-4E46-8617-A9F593DA65C2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7331467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gmu.edu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8502650" y="6494463"/>
            <a:ext cx="6413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algn="l"/>
            <a:r>
              <a:rPr lang="en-US" altLang="x-none" sz="1000">
                <a:solidFill>
                  <a:srgbClr val="000000"/>
                </a:solidFill>
                <a:latin typeface="Times" charset="0"/>
              </a:rPr>
              <a:t>Page  </a:t>
            </a:r>
            <a:fld id="{AAF5F2E0-CF9F-7F4A-BB7F-E4C248A1992B}" type="slidenum">
              <a:rPr lang="en-US" altLang="x-none" sz="1000">
                <a:solidFill>
                  <a:srgbClr val="000000"/>
                </a:solidFill>
                <a:latin typeface="Times" charset="0"/>
              </a:rPr>
              <a:pPr algn="l"/>
              <a:t>‹#›</a:t>
            </a:fld>
            <a:endParaRPr lang="en-US" altLang="x-none" sz="1000">
              <a:solidFill>
                <a:srgbClr val="000000"/>
              </a:solidFill>
              <a:latin typeface="Times" charset="0"/>
            </a:endParaRPr>
          </a:p>
          <a:p>
            <a:pPr algn="l"/>
            <a:endParaRPr lang="en-US" altLang="x-none" sz="8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765175" y="927100"/>
            <a:ext cx="7693025" cy="0"/>
          </a:xfrm>
          <a:prstGeom prst="line">
            <a:avLst/>
          </a:prstGeom>
          <a:noFill/>
          <a:ln w="508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6"/>
          <p:cNvSpPr>
            <a:spLocks noChangeArrowheads="1"/>
          </p:cNvSpPr>
          <p:nvPr userDrawn="1"/>
        </p:nvSpPr>
        <p:spPr bwMode="auto">
          <a:xfrm>
            <a:off x="6850063" y="6097588"/>
            <a:ext cx="1976437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algn="l"/>
            <a:r>
              <a:rPr lang="en-US" altLang="x-none" sz="2800" b="1" i="1">
                <a:solidFill>
                  <a:srgbClr val="000099"/>
                </a:solidFill>
                <a:latin typeface="Times New Roman" charset="0"/>
              </a:rPr>
              <a:t>      CSISS     </a:t>
            </a:r>
            <a:endParaRPr lang="en-US" altLang="x-none" sz="800" b="1" i="1">
              <a:solidFill>
                <a:srgbClr val="000099"/>
              </a:solidFill>
              <a:latin typeface="Times New Roman" charset="0"/>
            </a:endParaRPr>
          </a:p>
          <a:p>
            <a:r>
              <a:rPr lang="en-US" altLang="x-none" sz="800" b="1" i="1">
                <a:solidFill>
                  <a:srgbClr val="000099"/>
                </a:solidFill>
                <a:latin typeface="Times New Roman" charset="0"/>
              </a:rPr>
              <a:t>Center for Spatial Information Science and Systems</a:t>
            </a: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471488" y="6583363"/>
            <a:ext cx="6484937" cy="1587"/>
          </a:xfrm>
          <a:prstGeom prst="line">
            <a:avLst/>
          </a:prstGeom>
          <a:noFill/>
          <a:ln w="254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439738" y="6502400"/>
            <a:ext cx="6811962" cy="0"/>
          </a:xfrm>
          <a:prstGeom prst="line">
            <a:avLst/>
          </a:prstGeom>
          <a:noFill/>
          <a:ln w="254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623888" y="982663"/>
            <a:ext cx="7961312" cy="1587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" name="Group 10"/>
          <p:cNvGrpSpPr>
            <a:grpSpLocks/>
          </p:cNvGrpSpPr>
          <p:nvPr/>
        </p:nvGrpSpPr>
        <p:grpSpPr bwMode="auto">
          <a:xfrm>
            <a:off x="0" y="2857500"/>
            <a:ext cx="9144000" cy="965200"/>
            <a:chOff x="0" y="608"/>
            <a:chExt cx="5760" cy="608"/>
          </a:xfrm>
        </p:grpSpPr>
        <p:sp>
          <p:nvSpPr>
            <p:cNvPr id="11" name="Rectangle 11"/>
            <p:cNvSpPr>
              <a:spLocks noChangeArrowheads="1"/>
            </p:cNvSpPr>
            <p:nvPr userDrawn="1"/>
          </p:nvSpPr>
          <p:spPr bwMode="auto">
            <a:xfrm>
              <a:off x="0" y="608"/>
              <a:ext cx="3791" cy="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12" name="Rectangle 12"/>
            <p:cNvSpPr>
              <a:spLocks noChangeArrowheads="1"/>
            </p:cNvSpPr>
            <p:nvPr userDrawn="1"/>
          </p:nvSpPr>
          <p:spPr bwMode="auto">
            <a:xfrm>
              <a:off x="0" y="608"/>
              <a:ext cx="5760" cy="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endParaRPr lang="x-none" altLang="x-none"/>
            </a:p>
          </p:txBody>
        </p:sp>
      </p:grpSp>
      <p:grpSp>
        <p:nvGrpSpPr>
          <p:cNvPr id="13" name="Group 13"/>
          <p:cNvGrpSpPr>
            <a:grpSpLocks/>
          </p:cNvGrpSpPr>
          <p:nvPr/>
        </p:nvGrpSpPr>
        <p:grpSpPr bwMode="auto">
          <a:xfrm>
            <a:off x="0" y="2857500"/>
            <a:ext cx="9144000" cy="965200"/>
            <a:chOff x="0" y="608"/>
            <a:chExt cx="5760" cy="608"/>
          </a:xfrm>
        </p:grpSpPr>
        <p:sp>
          <p:nvSpPr>
            <p:cNvPr id="14" name="Rectangle 14"/>
            <p:cNvSpPr>
              <a:spLocks noChangeArrowheads="1"/>
            </p:cNvSpPr>
            <p:nvPr userDrawn="1"/>
          </p:nvSpPr>
          <p:spPr bwMode="auto">
            <a:xfrm>
              <a:off x="0" y="608"/>
              <a:ext cx="3791" cy="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15" name="Rectangle 15"/>
            <p:cNvSpPr>
              <a:spLocks noChangeArrowheads="1"/>
            </p:cNvSpPr>
            <p:nvPr userDrawn="1"/>
          </p:nvSpPr>
          <p:spPr bwMode="auto">
            <a:xfrm>
              <a:off x="0" y="608"/>
              <a:ext cx="5760" cy="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endParaRPr lang="x-none" altLang="x-none"/>
            </a:p>
          </p:txBody>
        </p:sp>
      </p:grpSp>
      <p:pic>
        <p:nvPicPr>
          <p:cNvPr id="16" name="Picture 18" descr="George Mason University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2" descr="csiss_logo_bi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275" y="0"/>
            <a:ext cx="974725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43585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062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2400" y="203200"/>
            <a:ext cx="195580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203200"/>
            <a:ext cx="5715000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918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6028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3440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1244600"/>
            <a:ext cx="3810000" cy="4902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7400" y="1244600"/>
            <a:ext cx="3810000" cy="4902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4446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6588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98890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101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777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2671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gmu.edu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32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1244600"/>
            <a:ext cx="7772400" cy="4902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8502650" y="6494463"/>
            <a:ext cx="6413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algn="l"/>
            <a:r>
              <a:rPr lang="en-US" altLang="x-none" sz="1000">
                <a:solidFill>
                  <a:srgbClr val="000000"/>
                </a:solidFill>
                <a:latin typeface="Times" charset="0"/>
              </a:rPr>
              <a:t>Page  </a:t>
            </a:r>
            <a:fld id="{272FF6FD-3F41-B245-9AC9-37B81F37E1D8}" type="slidenum">
              <a:rPr lang="en-US" altLang="x-none" sz="1000">
                <a:solidFill>
                  <a:srgbClr val="000000"/>
                </a:solidFill>
                <a:latin typeface="Times" charset="0"/>
              </a:rPr>
              <a:pPr algn="l"/>
              <a:t>‹#›</a:t>
            </a:fld>
            <a:endParaRPr lang="en-US" altLang="x-none" sz="1000">
              <a:solidFill>
                <a:srgbClr val="000000"/>
              </a:solidFill>
              <a:latin typeface="Times" charset="0"/>
            </a:endParaRPr>
          </a:p>
          <a:p>
            <a:pPr algn="l"/>
            <a:endParaRPr lang="en-US" altLang="x-none" sz="8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029" name="Line 5"/>
          <p:cNvSpPr>
            <a:spLocks noChangeShapeType="1"/>
          </p:cNvSpPr>
          <p:nvPr/>
        </p:nvSpPr>
        <p:spPr bwMode="auto">
          <a:xfrm>
            <a:off x="765175" y="927100"/>
            <a:ext cx="7693025" cy="0"/>
          </a:xfrm>
          <a:prstGeom prst="line">
            <a:avLst/>
          </a:prstGeom>
          <a:noFill/>
          <a:ln w="508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0" name="Rectangle 6"/>
          <p:cNvSpPr>
            <a:spLocks noChangeArrowheads="1"/>
          </p:cNvSpPr>
          <p:nvPr userDrawn="1"/>
        </p:nvSpPr>
        <p:spPr bwMode="auto">
          <a:xfrm>
            <a:off x="6850063" y="6097588"/>
            <a:ext cx="1976437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algn="l"/>
            <a:r>
              <a:rPr lang="en-US" altLang="x-none" sz="2800" b="1" i="1">
                <a:solidFill>
                  <a:srgbClr val="000099"/>
                </a:solidFill>
                <a:latin typeface="Times New Roman" charset="0"/>
              </a:rPr>
              <a:t>      CSISS     </a:t>
            </a:r>
            <a:endParaRPr lang="en-US" altLang="x-none" sz="800" b="1" i="1">
              <a:solidFill>
                <a:srgbClr val="000099"/>
              </a:solidFill>
              <a:latin typeface="Times New Roman" charset="0"/>
            </a:endParaRPr>
          </a:p>
          <a:p>
            <a:r>
              <a:rPr lang="en-US" altLang="x-none" sz="800" b="1" i="1">
                <a:solidFill>
                  <a:srgbClr val="000099"/>
                </a:solidFill>
                <a:latin typeface="Times New Roman" charset="0"/>
              </a:rPr>
              <a:t>Center for Spatial Information Science and Systems</a:t>
            </a: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471488" y="6583363"/>
            <a:ext cx="6484937" cy="1587"/>
          </a:xfrm>
          <a:prstGeom prst="line">
            <a:avLst/>
          </a:prstGeom>
          <a:noFill/>
          <a:ln w="254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439738" y="6502400"/>
            <a:ext cx="6811962" cy="0"/>
          </a:xfrm>
          <a:prstGeom prst="line">
            <a:avLst/>
          </a:prstGeom>
          <a:noFill/>
          <a:ln w="254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623888" y="982663"/>
            <a:ext cx="7961312" cy="1587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34" name="Group 10"/>
          <p:cNvGrpSpPr>
            <a:grpSpLocks/>
          </p:cNvGrpSpPr>
          <p:nvPr/>
        </p:nvGrpSpPr>
        <p:grpSpPr bwMode="auto">
          <a:xfrm>
            <a:off x="0" y="2857500"/>
            <a:ext cx="9144000" cy="965200"/>
            <a:chOff x="0" y="608"/>
            <a:chExt cx="5760" cy="608"/>
          </a:xfrm>
        </p:grpSpPr>
        <p:sp>
          <p:nvSpPr>
            <p:cNvPr id="1040" name="Rectangle 11"/>
            <p:cNvSpPr>
              <a:spLocks noChangeArrowheads="1"/>
            </p:cNvSpPr>
            <p:nvPr userDrawn="1"/>
          </p:nvSpPr>
          <p:spPr bwMode="auto">
            <a:xfrm>
              <a:off x="0" y="608"/>
              <a:ext cx="3791" cy="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1041" name="Rectangle 12"/>
            <p:cNvSpPr>
              <a:spLocks noChangeArrowheads="1"/>
            </p:cNvSpPr>
            <p:nvPr userDrawn="1"/>
          </p:nvSpPr>
          <p:spPr bwMode="auto">
            <a:xfrm>
              <a:off x="0" y="608"/>
              <a:ext cx="5760" cy="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endParaRPr lang="x-none" altLang="x-none"/>
            </a:p>
          </p:txBody>
        </p:sp>
      </p:grpSp>
      <p:grpSp>
        <p:nvGrpSpPr>
          <p:cNvPr id="1035" name="Group 13"/>
          <p:cNvGrpSpPr>
            <a:grpSpLocks/>
          </p:cNvGrpSpPr>
          <p:nvPr/>
        </p:nvGrpSpPr>
        <p:grpSpPr bwMode="auto">
          <a:xfrm>
            <a:off x="0" y="2857500"/>
            <a:ext cx="9144000" cy="965200"/>
            <a:chOff x="0" y="608"/>
            <a:chExt cx="5760" cy="608"/>
          </a:xfrm>
        </p:grpSpPr>
        <p:sp>
          <p:nvSpPr>
            <p:cNvPr id="1038" name="Rectangle 14"/>
            <p:cNvSpPr>
              <a:spLocks noChangeArrowheads="1"/>
            </p:cNvSpPr>
            <p:nvPr userDrawn="1"/>
          </p:nvSpPr>
          <p:spPr bwMode="auto">
            <a:xfrm>
              <a:off x="0" y="608"/>
              <a:ext cx="3791" cy="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1039" name="Rectangle 15"/>
            <p:cNvSpPr>
              <a:spLocks noChangeArrowheads="1"/>
            </p:cNvSpPr>
            <p:nvPr userDrawn="1"/>
          </p:nvSpPr>
          <p:spPr bwMode="auto">
            <a:xfrm>
              <a:off x="0" y="608"/>
              <a:ext cx="5760" cy="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endParaRPr lang="x-none" altLang="x-none"/>
            </a:p>
          </p:txBody>
        </p:sp>
      </p:grpSp>
      <p:pic>
        <p:nvPicPr>
          <p:cNvPr id="1036" name="Picture 18" descr="George Mason University">
            <a:hlinkClick r:id="rId13"/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20" descr="csiss_logo_big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275" y="0"/>
            <a:ext cx="974725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99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99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99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99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99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99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99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99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99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" charset="0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ldi@gmu.ed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447800"/>
            <a:ext cx="7772400" cy="1143000"/>
          </a:xfrm>
        </p:spPr>
        <p:txBody>
          <a:bodyPr/>
          <a:lstStyle/>
          <a:p>
            <a:r>
              <a:rPr lang="en-US" altLang="x-none" dirty="0">
                <a:ea typeface="ＭＳ Ｐゴシック" charset="-128"/>
              </a:rPr>
              <a:t> </a:t>
            </a:r>
            <a:r>
              <a:rPr lang="en-US" dirty="0"/>
              <a:t>Applications of Machine Learning in Crop Monitoring, Prediction, and Decision Making </a:t>
            </a:r>
            <a:endParaRPr lang="en-US" altLang="x-none" dirty="0">
              <a:ea typeface="ＭＳ Ｐゴシック" charset="-128"/>
            </a:endParaRPr>
          </a:p>
        </p:txBody>
      </p:sp>
      <p:sp>
        <p:nvSpPr>
          <p:cNvPr id="409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600" y="2952750"/>
            <a:ext cx="6840760" cy="2076450"/>
          </a:xfrm>
        </p:spPr>
        <p:txBody>
          <a:bodyPr/>
          <a:lstStyle/>
          <a:p>
            <a:r>
              <a:rPr lang="en-US" sz="1800" dirty="0"/>
              <a:t>Liping Di, </a:t>
            </a:r>
            <a:r>
              <a:rPr lang="en-US" sz="1800" dirty="0" err="1"/>
              <a:t>Ziheng</a:t>
            </a:r>
            <a:r>
              <a:rPr lang="en-US" sz="1800" dirty="0"/>
              <a:t> Sun</a:t>
            </a:r>
            <a:endParaRPr lang="en-US" sz="1800" baseline="30000" dirty="0"/>
          </a:p>
          <a:p>
            <a:r>
              <a:rPr lang="en-US" sz="2000" dirty="0"/>
              <a:t>Center for Spatial Information Science and Systems, George Mason University </a:t>
            </a:r>
          </a:p>
          <a:p>
            <a:pPr algn="l">
              <a:spcBef>
                <a:spcPts val="0"/>
              </a:spcBef>
            </a:pPr>
            <a:endParaRPr lang="en-US" sz="1600" dirty="0"/>
          </a:p>
          <a:p>
            <a:r>
              <a:rPr lang="en-US" altLang="x-none" sz="1800" dirty="0">
                <a:ea typeface="ＭＳ Ｐゴシック" charset="-128"/>
                <a:hlinkClick r:id="rId2"/>
              </a:rPr>
              <a:t>ldi@gmu.edu</a:t>
            </a:r>
            <a:endParaRPr lang="en-US" altLang="x-none" sz="1800" dirty="0">
              <a:ea typeface="ＭＳ Ｐゴシック" charset="-128"/>
            </a:endParaRPr>
          </a:p>
          <a:p>
            <a:r>
              <a:rPr lang="en-US" altLang="x-none" sz="1800" dirty="0">
                <a:ea typeface="ＭＳ Ｐゴシック" charset="-128"/>
              </a:rPr>
              <a:t>http://</a:t>
            </a:r>
            <a:r>
              <a:rPr lang="en-US" altLang="x-none" sz="1800" dirty="0" err="1">
                <a:ea typeface="ＭＳ Ｐゴシック" charset="-128"/>
              </a:rPr>
              <a:t>csiss.gmu.edu</a:t>
            </a:r>
            <a:endParaRPr lang="en-US" altLang="x-none" sz="1800" dirty="0">
              <a:ea typeface="ＭＳ Ｐゴシック" charset="-128"/>
            </a:endParaRPr>
          </a:p>
          <a:p>
            <a:endParaRPr lang="en-US" altLang="x-none" sz="1800" dirty="0">
              <a:ea typeface="ＭＳ Ｐゴシック" charset="-128"/>
            </a:endParaRPr>
          </a:p>
        </p:txBody>
      </p:sp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4086225" y="29527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Identification of the location of CPIS with CNN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0" y="1244600"/>
            <a:ext cx="7772400" cy="744240"/>
          </a:xfrm>
        </p:spPr>
        <p:txBody>
          <a:bodyPr/>
          <a:lstStyle/>
          <a:p>
            <a:r>
              <a:rPr lang="en-US" dirty="0"/>
              <a:t>Three CNNs were compared: </a:t>
            </a:r>
            <a:r>
              <a:rPr lang="en-US" dirty="0" err="1"/>
              <a:t>LeNet</a:t>
            </a:r>
            <a:r>
              <a:rPr lang="en-US" dirty="0"/>
              <a:t>, </a:t>
            </a:r>
            <a:r>
              <a:rPr lang="en-US" dirty="0" err="1"/>
              <a:t>AlexNet</a:t>
            </a:r>
            <a:r>
              <a:rPr lang="en-US" dirty="0"/>
              <a:t>, and  </a:t>
            </a:r>
            <a:r>
              <a:rPr lang="en-US" dirty="0" err="1"/>
              <a:t>VGGNet</a:t>
            </a:r>
            <a:r>
              <a:rPr lang="en-US" dirty="0"/>
              <a:t>. The following is </a:t>
            </a:r>
            <a:r>
              <a:rPr lang="en-US" dirty="0" err="1"/>
              <a:t>LeNet</a:t>
            </a:r>
            <a:r>
              <a:rPr lang="en-US" dirty="0"/>
              <a:t> based network architecture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6E0C58-F591-374C-906C-142FBC259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08920"/>
            <a:ext cx="9144000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344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CNN-based Automatic CPIS Identification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79512" y="5570656"/>
            <a:ext cx="84969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LeNet</a:t>
            </a:r>
            <a:r>
              <a:rPr lang="en-US" dirty="0"/>
              <a:t> outperformed other two, reaching 100% accuracy on training set and 99.8% on validation set</a:t>
            </a:r>
          </a:p>
          <a:p>
            <a:r>
              <a:rPr lang="en-US" dirty="0"/>
              <a:t>C. Zhang, P. Yue, L. Di, Z. Wu,  2018. Automatic Identification of Center Pivot Irrigation Systems from Landsat Images Using Convolutional Neural Networks. Agriculture 8(10), p.147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C54F76-E042-8143-8CEE-DEC487A25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650" y="1200150"/>
            <a:ext cx="56007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8299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fusion for Phenological Monitoring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0" y="1052736"/>
            <a:ext cx="7772400" cy="5094064"/>
          </a:xfrm>
        </p:spPr>
        <p:txBody>
          <a:bodyPr/>
          <a:lstStyle/>
          <a:p>
            <a:r>
              <a:rPr lang="en-US" dirty="0"/>
              <a:t>Crops at different phenological stages have different input requirements on water, fertilizer, and temperature</a:t>
            </a:r>
          </a:p>
          <a:p>
            <a:r>
              <a:rPr lang="en-US" dirty="0"/>
              <a:t>One of important crop monitoring tasks is to monitor the crop phenological stage</a:t>
            </a:r>
          </a:p>
          <a:p>
            <a:pPr lvl="1"/>
            <a:r>
              <a:rPr lang="en-US" dirty="0"/>
              <a:t>Remote sensing provides a unique method to monitor the crop phenological stage at field level</a:t>
            </a:r>
          </a:p>
          <a:p>
            <a:pPr lvl="1"/>
            <a:r>
              <a:rPr lang="en-US" dirty="0"/>
              <a:t>Landsat images provide images at adequate spatial resolution but 16-day revisit time is too long</a:t>
            </a:r>
          </a:p>
          <a:p>
            <a:pPr lvl="1"/>
            <a:r>
              <a:rPr lang="en-US" dirty="0"/>
              <a:t>MODIS provides twice daily temporal coverage but too coarse spatial resolution</a:t>
            </a:r>
          </a:p>
          <a:p>
            <a:pPr lvl="1"/>
            <a:r>
              <a:rPr lang="en-US" dirty="0"/>
              <a:t>Data fusion of the two to obtain fused images at ~30 m spatial resolution and daily temporal resolution is ideal for monitoring crop phenology  </a:t>
            </a:r>
          </a:p>
          <a:p>
            <a:r>
              <a:rPr lang="en-US" dirty="0"/>
              <a:t>Deep CNN has been successfully applied in data fusion for phenological monitoring</a:t>
            </a:r>
          </a:p>
        </p:txBody>
      </p:sp>
    </p:spTree>
    <p:extLst>
      <p:ext uri="{BB962C8B-B14F-4D97-AF65-F5344CB8AC3E}">
        <p14:creationId xmlns:p14="http://schemas.microsoft.com/office/powerpoint/2010/main" val="1427603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Convolutional </a:t>
            </a:r>
            <a:r>
              <a:rPr lang="en-US" dirty="0" err="1"/>
              <a:t>SpatioTemporal</a:t>
            </a:r>
            <a:r>
              <a:rPr lang="en-US" dirty="0"/>
              <a:t> Fusion Network (DCSTFN)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95A3F4-6933-5744-AFD2-939A17E08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1203796"/>
            <a:ext cx="8280400" cy="48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163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fusion with CNN for field-level phenology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0" y="5517232"/>
            <a:ext cx="7969448" cy="576064"/>
          </a:xfrm>
        </p:spPr>
        <p:txBody>
          <a:bodyPr/>
          <a:lstStyle/>
          <a:p>
            <a:pPr marL="0" indent="0">
              <a:buNone/>
            </a:pPr>
            <a:r>
              <a:rPr lang="en-US" sz="1600"/>
              <a:t>Tan</a:t>
            </a:r>
            <a:r>
              <a:rPr lang="en-US" sz="1600" dirty="0"/>
              <a:t>, Z., Yue, P., Di, L. and Tang, J., 2018. Deriving High Spatiotemporal Remote Sensing Images Using Deep Convolutional Network. Remote Sensing, 10(7), p.1066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9552" y="1196752"/>
            <a:ext cx="7918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Fuse MODIS with Landsat data using CNN for obtaining daily Landsat resolution images</a:t>
            </a:r>
          </a:p>
          <a:p>
            <a:pPr marL="742950" lvl="1" indent="-285750" algn="l">
              <a:buFont typeface="Arial" charset="0"/>
              <a:buChar char="•"/>
            </a:pPr>
            <a:r>
              <a:rPr lang="en-US" dirty="0"/>
              <a:t>Use for deriving crop phenology at field scale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3D62D6-E56C-9641-98D3-E1A30F164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00" y="1842492"/>
            <a:ext cx="74168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4255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In-season field-level crop type identification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0" y="1052736"/>
            <a:ext cx="7772400" cy="5256584"/>
          </a:xfrm>
        </p:spPr>
        <p:txBody>
          <a:bodyPr/>
          <a:lstStyle/>
          <a:p>
            <a:r>
              <a:rPr lang="en-US" dirty="0"/>
              <a:t>Field-level crop identification is very important information for agricultural decision making</a:t>
            </a:r>
          </a:p>
          <a:p>
            <a:pPr lvl="1"/>
            <a:r>
              <a:rPr lang="en-US" dirty="0"/>
              <a:t>e.g., crop insurance, farm subsidy, yield estimation, </a:t>
            </a:r>
            <a:r>
              <a:rPr lang="en-US" dirty="0" err="1"/>
              <a:t>etc</a:t>
            </a:r>
            <a:endParaRPr lang="en-US" dirty="0"/>
          </a:p>
          <a:p>
            <a:r>
              <a:rPr lang="en-US" dirty="0"/>
              <a:t>The annual Cropland Data Layer (CDL)</a:t>
            </a:r>
          </a:p>
          <a:p>
            <a:pPr lvl="1"/>
            <a:r>
              <a:rPr lang="en-US" dirty="0"/>
              <a:t>Produced by USDA NASS at 30 meter resolution, CONUS</a:t>
            </a:r>
          </a:p>
          <a:p>
            <a:pPr lvl="1"/>
            <a:r>
              <a:rPr lang="en-US" dirty="0"/>
              <a:t>~95% accuracy for major crop types</a:t>
            </a:r>
          </a:p>
          <a:p>
            <a:pPr lvl="1"/>
            <a:r>
              <a:rPr lang="en-US" dirty="0"/>
              <a:t>Large amount of ground truth, whole season Landsat images</a:t>
            </a:r>
          </a:p>
          <a:p>
            <a:pPr lvl="1"/>
            <a:r>
              <a:rPr lang="en-US" dirty="0"/>
              <a:t>Decision-tree classifier</a:t>
            </a:r>
          </a:p>
          <a:p>
            <a:pPr lvl="1"/>
            <a:r>
              <a:rPr lang="en-US" dirty="0"/>
              <a:t>Available internally around September and publically in February next year</a:t>
            </a:r>
          </a:p>
          <a:p>
            <a:pPr lvl="1"/>
            <a:r>
              <a:rPr lang="en-US" dirty="0"/>
              <a:t>Too late for many in-season agricultural decision makings</a:t>
            </a:r>
          </a:p>
          <a:p>
            <a:r>
              <a:rPr lang="en-US" dirty="0"/>
              <a:t>Difficulties associated with in-season crop identification</a:t>
            </a:r>
          </a:p>
          <a:p>
            <a:pPr lvl="1"/>
            <a:r>
              <a:rPr lang="en-US" dirty="0"/>
              <a:t>Difficulty to obtain large amount of ground truths for large area</a:t>
            </a:r>
          </a:p>
          <a:p>
            <a:pPr lvl="1"/>
            <a:r>
              <a:rPr lang="en-US" dirty="0"/>
              <a:t>Partial-season remote sensing image coverage</a:t>
            </a:r>
          </a:p>
        </p:txBody>
      </p:sp>
    </p:spTree>
    <p:extLst>
      <p:ext uri="{BB962C8B-B14F-4D97-AF65-F5344CB8AC3E}">
        <p14:creationId xmlns:p14="http://schemas.microsoft.com/office/powerpoint/2010/main" val="19383302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”Trusted pixels” approach for automated ground truth generation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0" y="1124744"/>
            <a:ext cx="7772400" cy="5022056"/>
          </a:xfrm>
        </p:spPr>
        <p:txBody>
          <a:bodyPr/>
          <a:lstStyle/>
          <a:p>
            <a:r>
              <a:rPr lang="en-US" dirty="0"/>
              <a:t>Many fields have a regular crop planting and rotation patterns</a:t>
            </a:r>
          </a:p>
          <a:p>
            <a:pPr lvl="1"/>
            <a:r>
              <a:rPr lang="en-US" dirty="0"/>
              <a:t>One type of crop year after year, corn/soybean rotation, </a:t>
            </a:r>
            <a:r>
              <a:rPr lang="en-US" dirty="0" err="1"/>
              <a:t>etc</a:t>
            </a:r>
            <a:endParaRPr lang="en-US" dirty="0"/>
          </a:p>
          <a:p>
            <a:r>
              <a:rPr lang="en-US" dirty="0"/>
              <a:t>From historic CDLs, pixels with regular rotation patterns can be identified</a:t>
            </a:r>
          </a:p>
          <a:p>
            <a:pPr lvl="1"/>
            <a:r>
              <a:rPr lang="en-US" dirty="0"/>
              <a:t>Called “trusted pixels”</a:t>
            </a:r>
          </a:p>
          <a:p>
            <a:pPr lvl="1"/>
            <a:r>
              <a:rPr lang="en-US" dirty="0"/>
              <a:t>The current-year crop type can be predicted with reasonable accuracy based on the patterns</a:t>
            </a:r>
          </a:p>
          <a:p>
            <a:pPr lvl="1"/>
            <a:r>
              <a:rPr lang="en-US" dirty="0"/>
              <a:t>Large number of “trusted pixels” can be identified from the historic CDL and used as the ground truth</a:t>
            </a:r>
          </a:p>
        </p:txBody>
      </p:sp>
    </p:spTree>
    <p:extLst>
      <p:ext uri="{BB962C8B-B14F-4D97-AF65-F5344CB8AC3E}">
        <p14:creationId xmlns:p14="http://schemas.microsoft.com/office/powerpoint/2010/main" val="6909705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“Trusted Pixels”-based </a:t>
            </a:r>
            <a:r>
              <a:rPr lang="en-US"/>
              <a:t>ground truth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1AAF52-E2CA-004E-8B83-ECE3524DB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850" y="1124744"/>
            <a:ext cx="6718300" cy="50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8743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Bigdata</a:t>
            </a:r>
            <a:r>
              <a:rPr lang="en-US" dirty="0"/>
              <a:t> “trusted pixels” based </a:t>
            </a:r>
            <a:br>
              <a:rPr lang="en-US" dirty="0"/>
            </a:br>
            <a:r>
              <a:rPr lang="en-US" dirty="0"/>
              <a:t>in-season crop mapping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99592" y="5229200"/>
            <a:ext cx="741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Over all accuracy of over more than 96% (96.4 % to 99.3%) </a:t>
            </a:r>
          </a:p>
          <a:p>
            <a:r>
              <a:rPr lang="en-US" dirty="0"/>
              <a:t>Machine learning Algorithm used: SVM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0" y="5805264"/>
            <a:ext cx="76306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Zhang, C., L. Di,  and L. Lin, 2018. Automatic In-season Corn-Soybean Classification Using Trusted Cropland Data Layer Pixels and Multi-temporal Landsat Data with Google Earth Engine. Remote Sensing of Environment, in Review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E68CFD-0EF7-414E-9EC5-47C71575B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1340768"/>
            <a:ext cx="70866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0001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Machine-learning-based field-level crop type prediction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Objective: predict the crop planting type at field level (~30 meter resolution) before a growing season starts</a:t>
            </a:r>
          </a:p>
          <a:p>
            <a:r>
              <a:rPr lang="en-US" dirty="0"/>
              <a:t>Hypothesis: There are certain patterns for inter-annual crop planting (rotation).  Such patterns can be learned by machine learning algorithms</a:t>
            </a:r>
          </a:p>
          <a:p>
            <a:r>
              <a:rPr lang="en-US" dirty="0"/>
              <a:t>Methods: using the historical CDL product to train ML algorithms-recursive training</a:t>
            </a:r>
          </a:p>
          <a:p>
            <a:pPr lvl="1"/>
            <a:r>
              <a:rPr lang="en-US" dirty="0"/>
              <a:t>2006-2013 CDL input to predict 2014</a:t>
            </a:r>
          </a:p>
          <a:p>
            <a:pPr lvl="1"/>
            <a:r>
              <a:rPr lang="en-US" dirty="0"/>
              <a:t>2007-2014 CDL input to predict 2015</a:t>
            </a:r>
          </a:p>
          <a:p>
            <a:pPr lvl="1"/>
            <a:r>
              <a:rPr lang="en-US" dirty="0"/>
              <a:t>2008-2015 CDL input to predict 2016 </a:t>
            </a:r>
          </a:p>
          <a:p>
            <a:r>
              <a:rPr lang="en-US" dirty="0"/>
              <a:t>In order to evaluate the predictability of trained algorithm, we use 2009-2016 CDL as input to predict 2017 crop planting types and compare it with actual 2018 CDL.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34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Machine Learning</a:t>
            </a:r>
          </a:p>
          <a:p>
            <a:r>
              <a:rPr lang="en-US" dirty="0"/>
              <a:t>Agricultural decision making</a:t>
            </a:r>
          </a:p>
          <a:p>
            <a:r>
              <a:rPr lang="en-US" dirty="0"/>
              <a:t>CSISS research on applications of machine learning in agriculture</a:t>
            </a:r>
          </a:p>
          <a:p>
            <a:r>
              <a:rPr lang="en-US" dirty="0"/>
              <a:t>WaterSmart project</a:t>
            </a:r>
          </a:p>
          <a:p>
            <a:r>
              <a:rPr lang="en-US"/>
              <a:t>Conclusion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7145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Algorithm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5EF389-D6A3-C24B-80A7-9B530FC95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0" y="1140420"/>
            <a:ext cx="7493000" cy="516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2607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for Lancaster County, Nebraska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0" y="1244600"/>
            <a:ext cx="7772400" cy="816248"/>
          </a:xfrm>
        </p:spPr>
        <p:txBody>
          <a:bodyPr/>
          <a:lstStyle/>
          <a:p>
            <a:r>
              <a:rPr lang="en-US" dirty="0"/>
              <a:t>Tested on Lancaster County, Nebraska, in the Corn Belt, for predicting 2017 crop planting at </a:t>
            </a:r>
            <a:r>
              <a:rPr lang="en-US"/>
              <a:t>30-meter resolution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2FCE8E-5A6B-1240-9CF7-FEB5DD93B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995636"/>
            <a:ext cx="70866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897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got 92% agreement by comparing predicted 2017 Crop planting type with actual CDL.</a:t>
            </a:r>
          </a:p>
          <a:p>
            <a:r>
              <a:rPr lang="en-US" dirty="0"/>
              <a:t>It is much better than naïve prediction which uses 2016 as the prediction of 2017</a:t>
            </a:r>
          </a:p>
          <a:p>
            <a:pPr lvl="1"/>
            <a:r>
              <a:rPr lang="en-US" dirty="0"/>
              <a:t> Corn: 147,848 ac in 2016, only 17,949 remains in 2017 </a:t>
            </a:r>
          </a:p>
          <a:p>
            <a:pPr lvl="1"/>
            <a:r>
              <a:rPr lang="en-US" dirty="0"/>
              <a:t>Soybeans:127,700 ac in 2016, only 9,009 ac remains in 2017</a:t>
            </a:r>
          </a:p>
          <a:p>
            <a:r>
              <a:rPr lang="en-US" dirty="0"/>
              <a:t>County-level statistics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1" y="4219972"/>
            <a:ext cx="7192548" cy="15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0627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Reconstruction of historic CDL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0" y="1052736"/>
            <a:ext cx="7772400" cy="5094064"/>
          </a:xfrm>
        </p:spPr>
        <p:txBody>
          <a:bodyPr/>
          <a:lstStyle/>
          <a:p>
            <a:r>
              <a:rPr lang="en-US" dirty="0"/>
              <a:t>CDL covers CONUS from 2008-2017, partially from 1997-2007, and none from before 1997.</a:t>
            </a:r>
          </a:p>
          <a:p>
            <a:r>
              <a:rPr lang="en-US" dirty="0"/>
              <a:t>Landsat data at 30 meter resolution available from 1982. Theoretically, we can reconstruct annual CDL from 1982</a:t>
            </a:r>
          </a:p>
          <a:p>
            <a:r>
              <a:rPr lang="en-US" dirty="0"/>
              <a:t>Problems- No ground truths available</a:t>
            </a:r>
          </a:p>
          <a:p>
            <a:r>
              <a:rPr lang="en-US" dirty="0"/>
              <a:t>Hypothesis: </a:t>
            </a:r>
          </a:p>
          <a:p>
            <a:pPr lvl="1"/>
            <a:r>
              <a:rPr lang="en-US" dirty="0"/>
              <a:t>Crop and other ground objects does not change </a:t>
            </a:r>
            <a:r>
              <a:rPr lang="en-US"/>
              <a:t>their temporal </a:t>
            </a:r>
            <a:r>
              <a:rPr lang="en-US" dirty="0"/>
              <a:t>spectral distribution</a:t>
            </a:r>
          </a:p>
          <a:p>
            <a:pPr lvl="1"/>
            <a:r>
              <a:rPr lang="en-US" dirty="0"/>
              <a:t>Machine-learning algorithms can learn the spectral temporal distribution of classes from 2008-2017 CDL </a:t>
            </a:r>
          </a:p>
          <a:p>
            <a:r>
              <a:rPr lang="en-US" dirty="0"/>
              <a:t>Method:  long short-term memory (LSTM) recurrent neural network (RNN) </a:t>
            </a:r>
          </a:p>
          <a:p>
            <a:pPr lvl="1"/>
            <a:r>
              <a:rPr lang="en-US" dirty="0"/>
              <a:t>To take advantage of the temporal pattern of crops across image time series to improve the accuracy and reduce the complexity</a:t>
            </a:r>
          </a:p>
        </p:txBody>
      </p:sp>
    </p:spTree>
    <p:extLst>
      <p:ext uri="{BB962C8B-B14F-4D97-AF65-F5344CB8AC3E}">
        <p14:creationId xmlns:p14="http://schemas.microsoft.com/office/powerpoint/2010/main" val="17356961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LSTM model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91E30E-0851-C543-9090-15FE98BA6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68400"/>
            <a:ext cx="7772400" cy="45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7889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results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279778-3DD9-3148-B3D4-256A43BBC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312" y="1051644"/>
            <a:ext cx="5969000" cy="547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6065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Tested on North Dakoda, </a:t>
            </a:r>
          </a:p>
          <a:p>
            <a:pPr lvl="1"/>
            <a:r>
              <a:rPr lang="en-US" dirty="0"/>
              <a:t>obtained 92% agreement with CDL</a:t>
            </a:r>
          </a:p>
          <a:p>
            <a:pPr lvl="1"/>
            <a:r>
              <a:rPr lang="en-US" dirty="0"/>
              <a:t>Better than CNN</a:t>
            </a:r>
          </a:p>
          <a:p>
            <a:r>
              <a:rPr lang="en-US" dirty="0"/>
              <a:t>Further studies on scaling up to CONUS also temporal extensibility are needed</a:t>
            </a:r>
          </a:p>
          <a:p>
            <a:r>
              <a:rPr lang="en-US" dirty="0"/>
              <a:t>Difficulty: no ground truth is available to validate the result</a:t>
            </a:r>
          </a:p>
          <a:p>
            <a:pPr lvl="1"/>
            <a:r>
              <a:rPr lang="en-US" dirty="0"/>
              <a:t>Need to do extensive test in years when CDLs are available before extending the model to years without CDL</a:t>
            </a:r>
          </a:p>
          <a:p>
            <a:r>
              <a:rPr lang="en-US" dirty="0"/>
              <a:t>Sun, Z., Di, L. and Fang, H., 2018. Using long short-term memory recurrent neural network in land cover classification on Landsat and Cropland data layer time series. </a:t>
            </a:r>
            <a:r>
              <a:rPr lang="en-US" i="1" dirty="0"/>
              <a:t>International Journal of Remote Sensing</a:t>
            </a:r>
            <a:r>
              <a:rPr lang="en-US" dirty="0"/>
              <a:t>, pp.1-22.  </a:t>
            </a:r>
          </a:p>
        </p:txBody>
      </p:sp>
    </p:spTree>
    <p:extLst>
      <p:ext uri="{BB962C8B-B14F-4D97-AF65-F5344CB8AC3E}">
        <p14:creationId xmlns:p14="http://schemas.microsoft.com/office/powerpoint/2010/main" val="2968346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WaterSmart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055070"/>
            <a:ext cx="7772400" cy="3552552"/>
          </a:xfrm>
        </p:spPr>
        <p:txBody>
          <a:bodyPr/>
          <a:lstStyle/>
          <a:p>
            <a:r>
              <a:rPr lang="en-US" dirty="0"/>
              <a:t>What it does</a:t>
            </a:r>
          </a:p>
          <a:p>
            <a:pPr lvl="1"/>
            <a:r>
              <a:rPr lang="en-US" dirty="0"/>
              <a:t>tell farmers when and how much water should be irrigated for each field</a:t>
            </a:r>
          </a:p>
          <a:p>
            <a:r>
              <a:rPr lang="en-US" dirty="0"/>
              <a:t>Objective</a:t>
            </a:r>
          </a:p>
          <a:p>
            <a:pPr lvl="1"/>
            <a:r>
              <a:rPr lang="en-US" dirty="0"/>
              <a:t>Fully automates the irrigation decision making for large area</a:t>
            </a:r>
          </a:p>
          <a:p>
            <a:pPr lvl="1"/>
            <a:r>
              <a:rPr lang="en-US" dirty="0"/>
              <a:t>save 10% of irrigation water and energy</a:t>
            </a:r>
          </a:p>
          <a:p>
            <a:r>
              <a:rPr lang="en-US" dirty="0"/>
              <a:t>How</a:t>
            </a:r>
          </a:p>
          <a:p>
            <a:pPr lvl="1"/>
            <a:r>
              <a:rPr lang="en-US" dirty="0"/>
              <a:t>Data-driven automated irrigation decision making</a:t>
            </a:r>
          </a:p>
          <a:p>
            <a:r>
              <a:rPr lang="en-US" dirty="0"/>
              <a:t>Where</a:t>
            </a:r>
          </a:p>
          <a:p>
            <a:pPr lvl="1"/>
            <a:r>
              <a:rPr lang="en-US" dirty="0"/>
              <a:t>The whole state of Nebraska as the test site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4773692"/>
            <a:ext cx="3222911" cy="209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9026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Nebraska Facts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Population: </a:t>
            </a:r>
            <a:r>
              <a:rPr lang="nb-NO" dirty="0"/>
              <a:t>1.92 million (2017)</a:t>
            </a:r>
          </a:p>
          <a:p>
            <a:r>
              <a:rPr lang="nb-NO" dirty="0"/>
              <a:t>Area: 77,358 mi² (</a:t>
            </a:r>
            <a:r>
              <a:rPr lang="is-IS" dirty="0"/>
              <a:t>200356.3 km2)</a:t>
            </a:r>
          </a:p>
          <a:p>
            <a:r>
              <a:rPr lang="en-US" dirty="0"/>
              <a:t>Nebraska had 47,400 farms and ranches during 2017</a:t>
            </a:r>
          </a:p>
          <a:p>
            <a:pPr lvl="1"/>
            <a:r>
              <a:rPr lang="en-US" dirty="0"/>
              <a:t>the average operation consisted of 954 acres (386 ha)</a:t>
            </a:r>
          </a:p>
          <a:p>
            <a:r>
              <a:rPr lang="en-US" dirty="0"/>
              <a:t>Nebraska’s farms and ranches utilize 45.2 million acres</a:t>
            </a:r>
          </a:p>
          <a:p>
            <a:pPr lvl="1"/>
            <a:r>
              <a:rPr lang="en-US" dirty="0"/>
              <a:t> 91% of the state’s total land area</a:t>
            </a:r>
          </a:p>
          <a:p>
            <a:r>
              <a:rPr lang="en-US" dirty="0"/>
              <a:t>The state has 96,547 registered, active irrigation wells </a:t>
            </a:r>
          </a:p>
          <a:p>
            <a:pPr lvl="1"/>
            <a:r>
              <a:rPr lang="en-US" dirty="0"/>
              <a:t>supplying water to over 8.3 million acres of harvested cropland and pasture.</a:t>
            </a:r>
          </a:p>
          <a:p>
            <a:pPr lvl="1"/>
            <a:r>
              <a:rPr lang="en-US" dirty="0"/>
              <a:t>44% of cropland was irrigated</a:t>
            </a:r>
          </a:p>
          <a:p>
            <a:r>
              <a:rPr lang="en-US" dirty="0"/>
              <a:t>The average age of a Nebraska principal operator was 55.7 in 2012</a:t>
            </a:r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nb-NO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3007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Central Pivot Irrigation System (CPIS)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AF206C-90CC-CE40-9869-F04352561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50" y="979636"/>
            <a:ext cx="8242300" cy="547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233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Machine learning is a method of data analysis that automates analytical model building</a:t>
            </a:r>
          </a:p>
          <a:p>
            <a:pPr lvl="1"/>
            <a:r>
              <a:rPr lang="en-US" dirty="0"/>
              <a:t>Based on the idea that algorithms can learn from data, identify patterns and make decisions with minimal human intervention</a:t>
            </a:r>
          </a:p>
          <a:p>
            <a:pPr lvl="1"/>
            <a:r>
              <a:rPr lang="en-US" dirty="0"/>
              <a:t>Most popular algorithms of machine learning are in the domain of artificial neural networks</a:t>
            </a:r>
          </a:p>
          <a:p>
            <a:pPr lvl="2"/>
            <a:r>
              <a:rPr lang="en-US" dirty="0"/>
              <a:t>Feed-forward back-propagation network</a:t>
            </a:r>
          </a:p>
          <a:p>
            <a:r>
              <a:rPr lang="en-US" dirty="0"/>
              <a:t>There are 6 types of artificial neural networks commonly used in 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15031718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ea typeface="ＭＳ Ｐゴシック" charset="-128"/>
              </a:rPr>
              <a:t>optimal irrigation and problems in traditional irrigation decision making</a:t>
            </a:r>
          </a:p>
        </p:txBody>
      </p:sp>
      <p:sp>
        <p:nvSpPr>
          <p:cNvPr id="6656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x-none" sz="2400" dirty="0">
                <a:ea typeface="ＭＳ Ｐゴシック" charset="-128"/>
              </a:rPr>
              <a:t>Traditionally, irrigation decisions are most often made by individual farmers based on their judgment or experience or by using a pre-determined calendar schedule of irrigation events based on previous seasons</a:t>
            </a:r>
            <a:r>
              <a:rPr lang="en-US" altLang="en-US" sz="2400" dirty="0">
                <a:ea typeface="ＭＳ Ｐゴシック" charset="-128"/>
              </a:rPr>
              <a:t>’</a:t>
            </a:r>
            <a:r>
              <a:rPr lang="en-US" altLang="x-none" sz="2400" dirty="0">
                <a:ea typeface="ＭＳ Ｐゴシック" charset="-128"/>
              </a:rPr>
              <a:t> water requirements </a:t>
            </a:r>
          </a:p>
          <a:p>
            <a:pPr lvl="1"/>
            <a:r>
              <a:rPr lang="en-US" altLang="x-none" dirty="0">
                <a:ea typeface="ＭＳ Ｐゴシック" charset="-128"/>
              </a:rPr>
              <a:t>subjective, ad hoc, and far from optimal, and often results in water waste or yield loss </a:t>
            </a:r>
          </a:p>
          <a:p>
            <a:r>
              <a:rPr lang="en-US" altLang="x-none" sz="2400" dirty="0">
                <a:ea typeface="ＭＳ Ｐゴシック" charset="-128"/>
              </a:rPr>
              <a:t>Optimal irrigation management, which applies the right amount of water at the right time and place, is vital to agriculture sustainability and the national economy.</a:t>
            </a:r>
          </a:p>
          <a:p>
            <a:pPr lvl="1"/>
            <a:r>
              <a:rPr lang="en-US" altLang="x-none" dirty="0">
                <a:ea typeface="ＭＳ Ｐゴシック" charset="-128"/>
              </a:rPr>
              <a:t>Data-driven approach</a:t>
            </a:r>
          </a:p>
          <a:p>
            <a:endParaRPr lang="en-US" altLang="x-none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31034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ea typeface="ＭＳ Ｐゴシック" charset="-128"/>
              </a:rPr>
              <a:t>Data driven irrigation decision making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The data-driven irrigation decision making relies on timely and accurate data of crop, soil, and weather conditions to make optimal irrigation decisions</a:t>
            </a:r>
          </a:p>
          <a:p>
            <a:pPr lvl="1">
              <a:defRPr/>
            </a:pPr>
            <a:r>
              <a:rPr lang="en-US" dirty="0"/>
              <a:t>demonstrated significant water-saving and economic benefits.</a:t>
            </a:r>
          </a:p>
          <a:p>
            <a:pPr lvl="1">
              <a:defRPr/>
            </a:pPr>
            <a:r>
              <a:rPr lang="en-US" dirty="0"/>
              <a:t>10-20% water savings </a:t>
            </a:r>
          </a:p>
          <a:p>
            <a:pPr>
              <a:defRPr/>
            </a:pPr>
            <a:r>
              <a:rPr lang="en-US" dirty="0"/>
              <a:t>But nationwide popular adoption of the approaches has not happened </a:t>
            </a:r>
          </a:p>
          <a:p>
            <a:pPr lvl="1">
              <a:defRPr/>
            </a:pPr>
            <a:r>
              <a:rPr lang="en-US" dirty="0"/>
              <a:t>farmers and water managers lack either the data or the knowledge to make the data-driven irrigation decision</a:t>
            </a:r>
          </a:p>
          <a:p>
            <a:pPr lvl="1">
              <a:defRPr/>
            </a:pPr>
            <a:r>
              <a:rPr lang="en-US" dirty="0"/>
              <a:t>Nationwide only ~5% adoption rate of data-driven approach</a:t>
            </a:r>
          </a:p>
          <a:p>
            <a:pPr marL="400050">
              <a:defRPr/>
            </a:pPr>
            <a:r>
              <a:rPr lang="en-US" dirty="0"/>
              <a:t>The WaterSmart project intends to build a large cyberinfrastructure to provide the timely and accurate irrigation decision information to the stakeholders for enabling the data-driven irrigation decision making  </a:t>
            </a:r>
          </a:p>
        </p:txBody>
      </p:sp>
    </p:spTree>
    <p:extLst>
      <p:ext uri="{BB962C8B-B14F-4D97-AF65-F5344CB8AC3E}">
        <p14:creationId xmlns:p14="http://schemas.microsoft.com/office/powerpoint/2010/main" val="1938919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Significance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0" y="1124744"/>
            <a:ext cx="7772400" cy="5022056"/>
          </a:xfrm>
        </p:spPr>
        <p:txBody>
          <a:bodyPr/>
          <a:lstStyle/>
          <a:p>
            <a:r>
              <a:rPr lang="en-US" dirty="0"/>
              <a:t>Direct economic benefit</a:t>
            </a:r>
          </a:p>
          <a:p>
            <a:r>
              <a:rPr lang="en-US" dirty="0"/>
              <a:t>If 10% saving in the irrigation water can be realized, in Nebraska alone</a:t>
            </a:r>
          </a:p>
          <a:p>
            <a:pPr lvl="1"/>
            <a:r>
              <a:rPr lang="en-US" b="1" dirty="0"/>
              <a:t>1 billion cubic meters of water</a:t>
            </a:r>
            <a:endParaRPr lang="en-US" dirty="0"/>
          </a:p>
          <a:p>
            <a:pPr lvl="1"/>
            <a:r>
              <a:rPr lang="en-US" b="1" dirty="0"/>
              <a:t>~34 million gallons</a:t>
            </a:r>
            <a:r>
              <a:rPr lang="en-US" dirty="0"/>
              <a:t> </a:t>
            </a:r>
            <a:r>
              <a:rPr lang="en-US" b="1" dirty="0"/>
              <a:t>of diesel fuel</a:t>
            </a:r>
            <a:r>
              <a:rPr lang="en-US" dirty="0"/>
              <a:t> equivalent energy</a:t>
            </a:r>
          </a:p>
          <a:p>
            <a:pPr lvl="2"/>
            <a:r>
              <a:rPr lang="en-US" dirty="0"/>
              <a:t>Most of irrigation uses electricity</a:t>
            </a:r>
          </a:p>
          <a:p>
            <a:r>
              <a:rPr lang="en-US" dirty="0"/>
              <a:t> If promoted to cover nationwide. It can save</a:t>
            </a:r>
          </a:p>
          <a:p>
            <a:pPr lvl="1"/>
            <a:r>
              <a:rPr lang="en-US" dirty="0"/>
              <a:t>8.85 million acre-feet (10,916.3 million cubic meter) of water per year</a:t>
            </a:r>
          </a:p>
          <a:p>
            <a:pPr lvl="1"/>
            <a:r>
              <a:rPr lang="en-US" dirty="0"/>
              <a:t>$270 million irrigation energy cost per year</a:t>
            </a:r>
          </a:p>
          <a:p>
            <a:r>
              <a:rPr lang="en-US" dirty="0"/>
              <a:t>Indirect benefits</a:t>
            </a:r>
          </a:p>
          <a:p>
            <a:pPr lvl="1"/>
            <a:r>
              <a:rPr lang="en-US" dirty="0"/>
              <a:t>Ecological</a:t>
            </a:r>
          </a:p>
          <a:p>
            <a:pPr lvl="1"/>
            <a:r>
              <a:rPr lang="en-US" dirty="0"/>
              <a:t>Sustainability</a:t>
            </a:r>
          </a:p>
          <a:p>
            <a:pPr lvl="1"/>
            <a:r>
              <a:rPr lang="en-US" dirty="0"/>
              <a:t>Pollution reduction</a:t>
            </a:r>
          </a:p>
          <a:p>
            <a:pPr lvl="1"/>
            <a:r>
              <a:rPr lang="en-US" dirty="0"/>
              <a:t>Healthier waterways</a:t>
            </a:r>
          </a:p>
        </p:txBody>
      </p:sp>
    </p:spTree>
    <p:extLst>
      <p:ext uri="{BB962C8B-B14F-4D97-AF65-F5344CB8AC3E}">
        <p14:creationId xmlns:p14="http://schemas.microsoft.com/office/powerpoint/2010/main" val="17819883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Current condition monitoring</a:t>
            </a:r>
          </a:p>
          <a:p>
            <a:r>
              <a:rPr lang="en-US" dirty="0"/>
              <a:t>Future condition prediction</a:t>
            </a:r>
          </a:p>
          <a:p>
            <a:r>
              <a:rPr lang="en-US" dirty="0"/>
              <a:t>Based on current and predicted future condition</a:t>
            </a:r>
          </a:p>
          <a:p>
            <a:pPr lvl="1"/>
            <a:r>
              <a:rPr lang="en-US" dirty="0"/>
              <a:t>Machine intelligence to make decision</a:t>
            </a:r>
          </a:p>
          <a:p>
            <a:pPr lvl="1"/>
            <a:endParaRPr lang="en-US" dirty="0"/>
          </a:p>
          <a:p>
            <a:r>
              <a:rPr lang="en-US" dirty="0"/>
              <a:t>Machine learning is one of key technologies for WaterSmart</a:t>
            </a:r>
          </a:p>
        </p:txBody>
      </p:sp>
    </p:spTree>
    <p:extLst>
      <p:ext uri="{BB962C8B-B14F-4D97-AF65-F5344CB8AC3E}">
        <p14:creationId xmlns:p14="http://schemas.microsoft.com/office/powerpoint/2010/main" val="20608377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Condition Monitoring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0" y="1124744"/>
            <a:ext cx="7772400" cy="5022056"/>
          </a:xfrm>
        </p:spPr>
        <p:txBody>
          <a:bodyPr/>
          <a:lstStyle/>
          <a:p>
            <a:r>
              <a:rPr lang="en-US" dirty="0"/>
              <a:t>At field scale (~30 meters)</a:t>
            </a:r>
          </a:p>
          <a:p>
            <a:r>
              <a:rPr lang="en-US" dirty="0"/>
              <a:t>Where are the active Central Pivot Irrigation Systems located</a:t>
            </a:r>
          </a:p>
          <a:p>
            <a:pPr lvl="1"/>
            <a:r>
              <a:rPr lang="en-US" dirty="0"/>
              <a:t>Machine-learning approach has been developed to identify the location of the CPIS </a:t>
            </a:r>
          </a:p>
          <a:p>
            <a:r>
              <a:rPr lang="en-US" dirty="0"/>
              <a:t>Crop type identification</a:t>
            </a:r>
          </a:p>
          <a:p>
            <a:pPr lvl="1"/>
            <a:r>
              <a:rPr lang="en-US" dirty="0"/>
              <a:t>Remote sensing, citizen scientists</a:t>
            </a:r>
          </a:p>
          <a:p>
            <a:pPr lvl="1"/>
            <a:r>
              <a:rPr lang="en-US" dirty="0"/>
              <a:t>Progress has been made to identify crop type at field scale at &gt;95% accuracy before the irrigation session starts (early July)-Machine learning</a:t>
            </a:r>
          </a:p>
          <a:p>
            <a:r>
              <a:rPr lang="en-US" dirty="0"/>
              <a:t>Crop condition and progress stage (phenology)</a:t>
            </a:r>
          </a:p>
          <a:p>
            <a:pPr lvl="1"/>
            <a:r>
              <a:rPr lang="en-US" dirty="0"/>
              <a:t>Remote sensing, field photo-&gt; machine learning modeling</a:t>
            </a:r>
          </a:p>
          <a:p>
            <a:r>
              <a:rPr lang="en-US" dirty="0"/>
              <a:t>Root-zone soil moisture and ET</a:t>
            </a:r>
          </a:p>
          <a:p>
            <a:pPr lvl="1"/>
            <a:r>
              <a:rPr lang="en-US" dirty="0"/>
              <a:t>Remote sensing, physical and ML modeling, data assimilation</a:t>
            </a:r>
          </a:p>
        </p:txBody>
      </p:sp>
    </p:spTree>
    <p:extLst>
      <p:ext uri="{BB962C8B-B14F-4D97-AF65-F5344CB8AC3E}">
        <p14:creationId xmlns:p14="http://schemas.microsoft.com/office/powerpoint/2010/main" val="6588421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Condition Forecasting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0" y="1124744"/>
            <a:ext cx="7772400" cy="5040560"/>
          </a:xfrm>
        </p:spPr>
        <p:txBody>
          <a:bodyPr/>
          <a:lstStyle/>
          <a:p>
            <a:r>
              <a:rPr lang="en-US" dirty="0"/>
              <a:t>At field scale (e.g., 30 meters)</a:t>
            </a:r>
          </a:p>
          <a:p>
            <a:r>
              <a:rPr lang="en-US" dirty="0"/>
              <a:t>Future in here is next 3-7 days</a:t>
            </a:r>
          </a:p>
          <a:p>
            <a:r>
              <a:rPr lang="en-US" dirty="0"/>
              <a:t>Weather conditions- modeling approach</a:t>
            </a:r>
          </a:p>
          <a:p>
            <a:pPr lvl="1"/>
            <a:r>
              <a:rPr lang="en-US" dirty="0"/>
              <a:t>Precipitation at field scale</a:t>
            </a:r>
          </a:p>
          <a:p>
            <a:pPr lvl="1"/>
            <a:r>
              <a:rPr lang="en-US" dirty="0"/>
              <a:t>ET</a:t>
            </a:r>
          </a:p>
          <a:p>
            <a:pPr lvl="1"/>
            <a:r>
              <a:rPr lang="en-US" dirty="0"/>
              <a:t>Wind speed and relative humidity</a:t>
            </a:r>
          </a:p>
          <a:p>
            <a:r>
              <a:rPr lang="en-US" dirty="0"/>
              <a:t>Root-zone soil moisture and ET</a:t>
            </a:r>
          </a:p>
          <a:p>
            <a:pPr lvl="1"/>
            <a:r>
              <a:rPr lang="en-US" dirty="0"/>
              <a:t>Physical Models</a:t>
            </a:r>
          </a:p>
          <a:p>
            <a:pPr lvl="2"/>
            <a:r>
              <a:rPr lang="en-US" dirty="0"/>
              <a:t>Land processing model</a:t>
            </a:r>
          </a:p>
          <a:p>
            <a:pPr lvl="2"/>
            <a:r>
              <a:rPr lang="en-US" dirty="0"/>
              <a:t>Surface energy balance model</a:t>
            </a:r>
          </a:p>
          <a:p>
            <a:pPr lvl="2"/>
            <a:r>
              <a:rPr lang="en-US" dirty="0"/>
              <a:t>Regression model</a:t>
            </a:r>
          </a:p>
          <a:p>
            <a:pPr lvl="2"/>
            <a:r>
              <a:rPr lang="en-US" dirty="0"/>
              <a:t>Water-balance model</a:t>
            </a:r>
          </a:p>
          <a:p>
            <a:pPr lvl="1"/>
            <a:r>
              <a:rPr lang="en-US" dirty="0"/>
              <a:t>Machine-learning models</a:t>
            </a:r>
          </a:p>
        </p:txBody>
      </p:sp>
    </p:spTree>
    <p:extLst>
      <p:ext uri="{BB962C8B-B14F-4D97-AF65-F5344CB8AC3E}">
        <p14:creationId xmlns:p14="http://schemas.microsoft.com/office/powerpoint/2010/main" val="6404361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Data-driven machine intelligence for irrigation decision-making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Multiple irrigation goals</a:t>
            </a:r>
          </a:p>
          <a:p>
            <a:pPr lvl="1"/>
            <a:r>
              <a:rPr lang="en-US" dirty="0"/>
              <a:t>Maximization of yield</a:t>
            </a:r>
          </a:p>
          <a:p>
            <a:pPr lvl="1"/>
            <a:r>
              <a:rPr lang="en-US" dirty="0"/>
              <a:t>maximization of economic returns</a:t>
            </a:r>
          </a:p>
          <a:p>
            <a:pPr lvl="1"/>
            <a:r>
              <a:rPr lang="en-US" dirty="0"/>
              <a:t>minimization of water usage with a reduced yield</a:t>
            </a:r>
          </a:p>
          <a:p>
            <a:r>
              <a:rPr lang="en-US" dirty="0"/>
              <a:t>Irrigation scheduling ontologies</a:t>
            </a:r>
          </a:p>
          <a:p>
            <a:pPr lvl="1"/>
            <a:r>
              <a:rPr lang="en-US" dirty="0"/>
              <a:t>Converted from human readable data-driven irrigation guides to machine-readable irrigation ontologies</a:t>
            </a:r>
          </a:p>
          <a:p>
            <a:r>
              <a:rPr lang="en-US" dirty="0"/>
              <a:t>With available current and predicted conditions as the input, using machine intelligence to determine when and how much water should be applied.</a:t>
            </a:r>
          </a:p>
          <a:p>
            <a:pPr lvl="1"/>
            <a:r>
              <a:rPr lang="en-US" dirty="0"/>
              <a:t>Ontological reasoning</a:t>
            </a:r>
          </a:p>
          <a:p>
            <a:pPr lvl="1"/>
            <a:r>
              <a:rPr lang="en-US" dirty="0"/>
              <a:t>Machine learning</a:t>
            </a:r>
          </a:p>
          <a:p>
            <a:pPr lvl="1"/>
            <a:r>
              <a:rPr lang="en-US" dirty="0"/>
              <a:t>Role-based expert system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9407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>
                <a:ea typeface="ＭＳ Ｐゴシック" charset="-128"/>
              </a:rPr>
              <a:t>Implementation into WaterSmart system</a:t>
            </a:r>
          </a:p>
        </p:txBody>
      </p:sp>
      <p:sp>
        <p:nvSpPr>
          <p:cNvPr id="1126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x-none" dirty="0">
                <a:ea typeface="ＭＳ Ｐゴシック" charset="-128"/>
              </a:rPr>
              <a:t>WaterSmart</a:t>
            </a:r>
          </a:p>
          <a:p>
            <a:pPr lvl="1"/>
            <a:r>
              <a:rPr lang="en-US" altLang="x-none" dirty="0">
                <a:ea typeface="ＭＳ Ｐゴシック" charset="-128"/>
              </a:rPr>
              <a:t>Implemented as operational automated decision making system</a:t>
            </a:r>
          </a:p>
          <a:p>
            <a:pPr lvl="1"/>
            <a:r>
              <a:rPr lang="en-US" altLang="x-none" dirty="0">
                <a:ea typeface="ＭＳ Ｐゴシック" charset="-128"/>
              </a:rPr>
              <a:t>Users will subscribe the services</a:t>
            </a:r>
          </a:p>
          <a:p>
            <a:r>
              <a:rPr lang="en-US" altLang="x-none" dirty="0">
                <a:ea typeface="ＭＳ Ｐゴシック" charset="-128"/>
              </a:rPr>
              <a:t>The methods, algorithms, and models will be tested and validated before implementing them into WaterSmart as web services</a:t>
            </a:r>
          </a:p>
          <a:p>
            <a:r>
              <a:rPr lang="en-US" altLang="x-none" dirty="0">
                <a:ea typeface="ＭＳ Ｐゴシック" charset="-128"/>
              </a:rPr>
              <a:t>Open standards will be followed when implementing WaterSmart</a:t>
            </a:r>
          </a:p>
          <a:p>
            <a:endParaRPr lang="en-US" altLang="x-none" dirty="0">
              <a:ea typeface="ＭＳ Ｐゴシック" charset="-128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ea typeface="ＭＳ Ｐゴシック" charset="-128"/>
              </a:rPr>
              <a:t>WaterSmart irrigation decision cyberinfrastructure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61C1CD-68D1-614F-B207-2AA807DA7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" y="1047328"/>
            <a:ext cx="86487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4960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ea typeface="ＭＳ Ｐゴシック" charset="-128"/>
              </a:rPr>
              <a:t>Conclusion</a:t>
            </a:r>
          </a:p>
        </p:txBody>
      </p:sp>
      <p:sp>
        <p:nvSpPr>
          <p:cNvPr id="63490" name="Content Placeholder 2"/>
          <p:cNvSpPr>
            <a:spLocks noGrp="1"/>
          </p:cNvSpPr>
          <p:nvPr>
            <p:ph idx="1"/>
          </p:nvPr>
        </p:nvSpPr>
        <p:spPr>
          <a:xfrm>
            <a:off x="635000" y="981075"/>
            <a:ext cx="7772400" cy="5165725"/>
          </a:xfrm>
        </p:spPr>
        <p:txBody>
          <a:bodyPr/>
          <a:lstStyle/>
          <a:p>
            <a:r>
              <a:rPr lang="en-US" altLang="x-none" sz="2000" dirty="0">
                <a:ea typeface="ＭＳ Ｐゴシック" charset="-128"/>
              </a:rPr>
              <a:t>Digital information technologies will revolutionize the large scale agriculture</a:t>
            </a:r>
          </a:p>
          <a:p>
            <a:pPr lvl="1"/>
            <a:r>
              <a:rPr lang="en-US" altLang="x-none" sz="1800" dirty="0">
                <a:ea typeface="ＭＳ Ｐゴシック" charset="-128"/>
              </a:rPr>
              <a:t>Make data-driven science-based automatic decision making possible </a:t>
            </a:r>
            <a:endParaRPr lang="en-US" altLang="x-none" sz="1600" dirty="0">
              <a:ea typeface="ＭＳ Ｐゴシック" charset="-128"/>
            </a:endParaRPr>
          </a:p>
          <a:p>
            <a:r>
              <a:rPr lang="en-US" altLang="x-none" sz="2000" dirty="0">
                <a:ea typeface="ＭＳ Ｐゴシック" charset="-128"/>
              </a:rPr>
              <a:t>Machine learning has broad applications in agriculture</a:t>
            </a:r>
          </a:p>
          <a:p>
            <a:r>
              <a:rPr lang="en-US" altLang="x-none" sz="2000" dirty="0">
                <a:ea typeface="ＭＳ Ｐゴシック" charset="-128"/>
              </a:rPr>
              <a:t>AI can fully automate agricultural decision makings</a:t>
            </a:r>
          </a:p>
          <a:p>
            <a:pPr lvl="1"/>
            <a:r>
              <a:rPr lang="en-US" altLang="x-none" sz="1800" dirty="0">
                <a:ea typeface="ＭＳ Ｐゴシック" charset="-128"/>
              </a:rPr>
              <a:t>WaterSmart is a first attempt in the area</a:t>
            </a:r>
          </a:p>
          <a:p>
            <a:pPr lvl="1"/>
            <a:r>
              <a:rPr lang="en-US" altLang="x-none" sz="1800" dirty="0">
                <a:ea typeface="ＭＳ Ｐゴシック" charset="-128"/>
              </a:rPr>
              <a:t>Eventually can realize unmanned fully automated farms </a:t>
            </a:r>
            <a:r>
              <a:rPr lang="en-US" altLang="x-none" sz="2400" dirty="0">
                <a:ea typeface="ＭＳ Ｐゴシック" charset="-128"/>
              </a:rPr>
              <a:t>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Popular ANNs for Machine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0" y="1052736"/>
            <a:ext cx="7772400" cy="5094064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Perceptron, </a:t>
            </a:r>
          </a:p>
          <a:p>
            <a:pPr lvl="1"/>
            <a:r>
              <a:rPr lang="en-US" sz="1600" b="1" dirty="0"/>
              <a:t>Simplest. D</a:t>
            </a:r>
            <a:r>
              <a:rPr lang="en-US" sz="1600" dirty="0"/>
              <a:t>ata travels in one direction, may or may not have the hidden layers</a:t>
            </a:r>
          </a:p>
          <a:p>
            <a:pPr marL="857250" lvl="1" indent="-457200"/>
            <a:r>
              <a:rPr lang="en-US" sz="1800" b="1" dirty="0"/>
              <a:t>Combined with back propagation learning strategy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dirty="0"/>
              <a:t>Convolutional Neural Network</a:t>
            </a:r>
          </a:p>
          <a:p>
            <a:pPr marL="857250" lvl="1" indent="-457200"/>
            <a:r>
              <a:rPr lang="en-US" sz="1800" b="1" dirty="0"/>
              <a:t>Deep and convolution learning strategy</a:t>
            </a:r>
          </a:p>
          <a:p>
            <a:pPr marL="857250" lvl="1" indent="-457200"/>
            <a:r>
              <a:rPr lang="en-US" sz="1800" b="1" dirty="0"/>
              <a:t>Image and pattern </a:t>
            </a:r>
            <a:r>
              <a:rPr lang="en-US" sz="1800" b="1" dirty="0" err="1"/>
              <a:t>recognization</a:t>
            </a:r>
            <a:endParaRPr lang="en-US" sz="1800" b="1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Recurrent Neural Networks (RNN)</a:t>
            </a:r>
          </a:p>
          <a:p>
            <a:pPr lvl="1"/>
            <a:r>
              <a:rPr lang="en-US" sz="1600" dirty="0"/>
              <a:t>Good at time-series learning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dirty="0"/>
              <a:t>Long Short Term Memory (LSTM)</a:t>
            </a:r>
            <a:endParaRPr lang="en-US" sz="1800" b="1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Gated Recurrent Unit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Hopfield Network</a:t>
            </a:r>
            <a:r>
              <a:rPr lang="en-US" sz="1800" dirty="0"/>
              <a:t> </a:t>
            </a:r>
            <a:endParaRPr lang="en-US" sz="1800" b="1" dirty="0"/>
          </a:p>
          <a:p>
            <a:pPr marL="457200" lvl="1" indent="0">
              <a:buNone/>
            </a:pPr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66117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Agricultural decision making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Agricultural and related socio-economic activities are frequently making decisions</a:t>
            </a:r>
          </a:p>
          <a:p>
            <a:pPr lvl="1"/>
            <a:r>
              <a:rPr lang="en-US" dirty="0"/>
              <a:t>In this presentation, the decision makings are limited to crop cultivation and related activities</a:t>
            </a:r>
          </a:p>
          <a:p>
            <a:r>
              <a:rPr lang="en-US" dirty="0"/>
              <a:t>An crop-related agricultural decision making requires the inputs of</a:t>
            </a:r>
          </a:p>
          <a:p>
            <a:pPr lvl="1"/>
            <a:r>
              <a:rPr lang="en-US" dirty="0"/>
              <a:t>Current condition monitoring</a:t>
            </a:r>
          </a:p>
          <a:p>
            <a:pPr lvl="1"/>
            <a:r>
              <a:rPr lang="en-US" dirty="0"/>
              <a:t>Future condition prediction</a:t>
            </a:r>
          </a:p>
          <a:p>
            <a:r>
              <a:rPr lang="en-US" dirty="0"/>
              <a:t>Based on current and predicted future conditions</a:t>
            </a:r>
          </a:p>
          <a:p>
            <a:pPr lvl="1"/>
            <a:r>
              <a:rPr lang="en-US" dirty="0"/>
              <a:t>Ontological reasoning to make decision</a:t>
            </a:r>
          </a:p>
          <a:p>
            <a:pPr lvl="1"/>
            <a:r>
              <a:rPr lang="en-US" dirty="0"/>
              <a:t>Rule-based decision</a:t>
            </a:r>
          </a:p>
          <a:p>
            <a:pPr lvl="1"/>
            <a:r>
              <a:rPr lang="en-US" dirty="0"/>
              <a:t>Trade-off decision</a:t>
            </a:r>
          </a:p>
          <a:p>
            <a:r>
              <a:rPr lang="en-US" dirty="0"/>
              <a:t>Machine learning can play roles in all three aspects of decision making: monitoring, prediction, and decision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597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CSISS Successes in Machine-Learning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With project funding from NSF, NASA, USDA, and ESIP, CSISS has conducted a series of studies that applied machine learning in crop monitoring, prediction, and decision</a:t>
            </a:r>
          </a:p>
          <a:p>
            <a:r>
              <a:rPr lang="en-US" dirty="0"/>
              <a:t>The following several slides briefs </a:t>
            </a:r>
          </a:p>
        </p:txBody>
      </p:sp>
    </p:spTree>
    <p:extLst>
      <p:ext uri="{BB962C8B-B14F-4D97-AF65-F5344CB8AC3E}">
        <p14:creationId xmlns:p14="http://schemas.microsoft.com/office/powerpoint/2010/main" val="1534127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>
                <a:ea typeface="ＭＳ Ｐゴシック" charset="-128"/>
              </a:rPr>
              <a:t>Irrigation</a:t>
            </a:r>
          </a:p>
        </p:txBody>
      </p:sp>
      <p:sp>
        <p:nvSpPr>
          <p:cNvPr id="65538" name="Content Placeholder 2"/>
          <p:cNvSpPr>
            <a:spLocks noGrp="1"/>
          </p:cNvSpPr>
          <p:nvPr>
            <p:ph idx="1"/>
          </p:nvPr>
        </p:nvSpPr>
        <p:spPr>
          <a:xfrm>
            <a:off x="635000" y="889000"/>
            <a:ext cx="7772400" cy="5257800"/>
          </a:xfrm>
        </p:spPr>
        <p:txBody>
          <a:bodyPr/>
          <a:lstStyle/>
          <a:p>
            <a:r>
              <a:rPr lang="en-US" altLang="x-none" sz="2000" dirty="0">
                <a:ea typeface="ＭＳ Ｐゴシック" charset="-128"/>
              </a:rPr>
              <a:t>Irrigation enables intensified agriculture</a:t>
            </a:r>
          </a:p>
          <a:p>
            <a:pPr lvl="1"/>
            <a:r>
              <a:rPr lang="en-US" altLang="x-none" dirty="0">
                <a:ea typeface="ＭＳ Ｐゴシック" charset="-128"/>
              </a:rPr>
              <a:t>Currently, the total irrigated cropland in the U.S. is over 22 million hectares</a:t>
            </a:r>
            <a:r>
              <a:rPr lang="en-US" altLang="x-none" baseline="30000" dirty="0">
                <a:ea typeface="ＭＳ Ｐゴシック" charset="-128"/>
              </a:rPr>
              <a:t> </a:t>
            </a:r>
            <a:r>
              <a:rPr lang="en-US" altLang="x-none" dirty="0">
                <a:ea typeface="ＭＳ Ｐゴシック" charset="-128"/>
              </a:rPr>
              <a:t>and is expanding </a:t>
            </a:r>
          </a:p>
          <a:p>
            <a:r>
              <a:rPr lang="en-US" altLang="x-none" sz="2000" dirty="0">
                <a:ea typeface="ＭＳ Ｐゴシック" charset="-128"/>
              </a:rPr>
              <a:t>Irrigation can significantly increase crop yields, a increase farmer</a:t>
            </a:r>
            <a:r>
              <a:rPr lang="en-US" altLang="en-US" sz="2000" dirty="0">
                <a:ea typeface="ＭＳ Ｐゴシック" charset="-128"/>
              </a:rPr>
              <a:t>’</a:t>
            </a:r>
            <a:r>
              <a:rPr lang="en-US" altLang="x-none" sz="2000" dirty="0">
                <a:ea typeface="ＭＳ Ｐゴシック" charset="-128"/>
              </a:rPr>
              <a:t>s income and enhance food security. However, it</a:t>
            </a:r>
          </a:p>
          <a:p>
            <a:pPr lvl="1"/>
            <a:r>
              <a:rPr lang="en-US" altLang="x-none" dirty="0">
                <a:ea typeface="ＭＳ Ｐゴシック" charset="-128"/>
              </a:rPr>
              <a:t>consumes approximately 80% of the U.S.'s consumptive water use and over 90% in many western states, and 40% of all energy used in farming </a:t>
            </a:r>
          </a:p>
          <a:p>
            <a:pPr lvl="1"/>
            <a:r>
              <a:rPr lang="en-US" altLang="x-none" dirty="0">
                <a:ea typeface="ＭＳ Ｐゴシック" charset="-128"/>
              </a:rPr>
              <a:t>affects water, nutrient, and energy cycles of the land. </a:t>
            </a:r>
          </a:p>
          <a:p>
            <a:r>
              <a:rPr lang="en-US" altLang="x-none" sz="2000" dirty="0">
                <a:ea typeface="ＭＳ Ｐゴシック" charset="-128"/>
              </a:rPr>
              <a:t>With urban expansion and climate change, freshwater has become a scarce resource in many parts of the U.S. </a:t>
            </a:r>
          </a:p>
          <a:p>
            <a:pPr lvl="1"/>
            <a:r>
              <a:rPr lang="en-US" altLang="x-none" dirty="0">
                <a:ea typeface="ＭＳ Ｐゴシック" charset="-128"/>
              </a:rPr>
              <a:t>the water-use conflicts between agriculture and other sectors are intensifying. </a:t>
            </a:r>
          </a:p>
          <a:p>
            <a:r>
              <a:rPr lang="en-US" altLang="x-none" sz="2000" dirty="0">
                <a:ea typeface="ＭＳ Ｐゴシック" charset="-128"/>
              </a:rPr>
              <a:t>Excessive irrigation often happens, which not only wastes precious water resources but also increases agriculture run-off, pollutes surface and ground waters, depletes water sources and soil nutrition, and salinizes soils</a:t>
            </a:r>
            <a:endParaRPr lang="en-US" altLang="x-none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93681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field view of CPIS in Nebraska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BD4352-44EC-C945-A402-D59BA8132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00" y="977900"/>
            <a:ext cx="7950200" cy="49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720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Landsat image of CPIS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2615B8-0F8B-6A49-9F05-3868ED5B6A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650" y="1052736"/>
            <a:ext cx="71247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690608"/>
      </p:ext>
    </p:extLst>
  </p:cSld>
  <p:clrMapOvr>
    <a:masterClrMapping/>
  </p:clrMapOvr>
</p:sld>
</file>

<file path=ppt/theme/theme1.xml><?xml version="1.0" encoding="utf-8"?>
<a:theme xmlns:a="http://schemas.openxmlformats.org/drawingml/2006/main" name="1_laits_templat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1_laits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1_laits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aits_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aits_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aits_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aits_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aits_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aits_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CEOSR_10th_Template</Template>
  <TotalTime>7882</TotalTime>
  <Words>2064</Words>
  <Application>Microsoft Macintosh PowerPoint</Application>
  <PresentationFormat>On-screen Show (4:3)</PresentationFormat>
  <Paragraphs>241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Comic Sans MS</vt:lpstr>
      <vt:lpstr>Times</vt:lpstr>
      <vt:lpstr>Times New Roman</vt:lpstr>
      <vt:lpstr>1_laits_template</vt:lpstr>
      <vt:lpstr> Applications of Machine Learning in Crop Monitoring, Prediction, and Decision Making </vt:lpstr>
      <vt:lpstr>Content</vt:lpstr>
      <vt:lpstr>Machine learning</vt:lpstr>
      <vt:lpstr>Popular ANNs for Machine Learning</vt:lpstr>
      <vt:lpstr>Agricultural decision making</vt:lpstr>
      <vt:lpstr>CSISS Successes in Machine-Learning</vt:lpstr>
      <vt:lpstr>Irrigation</vt:lpstr>
      <vt:lpstr>A field view of CPIS in Nebraska</vt:lpstr>
      <vt:lpstr>Landsat image of CPIS</vt:lpstr>
      <vt:lpstr>Identification of the location of CPIS with CNN</vt:lpstr>
      <vt:lpstr>CNN-based Automatic CPIS Identification</vt:lpstr>
      <vt:lpstr>Data fusion for Phenological Monitoring</vt:lpstr>
      <vt:lpstr>Deep Convolutional SpatioTemporal Fusion Network (DCSTFN) </vt:lpstr>
      <vt:lpstr>Data fusion with CNN for field-level phenology</vt:lpstr>
      <vt:lpstr>In-season field-level crop type identification</vt:lpstr>
      <vt:lpstr>”Trusted pixels” approach for automated ground truth generation</vt:lpstr>
      <vt:lpstr>“Trusted Pixels”-based ground truth</vt:lpstr>
      <vt:lpstr>Bigdata “trusted pixels” based  in-season crop mapping</vt:lpstr>
      <vt:lpstr>Machine-learning-based field-level crop type prediction</vt:lpstr>
      <vt:lpstr>ML Algorithm</vt:lpstr>
      <vt:lpstr>Example for Lancaster County, Nebraska</vt:lpstr>
      <vt:lpstr>Result Assessment</vt:lpstr>
      <vt:lpstr>Reconstruction of historic CDL</vt:lpstr>
      <vt:lpstr>LSTM model</vt:lpstr>
      <vt:lpstr>Examples of results</vt:lpstr>
      <vt:lpstr>Result Analysis</vt:lpstr>
      <vt:lpstr>WaterSmart </vt:lpstr>
      <vt:lpstr>Nebraska Facts</vt:lpstr>
      <vt:lpstr>Central Pivot Irrigation System (CPIS)</vt:lpstr>
      <vt:lpstr>optimal irrigation and problems in traditional irrigation decision making</vt:lpstr>
      <vt:lpstr>Data driven irrigation decision making</vt:lpstr>
      <vt:lpstr>Significance</vt:lpstr>
      <vt:lpstr>Methodology</vt:lpstr>
      <vt:lpstr>Current Condition Monitoring</vt:lpstr>
      <vt:lpstr>Future Condition Forecasting</vt:lpstr>
      <vt:lpstr>Data-driven machine intelligence for irrigation decision-making </vt:lpstr>
      <vt:lpstr>Implementation into WaterSmart system</vt:lpstr>
      <vt:lpstr>WaterSmart irrigation decision cyberinfrastructure</vt:lpstr>
      <vt:lpstr>Conclusion</vt:lpstr>
    </vt:vector>
  </TitlesOfParts>
  <Company>CEOSR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Liping Di</dc:creator>
  <cp:lastModifiedBy>Microsoft Office User</cp:lastModifiedBy>
  <cp:revision>362</cp:revision>
  <dcterms:created xsi:type="dcterms:W3CDTF">2003-08-23T17:05:13Z</dcterms:created>
  <dcterms:modified xsi:type="dcterms:W3CDTF">2019-06-25T19:11:27Z</dcterms:modified>
</cp:coreProperties>
</file>