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29"/>
  </p:notesMasterIdLst>
  <p:sldIdLst>
    <p:sldId id="256" r:id="rId20"/>
    <p:sldId id="291" r:id="rId21"/>
    <p:sldId id="296" r:id="rId22"/>
    <p:sldId id="298" r:id="rId23"/>
    <p:sldId id="294" r:id="rId24"/>
    <p:sldId id="299" r:id="rId25"/>
    <p:sldId id="297" r:id="rId26"/>
    <p:sldId id="267" r:id="rId27"/>
    <p:sldId id="292" r:id="rId2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F6"/>
    <a:srgbClr val="13F84F"/>
    <a:srgbClr val="02FEFE"/>
    <a:srgbClr val="83E3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34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2F8308-87E8-4A46-A13A-48325C0C017D}" type="datetime1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528354-3F2D-4027-A6EF-F70E7DAE9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Modules should be 3-7 minutes long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DA6DEA-6B16-45F3-AA5E-63BF58DC88B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7703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 b="1" dirty="0"/>
              <a:t>The Case for Data Stewardship</a:t>
            </a:r>
            <a:r>
              <a:rPr lang="en-US" sz="1200" dirty="0"/>
              <a:t>: Preserving </a:t>
            </a:r>
            <a:r>
              <a:rPr lang="en-US" sz="1200" dirty="0" smtClean="0"/>
              <a:t>a</a:t>
            </a:r>
            <a:r>
              <a:rPr lang="en-US" sz="1200" baseline="0" dirty="0" smtClean="0"/>
              <a:t> Record of Environmental Change</a:t>
            </a:r>
            <a:r>
              <a:rPr lang="en-US" sz="1200" dirty="0" smtClean="0"/>
              <a:t>; </a:t>
            </a:r>
            <a:r>
              <a:rPr lang="en-US" sz="1200" dirty="0"/>
              <a:t>Version 1.0, Reviewed </a:t>
            </a:r>
            <a:r>
              <a:rPr lang="en-US" sz="1200" dirty="0" smtClean="0"/>
              <a:t>[date]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mip-pcmdi.llnl.gov/cmip5/" TargetMode="External"/><Relationship Id="rId2" Type="http://schemas.openxmlformats.org/officeDocument/2006/relationships/hyperlink" Target="http://metaforclimate.eu/trac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pubs/2005/nsb0540/" TargetMode="External"/><Relationship Id="rId2" Type="http://schemas.openxmlformats.org/officeDocument/2006/relationships/hyperlink" Target="http://research.microsoft.com/enus/collaboration/fourthparadigm/4th_paradigm_book_part3_goble_deroure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h-resources.org/climate2.html" TargetMode="External"/><Relationship Id="rId5" Type="http://schemas.openxmlformats.org/officeDocument/2006/relationships/hyperlink" Target="http://dx.doi.org/10.1126/science.1197869" TargetMode="External"/><Relationship Id="rId4" Type="http://schemas.openxmlformats.org/officeDocument/2006/relationships/hyperlink" Target="http://dx.doi.org/10.1525/bio.2009.59.4.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462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Preserving the Scientific Record: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Preserving a Record of Scientific Change</a:t>
            </a:r>
            <a:endParaRPr lang="en-US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5016500"/>
            <a:ext cx="11861800" cy="3175000"/>
          </a:xfrm>
        </p:spPr>
        <p:txBody>
          <a:bodyPr/>
          <a:lstStyle/>
          <a:p>
            <a:pPr marL="0" indent="0" eaLnBrk="1" hangingPunct="1"/>
            <a:r>
              <a:rPr lang="en-US" sz="2400" smtClean="0"/>
              <a:t>Matthew Mayernik	</a:t>
            </a:r>
          </a:p>
          <a:p>
            <a:pPr marL="0" indent="0" eaLnBrk="1" hangingPunct="1"/>
            <a:r>
              <a:rPr lang="en-US" sz="2400" smtClean="0"/>
              <a:t>National Center for Atmospheric Research</a:t>
            </a: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7924800"/>
            <a:ext cx="127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77724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[Review Date]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02122_t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0" y="4114800"/>
            <a:ext cx="4267200" cy="32004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71500" y="2324100"/>
            <a:ext cx="11861800" cy="6743700"/>
          </a:xfrm>
        </p:spPr>
        <p:txBody>
          <a:bodyPr/>
          <a:lstStyle/>
          <a:p>
            <a:r>
              <a:rPr lang="en-US" dirty="0" smtClean="0"/>
              <a:t>Environmental change is well documented </a:t>
            </a:r>
          </a:p>
          <a:p>
            <a:pPr lvl="1"/>
            <a:r>
              <a:rPr lang="en-US" dirty="0" smtClean="0"/>
              <a:t>Climate observations</a:t>
            </a:r>
          </a:p>
          <a:p>
            <a:pPr lvl="1"/>
            <a:r>
              <a:rPr lang="en-US" dirty="0" smtClean="0"/>
              <a:t>Proxy data: ice cores, pollen analysis, tree ring dating</a:t>
            </a:r>
          </a:p>
          <a:p>
            <a:pPr lvl="1"/>
            <a:r>
              <a:rPr lang="en-US" dirty="0" smtClean="0"/>
              <a:t>Plant and animal species shifts</a:t>
            </a:r>
          </a:p>
          <a:p>
            <a:pPr lvl="1"/>
            <a:r>
              <a:rPr lang="en-US" dirty="0" smtClean="0"/>
              <a:t>Evaluation of biological specimen collections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Preserving those records is essential</a:t>
            </a:r>
          </a:p>
          <a:p>
            <a:pPr lvl="1"/>
            <a:r>
              <a:rPr lang="en-US" dirty="0" smtClean="0"/>
              <a:t>To understand trends</a:t>
            </a:r>
          </a:p>
          <a:p>
            <a:pPr lvl="1"/>
            <a:r>
              <a:rPr lang="en-US" dirty="0" smtClean="0"/>
              <a:t>To prepare for changing conditions</a:t>
            </a:r>
          </a:p>
          <a:p>
            <a:pPr lvl="1"/>
            <a:r>
              <a:rPr lang="en-US" dirty="0" smtClean="0"/>
              <a:t>To recommend courses of action</a:t>
            </a:r>
          </a:p>
          <a:p>
            <a:pPr lvl="1"/>
            <a:r>
              <a:rPr lang="en-US" dirty="0" smtClean="0"/>
              <a:t>To provide a base for future scientific</a:t>
            </a:r>
          </a:p>
          <a:p>
            <a:pPr lvl="1">
              <a:buNone/>
            </a:pPr>
            <a:r>
              <a:rPr lang="en-US" dirty="0" smtClean="0"/>
              <a:t>   work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Change	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6600" y="9384268"/>
            <a:ext cx="718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Images: copyright University Corporation for Atmospheric Research </a:t>
            </a:r>
            <a:endParaRPr lang="en-US" sz="1800" dirty="0"/>
          </a:p>
        </p:txBody>
      </p:sp>
      <p:pic>
        <p:nvPicPr>
          <p:cNvPr id="8" name="Picture 7" descr="DI01142_senso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6172200"/>
            <a:ext cx="4800600" cy="32004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00930_l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30" y="3505200"/>
            <a:ext cx="5479470" cy="3657600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Data	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71500" y="2324100"/>
            <a:ext cx="11861800" cy="14097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Different kinds of data document environmental change in different ways.</a:t>
            </a:r>
          </a:p>
          <a:p>
            <a:pPr lvl="2">
              <a:buFont typeface="Helvetica Neue" charset="0"/>
              <a:buNone/>
            </a:pPr>
            <a:endParaRPr lang="en-US" sz="2600" dirty="0" smtClean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6814130" y="3200400"/>
            <a:ext cx="1981200" cy="4495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6600" y="9384268"/>
            <a:ext cx="718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Images: copyright University Corporation for Atmospheric Research 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168400" y="8991600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Observations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52235" y="8077200"/>
            <a:ext cx="3765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Computational Models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700011" y="7239000"/>
            <a:ext cx="400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Laboratory Experiments</a:t>
            </a:r>
            <a:endParaRPr lang="en-US" sz="2800" dirty="0"/>
          </a:p>
        </p:txBody>
      </p:sp>
      <p:pic>
        <p:nvPicPr>
          <p:cNvPr id="12" name="Picture 11" descr="DI01864_ball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505200"/>
            <a:ext cx="3657600" cy="5486400"/>
          </a:xfrm>
          <a:prstGeom prst="rect">
            <a:avLst/>
          </a:prstGeom>
        </p:spPr>
      </p:pic>
      <p:pic>
        <p:nvPicPr>
          <p:cNvPr id="13" name="Picture 12" descr="DI01905_s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0" y="4343400"/>
            <a:ext cx="3653890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Data	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71500" y="2324100"/>
            <a:ext cx="11861800" cy="2400300"/>
          </a:xfrm>
        </p:spPr>
        <p:txBody>
          <a:bodyPr/>
          <a:lstStyle/>
          <a:p>
            <a:r>
              <a:rPr lang="en-US" dirty="0" smtClean="0"/>
              <a:t>Observational data are historical records that cannot be recollected</a:t>
            </a:r>
          </a:p>
          <a:p>
            <a:pPr lvl="1"/>
            <a:r>
              <a:rPr lang="en-US" dirty="0" smtClean="0"/>
              <a:t>Irreplaceable</a:t>
            </a:r>
          </a:p>
          <a:p>
            <a:pPr lvl="1"/>
            <a:r>
              <a:rPr lang="en-US" dirty="0" smtClean="0"/>
              <a:t>Very critical to archive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1200" y="44196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03200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Documenting data collection methods and equipment is critical to enable:</a:t>
            </a: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Understanding</a:t>
            </a: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lang="en-US" sz="2800" kern="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Evaluation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Transparency</a:t>
            </a: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lang="en-US" sz="2800" kern="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Reproducibility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Trust</a:t>
            </a: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lang="en-US" sz="2800" kern="0" dirty="0" smtClean="0">
                <a:solidFill>
                  <a:srgbClr val="606060"/>
                </a:solidFill>
                <a:sym typeface="Helvetica Neue" charset="0"/>
              </a:rPr>
              <a:t>Secondary use</a:t>
            </a:r>
            <a:endParaRPr lang="en-US" sz="2800" kern="0" dirty="0">
              <a:solidFill>
                <a:srgbClr val="606060"/>
              </a:solidFill>
              <a:sym typeface="Helvetica Neue" charset="0"/>
            </a:endParaRP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  <a:p>
            <a:pPr marL="6604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  <a:p>
            <a:pPr marL="6604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</p:txBody>
      </p:sp>
      <p:pic>
        <p:nvPicPr>
          <p:cNvPr id="6" name="Picture 5" descr="DI01864_ball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0" y="4267200"/>
            <a:ext cx="3657600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2600" y="330200"/>
            <a:ext cx="11861800" cy="1397000"/>
          </a:xfrm>
        </p:spPr>
        <p:txBody>
          <a:bodyPr/>
          <a:lstStyle/>
          <a:p>
            <a:r>
              <a:rPr lang="en-US" dirty="0" smtClean="0"/>
              <a:t>Computational Models and Simulations	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82600" y="2209800"/>
            <a:ext cx="11861800" cy="6565900"/>
          </a:xfrm>
        </p:spPr>
        <p:txBody>
          <a:bodyPr/>
          <a:lstStyle/>
          <a:p>
            <a:r>
              <a:rPr lang="en-US" sz="3200" dirty="0" smtClean="0"/>
              <a:t>Computational models and simulations produce calculations and predictions of phenomena based on physical theory, algorithms, and observations.</a:t>
            </a:r>
          </a:p>
          <a:p>
            <a:pPr lvl="1"/>
            <a:r>
              <a:rPr lang="en-US" sz="2400" dirty="0" smtClean="0"/>
              <a:t>Model outputs may not need to be archived, but…</a:t>
            </a:r>
          </a:p>
          <a:p>
            <a:pPr lvl="1"/>
            <a:r>
              <a:rPr lang="en-US" sz="2400" dirty="0" smtClean="0"/>
              <a:t>Archiving of the model itself and of a robust metadata set (description of the hardware, software, and input data) is essential. </a:t>
            </a:r>
          </a:p>
          <a:p>
            <a:r>
              <a:rPr lang="en-US" sz="3200" dirty="0" smtClean="0"/>
              <a:t>Ex. The Metaphor project was created to develop  a standard way to describe climate models and the data they produce.  </a:t>
            </a:r>
          </a:p>
          <a:p>
            <a:pPr lvl="1"/>
            <a:r>
              <a:rPr lang="en-US" sz="2400" dirty="0" err="1" smtClean="0"/>
              <a:t>Metafor</a:t>
            </a:r>
            <a:r>
              <a:rPr lang="en-US" sz="2400" dirty="0" smtClean="0"/>
              <a:t> worked with climate scientists to create </a:t>
            </a:r>
            <a:r>
              <a:rPr lang="en-US" sz="2400" dirty="0" smtClean="0"/>
              <a:t>a                                           conceptual </a:t>
            </a:r>
            <a:r>
              <a:rPr lang="en-US" sz="2400" dirty="0" smtClean="0"/>
              <a:t>information model for climate data</a:t>
            </a:r>
          </a:p>
          <a:p>
            <a:pPr lvl="1"/>
            <a:r>
              <a:rPr lang="en-US" sz="2400" dirty="0" smtClean="0"/>
              <a:t>Tested, developed, and deployed the model for the                                                CMIP5 project </a:t>
            </a:r>
          </a:p>
          <a:p>
            <a:pPr lvl="1"/>
            <a:r>
              <a:rPr lang="en-US" sz="2400" dirty="0" err="1" smtClean="0"/>
              <a:t>Metafor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http://metaforclimate.eu/trac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CMIP5: </a:t>
            </a:r>
            <a:r>
              <a:rPr lang="en-US" sz="2400" dirty="0" smtClean="0">
                <a:hlinkClick r:id="rId3"/>
              </a:rPr>
              <a:t>http://cmip-pcmdi.llnl.gov/cmip5/</a:t>
            </a:r>
            <a:r>
              <a:rPr lang="en-US" sz="2400" dirty="0" smtClean="0"/>
              <a:t>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5" name="Picture 4" descr="DI01905_s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910" y="6096000"/>
            <a:ext cx="3653890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00930_l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330" y="6096000"/>
            <a:ext cx="5479470" cy="3657600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Experimental Data	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296730" y="5791200"/>
            <a:ext cx="1981200" cy="4495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Experimental data test specific hypotheses in a controlled setting.</a:t>
            </a:r>
          </a:p>
          <a:p>
            <a:pPr lvl="1"/>
            <a:r>
              <a:rPr lang="en-US" sz="2400" dirty="0" smtClean="0"/>
              <a:t>In principle, experiments can be accurately reproduced and the data need not be stored indefinitely. </a:t>
            </a:r>
          </a:p>
          <a:p>
            <a:pPr lvl="1"/>
            <a:r>
              <a:rPr lang="en-US" sz="2400" dirty="0" smtClean="0"/>
              <a:t>However, reproducibility can be challenging, even with highly controlled lab settings. </a:t>
            </a:r>
          </a:p>
          <a:p>
            <a:pPr lvl="2"/>
            <a:r>
              <a:rPr lang="en-US" sz="2000" dirty="0" smtClean="0"/>
              <a:t>Can all of the experimental conditions be precisely reproduced?</a:t>
            </a:r>
          </a:p>
          <a:p>
            <a:pPr lvl="2"/>
            <a:r>
              <a:rPr lang="en-US" sz="2000" dirty="0" smtClean="0"/>
              <a:t>Nobody could reliably reproduce cold fusion</a:t>
            </a:r>
          </a:p>
          <a:p>
            <a:pPr lvl="2"/>
            <a:r>
              <a:rPr lang="en-US" sz="2000" dirty="0" smtClean="0"/>
              <a:t>Who will reproduce the CERN Large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Collider?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5000" y="6159500"/>
            <a:ext cx="8763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Digital “workflow” systems are available for some types of lab work</a:t>
            </a:r>
          </a:p>
          <a:p>
            <a:pPr marL="6604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Precise step-by-step description of a scientific                                             procedure</a:t>
            </a:r>
          </a:p>
          <a:p>
            <a:pPr marL="6604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Acts as a script for the coordination of research tasks</a:t>
            </a:r>
          </a:p>
          <a:p>
            <a:pPr marL="6604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lang="en-US" sz="2600" kern="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Can enable automated metadata collection and provenance tracking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Benefits of preservation</a:t>
            </a:r>
          </a:p>
          <a:p>
            <a:pPr lvl="1"/>
            <a:r>
              <a:rPr lang="en-US" sz="3000" dirty="0" smtClean="0"/>
              <a:t>Longitudinal studies</a:t>
            </a:r>
          </a:p>
          <a:p>
            <a:pPr lvl="1"/>
            <a:r>
              <a:rPr lang="en-US" sz="3000" dirty="0" smtClean="0"/>
              <a:t>Synthesis studies</a:t>
            </a:r>
          </a:p>
          <a:p>
            <a:pPr lvl="1"/>
            <a:endParaRPr lang="en-US" sz="3000" dirty="0" smtClean="0"/>
          </a:p>
          <a:p>
            <a:r>
              <a:rPr lang="en-US" sz="3600" dirty="0" smtClean="0"/>
              <a:t>Additional considerations</a:t>
            </a:r>
          </a:p>
          <a:p>
            <a:pPr lvl="1"/>
            <a:r>
              <a:rPr lang="en-US" sz="3200" dirty="0" smtClean="0"/>
              <a:t>Preservation of data in multiple forms - i.e. raw, processed, derived, etc - may be warranted in many circumstances.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Considerations of cost and reproducibility are key in considering policies for preservation of experimental data.</a:t>
            </a:r>
          </a:p>
          <a:p>
            <a:pPr lvl="1"/>
            <a:endParaRPr lang="en-US" sz="3000" dirty="0" smtClean="0"/>
          </a:p>
          <a:p>
            <a:endParaRPr lang="en-US" sz="3600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 and Resources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1861800" cy="7048500"/>
          </a:xfrm>
        </p:spPr>
        <p:txBody>
          <a:bodyPr/>
          <a:lstStyle/>
          <a:p>
            <a:r>
              <a:rPr lang="en-US" sz="2000" dirty="0" smtClean="0"/>
              <a:t>Edwards, P.N. 2010. </a:t>
            </a:r>
            <a:r>
              <a:rPr lang="en-US" sz="2000" i="1" dirty="0" smtClean="0"/>
              <a:t>A vast machine: computer models, climate data, and the politics of global warming. </a:t>
            </a:r>
            <a:r>
              <a:rPr lang="en-US" sz="2000" dirty="0" smtClean="0"/>
              <a:t>Cambridge, MA: MIT Press. </a:t>
            </a:r>
          </a:p>
          <a:p>
            <a:r>
              <a:rPr lang="en-US" sz="2000" dirty="0" smtClean="0"/>
              <a:t>Goble, C. and De </a:t>
            </a:r>
            <a:r>
              <a:rPr lang="en-US" sz="2000" dirty="0" err="1" smtClean="0"/>
              <a:t>Roure</a:t>
            </a:r>
            <a:r>
              <a:rPr lang="en-US" sz="2000" dirty="0" smtClean="0"/>
              <a:t>, D. 2009. The impact of workflow tools on data-intensive research. In T. Hey, S. </a:t>
            </a:r>
            <a:r>
              <a:rPr lang="en-US" sz="2000" dirty="0" err="1" smtClean="0"/>
              <a:t>Tansley</a:t>
            </a:r>
            <a:r>
              <a:rPr lang="en-US" sz="2000" dirty="0" smtClean="0"/>
              <a:t>, &amp; K. </a:t>
            </a:r>
            <a:r>
              <a:rPr lang="en-US" sz="2000" dirty="0" err="1" smtClean="0"/>
              <a:t>Tolle</a:t>
            </a:r>
            <a:r>
              <a:rPr lang="en-US" sz="2000" dirty="0" smtClean="0"/>
              <a:t> (Eds.), </a:t>
            </a:r>
            <a:r>
              <a:rPr lang="en-US" sz="2000" i="1" dirty="0" smtClean="0"/>
              <a:t>The Fourth Paradigm: Data-Intensive Scientific Discovery </a:t>
            </a:r>
            <a:r>
              <a:rPr lang="en-US" sz="2000" dirty="0" smtClean="0"/>
              <a:t>(pp. 137-146). Redmond, WA: Microsoft. </a:t>
            </a:r>
            <a:r>
              <a:rPr lang="en-US" sz="2000" dirty="0" smtClean="0">
                <a:hlinkClick r:id="rId2"/>
              </a:rPr>
              <a:t>http://research.microsoft.com/enus/collaboration/fourthparadigm/4th_paradigm_book_part3_goble_deroure.pdf</a:t>
            </a:r>
            <a:r>
              <a:rPr lang="en-US" sz="2000" dirty="0" smtClean="0"/>
              <a:t> </a:t>
            </a:r>
          </a:p>
          <a:p>
            <a:r>
              <a:rPr lang="en-US" sz="2000" i="1" dirty="0" smtClean="0"/>
              <a:t>Long-Lived Digital Data Collections: Enabling Research and Education in the 21</a:t>
            </a:r>
            <a:r>
              <a:rPr lang="en-US" sz="2000" i="1" baseline="30000" dirty="0" smtClean="0"/>
              <a:t>st</a:t>
            </a:r>
            <a:r>
              <a:rPr lang="en-US" sz="2000" i="1" dirty="0" smtClean="0"/>
              <a:t> Century. </a:t>
            </a:r>
            <a:r>
              <a:rPr lang="en-US" sz="2000" dirty="0" smtClean="0"/>
              <a:t>2005. Washington, D.C.: National Science Foundation, National Science Board. </a:t>
            </a:r>
            <a:r>
              <a:rPr lang="en-US" sz="2000" dirty="0" smtClean="0">
                <a:hlinkClick r:id="rId3"/>
              </a:rPr>
              <a:t>http://www.nsf.gov/pubs/2005/nsb0540/</a:t>
            </a:r>
            <a:endParaRPr lang="en-US" sz="2000" dirty="0" smtClean="0"/>
          </a:p>
          <a:p>
            <a:r>
              <a:rPr lang="en-US" sz="2000" dirty="0" smtClean="0"/>
              <a:t>Michener, W.K</a:t>
            </a:r>
            <a:r>
              <a:rPr lang="en-US" sz="2000" smtClean="0"/>
              <a:t>, et al. </a:t>
            </a:r>
            <a:r>
              <a:rPr lang="en-US" sz="2000" dirty="0" smtClean="0"/>
              <a:t>2009. “Biological Field Stations: Research Legacies and Sites for Serendipity.” </a:t>
            </a:r>
            <a:r>
              <a:rPr lang="en-US" sz="2000" i="1" dirty="0" err="1" smtClean="0"/>
              <a:t>BioScience</a:t>
            </a:r>
            <a:r>
              <a:rPr lang="en-US" sz="2000" dirty="0" smtClean="0"/>
              <a:t> 59 (4): 300–310. </a:t>
            </a:r>
            <a:r>
              <a:rPr lang="en-US" sz="2000" dirty="0" smtClean="0">
                <a:hlinkClick r:id="rId4"/>
              </a:rPr>
              <a:t>http://dx.doi.org/10.1525/bio.2009.59.4.8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Overpeck</a:t>
            </a:r>
            <a:r>
              <a:rPr lang="en-US" sz="2000" dirty="0" smtClean="0"/>
              <a:t>, J.T., G.A. </a:t>
            </a:r>
            <a:r>
              <a:rPr lang="en-US" sz="2000" dirty="0" err="1" smtClean="0"/>
              <a:t>Meehl</a:t>
            </a:r>
            <a:r>
              <a:rPr lang="en-US" sz="2000" dirty="0" smtClean="0"/>
              <a:t>, S. Bony, and D.R. </a:t>
            </a:r>
            <a:r>
              <a:rPr lang="en-US" sz="2000" dirty="0" err="1" smtClean="0"/>
              <a:t>Easterling</a:t>
            </a:r>
            <a:r>
              <a:rPr lang="en-US" sz="2000" dirty="0" smtClean="0"/>
              <a:t>. 2011. “Climate Data Challenges in the 21st Century.” </a:t>
            </a:r>
            <a:r>
              <a:rPr lang="en-US" sz="2000" i="1" dirty="0" smtClean="0"/>
              <a:t>Science</a:t>
            </a:r>
            <a:r>
              <a:rPr lang="en-US" sz="2000" dirty="0" smtClean="0"/>
              <a:t> 331 (6018): 700–702. </a:t>
            </a:r>
            <a:r>
              <a:rPr lang="en-US" sz="2000" dirty="0" smtClean="0">
                <a:hlinkClick r:id="rId5"/>
              </a:rPr>
              <a:t>http://dx.doi.org/10.1126/science.1197869</a:t>
            </a:r>
            <a:endParaRPr lang="en-US" sz="2000" dirty="0" smtClean="0"/>
          </a:p>
          <a:p>
            <a:r>
              <a:rPr lang="en-US" sz="2000" dirty="0" smtClean="0"/>
              <a:t>Environmental History Resources. 2012. </a:t>
            </a:r>
            <a:r>
              <a:rPr lang="en-US" sz="2000" i="1" dirty="0" smtClean="0"/>
              <a:t>Reconstructing past climate</a:t>
            </a:r>
            <a:r>
              <a:rPr lang="en-US" sz="2000" dirty="0" smtClean="0"/>
              <a:t>. </a:t>
            </a:r>
            <a:r>
              <a:rPr lang="en-US" sz="2000" dirty="0" smtClean="0">
                <a:hlinkClick r:id="rId6"/>
              </a:rPr>
              <a:t>http://www.eh-resources.org/climate2.html</a:t>
            </a:r>
            <a:r>
              <a:rPr lang="en-US" sz="2000" dirty="0" smtClean="0"/>
              <a:t>  </a:t>
            </a:r>
          </a:p>
          <a:p>
            <a:endParaRPr lang="en-US" sz="2000" dirty="0" smtClean="0"/>
          </a:p>
          <a:p>
            <a:pPr eaLnBrk="1" hangingPunct="1"/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Verifiable science </a:t>
            </a:r>
          </a:p>
          <a:p>
            <a:pPr eaLnBrk="1" hangingPunct="1"/>
            <a:r>
              <a:rPr lang="en-US" smtClean="0"/>
              <a:t>Elements of a data management plan</a:t>
            </a:r>
          </a:p>
          <a:p>
            <a:pPr eaLnBrk="1" hangingPunct="1"/>
            <a:r>
              <a:rPr lang="en-US" smtClean="0"/>
              <a:t>Managing your data </a:t>
            </a:r>
          </a:p>
          <a:p>
            <a:pPr eaLnBrk="1" hangingPunct="1"/>
            <a:r>
              <a:rPr lang="en-US" smtClean="0"/>
              <a:t>Creating documentation and metadata</a:t>
            </a:r>
          </a:p>
          <a:p>
            <a:pPr eaLnBrk="1" hangingPunct="1"/>
            <a:r>
              <a:rPr lang="en-US" smtClean="0"/>
              <a:t>Working with your archive organization</a:t>
            </a:r>
          </a:p>
          <a:p>
            <a:pPr eaLnBrk="1" hangingPunct="1"/>
            <a:r>
              <a:rPr lang="en-US" smtClean="0"/>
              <a:t>Options for archiving your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6764</TotalTime>
  <Pages>0</Pages>
  <Words>659</Words>
  <Characters>0</Characters>
  <Application>Microsoft Office PowerPoint</Application>
  <PresentationFormat>Custom</PresentationFormat>
  <Lines>0</Lines>
  <Paragraphs>87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Preserving the Scientific Record:  Preserving a Record of Scientific Change</vt:lpstr>
      <vt:lpstr>Environmental Change </vt:lpstr>
      <vt:lpstr>Kinds of Data </vt:lpstr>
      <vt:lpstr>Observational Data </vt:lpstr>
      <vt:lpstr>Computational Models and Simulations </vt:lpstr>
      <vt:lpstr>Laboratory Experimental Data </vt:lpstr>
      <vt:lpstr>Conclusion</vt:lpstr>
      <vt:lpstr>References and Resources</vt:lpstr>
      <vt:lpstr>Other Relevant Modules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subject/>
  <dc:creator/>
  <cp:keywords/>
  <dc:description/>
  <cp:lastModifiedBy>mayernik</cp:lastModifiedBy>
  <cp:revision>345</cp:revision>
  <dcterms:created xsi:type="dcterms:W3CDTF">2011-08-09T22:31:13Z</dcterms:created>
  <dcterms:modified xsi:type="dcterms:W3CDTF">2012-03-01T16:50:31Z</dcterms:modified>
</cp:coreProperties>
</file>