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3"/>
  </p:sldMasterIdLst>
  <p:notesMasterIdLst>
    <p:notesMasterId r:id="rId31"/>
  </p:notesMasterIdLst>
  <p:handoutMasterIdLst>
    <p:handoutMasterId r:id="rId32"/>
  </p:handoutMasterIdLst>
  <p:sldIdLst>
    <p:sldId id="256" r:id="rId4"/>
    <p:sldId id="258" r:id="rId5"/>
    <p:sldId id="305" r:id="rId6"/>
    <p:sldId id="263" r:id="rId7"/>
    <p:sldId id="264" r:id="rId8"/>
    <p:sldId id="265" r:id="rId9"/>
    <p:sldId id="266" r:id="rId10"/>
    <p:sldId id="267" r:id="rId11"/>
    <p:sldId id="261" r:id="rId12"/>
    <p:sldId id="262" r:id="rId13"/>
    <p:sldId id="306" r:id="rId14"/>
    <p:sldId id="307" r:id="rId15"/>
    <p:sldId id="316" r:id="rId16"/>
    <p:sldId id="318" r:id="rId17"/>
    <p:sldId id="319" r:id="rId18"/>
    <p:sldId id="320" r:id="rId19"/>
    <p:sldId id="324" r:id="rId20"/>
    <p:sldId id="322" r:id="rId21"/>
    <p:sldId id="327" r:id="rId22"/>
    <p:sldId id="328" r:id="rId23"/>
    <p:sldId id="270" r:id="rId24"/>
    <p:sldId id="314" r:id="rId25"/>
    <p:sldId id="273" r:id="rId26"/>
    <p:sldId id="329" r:id="rId27"/>
    <p:sldId id="330" r:id="rId28"/>
    <p:sldId id="331" r:id="rId29"/>
    <p:sldId id="271"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p:restoredTop sz="94682"/>
  </p:normalViewPr>
  <p:slideViewPr>
    <p:cSldViewPr snapToGrid="0" snapToObjects="1">
      <p:cViewPr varScale="1">
        <p:scale>
          <a:sx n="119" d="100"/>
          <a:sy n="119" d="100"/>
        </p:scale>
        <p:origin x="56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40"/>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1026">
            <a:extLst>
              <a:ext uri="{FF2B5EF4-FFF2-40B4-BE49-F238E27FC236}">
                <a16:creationId xmlns:a16="http://schemas.microsoft.com/office/drawing/2014/main" id="{3B121CE8-E981-384B-8F93-3B1DC2FCF5E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36195" name="Rectangle 1027">
            <a:extLst>
              <a:ext uri="{FF2B5EF4-FFF2-40B4-BE49-F238E27FC236}">
                <a16:creationId xmlns:a16="http://schemas.microsoft.com/office/drawing/2014/main" id="{1934189A-B8A8-214E-B6E6-A280F8EE5ABF}"/>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36196" name="Rectangle 1028">
            <a:extLst>
              <a:ext uri="{FF2B5EF4-FFF2-40B4-BE49-F238E27FC236}">
                <a16:creationId xmlns:a16="http://schemas.microsoft.com/office/drawing/2014/main" id="{A8586AEA-97A2-7748-8F53-61D8E7389BB8}"/>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36197" name="Rectangle 1029">
            <a:extLst>
              <a:ext uri="{FF2B5EF4-FFF2-40B4-BE49-F238E27FC236}">
                <a16:creationId xmlns:a16="http://schemas.microsoft.com/office/drawing/2014/main" id="{FF5ED162-DBAA-4945-B186-BC1EB69C5422}"/>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4FE5B7F-99C8-054D-BB28-B9ED4A4707E5}"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0A8E728-2FFF-2944-9D68-25D0DA9D1DF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075" name="Rectangle 3">
            <a:extLst>
              <a:ext uri="{FF2B5EF4-FFF2-40B4-BE49-F238E27FC236}">
                <a16:creationId xmlns:a16="http://schemas.microsoft.com/office/drawing/2014/main" id="{492DCA6D-F0B6-434E-A09B-5A70E0A729BA}"/>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4340" name="Rectangle 4">
            <a:extLst>
              <a:ext uri="{FF2B5EF4-FFF2-40B4-BE49-F238E27FC236}">
                <a16:creationId xmlns:a16="http://schemas.microsoft.com/office/drawing/2014/main" id="{3153C926-835C-494C-B85E-2C9DB2A49BB5}"/>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7617E6B6-0907-194B-A7D6-3104311EADD5}"/>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a:extLst>
              <a:ext uri="{FF2B5EF4-FFF2-40B4-BE49-F238E27FC236}">
                <a16:creationId xmlns:a16="http://schemas.microsoft.com/office/drawing/2014/main" id="{7D5E1B28-F306-AC4F-A6FB-79E81505E172}"/>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079" name="Rectangle 7">
            <a:extLst>
              <a:ext uri="{FF2B5EF4-FFF2-40B4-BE49-F238E27FC236}">
                <a16:creationId xmlns:a16="http://schemas.microsoft.com/office/drawing/2014/main" id="{5D0E61D2-E24B-9847-B445-AF19CC83261C}"/>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5DA43D9A-F80E-8342-BEC6-2A499BDE357D}"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F7E161DC-D07C-BD4D-9395-883D59183F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66A02C-41D5-064B-A54A-7C4ED88E8430}" type="slidenum">
              <a:rPr lang="en-US" altLang="en-US" sz="1200"/>
              <a:pPr/>
              <a:t>1</a:t>
            </a:fld>
            <a:endParaRPr lang="en-US" altLang="en-US" sz="1200"/>
          </a:p>
        </p:txBody>
      </p:sp>
      <p:sp>
        <p:nvSpPr>
          <p:cNvPr id="16387" name="Rectangle 2">
            <a:extLst>
              <a:ext uri="{FF2B5EF4-FFF2-40B4-BE49-F238E27FC236}">
                <a16:creationId xmlns:a16="http://schemas.microsoft.com/office/drawing/2014/main" id="{99E626D3-4019-294A-A762-8D9C70CF7154}"/>
              </a:ext>
            </a:extLst>
          </p:cNvPr>
          <p:cNvSpPr>
            <a:spLocks noChangeArrowheads="1" noTextEdit="1"/>
          </p:cNvSpPr>
          <p:nvPr>
            <p:ph type="sldImg"/>
          </p:nvPr>
        </p:nvSpPr>
        <p:spPr>
          <a:ln/>
        </p:spPr>
      </p:sp>
      <p:sp>
        <p:nvSpPr>
          <p:cNvPr id="16388" name="Rectangle 3">
            <a:extLst>
              <a:ext uri="{FF2B5EF4-FFF2-40B4-BE49-F238E27FC236}">
                <a16:creationId xmlns:a16="http://schemas.microsoft.com/office/drawing/2014/main" id="{DC59755F-6DFB-5947-97AB-07B0916335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Developed during 2008 as part of the NASA Earth Science Data Systems Technology Infusion Working Group, Semantic Web sub-group led by Peter Fox (NCAR), co-lead Rob Raskin (JPL) and members of the sub-group. Material was developed during monthly teleconference calls, by email and after several presentations of draft stages of the roadmap to TIWG, ESDSWG and the ESIP federation. The comments and support of those groups is gratefully acknowledged. Particular thanks to Steve Olding and Karen Moe.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5F46DD02-33C1-CF4F-A05D-81D3341FBE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3F0EE6F-D9F4-594E-BD63-2CF61912BEC8}" type="slidenum">
              <a:rPr lang="en-US" altLang="en-US" sz="1200"/>
              <a:pPr/>
              <a:t>10</a:t>
            </a:fld>
            <a:endParaRPr lang="en-US" altLang="en-US" sz="1200"/>
          </a:p>
        </p:txBody>
      </p:sp>
      <p:sp>
        <p:nvSpPr>
          <p:cNvPr id="34819" name="Rectangle 2">
            <a:extLst>
              <a:ext uri="{FF2B5EF4-FFF2-40B4-BE49-F238E27FC236}">
                <a16:creationId xmlns:a16="http://schemas.microsoft.com/office/drawing/2014/main" id="{F01B5685-A257-044E-9703-8F481A2F9F9E}"/>
              </a:ext>
            </a:extLst>
          </p:cNvPr>
          <p:cNvSpPr>
            <a:spLocks noChangeArrowheads="1"/>
          </p:cNvSpPr>
          <p:nvPr>
            <p:ph type="sldImg"/>
          </p:nvPr>
        </p:nvSpPr>
        <p:spPr>
          <a:solidFill>
            <a:srgbClr val="FFFFFF"/>
          </a:solidFill>
          <a:ln/>
        </p:spPr>
      </p:sp>
      <p:sp>
        <p:nvSpPr>
          <p:cNvPr id="34820" name="Rectangle 3">
            <a:extLst>
              <a:ext uri="{FF2B5EF4-FFF2-40B4-BE49-F238E27FC236}">
                <a16:creationId xmlns:a16="http://schemas.microsoft.com/office/drawing/2014/main" id="{0785F899-53B8-8C44-A4CE-AE2C8DC89904}"/>
              </a:ext>
            </a:extLst>
          </p:cNvPr>
          <p:cNvSpPr>
            <a:spLocks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ea typeface="ＭＳ Ｐゴシック" panose="020B0600070205080204" pitchFamily="34" charset="-128"/>
              </a:rPr>
              <a:t>Value-added nature of semantics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81878EC4-AAB6-EC45-8EB3-8C062BFC93F6}"/>
              </a:ext>
            </a:extLst>
          </p:cNvPr>
          <p:cNvSpPr>
            <a:spLocks noGrp="1" noRot="1" noChangeAspect="1"/>
          </p:cNvSpPr>
          <p:nvPr>
            <p:ph type="sldImg"/>
          </p:nvPr>
        </p:nvSpPr>
        <p:spPr>
          <a:ln/>
        </p:spPr>
      </p:sp>
      <p:sp>
        <p:nvSpPr>
          <p:cNvPr id="36867" name="Notes Placeholder 2">
            <a:extLst>
              <a:ext uri="{FF2B5EF4-FFF2-40B4-BE49-F238E27FC236}">
                <a16:creationId xmlns:a16="http://schemas.microsoft.com/office/drawing/2014/main" id="{A1F9DC04-9A33-944F-BD6F-10F62890DCD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JSR</a:t>
            </a:r>
          </a:p>
          <a:p>
            <a:pPr eaLnBrk="1" hangingPunct="1"/>
            <a:r>
              <a:rPr lang="en-US" altLang="en-US">
                <a:latin typeface="Arial" panose="020B0604020202020204" pitchFamily="34" charset="0"/>
                <a:ea typeface="ＭＳ Ｐゴシック" panose="020B0600070205080204" pitchFamily="34" charset="-128"/>
              </a:rPr>
              <a:t>API</a:t>
            </a:r>
          </a:p>
        </p:txBody>
      </p:sp>
      <p:sp>
        <p:nvSpPr>
          <p:cNvPr id="36868" name="Slide Number Placeholder 3">
            <a:extLst>
              <a:ext uri="{FF2B5EF4-FFF2-40B4-BE49-F238E27FC236}">
                <a16:creationId xmlns:a16="http://schemas.microsoft.com/office/drawing/2014/main" id="{C1FC0BBB-B7F1-1F48-8D5D-C10DB4AD0F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C77AD11-857B-5848-B2D2-AE14226E6AC9}" type="slidenum">
              <a:rPr lang="en-US" altLang="en-US" sz="1200"/>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2187EDA5-ED68-8041-AADA-EFA9ED878DF7}"/>
              </a:ext>
            </a:extLst>
          </p:cNvPr>
          <p:cNvSpPr>
            <a:spLocks noGrp="1" noRot="1" noChangeAspect="1"/>
          </p:cNvSpPr>
          <p:nvPr>
            <p:ph type="sldImg"/>
          </p:nvPr>
        </p:nvSpPr>
        <p:spPr>
          <a:ln/>
        </p:spPr>
      </p:sp>
      <p:sp>
        <p:nvSpPr>
          <p:cNvPr id="38915" name="Notes Placeholder 2">
            <a:extLst>
              <a:ext uri="{FF2B5EF4-FFF2-40B4-BE49-F238E27FC236}">
                <a16:creationId xmlns:a16="http://schemas.microsoft.com/office/drawing/2014/main" id="{B22E4004-46C4-724F-B973-6627AF5547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ESMF</a:t>
            </a:r>
          </a:p>
          <a:p>
            <a:pPr eaLnBrk="1" hangingPunct="1"/>
            <a:r>
              <a:rPr lang="en-US" altLang="en-US">
                <a:latin typeface="Arial" panose="020B0604020202020204" pitchFamily="34" charset="0"/>
                <a:ea typeface="ＭＳ Ｐゴシック" panose="020B0600070205080204" pitchFamily="34" charset="-128"/>
              </a:rPr>
              <a:t>SPMF</a:t>
            </a:r>
          </a:p>
          <a:p>
            <a:pPr eaLnBrk="1" hangingPunct="1"/>
            <a:r>
              <a:rPr lang="en-US" altLang="en-US">
                <a:latin typeface="Arial" panose="020B0604020202020204" pitchFamily="34" charset="0"/>
                <a:ea typeface="ＭＳ Ｐゴシック" panose="020B0600070205080204" pitchFamily="34" charset="-128"/>
              </a:rPr>
              <a:t>WRF</a:t>
            </a:r>
          </a:p>
          <a:p>
            <a:pPr eaLnBrk="1" hangingPunct="1"/>
            <a:r>
              <a:rPr lang="en-US" altLang="en-US">
                <a:latin typeface="Arial" panose="020B0604020202020204" pitchFamily="34" charset="0"/>
                <a:ea typeface="ＭＳ Ｐゴシック" panose="020B0600070205080204" pitchFamily="34" charset="-128"/>
              </a:rPr>
              <a:t>ROM</a:t>
            </a:r>
          </a:p>
          <a:p>
            <a:pPr eaLnBrk="1" hangingPunct="1"/>
            <a:r>
              <a:rPr lang="en-US" altLang="en-US">
                <a:latin typeface="Arial" panose="020B0604020202020204" pitchFamily="34" charset="0"/>
                <a:ea typeface="ＭＳ Ｐゴシック" panose="020B0600070205080204" pitchFamily="34" charset="-128"/>
              </a:rPr>
              <a:t>API</a:t>
            </a:r>
          </a:p>
        </p:txBody>
      </p:sp>
      <p:sp>
        <p:nvSpPr>
          <p:cNvPr id="38916" name="Slide Number Placeholder 3">
            <a:extLst>
              <a:ext uri="{FF2B5EF4-FFF2-40B4-BE49-F238E27FC236}">
                <a16:creationId xmlns:a16="http://schemas.microsoft.com/office/drawing/2014/main" id="{AD5B2BB6-42A3-6B4D-9466-A98EB74BA4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16BCB20-1512-054B-B45B-CA57667C2CA1}" type="slidenum">
              <a:rPr lang="en-US" altLang="en-US" sz="1200"/>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3F60D54A-4B3F-8540-8D76-712A3DD5720C}"/>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8095F51F-37EE-B841-8F6D-E0A77AE9922F}" type="slidenum">
              <a:rPr lang="en-US" altLang="en-US" sz="1200"/>
              <a:pPr algn="r"/>
              <a:t>15</a:t>
            </a:fld>
            <a:endParaRPr lang="en-US" altLang="en-US" sz="1200"/>
          </a:p>
        </p:txBody>
      </p:sp>
      <p:sp>
        <p:nvSpPr>
          <p:cNvPr id="43011" name="Rectangle 2">
            <a:extLst>
              <a:ext uri="{FF2B5EF4-FFF2-40B4-BE49-F238E27FC236}">
                <a16:creationId xmlns:a16="http://schemas.microsoft.com/office/drawing/2014/main" id="{4CE995A1-289F-D947-A2EF-D1BBCA54D16B}"/>
              </a:ext>
            </a:extLst>
          </p:cNvPr>
          <p:cNvSpPr>
            <a:spLocks noChangeArrowheads="1" noTextEdit="1"/>
          </p:cNvSpPr>
          <p:nvPr>
            <p:ph type="sldImg"/>
          </p:nvPr>
        </p:nvSpPr>
        <p:spPr>
          <a:solidFill>
            <a:srgbClr val="FFFFFF"/>
          </a:solidFill>
          <a:ln/>
        </p:spPr>
      </p:sp>
      <p:sp>
        <p:nvSpPr>
          <p:cNvPr id="43012" name="Rectangle 3">
            <a:extLst>
              <a:ext uri="{FF2B5EF4-FFF2-40B4-BE49-F238E27FC236}">
                <a16:creationId xmlns:a16="http://schemas.microsoft.com/office/drawing/2014/main" id="{62156841-713E-504B-BD75-EC935D8FB171}"/>
              </a:ext>
            </a:extLst>
          </p:cNvPr>
          <p:cNvSpPr>
            <a:spLocks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ea typeface="ＭＳ Ｐゴシック" panose="020B0600070205080204" pitchFamily="34" charset="-128"/>
              </a:rPr>
              <a:t>Eventually a white paper is needed to capture each of the elements in this roadmap with expanded explanations.</a:t>
            </a:r>
          </a:p>
          <a:p>
            <a:pPr eaLnBrk="1" hangingPunct="1"/>
            <a:r>
              <a:rPr lang="en-US" altLang="en-US">
                <a:latin typeface="Arial" panose="020B0604020202020204" pitchFamily="34" charset="0"/>
                <a:ea typeface="ＭＳ Ｐゴシック" panose="020B0600070205080204" pitchFamily="34" charset="-128"/>
              </a:rPr>
              <a:t>Horizontal axis: Time frame</a:t>
            </a:r>
          </a:p>
          <a:p>
            <a:pPr eaLnBrk="1" hangingPunct="1"/>
            <a:r>
              <a:rPr lang="en-US" altLang="en-US">
                <a:latin typeface="Arial" panose="020B0604020202020204" pitchFamily="34" charset="0"/>
                <a:ea typeface="ＭＳ Ｐゴシック" panose="020B0600070205080204" pitchFamily="34" charset="-128"/>
              </a:rPr>
              <a:t>Vertical Axis: three sets of groupings (bottom two from capability vision): Technology split into the domain independent portion (languages/ reasoning) and domain specific (vocabulary). Capability includes ONLY two of the seven capability components from slide 5 as an *example* of the different stages and needs for these capabilities (the NEXT slide expands the Capability axis to cover all seven components). Top rows are the Results in terms of output and outcomes where the advancement of the capability vision in support of science and education using semantic technologies is to be realized.</a:t>
            </a:r>
          </a:p>
          <a:p>
            <a:pPr eaLnBrk="1" hangingPunct="1"/>
            <a:r>
              <a:rPr lang="en-US" altLang="en-US">
                <a:latin typeface="Arial" panose="020B0604020202020204" pitchFamily="34" charset="0"/>
                <a:ea typeface="ＭＳ Ｐゴシック" panose="020B0600070205080204" pitchFamily="34" charset="-128"/>
              </a:rPr>
              <a:t>Note dependence on Tech Infusion Capability Vision</a:t>
            </a:r>
          </a:p>
          <a:p>
            <a:pPr eaLnBrk="1" hangingPunct="1"/>
            <a:r>
              <a:rPr lang="en-US" altLang="en-US">
                <a:latin typeface="Arial" panose="020B0604020202020204" pitchFamily="34" charset="0"/>
                <a:ea typeface="ＭＳ Ｐゴシック" panose="020B0600070205080204" pitchFamily="34" charset="-128"/>
              </a:rPr>
              <a:t>The color graphical representation indicated that as one moves across the horizontal axis, each element builds on TOP of the previous element (I.e. evolve)</a:t>
            </a:r>
          </a:p>
          <a:p>
            <a:pPr eaLnBrk="1" hangingPunct="1"/>
            <a:r>
              <a:rPr lang="en-US" altLang="en-US">
                <a:latin typeface="Arial" panose="020B0604020202020204" pitchFamily="34" charset="0"/>
                <a:ea typeface="ＭＳ Ｐゴシック" panose="020B0600070205080204" pitchFamily="34" charset="-128"/>
              </a:rPr>
              <a:t>In the same way that as one moves up (vertically) within a given timeframe that each element builds upon the former. E.g. vocabulary relies on languages/reasoning, etc.</a:t>
            </a:r>
          </a:p>
          <a:p>
            <a:pPr eaLnBrk="1" hangingPunct="1"/>
            <a:r>
              <a:rPr lang="en-US" altLang="en-US">
                <a:latin typeface="Arial" panose="020B0604020202020204" pitchFamily="34" charset="0"/>
                <a:ea typeface="ＭＳ Ｐゴシック" panose="020B0600070205080204" pitchFamily="34" charset="-128"/>
              </a:rPr>
              <a:t>For Results - we need to determine how to measure progress. Need to establish baseline metrics.</a:t>
            </a:r>
          </a:p>
          <a:p>
            <a:pPr eaLnBrk="1" hangingPunct="1"/>
            <a:r>
              <a:rPr lang="en-US" altLang="en-US">
                <a:latin typeface="Arial" panose="020B0604020202020204" pitchFamily="34" charset="0"/>
                <a:ea typeface="ＭＳ Ｐゴシック" panose="020B0600070205080204" pitchFamily="34" charset="-128"/>
              </a:rPr>
              <a:t>For presentation. Take one or two cells and explain the contents as one goes from left - &gt; right or bottom to top. Noting the ultimate top-right statement!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3C3EF5DC-62B0-DA49-98CB-1721D4BC53D5}"/>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55817C63-9693-264B-82E9-9640EBEBD27F}" type="slidenum">
              <a:rPr lang="en-US" altLang="en-US" sz="1200"/>
              <a:pPr algn="r"/>
              <a:t>16</a:t>
            </a:fld>
            <a:endParaRPr lang="en-US" altLang="en-US" sz="1200"/>
          </a:p>
        </p:txBody>
      </p:sp>
      <p:sp>
        <p:nvSpPr>
          <p:cNvPr id="45059" name="Rectangle 2">
            <a:extLst>
              <a:ext uri="{FF2B5EF4-FFF2-40B4-BE49-F238E27FC236}">
                <a16:creationId xmlns:a16="http://schemas.microsoft.com/office/drawing/2014/main" id="{B3F3532C-CCB9-1742-B0B9-C0C51B11F2E5}"/>
              </a:ext>
            </a:extLst>
          </p:cNvPr>
          <p:cNvSpPr>
            <a:spLocks noChangeArrowheads="1" noTextEdit="1"/>
          </p:cNvSpPr>
          <p:nvPr>
            <p:ph type="sldImg"/>
          </p:nvPr>
        </p:nvSpPr>
        <p:spPr>
          <a:solidFill>
            <a:srgbClr val="FFFFFF"/>
          </a:solidFill>
          <a:ln/>
        </p:spPr>
      </p:sp>
      <p:sp>
        <p:nvSpPr>
          <p:cNvPr id="45060" name="Rectangle 3">
            <a:extLst>
              <a:ext uri="{FF2B5EF4-FFF2-40B4-BE49-F238E27FC236}">
                <a16:creationId xmlns:a16="http://schemas.microsoft.com/office/drawing/2014/main" id="{20894B87-E813-DA44-B95A-9CEC03251640}"/>
              </a:ext>
            </a:extLst>
          </p:cNvPr>
          <p:cNvSpPr>
            <a:spLocks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ea typeface="ＭＳ Ｐゴシック" panose="020B0600070205080204" pitchFamily="34" charset="-128"/>
              </a:rPr>
              <a:t>Eventually a white paper is needed to capture each of the elements in this roadmap with expanded explanations.</a:t>
            </a:r>
          </a:p>
          <a:p>
            <a:pPr eaLnBrk="1" hangingPunct="1"/>
            <a:r>
              <a:rPr lang="en-US" altLang="en-US">
                <a:latin typeface="Arial" panose="020B0604020202020204" pitchFamily="34" charset="0"/>
                <a:ea typeface="ＭＳ Ｐゴシック" panose="020B0600070205080204" pitchFamily="34" charset="-128"/>
              </a:rPr>
              <a:t>Horizontal axis: Time frame</a:t>
            </a:r>
          </a:p>
          <a:p>
            <a:pPr eaLnBrk="1" hangingPunct="1"/>
            <a:r>
              <a:rPr lang="en-US" altLang="en-US">
                <a:latin typeface="Arial" panose="020B0604020202020204" pitchFamily="34" charset="0"/>
                <a:ea typeface="ＭＳ Ｐゴシック" panose="020B0600070205080204" pitchFamily="34" charset="-128"/>
              </a:rPr>
              <a:t>Vertical Axis: three sets of groupings (bottom two from capability vision): Technology split into the domain independent portion (languages/ reasoning) and domain specific (vocabulary). Capability includes ONLY two of the seven capability components from slide 5 as an *example* of the different stages and needs for these capabilities (the NEXT slide expands the Capability axis to cover all seven components). Top rows are the Results in terms of output and outcomes where the advancement of the capability vision in support of science and education using semantic technologies is to be realized.</a:t>
            </a:r>
          </a:p>
          <a:p>
            <a:pPr eaLnBrk="1" hangingPunct="1"/>
            <a:r>
              <a:rPr lang="en-US" altLang="en-US">
                <a:latin typeface="Arial" panose="020B0604020202020204" pitchFamily="34" charset="0"/>
                <a:ea typeface="ＭＳ Ｐゴシック" panose="020B0600070205080204" pitchFamily="34" charset="-128"/>
              </a:rPr>
              <a:t>Note dependence on Tech Infusion Capability Vision</a:t>
            </a:r>
          </a:p>
          <a:p>
            <a:pPr eaLnBrk="1" hangingPunct="1"/>
            <a:r>
              <a:rPr lang="en-US" altLang="en-US">
                <a:latin typeface="Arial" panose="020B0604020202020204" pitchFamily="34" charset="0"/>
                <a:ea typeface="ＭＳ Ｐゴシック" panose="020B0600070205080204" pitchFamily="34" charset="-128"/>
              </a:rPr>
              <a:t>The color graphical representation indicated that as one moves across the horizontal axis, each element builds on TOP of the previous element (I.e. evolve)</a:t>
            </a:r>
          </a:p>
          <a:p>
            <a:pPr eaLnBrk="1" hangingPunct="1"/>
            <a:r>
              <a:rPr lang="en-US" altLang="en-US">
                <a:latin typeface="Arial" panose="020B0604020202020204" pitchFamily="34" charset="0"/>
                <a:ea typeface="ＭＳ Ｐゴシック" panose="020B0600070205080204" pitchFamily="34" charset="-128"/>
              </a:rPr>
              <a:t>In the same way that as one moves up (vertically) within a given timeframe that each element builds upon the former. E.g. vocabulary relies on languages/reasoning, etc.</a:t>
            </a:r>
          </a:p>
          <a:p>
            <a:pPr eaLnBrk="1" hangingPunct="1"/>
            <a:r>
              <a:rPr lang="en-US" altLang="en-US">
                <a:latin typeface="Arial" panose="020B0604020202020204" pitchFamily="34" charset="0"/>
                <a:ea typeface="ＭＳ Ｐゴシック" panose="020B0600070205080204" pitchFamily="34" charset="-128"/>
              </a:rPr>
              <a:t>For Results - we need to determine how to measure progress. Need to establish baseline metrics.</a:t>
            </a:r>
          </a:p>
          <a:p>
            <a:pPr eaLnBrk="1" hangingPunct="1"/>
            <a:r>
              <a:rPr lang="en-US" altLang="en-US">
                <a:latin typeface="Arial" panose="020B0604020202020204" pitchFamily="34" charset="0"/>
                <a:ea typeface="ＭＳ Ｐゴシック" panose="020B0600070205080204" pitchFamily="34" charset="-128"/>
              </a:rPr>
              <a:t>For presentation. Take one or two cells and explain the contents as one goes from left - &gt; right or bottom to top. Noting the ultimate top-right statement!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2">
            <a:extLst>
              <a:ext uri="{FF2B5EF4-FFF2-40B4-BE49-F238E27FC236}">
                <a16:creationId xmlns:a16="http://schemas.microsoft.com/office/drawing/2014/main" id="{1EE36AD8-AE83-DD42-8F8B-ABCB8B59722B}"/>
              </a:ext>
            </a:extLst>
          </p:cNvPr>
          <p:cNvSpPr txBox="1">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2" tIns="46796" rIns="89992" bIns="46796" anchor="b"/>
          <a:lstStyle>
            <a:lvl1pPr defTabSz="457200">
              <a:tabLst>
                <a:tab pos="0" algn="l"/>
                <a:tab pos="457200" algn="l"/>
                <a:tab pos="914400" algn="l"/>
                <a:tab pos="1371600" algn="l"/>
                <a:tab pos="1828800" algn="l"/>
                <a:tab pos="2286000" algn="l"/>
                <a:tab pos="2743200" algn="l"/>
                <a:tab pos="3200400" algn="l"/>
                <a:tab pos="3657600" algn="l"/>
                <a:tab pos="4114800" algn="l"/>
                <a:tab pos="4570413" algn="l"/>
                <a:tab pos="5029200" algn="l"/>
                <a:tab pos="5484813" algn="l"/>
                <a:tab pos="5943600" algn="l"/>
                <a:tab pos="6399213" algn="l"/>
                <a:tab pos="6858000" algn="l"/>
                <a:tab pos="7313613" algn="l"/>
                <a:tab pos="7772400" algn="l"/>
                <a:tab pos="8229600" algn="l"/>
                <a:tab pos="8685213"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0413" algn="l"/>
                <a:tab pos="5029200" algn="l"/>
                <a:tab pos="5484813" algn="l"/>
                <a:tab pos="5943600" algn="l"/>
                <a:tab pos="6399213" algn="l"/>
                <a:tab pos="6858000" algn="l"/>
                <a:tab pos="7313613" algn="l"/>
                <a:tab pos="7772400" algn="l"/>
                <a:tab pos="8229600" algn="l"/>
                <a:tab pos="8685213"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0413" algn="l"/>
                <a:tab pos="5029200" algn="l"/>
                <a:tab pos="5484813" algn="l"/>
                <a:tab pos="5943600" algn="l"/>
                <a:tab pos="6399213" algn="l"/>
                <a:tab pos="6858000" algn="l"/>
                <a:tab pos="7313613" algn="l"/>
                <a:tab pos="7772400" algn="l"/>
                <a:tab pos="8229600" algn="l"/>
                <a:tab pos="8685213"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0413" algn="l"/>
                <a:tab pos="5029200" algn="l"/>
                <a:tab pos="5484813" algn="l"/>
                <a:tab pos="5943600" algn="l"/>
                <a:tab pos="6399213" algn="l"/>
                <a:tab pos="6858000" algn="l"/>
                <a:tab pos="7313613" algn="l"/>
                <a:tab pos="7772400" algn="l"/>
                <a:tab pos="8229600" algn="l"/>
                <a:tab pos="8685213"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0413" algn="l"/>
                <a:tab pos="5029200" algn="l"/>
                <a:tab pos="5484813" algn="l"/>
                <a:tab pos="5943600" algn="l"/>
                <a:tab pos="6399213" algn="l"/>
                <a:tab pos="6858000" algn="l"/>
                <a:tab pos="7313613" algn="l"/>
                <a:tab pos="7772400" algn="l"/>
                <a:tab pos="8229600" algn="l"/>
                <a:tab pos="8685213"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0413" algn="l"/>
                <a:tab pos="5029200" algn="l"/>
                <a:tab pos="5484813" algn="l"/>
                <a:tab pos="5943600" algn="l"/>
                <a:tab pos="6399213" algn="l"/>
                <a:tab pos="6858000" algn="l"/>
                <a:tab pos="7313613" algn="l"/>
                <a:tab pos="7772400" algn="l"/>
                <a:tab pos="8229600" algn="l"/>
                <a:tab pos="8685213"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0413" algn="l"/>
                <a:tab pos="5029200" algn="l"/>
                <a:tab pos="5484813" algn="l"/>
                <a:tab pos="5943600" algn="l"/>
                <a:tab pos="6399213" algn="l"/>
                <a:tab pos="6858000" algn="l"/>
                <a:tab pos="7313613" algn="l"/>
                <a:tab pos="7772400" algn="l"/>
                <a:tab pos="8229600" algn="l"/>
                <a:tab pos="8685213"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0413" algn="l"/>
                <a:tab pos="5029200" algn="l"/>
                <a:tab pos="5484813" algn="l"/>
                <a:tab pos="5943600" algn="l"/>
                <a:tab pos="6399213" algn="l"/>
                <a:tab pos="6858000" algn="l"/>
                <a:tab pos="7313613" algn="l"/>
                <a:tab pos="7772400" algn="l"/>
                <a:tab pos="8229600" algn="l"/>
                <a:tab pos="8685213"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0413" algn="l"/>
                <a:tab pos="5029200" algn="l"/>
                <a:tab pos="5484813" algn="l"/>
                <a:tab pos="5943600" algn="l"/>
                <a:tab pos="6399213" algn="l"/>
                <a:tab pos="6858000" algn="l"/>
                <a:tab pos="7313613" algn="l"/>
                <a:tab pos="7772400" algn="l"/>
                <a:tab pos="8229600" algn="l"/>
                <a:tab pos="8685213"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lgn="r">
              <a:buClr>
                <a:srgbClr val="000000"/>
              </a:buClr>
              <a:buSzPct val="100000"/>
              <a:buFont typeface="Arial" panose="020B0604020202020204" pitchFamily="34" charset="0"/>
              <a:buNone/>
            </a:pPr>
            <a:fld id="{E2E80F8A-CEED-2C4F-AC02-AE723518D8E1}" type="slidenum">
              <a:rPr lang="en-GB" altLang="en-US" sz="1200">
                <a:solidFill>
                  <a:srgbClr val="000000"/>
                </a:solidFill>
                <a:cs typeface="Lucida Sans Unicode" panose="020B0602030504020204" pitchFamily="34" charset="0"/>
              </a:rPr>
              <a:pPr algn="r">
                <a:buClr>
                  <a:srgbClr val="000000"/>
                </a:buClr>
                <a:buSzPct val="100000"/>
                <a:buFont typeface="Arial" panose="020B0604020202020204" pitchFamily="34" charset="0"/>
                <a:buNone/>
              </a:pPr>
              <a:t>17</a:t>
            </a:fld>
            <a:endParaRPr lang="en-GB" altLang="en-US" sz="1200">
              <a:solidFill>
                <a:srgbClr val="000000"/>
              </a:solidFill>
              <a:cs typeface="Lucida Sans Unicode" panose="020B0602030504020204" pitchFamily="34" charset="0"/>
            </a:endParaRPr>
          </a:p>
        </p:txBody>
      </p:sp>
      <p:sp>
        <p:nvSpPr>
          <p:cNvPr id="47107" name="Text Box 3">
            <a:extLst>
              <a:ext uri="{FF2B5EF4-FFF2-40B4-BE49-F238E27FC236}">
                <a16:creationId xmlns:a16="http://schemas.microsoft.com/office/drawing/2014/main" id="{77D4CD89-34FA-8949-B3AB-1D759AD07F0C}"/>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108" name="Text Box 4">
            <a:extLst>
              <a:ext uri="{FF2B5EF4-FFF2-40B4-BE49-F238E27FC236}">
                <a16:creationId xmlns:a16="http://schemas.microsoft.com/office/drawing/2014/main" id="{9ED14361-7031-874B-AE5C-8432A0DD011D}"/>
              </a:ext>
            </a:extLst>
          </p:cNvPr>
          <p:cNvSpPr>
            <a:spLocks noChangeArrowheads="1"/>
          </p:cNvSpPr>
          <p:nvPr>
            <p:ph type="body"/>
          </p:nvPr>
        </p:nvSpPr>
        <p:spPr>
          <a:xfrm>
            <a:off x="914400" y="4343400"/>
            <a:ext cx="5029200" cy="4872038"/>
          </a:xfrm>
          <a:solidFill>
            <a:srgbClr val="FFFFFF"/>
          </a:solidFill>
          <a:ln w="9360">
            <a:solidFill>
              <a:srgbClr val="000000"/>
            </a:solidFill>
          </a:ln>
        </p:spPr>
        <p:txBody>
          <a:bodyPr lIns="89992" tIns="46796" rIns="89992" bIns="46796"/>
          <a:lstStyle/>
          <a:p>
            <a:pPr defTabSz="457200"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latin typeface="Arial" panose="020B0604020202020204" pitchFamily="34" charset="0"/>
                <a:ea typeface="ＭＳ Ｐゴシック" panose="020B0600070205080204" pitchFamily="34" charset="-128"/>
                <a:cs typeface="Lucida Sans Unicode" panose="020B0602030504020204" pitchFamily="34" charset="0"/>
              </a:rPr>
              <a:t>Eventually a white paper is needed to capture each of the elements in this roadmap with expanded explanations.</a:t>
            </a:r>
          </a:p>
          <a:p>
            <a:pPr defTabSz="457200"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latin typeface="Arial" panose="020B0604020202020204" pitchFamily="34" charset="0"/>
                <a:ea typeface="ＭＳ Ｐゴシック" panose="020B0600070205080204" pitchFamily="34" charset="-128"/>
                <a:cs typeface="Lucida Sans Unicode" panose="020B0602030504020204" pitchFamily="34" charset="0"/>
              </a:rPr>
              <a:t>Horizontal axis: Time frame</a:t>
            </a:r>
          </a:p>
          <a:p>
            <a:pPr defTabSz="457200"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latin typeface="Arial" panose="020B0604020202020204" pitchFamily="34" charset="0"/>
                <a:ea typeface="ＭＳ Ｐゴシック" panose="020B0600070205080204" pitchFamily="34" charset="-128"/>
                <a:cs typeface="Lucida Sans Unicode" panose="020B0602030504020204" pitchFamily="34" charset="0"/>
              </a:rPr>
              <a:t>Vertical Axis: three sets of groupings (bottom two from capability vision): Technology split into the domain independent portion (languages/ reasoning) and domain specific (vocabulary). Capability includes ONLY two of the seven capability components from slide 5 as an *example* of the different stages and needs for these capabilities (the NEXT slide expands the Capability axis to cover all seven components). Top rows are the Results in terms of output and outcomes where the advancement of the capability vision in support of science and education using semantic technologies is to be realized.</a:t>
            </a:r>
          </a:p>
          <a:p>
            <a:pPr defTabSz="457200"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latin typeface="Arial" panose="020B0604020202020204" pitchFamily="34" charset="0"/>
                <a:ea typeface="ＭＳ Ｐゴシック" panose="020B0600070205080204" pitchFamily="34" charset="-128"/>
                <a:cs typeface="Lucida Sans Unicode" panose="020B0602030504020204" pitchFamily="34" charset="0"/>
              </a:rPr>
              <a:t>Note dependence on Tech Infusion Capability Vision</a:t>
            </a:r>
          </a:p>
          <a:p>
            <a:pPr defTabSz="457200"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latin typeface="Arial" panose="020B0604020202020204" pitchFamily="34" charset="0"/>
                <a:ea typeface="ＭＳ Ｐゴシック" panose="020B0600070205080204" pitchFamily="34" charset="-128"/>
                <a:cs typeface="Lucida Sans Unicode" panose="020B0602030504020204" pitchFamily="34" charset="0"/>
              </a:rPr>
              <a:t>The color graphical representation indicated that as one moves across the horizontal axis, each element builds on TOP of the previous element (I.e. evolve)</a:t>
            </a:r>
            <a:r>
              <a:rPr lang="ar-SA" altLang="en-US">
                <a:latin typeface="Arial" panose="020B0604020202020204" pitchFamily="34" charset="0"/>
                <a:ea typeface="ＭＳ Ｐゴシック" panose="020B0600070205080204" pitchFamily="34" charset="-128"/>
                <a:cs typeface="Lucida Sans Unicode" panose="020B0602030504020204" pitchFamily="34" charset="0"/>
              </a:rPr>
              <a:t>‏</a:t>
            </a:r>
            <a:endParaRPr lang="en-GB" altLang="en-US">
              <a:latin typeface="Arial" panose="020B0604020202020204" pitchFamily="34" charset="0"/>
              <a:ea typeface="ＭＳ Ｐゴシック" panose="020B0600070205080204" pitchFamily="34" charset="-128"/>
              <a:cs typeface="Lucida Sans Unicode" panose="020B0602030504020204" pitchFamily="34" charset="0"/>
            </a:endParaRPr>
          </a:p>
          <a:p>
            <a:pPr defTabSz="457200"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latin typeface="Arial" panose="020B0604020202020204" pitchFamily="34" charset="0"/>
                <a:ea typeface="ＭＳ Ｐゴシック" panose="020B0600070205080204" pitchFamily="34" charset="-128"/>
                <a:cs typeface="Lucida Sans Unicode" panose="020B0602030504020204" pitchFamily="34" charset="0"/>
              </a:rPr>
              <a:t>In the same way that as one moves up (vertically) within a given timeframe that each element builds upon the former. E.g. vocabulary relies on languages/reasoning, etc.</a:t>
            </a:r>
          </a:p>
          <a:p>
            <a:pPr defTabSz="457200"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latin typeface="Arial" panose="020B0604020202020204" pitchFamily="34" charset="0"/>
                <a:ea typeface="ＭＳ Ｐゴシック" panose="020B0600070205080204" pitchFamily="34" charset="-128"/>
                <a:cs typeface="Lucida Sans Unicode" panose="020B0602030504020204" pitchFamily="34" charset="0"/>
              </a:rPr>
              <a:t>For Results - we need to determine how to measure progress. Need to establish baseline metrics.</a:t>
            </a:r>
          </a:p>
          <a:p>
            <a:pPr defTabSz="457200"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latin typeface="Arial" panose="020B0604020202020204" pitchFamily="34" charset="0"/>
                <a:ea typeface="ＭＳ Ｐゴシック" panose="020B0600070205080204" pitchFamily="34" charset="-128"/>
                <a:cs typeface="Lucida Sans Unicode" panose="020B0602030504020204" pitchFamily="34" charset="0"/>
              </a:rPr>
              <a:t>For presentation. Take one or two cells and explain the contents as one goes from left - &gt; right or bottom to top. Noting the ultimate top-right statement!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DB450AB3-7309-D94A-9C74-E0D4BD1C52C5}"/>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57AD461-4537-F448-B458-D7984BC980D6}" type="slidenum">
              <a:rPr lang="en-US" altLang="en-US" sz="1200"/>
              <a:pPr algn="r"/>
              <a:t>18</a:t>
            </a:fld>
            <a:endParaRPr lang="en-US" altLang="en-US" sz="1200"/>
          </a:p>
        </p:txBody>
      </p:sp>
      <p:sp>
        <p:nvSpPr>
          <p:cNvPr id="49155" name="Rectangle 2">
            <a:extLst>
              <a:ext uri="{FF2B5EF4-FFF2-40B4-BE49-F238E27FC236}">
                <a16:creationId xmlns:a16="http://schemas.microsoft.com/office/drawing/2014/main" id="{F5926428-E2E0-4340-97F3-E9DFB5024C72}"/>
              </a:ext>
            </a:extLst>
          </p:cNvPr>
          <p:cNvSpPr>
            <a:spLocks noChangeArrowheads="1" noTextEdit="1"/>
          </p:cNvSpPr>
          <p:nvPr>
            <p:ph type="sldImg"/>
          </p:nvPr>
        </p:nvSpPr>
        <p:spPr>
          <a:solidFill>
            <a:srgbClr val="FFFFFF"/>
          </a:solidFill>
          <a:ln/>
        </p:spPr>
      </p:sp>
      <p:sp>
        <p:nvSpPr>
          <p:cNvPr id="49156" name="Rectangle 3">
            <a:extLst>
              <a:ext uri="{FF2B5EF4-FFF2-40B4-BE49-F238E27FC236}">
                <a16:creationId xmlns:a16="http://schemas.microsoft.com/office/drawing/2014/main" id="{88E6E846-87D8-444E-B48E-F6A7AA4B9C8E}"/>
              </a:ext>
            </a:extLst>
          </p:cNvPr>
          <p:cNvSpPr>
            <a:spLocks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ea typeface="ＭＳ Ｐゴシック" panose="020B0600070205080204" pitchFamily="34" charset="-128"/>
              </a:rPr>
              <a:t>This is an expanded version of the previous slide where the middle capability layers include all seven of the components that semantic web influences, these are the</a:t>
            </a:r>
          </a:p>
          <a:p>
            <a:pPr eaLnBrk="1" hangingPunct="1"/>
            <a:r>
              <a:rPr lang="en-US" altLang="en-US">
                <a:latin typeface="Arial" panose="020B0604020202020204" pitchFamily="34" charset="0"/>
                <a:ea typeface="ＭＳ Ｐゴシック" panose="020B0600070205080204" pitchFamily="34" charset="-128"/>
              </a:rPr>
              <a:t>Same components from slide 5 and slides 6-12.</a:t>
            </a:r>
          </a:p>
          <a:p>
            <a:pPr eaLnBrk="1" hangingPunct="1"/>
            <a:r>
              <a:rPr lang="en-US" altLang="en-US">
                <a:latin typeface="Arial" panose="020B0604020202020204" pitchFamily="34" charset="0"/>
                <a:ea typeface="ＭＳ Ｐゴシック" panose="020B0600070205080204" pitchFamily="34" charset="-128"/>
              </a:rPr>
              <a:t>The roadmap is to be read left to right within a row (building on the previous element).</a:t>
            </a:r>
          </a:p>
          <a:p>
            <a:pPr eaLnBrk="1" hangingPunct="1"/>
            <a:r>
              <a:rPr lang="en-US" altLang="en-US">
                <a:latin typeface="Arial" panose="020B0604020202020204" pitchFamily="34" charset="0"/>
                <a:ea typeface="ＭＳ Ｐゴシック" panose="020B0600070205080204" pitchFamily="34" charset="-128"/>
              </a:rPr>
              <a:t>Capability levels can be assessed by accessibility as well I.e. - available, easily available, widespread</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Arrows between boxes to show what it takes to get from one to another…</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Education/ outreach, briefing, etc. to NASA and within their available fora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BB046713-CCC8-3342-B6FA-01774C40EC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2BA6A08-CDA8-6149-9712-7185A25459B7}" type="slidenum">
              <a:rPr lang="en-US" altLang="en-US" sz="1200"/>
              <a:pPr/>
              <a:t>21</a:t>
            </a:fld>
            <a:endParaRPr lang="en-US" altLang="en-US" sz="1200"/>
          </a:p>
        </p:txBody>
      </p:sp>
      <p:sp>
        <p:nvSpPr>
          <p:cNvPr id="53251" name="Rectangle 2">
            <a:extLst>
              <a:ext uri="{FF2B5EF4-FFF2-40B4-BE49-F238E27FC236}">
                <a16:creationId xmlns:a16="http://schemas.microsoft.com/office/drawing/2014/main" id="{753CAC7F-7CFD-524D-BF9C-B52724B56D90}"/>
              </a:ext>
            </a:extLst>
          </p:cNvPr>
          <p:cNvSpPr>
            <a:spLocks noChangeArrowheads="1"/>
          </p:cNvSpPr>
          <p:nvPr>
            <p:ph type="sldImg"/>
          </p:nvPr>
        </p:nvSpPr>
        <p:spPr>
          <a:solidFill>
            <a:srgbClr val="FFFFFF"/>
          </a:solidFill>
          <a:ln/>
        </p:spPr>
      </p:sp>
      <p:sp>
        <p:nvSpPr>
          <p:cNvPr id="53252" name="Rectangle 3">
            <a:extLst>
              <a:ext uri="{FF2B5EF4-FFF2-40B4-BE49-F238E27FC236}">
                <a16:creationId xmlns:a16="http://schemas.microsoft.com/office/drawing/2014/main" id="{6C37F62B-D5EE-1144-B231-F124EAFE5809}"/>
              </a:ext>
            </a:extLst>
          </p:cNvPr>
          <p:cNvSpPr>
            <a:spLocks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ea typeface="ＭＳ Ｐゴシック" panose="020B0600070205080204" pitchFamily="34" charset="-128"/>
              </a:rPr>
              <a:t>Recasting of the roadmap with time axis on the horizontal overlaid with the levels of semantics (cf to the semantic web architecture layers - slide 17)</a:t>
            </a:r>
          </a:p>
          <a:p>
            <a:pPr eaLnBrk="1" hangingPunct="1"/>
            <a:r>
              <a:rPr lang="en-US" altLang="en-US">
                <a:latin typeface="Arial" panose="020B0604020202020204" pitchFamily="34" charset="0"/>
                <a:ea typeface="ＭＳ Ｐゴシック" panose="020B0600070205080204" pitchFamily="34" charset="-128"/>
              </a:rPr>
              <a:t>The vertical axis uses functional elements (languages, vocabulary [similar to the lower rows of slide 13], inference, workflow and discovery as general capabilities that need to be enabled. The elements in each cell then represent a guide to the current (and project) technology or technical capability needed.</a:t>
            </a:r>
          </a:p>
          <a:p>
            <a:pPr eaLnBrk="1" hangingPunct="1"/>
            <a:r>
              <a:rPr lang="en-US" altLang="en-US">
                <a:latin typeface="Arial" panose="020B0604020202020204" pitchFamily="34" charset="0"/>
                <a:ea typeface="ＭＳ Ｐゴシック" panose="020B0600070205080204" pitchFamily="34" charset="-128"/>
              </a:rPr>
              <a:t>DL - description logic</a:t>
            </a:r>
          </a:p>
          <a:p>
            <a:pPr eaLnBrk="1" hangingPunct="1"/>
            <a:r>
              <a:rPr lang="en-US" altLang="en-US">
                <a:latin typeface="Arial" panose="020B0604020202020204" pitchFamily="34" charset="0"/>
                <a:ea typeface="ＭＳ Ｐゴシック" panose="020B0600070205080204" pitchFamily="34" charset="-128"/>
              </a:rPr>
              <a:t>FOL - first order logic</a:t>
            </a:r>
          </a:p>
          <a:p>
            <a:pPr eaLnBrk="1" hangingPunct="1"/>
            <a:r>
              <a:rPr lang="en-US" altLang="en-US">
                <a:latin typeface="Arial" panose="020B0604020202020204" pitchFamily="34" charset="0"/>
                <a:ea typeface="ＭＳ Ｐゴシック" panose="020B0600070205080204" pitchFamily="34" charset="-128"/>
              </a:rPr>
              <a:t>SOL- second order logic</a:t>
            </a:r>
          </a:p>
          <a:p>
            <a:pPr eaLnBrk="1" hangingPunct="1"/>
            <a:r>
              <a:rPr lang="en-US" altLang="en-US">
                <a:latin typeface="Arial" panose="020B0604020202020204" pitchFamily="34" charset="0"/>
                <a:ea typeface="ＭＳ Ｐゴシック" panose="020B0600070205080204" pitchFamily="34" charset="-128"/>
              </a:rPr>
              <a:t>BPEL - Business Process Execution Language</a:t>
            </a:r>
          </a:p>
          <a:p>
            <a:pPr eaLnBrk="1" hangingPunct="1"/>
            <a:r>
              <a:rPr lang="en-US" altLang="en-US">
                <a:latin typeface="Arial" panose="020B0604020202020204" pitchFamily="34" charset="0"/>
                <a:ea typeface="ＭＳ Ｐゴシック" panose="020B0600070205080204" pitchFamily="34" charset="-128"/>
              </a:rPr>
              <a:t>ESML - Earth Science Markup Language</a:t>
            </a:r>
          </a:p>
          <a:p>
            <a:pPr eaLnBrk="1" hangingPunct="1"/>
            <a:r>
              <a:rPr lang="en-US" altLang="en-US">
                <a:latin typeface="Arial" panose="020B0604020202020204" pitchFamily="34" charset="0"/>
                <a:ea typeface="ＭＳ Ｐゴシック" panose="020B0600070205080204" pitchFamily="34" charset="-128"/>
              </a:rPr>
              <a:t>MMI - Marine Metadata Initiative</a:t>
            </a:r>
          </a:p>
          <a:p>
            <a:pPr eaLnBrk="1" hangingPunct="1"/>
            <a:r>
              <a:rPr lang="en-US" altLang="en-US">
                <a:latin typeface="Arial" panose="020B0604020202020204" pitchFamily="34" charset="0"/>
                <a:ea typeface="ＭＳ Ｐゴシック" panose="020B0600070205080204" pitchFamily="34" charset="-128"/>
              </a:rPr>
              <a:t>GML - Geography Markup Language</a:t>
            </a:r>
          </a:p>
          <a:p>
            <a:pPr eaLnBrk="1" hangingPunct="1"/>
            <a:r>
              <a:rPr lang="en-US" altLang="en-US">
                <a:latin typeface="Arial" panose="020B0604020202020204" pitchFamily="34" charset="0"/>
                <a:ea typeface="ＭＳ Ｐゴシック" panose="020B0600070205080204" pitchFamily="34" charset="-128"/>
              </a:rPr>
              <a:t>WSMO - Web Services Modeling Ontology</a:t>
            </a:r>
          </a:p>
          <a:p>
            <a:pPr eaLnBrk="1" hangingPunct="1"/>
            <a:r>
              <a:rPr lang="en-US" altLang="en-US">
                <a:latin typeface="Arial" panose="020B0604020202020204" pitchFamily="34" charset="0"/>
                <a:ea typeface="ＭＳ Ｐゴシック" panose="020B0600070205080204" pitchFamily="34" charset="-128"/>
              </a:rPr>
              <a:t>CF - Climate and Forecast metadata conventions</a:t>
            </a:r>
          </a:p>
          <a:p>
            <a:pPr eaLnBrk="1" hangingPunct="1"/>
            <a:r>
              <a:rPr lang="en-US" altLang="en-US">
                <a:latin typeface="Arial" panose="020B0604020202020204" pitchFamily="34" charset="0"/>
                <a:ea typeface="ＭＳ Ｐゴシック" panose="020B0600070205080204" pitchFamily="34" charset="-128"/>
              </a:rPr>
              <a:t>WSML - Web services modeling Language</a:t>
            </a:r>
          </a:p>
          <a:p>
            <a:pPr eaLnBrk="1" hangingPunct="1"/>
            <a:r>
              <a:rPr lang="en-US" altLang="en-US">
                <a:latin typeface="Arial" panose="020B0604020202020204" pitchFamily="34" charset="0"/>
                <a:ea typeface="ＭＳ Ｐゴシック" panose="020B0600070205080204" pitchFamily="34" charset="-128"/>
              </a:rPr>
              <a:t>SWRL - Semantic Web Rules Language</a:t>
            </a:r>
          </a:p>
          <a:p>
            <a:pPr eaLnBrk="1" hangingPunct="1"/>
            <a:r>
              <a:rPr lang="en-US" altLang="en-US">
                <a:latin typeface="Arial" panose="020B0604020202020204" pitchFamily="34" charset="0"/>
                <a:ea typeface="ＭＳ Ｐゴシック" panose="020B0600070205080204" pitchFamily="34" charset="-128"/>
              </a:rPr>
              <a:t>PML - Proof Markup Language</a:t>
            </a:r>
          </a:p>
          <a:p>
            <a:pPr eaLnBrk="1" hangingPunct="1"/>
            <a:r>
              <a:rPr lang="en-US" altLang="en-US">
                <a:latin typeface="Arial" panose="020B0604020202020204" pitchFamily="34" charset="0"/>
                <a:ea typeface="ＭＳ Ｐゴシック" panose="020B0600070205080204" pitchFamily="34" charset="-128"/>
              </a:rPr>
              <a:t>GCMD- Global Change Master Directory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BF631EC2-5EFA-2746-88A1-9DAC2A89FB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66F560D-FEFD-CB4B-916D-12E2941131B8}" type="slidenum">
              <a:rPr lang="en-US" altLang="en-US" sz="1200"/>
              <a:pPr/>
              <a:t>22</a:t>
            </a:fld>
            <a:endParaRPr lang="en-US" altLang="en-US" sz="1200"/>
          </a:p>
        </p:txBody>
      </p:sp>
      <p:sp>
        <p:nvSpPr>
          <p:cNvPr id="55299" name="Rectangle 2">
            <a:extLst>
              <a:ext uri="{FF2B5EF4-FFF2-40B4-BE49-F238E27FC236}">
                <a16:creationId xmlns:a16="http://schemas.microsoft.com/office/drawing/2014/main" id="{FE857AA2-39B4-C744-AAE2-7875AEE93B9B}"/>
              </a:ext>
            </a:extLst>
          </p:cNvPr>
          <p:cNvSpPr>
            <a:spLocks noChangeArrowheads="1"/>
          </p:cNvSpPr>
          <p:nvPr>
            <p:ph type="sldImg"/>
          </p:nvPr>
        </p:nvSpPr>
        <p:spPr>
          <a:solidFill>
            <a:srgbClr val="FFFFFF"/>
          </a:solidFill>
          <a:ln/>
        </p:spPr>
      </p:sp>
      <p:sp>
        <p:nvSpPr>
          <p:cNvPr id="55300" name="Rectangle 3">
            <a:extLst>
              <a:ext uri="{FF2B5EF4-FFF2-40B4-BE49-F238E27FC236}">
                <a16:creationId xmlns:a16="http://schemas.microsoft.com/office/drawing/2014/main" id="{2A6DC070-9792-E048-A88A-68B7DB56AB0A}"/>
              </a:ext>
            </a:extLst>
          </p:cNvPr>
          <p:cNvSpPr>
            <a:spLocks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ea typeface="ＭＳ Ｐゴシック" panose="020B0600070205080204" pitchFamily="34" charset="-128"/>
              </a:rPr>
              <a:t>Recasting of the roadmap with time axis on the horizontal overlaid with the levels of semantics (cf to the semantic web architecture layers - slide 17)</a:t>
            </a:r>
          </a:p>
          <a:p>
            <a:pPr eaLnBrk="1" hangingPunct="1"/>
            <a:r>
              <a:rPr lang="en-US" altLang="en-US">
                <a:latin typeface="Arial" panose="020B0604020202020204" pitchFamily="34" charset="0"/>
                <a:ea typeface="ＭＳ Ｐゴシック" panose="020B0600070205080204" pitchFamily="34" charset="-128"/>
              </a:rPr>
              <a:t>The vertical axis uses functional elements (languages, vocabulary [similar to the lower rows of slide 13], inference, workflow and discovery as general capabilities that need to be enabled. The elements in each cell then represent a guide to the current (and project) technology or technical capability needed.</a:t>
            </a:r>
          </a:p>
          <a:p>
            <a:pPr eaLnBrk="1" hangingPunct="1"/>
            <a:r>
              <a:rPr lang="en-US" altLang="en-US">
                <a:latin typeface="Arial" panose="020B0604020202020204" pitchFamily="34" charset="0"/>
                <a:ea typeface="ＭＳ Ｐゴシック" panose="020B0600070205080204" pitchFamily="34" charset="-128"/>
              </a:rPr>
              <a:t>DL - description logic</a:t>
            </a:r>
          </a:p>
          <a:p>
            <a:pPr eaLnBrk="1" hangingPunct="1"/>
            <a:r>
              <a:rPr lang="en-US" altLang="en-US">
                <a:latin typeface="Arial" panose="020B0604020202020204" pitchFamily="34" charset="0"/>
                <a:ea typeface="ＭＳ Ｐゴシック" panose="020B0600070205080204" pitchFamily="34" charset="-128"/>
              </a:rPr>
              <a:t>FOL - first order logic</a:t>
            </a:r>
          </a:p>
          <a:p>
            <a:pPr eaLnBrk="1" hangingPunct="1"/>
            <a:r>
              <a:rPr lang="en-US" altLang="en-US">
                <a:latin typeface="Arial" panose="020B0604020202020204" pitchFamily="34" charset="0"/>
                <a:ea typeface="ＭＳ Ｐゴシック" panose="020B0600070205080204" pitchFamily="34" charset="-128"/>
              </a:rPr>
              <a:t>SOL- second order logic</a:t>
            </a:r>
          </a:p>
          <a:p>
            <a:pPr eaLnBrk="1" hangingPunct="1"/>
            <a:r>
              <a:rPr lang="en-US" altLang="en-US">
                <a:latin typeface="Arial" panose="020B0604020202020204" pitchFamily="34" charset="0"/>
                <a:ea typeface="ＭＳ Ｐゴシック" panose="020B0600070205080204" pitchFamily="34" charset="-128"/>
              </a:rPr>
              <a:t>BPEL - Business Process Execution Language</a:t>
            </a:r>
          </a:p>
          <a:p>
            <a:pPr eaLnBrk="1" hangingPunct="1"/>
            <a:r>
              <a:rPr lang="en-US" altLang="en-US">
                <a:latin typeface="Arial" panose="020B0604020202020204" pitchFamily="34" charset="0"/>
                <a:ea typeface="ＭＳ Ｐゴシック" panose="020B0600070205080204" pitchFamily="34" charset="-128"/>
              </a:rPr>
              <a:t>ESML - Earth Science Markup Language</a:t>
            </a:r>
          </a:p>
          <a:p>
            <a:pPr eaLnBrk="1" hangingPunct="1"/>
            <a:r>
              <a:rPr lang="en-US" altLang="en-US">
                <a:latin typeface="Arial" panose="020B0604020202020204" pitchFamily="34" charset="0"/>
                <a:ea typeface="ＭＳ Ｐゴシック" panose="020B0600070205080204" pitchFamily="34" charset="-128"/>
              </a:rPr>
              <a:t>MMI - Marine Metadata Initiative</a:t>
            </a:r>
          </a:p>
          <a:p>
            <a:pPr eaLnBrk="1" hangingPunct="1"/>
            <a:r>
              <a:rPr lang="en-US" altLang="en-US">
                <a:latin typeface="Arial" panose="020B0604020202020204" pitchFamily="34" charset="0"/>
                <a:ea typeface="ＭＳ Ｐゴシック" panose="020B0600070205080204" pitchFamily="34" charset="-128"/>
              </a:rPr>
              <a:t>GML - Geography Markup Language</a:t>
            </a:r>
          </a:p>
          <a:p>
            <a:pPr eaLnBrk="1" hangingPunct="1"/>
            <a:r>
              <a:rPr lang="en-US" altLang="en-US">
                <a:latin typeface="Arial" panose="020B0604020202020204" pitchFamily="34" charset="0"/>
                <a:ea typeface="ＭＳ Ｐゴシック" panose="020B0600070205080204" pitchFamily="34" charset="-128"/>
              </a:rPr>
              <a:t>WSMO - Web Services Modeling Ontology</a:t>
            </a:r>
          </a:p>
          <a:p>
            <a:pPr eaLnBrk="1" hangingPunct="1"/>
            <a:r>
              <a:rPr lang="en-US" altLang="en-US">
                <a:latin typeface="Arial" panose="020B0604020202020204" pitchFamily="34" charset="0"/>
                <a:ea typeface="ＭＳ Ｐゴシック" panose="020B0600070205080204" pitchFamily="34" charset="-128"/>
              </a:rPr>
              <a:t>CF - Climate and Forecast metadata conventions</a:t>
            </a:r>
          </a:p>
          <a:p>
            <a:pPr eaLnBrk="1" hangingPunct="1"/>
            <a:r>
              <a:rPr lang="en-US" altLang="en-US">
                <a:latin typeface="Arial" panose="020B0604020202020204" pitchFamily="34" charset="0"/>
                <a:ea typeface="ＭＳ Ｐゴシック" panose="020B0600070205080204" pitchFamily="34" charset="-128"/>
              </a:rPr>
              <a:t>WSML - Web services modeling Language</a:t>
            </a:r>
          </a:p>
          <a:p>
            <a:pPr eaLnBrk="1" hangingPunct="1"/>
            <a:r>
              <a:rPr lang="en-US" altLang="en-US">
                <a:latin typeface="Arial" panose="020B0604020202020204" pitchFamily="34" charset="0"/>
                <a:ea typeface="ＭＳ Ｐゴシック" panose="020B0600070205080204" pitchFamily="34" charset="-128"/>
              </a:rPr>
              <a:t>SWRL - Semantic Web Rules Language</a:t>
            </a:r>
          </a:p>
          <a:p>
            <a:pPr eaLnBrk="1" hangingPunct="1"/>
            <a:r>
              <a:rPr lang="en-US" altLang="en-US">
                <a:latin typeface="Arial" panose="020B0604020202020204" pitchFamily="34" charset="0"/>
                <a:ea typeface="ＭＳ Ｐゴシック" panose="020B0600070205080204" pitchFamily="34" charset="-128"/>
              </a:rPr>
              <a:t>PML - Proof Markup Language</a:t>
            </a:r>
          </a:p>
          <a:p>
            <a:pPr eaLnBrk="1" hangingPunct="1"/>
            <a:r>
              <a:rPr lang="en-US" altLang="en-US">
                <a:latin typeface="Arial" panose="020B0604020202020204" pitchFamily="34" charset="0"/>
                <a:ea typeface="ＭＳ Ｐゴシック" panose="020B0600070205080204" pitchFamily="34" charset="-128"/>
              </a:rPr>
              <a:t>GCMD- Global Change Master Directory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32709B84-F540-084B-BE6B-127BBAECB3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3865DA0-8D96-094C-AC45-1306BC03E21F}" type="slidenum">
              <a:rPr lang="en-US" altLang="en-US" sz="1200"/>
              <a:pPr/>
              <a:t>23</a:t>
            </a:fld>
            <a:endParaRPr lang="en-US" altLang="en-US" sz="1200"/>
          </a:p>
        </p:txBody>
      </p:sp>
      <p:sp>
        <p:nvSpPr>
          <p:cNvPr id="57347" name="Rectangle 2">
            <a:extLst>
              <a:ext uri="{FF2B5EF4-FFF2-40B4-BE49-F238E27FC236}">
                <a16:creationId xmlns:a16="http://schemas.microsoft.com/office/drawing/2014/main" id="{38450AFB-39FE-644B-975C-5AC1BF791729}"/>
              </a:ext>
            </a:extLst>
          </p:cNvPr>
          <p:cNvSpPr>
            <a:spLocks noChangeArrowheads="1"/>
          </p:cNvSpPr>
          <p:nvPr>
            <p:ph type="sldImg"/>
          </p:nvPr>
        </p:nvSpPr>
        <p:spPr>
          <a:solidFill>
            <a:srgbClr val="FFFFFF"/>
          </a:solidFill>
          <a:ln/>
        </p:spPr>
      </p:sp>
      <p:sp>
        <p:nvSpPr>
          <p:cNvPr id="57348" name="Rectangle 3">
            <a:extLst>
              <a:ext uri="{FF2B5EF4-FFF2-40B4-BE49-F238E27FC236}">
                <a16:creationId xmlns:a16="http://schemas.microsoft.com/office/drawing/2014/main" id="{C28186F1-D525-2944-841F-7D8990C985D0}"/>
              </a:ext>
            </a:extLst>
          </p:cNvPr>
          <p:cNvSpPr>
            <a:spLocks noChangeArrowheads="1"/>
          </p:cNvSpPr>
          <p:nvPr>
            <p:ph type="body" idx="1"/>
          </p:nvPr>
        </p:nvSpPr>
        <p:spPr>
          <a:solidFill>
            <a:srgbClr val="FFFFFF"/>
          </a:solidFill>
          <a:ln>
            <a:solidFill>
              <a:srgbClr val="000000"/>
            </a:solidFill>
          </a:ln>
        </p:spPr>
        <p:txBody>
          <a:bodyPr/>
          <a:lstStyle/>
          <a:p>
            <a:pPr eaLnBrk="1" hangingPunct="1">
              <a:lnSpc>
                <a:spcPct val="90000"/>
              </a:lnSpc>
            </a:pPr>
            <a:r>
              <a:rPr lang="en-US" altLang="en-US">
                <a:latin typeface="Arial" panose="020B0604020202020204" pitchFamily="34" charset="0"/>
                <a:ea typeface="ＭＳ Ｐゴシック" panose="020B0600070205080204" pitchFamily="34" charset="-128"/>
              </a:rPr>
              <a:t>Languages:</a:t>
            </a:r>
          </a:p>
          <a:p>
            <a:pPr eaLnBrk="1" hangingPunct="1">
              <a:lnSpc>
                <a:spcPct val="90000"/>
              </a:lnSpc>
            </a:pPr>
            <a:r>
              <a:rPr lang="en-US" altLang="en-US">
                <a:latin typeface="Arial" panose="020B0604020202020204" pitchFamily="34" charset="0"/>
                <a:ea typeface="ＭＳ Ｐゴシック" panose="020B0600070205080204" pitchFamily="34" charset="-128"/>
              </a:rPr>
              <a:t>OWL - http://www.w3.org/TR/owl-features/</a:t>
            </a:r>
          </a:p>
          <a:p>
            <a:pPr eaLnBrk="1" hangingPunct="1">
              <a:lnSpc>
                <a:spcPct val="90000"/>
              </a:lnSpc>
            </a:pPr>
            <a:r>
              <a:rPr lang="en-US" altLang="en-US">
                <a:latin typeface="Arial" panose="020B0604020202020204" pitchFamily="34" charset="0"/>
                <a:ea typeface="ＭＳ Ｐゴシック" panose="020B0600070205080204" pitchFamily="34" charset="-128"/>
              </a:rPr>
              <a:t>RDF - http://www.w3.org/RDF/</a:t>
            </a:r>
          </a:p>
          <a:p>
            <a:pPr eaLnBrk="1" hangingPunct="1">
              <a:lnSpc>
                <a:spcPct val="90000"/>
              </a:lnSpc>
            </a:pPr>
            <a:r>
              <a:rPr lang="en-US" altLang="en-US">
                <a:latin typeface="Arial" panose="020B0604020202020204" pitchFamily="34" charset="0"/>
                <a:ea typeface="ＭＳ Ｐゴシック" panose="020B0600070205080204" pitchFamily="34" charset="-128"/>
              </a:rPr>
              <a:t>OWL-S - http://www.w3.org/Submission/OWL-S/</a:t>
            </a:r>
          </a:p>
          <a:p>
            <a:pPr eaLnBrk="1" hangingPunct="1">
              <a:lnSpc>
                <a:spcPct val="90000"/>
              </a:lnSpc>
            </a:pPr>
            <a:r>
              <a:rPr lang="en-US" altLang="en-US">
                <a:latin typeface="Arial" panose="020B0604020202020204" pitchFamily="34" charset="0"/>
                <a:ea typeface="ＭＳ Ｐゴシック" panose="020B0600070205080204" pitchFamily="34" charset="-128"/>
              </a:rPr>
              <a:t>SWSL - http://www.w3.org/Submission/SWSF-SWSL/</a:t>
            </a:r>
          </a:p>
          <a:p>
            <a:pPr eaLnBrk="1" hangingPunct="1">
              <a:lnSpc>
                <a:spcPct val="90000"/>
              </a:lnSpc>
            </a:pPr>
            <a:r>
              <a:rPr lang="en-US" altLang="en-US">
                <a:latin typeface="Arial" panose="020B0604020202020204" pitchFamily="34" charset="0"/>
                <a:ea typeface="ＭＳ Ｐゴシック" panose="020B0600070205080204" pitchFamily="34" charset="-128"/>
              </a:rPr>
              <a:t>WSMO/WSML - http://www.w3.org/Submission/WSML/</a:t>
            </a:r>
          </a:p>
          <a:p>
            <a:pPr eaLnBrk="1" hangingPunct="1">
              <a:lnSpc>
                <a:spcPct val="90000"/>
              </a:lnSpc>
            </a:pPr>
            <a:r>
              <a:rPr lang="en-US" altLang="en-US">
                <a:latin typeface="Arial" panose="020B0604020202020204" pitchFamily="34" charset="0"/>
                <a:ea typeface="ＭＳ Ｐゴシック" panose="020B0600070205080204" pitchFamily="34" charset="-128"/>
              </a:rPr>
              <a:t>Many other MLs exist, e.g. ESML, GML, but these are not ontolgies</a:t>
            </a:r>
          </a:p>
          <a:p>
            <a:pPr eaLnBrk="1" hangingPunct="1">
              <a:lnSpc>
                <a:spcPct val="90000"/>
              </a:lnSpc>
            </a:pPr>
            <a:r>
              <a:rPr lang="en-US" altLang="en-US">
                <a:latin typeface="Arial" panose="020B0604020202020204" pitchFamily="34" charset="0"/>
                <a:ea typeface="ＭＳ Ｐゴシック" panose="020B0600070205080204" pitchFamily="34" charset="-128"/>
              </a:rPr>
              <a:t>Reasoners - http://www.cs.man.ac.uk/~sattler/reasoners.html</a:t>
            </a:r>
          </a:p>
          <a:p>
            <a:pPr eaLnBrk="1" hangingPunct="1">
              <a:lnSpc>
                <a:spcPct val="90000"/>
              </a:lnSpc>
            </a:pPr>
            <a:r>
              <a:rPr lang="en-US" altLang="en-US" sz="700">
                <a:latin typeface="Arial" panose="020B0604020202020204" pitchFamily="34" charset="0"/>
                <a:ea typeface="ＭＳ Ｐゴシック" panose="020B0600070205080204" pitchFamily="34" charset="-128"/>
              </a:rPr>
              <a:t>SWRL - Semantic Web Rule Language - </a:t>
            </a:r>
            <a:r>
              <a:rPr lang="en-US" altLang="en-US">
                <a:latin typeface="Arial" panose="020B0604020202020204" pitchFamily="34" charset="0"/>
                <a:ea typeface="ＭＳ Ｐゴシック" panose="020B0600070205080204" pitchFamily="34" charset="-128"/>
              </a:rPr>
              <a:t>http://www.w3.org/Submission/SWRL/</a:t>
            </a:r>
            <a:endParaRPr lang="en-US" altLang="en-US" sz="700">
              <a:latin typeface="Arial" panose="020B0604020202020204" pitchFamily="34" charset="0"/>
              <a:ea typeface="ＭＳ Ｐゴシック" panose="020B0600070205080204" pitchFamily="34" charset="-128"/>
            </a:endParaRPr>
          </a:p>
          <a:p>
            <a:pPr eaLnBrk="1" hangingPunct="1">
              <a:lnSpc>
                <a:spcPct val="90000"/>
              </a:lnSpc>
            </a:pPr>
            <a:r>
              <a:rPr lang="en-US" altLang="en-US" sz="700">
                <a:latin typeface="Arial" panose="020B0604020202020204" pitchFamily="34" charset="0"/>
                <a:ea typeface="ＭＳ Ｐゴシック" panose="020B0600070205080204" pitchFamily="34" charset="-128"/>
              </a:rPr>
              <a:t>PML - Proof Markup Language - </a:t>
            </a:r>
            <a:r>
              <a:rPr lang="en-US" altLang="en-US">
                <a:latin typeface="Arial" panose="020B0604020202020204" pitchFamily="34" charset="0"/>
                <a:ea typeface="ＭＳ Ｐゴシック" panose="020B0600070205080204" pitchFamily="34" charset="-128"/>
              </a:rPr>
              <a:t>http://iw.stanford.edu/2005/wd-pml-primer/pml-primer-20051128.htm</a:t>
            </a:r>
            <a:endParaRPr lang="en-US" altLang="en-US" sz="700">
              <a:latin typeface="Arial" panose="020B0604020202020204" pitchFamily="34" charset="0"/>
              <a:ea typeface="ＭＳ Ｐゴシック" panose="020B0600070205080204" pitchFamily="34" charset="-128"/>
            </a:endParaRPr>
          </a:p>
          <a:p>
            <a:pPr eaLnBrk="1" hangingPunct="1">
              <a:lnSpc>
                <a:spcPct val="90000"/>
              </a:lnSpc>
            </a:pPr>
            <a:r>
              <a:rPr lang="en-US" altLang="en-US" sz="700">
                <a:latin typeface="Arial" panose="020B0604020202020204" pitchFamily="34" charset="0"/>
                <a:ea typeface="ＭＳ Ｐゴシック" panose="020B0600070205080204" pitchFamily="34" charset="-128"/>
              </a:rPr>
              <a:t>ODM/MOF	- Ontology Definition Metamodel/Meta Object Facility (OMG) - </a:t>
            </a:r>
            <a:r>
              <a:rPr lang="en-US" altLang="en-US">
                <a:latin typeface="Arial" panose="020B0604020202020204" pitchFamily="34" charset="0"/>
                <a:ea typeface="ＭＳ Ｐゴシック" panose="020B0600070205080204" pitchFamily="34" charset="-128"/>
              </a:rPr>
              <a:t>http://www.omg.org/docs/ptc/07-09-09.pdf</a:t>
            </a:r>
            <a:endParaRPr lang="en-US" altLang="en-US" sz="700">
              <a:latin typeface="Arial" panose="020B0604020202020204" pitchFamily="34" charset="0"/>
              <a:ea typeface="ＭＳ Ｐゴシック" panose="020B0600070205080204" pitchFamily="34" charset="-128"/>
            </a:endParaRPr>
          </a:p>
          <a:p>
            <a:pPr eaLnBrk="1" hangingPunct="1">
              <a:lnSpc>
                <a:spcPct val="90000"/>
              </a:lnSpc>
            </a:pPr>
            <a:r>
              <a:rPr lang="en-US" altLang="en-US" sz="700">
                <a:latin typeface="Arial" panose="020B0604020202020204" pitchFamily="34" charset="0"/>
                <a:ea typeface="ＭＳ Ｐゴシック" panose="020B0600070205080204" pitchFamily="34" charset="-128"/>
              </a:rPr>
              <a:t>Editors: Protégé - protégé.stanford.edu, SWOOP www.mindswap.org/2004/SWOOP, Medius - </a:t>
            </a:r>
            <a:r>
              <a:rPr lang="en-US" altLang="en-US">
                <a:latin typeface="Arial" panose="020B0604020202020204" pitchFamily="34" charset="0"/>
                <a:ea typeface="ＭＳ Ｐゴシック" panose="020B0600070205080204" pitchFamily="34" charset="-128"/>
              </a:rPr>
              <a:t>http://www.sandsoft.com/products.html</a:t>
            </a:r>
            <a:r>
              <a:rPr lang="en-US" altLang="en-US" sz="700">
                <a:latin typeface="Arial" panose="020B0604020202020204" pitchFamily="34" charset="0"/>
                <a:ea typeface="ＭＳ Ｐゴシック" panose="020B0600070205080204" pitchFamily="34" charset="-128"/>
              </a:rPr>
              <a:t>, SWeDE - </a:t>
            </a:r>
            <a:r>
              <a:rPr lang="en-US" altLang="en-US">
                <a:latin typeface="Arial" panose="020B0604020202020204" pitchFamily="34" charset="0"/>
                <a:ea typeface="ＭＳ Ｐゴシック" panose="020B0600070205080204" pitchFamily="34" charset="-128"/>
              </a:rPr>
              <a:t>http://owl-eclipse.projects.semwebcentral.org/</a:t>
            </a:r>
            <a:endParaRPr lang="en-US" altLang="en-US" sz="700">
              <a:latin typeface="Arial" panose="020B0604020202020204" pitchFamily="34" charset="0"/>
              <a:ea typeface="ＭＳ Ｐゴシック" panose="020B0600070205080204" pitchFamily="34" charset="-128"/>
            </a:endParaRPr>
          </a:p>
          <a:p>
            <a:pPr eaLnBrk="1" hangingPunct="1">
              <a:lnSpc>
                <a:spcPct val="90000"/>
              </a:lnSpc>
            </a:pPr>
            <a:r>
              <a:rPr lang="en-US" altLang="en-US" sz="700">
                <a:latin typeface="Arial" panose="020B0604020202020204" pitchFamily="34" charset="0"/>
                <a:ea typeface="ＭＳ Ｐゴシック" panose="020B0600070205080204" pitchFamily="34" charset="-128"/>
              </a:rPr>
              <a:t>Reasoners - </a:t>
            </a:r>
            <a:r>
              <a:rPr lang="en-US" altLang="en-US">
                <a:latin typeface="Arial" panose="020B0604020202020204" pitchFamily="34" charset="0"/>
                <a:ea typeface="ＭＳ Ｐゴシック" panose="020B0600070205080204" pitchFamily="34" charset="-128"/>
              </a:rPr>
              <a:t>http://www.cs.man.ac.uk/~sattler/reasoners.html</a:t>
            </a:r>
            <a:endParaRPr lang="en-US" altLang="en-US" sz="700">
              <a:latin typeface="Arial" panose="020B0604020202020204" pitchFamily="34" charset="0"/>
              <a:ea typeface="ＭＳ Ｐゴシック" panose="020B0600070205080204" pitchFamily="34" charset="-128"/>
            </a:endParaRPr>
          </a:p>
          <a:p>
            <a:pPr lvl="1" eaLnBrk="1" hangingPunct="1">
              <a:lnSpc>
                <a:spcPct val="90000"/>
              </a:lnSpc>
            </a:pPr>
            <a:r>
              <a:rPr lang="en-US" altLang="en-US" sz="700">
                <a:latin typeface="Arial" panose="020B0604020202020204" pitchFamily="34" charset="0"/>
                <a:ea typeface="ＭＳ Ｐゴシック" panose="020B0600070205080204" pitchFamily="34" charset="-128"/>
              </a:rPr>
              <a:t>Pellet, Racer, Medius KBS, FACT++, fuzzyDL, KAON2, MSPASS, QuOnto</a:t>
            </a:r>
          </a:p>
          <a:p>
            <a:pPr eaLnBrk="1" hangingPunct="1">
              <a:lnSpc>
                <a:spcPct val="90000"/>
              </a:lnSpc>
            </a:pPr>
            <a:r>
              <a:rPr lang="en-US" altLang="en-US" sz="700">
                <a:latin typeface="Arial" panose="020B0604020202020204" pitchFamily="34" charset="0"/>
                <a:ea typeface="ＭＳ Ｐゴシック" panose="020B0600070205080204" pitchFamily="34" charset="-128"/>
              </a:rPr>
              <a:t>Query Languages</a:t>
            </a:r>
          </a:p>
          <a:p>
            <a:pPr eaLnBrk="1" hangingPunct="1">
              <a:lnSpc>
                <a:spcPct val="90000"/>
              </a:lnSpc>
            </a:pPr>
            <a:r>
              <a:rPr lang="en-US" altLang="en-US">
                <a:latin typeface="Arial" panose="020B0604020202020204" pitchFamily="34" charset="0"/>
                <a:ea typeface="ＭＳ Ｐゴシック" panose="020B0600070205080204" pitchFamily="34" charset="-128"/>
              </a:rPr>
              <a:t>SPARQL vs OWL-QL - SPARQL is query for RDF, OWL-QL is query for OWL, </a:t>
            </a:r>
            <a:r>
              <a:rPr lang="en-US" altLang="en-US" sz="700">
                <a:latin typeface="Arial" panose="020B0604020202020204" pitchFamily="34" charset="0"/>
                <a:ea typeface="ＭＳ Ｐゴシック" panose="020B0600070205080204" pitchFamily="34" charset="-128"/>
              </a:rPr>
              <a:t>, XQUERY</a:t>
            </a:r>
            <a:r>
              <a:rPr lang="en-US" altLang="en-US">
                <a:latin typeface="Arial" panose="020B0604020202020204" pitchFamily="34" charset="0"/>
                <a:ea typeface="ＭＳ Ｐゴシック" panose="020B0600070205080204" pitchFamily="34" charset="-128"/>
              </a:rPr>
              <a:t>  is for XML, </a:t>
            </a:r>
            <a:r>
              <a:rPr lang="en-US" altLang="en-US" sz="700">
                <a:latin typeface="Arial" panose="020B0604020202020204" pitchFamily="34" charset="0"/>
                <a:ea typeface="ＭＳ Ｐゴシック" panose="020B0600070205080204" pitchFamily="34" charset="-128"/>
              </a:rPr>
              <a:t>SeRQL is for the SeSAME triple store, OWL-QL</a:t>
            </a:r>
          </a:p>
          <a:p>
            <a:pPr eaLnBrk="1" hangingPunct="1">
              <a:lnSpc>
                <a:spcPct val="90000"/>
              </a:lnSpc>
            </a:pPr>
            <a:r>
              <a:rPr lang="en-US" altLang="en-US" sz="700">
                <a:latin typeface="Arial" panose="020B0604020202020204" pitchFamily="34" charset="0"/>
                <a:ea typeface="ＭＳ Ｐゴシック" panose="020B0600070205080204" pitchFamily="34" charset="-128"/>
              </a:rPr>
              <a:t>SPARQL - </a:t>
            </a:r>
            <a:r>
              <a:rPr lang="en-US" altLang="en-US">
                <a:latin typeface="Arial" panose="020B0604020202020204" pitchFamily="34" charset="0"/>
                <a:ea typeface="ＭＳ Ｐゴシック" panose="020B0600070205080204" pitchFamily="34" charset="-128"/>
              </a:rPr>
              <a:t>http://www.w3.org/TR/rdf-sparql-query/</a:t>
            </a:r>
          </a:p>
          <a:p>
            <a:pPr eaLnBrk="1" hangingPunct="1">
              <a:lnSpc>
                <a:spcPct val="90000"/>
              </a:lnSpc>
            </a:pPr>
            <a:r>
              <a:rPr lang="en-US" altLang="en-US">
                <a:latin typeface="Arial" panose="020B0604020202020204" pitchFamily="34" charset="0"/>
                <a:ea typeface="ＭＳ Ｐゴシック" panose="020B0600070205080204" pitchFamily="34" charset="-128"/>
              </a:rPr>
              <a:t>OWL-QL - http://www.ksl.stanford.edu/projects/owl-ql/</a:t>
            </a:r>
          </a:p>
          <a:p>
            <a:pPr eaLnBrk="1" hangingPunct="1">
              <a:lnSpc>
                <a:spcPct val="90000"/>
              </a:lnSpc>
            </a:pPr>
            <a:r>
              <a:rPr lang="en-US" altLang="en-US">
                <a:latin typeface="Arial" panose="020B0604020202020204" pitchFamily="34" charset="0"/>
                <a:ea typeface="ＭＳ Ｐゴシック" panose="020B0600070205080204" pitchFamily="34" charset="-128"/>
              </a:rPr>
              <a:t>XQUERY - http://www.w3.org/XML/Query/</a:t>
            </a:r>
          </a:p>
          <a:p>
            <a:pPr eaLnBrk="1" hangingPunct="1">
              <a:lnSpc>
                <a:spcPct val="90000"/>
              </a:lnSpc>
            </a:pPr>
            <a:r>
              <a:rPr lang="en-US" altLang="en-US">
                <a:latin typeface="Arial" panose="020B0604020202020204" pitchFamily="34" charset="0"/>
                <a:ea typeface="ＭＳ Ｐゴシック" panose="020B0600070205080204" pitchFamily="34" charset="-128"/>
              </a:rPr>
              <a:t>SerQL - http://www.openrdf.org/doc/sesame/users/ch06.html</a:t>
            </a:r>
          </a:p>
          <a:p>
            <a:pPr eaLnBrk="1" hangingPunct="1">
              <a:lnSpc>
                <a:spcPct val="90000"/>
              </a:lnSpc>
            </a:pPr>
            <a:r>
              <a:rPr lang="en-US" altLang="en-US">
                <a:latin typeface="Arial" panose="020B0604020202020204" pitchFamily="34" charset="0"/>
                <a:ea typeface="ＭＳ Ｐゴシック" panose="020B0600070205080204" pitchFamily="34" charset="-128"/>
              </a:rPr>
              <a:t>RDFQuery - http://www.w3.org/TandS/QL/QL98/pp/rdfquery.html</a:t>
            </a:r>
            <a:endParaRPr lang="en-US" altLang="en-US" sz="700">
              <a:latin typeface="Arial" panose="020B0604020202020204" pitchFamily="34" charset="0"/>
              <a:ea typeface="ＭＳ Ｐゴシック" panose="020B0600070205080204" pitchFamily="34" charset="-128"/>
            </a:endParaRPr>
          </a:p>
          <a:p>
            <a:pPr eaLnBrk="1" hangingPunct="1">
              <a:lnSpc>
                <a:spcPct val="90000"/>
              </a:lnSpc>
            </a:pPr>
            <a:r>
              <a:rPr lang="en-US" altLang="en-US" sz="700">
                <a:latin typeface="Arial" panose="020B0604020202020204" pitchFamily="34" charset="0"/>
                <a:ea typeface="ＭＳ Ｐゴシック" panose="020B0600070205080204" pitchFamily="34" charset="-128"/>
              </a:rPr>
              <a:t>Other Tools for Semantic Web</a:t>
            </a:r>
          </a:p>
          <a:p>
            <a:pPr lvl="1" eaLnBrk="1" hangingPunct="1">
              <a:lnSpc>
                <a:spcPct val="90000"/>
              </a:lnSpc>
            </a:pPr>
            <a:r>
              <a:rPr lang="en-US" altLang="en-US" sz="700">
                <a:latin typeface="Arial" panose="020B0604020202020204" pitchFamily="34" charset="0"/>
                <a:ea typeface="ＭＳ Ｐゴシック" panose="020B0600070205080204" pitchFamily="34" charset="-128"/>
              </a:rPr>
              <a:t>Search: SWOOGLE swoogle.umbc.edu - helps to find ontologies (in OWL, RDF) harvested (google-like) from the web</a:t>
            </a:r>
          </a:p>
          <a:p>
            <a:pPr lvl="1" eaLnBrk="1" hangingPunct="1">
              <a:lnSpc>
                <a:spcPct val="90000"/>
              </a:lnSpc>
            </a:pPr>
            <a:r>
              <a:rPr lang="en-US" altLang="en-US" sz="700">
                <a:latin typeface="Arial" panose="020B0604020202020204" pitchFamily="34" charset="0"/>
                <a:ea typeface="ＭＳ Ｐゴシック" panose="020B0600070205080204" pitchFamily="34" charset="-128"/>
              </a:rPr>
              <a:t>Collaboration: www.planetont.org - site where one can compare, download, upload, annotate ontologies.</a:t>
            </a:r>
          </a:p>
          <a:p>
            <a:pPr lvl="1" eaLnBrk="1" hangingPunct="1">
              <a:lnSpc>
                <a:spcPct val="90000"/>
              </a:lnSpc>
            </a:pPr>
            <a:r>
              <a:rPr lang="en-US" altLang="en-US" sz="700">
                <a:latin typeface="Arial" panose="020B0604020202020204" pitchFamily="34" charset="0"/>
                <a:ea typeface="ＭＳ Ｐゴシック" panose="020B0600070205080204" pitchFamily="34" charset="-128"/>
              </a:rPr>
              <a:t>Other: Jena - </a:t>
            </a:r>
            <a:r>
              <a:rPr lang="en-US" altLang="en-US">
                <a:latin typeface="Arial" panose="020B0604020202020204" pitchFamily="34" charset="0"/>
                <a:ea typeface="ＭＳ Ｐゴシック" panose="020B0600070205080204" pitchFamily="34" charset="-128"/>
              </a:rPr>
              <a:t>http://jena.sourceforge.net/</a:t>
            </a:r>
            <a:r>
              <a:rPr lang="en-US" altLang="en-US" sz="700">
                <a:latin typeface="Arial" panose="020B0604020202020204" pitchFamily="34" charset="0"/>
                <a:ea typeface="ＭＳ Ｐゴシック" panose="020B0600070205080204" pitchFamily="34" charset="-128"/>
              </a:rPr>
              <a:t>, SeSAME/SAIL - </a:t>
            </a:r>
            <a:r>
              <a:rPr lang="en-US" altLang="en-US">
                <a:latin typeface="Arial" panose="020B0604020202020204" pitchFamily="34" charset="0"/>
                <a:ea typeface="ＭＳ Ｐゴシック" panose="020B0600070205080204" pitchFamily="34" charset="-128"/>
              </a:rPr>
              <a:t>http://openrdf.org/doc/sesame2/2.0/users/index.html, Storage and Inference Layer - http://www.openrdf.org/doc/sesame/api/org/openrdf/sesame/sail/package-summary.html</a:t>
            </a:r>
            <a:r>
              <a:rPr lang="en-US" altLang="en-US" sz="700">
                <a:latin typeface="Arial" panose="020B0604020202020204" pitchFamily="34" charset="0"/>
                <a:ea typeface="ＭＳ Ｐゴシック" panose="020B0600070205080204" pitchFamily="34" charset="-128"/>
              </a:rPr>
              <a:t>, Mulgara - </a:t>
            </a:r>
            <a:r>
              <a:rPr lang="en-US" altLang="en-US">
                <a:latin typeface="Arial" panose="020B0604020202020204" pitchFamily="34" charset="0"/>
                <a:ea typeface="ＭＳ Ｐゴシック" panose="020B0600070205080204" pitchFamily="34" charset="-128"/>
              </a:rPr>
              <a:t>http://www.mulgara.org/</a:t>
            </a:r>
            <a:r>
              <a:rPr lang="en-US" altLang="en-US" sz="700">
                <a:latin typeface="Arial" panose="020B0604020202020204" pitchFamily="34" charset="0"/>
                <a:ea typeface="ＭＳ Ｐゴシック" panose="020B0600070205080204" pitchFamily="34" charset="-128"/>
              </a:rPr>
              <a:t>, KOWARI - </a:t>
            </a:r>
            <a:r>
              <a:rPr lang="en-US" altLang="en-US">
                <a:latin typeface="Arial" panose="020B0604020202020204" pitchFamily="34" charset="0"/>
                <a:ea typeface="ＭＳ Ｐゴシック" panose="020B0600070205080204" pitchFamily="34" charset="-128"/>
              </a:rPr>
              <a:t>http://kowari.org </a:t>
            </a:r>
            <a:r>
              <a:rPr lang="en-US" altLang="en-US" sz="700">
                <a:latin typeface="Arial" panose="020B0604020202020204" pitchFamily="34" charset="0"/>
                <a:ea typeface="ＭＳ Ｐゴシック" panose="020B0600070205080204" pitchFamily="34" charset="-128"/>
              </a:rPr>
              <a:t>are triple stores, </a:t>
            </a:r>
          </a:p>
          <a:p>
            <a:pPr lvl="1" eaLnBrk="1" hangingPunct="1">
              <a:lnSpc>
                <a:spcPct val="90000"/>
              </a:lnSpc>
            </a:pPr>
            <a:r>
              <a:rPr lang="en-US" altLang="en-US" sz="700">
                <a:latin typeface="Arial" panose="020B0604020202020204" pitchFamily="34" charset="0"/>
                <a:ea typeface="ＭＳ Ｐゴシック" panose="020B0600070205080204" pitchFamily="34" charset="-128"/>
              </a:rPr>
              <a:t>Eclipse is a java software development environment - </a:t>
            </a:r>
            <a:r>
              <a:rPr lang="en-US" altLang="en-US">
                <a:latin typeface="Arial" panose="020B0604020202020204" pitchFamily="34" charset="0"/>
                <a:ea typeface="ＭＳ Ｐゴシック" panose="020B0600070205080204" pitchFamily="34" charset="-128"/>
              </a:rPr>
              <a:t>http://www.eclipse.org/</a:t>
            </a:r>
            <a:endParaRPr lang="en-US" altLang="en-US" sz="700">
              <a:latin typeface="Arial" panose="020B0604020202020204" pitchFamily="34" charset="0"/>
              <a:ea typeface="ＭＳ Ｐゴシック" panose="020B0600070205080204" pitchFamily="34" charset="-128"/>
            </a:endParaRPr>
          </a:p>
          <a:p>
            <a:pPr lvl="1" eaLnBrk="1" hangingPunct="1">
              <a:lnSpc>
                <a:spcPct val="90000"/>
              </a:lnSpc>
            </a:pPr>
            <a:r>
              <a:rPr lang="en-US" altLang="en-US" sz="700">
                <a:latin typeface="Arial" panose="020B0604020202020204" pitchFamily="34" charset="0"/>
                <a:ea typeface="ＭＳ Ｐゴシック" panose="020B0600070205080204" pitchFamily="34" charset="-128"/>
              </a:rPr>
              <a:t>Semantic wiki: OntoWiki - </a:t>
            </a:r>
            <a:r>
              <a:rPr lang="en-US" altLang="en-US">
                <a:latin typeface="Arial" panose="020B0604020202020204" pitchFamily="34" charset="0"/>
                <a:ea typeface="ＭＳ Ｐゴシック" panose="020B0600070205080204" pitchFamily="34" charset="-128"/>
              </a:rPr>
              <a:t>http://ontowiki.net/Projects/OntoWiki</a:t>
            </a:r>
            <a:r>
              <a:rPr lang="en-US" altLang="en-US" sz="700">
                <a:latin typeface="Arial" panose="020B0604020202020204" pitchFamily="34" charset="0"/>
                <a:ea typeface="ＭＳ Ｐゴシック" panose="020B0600070205080204" pitchFamily="34" charset="-128"/>
              </a:rPr>
              <a:t>, SemanticMediaWiki - </a:t>
            </a:r>
            <a:r>
              <a:rPr lang="en-US" altLang="en-US">
                <a:latin typeface="Arial" panose="020B0604020202020204" pitchFamily="34" charset="0"/>
                <a:ea typeface="ＭＳ Ｐゴシック" panose="020B0600070205080204" pitchFamily="34" charset="-128"/>
              </a:rPr>
              <a:t>http://meta.wikimedia.org/wiki/Semantic_MediaWiki</a:t>
            </a:r>
            <a:endParaRPr lang="en-US" altLang="en-US" sz="700">
              <a:latin typeface="Arial" panose="020B0604020202020204" pitchFamily="34" charset="0"/>
              <a:ea typeface="ＭＳ Ｐゴシック" panose="020B0600070205080204" pitchFamily="34" charset="-128"/>
            </a:endParaRPr>
          </a:p>
          <a:p>
            <a:pPr lvl="1" eaLnBrk="1" hangingPunct="1">
              <a:lnSpc>
                <a:spcPct val="90000"/>
              </a:lnSpc>
            </a:pPr>
            <a:r>
              <a:rPr lang="en-US" altLang="en-US" sz="700">
                <a:latin typeface="Arial" panose="020B0604020202020204" pitchFamily="34" charset="0"/>
                <a:ea typeface="ＭＳ Ｐゴシック" panose="020B0600070205080204" pitchFamily="34" charset="-128"/>
              </a:rPr>
              <a:t>SWEET sweet.jpl.nasa.gov - mid-level earth science ontology framework and domain encodings</a:t>
            </a:r>
          </a:p>
          <a:p>
            <a:pPr lvl="1" eaLnBrk="1" hangingPunct="1">
              <a:lnSpc>
                <a:spcPct val="90000"/>
              </a:lnSpc>
            </a:pPr>
            <a:r>
              <a:rPr lang="en-US" altLang="en-US" sz="700">
                <a:latin typeface="Arial" panose="020B0604020202020204" pitchFamily="34" charset="0"/>
                <a:ea typeface="ＭＳ Ｐゴシック" panose="020B0600070205080204" pitchFamily="34" charset="-128"/>
              </a:rPr>
              <a:t>VSTO vsto.hao.ucar.edu, www.vsto.org - for solar-terrestrial includes instruments and parameters, data products, etc.</a:t>
            </a:r>
          </a:p>
          <a:p>
            <a:pPr lvl="1" eaLnBrk="1" hangingPunct="1">
              <a:lnSpc>
                <a:spcPct val="90000"/>
              </a:lnSpc>
            </a:pPr>
            <a:r>
              <a:rPr lang="en-US" altLang="en-US" sz="700">
                <a:latin typeface="Arial" panose="020B0604020202020204" pitchFamily="34" charset="0"/>
                <a:ea typeface="ＭＳ Ｐゴシック" panose="020B0600070205080204" pitchFamily="34" charset="-128"/>
              </a:rPr>
              <a:t>MMI www.marinemetadata.org - ontologies for marine and related sciences, include devices and platforms.</a:t>
            </a:r>
          </a:p>
          <a:p>
            <a:pPr lvl="1" eaLnBrk="1" hangingPunct="1">
              <a:lnSpc>
                <a:spcPct val="90000"/>
              </a:lnSpc>
            </a:pPr>
            <a:r>
              <a:rPr lang="en-US" altLang="en-US" sz="700">
                <a:latin typeface="Arial" panose="020B0604020202020204" pitchFamily="34" charset="0"/>
                <a:ea typeface="ＭＳ Ｐゴシック" panose="020B0600070205080204" pitchFamily="34" charset="-128"/>
              </a:rPr>
              <a:t>GeoSciML - schema language for solid-earth with possible applications to geosciences/ earth sciences. - </a:t>
            </a:r>
            <a:r>
              <a:rPr lang="en-US" altLang="en-US">
                <a:latin typeface="Arial" panose="020B0604020202020204" pitchFamily="34" charset="0"/>
                <a:ea typeface="ＭＳ Ｐゴシック" panose="020B0600070205080204" pitchFamily="34" charset="-128"/>
              </a:rPr>
              <a:t>https://www.seegrid.csiro.au/twiki/bin/view/CGIModel/GeoSciML</a:t>
            </a:r>
            <a:endParaRPr lang="en-US" altLang="en-US" sz="700">
              <a:latin typeface="Arial" panose="020B0604020202020204" pitchFamily="34" charset="0"/>
              <a:ea typeface="ＭＳ Ｐゴシック" panose="020B0600070205080204" pitchFamily="34" charset="-128"/>
            </a:endParaRPr>
          </a:p>
          <a:p>
            <a:pPr eaLnBrk="1" hangingPunct="1">
              <a:lnSpc>
                <a:spcPct val="90000"/>
              </a:lnSpc>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3489E348-4572-E246-8A3B-36052AE7F8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2D141D8-4679-C141-BBC5-3BD8A56A39F9}" type="slidenum">
              <a:rPr lang="en-US" altLang="en-US" sz="1200"/>
              <a:pPr/>
              <a:t>2</a:t>
            </a:fld>
            <a:endParaRPr lang="en-US" altLang="en-US" sz="1200"/>
          </a:p>
        </p:txBody>
      </p:sp>
      <p:sp>
        <p:nvSpPr>
          <p:cNvPr id="18435" name="Rectangle 2">
            <a:extLst>
              <a:ext uri="{FF2B5EF4-FFF2-40B4-BE49-F238E27FC236}">
                <a16:creationId xmlns:a16="http://schemas.microsoft.com/office/drawing/2014/main" id="{0099CAAC-9845-9F40-893F-2014D5B85AA9}"/>
              </a:ext>
            </a:extLst>
          </p:cNvPr>
          <p:cNvSpPr>
            <a:spLocks noChangeArrowheads="1"/>
          </p:cNvSpPr>
          <p:nvPr>
            <p:ph type="sldImg"/>
          </p:nvPr>
        </p:nvSpPr>
        <p:spPr>
          <a:solidFill>
            <a:srgbClr val="FFFFFF"/>
          </a:solidFill>
          <a:ln/>
        </p:spPr>
      </p:sp>
      <p:sp>
        <p:nvSpPr>
          <p:cNvPr id="18436" name="Rectangle 3">
            <a:extLst>
              <a:ext uri="{FF2B5EF4-FFF2-40B4-BE49-F238E27FC236}">
                <a16:creationId xmlns:a16="http://schemas.microsoft.com/office/drawing/2014/main" id="{D04CC553-E85F-9245-B6DE-9941D46D0294}"/>
              </a:ext>
            </a:extLst>
          </p:cNvPr>
          <p:cNvSpPr>
            <a:spLocks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ea typeface="ＭＳ Ｐゴシック" panose="020B0600070205080204" pitchFamily="34" charset="-128"/>
              </a:rPr>
              <a:t>Slide indicates where the roadmaps fit with the capability vision, technology infusion and the other elements of NASA technology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771539C5-E0C5-1B4C-8BFF-9245D03CE0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BD58542-AF11-5740-AC2A-B90F068134E8}" type="slidenum">
              <a:rPr lang="en-US" altLang="en-US" sz="1200"/>
              <a:pPr/>
              <a:t>27</a:t>
            </a:fld>
            <a:endParaRPr lang="en-US" altLang="en-US" sz="1200"/>
          </a:p>
        </p:txBody>
      </p:sp>
      <p:sp>
        <p:nvSpPr>
          <p:cNvPr id="60419" name="Rectangle 2">
            <a:extLst>
              <a:ext uri="{FF2B5EF4-FFF2-40B4-BE49-F238E27FC236}">
                <a16:creationId xmlns:a16="http://schemas.microsoft.com/office/drawing/2014/main" id="{FA11A410-BDE8-B244-91A5-FD0F73209C7D}"/>
              </a:ext>
            </a:extLst>
          </p:cNvPr>
          <p:cNvSpPr>
            <a:spLocks noChangeArrowheads="1"/>
          </p:cNvSpPr>
          <p:nvPr>
            <p:ph type="sldImg"/>
          </p:nvPr>
        </p:nvSpPr>
        <p:spPr>
          <a:solidFill>
            <a:srgbClr val="FFFFFF"/>
          </a:solidFill>
          <a:ln/>
        </p:spPr>
      </p:sp>
      <p:sp>
        <p:nvSpPr>
          <p:cNvPr id="60420" name="Rectangle 3">
            <a:extLst>
              <a:ext uri="{FF2B5EF4-FFF2-40B4-BE49-F238E27FC236}">
                <a16:creationId xmlns:a16="http://schemas.microsoft.com/office/drawing/2014/main" id="{8AD3B6C3-47DD-AE4B-9F60-9EE42064158A}"/>
              </a:ext>
            </a:extLst>
          </p:cNvPr>
          <p:cNvSpPr>
            <a:spLocks noChangeArrowheads="1"/>
          </p:cNvSpPr>
          <p:nvPr>
            <p:ph type="body" idx="1"/>
          </p:nvPr>
        </p:nvSpPr>
        <p:spPr>
          <a:solidFill>
            <a:srgbClr val="FFFFFF"/>
          </a:solidFill>
          <a:ln>
            <a:solidFill>
              <a:srgbClr val="000000"/>
            </a:solidFill>
          </a:ln>
        </p:spPr>
        <p:txBody>
          <a:bodyPr/>
          <a:lstStyle/>
          <a:p>
            <a:pPr eaLnBrk="1" hangingPunct="1"/>
            <a:r>
              <a:rPr lang="en-US" altLang="en-US" dirty="0">
                <a:latin typeface="Arial" panose="020B0604020202020204" pitchFamily="34" charset="0"/>
                <a:ea typeface="ＭＳ Ｐゴシック" panose="020B0600070205080204" pitchFamily="34" charset="-128"/>
              </a:rPr>
              <a:t>TRL-technology readiness level</a:t>
            </a:r>
          </a:p>
          <a:p>
            <a:pPr eaLnBrk="1" hangingPunct="1"/>
            <a:r>
              <a:rPr lang="en-US" altLang="en-US" dirty="0">
                <a:latin typeface="Arial" panose="020B0604020202020204" pitchFamily="34" charset="0"/>
                <a:ea typeface="ＭＳ Ｐゴシック" panose="020B0600070205080204" pitchFamily="34" charset="-128"/>
              </a:rPr>
              <a:t>In the future perhaps use IRL=Interoperability and RRL=Re-use (software/ service)</a:t>
            </a:r>
          </a:p>
          <a:p>
            <a:pPr eaLnBrk="1" hangingPunct="1"/>
            <a:r>
              <a:rPr lang="en-US" altLang="en-US" dirty="0">
                <a:latin typeface="Arial" panose="020B0604020202020204" pitchFamily="34" charset="0"/>
                <a:ea typeface="ＭＳ Ｐゴシック" panose="020B0600070205080204" pitchFamily="34" charset="-128"/>
              </a:rPr>
              <a:t>TRA= technology readiness assessment</a:t>
            </a:r>
          </a:p>
          <a:p>
            <a:pPr eaLnBrk="1" hangingPunct="1"/>
            <a:r>
              <a:rPr lang="en-US" altLang="en-US" dirty="0" err="1">
                <a:latin typeface="Arial" panose="020B0604020202020204" pitchFamily="34" charset="0"/>
                <a:ea typeface="ＭＳ Ｐゴシック" panose="020B0600070205080204" pitchFamily="34" charset="-128"/>
              </a:rPr>
              <a:t>xRL</a:t>
            </a:r>
            <a:r>
              <a:rPr lang="en-US" altLang="en-US" dirty="0">
                <a:latin typeface="Arial" panose="020B0604020202020204" pitchFamily="34" charset="0"/>
                <a:ea typeface="ＭＳ Ｐゴシック" panose="020B0600070205080204" pitchFamily="34" charset="-128"/>
              </a:rPr>
              <a:t> (x=T, I, 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70CE312F-01C2-F747-91F7-2984E5C70B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3553B76-BC15-904D-BEB7-7605D1479A79}" type="slidenum">
              <a:rPr lang="en-US" altLang="en-US" sz="1200"/>
              <a:pPr/>
              <a:t>3</a:t>
            </a:fld>
            <a:endParaRPr lang="en-US" altLang="en-US" sz="1200"/>
          </a:p>
        </p:txBody>
      </p:sp>
      <p:sp>
        <p:nvSpPr>
          <p:cNvPr id="20483" name="Rectangle 2">
            <a:extLst>
              <a:ext uri="{FF2B5EF4-FFF2-40B4-BE49-F238E27FC236}">
                <a16:creationId xmlns:a16="http://schemas.microsoft.com/office/drawing/2014/main" id="{2804FE57-807F-A643-AFCA-D4017D23EC5B}"/>
              </a:ext>
            </a:extLst>
          </p:cNvPr>
          <p:cNvSpPr>
            <a:spLocks noChangeArrowheads="1" noTextEdit="1"/>
          </p:cNvSpPr>
          <p:nvPr>
            <p:ph type="sldImg"/>
          </p:nvPr>
        </p:nvSpPr>
        <p:spPr>
          <a:ln/>
        </p:spPr>
      </p:sp>
      <p:sp>
        <p:nvSpPr>
          <p:cNvPr id="20484" name="Rectangle 3">
            <a:extLst>
              <a:ext uri="{FF2B5EF4-FFF2-40B4-BE49-F238E27FC236}">
                <a16:creationId xmlns:a16="http://schemas.microsoft.com/office/drawing/2014/main" id="{69A28AA3-DC96-7549-8AE7-5129B220FB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Taken from NASA TIWG Capability Vision -the initial view with all blue boxes represents the elements of the Capability Vision. To animate, there are 5 clicks for this slide. The first inserts the Tech. Infusion for SW in the lowetr layer. Next  the yellow shaded boxes indicate the present and near future areas where semantic web will be infused. Next clickindicates the upper level capabilities supported..Next click indicates that middle layers contribute to the upper layers.</a:t>
            </a:r>
          </a:p>
          <a:p>
            <a:pPr eaLnBrk="1" hangingPunct="1"/>
            <a:r>
              <a:rPr lang="en-US" altLang="en-US">
                <a:latin typeface="Arial" panose="020B0604020202020204" pitchFamily="34" charset="0"/>
                <a:ea typeface="ＭＳ Ｐゴシック" panose="020B0600070205080204" pitchFamily="34" charset="-128"/>
              </a:rPr>
              <a:t>Final click puts two orange circles around the two remaining areas will eventually  benefit from SW but the work is not as advanced and is not covered in this roadmap.</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1138B4E-EE24-E44B-BD47-34FBD7A64B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9FA18C7-A70F-ED4B-89FE-27723CC5ECC3}" type="slidenum">
              <a:rPr lang="en-US" altLang="en-US" sz="1200"/>
              <a:pPr/>
              <a:t>4</a:t>
            </a:fld>
            <a:endParaRPr lang="en-US" altLang="en-US" sz="1200"/>
          </a:p>
        </p:txBody>
      </p:sp>
      <p:sp>
        <p:nvSpPr>
          <p:cNvPr id="22531" name="Rectangle 2">
            <a:extLst>
              <a:ext uri="{FF2B5EF4-FFF2-40B4-BE49-F238E27FC236}">
                <a16:creationId xmlns:a16="http://schemas.microsoft.com/office/drawing/2014/main" id="{200027F5-2AD8-C443-9372-E15EADCB9900}"/>
              </a:ext>
            </a:extLst>
          </p:cNvPr>
          <p:cNvSpPr>
            <a:spLocks noChangeArrowheads="1"/>
          </p:cNvSpPr>
          <p:nvPr>
            <p:ph type="sldImg"/>
          </p:nvPr>
        </p:nvSpPr>
        <p:spPr>
          <a:solidFill>
            <a:srgbClr val="FFFFFF"/>
          </a:solidFill>
          <a:ln/>
        </p:spPr>
      </p:sp>
      <p:sp>
        <p:nvSpPr>
          <p:cNvPr id="22532" name="Rectangle 3">
            <a:extLst>
              <a:ext uri="{FF2B5EF4-FFF2-40B4-BE49-F238E27FC236}">
                <a16:creationId xmlns:a16="http://schemas.microsoft.com/office/drawing/2014/main" id="{968ED24F-5938-4D4B-9D1C-1C2A4F570609}"/>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CF50F0AE-D656-694A-98A9-4DFD5FAA6A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511210D-DDA6-9F4D-92F2-E7478CFA9F70}" type="slidenum">
              <a:rPr lang="en-US" altLang="en-US" sz="1200"/>
              <a:pPr/>
              <a:t>5</a:t>
            </a:fld>
            <a:endParaRPr lang="en-US" altLang="en-US" sz="1200"/>
          </a:p>
        </p:txBody>
      </p:sp>
      <p:sp>
        <p:nvSpPr>
          <p:cNvPr id="24579" name="Rectangle 2">
            <a:extLst>
              <a:ext uri="{FF2B5EF4-FFF2-40B4-BE49-F238E27FC236}">
                <a16:creationId xmlns:a16="http://schemas.microsoft.com/office/drawing/2014/main" id="{27FBA1C1-F598-DE48-AC6D-17F01E4B6BCF}"/>
              </a:ext>
            </a:extLst>
          </p:cNvPr>
          <p:cNvSpPr>
            <a:spLocks noChangeArrowheads="1"/>
          </p:cNvSpPr>
          <p:nvPr>
            <p:ph type="sldImg"/>
          </p:nvPr>
        </p:nvSpPr>
        <p:spPr>
          <a:solidFill>
            <a:srgbClr val="FFFFFF"/>
          </a:solidFill>
          <a:ln/>
        </p:spPr>
      </p:sp>
      <p:sp>
        <p:nvSpPr>
          <p:cNvPr id="24580" name="Rectangle 3">
            <a:extLst>
              <a:ext uri="{FF2B5EF4-FFF2-40B4-BE49-F238E27FC236}">
                <a16:creationId xmlns:a16="http://schemas.microsoft.com/office/drawing/2014/main" id="{1AFB376B-D177-1844-8B7C-98B0664EBE45}"/>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F724CE92-589C-7842-BB65-2CB4C1D29F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4E5B319-23BF-0A4D-8B06-4F44E05FF750}" type="slidenum">
              <a:rPr lang="en-US" altLang="en-US" sz="1200"/>
              <a:pPr/>
              <a:t>6</a:t>
            </a:fld>
            <a:endParaRPr lang="en-US" altLang="en-US" sz="1200"/>
          </a:p>
        </p:txBody>
      </p:sp>
      <p:sp>
        <p:nvSpPr>
          <p:cNvPr id="26627" name="Rectangle 2">
            <a:extLst>
              <a:ext uri="{FF2B5EF4-FFF2-40B4-BE49-F238E27FC236}">
                <a16:creationId xmlns:a16="http://schemas.microsoft.com/office/drawing/2014/main" id="{0807929B-BF49-EA4C-894F-CAC8F3E235B1}"/>
              </a:ext>
            </a:extLst>
          </p:cNvPr>
          <p:cNvSpPr>
            <a:spLocks noChangeArrowheads="1"/>
          </p:cNvSpPr>
          <p:nvPr>
            <p:ph type="sldImg"/>
          </p:nvPr>
        </p:nvSpPr>
        <p:spPr>
          <a:solidFill>
            <a:srgbClr val="FFFFFF"/>
          </a:solidFill>
          <a:ln/>
        </p:spPr>
      </p:sp>
      <p:sp>
        <p:nvSpPr>
          <p:cNvPr id="26628" name="Rectangle 3">
            <a:extLst>
              <a:ext uri="{FF2B5EF4-FFF2-40B4-BE49-F238E27FC236}">
                <a16:creationId xmlns:a16="http://schemas.microsoft.com/office/drawing/2014/main" id="{034C20B8-8DC5-3848-A9C8-B9D6D59970AC}"/>
              </a:ext>
            </a:extLst>
          </p:cNvPr>
          <p:cNvSpPr>
            <a:spLocks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ea typeface="ＭＳ Ｐゴシック" panose="020B0600070205080204" pitchFamily="34" charset="-128"/>
              </a:rPr>
              <a:t>Value-added nature of semantics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145D4490-C2CB-8C41-97A6-8B26034006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520E716-A5F0-264F-9D1E-E30947B2130B}" type="slidenum">
              <a:rPr lang="en-US" altLang="en-US" sz="1200"/>
              <a:pPr/>
              <a:t>7</a:t>
            </a:fld>
            <a:endParaRPr lang="en-US" altLang="en-US" sz="1200"/>
          </a:p>
        </p:txBody>
      </p:sp>
      <p:sp>
        <p:nvSpPr>
          <p:cNvPr id="28675" name="Rectangle 2">
            <a:extLst>
              <a:ext uri="{FF2B5EF4-FFF2-40B4-BE49-F238E27FC236}">
                <a16:creationId xmlns:a16="http://schemas.microsoft.com/office/drawing/2014/main" id="{E3106B3B-DB0C-454F-BA93-4C60AB3C06EF}"/>
              </a:ext>
            </a:extLst>
          </p:cNvPr>
          <p:cNvSpPr>
            <a:spLocks noChangeArrowheads="1"/>
          </p:cNvSpPr>
          <p:nvPr>
            <p:ph type="sldImg"/>
          </p:nvPr>
        </p:nvSpPr>
        <p:spPr>
          <a:solidFill>
            <a:srgbClr val="FFFFFF"/>
          </a:solidFill>
          <a:ln/>
        </p:spPr>
      </p:sp>
      <p:sp>
        <p:nvSpPr>
          <p:cNvPr id="28676" name="Rectangle 3">
            <a:extLst>
              <a:ext uri="{FF2B5EF4-FFF2-40B4-BE49-F238E27FC236}">
                <a16:creationId xmlns:a16="http://schemas.microsoft.com/office/drawing/2014/main" id="{609FFEE2-B893-2A4F-A3C2-B4AC75F40A08}"/>
              </a:ext>
            </a:extLst>
          </p:cNvPr>
          <p:cNvSpPr>
            <a:spLocks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ea typeface="ＭＳ Ｐゴシック" panose="020B0600070205080204" pitchFamily="34" charset="-128"/>
              </a:rPr>
              <a:t>Value-added nature of semantics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655996AF-2013-2D48-B4B2-E7146FD808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8F1B082-5555-4849-90A7-B171CC23260E}" type="slidenum">
              <a:rPr lang="en-US" altLang="en-US" sz="1200"/>
              <a:pPr/>
              <a:t>8</a:t>
            </a:fld>
            <a:endParaRPr lang="en-US" altLang="en-US" sz="1200"/>
          </a:p>
        </p:txBody>
      </p:sp>
      <p:sp>
        <p:nvSpPr>
          <p:cNvPr id="30723" name="Rectangle 2">
            <a:extLst>
              <a:ext uri="{FF2B5EF4-FFF2-40B4-BE49-F238E27FC236}">
                <a16:creationId xmlns:a16="http://schemas.microsoft.com/office/drawing/2014/main" id="{C2870AFE-7956-E94C-A4EC-511715D8A886}"/>
              </a:ext>
            </a:extLst>
          </p:cNvPr>
          <p:cNvSpPr>
            <a:spLocks noChangeArrowheads="1"/>
          </p:cNvSpPr>
          <p:nvPr>
            <p:ph type="sldImg"/>
          </p:nvPr>
        </p:nvSpPr>
        <p:spPr>
          <a:solidFill>
            <a:srgbClr val="FFFFFF"/>
          </a:solidFill>
          <a:ln/>
        </p:spPr>
      </p:sp>
      <p:sp>
        <p:nvSpPr>
          <p:cNvPr id="30724" name="Rectangle 3">
            <a:extLst>
              <a:ext uri="{FF2B5EF4-FFF2-40B4-BE49-F238E27FC236}">
                <a16:creationId xmlns:a16="http://schemas.microsoft.com/office/drawing/2014/main" id="{B699F41E-70D4-CB45-97AD-3012F37C25DE}"/>
              </a:ext>
            </a:extLst>
          </p:cNvPr>
          <p:cNvSpPr>
            <a:spLocks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ea typeface="ＭＳ Ｐゴシック" panose="020B0600070205080204" pitchFamily="34" charset="-128"/>
              </a:rPr>
              <a:t>Value-added nature of semantics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24816238-E81F-4C49-93F7-E279C84601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F95A566-61B8-284D-A541-1DC57683353F}" type="slidenum">
              <a:rPr lang="en-US" altLang="en-US" sz="1200"/>
              <a:pPr/>
              <a:t>9</a:t>
            </a:fld>
            <a:endParaRPr lang="en-US" altLang="en-US" sz="1200"/>
          </a:p>
        </p:txBody>
      </p:sp>
      <p:sp>
        <p:nvSpPr>
          <p:cNvPr id="32771" name="Rectangle 2">
            <a:extLst>
              <a:ext uri="{FF2B5EF4-FFF2-40B4-BE49-F238E27FC236}">
                <a16:creationId xmlns:a16="http://schemas.microsoft.com/office/drawing/2014/main" id="{1666B161-2C2D-B44E-8C63-85BEE8EB0AB9}"/>
              </a:ext>
            </a:extLst>
          </p:cNvPr>
          <p:cNvSpPr>
            <a:spLocks noChangeArrowheads="1"/>
          </p:cNvSpPr>
          <p:nvPr>
            <p:ph type="sldImg"/>
          </p:nvPr>
        </p:nvSpPr>
        <p:spPr>
          <a:solidFill>
            <a:srgbClr val="FFFFFF"/>
          </a:solidFill>
          <a:ln/>
        </p:spPr>
      </p:sp>
      <p:sp>
        <p:nvSpPr>
          <p:cNvPr id="32772" name="Rectangle 3">
            <a:extLst>
              <a:ext uri="{FF2B5EF4-FFF2-40B4-BE49-F238E27FC236}">
                <a16:creationId xmlns:a16="http://schemas.microsoft.com/office/drawing/2014/main" id="{24E6D13B-460A-F84A-B9E0-5890936362D1}"/>
              </a:ext>
            </a:extLst>
          </p:cNvPr>
          <p:cNvSpPr>
            <a:spLocks noChangeArrowheads="1"/>
          </p:cNvSpPr>
          <p:nvPr>
            <p:ph type="body" idx="1"/>
          </p:nvPr>
        </p:nvSpPr>
        <p:spPr>
          <a:solidFill>
            <a:srgbClr val="FFFFFF"/>
          </a:solidFill>
          <a:ln>
            <a:solidFill>
              <a:srgbClr val="000000"/>
            </a:solidFill>
          </a:ln>
        </p:spPr>
        <p:txBody>
          <a:bodyPr/>
          <a:lstStyle/>
          <a:p>
            <a:pPr>
              <a:spcBef>
                <a:spcPct val="0"/>
              </a:spcBef>
            </a:pPr>
            <a:r>
              <a:rPr lang="en-US" altLang="en-US" sz="2000" b="1">
                <a:latin typeface="Arial" panose="020B0604020202020204" pitchFamily="34" charset="0"/>
                <a:ea typeface="ＭＳ Ｐゴシック" panose="020B0600070205080204" pitchFamily="34" charset="-128"/>
              </a:rPr>
              <a:t>Traverse each of the Capability Vision component and indicate the value-added nature of semantics:</a:t>
            </a:r>
            <a:endParaRPr lang="en-US" altLang="en-US" sz="2000">
              <a:latin typeface="Arial" panose="020B0604020202020204" pitchFamily="34" charset="0"/>
              <a:ea typeface="ＭＳ Ｐゴシック" panose="020B0600070205080204" pitchFamily="34" charset="-128"/>
            </a:endParaRPr>
          </a:p>
          <a:p>
            <a:pPr>
              <a:spcBef>
                <a:spcPct val="0"/>
              </a:spcBef>
            </a:pPr>
            <a:r>
              <a:rPr lang="en-US" altLang="en-US" sz="2000">
                <a:latin typeface="Arial" panose="020B0604020202020204" pitchFamily="34" charset="0"/>
                <a:ea typeface="ＭＳ Ｐゴシック" panose="020B0600070205080204" pitchFamily="34" charset="-128"/>
              </a:rPr>
              <a:t>Query expansion, reasoning, term narrowing, unifying/</a:t>
            </a:r>
          </a:p>
          <a:p>
            <a:pPr>
              <a:spcBef>
                <a:spcPct val="0"/>
              </a:spcBef>
            </a:pPr>
            <a:r>
              <a:rPr lang="en-US" altLang="en-US" sz="2000">
                <a:latin typeface="Arial" panose="020B0604020202020204" pitchFamily="34" charset="0"/>
                <a:ea typeface="ＭＳ Ｐゴシック" panose="020B0600070205080204" pitchFamily="34" charset="-128"/>
              </a:rPr>
              <a:t>abstracting selection workflows, capturing the concepts </a:t>
            </a:r>
          </a:p>
          <a:p>
            <a:pPr>
              <a:spcBef>
                <a:spcPct val="0"/>
              </a:spcBef>
            </a:pPr>
            <a:r>
              <a:rPr lang="en-US" altLang="en-US" sz="2000">
                <a:latin typeface="Arial" panose="020B0604020202020204" pitchFamily="34" charset="0"/>
                <a:ea typeface="ＭＳ Ｐゴシック" panose="020B0600070205080204" pitchFamily="34" charset="-128"/>
              </a:rPr>
              <a:t>of discovery level, inventory level and item/granule-level </a:t>
            </a:r>
          </a:p>
          <a:p>
            <a:pPr>
              <a:spcBef>
                <a:spcPct val="0"/>
              </a:spcBef>
            </a:pPr>
            <a:r>
              <a:rPr lang="en-US" altLang="en-US" sz="2000">
                <a:latin typeface="Arial" panose="020B0604020202020204" pitchFamily="34" charset="0"/>
                <a:ea typeface="ＭＳ Ｐゴシック" panose="020B0600070205080204" pitchFamily="34" charset="-128"/>
              </a:rPr>
              <a:t>in finding data. This requires ontologies that have depth </a:t>
            </a:r>
          </a:p>
          <a:p>
            <a:pPr>
              <a:spcBef>
                <a:spcPct val="0"/>
              </a:spcBef>
            </a:pPr>
            <a:r>
              <a:rPr lang="en-US" altLang="en-US" sz="2000">
                <a:latin typeface="Arial" panose="020B0604020202020204" pitchFamily="34" charset="0"/>
                <a:ea typeface="ＭＳ Ｐゴシック" panose="020B0600070205080204" pitchFamily="34" charset="-128"/>
              </a:rPr>
              <a:t>and breadth in specific domains to enable this capability.</a:t>
            </a:r>
          </a:p>
          <a:p>
            <a:pPr>
              <a:spcBef>
                <a:spcPct val="0"/>
              </a:spcBef>
            </a:pPr>
            <a:r>
              <a:rPr lang="en-US" altLang="en-US" sz="2000">
                <a:latin typeface="Arial" panose="020B0604020202020204" pitchFamily="34" charset="0"/>
                <a:ea typeface="ＭＳ Ｐゴシック" panose="020B0600070205080204" pitchFamily="34" charset="-128"/>
              </a:rPr>
              <a:t>Currently SWEET, MMI, VSTO, and others are emerging</a:t>
            </a:r>
          </a:p>
          <a:p>
            <a:pPr>
              <a:spcBef>
                <a:spcPct val="0"/>
              </a:spcBef>
            </a:pPr>
            <a:r>
              <a:rPr lang="en-US" altLang="en-US" sz="2000">
                <a:latin typeface="Arial" panose="020B0604020202020204" pitchFamily="34" charset="0"/>
                <a:ea typeface="ＭＳ Ｐゴシック" panose="020B0600070205080204" pitchFamily="34" charset="-128"/>
              </a:rPr>
              <a:t>Community standards are needed to avoid wasted and </a:t>
            </a:r>
          </a:p>
          <a:p>
            <a:pPr>
              <a:spcBef>
                <a:spcPct val="0"/>
              </a:spcBef>
            </a:pPr>
            <a:r>
              <a:rPr lang="en-US" altLang="en-US" sz="2000">
                <a:latin typeface="Arial" panose="020B0604020202020204" pitchFamily="34" charset="0"/>
                <a:ea typeface="ＭＳ Ｐゴシック" panose="020B0600070205080204" pitchFamily="34" charset="-128"/>
              </a:rPr>
              <a:t>inconsistent efforts.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0B385787-1649-0E4E-BE8E-3425E254B323}"/>
              </a:ext>
            </a:extLst>
          </p:cNvPr>
          <p:cNvSpPr>
            <a:spLocks noChangeArrowheads="1"/>
          </p:cNvSpPr>
          <p:nvPr userDrawn="1"/>
        </p:nvSpPr>
        <p:spPr bwMode="auto">
          <a:xfrm>
            <a:off x="0" y="152400"/>
            <a:ext cx="9144000" cy="841375"/>
          </a:xfrm>
          <a:prstGeom prst="rect">
            <a:avLst/>
          </a:prstGeom>
          <a:gradFill rotWithShape="0">
            <a:gsLst>
              <a:gs pos="0">
                <a:srgbClr val="DDDDDD"/>
              </a:gs>
              <a:gs pos="100000">
                <a:srgbClr val="808080"/>
              </a:gs>
            </a:gsLst>
            <a:lin ang="10800000" scaled="1"/>
          </a:gradFill>
          <a:ln w="9525">
            <a:noFill/>
            <a:round/>
            <a:headEnd/>
            <a:tailEnd/>
          </a:ln>
          <a:effectLst/>
        </p:spPr>
        <p:txBody>
          <a:bodyPr wrap="none" lIns="1005840" tIns="46800" rIns="90000" bIns="46800" anchor="ct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buClr>
                <a:srgbClr val="003399"/>
              </a:buClr>
              <a:buSzPct val="100000"/>
              <a:buFont typeface="Helvetica" pitchFamily="2" charset="0"/>
              <a:buNone/>
            </a:pPr>
            <a:r>
              <a:rPr lang="en-GB" altLang="en-US" sz="1400">
                <a:solidFill>
                  <a:srgbClr val="003399"/>
                </a:solidFill>
                <a:latin typeface="Helvetica" pitchFamily="2" charset="0"/>
                <a:cs typeface="Lucida Sans Unicode" panose="020B0602030504020204" pitchFamily="34" charset="0"/>
              </a:rPr>
              <a:t>NATIONAL AERONAUTICS</a:t>
            </a:r>
          </a:p>
          <a:p>
            <a:pPr>
              <a:buClr>
                <a:srgbClr val="003399"/>
              </a:buClr>
              <a:buSzPct val="100000"/>
              <a:buFont typeface="Helvetica" pitchFamily="2" charset="0"/>
              <a:buNone/>
            </a:pPr>
            <a:r>
              <a:rPr lang="en-GB" altLang="en-US" sz="1400">
                <a:solidFill>
                  <a:srgbClr val="003399"/>
                </a:solidFill>
                <a:latin typeface="Helvetica" pitchFamily="2" charset="0"/>
                <a:cs typeface="Lucida Sans Unicode" panose="020B0602030504020204" pitchFamily="34" charset="0"/>
              </a:rPr>
              <a:t>AND SPACE ADMINISTRATION</a:t>
            </a:r>
          </a:p>
        </p:txBody>
      </p:sp>
      <p:grpSp>
        <p:nvGrpSpPr>
          <p:cNvPr id="5" name="Group 8">
            <a:extLst>
              <a:ext uri="{FF2B5EF4-FFF2-40B4-BE49-F238E27FC236}">
                <a16:creationId xmlns:a16="http://schemas.microsoft.com/office/drawing/2014/main" id="{6F2330C8-9605-3242-9E23-6673EC7C4F2E}"/>
              </a:ext>
            </a:extLst>
          </p:cNvPr>
          <p:cNvGrpSpPr>
            <a:grpSpLocks/>
          </p:cNvGrpSpPr>
          <p:nvPr userDrawn="1"/>
        </p:nvGrpSpPr>
        <p:grpSpPr bwMode="auto">
          <a:xfrm>
            <a:off x="152400" y="228600"/>
            <a:ext cx="838200" cy="717550"/>
            <a:chOff x="96" y="144"/>
            <a:chExt cx="528" cy="452"/>
          </a:xfrm>
        </p:grpSpPr>
        <p:sp>
          <p:nvSpPr>
            <p:cNvPr id="6" name="AutoShape 9">
              <a:extLst>
                <a:ext uri="{FF2B5EF4-FFF2-40B4-BE49-F238E27FC236}">
                  <a16:creationId xmlns:a16="http://schemas.microsoft.com/office/drawing/2014/main" id="{D60030F7-9752-664D-A456-69DB909B2FCB}"/>
                </a:ext>
              </a:extLst>
            </p:cNvPr>
            <p:cNvSpPr>
              <a:spLocks noChangeAspect="1" noChangeArrowheads="1" noTextEdit="1"/>
            </p:cNvSpPr>
            <p:nvPr userDrawn="1"/>
          </p:nvSpPr>
          <p:spPr bwMode="auto">
            <a:xfrm>
              <a:off x="96" y="144"/>
              <a:ext cx="528" cy="452"/>
            </a:xfrm>
            <a:prstGeom prst="rect">
              <a:avLst/>
            </a:prstGeom>
            <a:noFill/>
            <a:ln w="9525">
              <a:noFill/>
              <a:miter lim="800000"/>
              <a:headEnd/>
              <a:tailEnd/>
            </a:ln>
          </p:spPr>
          <p:txBody>
            <a:bodyPr/>
            <a:lstStyle/>
            <a:p>
              <a:pPr>
                <a:defRPr/>
              </a:pPr>
              <a:endParaRPr lang="en-US">
                <a:latin typeface="Arial" pitchFamily="-112" charset="0"/>
                <a:ea typeface="ＭＳ Ｐゴシック" pitchFamily="-112" charset="-128"/>
              </a:endParaRPr>
            </a:p>
          </p:txBody>
        </p:sp>
        <p:sp>
          <p:nvSpPr>
            <p:cNvPr id="7" name="Rectangle 10">
              <a:extLst>
                <a:ext uri="{FF2B5EF4-FFF2-40B4-BE49-F238E27FC236}">
                  <a16:creationId xmlns:a16="http://schemas.microsoft.com/office/drawing/2014/main" id="{C54D5C12-247B-204A-92E1-6C60FE9F30A9}"/>
                </a:ext>
              </a:extLst>
            </p:cNvPr>
            <p:cNvSpPr>
              <a:spLocks noChangeAspect="1" noChangeArrowheads="1"/>
            </p:cNvSpPr>
            <p:nvPr userDrawn="1"/>
          </p:nvSpPr>
          <p:spPr bwMode="auto">
            <a:xfrm>
              <a:off x="96" y="144"/>
              <a:ext cx="528" cy="452"/>
            </a:xfrm>
            <a:prstGeom prst="rect">
              <a:avLst/>
            </a:prstGeom>
            <a:noFill/>
            <a:ln w="0">
              <a:no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 name="Freeform 11">
              <a:extLst>
                <a:ext uri="{FF2B5EF4-FFF2-40B4-BE49-F238E27FC236}">
                  <a16:creationId xmlns:a16="http://schemas.microsoft.com/office/drawing/2014/main" id="{B12EFEF1-E1F7-294A-852D-0606BB269E9D}"/>
                </a:ext>
              </a:extLst>
            </p:cNvPr>
            <p:cNvSpPr>
              <a:spLocks noChangeAspect="1"/>
            </p:cNvSpPr>
            <p:nvPr userDrawn="1"/>
          </p:nvSpPr>
          <p:spPr bwMode="auto">
            <a:xfrm>
              <a:off x="126" y="146"/>
              <a:ext cx="398" cy="272"/>
            </a:xfrm>
            <a:custGeom>
              <a:avLst/>
              <a:gdLst/>
              <a:ahLst/>
              <a:cxnLst>
                <a:cxn ang="0">
                  <a:pos x="12819" y="237"/>
                </a:cxn>
                <a:cxn ang="0">
                  <a:pos x="18535" y="713"/>
                </a:cxn>
                <a:cxn ang="0">
                  <a:pos x="25351" y="5152"/>
                </a:cxn>
                <a:cxn ang="0">
                  <a:pos x="26863" y="7245"/>
                </a:cxn>
                <a:cxn ang="0">
                  <a:pos x="23477" y="9091"/>
                </a:cxn>
                <a:cxn ang="0">
                  <a:pos x="18197" y="11419"/>
                </a:cxn>
                <a:cxn ang="0">
                  <a:pos x="15673" y="8623"/>
                </a:cxn>
                <a:cxn ang="0">
                  <a:pos x="12067" y="5986"/>
                </a:cxn>
                <a:cxn ang="0">
                  <a:pos x="9947" y="5257"/>
                </a:cxn>
                <a:cxn ang="0">
                  <a:pos x="8370" y="5522"/>
                </a:cxn>
                <a:cxn ang="0">
                  <a:pos x="7501" y="6656"/>
                </a:cxn>
                <a:cxn ang="0">
                  <a:pos x="7277" y="8308"/>
                </a:cxn>
                <a:cxn ang="0">
                  <a:pos x="8088" y="11934"/>
                </a:cxn>
                <a:cxn ang="0">
                  <a:pos x="9346" y="14533"/>
                </a:cxn>
                <a:cxn ang="0">
                  <a:pos x="7505" y="15158"/>
                </a:cxn>
                <a:cxn ang="0">
                  <a:pos x="7513" y="13036"/>
                </a:cxn>
                <a:cxn ang="0">
                  <a:pos x="7597" y="12616"/>
                </a:cxn>
                <a:cxn ang="0">
                  <a:pos x="7944" y="12225"/>
                </a:cxn>
                <a:cxn ang="0">
                  <a:pos x="6295" y="12212"/>
                </a:cxn>
                <a:cxn ang="0">
                  <a:pos x="6710" y="12788"/>
                </a:cxn>
                <a:cxn ang="0">
                  <a:pos x="6756" y="13141"/>
                </a:cxn>
                <a:cxn ang="0">
                  <a:pos x="6763" y="15436"/>
                </a:cxn>
                <a:cxn ang="0">
                  <a:pos x="6680" y="15502"/>
                </a:cxn>
                <a:cxn ang="0">
                  <a:pos x="5314" y="13091"/>
                </a:cxn>
                <a:cxn ang="0">
                  <a:pos x="4772" y="12188"/>
                </a:cxn>
                <a:cxn ang="0">
                  <a:pos x="3253" y="12189"/>
                </a:cxn>
                <a:cxn ang="0">
                  <a:pos x="2461" y="12188"/>
                </a:cxn>
                <a:cxn ang="0">
                  <a:pos x="2863" y="12720"/>
                </a:cxn>
                <a:cxn ang="0">
                  <a:pos x="2928" y="13105"/>
                </a:cxn>
                <a:cxn ang="0">
                  <a:pos x="2934" y="16983"/>
                </a:cxn>
                <a:cxn ang="0">
                  <a:pos x="393" y="18299"/>
                </a:cxn>
                <a:cxn ang="0">
                  <a:pos x="43" y="15293"/>
                </a:cxn>
                <a:cxn ang="0">
                  <a:pos x="1568" y="8423"/>
                </a:cxn>
                <a:cxn ang="0">
                  <a:pos x="5749" y="3219"/>
                </a:cxn>
                <a:cxn ang="0">
                  <a:pos x="12819" y="237"/>
                </a:cxn>
              </a:cxnLst>
              <a:rect l="0" t="0" r="r" b="b"/>
              <a:pathLst>
                <a:path w="26863" h="18299">
                  <a:moveTo>
                    <a:pt x="12819" y="237"/>
                  </a:moveTo>
                  <a:cubicBezTo>
                    <a:pt x="14730" y="0"/>
                    <a:pt x="16690" y="159"/>
                    <a:pt x="18535" y="713"/>
                  </a:cubicBezTo>
                  <a:cubicBezTo>
                    <a:pt x="21172" y="1496"/>
                    <a:pt x="23555" y="3074"/>
                    <a:pt x="25351" y="5152"/>
                  </a:cubicBezTo>
                  <a:cubicBezTo>
                    <a:pt x="25912" y="5806"/>
                    <a:pt x="26432" y="6499"/>
                    <a:pt x="26863" y="7245"/>
                  </a:cubicBezTo>
                  <a:cubicBezTo>
                    <a:pt x="25775" y="7931"/>
                    <a:pt x="24633" y="8529"/>
                    <a:pt x="23477" y="9091"/>
                  </a:cubicBezTo>
                  <a:cubicBezTo>
                    <a:pt x="21754" y="9947"/>
                    <a:pt x="19985" y="10708"/>
                    <a:pt x="18197" y="11419"/>
                  </a:cubicBezTo>
                  <a:cubicBezTo>
                    <a:pt x="17433" y="10421"/>
                    <a:pt x="16581" y="9492"/>
                    <a:pt x="15673" y="8623"/>
                  </a:cubicBezTo>
                  <a:cubicBezTo>
                    <a:pt x="14588" y="7600"/>
                    <a:pt x="13397" y="6671"/>
                    <a:pt x="12067" y="5986"/>
                  </a:cubicBezTo>
                  <a:cubicBezTo>
                    <a:pt x="11399" y="5648"/>
                    <a:pt x="10694" y="5358"/>
                    <a:pt x="9947" y="5257"/>
                  </a:cubicBezTo>
                  <a:cubicBezTo>
                    <a:pt x="9413" y="5188"/>
                    <a:pt x="8838" y="5234"/>
                    <a:pt x="8370" y="5522"/>
                  </a:cubicBezTo>
                  <a:cubicBezTo>
                    <a:pt x="7948" y="5772"/>
                    <a:pt x="7661" y="6200"/>
                    <a:pt x="7501" y="6656"/>
                  </a:cubicBezTo>
                  <a:cubicBezTo>
                    <a:pt x="7314" y="7184"/>
                    <a:pt x="7264" y="7751"/>
                    <a:pt x="7277" y="8308"/>
                  </a:cubicBezTo>
                  <a:cubicBezTo>
                    <a:pt x="7317" y="9555"/>
                    <a:pt x="7645" y="10775"/>
                    <a:pt x="8088" y="11934"/>
                  </a:cubicBezTo>
                  <a:cubicBezTo>
                    <a:pt x="8430" y="12835"/>
                    <a:pt x="8876" y="13693"/>
                    <a:pt x="9346" y="14533"/>
                  </a:cubicBezTo>
                  <a:cubicBezTo>
                    <a:pt x="8733" y="14742"/>
                    <a:pt x="8120" y="14954"/>
                    <a:pt x="7505" y="15158"/>
                  </a:cubicBezTo>
                  <a:cubicBezTo>
                    <a:pt x="7497" y="14450"/>
                    <a:pt x="7519" y="13743"/>
                    <a:pt x="7513" y="13036"/>
                  </a:cubicBezTo>
                  <a:cubicBezTo>
                    <a:pt x="7520" y="12895"/>
                    <a:pt x="7498" y="12732"/>
                    <a:pt x="7597" y="12616"/>
                  </a:cubicBezTo>
                  <a:cubicBezTo>
                    <a:pt x="7707" y="12481"/>
                    <a:pt x="7834" y="12360"/>
                    <a:pt x="7944" y="12225"/>
                  </a:cubicBezTo>
                  <a:cubicBezTo>
                    <a:pt x="7395" y="12212"/>
                    <a:pt x="6845" y="12198"/>
                    <a:pt x="6295" y="12212"/>
                  </a:cubicBezTo>
                  <a:cubicBezTo>
                    <a:pt x="6428" y="12408"/>
                    <a:pt x="6599" y="12577"/>
                    <a:pt x="6710" y="12788"/>
                  </a:cubicBezTo>
                  <a:cubicBezTo>
                    <a:pt x="6769" y="12896"/>
                    <a:pt x="6754" y="13023"/>
                    <a:pt x="6756" y="13141"/>
                  </a:cubicBezTo>
                  <a:cubicBezTo>
                    <a:pt x="6748" y="13906"/>
                    <a:pt x="6763" y="14671"/>
                    <a:pt x="6763" y="15436"/>
                  </a:cubicBezTo>
                  <a:cubicBezTo>
                    <a:pt x="6742" y="15453"/>
                    <a:pt x="6701" y="15485"/>
                    <a:pt x="6680" y="15502"/>
                  </a:cubicBezTo>
                  <a:cubicBezTo>
                    <a:pt x="6225" y="14698"/>
                    <a:pt x="5776" y="13891"/>
                    <a:pt x="5314" y="13091"/>
                  </a:cubicBezTo>
                  <a:cubicBezTo>
                    <a:pt x="5134" y="12790"/>
                    <a:pt x="4974" y="12475"/>
                    <a:pt x="4772" y="12188"/>
                  </a:cubicBezTo>
                  <a:cubicBezTo>
                    <a:pt x="4266" y="12189"/>
                    <a:pt x="3759" y="12188"/>
                    <a:pt x="3253" y="12189"/>
                  </a:cubicBezTo>
                  <a:cubicBezTo>
                    <a:pt x="2989" y="12192"/>
                    <a:pt x="2725" y="12166"/>
                    <a:pt x="2461" y="12188"/>
                  </a:cubicBezTo>
                  <a:cubicBezTo>
                    <a:pt x="2579" y="12377"/>
                    <a:pt x="2737" y="12537"/>
                    <a:pt x="2863" y="12720"/>
                  </a:cubicBezTo>
                  <a:cubicBezTo>
                    <a:pt x="2947" y="12831"/>
                    <a:pt x="2925" y="12976"/>
                    <a:pt x="2928" y="13105"/>
                  </a:cubicBezTo>
                  <a:cubicBezTo>
                    <a:pt x="2917" y="14398"/>
                    <a:pt x="2909" y="15691"/>
                    <a:pt x="2934" y="16983"/>
                  </a:cubicBezTo>
                  <a:cubicBezTo>
                    <a:pt x="2061" y="17370"/>
                    <a:pt x="1222" y="17827"/>
                    <a:pt x="393" y="18299"/>
                  </a:cubicBezTo>
                  <a:cubicBezTo>
                    <a:pt x="164" y="17315"/>
                    <a:pt x="58" y="16303"/>
                    <a:pt x="43" y="15293"/>
                  </a:cubicBezTo>
                  <a:cubicBezTo>
                    <a:pt x="0" y="12925"/>
                    <a:pt x="526" y="10550"/>
                    <a:pt x="1568" y="8423"/>
                  </a:cubicBezTo>
                  <a:cubicBezTo>
                    <a:pt x="2550" y="6405"/>
                    <a:pt x="3988" y="4610"/>
                    <a:pt x="5749" y="3219"/>
                  </a:cubicBezTo>
                  <a:cubicBezTo>
                    <a:pt x="7777" y="1608"/>
                    <a:pt x="10246" y="550"/>
                    <a:pt x="12819" y="237"/>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 name="Freeform 12">
              <a:extLst>
                <a:ext uri="{FF2B5EF4-FFF2-40B4-BE49-F238E27FC236}">
                  <a16:creationId xmlns:a16="http://schemas.microsoft.com/office/drawing/2014/main" id="{199C669A-467A-6442-985D-90609983D002}"/>
                </a:ext>
              </a:extLst>
            </p:cNvPr>
            <p:cNvSpPr>
              <a:spLocks noChangeAspect="1"/>
            </p:cNvSpPr>
            <p:nvPr userDrawn="1"/>
          </p:nvSpPr>
          <p:spPr bwMode="auto">
            <a:xfrm>
              <a:off x="126" y="146"/>
              <a:ext cx="398" cy="272"/>
            </a:xfrm>
            <a:custGeom>
              <a:avLst/>
              <a:gdLst/>
              <a:ahLst/>
              <a:cxnLst>
                <a:cxn ang="0">
                  <a:pos x="12819" y="237"/>
                </a:cxn>
                <a:cxn ang="0">
                  <a:pos x="18535" y="713"/>
                </a:cxn>
                <a:cxn ang="0">
                  <a:pos x="25351" y="5152"/>
                </a:cxn>
                <a:cxn ang="0">
                  <a:pos x="26863" y="7245"/>
                </a:cxn>
                <a:cxn ang="0">
                  <a:pos x="23477" y="9091"/>
                </a:cxn>
                <a:cxn ang="0">
                  <a:pos x="18197" y="11419"/>
                </a:cxn>
                <a:cxn ang="0">
                  <a:pos x="15673" y="8623"/>
                </a:cxn>
                <a:cxn ang="0">
                  <a:pos x="12067" y="5986"/>
                </a:cxn>
                <a:cxn ang="0">
                  <a:pos x="9947" y="5257"/>
                </a:cxn>
                <a:cxn ang="0">
                  <a:pos x="8370" y="5522"/>
                </a:cxn>
                <a:cxn ang="0">
                  <a:pos x="7501" y="6656"/>
                </a:cxn>
                <a:cxn ang="0">
                  <a:pos x="7277" y="8308"/>
                </a:cxn>
                <a:cxn ang="0">
                  <a:pos x="8088" y="11934"/>
                </a:cxn>
                <a:cxn ang="0">
                  <a:pos x="9346" y="14533"/>
                </a:cxn>
                <a:cxn ang="0">
                  <a:pos x="7505" y="15158"/>
                </a:cxn>
                <a:cxn ang="0">
                  <a:pos x="7513" y="13036"/>
                </a:cxn>
                <a:cxn ang="0">
                  <a:pos x="7597" y="12616"/>
                </a:cxn>
                <a:cxn ang="0">
                  <a:pos x="7944" y="12225"/>
                </a:cxn>
                <a:cxn ang="0">
                  <a:pos x="6295" y="12212"/>
                </a:cxn>
                <a:cxn ang="0">
                  <a:pos x="6710" y="12788"/>
                </a:cxn>
                <a:cxn ang="0">
                  <a:pos x="6756" y="13141"/>
                </a:cxn>
                <a:cxn ang="0">
                  <a:pos x="6763" y="15436"/>
                </a:cxn>
                <a:cxn ang="0">
                  <a:pos x="6680" y="15502"/>
                </a:cxn>
                <a:cxn ang="0">
                  <a:pos x="5314" y="13091"/>
                </a:cxn>
                <a:cxn ang="0">
                  <a:pos x="4772" y="12188"/>
                </a:cxn>
                <a:cxn ang="0">
                  <a:pos x="3253" y="12189"/>
                </a:cxn>
                <a:cxn ang="0">
                  <a:pos x="2461" y="12188"/>
                </a:cxn>
                <a:cxn ang="0">
                  <a:pos x="2863" y="12720"/>
                </a:cxn>
                <a:cxn ang="0">
                  <a:pos x="2928" y="13105"/>
                </a:cxn>
                <a:cxn ang="0">
                  <a:pos x="2934" y="16983"/>
                </a:cxn>
                <a:cxn ang="0">
                  <a:pos x="393" y="18299"/>
                </a:cxn>
                <a:cxn ang="0">
                  <a:pos x="43" y="15293"/>
                </a:cxn>
                <a:cxn ang="0">
                  <a:pos x="1568" y="8423"/>
                </a:cxn>
                <a:cxn ang="0">
                  <a:pos x="5749" y="3219"/>
                </a:cxn>
                <a:cxn ang="0">
                  <a:pos x="12819" y="237"/>
                </a:cxn>
              </a:cxnLst>
              <a:rect l="0" t="0" r="r" b="b"/>
              <a:pathLst>
                <a:path w="26863" h="18299">
                  <a:moveTo>
                    <a:pt x="12819" y="237"/>
                  </a:moveTo>
                  <a:cubicBezTo>
                    <a:pt x="14730" y="0"/>
                    <a:pt x="16690" y="159"/>
                    <a:pt x="18535" y="713"/>
                  </a:cubicBezTo>
                  <a:cubicBezTo>
                    <a:pt x="21172" y="1496"/>
                    <a:pt x="23555" y="3074"/>
                    <a:pt x="25351" y="5152"/>
                  </a:cubicBezTo>
                  <a:cubicBezTo>
                    <a:pt x="25912" y="5806"/>
                    <a:pt x="26432" y="6499"/>
                    <a:pt x="26863" y="7245"/>
                  </a:cubicBezTo>
                  <a:cubicBezTo>
                    <a:pt x="25775" y="7931"/>
                    <a:pt x="24633" y="8529"/>
                    <a:pt x="23477" y="9091"/>
                  </a:cubicBezTo>
                  <a:cubicBezTo>
                    <a:pt x="21754" y="9947"/>
                    <a:pt x="19985" y="10708"/>
                    <a:pt x="18197" y="11419"/>
                  </a:cubicBezTo>
                  <a:cubicBezTo>
                    <a:pt x="17433" y="10421"/>
                    <a:pt x="16581" y="9492"/>
                    <a:pt x="15673" y="8623"/>
                  </a:cubicBezTo>
                  <a:cubicBezTo>
                    <a:pt x="14588" y="7600"/>
                    <a:pt x="13397" y="6671"/>
                    <a:pt x="12067" y="5986"/>
                  </a:cubicBezTo>
                  <a:cubicBezTo>
                    <a:pt x="11399" y="5648"/>
                    <a:pt x="10694" y="5358"/>
                    <a:pt x="9947" y="5257"/>
                  </a:cubicBezTo>
                  <a:cubicBezTo>
                    <a:pt x="9413" y="5188"/>
                    <a:pt x="8838" y="5234"/>
                    <a:pt x="8370" y="5522"/>
                  </a:cubicBezTo>
                  <a:cubicBezTo>
                    <a:pt x="7948" y="5772"/>
                    <a:pt x="7661" y="6200"/>
                    <a:pt x="7501" y="6656"/>
                  </a:cubicBezTo>
                  <a:cubicBezTo>
                    <a:pt x="7314" y="7184"/>
                    <a:pt x="7264" y="7751"/>
                    <a:pt x="7277" y="8308"/>
                  </a:cubicBezTo>
                  <a:cubicBezTo>
                    <a:pt x="7317" y="9555"/>
                    <a:pt x="7645" y="10775"/>
                    <a:pt x="8088" y="11934"/>
                  </a:cubicBezTo>
                  <a:cubicBezTo>
                    <a:pt x="8430" y="12835"/>
                    <a:pt x="8876" y="13693"/>
                    <a:pt x="9346" y="14533"/>
                  </a:cubicBezTo>
                  <a:cubicBezTo>
                    <a:pt x="8733" y="14742"/>
                    <a:pt x="8120" y="14954"/>
                    <a:pt x="7505" y="15158"/>
                  </a:cubicBezTo>
                  <a:cubicBezTo>
                    <a:pt x="7497" y="14450"/>
                    <a:pt x="7519" y="13743"/>
                    <a:pt x="7513" y="13036"/>
                  </a:cubicBezTo>
                  <a:cubicBezTo>
                    <a:pt x="7520" y="12895"/>
                    <a:pt x="7498" y="12732"/>
                    <a:pt x="7597" y="12616"/>
                  </a:cubicBezTo>
                  <a:cubicBezTo>
                    <a:pt x="7707" y="12481"/>
                    <a:pt x="7834" y="12360"/>
                    <a:pt x="7944" y="12225"/>
                  </a:cubicBezTo>
                  <a:cubicBezTo>
                    <a:pt x="7395" y="12212"/>
                    <a:pt x="6845" y="12198"/>
                    <a:pt x="6295" y="12212"/>
                  </a:cubicBezTo>
                  <a:cubicBezTo>
                    <a:pt x="6428" y="12408"/>
                    <a:pt x="6599" y="12577"/>
                    <a:pt x="6710" y="12788"/>
                  </a:cubicBezTo>
                  <a:cubicBezTo>
                    <a:pt x="6769" y="12896"/>
                    <a:pt x="6754" y="13023"/>
                    <a:pt x="6756" y="13141"/>
                  </a:cubicBezTo>
                  <a:cubicBezTo>
                    <a:pt x="6748" y="13906"/>
                    <a:pt x="6763" y="14671"/>
                    <a:pt x="6763" y="15436"/>
                  </a:cubicBezTo>
                  <a:cubicBezTo>
                    <a:pt x="6742" y="15453"/>
                    <a:pt x="6701" y="15485"/>
                    <a:pt x="6680" y="15502"/>
                  </a:cubicBezTo>
                  <a:cubicBezTo>
                    <a:pt x="6225" y="14698"/>
                    <a:pt x="5776" y="13891"/>
                    <a:pt x="5314" y="13091"/>
                  </a:cubicBezTo>
                  <a:cubicBezTo>
                    <a:pt x="5134" y="12790"/>
                    <a:pt x="4974" y="12475"/>
                    <a:pt x="4772" y="12188"/>
                  </a:cubicBezTo>
                  <a:cubicBezTo>
                    <a:pt x="4266" y="12189"/>
                    <a:pt x="3759" y="12188"/>
                    <a:pt x="3253" y="12189"/>
                  </a:cubicBezTo>
                  <a:cubicBezTo>
                    <a:pt x="2989" y="12192"/>
                    <a:pt x="2725" y="12166"/>
                    <a:pt x="2461" y="12188"/>
                  </a:cubicBezTo>
                  <a:cubicBezTo>
                    <a:pt x="2579" y="12377"/>
                    <a:pt x="2737" y="12537"/>
                    <a:pt x="2863" y="12720"/>
                  </a:cubicBezTo>
                  <a:cubicBezTo>
                    <a:pt x="2947" y="12831"/>
                    <a:pt x="2925" y="12976"/>
                    <a:pt x="2928" y="13105"/>
                  </a:cubicBezTo>
                  <a:cubicBezTo>
                    <a:pt x="2917" y="14398"/>
                    <a:pt x="2909" y="15691"/>
                    <a:pt x="2934" y="16983"/>
                  </a:cubicBezTo>
                  <a:cubicBezTo>
                    <a:pt x="2061" y="17370"/>
                    <a:pt x="1222" y="17827"/>
                    <a:pt x="393" y="18299"/>
                  </a:cubicBezTo>
                  <a:cubicBezTo>
                    <a:pt x="164" y="17315"/>
                    <a:pt x="58" y="16303"/>
                    <a:pt x="43" y="15293"/>
                  </a:cubicBezTo>
                  <a:cubicBezTo>
                    <a:pt x="0" y="12925"/>
                    <a:pt x="526" y="10550"/>
                    <a:pt x="1568" y="8423"/>
                  </a:cubicBezTo>
                  <a:cubicBezTo>
                    <a:pt x="2550" y="6405"/>
                    <a:pt x="3988" y="4610"/>
                    <a:pt x="5749" y="3219"/>
                  </a:cubicBezTo>
                  <a:cubicBezTo>
                    <a:pt x="7777" y="1608"/>
                    <a:pt x="10246" y="550"/>
                    <a:pt x="12819" y="237"/>
                  </a:cubicBezTo>
                  <a:close/>
                </a:path>
              </a:pathLst>
            </a:custGeom>
            <a:solidFill>
              <a:srgbClr val="1E59A6"/>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 name="Freeform 13">
              <a:extLst>
                <a:ext uri="{FF2B5EF4-FFF2-40B4-BE49-F238E27FC236}">
                  <a16:creationId xmlns:a16="http://schemas.microsoft.com/office/drawing/2014/main" id="{5E69F7BA-1FA6-B243-ADAF-ECC5EB9C53FE}"/>
                </a:ext>
              </a:extLst>
            </p:cNvPr>
            <p:cNvSpPr>
              <a:spLocks noChangeAspect="1"/>
            </p:cNvSpPr>
            <p:nvPr userDrawn="1"/>
          </p:nvSpPr>
          <p:spPr bwMode="auto">
            <a:xfrm>
              <a:off x="340" y="166"/>
              <a:ext cx="6" cy="5"/>
            </a:xfrm>
            <a:custGeom>
              <a:avLst/>
              <a:gdLst/>
              <a:ahLst/>
              <a:cxnLst>
                <a:cxn ang="0">
                  <a:pos x="152" y="53"/>
                </a:cxn>
                <a:cxn ang="0">
                  <a:pos x="209" y="297"/>
                </a:cxn>
                <a:cxn ang="0">
                  <a:pos x="152" y="53"/>
                </a:cxn>
              </a:cxnLst>
              <a:rect l="0" t="0" r="r" b="b"/>
              <a:pathLst>
                <a:path w="375" h="343">
                  <a:moveTo>
                    <a:pt x="152" y="53"/>
                  </a:moveTo>
                  <a:cubicBezTo>
                    <a:pt x="310" y="0"/>
                    <a:pt x="375" y="278"/>
                    <a:pt x="209" y="297"/>
                  </a:cubicBezTo>
                  <a:cubicBezTo>
                    <a:pt x="53" y="343"/>
                    <a:pt x="0" y="83"/>
                    <a:pt x="152" y="53"/>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 name="Freeform 14">
              <a:extLst>
                <a:ext uri="{FF2B5EF4-FFF2-40B4-BE49-F238E27FC236}">
                  <a16:creationId xmlns:a16="http://schemas.microsoft.com/office/drawing/2014/main" id="{59B9DF2B-687B-C54A-A0B0-C3D628B54447}"/>
                </a:ext>
              </a:extLst>
            </p:cNvPr>
            <p:cNvSpPr>
              <a:spLocks noChangeAspect="1"/>
            </p:cNvSpPr>
            <p:nvPr userDrawn="1"/>
          </p:nvSpPr>
          <p:spPr bwMode="auto">
            <a:xfrm>
              <a:off x="340" y="166"/>
              <a:ext cx="6" cy="5"/>
            </a:xfrm>
            <a:custGeom>
              <a:avLst/>
              <a:gdLst/>
              <a:ahLst/>
              <a:cxnLst>
                <a:cxn ang="0">
                  <a:pos x="152" y="53"/>
                </a:cxn>
                <a:cxn ang="0">
                  <a:pos x="209" y="297"/>
                </a:cxn>
                <a:cxn ang="0">
                  <a:pos x="152" y="53"/>
                </a:cxn>
              </a:cxnLst>
              <a:rect l="0" t="0" r="r" b="b"/>
              <a:pathLst>
                <a:path w="375" h="343">
                  <a:moveTo>
                    <a:pt x="152" y="53"/>
                  </a:moveTo>
                  <a:cubicBezTo>
                    <a:pt x="310" y="0"/>
                    <a:pt x="375" y="278"/>
                    <a:pt x="209" y="297"/>
                  </a:cubicBezTo>
                  <a:cubicBezTo>
                    <a:pt x="53" y="343"/>
                    <a:pt x="0" y="83"/>
                    <a:pt x="152" y="53"/>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 name="Freeform 15">
              <a:extLst>
                <a:ext uri="{FF2B5EF4-FFF2-40B4-BE49-F238E27FC236}">
                  <a16:creationId xmlns:a16="http://schemas.microsoft.com/office/drawing/2014/main" id="{1A1B375E-AED4-E042-9271-CBC2CC900901}"/>
                </a:ext>
              </a:extLst>
            </p:cNvPr>
            <p:cNvSpPr>
              <a:spLocks noChangeAspect="1"/>
            </p:cNvSpPr>
            <p:nvPr userDrawn="1"/>
          </p:nvSpPr>
          <p:spPr bwMode="auto">
            <a:xfrm>
              <a:off x="396" y="169"/>
              <a:ext cx="225" cy="197"/>
            </a:xfrm>
            <a:custGeom>
              <a:avLst/>
              <a:gdLst/>
              <a:ahLst/>
              <a:cxnLst>
                <a:cxn ang="0">
                  <a:pos x="15112" y="0"/>
                </a:cxn>
                <a:cxn ang="0">
                  <a:pos x="15060" y="334"/>
                </a:cxn>
                <a:cxn ang="0">
                  <a:pos x="13652" y="3122"/>
                </a:cxn>
                <a:cxn ang="0">
                  <a:pos x="9664" y="7647"/>
                </a:cxn>
                <a:cxn ang="0">
                  <a:pos x="5847" y="10750"/>
                </a:cxn>
                <a:cxn ang="0">
                  <a:pos x="4702" y="11581"/>
                </a:cxn>
                <a:cxn ang="0">
                  <a:pos x="2900" y="12832"/>
                </a:cxn>
                <a:cxn ang="0">
                  <a:pos x="2288" y="13259"/>
                </a:cxn>
                <a:cxn ang="0">
                  <a:pos x="1985" y="12743"/>
                </a:cxn>
                <a:cxn ang="0">
                  <a:pos x="4467" y="10975"/>
                </a:cxn>
                <a:cxn ang="0">
                  <a:pos x="4744" y="10765"/>
                </a:cxn>
                <a:cxn ang="0">
                  <a:pos x="7736" y="8317"/>
                </a:cxn>
                <a:cxn ang="0">
                  <a:pos x="8091" y="8002"/>
                </a:cxn>
                <a:cxn ang="0">
                  <a:pos x="7465" y="8401"/>
                </a:cxn>
                <a:cxn ang="0">
                  <a:pos x="1981" y="11115"/>
                </a:cxn>
                <a:cxn ang="0">
                  <a:pos x="1990" y="10639"/>
                </a:cxn>
                <a:cxn ang="0">
                  <a:pos x="1497" y="10915"/>
                </a:cxn>
                <a:cxn ang="0">
                  <a:pos x="700" y="10776"/>
                </a:cxn>
                <a:cxn ang="0">
                  <a:pos x="459" y="10489"/>
                </a:cxn>
                <a:cxn ang="0">
                  <a:pos x="0" y="9881"/>
                </a:cxn>
                <a:cxn ang="0">
                  <a:pos x="5280" y="7553"/>
                </a:cxn>
                <a:cxn ang="0">
                  <a:pos x="8666" y="5707"/>
                </a:cxn>
                <a:cxn ang="0">
                  <a:pos x="12111" y="3238"/>
                </a:cxn>
                <a:cxn ang="0">
                  <a:pos x="15112" y="0"/>
                </a:cxn>
              </a:cxnLst>
              <a:rect l="0" t="0" r="r" b="b"/>
              <a:pathLst>
                <a:path w="15162" h="13259">
                  <a:moveTo>
                    <a:pt x="15112" y="0"/>
                  </a:moveTo>
                  <a:cubicBezTo>
                    <a:pt x="15162" y="113"/>
                    <a:pt x="15094" y="227"/>
                    <a:pt x="15060" y="334"/>
                  </a:cubicBezTo>
                  <a:cubicBezTo>
                    <a:pt x="14707" y="1317"/>
                    <a:pt x="14223" y="2249"/>
                    <a:pt x="13652" y="3122"/>
                  </a:cubicBezTo>
                  <a:cubicBezTo>
                    <a:pt x="12550" y="4814"/>
                    <a:pt x="11152" y="6291"/>
                    <a:pt x="9664" y="7647"/>
                  </a:cubicBezTo>
                  <a:cubicBezTo>
                    <a:pt x="8449" y="8751"/>
                    <a:pt x="7158" y="9765"/>
                    <a:pt x="5847" y="10750"/>
                  </a:cubicBezTo>
                  <a:cubicBezTo>
                    <a:pt x="5463" y="11024"/>
                    <a:pt x="5082" y="11301"/>
                    <a:pt x="4702" y="11581"/>
                  </a:cubicBezTo>
                  <a:cubicBezTo>
                    <a:pt x="4102" y="11998"/>
                    <a:pt x="3506" y="12422"/>
                    <a:pt x="2900" y="12832"/>
                  </a:cubicBezTo>
                  <a:cubicBezTo>
                    <a:pt x="2696" y="12974"/>
                    <a:pt x="2485" y="13107"/>
                    <a:pt x="2288" y="13259"/>
                  </a:cubicBezTo>
                  <a:cubicBezTo>
                    <a:pt x="2189" y="13086"/>
                    <a:pt x="2086" y="12915"/>
                    <a:pt x="1985" y="12743"/>
                  </a:cubicBezTo>
                  <a:cubicBezTo>
                    <a:pt x="2833" y="12183"/>
                    <a:pt x="3657" y="11588"/>
                    <a:pt x="4467" y="10975"/>
                  </a:cubicBezTo>
                  <a:cubicBezTo>
                    <a:pt x="4559" y="10905"/>
                    <a:pt x="4652" y="10835"/>
                    <a:pt x="4744" y="10765"/>
                  </a:cubicBezTo>
                  <a:cubicBezTo>
                    <a:pt x="5766" y="9980"/>
                    <a:pt x="6761" y="9160"/>
                    <a:pt x="7736" y="8317"/>
                  </a:cubicBezTo>
                  <a:cubicBezTo>
                    <a:pt x="7856" y="8214"/>
                    <a:pt x="7978" y="8113"/>
                    <a:pt x="8091" y="8002"/>
                  </a:cubicBezTo>
                  <a:cubicBezTo>
                    <a:pt x="7874" y="8120"/>
                    <a:pt x="7676" y="8271"/>
                    <a:pt x="7465" y="8401"/>
                  </a:cubicBezTo>
                  <a:cubicBezTo>
                    <a:pt x="5741" y="9498"/>
                    <a:pt x="3888" y="10384"/>
                    <a:pt x="1981" y="11115"/>
                  </a:cubicBezTo>
                  <a:cubicBezTo>
                    <a:pt x="1980" y="10956"/>
                    <a:pt x="1987" y="10798"/>
                    <a:pt x="1990" y="10639"/>
                  </a:cubicBezTo>
                  <a:cubicBezTo>
                    <a:pt x="1837" y="10746"/>
                    <a:pt x="1706" y="10939"/>
                    <a:pt x="1497" y="10915"/>
                  </a:cubicBezTo>
                  <a:cubicBezTo>
                    <a:pt x="1229" y="10887"/>
                    <a:pt x="963" y="10834"/>
                    <a:pt x="700" y="10776"/>
                  </a:cubicBezTo>
                  <a:cubicBezTo>
                    <a:pt x="594" y="10709"/>
                    <a:pt x="539" y="10584"/>
                    <a:pt x="459" y="10489"/>
                  </a:cubicBezTo>
                  <a:cubicBezTo>
                    <a:pt x="310" y="10283"/>
                    <a:pt x="146" y="10089"/>
                    <a:pt x="0" y="9881"/>
                  </a:cubicBezTo>
                  <a:cubicBezTo>
                    <a:pt x="1788" y="9170"/>
                    <a:pt x="3557" y="8409"/>
                    <a:pt x="5280" y="7553"/>
                  </a:cubicBezTo>
                  <a:cubicBezTo>
                    <a:pt x="6436" y="6991"/>
                    <a:pt x="7578" y="6393"/>
                    <a:pt x="8666" y="5707"/>
                  </a:cubicBezTo>
                  <a:cubicBezTo>
                    <a:pt x="9867" y="4960"/>
                    <a:pt x="11024" y="4142"/>
                    <a:pt x="12111" y="3238"/>
                  </a:cubicBezTo>
                  <a:cubicBezTo>
                    <a:pt x="13240" y="2290"/>
                    <a:pt x="14315" y="1248"/>
                    <a:pt x="15112" y="0"/>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 name="Freeform 16">
              <a:extLst>
                <a:ext uri="{FF2B5EF4-FFF2-40B4-BE49-F238E27FC236}">
                  <a16:creationId xmlns:a16="http://schemas.microsoft.com/office/drawing/2014/main" id="{5F6E7310-C976-1D48-9F0C-3E0728F62DF7}"/>
                </a:ext>
              </a:extLst>
            </p:cNvPr>
            <p:cNvSpPr>
              <a:spLocks noChangeAspect="1"/>
            </p:cNvSpPr>
            <p:nvPr userDrawn="1"/>
          </p:nvSpPr>
          <p:spPr bwMode="auto">
            <a:xfrm>
              <a:off x="396" y="169"/>
              <a:ext cx="225" cy="197"/>
            </a:xfrm>
            <a:custGeom>
              <a:avLst/>
              <a:gdLst/>
              <a:ahLst/>
              <a:cxnLst>
                <a:cxn ang="0">
                  <a:pos x="15112" y="0"/>
                </a:cxn>
                <a:cxn ang="0">
                  <a:pos x="15060" y="334"/>
                </a:cxn>
                <a:cxn ang="0">
                  <a:pos x="13652" y="3122"/>
                </a:cxn>
                <a:cxn ang="0">
                  <a:pos x="9664" y="7647"/>
                </a:cxn>
                <a:cxn ang="0">
                  <a:pos x="5847" y="10750"/>
                </a:cxn>
                <a:cxn ang="0">
                  <a:pos x="4702" y="11581"/>
                </a:cxn>
                <a:cxn ang="0">
                  <a:pos x="2900" y="12832"/>
                </a:cxn>
                <a:cxn ang="0">
                  <a:pos x="2288" y="13259"/>
                </a:cxn>
                <a:cxn ang="0">
                  <a:pos x="1985" y="12743"/>
                </a:cxn>
                <a:cxn ang="0">
                  <a:pos x="4467" y="10975"/>
                </a:cxn>
                <a:cxn ang="0">
                  <a:pos x="4744" y="10765"/>
                </a:cxn>
                <a:cxn ang="0">
                  <a:pos x="7736" y="8317"/>
                </a:cxn>
                <a:cxn ang="0">
                  <a:pos x="8091" y="8002"/>
                </a:cxn>
                <a:cxn ang="0">
                  <a:pos x="7465" y="8401"/>
                </a:cxn>
                <a:cxn ang="0">
                  <a:pos x="1981" y="11115"/>
                </a:cxn>
                <a:cxn ang="0">
                  <a:pos x="1990" y="10639"/>
                </a:cxn>
                <a:cxn ang="0">
                  <a:pos x="1497" y="10915"/>
                </a:cxn>
                <a:cxn ang="0">
                  <a:pos x="700" y="10776"/>
                </a:cxn>
                <a:cxn ang="0">
                  <a:pos x="459" y="10489"/>
                </a:cxn>
                <a:cxn ang="0">
                  <a:pos x="0" y="9881"/>
                </a:cxn>
                <a:cxn ang="0">
                  <a:pos x="5280" y="7553"/>
                </a:cxn>
                <a:cxn ang="0">
                  <a:pos x="8666" y="5707"/>
                </a:cxn>
                <a:cxn ang="0">
                  <a:pos x="12111" y="3238"/>
                </a:cxn>
                <a:cxn ang="0">
                  <a:pos x="15112" y="0"/>
                </a:cxn>
              </a:cxnLst>
              <a:rect l="0" t="0" r="r" b="b"/>
              <a:pathLst>
                <a:path w="15162" h="13259">
                  <a:moveTo>
                    <a:pt x="15112" y="0"/>
                  </a:moveTo>
                  <a:cubicBezTo>
                    <a:pt x="15162" y="113"/>
                    <a:pt x="15094" y="227"/>
                    <a:pt x="15060" y="334"/>
                  </a:cubicBezTo>
                  <a:cubicBezTo>
                    <a:pt x="14707" y="1317"/>
                    <a:pt x="14223" y="2249"/>
                    <a:pt x="13652" y="3122"/>
                  </a:cubicBezTo>
                  <a:cubicBezTo>
                    <a:pt x="12550" y="4814"/>
                    <a:pt x="11152" y="6291"/>
                    <a:pt x="9664" y="7647"/>
                  </a:cubicBezTo>
                  <a:cubicBezTo>
                    <a:pt x="8449" y="8751"/>
                    <a:pt x="7158" y="9765"/>
                    <a:pt x="5847" y="10750"/>
                  </a:cubicBezTo>
                  <a:cubicBezTo>
                    <a:pt x="5463" y="11024"/>
                    <a:pt x="5082" y="11301"/>
                    <a:pt x="4702" y="11581"/>
                  </a:cubicBezTo>
                  <a:cubicBezTo>
                    <a:pt x="4102" y="11998"/>
                    <a:pt x="3506" y="12422"/>
                    <a:pt x="2900" y="12832"/>
                  </a:cubicBezTo>
                  <a:cubicBezTo>
                    <a:pt x="2696" y="12974"/>
                    <a:pt x="2485" y="13107"/>
                    <a:pt x="2288" y="13259"/>
                  </a:cubicBezTo>
                  <a:cubicBezTo>
                    <a:pt x="2189" y="13086"/>
                    <a:pt x="2086" y="12915"/>
                    <a:pt x="1985" y="12743"/>
                  </a:cubicBezTo>
                  <a:cubicBezTo>
                    <a:pt x="2833" y="12183"/>
                    <a:pt x="3657" y="11588"/>
                    <a:pt x="4467" y="10975"/>
                  </a:cubicBezTo>
                  <a:cubicBezTo>
                    <a:pt x="4559" y="10905"/>
                    <a:pt x="4652" y="10835"/>
                    <a:pt x="4744" y="10765"/>
                  </a:cubicBezTo>
                  <a:cubicBezTo>
                    <a:pt x="5766" y="9980"/>
                    <a:pt x="6761" y="9160"/>
                    <a:pt x="7736" y="8317"/>
                  </a:cubicBezTo>
                  <a:cubicBezTo>
                    <a:pt x="7856" y="8214"/>
                    <a:pt x="7978" y="8113"/>
                    <a:pt x="8091" y="8002"/>
                  </a:cubicBezTo>
                  <a:cubicBezTo>
                    <a:pt x="7874" y="8120"/>
                    <a:pt x="7676" y="8271"/>
                    <a:pt x="7465" y="8401"/>
                  </a:cubicBezTo>
                  <a:cubicBezTo>
                    <a:pt x="5741" y="9498"/>
                    <a:pt x="3888" y="10384"/>
                    <a:pt x="1981" y="11115"/>
                  </a:cubicBezTo>
                  <a:cubicBezTo>
                    <a:pt x="1980" y="10956"/>
                    <a:pt x="1987" y="10798"/>
                    <a:pt x="1990" y="10639"/>
                  </a:cubicBezTo>
                  <a:cubicBezTo>
                    <a:pt x="1837" y="10746"/>
                    <a:pt x="1706" y="10939"/>
                    <a:pt x="1497" y="10915"/>
                  </a:cubicBezTo>
                  <a:cubicBezTo>
                    <a:pt x="1229" y="10887"/>
                    <a:pt x="963" y="10834"/>
                    <a:pt x="700" y="10776"/>
                  </a:cubicBezTo>
                  <a:cubicBezTo>
                    <a:pt x="594" y="10709"/>
                    <a:pt x="539" y="10584"/>
                    <a:pt x="459" y="10489"/>
                  </a:cubicBezTo>
                  <a:cubicBezTo>
                    <a:pt x="310" y="10283"/>
                    <a:pt x="146" y="10089"/>
                    <a:pt x="0" y="9881"/>
                  </a:cubicBezTo>
                  <a:cubicBezTo>
                    <a:pt x="1788" y="9170"/>
                    <a:pt x="3557" y="8409"/>
                    <a:pt x="5280" y="7553"/>
                  </a:cubicBezTo>
                  <a:cubicBezTo>
                    <a:pt x="6436" y="6991"/>
                    <a:pt x="7578" y="6393"/>
                    <a:pt x="8666" y="5707"/>
                  </a:cubicBezTo>
                  <a:cubicBezTo>
                    <a:pt x="9867" y="4960"/>
                    <a:pt x="11024" y="4142"/>
                    <a:pt x="12111" y="3238"/>
                  </a:cubicBezTo>
                  <a:cubicBezTo>
                    <a:pt x="13240" y="2290"/>
                    <a:pt x="14315" y="1248"/>
                    <a:pt x="15112" y="0"/>
                  </a:cubicBezTo>
                  <a:close/>
                </a:path>
              </a:pathLst>
            </a:custGeom>
            <a:solidFill>
              <a:srgbClr val="E32E3A"/>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 name="Freeform 17">
              <a:extLst>
                <a:ext uri="{FF2B5EF4-FFF2-40B4-BE49-F238E27FC236}">
                  <a16:creationId xmlns:a16="http://schemas.microsoft.com/office/drawing/2014/main" id="{20F27463-EB6C-E74D-AD59-7DE0B054610E}"/>
                </a:ext>
              </a:extLst>
            </p:cNvPr>
            <p:cNvSpPr>
              <a:spLocks noChangeAspect="1"/>
            </p:cNvSpPr>
            <p:nvPr userDrawn="1"/>
          </p:nvSpPr>
          <p:spPr bwMode="auto">
            <a:xfrm>
              <a:off x="377" y="182"/>
              <a:ext cx="17" cy="17"/>
            </a:xfrm>
            <a:custGeom>
              <a:avLst/>
              <a:gdLst/>
              <a:ahLst/>
              <a:cxnLst>
                <a:cxn ang="0">
                  <a:pos x="529" y="0"/>
                </a:cxn>
                <a:cxn ang="0">
                  <a:pos x="548" y="0"/>
                </a:cxn>
                <a:cxn ang="0">
                  <a:pos x="592" y="359"/>
                </a:cxn>
                <a:cxn ang="0">
                  <a:pos x="757" y="517"/>
                </a:cxn>
                <a:cxn ang="0">
                  <a:pos x="1076" y="565"/>
                </a:cxn>
                <a:cxn ang="0">
                  <a:pos x="750" y="613"/>
                </a:cxn>
                <a:cxn ang="0">
                  <a:pos x="592" y="777"/>
                </a:cxn>
                <a:cxn ang="0">
                  <a:pos x="547" y="1155"/>
                </a:cxn>
                <a:cxn ang="0">
                  <a:pos x="492" y="776"/>
                </a:cxn>
                <a:cxn ang="0">
                  <a:pos x="333" y="618"/>
                </a:cxn>
                <a:cxn ang="0">
                  <a:pos x="0" y="566"/>
                </a:cxn>
                <a:cxn ang="0">
                  <a:pos x="328" y="518"/>
                </a:cxn>
                <a:cxn ang="0">
                  <a:pos x="485" y="359"/>
                </a:cxn>
                <a:cxn ang="0">
                  <a:pos x="529" y="0"/>
                </a:cxn>
              </a:cxnLst>
              <a:rect l="0" t="0" r="r" b="b"/>
              <a:pathLst>
                <a:path w="1076" h="1155">
                  <a:moveTo>
                    <a:pt x="529" y="0"/>
                  </a:moveTo>
                  <a:cubicBezTo>
                    <a:pt x="534" y="0"/>
                    <a:pt x="543" y="0"/>
                    <a:pt x="548" y="0"/>
                  </a:cubicBezTo>
                  <a:cubicBezTo>
                    <a:pt x="560" y="120"/>
                    <a:pt x="557" y="244"/>
                    <a:pt x="592" y="359"/>
                  </a:cubicBezTo>
                  <a:cubicBezTo>
                    <a:pt x="643" y="415"/>
                    <a:pt x="691" y="478"/>
                    <a:pt x="757" y="517"/>
                  </a:cubicBezTo>
                  <a:cubicBezTo>
                    <a:pt x="863" y="535"/>
                    <a:pt x="971" y="541"/>
                    <a:pt x="1076" y="565"/>
                  </a:cubicBezTo>
                  <a:cubicBezTo>
                    <a:pt x="967" y="582"/>
                    <a:pt x="857" y="585"/>
                    <a:pt x="750" y="613"/>
                  </a:cubicBezTo>
                  <a:cubicBezTo>
                    <a:pt x="693" y="663"/>
                    <a:pt x="640" y="718"/>
                    <a:pt x="592" y="777"/>
                  </a:cubicBezTo>
                  <a:cubicBezTo>
                    <a:pt x="565" y="901"/>
                    <a:pt x="565" y="1029"/>
                    <a:pt x="547" y="1155"/>
                  </a:cubicBezTo>
                  <a:cubicBezTo>
                    <a:pt x="520" y="1030"/>
                    <a:pt x="519" y="901"/>
                    <a:pt x="492" y="776"/>
                  </a:cubicBezTo>
                  <a:cubicBezTo>
                    <a:pt x="442" y="721"/>
                    <a:pt x="389" y="667"/>
                    <a:pt x="333" y="618"/>
                  </a:cubicBezTo>
                  <a:cubicBezTo>
                    <a:pt x="224" y="588"/>
                    <a:pt x="110" y="592"/>
                    <a:pt x="0" y="566"/>
                  </a:cubicBezTo>
                  <a:cubicBezTo>
                    <a:pt x="109" y="544"/>
                    <a:pt x="220" y="544"/>
                    <a:pt x="328" y="518"/>
                  </a:cubicBezTo>
                  <a:cubicBezTo>
                    <a:pt x="385" y="470"/>
                    <a:pt x="436" y="415"/>
                    <a:pt x="485" y="359"/>
                  </a:cubicBezTo>
                  <a:cubicBezTo>
                    <a:pt x="520" y="243"/>
                    <a:pt x="517" y="120"/>
                    <a:pt x="529" y="0"/>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 name="Freeform 18">
              <a:extLst>
                <a:ext uri="{FF2B5EF4-FFF2-40B4-BE49-F238E27FC236}">
                  <a16:creationId xmlns:a16="http://schemas.microsoft.com/office/drawing/2014/main" id="{47B25ECA-F5C9-EF4C-91E5-179899B009F9}"/>
                </a:ext>
              </a:extLst>
            </p:cNvPr>
            <p:cNvSpPr>
              <a:spLocks noChangeAspect="1"/>
            </p:cNvSpPr>
            <p:nvPr userDrawn="1"/>
          </p:nvSpPr>
          <p:spPr bwMode="auto">
            <a:xfrm>
              <a:off x="377" y="182"/>
              <a:ext cx="17" cy="17"/>
            </a:xfrm>
            <a:custGeom>
              <a:avLst/>
              <a:gdLst/>
              <a:ahLst/>
              <a:cxnLst>
                <a:cxn ang="0">
                  <a:pos x="529" y="0"/>
                </a:cxn>
                <a:cxn ang="0">
                  <a:pos x="548" y="0"/>
                </a:cxn>
                <a:cxn ang="0">
                  <a:pos x="592" y="359"/>
                </a:cxn>
                <a:cxn ang="0">
                  <a:pos x="757" y="517"/>
                </a:cxn>
                <a:cxn ang="0">
                  <a:pos x="1076" y="565"/>
                </a:cxn>
                <a:cxn ang="0">
                  <a:pos x="750" y="613"/>
                </a:cxn>
                <a:cxn ang="0">
                  <a:pos x="592" y="777"/>
                </a:cxn>
                <a:cxn ang="0">
                  <a:pos x="547" y="1155"/>
                </a:cxn>
                <a:cxn ang="0">
                  <a:pos x="492" y="776"/>
                </a:cxn>
                <a:cxn ang="0">
                  <a:pos x="333" y="618"/>
                </a:cxn>
                <a:cxn ang="0">
                  <a:pos x="0" y="566"/>
                </a:cxn>
                <a:cxn ang="0">
                  <a:pos x="328" y="518"/>
                </a:cxn>
                <a:cxn ang="0">
                  <a:pos x="485" y="359"/>
                </a:cxn>
                <a:cxn ang="0">
                  <a:pos x="529" y="0"/>
                </a:cxn>
              </a:cxnLst>
              <a:rect l="0" t="0" r="r" b="b"/>
              <a:pathLst>
                <a:path w="1076" h="1155">
                  <a:moveTo>
                    <a:pt x="529" y="0"/>
                  </a:moveTo>
                  <a:cubicBezTo>
                    <a:pt x="534" y="0"/>
                    <a:pt x="543" y="0"/>
                    <a:pt x="548" y="0"/>
                  </a:cubicBezTo>
                  <a:cubicBezTo>
                    <a:pt x="560" y="120"/>
                    <a:pt x="557" y="244"/>
                    <a:pt x="592" y="359"/>
                  </a:cubicBezTo>
                  <a:cubicBezTo>
                    <a:pt x="643" y="415"/>
                    <a:pt x="691" y="478"/>
                    <a:pt x="757" y="517"/>
                  </a:cubicBezTo>
                  <a:cubicBezTo>
                    <a:pt x="863" y="535"/>
                    <a:pt x="971" y="541"/>
                    <a:pt x="1076" y="565"/>
                  </a:cubicBezTo>
                  <a:cubicBezTo>
                    <a:pt x="967" y="582"/>
                    <a:pt x="857" y="585"/>
                    <a:pt x="750" y="613"/>
                  </a:cubicBezTo>
                  <a:cubicBezTo>
                    <a:pt x="693" y="663"/>
                    <a:pt x="640" y="718"/>
                    <a:pt x="592" y="777"/>
                  </a:cubicBezTo>
                  <a:cubicBezTo>
                    <a:pt x="565" y="901"/>
                    <a:pt x="565" y="1029"/>
                    <a:pt x="547" y="1155"/>
                  </a:cubicBezTo>
                  <a:cubicBezTo>
                    <a:pt x="520" y="1030"/>
                    <a:pt x="519" y="901"/>
                    <a:pt x="492" y="776"/>
                  </a:cubicBezTo>
                  <a:cubicBezTo>
                    <a:pt x="442" y="721"/>
                    <a:pt x="389" y="667"/>
                    <a:pt x="333" y="618"/>
                  </a:cubicBezTo>
                  <a:cubicBezTo>
                    <a:pt x="224" y="588"/>
                    <a:pt x="110" y="592"/>
                    <a:pt x="0" y="566"/>
                  </a:cubicBezTo>
                  <a:cubicBezTo>
                    <a:pt x="109" y="544"/>
                    <a:pt x="220" y="544"/>
                    <a:pt x="328" y="518"/>
                  </a:cubicBezTo>
                  <a:cubicBezTo>
                    <a:pt x="385" y="470"/>
                    <a:pt x="436" y="415"/>
                    <a:pt x="485" y="359"/>
                  </a:cubicBezTo>
                  <a:cubicBezTo>
                    <a:pt x="520" y="243"/>
                    <a:pt x="517" y="120"/>
                    <a:pt x="529" y="0"/>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 name="Freeform 19">
              <a:extLst>
                <a:ext uri="{FF2B5EF4-FFF2-40B4-BE49-F238E27FC236}">
                  <a16:creationId xmlns:a16="http://schemas.microsoft.com/office/drawing/2014/main" id="{6739C880-241B-B647-8C60-E250D3347C9E}"/>
                </a:ext>
              </a:extLst>
            </p:cNvPr>
            <p:cNvSpPr>
              <a:spLocks noChangeAspect="1"/>
            </p:cNvSpPr>
            <p:nvPr userDrawn="1"/>
          </p:nvSpPr>
          <p:spPr bwMode="auto">
            <a:xfrm>
              <a:off x="327" y="190"/>
              <a:ext cx="5" cy="6"/>
            </a:xfrm>
            <a:custGeom>
              <a:avLst/>
              <a:gdLst/>
              <a:ahLst/>
              <a:cxnLst>
                <a:cxn ang="0">
                  <a:pos x="111" y="50"/>
                </a:cxn>
                <a:cxn ang="0">
                  <a:pos x="329" y="184"/>
                </a:cxn>
                <a:cxn ang="0">
                  <a:pos x="106" y="327"/>
                </a:cxn>
                <a:cxn ang="0">
                  <a:pos x="111" y="50"/>
                </a:cxn>
              </a:cxnLst>
              <a:rect l="0" t="0" r="r" b="b"/>
              <a:pathLst>
                <a:path w="344" h="387">
                  <a:moveTo>
                    <a:pt x="111" y="50"/>
                  </a:moveTo>
                  <a:cubicBezTo>
                    <a:pt x="204" y="0"/>
                    <a:pt x="332" y="76"/>
                    <a:pt x="329" y="184"/>
                  </a:cubicBezTo>
                  <a:cubicBezTo>
                    <a:pt x="344" y="300"/>
                    <a:pt x="204" y="387"/>
                    <a:pt x="106" y="327"/>
                  </a:cubicBezTo>
                  <a:cubicBezTo>
                    <a:pt x="0" y="274"/>
                    <a:pt x="3" y="101"/>
                    <a:pt x="111" y="50"/>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 name="Freeform 20">
              <a:extLst>
                <a:ext uri="{FF2B5EF4-FFF2-40B4-BE49-F238E27FC236}">
                  <a16:creationId xmlns:a16="http://schemas.microsoft.com/office/drawing/2014/main" id="{38746E99-4F39-1942-8365-1E3E2A3E4DEA}"/>
                </a:ext>
              </a:extLst>
            </p:cNvPr>
            <p:cNvSpPr>
              <a:spLocks noChangeAspect="1"/>
            </p:cNvSpPr>
            <p:nvPr userDrawn="1"/>
          </p:nvSpPr>
          <p:spPr bwMode="auto">
            <a:xfrm>
              <a:off x="327" y="190"/>
              <a:ext cx="5" cy="6"/>
            </a:xfrm>
            <a:custGeom>
              <a:avLst/>
              <a:gdLst/>
              <a:ahLst/>
              <a:cxnLst>
                <a:cxn ang="0">
                  <a:pos x="111" y="50"/>
                </a:cxn>
                <a:cxn ang="0">
                  <a:pos x="329" y="184"/>
                </a:cxn>
                <a:cxn ang="0">
                  <a:pos x="106" y="327"/>
                </a:cxn>
                <a:cxn ang="0">
                  <a:pos x="111" y="50"/>
                </a:cxn>
              </a:cxnLst>
              <a:rect l="0" t="0" r="r" b="b"/>
              <a:pathLst>
                <a:path w="344" h="387">
                  <a:moveTo>
                    <a:pt x="111" y="50"/>
                  </a:moveTo>
                  <a:cubicBezTo>
                    <a:pt x="204" y="0"/>
                    <a:pt x="332" y="76"/>
                    <a:pt x="329" y="184"/>
                  </a:cubicBezTo>
                  <a:cubicBezTo>
                    <a:pt x="344" y="300"/>
                    <a:pt x="204" y="387"/>
                    <a:pt x="106" y="327"/>
                  </a:cubicBezTo>
                  <a:cubicBezTo>
                    <a:pt x="0" y="274"/>
                    <a:pt x="3" y="101"/>
                    <a:pt x="111" y="50"/>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 name="Freeform 21">
              <a:extLst>
                <a:ext uri="{FF2B5EF4-FFF2-40B4-BE49-F238E27FC236}">
                  <a16:creationId xmlns:a16="http://schemas.microsoft.com/office/drawing/2014/main" id="{B1FC2F91-1E73-1F40-BEB3-F259C69E7DA5}"/>
                </a:ext>
              </a:extLst>
            </p:cNvPr>
            <p:cNvSpPr>
              <a:spLocks noChangeAspect="1"/>
            </p:cNvSpPr>
            <p:nvPr userDrawn="1"/>
          </p:nvSpPr>
          <p:spPr bwMode="auto">
            <a:xfrm>
              <a:off x="352" y="193"/>
              <a:ext cx="5" cy="6"/>
            </a:xfrm>
            <a:custGeom>
              <a:avLst/>
              <a:gdLst/>
              <a:ahLst/>
              <a:cxnLst>
                <a:cxn ang="0">
                  <a:pos x="94" y="67"/>
                </a:cxn>
                <a:cxn ang="0">
                  <a:pos x="322" y="229"/>
                </a:cxn>
                <a:cxn ang="0">
                  <a:pos x="73" y="313"/>
                </a:cxn>
                <a:cxn ang="0">
                  <a:pos x="94" y="67"/>
                </a:cxn>
              </a:cxnLst>
              <a:rect l="0" t="0" r="r" b="b"/>
              <a:pathLst>
                <a:path w="355" h="395">
                  <a:moveTo>
                    <a:pt x="94" y="67"/>
                  </a:moveTo>
                  <a:cubicBezTo>
                    <a:pt x="204" y="0"/>
                    <a:pt x="355" y="101"/>
                    <a:pt x="322" y="229"/>
                  </a:cubicBezTo>
                  <a:cubicBezTo>
                    <a:pt x="314" y="346"/>
                    <a:pt x="151" y="395"/>
                    <a:pt x="73" y="313"/>
                  </a:cubicBezTo>
                  <a:cubicBezTo>
                    <a:pt x="0" y="250"/>
                    <a:pt x="14" y="118"/>
                    <a:pt x="94" y="67"/>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 name="Freeform 22">
              <a:extLst>
                <a:ext uri="{FF2B5EF4-FFF2-40B4-BE49-F238E27FC236}">
                  <a16:creationId xmlns:a16="http://schemas.microsoft.com/office/drawing/2014/main" id="{5BDB6808-86F8-E141-8EBC-28147354A163}"/>
                </a:ext>
              </a:extLst>
            </p:cNvPr>
            <p:cNvSpPr>
              <a:spLocks noChangeAspect="1"/>
            </p:cNvSpPr>
            <p:nvPr userDrawn="1"/>
          </p:nvSpPr>
          <p:spPr bwMode="auto">
            <a:xfrm>
              <a:off x="352" y="193"/>
              <a:ext cx="5" cy="6"/>
            </a:xfrm>
            <a:custGeom>
              <a:avLst/>
              <a:gdLst/>
              <a:ahLst/>
              <a:cxnLst>
                <a:cxn ang="0">
                  <a:pos x="94" y="67"/>
                </a:cxn>
                <a:cxn ang="0">
                  <a:pos x="322" y="229"/>
                </a:cxn>
                <a:cxn ang="0">
                  <a:pos x="73" y="313"/>
                </a:cxn>
                <a:cxn ang="0">
                  <a:pos x="94" y="67"/>
                </a:cxn>
              </a:cxnLst>
              <a:rect l="0" t="0" r="r" b="b"/>
              <a:pathLst>
                <a:path w="355" h="395">
                  <a:moveTo>
                    <a:pt x="94" y="67"/>
                  </a:moveTo>
                  <a:cubicBezTo>
                    <a:pt x="204" y="0"/>
                    <a:pt x="355" y="101"/>
                    <a:pt x="322" y="229"/>
                  </a:cubicBezTo>
                  <a:cubicBezTo>
                    <a:pt x="314" y="346"/>
                    <a:pt x="151" y="395"/>
                    <a:pt x="73" y="313"/>
                  </a:cubicBezTo>
                  <a:cubicBezTo>
                    <a:pt x="0" y="250"/>
                    <a:pt x="14" y="118"/>
                    <a:pt x="94" y="67"/>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 name="Freeform 23">
              <a:extLst>
                <a:ext uri="{FF2B5EF4-FFF2-40B4-BE49-F238E27FC236}">
                  <a16:creationId xmlns:a16="http://schemas.microsoft.com/office/drawing/2014/main" id="{ACB9BDB3-1C68-2D41-B0BC-BA88D2F57689}"/>
                </a:ext>
              </a:extLst>
            </p:cNvPr>
            <p:cNvSpPr>
              <a:spLocks noChangeAspect="1"/>
            </p:cNvSpPr>
            <p:nvPr userDrawn="1"/>
          </p:nvSpPr>
          <p:spPr bwMode="auto">
            <a:xfrm>
              <a:off x="299" y="208"/>
              <a:ext cx="5" cy="5"/>
            </a:xfrm>
            <a:custGeom>
              <a:avLst/>
              <a:gdLst/>
              <a:ahLst/>
              <a:cxnLst>
                <a:cxn ang="0">
                  <a:pos x="86" y="47"/>
                </a:cxn>
                <a:cxn ang="0">
                  <a:pos x="273" y="111"/>
                </a:cxn>
                <a:cxn ang="0">
                  <a:pos x="115" y="272"/>
                </a:cxn>
                <a:cxn ang="0">
                  <a:pos x="86" y="47"/>
                </a:cxn>
              </a:cxnLst>
              <a:rect l="0" t="0" r="r" b="b"/>
              <a:pathLst>
                <a:path w="311" h="311">
                  <a:moveTo>
                    <a:pt x="86" y="47"/>
                  </a:moveTo>
                  <a:cubicBezTo>
                    <a:pt x="146" y="0"/>
                    <a:pt x="260" y="32"/>
                    <a:pt x="273" y="111"/>
                  </a:cubicBezTo>
                  <a:cubicBezTo>
                    <a:pt x="311" y="204"/>
                    <a:pt x="209" y="311"/>
                    <a:pt x="115" y="272"/>
                  </a:cubicBezTo>
                  <a:cubicBezTo>
                    <a:pt x="21" y="244"/>
                    <a:pt x="0" y="97"/>
                    <a:pt x="86" y="47"/>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 name="Freeform 24">
              <a:extLst>
                <a:ext uri="{FF2B5EF4-FFF2-40B4-BE49-F238E27FC236}">
                  <a16:creationId xmlns:a16="http://schemas.microsoft.com/office/drawing/2014/main" id="{5DB86793-970A-D341-A2F9-0CC160BF699D}"/>
                </a:ext>
              </a:extLst>
            </p:cNvPr>
            <p:cNvSpPr>
              <a:spLocks noChangeAspect="1"/>
            </p:cNvSpPr>
            <p:nvPr userDrawn="1"/>
          </p:nvSpPr>
          <p:spPr bwMode="auto">
            <a:xfrm>
              <a:off x="299" y="208"/>
              <a:ext cx="5" cy="5"/>
            </a:xfrm>
            <a:custGeom>
              <a:avLst/>
              <a:gdLst/>
              <a:ahLst/>
              <a:cxnLst>
                <a:cxn ang="0">
                  <a:pos x="86" y="47"/>
                </a:cxn>
                <a:cxn ang="0">
                  <a:pos x="273" y="111"/>
                </a:cxn>
                <a:cxn ang="0">
                  <a:pos x="115" y="272"/>
                </a:cxn>
                <a:cxn ang="0">
                  <a:pos x="86" y="47"/>
                </a:cxn>
              </a:cxnLst>
              <a:rect l="0" t="0" r="r" b="b"/>
              <a:pathLst>
                <a:path w="311" h="311">
                  <a:moveTo>
                    <a:pt x="86" y="47"/>
                  </a:moveTo>
                  <a:cubicBezTo>
                    <a:pt x="146" y="0"/>
                    <a:pt x="260" y="32"/>
                    <a:pt x="273" y="111"/>
                  </a:cubicBezTo>
                  <a:cubicBezTo>
                    <a:pt x="311" y="204"/>
                    <a:pt x="209" y="311"/>
                    <a:pt x="115" y="272"/>
                  </a:cubicBezTo>
                  <a:cubicBezTo>
                    <a:pt x="21" y="244"/>
                    <a:pt x="0" y="97"/>
                    <a:pt x="86" y="47"/>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 name="Freeform 25">
              <a:extLst>
                <a:ext uri="{FF2B5EF4-FFF2-40B4-BE49-F238E27FC236}">
                  <a16:creationId xmlns:a16="http://schemas.microsoft.com/office/drawing/2014/main" id="{C58AD280-D0F0-0744-AB32-9FC313A26584}"/>
                </a:ext>
              </a:extLst>
            </p:cNvPr>
            <p:cNvSpPr>
              <a:spLocks noChangeAspect="1"/>
            </p:cNvSpPr>
            <p:nvPr userDrawn="1"/>
          </p:nvSpPr>
          <p:spPr bwMode="auto">
            <a:xfrm>
              <a:off x="334" y="209"/>
              <a:ext cx="4" cy="5"/>
            </a:xfrm>
            <a:custGeom>
              <a:avLst/>
              <a:gdLst/>
              <a:ahLst/>
              <a:cxnLst>
                <a:cxn ang="0">
                  <a:pos x="78" y="49"/>
                </a:cxn>
                <a:cxn ang="0">
                  <a:pos x="252" y="183"/>
                </a:cxn>
                <a:cxn ang="0">
                  <a:pos x="31" y="245"/>
                </a:cxn>
                <a:cxn ang="0">
                  <a:pos x="78" y="49"/>
                </a:cxn>
              </a:cxnLst>
              <a:rect l="0" t="0" r="r" b="b"/>
              <a:pathLst>
                <a:path w="275" h="325">
                  <a:moveTo>
                    <a:pt x="78" y="49"/>
                  </a:moveTo>
                  <a:cubicBezTo>
                    <a:pt x="163" y="0"/>
                    <a:pt x="275" y="88"/>
                    <a:pt x="252" y="183"/>
                  </a:cubicBezTo>
                  <a:cubicBezTo>
                    <a:pt x="251" y="294"/>
                    <a:pt x="95" y="325"/>
                    <a:pt x="31" y="245"/>
                  </a:cubicBezTo>
                  <a:cubicBezTo>
                    <a:pt x="0" y="182"/>
                    <a:pt x="1" y="78"/>
                    <a:pt x="78" y="49"/>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 name="Freeform 26">
              <a:extLst>
                <a:ext uri="{FF2B5EF4-FFF2-40B4-BE49-F238E27FC236}">
                  <a16:creationId xmlns:a16="http://schemas.microsoft.com/office/drawing/2014/main" id="{82D6CE1E-977F-6B48-893D-A7EB977A4634}"/>
                </a:ext>
              </a:extLst>
            </p:cNvPr>
            <p:cNvSpPr>
              <a:spLocks noChangeAspect="1"/>
            </p:cNvSpPr>
            <p:nvPr userDrawn="1"/>
          </p:nvSpPr>
          <p:spPr bwMode="auto">
            <a:xfrm>
              <a:off x="334" y="209"/>
              <a:ext cx="4" cy="5"/>
            </a:xfrm>
            <a:custGeom>
              <a:avLst/>
              <a:gdLst/>
              <a:ahLst/>
              <a:cxnLst>
                <a:cxn ang="0">
                  <a:pos x="78" y="49"/>
                </a:cxn>
                <a:cxn ang="0">
                  <a:pos x="252" y="183"/>
                </a:cxn>
                <a:cxn ang="0">
                  <a:pos x="31" y="245"/>
                </a:cxn>
                <a:cxn ang="0">
                  <a:pos x="78" y="49"/>
                </a:cxn>
              </a:cxnLst>
              <a:rect l="0" t="0" r="r" b="b"/>
              <a:pathLst>
                <a:path w="275" h="325">
                  <a:moveTo>
                    <a:pt x="78" y="49"/>
                  </a:moveTo>
                  <a:cubicBezTo>
                    <a:pt x="163" y="0"/>
                    <a:pt x="275" y="88"/>
                    <a:pt x="252" y="183"/>
                  </a:cubicBezTo>
                  <a:cubicBezTo>
                    <a:pt x="251" y="294"/>
                    <a:pt x="95" y="325"/>
                    <a:pt x="31" y="245"/>
                  </a:cubicBezTo>
                  <a:cubicBezTo>
                    <a:pt x="0" y="182"/>
                    <a:pt x="1" y="78"/>
                    <a:pt x="78" y="49"/>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4" name="Freeform 27">
              <a:extLst>
                <a:ext uri="{FF2B5EF4-FFF2-40B4-BE49-F238E27FC236}">
                  <a16:creationId xmlns:a16="http://schemas.microsoft.com/office/drawing/2014/main" id="{E05431C3-9872-CE46-80E0-30A05F0F6284}"/>
                </a:ext>
              </a:extLst>
            </p:cNvPr>
            <p:cNvSpPr>
              <a:spLocks noChangeAspect="1"/>
            </p:cNvSpPr>
            <p:nvPr userDrawn="1"/>
          </p:nvSpPr>
          <p:spPr bwMode="auto">
            <a:xfrm>
              <a:off x="304" y="212"/>
              <a:ext cx="5" cy="4"/>
            </a:xfrm>
            <a:custGeom>
              <a:avLst/>
              <a:gdLst/>
              <a:ahLst/>
              <a:cxnLst>
                <a:cxn ang="0">
                  <a:pos x="101" y="32"/>
                </a:cxn>
                <a:cxn ang="0">
                  <a:pos x="279" y="86"/>
                </a:cxn>
                <a:cxn ang="0">
                  <a:pos x="161" y="266"/>
                </a:cxn>
                <a:cxn ang="0">
                  <a:pos x="101" y="32"/>
                </a:cxn>
              </a:cxnLst>
              <a:rect l="0" t="0" r="r" b="b"/>
              <a:pathLst>
                <a:path w="322" h="280">
                  <a:moveTo>
                    <a:pt x="101" y="32"/>
                  </a:moveTo>
                  <a:cubicBezTo>
                    <a:pt x="160" y="0"/>
                    <a:pt x="256" y="14"/>
                    <a:pt x="279" y="86"/>
                  </a:cubicBezTo>
                  <a:cubicBezTo>
                    <a:pt x="322" y="165"/>
                    <a:pt x="256" y="280"/>
                    <a:pt x="161" y="266"/>
                  </a:cubicBezTo>
                  <a:cubicBezTo>
                    <a:pt x="40" y="273"/>
                    <a:pt x="0" y="86"/>
                    <a:pt x="101" y="32"/>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 name="Freeform 28">
              <a:extLst>
                <a:ext uri="{FF2B5EF4-FFF2-40B4-BE49-F238E27FC236}">
                  <a16:creationId xmlns:a16="http://schemas.microsoft.com/office/drawing/2014/main" id="{B6C94A0B-C303-D54D-B2B3-DFB959B80449}"/>
                </a:ext>
              </a:extLst>
            </p:cNvPr>
            <p:cNvSpPr>
              <a:spLocks noChangeAspect="1"/>
            </p:cNvSpPr>
            <p:nvPr userDrawn="1"/>
          </p:nvSpPr>
          <p:spPr bwMode="auto">
            <a:xfrm>
              <a:off x="304" y="212"/>
              <a:ext cx="5" cy="4"/>
            </a:xfrm>
            <a:custGeom>
              <a:avLst/>
              <a:gdLst/>
              <a:ahLst/>
              <a:cxnLst>
                <a:cxn ang="0">
                  <a:pos x="101" y="32"/>
                </a:cxn>
                <a:cxn ang="0">
                  <a:pos x="279" y="86"/>
                </a:cxn>
                <a:cxn ang="0">
                  <a:pos x="161" y="266"/>
                </a:cxn>
                <a:cxn ang="0">
                  <a:pos x="101" y="32"/>
                </a:cxn>
              </a:cxnLst>
              <a:rect l="0" t="0" r="r" b="b"/>
              <a:pathLst>
                <a:path w="322" h="280">
                  <a:moveTo>
                    <a:pt x="101" y="32"/>
                  </a:moveTo>
                  <a:cubicBezTo>
                    <a:pt x="160" y="0"/>
                    <a:pt x="256" y="14"/>
                    <a:pt x="279" y="86"/>
                  </a:cubicBezTo>
                  <a:cubicBezTo>
                    <a:pt x="322" y="165"/>
                    <a:pt x="256" y="280"/>
                    <a:pt x="161" y="266"/>
                  </a:cubicBezTo>
                  <a:cubicBezTo>
                    <a:pt x="40" y="273"/>
                    <a:pt x="0" y="86"/>
                    <a:pt x="101" y="32"/>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6" name="Freeform 29">
              <a:extLst>
                <a:ext uri="{FF2B5EF4-FFF2-40B4-BE49-F238E27FC236}">
                  <a16:creationId xmlns:a16="http://schemas.microsoft.com/office/drawing/2014/main" id="{CA7EA7A1-AE22-504F-AF9F-5B8B8AD546B1}"/>
                </a:ext>
              </a:extLst>
            </p:cNvPr>
            <p:cNvSpPr>
              <a:spLocks noChangeAspect="1"/>
            </p:cNvSpPr>
            <p:nvPr userDrawn="1"/>
          </p:nvSpPr>
          <p:spPr bwMode="auto">
            <a:xfrm>
              <a:off x="310" y="215"/>
              <a:ext cx="4" cy="5"/>
            </a:xfrm>
            <a:custGeom>
              <a:avLst/>
              <a:gdLst/>
              <a:ahLst/>
              <a:cxnLst>
                <a:cxn ang="0">
                  <a:pos x="83" y="58"/>
                </a:cxn>
                <a:cxn ang="0">
                  <a:pos x="268" y="199"/>
                </a:cxn>
                <a:cxn ang="0">
                  <a:pos x="54" y="254"/>
                </a:cxn>
                <a:cxn ang="0">
                  <a:pos x="83" y="58"/>
                </a:cxn>
              </a:cxnLst>
              <a:rect l="0" t="0" r="r" b="b"/>
              <a:pathLst>
                <a:path w="300" h="333">
                  <a:moveTo>
                    <a:pt x="83" y="58"/>
                  </a:moveTo>
                  <a:cubicBezTo>
                    <a:pt x="174" y="0"/>
                    <a:pt x="300" y="97"/>
                    <a:pt x="268" y="199"/>
                  </a:cubicBezTo>
                  <a:cubicBezTo>
                    <a:pt x="251" y="296"/>
                    <a:pt x="113" y="333"/>
                    <a:pt x="54" y="254"/>
                  </a:cubicBezTo>
                  <a:cubicBezTo>
                    <a:pt x="0" y="197"/>
                    <a:pt x="20" y="100"/>
                    <a:pt x="83" y="58"/>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7" name="Freeform 30">
              <a:extLst>
                <a:ext uri="{FF2B5EF4-FFF2-40B4-BE49-F238E27FC236}">
                  <a16:creationId xmlns:a16="http://schemas.microsoft.com/office/drawing/2014/main" id="{F44146AA-FCB7-824C-827D-17F9E2E86D27}"/>
                </a:ext>
              </a:extLst>
            </p:cNvPr>
            <p:cNvSpPr>
              <a:spLocks noChangeAspect="1"/>
            </p:cNvSpPr>
            <p:nvPr userDrawn="1"/>
          </p:nvSpPr>
          <p:spPr bwMode="auto">
            <a:xfrm>
              <a:off x="310" y="215"/>
              <a:ext cx="4" cy="5"/>
            </a:xfrm>
            <a:custGeom>
              <a:avLst/>
              <a:gdLst/>
              <a:ahLst/>
              <a:cxnLst>
                <a:cxn ang="0">
                  <a:pos x="83" y="58"/>
                </a:cxn>
                <a:cxn ang="0">
                  <a:pos x="268" y="199"/>
                </a:cxn>
                <a:cxn ang="0">
                  <a:pos x="54" y="254"/>
                </a:cxn>
                <a:cxn ang="0">
                  <a:pos x="83" y="58"/>
                </a:cxn>
              </a:cxnLst>
              <a:rect l="0" t="0" r="r" b="b"/>
              <a:pathLst>
                <a:path w="300" h="333">
                  <a:moveTo>
                    <a:pt x="83" y="58"/>
                  </a:moveTo>
                  <a:cubicBezTo>
                    <a:pt x="174" y="0"/>
                    <a:pt x="300" y="97"/>
                    <a:pt x="268" y="199"/>
                  </a:cubicBezTo>
                  <a:cubicBezTo>
                    <a:pt x="251" y="296"/>
                    <a:pt x="113" y="333"/>
                    <a:pt x="54" y="254"/>
                  </a:cubicBezTo>
                  <a:cubicBezTo>
                    <a:pt x="0" y="197"/>
                    <a:pt x="20" y="100"/>
                    <a:pt x="83" y="58"/>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 name="Freeform 31">
              <a:extLst>
                <a:ext uri="{FF2B5EF4-FFF2-40B4-BE49-F238E27FC236}">
                  <a16:creationId xmlns:a16="http://schemas.microsoft.com/office/drawing/2014/main" id="{3B330910-1543-4B4F-B8DB-2C73F9672558}"/>
                </a:ext>
              </a:extLst>
            </p:cNvPr>
            <p:cNvSpPr>
              <a:spLocks noChangeAspect="1"/>
            </p:cNvSpPr>
            <p:nvPr userDrawn="1"/>
          </p:nvSpPr>
          <p:spPr bwMode="auto">
            <a:xfrm>
              <a:off x="353" y="219"/>
              <a:ext cx="4" cy="5"/>
            </a:xfrm>
            <a:custGeom>
              <a:avLst/>
              <a:gdLst/>
              <a:ahLst/>
              <a:cxnLst>
                <a:cxn ang="0">
                  <a:pos x="41" y="67"/>
                </a:cxn>
                <a:cxn ang="0">
                  <a:pos x="255" y="161"/>
                </a:cxn>
                <a:cxn ang="0">
                  <a:pos x="42" y="256"/>
                </a:cxn>
                <a:cxn ang="0">
                  <a:pos x="41" y="67"/>
                </a:cxn>
              </a:cxnLst>
              <a:rect l="0" t="0" r="r" b="b"/>
              <a:pathLst>
                <a:path w="265" h="327">
                  <a:moveTo>
                    <a:pt x="41" y="67"/>
                  </a:moveTo>
                  <a:cubicBezTo>
                    <a:pt x="119" y="0"/>
                    <a:pt x="265" y="51"/>
                    <a:pt x="255" y="161"/>
                  </a:cubicBezTo>
                  <a:cubicBezTo>
                    <a:pt x="264" y="272"/>
                    <a:pt x="118" y="327"/>
                    <a:pt x="42" y="256"/>
                  </a:cubicBezTo>
                  <a:cubicBezTo>
                    <a:pt x="0" y="200"/>
                    <a:pt x="1" y="123"/>
                    <a:pt x="41" y="67"/>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 name="Freeform 32">
              <a:extLst>
                <a:ext uri="{FF2B5EF4-FFF2-40B4-BE49-F238E27FC236}">
                  <a16:creationId xmlns:a16="http://schemas.microsoft.com/office/drawing/2014/main" id="{A9187453-C6FF-AB4A-AD7B-0F9B1AF09E60}"/>
                </a:ext>
              </a:extLst>
            </p:cNvPr>
            <p:cNvSpPr>
              <a:spLocks noChangeAspect="1"/>
            </p:cNvSpPr>
            <p:nvPr userDrawn="1"/>
          </p:nvSpPr>
          <p:spPr bwMode="auto">
            <a:xfrm>
              <a:off x="353" y="219"/>
              <a:ext cx="4" cy="5"/>
            </a:xfrm>
            <a:custGeom>
              <a:avLst/>
              <a:gdLst/>
              <a:ahLst/>
              <a:cxnLst>
                <a:cxn ang="0">
                  <a:pos x="41" y="67"/>
                </a:cxn>
                <a:cxn ang="0">
                  <a:pos x="255" y="161"/>
                </a:cxn>
                <a:cxn ang="0">
                  <a:pos x="42" y="256"/>
                </a:cxn>
                <a:cxn ang="0">
                  <a:pos x="41" y="67"/>
                </a:cxn>
              </a:cxnLst>
              <a:rect l="0" t="0" r="r" b="b"/>
              <a:pathLst>
                <a:path w="265" h="327">
                  <a:moveTo>
                    <a:pt x="41" y="67"/>
                  </a:moveTo>
                  <a:cubicBezTo>
                    <a:pt x="119" y="0"/>
                    <a:pt x="265" y="51"/>
                    <a:pt x="255" y="161"/>
                  </a:cubicBezTo>
                  <a:cubicBezTo>
                    <a:pt x="264" y="272"/>
                    <a:pt x="118" y="327"/>
                    <a:pt x="42" y="256"/>
                  </a:cubicBezTo>
                  <a:cubicBezTo>
                    <a:pt x="0" y="200"/>
                    <a:pt x="1" y="123"/>
                    <a:pt x="41" y="67"/>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0" name="Freeform 33">
              <a:extLst>
                <a:ext uri="{FF2B5EF4-FFF2-40B4-BE49-F238E27FC236}">
                  <a16:creationId xmlns:a16="http://schemas.microsoft.com/office/drawing/2014/main" id="{DBC80925-4A4E-104F-B72A-4BD3F15BEFDB}"/>
                </a:ext>
              </a:extLst>
            </p:cNvPr>
            <p:cNvSpPr>
              <a:spLocks noChangeAspect="1"/>
            </p:cNvSpPr>
            <p:nvPr userDrawn="1"/>
          </p:nvSpPr>
          <p:spPr bwMode="auto">
            <a:xfrm>
              <a:off x="302" y="223"/>
              <a:ext cx="4" cy="4"/>
            </a:xfrm>
            <a:custGeom>
              <a:avLst/>
              <a:gdLst/>
              <a:ahLst/>
              <a:cxnLst>
                <a:cxn ang="0">
                  <a:pos x="91" y="46"/>
                </a:cxn>
                <a:cxn ang="0">
                  <a:pos x="273" y="145"/>
                </a:cxn>
                <a:cxn ang="0">
                  <a:pos x="120" y="282"/>
                </a:cxn>
                <a:cxn ang="0">
                  <a:pos x="91" y="46"/>
                </a:cxn>
              </a:cxnLst>
              <a:rect l="0" t="0" r="r" b="b"/>
              <a:pathLst>
                <a:path w="289" h="306">
                  <a:moveTo>
                    <a:pt x="91" y="46"/>
                  </a:moveTo>
                  <a:cubicBezTo>
                    <a:pt x="163" y="0"/>
                    <a:pt x="276" y="57"/>
                    <a:pt x="273" y="145"/>
                  </a:cubicBezTo>
                  <a:cubicBezTo>
                    <a:pt x="289" y="230"/>
                    <a:pt x="201" y="306"/>
                    <a:pt x="120" y="282"/>
                  </a:cubicBezTo>
                  <a:cubicBezTo>
                    <a:pt x="14" y="261"/>
                    <a:pt x="0" y="92"/>
                    <a:pt x="91" y="46"/>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 name="Freeform 34">
              <a:extLst>
                <a:ext uri="{FF2B5EF4-FFF2-40B4-BE49-F238E27FC236}">
                  <a16:creationId xmlns:a16="http://schemas.microsoft.com/office/drawing/2014/main" id="{DDD779E0-B0E0-5B4A-9466-EDC718EA2E2D}"/>
                </a:ext>
              </a:extLst>
            </p:cNvPr>
            <p:cNvSpPr>
              <a:spLocks noChangeAspect="1"/>
            </p:cNvSpPr>
            <p:nvPr userDrawn="1"/>
          </p:nvSpPr>
          <p:spPr bwMode="auto">
            <a:xfrm>
              <a:off x="302" y="223"/>
              <a:ext cx="4" cy="4"/>
            </a:xfrm>
            <a:custGeom>
              <a:avLst/>
              <a:gdLst/>
              <a:ahLst/>
              <a:cxnLst>
                <a:cxn ang="0">
                  <a:pos x="91" y="46"/>
                </a:cxn>
                <a:cxn ang="0">
                  <a:pos x="273" y="145"/>
                </a:cxn>
                <a:cxn ang="0">
                  <a:pos x="120" y="282"/>
                </a:cxn>
                <a:cxn ang="0">
                  <a:pos x="91" y="46"/>
                </a:cxn>
              </a:cxnLst>
              <a:rect l="0" t="0" r="r" b="b"/>
              <a:pathLst>
                <a:path w="289" h="306">
                  <a:moveTo>
                    <a:pt x="91" y="46"/>
                  </a:moveTo>
                  <a:cubicBezTo>
                    <a:pt x="163" y="0"/>
                    <a:pt x="276" y="57"/>
                    <a:pt x="273" y="145"/>
                  </a:cubicBezTo>
                  <a:cubicBezTo>
                    <a:pt x="289" y="230"/>
                    <a:pt x="201" y="306"/>
                    <a:pt x="120" y="282"/>
                  </a:cubicBezTo>
                  <a:cubicBezTo>
                    <a:pt x="14" y="261"/>
                    <a:pt x="0" y="92"/>
                    <a:pt x="91" y="46"/>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2" name="Freeform 35">
              <a:extLst>
                <a:ext uri="{FF2B5EF4-FFF2-40B4-BE49-F238E27FC236}">
                  <a16:creationId xmlns:a16="http://schemas.microsoft.com/office/drawing/2014/main" id="{F684FD18-532D-CC4F-9ACE-F997D46EEBEF}"/>
                </a:ext>
              </a:extLst>
            </p:cNvPr>
            <p:cNvSpPr>
              <a:spLocks noChangeAspect="1"/>
            </p:cNvSpPr>
            <p:nvPr userDrawn="1"/>
          </p:nvSpPr>
          <p:spPr bwMode="auto">
            <a:xfrm>
              <a:off x="234" y="223"/>
              <a:ext cx="300" cy="275"/>
            </a:xfrm>
            <a:custGeom>
              <a:avLst/>
              <a:gdLst/>
              <a:ahLst/>
              <a:cxnLst>
                <a:cxn ang="0">
                  <a:pos x="2683" y="69"/>
                </a:cxn>
                <a:cxn ang="0">
                  <a:pos x="8409" y="3435"/>
                </a:cxn>
                <a:cxn ang="0">
                  <a:pos x="11392" y="6839"/>
                </a:cxn>
                <a:cxn ang="0">
                  <a:pos x="12430" y="7265"/>
                </a:cxn>
                <a:cxn ang="0">
                  <a:pos x="12914" y="7465"/>
                </a:cxn>
                <a:cxn ang="0">
                  <a:pos x="12241" y="8012"/>
                </a:cxn>
                <a:cxn ang="0">
                  <a:pos x="13221" y="9609"/>
                </a:cxn>
                <a:cxn ang="0">
                  <a:pos x="14644" y="11619"/>
                </a:cxn>
                <a:cxn ang="0">
                  <a:pos x="15635" y="7931"/>
                </a:cxn>
                <a:cxn ang="0">
                  <a:pos x="17961" y="7130"/>
                </a:cxn>
                <a:cxn ang="0">
                  <a:pos x="20222" y="12672"/>
                </a:cxn>
                <a:cxn ang="0">
                  <a:pos x="16996" y="12648"/>
                </a:cxn>
                <a:cxn ang="0">
                  <a:pos x="17231" y="11367"/>
                </a:cxn>
                <a:cxn ang="0">
                  <a:pos x="15379" y="12268"/>
                </a:cxn>
                <a:cxn ang="0">
                  <a:pos x="14638" y="12647"/>
                </a:cxn>
                <a:cxn ang="0">
                  <a:pos x="15016" y="17284"/>
                </a:cxn>
                <a:cxn ang="0">
                  <a:pos x="12298" y="18380"/>
                </a:cxn>
                <a:cxn ang="0">
                  <a:pos x="10530" y="17732"/>
                </a:cxn>
                <a:cxn ang="0">
                  <a:pos x="13408" y="18274"/>
                </a:cxn>
                <a:cxn ang="0">
                  <a:pos x="15013" y="15785"/>
                </a:cxn>
                <a:cxn ang="0">
                  <a:pos x="13868" y="12633"/>
                </a:cxn>
                <a:cxn ang="0">
                  <a:pos x="13024" y="9740"/>
                </a:cxn>
                <a:cxn ang="0">
                  <a:pos x="11837" y="7870"/>
                </a:cxn>
                <a:cxn ang="0">
                  <a:pos x="10403" y="8354"/>
                </a:cxn>
                <a:cxn ang="0">
                  <a:pos x="11557" y="9036"/>
                </a:cxn>
                <a:cxn ang="0">
                  <a:pos x="10484" y="10672"/>
                </a:cxn>
                <a:cxn ang="0">
                  <a:pos x="8741" y="8885"/>
                </a:cxn>
                <a:cxn ang="0">
                  <a:pos x="10594" y="7066"/>
                </a:cxn>
                <a:cxn ang="0">
                  <a:pos x="10668" y="6330"/>
                </a:cxn>
                <a:cxn ang="0">
                  <a:pos x="3617" y="601"/>
                </a:cxn>
                <a:cxn ang="0">
                  <a:pos x="523" y="1622"/>
                </a:cxn>
                <a:cxn ang="0">
                  <a:pos x="1394" y="7204"/>
                </a:cxn>
                <a:cxn ang="0">
                  <a:pos x="2082" y="9345"/>
                </a:cxn>
                <a:cxn ang="0">
                  <a:pos x="13" y="3120"/>
                </a:cxn>
                <a:cxn ang="0">
                  <a:pos x="1106" y="334"/>
                </a:cxn>
              </a:cxnLst>
              <a:rect l="0" t="0" r="r" b="b"/>
              <a:pathLst>
                <a:path w="20222" h="18546">
                  <a:moveTo>
                    <a:pt x="1106" y="334"/>
                  </a:moveTo>
                  <a:cubicBezTo>
                    <a:pt x="1574" y="46"/>
                    <a:pt x="2149" y="0"/>
                    <a:pt x="2683" y="69"/>
                  </a:cubicBezTo>
                  <a:cubicBezTo>
                    <a:pt x="3430" y="170"/>
                    <a:pt x="4135" y="460"/>
                    <a:pt x="4803" y="798"/>
                  </a:cubicBezTo>
                  <a:cubicBezTo>
                    <a:pt x="6133" y="1483"/>
                    <a:pt x="7324" y="2412"/>
                    <a:pt x="8409" y="3435"/>
                  </a:cubicBezTo>
                  <a:cubicBezTo>
                    <a:pt x="9317" y="4304"/>
                    <a:pt x="10169" y="5233"/>
                    <a:pt x="10933" y="6231"/>
                  </a:cubicBezTo>
                  <a:cubicBezTo>
                    <a:pt x="11079" y="6439"/>
                    <a:pt x="11243" y="6633"/>
                    <a:pt x="11392" y="6839"/>
                  </a:cubicBezTo>
                  <a:cubicBezTo>
                    <a:pt x="11472" y="6934"/>
                    <a:pt x="11527" y="7059"/>
                    <a:pt x="11633" y="7126"/>
                  </a:cubicBezTo>
                  <a:cubicBezTo>
                    <a:pt x="11896" y="7184"/>
                    <a:pt x="12162" y="7237"/>
                    <a:pt x="12430" y="7265"/>
                  </a:cubicBezTo>
                  <a:cubicBezTo>
                    <a:pt x="12639" y="7289"/>
                    <a:pt x="12770" y="7096"/>
                    <a:pt x="12923" y="6989"/>
                  </a:cubicBezTo>
                  <a:cubicBezTo>
                    <a:pt x="12920" y="7148"/>
                    <a:pt x="12913" y="7306"/>
                    <a:pt x="12914" y="7465"/>
                  </a:cubicBezTo>
                  <a:cubicBezTo>
                    <a:pt x="12907" y="7784"/>
                    <a:pt x="12925" y="8103"/>
                    <a:pt x="12922" y="8423"/>
                  </a:cubicBezTo>
                  <a:cubicBezTo>
                    <a:pt x="12703" y="8274"/>
                    <a:pt x="12490" y="8111"/>
                    <a:pt x="12241" y="8012"/>
                  </a:cubicBezTo>
                  <a:cubicBezTo>
                    <a:pt x="12460" y="8376"/>
                    <a:pt x="12704" y="8726"/>
                    <a:pt x="12918" y="9093"/>
                  </a:cubicBezTo>
                  <a:cubicBezTo>
                    <a:pt x="13019" y="9265"/>
                    <a:pt x="13122" y="9436"/>
                    <a:pt x="13221" y="9609"/>
                  </a:cubicBezTo>
                  <a:cubicBezTo>
                    <a:pt x="13685" y="10420"/>
                    <a:pt x="14104" y="11258"/>
                    <a:pt x="14456" y="12124"/>
                  </a:cubicBezTo>
                  <a:cubicBezTo>
                    <a:pt x="14569" y="11977"/>
                    <a:pt x="14595" y="11792"/>
                    <a:pt x="14644" y="11619"/>
                  </a:cubicBezTo>
                  <a:cubicBezTo>
                    <a:pt x="14878" y="10774"/>
                    <a:pt x="15123" y="9931"/>
                    <a:pt x="15354" y="9085"/>
                  </a:cubicBezTo>
                  <a:cubicBezTo>
                    <a:pt x="15452" y="8701"/>
                    <a:pt x="15571" y="8322"/>
                    <a:pt x="15635" y="7931"/>
                  </a:cubicBezTo>
                  <a:cubicBezTo>
                    <a:pt x="16015" y="7651"/>
                    <a:pt x="16396" y="7374"/>
                    <a:pt x="16780" y="7100"/>
                  </a:cubicBezTo>
                  <a:cubicBezTo>
                    <a:pt x="17172" y="7131"/>
                    <a:pt x="17567" y="7113"/>
                    <a:pt x="17961" y="7130"/>
                  </a:cubicBezTo>
                  <a:cubicBezTo>
                    <a:pt x="18585" y="8805"/>
                    <a:pt x="19119" y="10513"/>
                    <a:pt x="19776" y="12176"/>
                  </a:cubicBezTo>
                  <a:cubicBezTo>
                    <a:pt x="19856" y="12392"/>
                    <a:pt x="20019" y="12567"/>
                    <a:pt x="20222" y="12672"/>
                  </a:cubicBezTo>
                  <a:cubicBezTo>
                    <a:pt x="19582" y="12649"/>
                    <a:pt x="18941" y="12673"/>
                    <a:pt x="18301" y="12660"/>
                  </a:cubicBezTo>
                  <a:cubicBezTo>
                    <a:pt x="17866" y="12644"/>
                    <a:pt x="17431" y="12664"/>
                    <a:pt x="16996" y="12648"/>
                  </a:cubicBezTo>
                  <a:cubicBezTo>
                    <a:pt x="17151" y="12461"/>
                    <a:pt x="17403" y="12311"/>
                    <a:pt x="17419" y="12046"/>
                  </a:cubicBezTo>
                  <a:cubicBezTo>
                    <a:pt x="17403" y="11809"/>
                    <a:pt x="17305" y="11589"/>
                    <a:pt x="17231" y="11367"/>
                  </a:cubicBezTo>
                  <a:cubicBezTo>
                    <a:pt x="16642" y="11367"/>
                    <a:pt x="16053" y="11362"/>
                    <a:pt x="15465" y="11370"/>
                  </a:cubicBezTo>
                  <a:cubicBezTo>
                    <a:pt x="15355" y="11652"/>
                    <a:pt x="15284" y="11970"/>
                    <a:pt x="15379" y="12268"/>
                  </a:cubicBezTo>
                  <a:cubicBezTo>
                    <a:pt x="15420" y="12417"/>
                    <a:pt x="15521" y="12538"/>
                    <a:pt x="15631" y="12643"/>
                  </a:cubicBezTo>
                  <a:cubicBezTo>
                    <a:pt x="15300" y="12648"/>
                    <a:pt x="14969" y="12641"/>
                    <a:pt x="14638" y="12647"/>
                  </a:cubicBezTo>
                  <a:cubicBezTo>
                    <a:pt x="14898" y="13473"/>
                    <a:pt x="15108" y="14318"/>
                    <a:pt x="15195" y="15181"/>
                  </a:cubicBezTo>
                  <a:cubicBezTo>
                    <a:pt x="15262" y="15883"/>
                    <a:pt x="15266" y="16615"/>
                    <a:pt x="15016" y="17284"/>
                  </a:cubicBezTo>
                  <a:cubicBezTo>
                    <a:pt x="14854" y="17723"/>
                    <a:pt x="14532" y="18112"/>
                    <a:pt x="14096" y="18298"/>
                  </a:cubicBezTo>
                  <a:cubicBezTo>
                    <a:pt x="13531" y="18546"/>
                    <a:pt x="12889" y="18498"/>
                    <a:pt x="12298" y="18380"/>
                  </a:cubicBezTo>
                  <a:cubicBezTo>
                    <a:pt x="11749" y="18266"/>
                    <a:pt x="11220" y="18077"/>
                    <a:pt x="10704" y="17863"/>
                  </a:cubicBezTo>
                  <a:cubicBezTo>
                    <a:pt x="10634" y="17837"/>
                    <a:pt x="10577" y="17788"/>
                    <a:pt x="10530" y="17732"/>
                  </a:cubicBezTo>
                  <a:cubicBezTo>
                    <a:pt x="10818" y="17817"/>
                    <a:pt x="11090" y="17949"/>
                    <a:pt x="11378" y="18034"/>
                  </a:cubicBezTo>
                  <a:cubicBezTo>
                    <a:pt x="12030" y="18238"/>
                    <a:pt x="12725" y="18392"/>
                    <a:pt x="13408" y="18274"/>
                  </a:cubicBezTo>
                  <a:cubicBezTo>
                    <a:pt x="13857" y="18199"/>
                    <a:pt x="14285" y="17962"/>
                    <a:pt x="14550" y="17586"/>
                  </a:cubicBezTo>
                  <a:cubicBezTo>
                    <a:pt x="14924" y="17069"/>
                    <a:pt x="15011" y="16408"/>
                    <a:pt x="15013" y="15785"/>
                  </a:cubicBezTo>
                  <a:cubicBezTo>
                    <a:pt x="14992" y="14710"/>
                    <a:pt x="14716" y="13659"/>
                    <a:pt x="14364" y="12649"/>
                  </a:cubicBezTo>
                  <a:cubicBezTo>
                    <a:pt x="14199" y="12645"/>
                    <a:pt x="14033" y="12638"/>
                    <a:pt x="13868" y="12633"/>
                  </a:cubicBezTo>
                  <a:cubicBezTo>
                    <a:pt x="13993" y="12531"/>
                    <a:pt x="14121" y="12432"/>
                    <a:pt x="14243" y="12327"/>
                  </a:cubicBezTo>
                  <a:cubicBezTo>
                    <a:pt x="13907" y="11434"/>
                    <a:pt x="13491" y="10572"/>
                    <a:pt x="13024" y="9740"/>
                  </a:cubicBezTo>
                  <a:cubicBezTo>
                    <a:pt x="12926" y="9566"/>
                    <a:pt x="12824" y="9394"/>
                    <a:pt x="12722" y="9223"/>
                  </a:cubicBezTo>
                  <a:cubicBezTo>
                    <a:pt x="12443" y="8762"/>
                    <a:pt x="12145" y="8312"/>
                    <a:pt x="11837" y="7870"/>
                  </a:cubicBezTo>
                  <a:cubicBezTo>
                    <a:pt x="11512" y="7742"/>
                    <a:pt x="11138" y="7739"/>
                    <a:pt x="10806" y="7842"/>
                  </a:cubicBezTo>
                  <a:cubicBezTo>
                    <a:pt x="10585" y="7910"/>
                    <a:pt x="10351" y="8095"/>
                    <a:pt x="10403" y="8354"/>
                  </a:cubicBezTo>
                  <a:cubicBezTo>
                    <a:pt x="10455" y="8471"/>
                    <a:pt x="10536" y="8575"/>
                    <a:pt x="10642" y="8648"/>
                  </a:cubicBezTo>
                  <a:cubicBezTo>
                    <a:pt x="10913" y="8848"/>
                    <a:pt x="11251" y="8911"/>
                    <a:pt x="11557" y="9036"/>
                  </a:cubicBezTo>
                  <a:cubicBezTo>
                    <a:pt x="11841" y="9151"/>
                    <a:pt x="12124" y="9279"/>
                    <a:pt x="12374" y="9458"/>
                  </a:cubicBezTo>
                  <a:cubicBezTo>
                    <a:pt x="11748" y="9870"/>
                    <a:pt x="11119" y="10276"/>
                    <a:pt x="10484" y="10672"/>
                  </a:cubicBezTo>
                  <a:cubicBezTo>
                    <a:pt x="10135" y="10500"/>
                    <a:pt x="9739" y="10419"/>
                    <a:pt x="9427" y="10179"/>
                  </a:cubicBezTo>
                  <a:cubicBezTo>
                    <a:pt x="9021" y="9877"/>
                    <a:pt x="8772" y="9387"/>
                    <a:pt x="8741" y="8885"/>
                  </a:cubicBezTo>
                  <a:cubicBezTo>
                    <a:pt x="8720" y="8443"/>
                    <a:pt x="8869" y="7988"/>
                    <a:pt x="9178" y="7666"/>
                  </a:cubicBezTo>
                  <a:cubicBezTo>
                    <a:pt x="9541" y="7279"/>
                    <a:pt x="10074" y="7099"/>
                    <a:pt x="10594" y="7066"/>
                  </a:cubicBezTo>
                  <a:cubicBezTo>
                    <a:pt x="10811" y="7046"/>
                    <a:pt x="11029" y="7064"/>
                    <a:pt x="11247" y="7070"/>
                  </a:cubicBezTo>
                  <a:cubicBezTo>
                    <a:pt x="11065" y="6815"/>
                    <a:pt x="10869" y="6570"/>
                    <a:pt x="10668" y="6330"/>
                  </a:cubicBezTo>
                  <a:cubicBezTo>
                    <a:pt x="9437" y="4841"/>
                    <a:pt x="8091" y="3435"/>
                    <a:pt x="6562" y="2249"/>
                  </a:cubicBezTo>
                  <a:cubicBezTo>
                    <a:pt x="5662" y="1571"/>
                    <a:pt x="4692" y="959"/>
                    <a:pt x="3617" y="601"/>
                  </a:cubicBezTo>
                  <a:cubicBezTo>
                    <a:pt x="2970" y="399"/>
                    <a:pt x="2253" y="278"/>
                    <a:pt x="1599" y="513"/>
                  </a:cubicBezTo>
                  <a:cubicBezTo>
                    <a:pt x="1091" y="689"/>
                    <a:pt x="702" y="1122"/>
                    <a:pt x="523" y="1622"/>
                  </a:cubicBezTo>
                  <a:cubicBezTo>
                    <a:pt x="249" y="2368"/>
                    <a:pt x="290" y="3185"/>
                    <a:pt x="405" y="3958"/>
                  </a:cubicBezTo>
                  <a:cubicBezTo>
                    <a:pt x="586" y="5079"/>
                    <a:pt x="957" y="6159"/>
                    <a:pt x="1394" y="7204"/>
                  </a:cubicBezTo>
                  <a:cubicBezTo>
                    <a:pt x="1686" y="7901"/>
                    <a:pt x="2011" y="8586"/>
                    <a:pt x="2375" y="9249"/>
                  </a:cubicBezTo>
                  <a:cubicBezTo>
                    <a:pt x="2277" y="9281"/>
                    <a:pt x="2179" y="9312"/>
                    <a:pt x="2082" y="9345"/>
                  </a:cubicBezTo>
                  <a:cubicBezTo>
                    <a:pt x="1612" y="8505"/>
                    <a:pt x="1166" y="7647"/>
                    <a:pt x="824" y="6746"/>
                  </a:cubicBezTo>
                  <a:cubicBezTo>
                    <a:pt x="381" y="5587"/>
                    <a:pt x="53" y="4367"/>
                    <a:pt x="13" y="3120"/>
                  </a:cubicBezTo>
                  <a:cubicBezTo>
                    <a:pt x="0" y="2563"/>
                    <a:pt x="50" y="1996"/>
                    <a:pt x="237" y="1468"/>
                  </a:cubicBezTo>
                  <a:cubicBezTo>
                    <a:pt x="397" y="1012"/>
                    <a:pt x="684" y="584"/>
                    <a:pt x="1106" y="334"/>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 name="Freeform 36">
              <a:extLst>
                <a:ext uri="{FF2B5EF4-FFF2-40B4-BE49-F238E27FC236}">
                  <a16:creationId xmlns:a16="http://schemas.microsoft.com/office/drawing/2014/main" id="{535929C8-5774-4843-8B12-CE0DFEDB2D94}"/>
                </a:ext>
              </a:extLst>
            </p:cNvPr>
            <p:cNvSpPr>
              <a:spLocks noChangeAspect="1"/>
            </p:cNvSpPr>
            <p:nvPr userDrawn="1"/>
          </p:nvSpPr>
          <p:spPr bwMode="auto">
            <a:xfrm>
              <a:off x="234" y="223"/>
              <a:ext cx="300" cy="275"/>
            </a:xfrm>
            <a:custGeom>
              <a:avLst/>
              <a:gdLst/>
              <a:ahLst/>
              <a:cxnLst>
                <a:cxn ang="0">
                  <a:pos x="2683" y="69"/>
                </a:cxn>
                <a:cxn ang="0">
                  <a:pos x="8409" y="3435"/>
                </a:cxn>
                <a:cxn ang="0">
                  <a:pos x="11392" y="6839"/>
                </a:cxn>
                <a:cxn ang="0">
                  <a:pos x="12430" y="7265"/>
                </a:cxn>
                <a:cxn ang="0">
                  <a:pos x="12914" y="7465"/>
                </a:cxn>
                <a:cxn ang="0">
                  <a:pos x="12241" y="8012"/>
                </a:cxn>
                <a:cxn ang="0">
                  <a:pos x="13221" y="9609"/>
                </a:cxn>
                <a:cxn ang="0">
                  <a:pos x="14644" y="11619"/>
                </a:cxn>
                <a:cxn ang="0">
                  <a:pos x="15635" y="7931"/>
                </a:cxn>
                <a:cxn ang="0">
                  <a:pos x="17961" y="7130"/>
                </a:cxn>
                <a:cxn ang="0">
                  <a:pos x="20222" y="12672"/>
                </a:cxn>
                <a:cxn ang="0">
                  <a:pos x="16996" y="12648"/>
                </a:cxn>
                <a:cxn ang="0">
                  <a:pos x="17231" y="11367"/>
                </a:cxn>
                <a:cxn ang="0">
                  <a:pos x="15379" y="12268"/>
                </a:cxn>
                <a:cxn ang="0">
                  <a:pos x="14638" y="12647"/>
                </a:cxn>
                <a:cxn ang="0">
                  <a:pos x="15016" y="17284"/>
                </a:cxn>
                <a:cxn ang="0">
                  <a:pos x="12298" y="18380"/>
                </a:cxn>
                <a:cxn ang="0">
                  <a:pos x="10530" y="17732"/>
                </a:cxn>
                <a:cxn ang="0">
                  <a:pos x="13408" y="18274"/>
                </a:cxn>
                <a:cxn ang="0">
                  <a:pos x="15013" y="15785"/>
                </a:cxn>
                <a:cxn ang="0">
                  <a:pos x="13868" y="12633"/>
                </a:cxn>
                <a:cxn ang="0">
                  <a:pos x="13024" y="9740"/>
                </a:cxn>
                <a:cxn ang="0">
                  <a:pos x="11837" y="7870"/>
                </a:cxn>
                <a:cxn ang="0">
                  <a:pos x="10403" y="8354"/>
                </a:cxn>
                <a:cxn ang="0">
                  <a:pos x="11557" y="9036"/>
                </a:cxn>
                <a:cxn ang="0">
                  <a:pos x="10484" y="10672"/>
                </a:cxn>
                <a:cxn ang="0">
                  <a:pos x="8741" y="8885"/>
                </a:cxn>
                <a:cxn ang="0">
                  <a:pos x="10594" y="7066"/>
                </a:cxn>
                <a:cxn ang="0">
                  <a:pos x="10668" y="6330"/>
                </a:cxn>
                <a:cxn ang="0">
                  <a:pos x="3617" y="601"/>
                </a:cxn>
                <a:cxn ang="0">
                  <a:pos x="523" y="1622"/>
                </a:cxn>
                <a:cxn ang="0">
                  <a:pos x="1394" y="7204"/>
                </a:cxn>
                <a:cxn ang="0">
                  <a:pos x="2082" y="9345"/>
                </a:cxn>
                <a:cxn ang="0">
                  <a:pos x="13" y="3120"/>
                </a:cxn>
                <a:cxn ang="0">
                  <a:pos x="1106" y="334"/>
                </a:cxn>
              </a:cxnLst>
              <a:rect l="0" t="0" r="r" b="b"/>
              <a:pathLst>
                <a:path w="20222" h="18546">
                  <a:moveTo>
                    <a:pt x="1106" y="334"/>
                  </a:moveTo>
                  <a:cubicBezTo>
                    <a:pt x="1574" y="46"/>
                    <a:pt x="2149" y="0"/>
                    <a:pt x="2683" y="69"/>
                  </a:cubicBezTo>
                  <a:cubicBezTo>
                    <a:pt x="3430" y="170"/>
                    <a:pt x="4135" y="460"/>
                    <a:pt x="4803" y="798"/>
                  </a:cubicBezTo>
                  <a:cubicBezTo>
                    <a:pt x="6133" y="1483"/>
                    <a:pt x="7324" y="2412"/>
                    <a:pt x="8409" y="3435"/>
                  </a:cubicBezTo>
                  <a:cubicBezTo>
                    <a:pt x="9317" y="4304"/>
                    <a:pt x="10169" y="5233"/>
                    <a:pt x="10933" y="6231"/>
                  </a:cubicBezTo>
                  <a:cubicBezTo>
                    <a:pt x="11079" y="6439"/>
                    <a:pt x="11243" y="6633"/>
                    <a:pt x="11392" y="6839"/>
                  </a:cubicBezTo>
                  <a:cubicBezTo>
                    <a:pt x="11472" y="6934"/>
                    <a:pt x="11527" y="7059"/>
                    <a:pt x="11633" y="7126"/>
                  </a:cubicBezTo>
                  <a:cubicBezTo>
                    <a:pt x="11896" y="7184"/>
                    <a:pt x="12162" y="7237"/>
                    <a:pt x="12430" y="7265"/>
                  </a:cubicBezTo>
                  <a:cubicBezTo>
                    <a:pt x="12639" y="7289"/>
                    <a:pt x="12770" y="7096"/>
                    <a:pt x="12923" y="6989"/>
                  </a:cubicBezTo>
                  <a:cubicBezTo>
                    <a:pt x="12920" y="7148"/>
                    <a:pt x="12913" y="7306"/>
                    <a:pt x="12914" y="7465"/>
                  </a:cubicBezTo>
                  <a:cubicBezTo>
                    <a:pt x="12907" y="7784"/>
                    <a:pt x="12925" y="8103"/>
                    <a:pt x="12922" y="8423"/>
                  </a:cubicBezTo>
                  <a:cubicBezTo>
                    <a:pt x="12703" y="8274"/>
                    <a:pt x="12490" y="8111"/>
                    <a:pt x="12241" y="8012"/>
                  </a:cubicBezTo>
                  <a:cubicBezTo>
                    <a:pt x="12460" y="8376"/>
                    <a:pt x="12704" y="8726"/>
                    <a:pt x="12918" y="9093"/>
                  </a:cubicBezTo>
                  <a:cubicBezTo>
                    <a:pt x="13019" y="9265"/>
                    <a:pt x="13122" y="9436"/>
                    <a:pt x="13221" y="9609"/>
                  </a:cubicBezTo>
                  <a:cubicBezTo>
                    <a:pt x="13685" y="10420"/>
                    <a:pt x="14104" y="11258"/>
                    <a:pt x="14456" y="12124"/>
                  </a:cubicBezTo>
                  <a:cubicBezTo>
                    <a:pt x="14569" y="11977"/>
                    <a:pt x="14595" y="11792"/>
                    <a:pt x="14644" y="11619"/>
                  </a:cubicBezTo>
                  <a:cubicBezTo>
                    <a:pt x="14878" y="10774"/>
                    <a:pt x="15123" y="9931"/>
                    <a:pt x="15354" y="9085"/>
                  </a:cubicBezTo>
                  <a:cubicBezTo>
                    <a:pt x="15452" y="8701"/>
                    <a:pt x="15571" y="8322"/>
                    <a:pt x="15635" y="7931"/>
                  </a:cubicBezTo>
                  <a:cubicBezTo>
                    <a:pt x="16015" y="7651"/>
                    <a:pt x="16396" y="7374"/>
                    <a:pt x="16780" y="7100"/>
                  </a:cubicBezTo>
                  <a:cubicBezTo>
                    <a:pt x="17172" y="7131"/>
                    <a:pt x="17567" y="7113"/>
                    <a:pt x="17961" y="7130"/>
                  </a:cubicBezTo>
                  <a:cubicBezTo>
                    <a:pt x="18585" y="8805"/>
                    <a:pt x="19119" y="10513"/>
                    <a:pt x="19776" y="12176"/>
                  </a:cubicBezTo>
                  <a:cubicBezTo>
                    <a:pt x="19856" y="12392"/>
                    <a:pt x="20019" y="12567"/>
                    <a:pt x="20222" y="12672"/>
                  </a:cubicBezTo>
                  <a:cubicBezTo>
                    <a:pt x="19582" y="12649"/>
                    <a:pt x="18941" y="12673"/>
                    <a:pt x="18301" y="12660"/>
                  </a:cubicBezTo>
                  <a:cubicBezTo>
                    <a:pt x="17866" y="12644"/>
                    <a:pt x="17431" y="12664"/>
                    <a:pt x="16996" y="12648"/>
                  </a:cubicBezTo>
                  <a:cubicBezTo>
                    <a:pt x="17151" y="12461"/>
                    <a:pt x="17403" y="12311"/>
                    <a:pt x="17419" y="12046"/>
                  </a:cubicBezTo>
                  <a:cubicBezTo>
                    <a:pt x="17403" y="11809"/>
                    <a:pt x="17305" y="11589"/>
                    <a:pt x="17231" y="11367"/>
                  </a:cubicBezTo>
                  <a:cubicBezTo>
                    <a:pt x="16642" y="11367"/>
                    <a:pt x="16053" y="11362"/>
                    <a:pt x="15465" y="11370"/>
                  </a:cubicBezTo>
                  <a:cubicBezTo>
                    <a:pt x="15355" y="11652"/>
                    <a:pt x="15284" y="11970"/>
                    <a:pt x="15379" y="12268"/>
                  </a:cubicBezTo>
                  <a:cubicBezTo>
                    <a:pt x="15420" y="12417"/>
                    <a:pt x="15521" y="12538"/>
                    <a:pt x="15631" y="12643"/>
                  </a:cubicBezTo>
                  <a:cubicBezTo>
                    <a:pt x="15300" y="12648"/>
                    <a:pt x="14969" y="12641"/>
                    <a:pt x="14638" y="12647"/>
                  </a:cubicBezTo>
                  <a:cubicBezTo>
                    <a:pt x="14898" y="13473"/>
                    <a:pt x="15108" y="14318"/>
                    <a:pt x="15195" y="15181"/>
                  </a:cubicBezTo>
                  <a:cubicBezTo>
                    <a:pt x="15262" y="15883"/>
                    <a:pt x="15266" y="16615"/>
                    <a:pt x="15016" y="17284"/>
                  </a:cubicBezTo>
                  <a:cubicBezTo>
                    <a:pt x="14854" y="17723"/>
                    <a:pt x="14532" y="18112"/>
                    <a:pt x="14096" y="18298"/>
                  </a:cubicBezTo>
                  <a:cubicBezTo>
                    <a:pt x="13531" y="18546"/>
                    <a:pt x="12889" y="18498"/>
                    <a:pt x="12298" y="18380"/>
                  </a:cubicBezTo>
                  <a:cubicBezTo>
                    <a:pt x="11749" y="18266"/>
                    <a:pt x="11220" y="18077"/>
                    <a:pt x="10704" y="17863"/>
                  </a:cubicBezTo>
                  <a:cubicBezTo>
                    <a:pt x="10634" y="17837"/>
                    <a:pt x="10577" y="17788"/>
                    <a:pt x="10530" y="17732"/>
                  </a:cubicBezTo>
                  <a:cubicBezTo>
                    <a:pt x="10818" y="17817"/>
                    <a:pt x="11090" y="17949"/>
                    <a:pt x="11378" y="18034"/>
                  </a:cubicBezTo>
                  <a:cubicBezTo>
                    <a:pt x="12030" y="18238"/>
                    <a:pt x="12725" y="18392"/>
                    <a:pt x="13408" y="18274"/>
                  </a:cubicBezTo>
                  <a:cubicBezTo>
                    <a:pt x="13857" y="18199"/>
                    <a:pt x="14285" y="17962"/>
                    <a:pt x="14550" y="17586"/>
                  </a:cubicBezTo>
                  <a:cubicBezTo>
                    <a:pt x="14924" y="17069"/>
                    <a:pt x="15011" y="16408"/>
                    <a:pt x="15013" y="15785"/>
                  </a:cubicBezTo>
                  <a:cubicBezTo>
                    <a:pt x="14992" y="14710"/>
                    <a:pt x="14716" y="13659"/>
                    <a:pt x="14364" y="12649"/>
                  </a:cubicBezTo>
                  <a:cubicBezTo>
                    <a:pt x="14199" y="12645"/>
                    <a:pt x="14033" y="12638"/>
                    <a:pt x="13868" y="12633"/>
                  </a:cubicBezTo>
                  <a:cubicBezTo>
                    <a:pt x="13993" y="12531"/>
                    <a:pt x="14121" y="12432"/>
                    <a:pt x="14243" y="12327"/>
                  </a:cubicBezTo>
                  <a:cubicBezTo>
                    <a:pt x="13907" y="11434"/>
                    <a:pt x="13491" y="10572"/>
                    <a:pt x="13024" y="9740"/>
                  </a:cubicBezTo>
                  <a:cubicBezTo>
                    <a:pt x="12926" y="9566"/>
                    <a:pt x="12824" y="9394"/>
                    <a:pt x="12722" y="9223"/>
                  </a:cubicBezTo>
                  <a:cubicBezTo>
                    <a:pt x="12443" y="8762"/>
                    <a:pt x="12145" y="8312"/>
                    <a:pt x="11837" y="7870"/>
                  </a:cubicBezTo>
                  <a:cubicBezTo>
                    <a:pt x="11512" y="7742"/>
                    <a:pt x="11138" y="7739"/>
                    <a:pt x="10806" y="7842"/>
                  </a:cubicBezTo>
                  <a:cubicBezTo>
                    <a:pt x="10585" y="7910"/>
                    <a:pt x="10351" y="8095"/>
                    <a:pt x="10403" y="8354"/>
                  </a:cubicBezTo>
                  <a:cubicBezTo>
                    <a:pt x="10455" y="8471"/>
                    <a:pt x="10536" y="8575"/>
                    <a:pt x="10642" y="8648"/>
                  </a:cubicBezTo>
                  <a:cubicBezTo>
                    <a:pt x="10913" y="8848"/>
                    <a:pt x="11251" y="8911"/>
                    <a:pt x="11557" y="9036"/>
                  </a:cubicBezTo>
                  <a:cubicBezTo>
                    <a:pt x="11841" y="9151"/>
                    <a:pt x="12124" y="9279"/>
                    <a:pt x="12374" y="9458"/>
                  </a:cubicBezTo>
                  <a:cubicBezTo>
                    <a:pt x="11748" y="9870"/>
                    <a:pt x="11119" y="10276"/>
                    <a:pt x="10484" y="10672"/>
                  </a:cubicBezTo>
                  <a:cubicBezTo>
                    <a:pt x="10135" y="10500"/>
                    <a:pt x="9739" y="10419"/>
                    <a:pt x="9427" y="10179"/>
                  </a:cubicBezTo>
                  <a:cubicBezTo>
                    <a:pt x="9021" y="9877"/>
                    <a:pt x="8772" y="9387"/>
                    <a:pt x="8741" y="8885"/>
                  </a:cubicBezTo>
                  <a:cubicBezTo>
                    <a:pt x="8720" y="8443"/>
                    <a:pt x="8869" y="7988"/>
                    <a:pt x="9178" y="7666"/>
                  </a:cubicBezTo>
                  <a:cubicBezTo>
                    <a:pt x="9541" y="7279"/>
                    <a:pt x="10074" y="7099"/>
                    <a:pt x="10594" y="7066"/>
                  </a:cubicBezTo>
                  <a:cubicBezTo>
                    <a:pt x="10811" y="7046"/>
                    <a:pt x="11029" y="7064"/>
                    <a:pt x="11247" y="7070"/>
                  </a:cubicBezTo>
                  <a:cubicBezTo>
                    <a:pt x="11065" y="6815"/>
                    <a:pt x="10869" y="6570"/>
                    <a:pt x="10668" y="6330"/>
                  </a:cubicBezTo>
                  <a:cubicBezTo>
                    <a:pt x="9437" y="4841"/>
                    <a:pt x="8091" y="3435"/>
                    <a:pt x="6562" y="2249"/>
                  </a:cubicBezTo>
                  <a:cubicBezTo>
                    <a:pt x="5662" y="1571"/>
                    <a:pt x="4692" y="959"/>
                    <a:pt x="3617" y="601"/>
                  </a:cubicBezTo>
                  <a:cubicBezTo>
                    <a:pt x="2970" y="399"/>
                    <a:pt x="2253" y="278"/>
                    <a:pt x="1599" y="513"/>
                  </a:cubicBezTo>
                  <a:cubicBezTo>
                    <a:pt x="1091" y="689"/>
                    <a:pt x="702" y="1122"/>
                    <a:pt x="523" y="1622"/>
                  </a:cubicBezTo>
                  <a:cubicBezTo>
                    <a:pt x="249" y="2368"/>
                    <a:pt x="290" y="3185"/>
                    <a:pt x="405" y="3958"/>
                  </a:cubicBezTo>
                  <a:cubicBezTo>
                    <a:pt x="586" y="5079"/>
                    <a:pt x="957" y="6159"/>
                    <a:pt x="1394" y="7204"/>
                  </a:cubicBezTo>
                  <a:cubicBezTo>
                    <a:pt x="1686" y="7901"/>
                    <a:pt x="2011" y="8586"/>
                    <a:pt x="2375" y="9249"/>
                  </a:cubicBezTo>
                  <a:cubicBezTo>
                    <a:pt x="2277" y="9281"/>
                    <a:pt x="2179" y="9312"/>
                    <a:pt x="2082" y="9345"/>
                  </a:cubicBezTo>
                  <a:cubicBezTo>
                    <a:pt x="1612" y="8505"/>
                    <a:pt x="1166" y="7647"/>
                    <a:pt x="824" y="6746"/>
                  </a:cubicBezTo>
                  <a:cubicBezTo>
                    <a:pt x="381" y="5587"/>
                    <a:pt x="53" y="4367"/>
                    <a:pt x="13" y="3120"/>
                  </a:cubicBezTo>
                  <a:cubicBezTo>
                    <a:pt x="0" y="2563"/>
                    <a:pt x="50" y="1996"/>
                    <a:pt x="237" y="1468"/>
                  </a:cubicBezTo>
                  <a:cubicBezTo>
                    <a:pt x="397" y="1012"/>
                    <a:pt x="684" y="584"/>
                    <a:pt x="1106" y="334"/>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 name="Freeform 37">
              <a:extLst>
                <a:ext uri="{FF2B5EF4-FFF2-40B4-BE49-F238E27FC236}">
                  <a16:creationId xmlns:a16="http://schemas.microsoft.com/office/drawing/2014/main" id="{EFB37C91-3648-8542-A08C-927782F9C6F7}"/>
                </a:ext>
              </a:extLst>
            </p:cNvPr>
            <p:cNvSpPr>
              <a:spLocks noChangeAspect="1"/>
            </p:cNvSpPr>
            <p:nvPr userDrawn="1"/>
          </p:nvSpPr>
          <p:spPr bwMode="auto">
            <a:xfrm>
              <a:off x="237" y="227"/>
              <a:ext cx="155" cy="133"/>
            </a:xfrm>
            <a:custGeom>
              <a:avLst/>
              <a:gdLst/>
              <a:ahLst/>
              <a:cxnLst>
                <a:cxn ang="0">
                  <a:pos x="1350" y="235"/>
                </a:cxn>
                <a:cxn ang="0">
                  <a:pos x="3368" y="323"/>
                </a:cxn>
                <a:cxn ang="0">
                  <a:pos x="6313" y="1971"/>
                </a:cxn>
                <a:cxn ang="0">
                  <a:pos x="10419" y="6052"/>
                </a:cxn>
                <a:cxn ang="0">
                  <a:pos x="6359" y="7534"/>
                </a:cxn>
                <a:cxn ang="0">
                  <a:pos x="5873" y="7710"/>
                </a:cxn>
                <a:cxn ang="0">
                  <a:pos x="5531" y="6770"/>
                </a:cxn>
                <a:cxn ang="0">
                  <a:pos x="2786" y="6762"/>
                </a:cxn>
                <a:cxn ang="0">
                  <a:pos x="3221" y="7318"/>
                </a:cxn>
                <a:cxn ang="0">
                  <a:pos x="3221" y="7567"/>
                </a:cxn>
                <a:cxn ang="0">
                  <a:pos x="2936" y="8696"/>
                </a:cxn>
                <a:cxn ang="0">
                  <a:pos x="2126" y="8971"/>
                </a:cxn>
                <a:cxn ang="0">
                  <a:pos x="1145" y="6926"/>
                </a:cxn>
                <a:cxn ang="0">
                  <a:pos x="156" y="3680"/>
                </a:cxn>
                <a:cxn ang="0">
                  <a:pos x="274" y="1344"/>
                </a:cxn>
                <a:cxn ang="0">
                  <a:pos x="1350" y="235"/>
                </a:cxn>
              </a:cxnLst>
              <a:rect l="0" t="0" r="r" b="b"/>
              <a:pathLst>
                <a:path w="10419" h="8971">
                  <a:moveTo>
                    <a:pt x="1350" y="235"/>
                  </a:moveTo>
                  <a:cubicBezTo>
                    <a:pt x="2004" y="0"/>
                    <a:pt x="2721" y="121"/>
                    <a:pt x="3368" y="323"/>
                  </a:cubicBezTo>
                  <a:cubicBezTo>
                    <a:pt x="4443" y="681"/>
                    <a:pt x="5413" y="1293"/>
                    <a:pt x="6313" y="1971"/>
                  </a:cubicBezTo>
                  <a:cubicBezTo>
                    <a:pt x="7842" y="3157"/>
                    <a:pt x="9188" y="4563"/>
                    <a:pt x="10419" y="6052"/>
                  </a:cubicBezTo>
                  <a:cubicBezTo>
                    <a:pt x="9077" y="6577"/>
                    <a:pt x="7720" y="7062"/>
                    <a:pt x="6359" y="7534"/>
                  </a:cubicBezTo>
                  <a:cubicBezTo>
                    <a:pt x="6196" y="7591"/>
                    <a:pt x="6033" y="7645"/>
                    <a:pt x="5873" y="7710"/>
                  </a:cubicBezTo>
                  <a:cubicBezTo>
                    <a:pt x="5763" y="7396"/>
                    <a:pt x="5647" y="7083"/>
                    <a:pt x="5531" y="6770"/>
                  </a:cubicBezTo>
                  <a:cubicBezTo>
                    <a:pt x="4616" y="6772"/>
                    <a:pt x="3701" y="6751"/>
                    <a:pt x="2786" y="6762"/>
                  </a:cubicBezTo>
                  <a:cubicBezTo>
                    <a:pt x="2935" y="6943"/>
                    <a:pt x="3114" y="7106"/>
                    <a:pt x="3221" y="7318"/>
                  </a:cubicBezTo>
                  <a:cubicBezTo>
                    <a:pt x="3267" y="7396"/>
                    <a:pt x="3236" y="7486"/>
                    <a:pt x="3221" y="7567"/>
                  </a:cubicBezTo>
                  <a:cubicBezTo>
                    <a:pt x="3135" y="7945"/>
                    <a:pt x="3038" y="8321"/>
                    <a:pt x="2936" y="8696"/>
                  </a:cubicBezTo>
                  <a:cubicBezTo>
                    <a:pt x="2665" y="8784"/>
                    <a:pt x="2397" y="8884"/>
                    <a:pt x="2126" y="8971"/>
                  </a:cubicBezTo>
                  <a:cubicBezTo>
                    <a:pt x="1762" y="8308"/>
                    <a:pt x="1437" y="7623"/>
                    <a:pt x="1145" y="6926"/>
                  </a:cubicBezTo>
                  <a:cubicBezTo>
                    <a:pt x="708" y="5881"/>
                    <a:pt x="337" y="4801"/>
                    <a:pt x="156" y="3680"/>
                  </a:cubicBezTo>
                  <a:cubicBezTo>
                    <a:pt x="41" y="2907"/>
                    <a:pt x="0" y="2090"/>
                    <a:pt x="274" y="1344"/>
                  </a:cubicBezTo>
                  <a:cubicBezTo>
                    <a:pt x="453" y="844"/>
                    <a:pt x="842" y="411"/>
                    <a:pt x="1350" y="235"/>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5" name="Freeform 38">
              <a:extLst>
                <a:ext uri="{FF2B5EF4-FFF2-40B4-BE49-F238E27FC236}">
                  <a16:creationId xmlns:a16="http://schemas.microsoft.com/office/drawing/2014/main" id="{5E8BCE5D-144B-A64C-98DB-840B94C8DEA3}"/>
                </a:ext>
              </a:extLst>
            </p:cNvPr>
            <p:cNvSpPr>
              <a:spLocks noChangeAspect="1"/>
            </p:cNvSpPr>
            <p:nvPr userDrawn="1"/>
          </p:nvSpPr>
          <p:spPr bwMode="auto">
            <a:xfrm>
              <a:off x="237" y="227"/>
              <a:ext cx="155" cy="133"/>
            </a:xfrm>
            <a:custGeom>
              <a:avLst/>
              <a:gdLst/>
              <a:ahLst/>
              <a:cxnLst>
                <a:cxn ang="0">
                  <a:pos x="1350" y="235"/>
                </a:cxn>
                <a:cxn ang="0">
                  <a:pos x="3368" y="323"/>
                </a:cxn>
                <a:cxn ang="0">
                  <a:pos x="6313" y="1971"/>
                </a:cxn>
                <a:cxn ang="0">
                  <a:pos x="10419" y="6052"/>
                </a:cxn>
                <a:cxn ang="0">
                  <a:pos x="6359" y="7534"/>
                </a:cxn>
                <a:cxn ang="0">
                  <a:pos x="5873" y="7710"/>
                </a:cxn>
                <a:cxn ang="0">
                  <a:pos x="5531" y="6770"/>
                </a:cxn>
                <a:cxn ang="0">
                  <a:pos x="2786" y="6762"/>
                </a:cxn>
                <a:cxn ang="0">
                  <a:pos x="3221" y="7318"/>
                </a:cxn>
                <a:cxn ang="0">
                  <a:pos x="3221" y="7567"/>
                </a:cxn>
                <a:cxn ang="0">
                  <a:pos x="2936" y="8696"/>
                </a:cxn>
                <a:cxn ang="0">
                  <a:pos x="2126" y="8971"/>
                </a:cxn>
                <a:cxn ang="0">
                  <a:pos x="1145" y="6926"/>
                </a:cxn>
                <a:cxn ang="0">
                  <a:pos x="156" y="3680"/>
                </a:cxn>
                <a:cxn ang="0">
                  <a:pos x="274" y="1344"/>
                </a:cxn>
                <a:cxn ang="0">
                  <a:pos x="1350" y="235"/>
                </a:cxn>
              </a:cxnLst>
              <a:rect l="0" t="0" r="r" b="b"/>
              <a:pathLst>
                <a:path w="10419" h="8971">
                  <a:moveTo>
                    <a:pt x="1350" y="235"/>
                  </a:moveTo>
                  <a:cubicBezTo>
                    <a:pt x="2004" y="0"/>
                    <a:pt x="2721" y="121"/>
                    <a:pt x="3368" y="323"/>
                  </a:cubicBezTo>
                  <a:cubicBezTo>
                    <a:pt x="4443" y="681"/>
                    <a:pt x="5413" y="1293"/>
                    <a:pt x="6313" y="1971"/>
                  </a:cubicBezTo>
                  <a:cubicBezTo>
                    <a:pt x="7842" y="3157"/>
                    <a:pt x="9188" y="4563"/>
                    <a:pt x="10419" y="6052"/>
                  </a:cubicBezTo>
                  <a:cubicBezTo>
                    <a:pt x="9077" y="6577"/>
                    <a:pt x="7720" y="7062"/>
                    <a:pt x="6359" y="7534"/>
                  </a:cubicBezTo>
                  <a:cubicBezTo>
                    <a:pt x="6196" y="7591"/>
                    <a:pt x="6033" y="7645"/>
                    <a:pt x="5873" y="7710"/>
                  </a:cubicBezTo>
                  <a:cubicBezTo>
                    <a:pt x="5763" y="7396"/>
                    <a:pt x="5647" y="7083"/>
                    <a:pt x="5531" y="6770"/>
                  </a:cubicBezTo>
                  <a:cubicBezTo>
                    <a:pt x="4616" y="6772"/>
                    <a:pt x="3701" y="6751"/>
                    <a:pt x="2786" y="6762"/>
                  </a:cubicBezTo>
                  <a:cubicBezTo>
                    <a:pt x="2935" y="6943"/>
                    <a:pt x="3114" y="7106"/>
                    <a:pt x="3221" y="7318"/>
                  </a:cubicBezTo>
                  <a:cubicBezTo>
                    <a:pt x="3267" y="7396"/>
                    <a:pt x="3236" y="7486"/>
                    <a:pt x="3221" y="7567"/>
                  </a:cubicBezTo>
                  <a:cubicBezTo>
                    <a:pt x="3135" y="7945"/>
                    <a:pt x="3038" y="8321"/>
                    <a:pt x="2936" y="8696"/>
                  </a:cubicBezTo>
                  <a:cubicBezTo>
                    <a:pt x="2665" y="8784"/>
                    <a:pt x="2397" y="8884"/>
                    <a:pt x="2126" y="8971"/>
                  </a:cubicBezTo>
                  <a:cubicBezTo>
                    <a:pt x="1762" y="8308"/>
                    <a:pt x="1437" y="7623"/>
                    <a:pt x="1145" y="6926"/>
                  </a:cubicBezTo>
                  <a:cubicBezTo>
                    <a:pt x="708" y="5881"/>
                    <a:pt x="337" y="4801"/>
                    <a:pt x="156" y="3680"/>
                  </a:cubicBezTo>
                  <a:cubicBezTo>
                    <a:pt x="41" y="2907"/>
                    <a:pt x="0" y="2090"/>
                    <a:pt x="274" y="1344"/>
                  </a:cubicBezTo>
                  <a:cubicBezTo>
                    <a:pt x="453" y="844"/>
                    <a:pt x="842" y="411"/>
                    <a:pt x="1350" y="235"/>
                  </a:cubicBezTo>
                  <a:close/>
                </a:path>
              </a:pathLst>
            </a:custGeom>
            <a:solidFill>
              <a:srgbClr val="1E59A6"/>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6" name="Freeform 39">
              <a:extLst>
                <a:ext uri="{FF2B5EF4-FFF2-40B4-BE49-F238E27FC236}">
                  <a16:creationId xmlns:a16="http://schemas.microsoft.com/office/drawing/2014/main" id="{5E434DC7-A9B7-E44D-891B-4770293B3FD8}"/>
                </a:ext>
              </a:extLst>
            </p:cNvPr>
            <p:cNvSpPr>
              <a:spLocks noChangeAspect="1"/>
            </p:cNvSpPr>
            <p:nvPr userDrawn="1"/>
          </p:nvSpPr>
          <p:spPr bwMode="auto">
            <a:xfrm>
              <a:off x="383" y="238"/>
              <a:ext cx="6" cy="5"/>
            </a:xfrm>
            <a:custGeom>
              <a:avLst/>
              <a:gdLst/>
              <a:ahLst/>
              <a:cxnLst>
                <a:cxn ang="0">
                  <a:pos x="127" y="50"/>
                </a:cxn>
                <a:cxn ang="0">
                  <a:pos x="325" y="247"/>
                </a:cxn>
                <a:cxn ang="0">
                  <a:pos x="109" y="332"/>
                </a:cxn>
                <a:cxn ang="0">
                  <a:pos x="127" y="50"/>
                </a:cxn>
              </a:cxnLst>
              <a:rect l="0" t="0" r="r" b="b"/>
              <a:pathLst>
                <a:path w="371" h="380">
                  <a:moveTo>
                    <a:pt x="127" y="50"/>
                  </a:moveTo>
                  <a:cubicBezTo>
                    <a:pt x="245" y="0"/>
                    <a:pt x="371" y="130"/>
                    <a:pt x="325" y="247"/>
                  </a:cubicBezTo>
                  <a:cubicBezTo>
                    <a:pt x="299" y="335"/>
                    <a:pt x="189" y="380"/>
                    <a:pt x="109" y="332"/>
                  </a:cubicBezTo>
                  <a:cubicBezTo>
                    <a:pt x="0" y="279"/>
                    <a:pt x="10" y="89"/>
                    <a:pt x="127" y="50"/>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7" name="Freeform 40">
              <a:extLst>
                <a:ext uri="{FF2B5EF4-FFF2-40B4-BE49-F238E27FC236}">
                  <a16:creationId xmlns:a16="http://schemas.microsoft.com/office/drawing/2014/main" id="{C6DAFD0D-23DF-364D-8EE2-639841587659}"/>
                </a:ext>
              </a:extLst>
            </p:cNvPr>
            <p:cNvSpPr>
              <a:spLocks noChangeAspect="1"/>
            </p:cNvSpPr>
            <p:nvPr userDrawn="1"/>
          </p:nvSpPr>
          <p:spPr bwMode="auto">
            <a:xfrm>
              <a:off x="383" y="238"/>
              <a:ext cx="6" cy="5"/>
            </a:xfrm>
            <a:custGeom>
              <a:avLst/>
              <a:gdLst/>
              <a:ahLst/>
              <a:cxnLst>
                <a:cxn ang="0">
                  <a:pos x="127" y="50"/>
                </a:cxn>
                <a:cxn ang="0">
                  <a:pos x="325" y="247"/>
                </a:cxn>
                <a:cxn ang="0">
                  <a:pos x="109" y="332"/>
                </a:cxn>
                <a:cxn ang="0">
                  <a:pos x="127" y="50"/>
                </a:cxn>
              </a:cxnLst>
              <a:rect l="0" t="0" r="r" b="b"/>
              <a:pathLst>
                <a:path w="371" h="380">
                  <a:moveTo>
                    <a:pt x="127" y="50"/>
                  </a:moveTo>
                  <a:cubicBezTo>
                    <a:pt x="245" y="0"/>
                    <a:pt x="371" y="130"/>
                    <a:pt x="325" y="247"/>
                  </a:cubicBezTo>
                  <a:cubicBezTo>
                    <a:pt x="299" y="335"/>
                    <a:pt x="189" y="380"/>
                    <a:pt x="109" y="332"/>
                  </a:cubicBezTo>
                  <a:cubicBezTo>
                    <a:pt x="0" y="279"/>
                    <a:pt x="10" y="89"/>
                    <a:pt x="127" y="50"/>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8" name="Freeform 41">
              <a:extLst>
                <a:ext uri="{FF2B5EF4-FFF2-40B4-BE49-F238E27FC236}">
                  <a16:creationId xmlns:a16="http://schemas.microsoft.com/office/drawing/2014/main" id="{8DAA1E8B-765C-614F-8B5D-D6DBAB9FB216}"/>
                </a:ext>
              </a:extLst>
            </p:cNvPr>
            <p:cNvSpPr>
              <a:spLocks noChangeAspect="1"/>
            </p:cNvSpPr>
            <p:nvPr userDrawn="1"/>
          </p:nvSpPr>
          <p:spPr bwMode="auto">
            <a:xfrm>
              <a:off x="277" y="250"/>
              <a:ext cx="16" cy="16"/>
            </a:xfrm>
            <a:custGeom>
              <a:avLst/>
              <a:gdLst/>
              <a:ahLst/>
              <a:cxnLst>
                <a:cxn ang="0">
                  <a:pos x="552" y="0"/>
                </a:cxn>
                <a:cxn ang="0">
                  <a:pos x="597" y="344"/>
                </a:cxn>
                <a:cxn ang="0">
                  <a:pos x="765" y="515"/>
                </a:cxn>
                <a:cxn ang="0">
                  <a:pos x="1107" y="557"/>
                </a:cxn>
                <a:cxn ang="0">
                  <a:pos x="756" y="614"/>
                </a:cxn>
                <a:cxn ang="0">
                  <a:pos x="614" y="766"/>
                </a:cxn>
                <a:cxn ang="0">
                  <a:pos x="551" y="1116"/>
                </a:cxn>
                <a:cxn ang="0">
                  <a:pos x="441" y="705"/>
                </a:cxn>
                <a:cxn ang="0">
                  <a:pos x="0" y="557"/>
                </a:cxn>
                <a:cxn ang="0">
                  <a:pos x="343" y="516"/>
                </a:cxn>
                <a:cxn ang="0">
                  <a:pos x="498" y="354"/>
                </a:cxn>
                <a:cxn ang="0">
                  <a:pos x="552" y="0"/>
                </a:cxn>
              </a:cxnLst>
              <a:rect l="0" t="0" r="r" b="b"/>
              <a:pathLst>
                <a:path w="1107" h="1116">
                  <a:moveTo>
                    <a:pt x="552" y="0"/>
                  </a:moveTo>
                  <a:cubicBezTo>
                    <a:pt x="575" y="114"/>
                    <a:pt x="575" y="230"/>
                    <a:pt x="597" y="344"/>
                  </a:cubicBezTo>
                  <a:cubicBezTo>
                    <a:pt x="644" y="409"/>
                    <a:pt x="702" y="466"/>
                    <a:pt x="765" y="515"/>
                  </a:cubicBezTo>
                  <a:cubicBezTo>
                    <a:pt x="878" y="535"/>
                    <a:pt x="994" y="536"/>
                    <a:pt x="1107" y="557"/>
                  </a:cubicBezTo>
                  <a:cubicBezTo>
                    <a:pt x="991" y="580"/>
                    <a:pt x="871" y="581"/>
                    <a:pt x="756" y="614"/>
                  </a:cubicBezTo>
                  <a:cubicBezTo>
                    <a:pt x="702" y="658"/>
                    <a:pt x="658" y="712"/>
                    <a:pt x="614" y="766"/>
                  </a:cubicBezTo>
                  <a:cubicBezTo>
                    <a:pt x="574" y="878"/>
                    <a:pt x="591" y="1003"/>
                    <a:pt x="551" y="1116"/>
                  </a:cubicBezTo>
                  <a:cubicBezTo>
                    <a:pt x="513" y="980"/>
                    <a:pt x="567" y="803"/>
                    <a:pt x="441" y="705"/>
                  </a:cubicBezTo>
                  <a:cubicBezTo>
                    <a:pt x="343" y="556"/>
                    <a:pt x="148" y="605"/>
                    <a:pt x="0" y="557"/>
                  </a:cubicBezTo>
                  <a:cubicBezTo>
                    <a:pt x="114" y="543"/>
                    <a:pt x="230" y="543"/>
                    <a:pt x="343" y="516"/>
                  </a:cubicBezTo>
                  <a:cubicBezTo>
                    <a:pt x="400" y="468"/>
                    <a:pt x="451" y="412"/>
                    <a:pt x="498" y="354"/>
                  </a:cubicBezTo>
                  <a:cubicBezTo>
                    <a:pt x="533" y="240"/>
                    <a:pt x="528" y="117"/>
                    <a:pt x="552" y="0"/>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9" name="Freeform 42">
              <a:extLst>
                <a:ext uri="{FF2B5EF4-FFF2-40B4-BE49-F238E27FC236}">
                  <a16:creationId xmlns:a16="http://schemas.microsoft.com/office/drawing/2014/main" id="{98E26BED-3FD3-F54B-BDD2-5914ECFAE951}"/>
                </a:ext>
              </a:extLst>
            </p:cNvPr>
            <p:cNvSpPr>
              <a:spLocks noChangeAspect="1"/>
            </p:cNvSpPr>
            <p:nvPr userDrawn="1"/>
          </p:nvSpPr>
          <p:spPr bwMode="auto">
            <a:xfrm>
              <a:off x="277" y="250"/>
              <a:ext cx="16" cy="16"/>
            </a:xfrm>
            <a:custGeom>
              <a:avLst/>
              <a:gdLst/>
              <a:ahLst/>
              <a:cxnLst>
                <a:cxn ang="0">
                  <a:pos x="552" y="0"/>
                </a:cxn>
                <a:cxn ang="0">
                  <a:pos x="597" y="344"/>
                </a:cxn>
                <a:cxn ang="0">
                  <a:pos x="765" y="515"/>
                </a:cxn>
                <a:cxn ang="0">
                  <a:pos x="1107" y="557"/>
                </a:cxn>
                <a:cxn ang="0">
                  <a:pos x="756" y="614"/>
                </a:cxn>
                <a:cxn ang="0">
                  <a:pos x="614" y="766"/>
                </a:cxn>
                <a:cxn ang="0">
                  <a:pos x="551" y="1116"/>
                </a:cxn>
                <a:cxn ang="0">
                  <a:pos x="441" y="705"/>
                </a:cxn>
                <a:cxn ang="0">
                  <a:pos x="0" y="557"/>
                </a:cxn>
                <a:cxn ang="0">
                  <a:pos x="343" y="516"/>
                </a:cxn>
                <a:cxn ang="0">
                  <a:pos x="498" y="354"/>
                </a:cxn>
                <a:cxn ang="0">
                  <a:pos x="552" y="0"/>
                </a:cxn>
              </a:cxnLst>
              <a:rect l="0" t="0" r="r" b="b"/>
              <a:pathLst>
                <a:path w="1107" h="1116">
                  <a:moveTo>
                    <a:pt x="552" y="0"/>
                  </a:moveTo>
                  <a:cubicBezTo>
                    <a:pt x="575" y="114"/>
                    <a:pt x="575" y="230"/>
                    <a:pt x="597" y="344"/>
                  </a:cubicBezTo>
                  <a:cubicBezTo>
                    <a:pt x="644" y="409"/>
                    <a:pt x="702" y="466"/>
                    <a:pt x="765" y="515"/>
                  </a:cubicBezTo>
                  <a:cubicBezTo>
                    <a:pt x="878" y="535"/>
                    <a:pt x="994" y="536"/>
                    <a:pt x="1107" y="557"/>
                  </a:cubicBezTo>
                  <a:cubicBezTo>
                    <a:pt x="991" y="580"/>
                    <a:pt x="871" y="581"/>
                    <a:pt x="756" y="614"/>
                  </a:cubicBezTo>
                  <a:cubicBezTo>
                    <a:pt x="702" y="658"/>
                    <a:pt x="658" y="712"/>
                    <a:pt x="614" y="766"/>
                  </a:cubicBezTo>
                  <a:cubicBezTo>
                    <a:pt x="574" y="878"/>
                    <a:pt x="591" y="1003"/>
                    <a:pt x="551" y="1116"/>
                  </a:cubicBezTo>
                  <a:cubicBezTo>
                    <a:pt x="513" y="980"/>
                    <a:pt x="567" y="803"/>
                    <a:pt x="441" y="705"/>
                  </a:cubicBezTo>
                  <a:cubicBezTo>
                    <a:pt x="343" y="556"/>
                    <a:pt x="148" y="605"/>
                    <a:pt x="0" y="557"/>
                  </a:cubicBezTo>
                  <a:cubicBezTo>
                    <a:pt x="114" y="543"/>
                    <a:pt x="230" y="543"/>
                    <a:pt x="343" y="516"/>
                  </a:cubicBezTo>
                  <a:cubicBezTo>
                    <a:pt x="400" y="468"/>
                    <a:pt x="451" y="412"/>
                    <a:pt x="498" y="354"/>
                  </a:cubicBezTo>
                  <a:cubicBezTo>
                    <a:pt x="533" y="240"/>
                    <a:pt x="528" y="117"/>
                    <a:pt x="552" y="0"/>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0" name="Freeform 43">
              <a:extLst>
                <a:ext uri="{FF2B5EF4-FFF2-40B4-BE49-F238E27FC236}">
                  <a16:creationId xmlns:a16="http://schemas.microsoft.com/office/drawing/2014/main" id="{B14FABFB-867E-7E44-9E28-71863A598573}"/>
                </a:ext>
              </a:extLst>
            </p:cNvPr>
            <p:cNvSpPr>
              <a:spLocks noChangeAspect="1"/>
            </p:cNvSpPr>
            <p:nvPr userDrawn="1"/>
          </p:nvSpPr>
          <p:spPr bwMode="auto">
            <a:xfrm>
              <a:off x="261" y="252"/>
              <a:ext cx="4" cy="5"/>
            </a:xfrm>
            <a:custGeom>
              <a:avLst/>
              <a:gdLst/>
              <a:ahLst/>
              <a:cxnLst>
                <a:cxn ang="0">
                  <a:pos x="80" y="44"/>
                </a:cxn>
                <a:cxn ang="0">
                  <a:pos x="266" y="139"/>
                </a:cxn>
                <a:cxn ang="0">
                  <a:pos x="106" y="274"/>
                </a:cxn>
                <a:cxn ang="0">
                  <a:pos x="80" y="44"/>
                </a:cxn>
              </a:cxnLst>
              <a:rect l="0" t="0" r="r" b="b"/>
              <a:pathLst>
                <a:path w="285" h="313">
                  <a:moveTo>
                    <a:pt x="80" y="44"/>
                  </a:moveTo>
                  <a:cubicBezTo>
                    <a:pt x="152" y="0"/>
                    <a:pt x="268" y="49"/>
                    <a:pt x="266" y="139"/>
                  </a:cubicBezTo>
                  <a:cubicBezTo>
                    <a:pt x="285" y="226"/>
                    <a:pt x="189" y="313"/>
                    <a:pt x="106" y="274"/>
                  </a:cubicBezTo>
                  <a:cubicBezTo>
                    <a:pt x="5" y="253"/>
                    <a:pt x="0" y="89"/>
                    <a:pt x="80" y="44"/>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 name="Freeform 44">
              <a:extLst>
                <a:ext uri="{FF2B5EF4-FFF2-40B4-BE49-F238E27FC236}">
                  <a16:creationId xmlns:a16="http://schemas.microsoft.com/office/drawing/2014/main" id="{4464EBF1-13FC-DF41-9E74-89937F877C85}"/>
                </a:ext>
              </a:extLst>
            </p:cNvPr>
            <p:cNvSpPr>
              <a:spLocks noChangeAspect="1"/>
            </p:cNvSpPr>
            <p:nvPr userDrawn="1"/>
          </p:nvSpPr>
          <p:spPr bwMode="auto">
            <a:xfrm>
              <a:off x="261" y="252"/>
              <a:ext cx="4" cy="5"/>
            </a:xfrm>
            <a:custGeom>
              <a:avLst/>
              <a:gdLst/>
              <a:ahLst/>
              <a:cxnLst>
                <a:cxn ang="0">
                  <a:pos x="80" y="44"/>
                </a:cxn>
                <a:cxn ang="0">
                  <a:pos x="266" y="139"/>
                </a:cxn>
                <a:cxn ang="0">
                  <a:pos x="106" y="274"/>
                </a:cxn>
                <a:cxn ang="0">
                  <a:pos x="80" y="44"/>
                </a:cxn>
              </a:cxnLst>
              <a:rect l="0" t="0" r="r" b="b"/>
              <a:pathLst>
                <a:path w="285" h="313">
                  <a:moveTo>
                    <a:pt x="80" y="44"/>
                  </a:moveTo>
                  <a:cubicBezTo>
                    <a:pt x="152" y="0"/>
                    <a:pt x="268" y="49"/>
                    <a:pt x="266" y="139"/>
                  </a:cubicBezTo>
                  <a:cubicBezTo>
                    <a:pt x="285" y="226"/>
                    <a:pt x="189" y="313"/>
                    <a:pt x="106" y="274"/>
                  </a:cubicBezTo>
                  <a:cubicBezTo>
                    <a:pt x="5" y="253"/>
                    <a:pt x="0" y="89"/>
                    <a:pt x="80" y="44"/>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2" name="Freeform 45">
              <a:extLst>
                <a:ext uri="{FF2B5EF4-FFF2-40B4-BE49-F238E27FC236}">
                  <a16:creationId xmlns:a16="http://schemas.microsoft.com/office/drawing/2014/main" id="{ACE8B6B6-12DD-4A47-B6B9-192BEF820867}"/>
                </a:ext>
              </a:extLst>
            </p:cNvPr>
            <p:cNvSpPr>
              <a:spLocks noChangeAspect="1"/>
            </p:cNvSpPr>
            <p:nvPr userDrawn="1"/>
          </p:nvSpPr>
          <p:spPr bwMode="auto">
            <a:xfrm>
              <a:off x="268" y="261"/>
              <a:ext cx="5" cy="5"/>
            </a:xfrm>
            <a:custGeom>
              <a:avLst/>
              <a:gdLst/>
              <a:ahLst/>
              <a:cxnLst>
                <a:cxn ang="0">
                  <a:pos x="101" y="38"/>
                </a:cxn>
                <a:cxn ang="0">
                  <a:pos x="272" y="167"/>
                </a:cxn>
                <a:cxn ang="0">
                  <a:pos x="72" y="257"/>
                </a:cxn>
                <a:cxn ang="0">
                  <a:pos x="101" y="38"/>
                </a:cxn>
              </a:cxnLst>
              <a:rect l="0" t="0" r="r" b="b"/>
              <a:pathLst>
                <a:path w="286" h="322">
                  <a:moveTo>
                    <a:pt x="101" y="38"/>
                  </a:moveTo>
                  <a:cubicBezTo>
                    <a:pt x="184" y="0"/>
                    <a:pt x="286" y="75"/>
                    <a:pt x="272" y="167"/>
                  </a:cubicBezTo>
                  <a:cubicBezTo>
                    <a:pt x="273" y="263"/>
                    <a:pt x="143" y="322"/>
                    <a:pt x="72" y="257"/>
                  </a:cubicBezTo>
                  <a:cubicBezTo>
                    <a:pt x="0" y="202"/>
                    <a:pt x="14" y="71"/>
                    <a:pt x="101" y="38"/>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3" name="Freeform 46">
              <a:extLst>
                <a:ext uri="{FF2B5EF4-FFF2-40B4-BE49-F238E27FC236}">
                  <a16:creationId xmlns:a16="http://schemas.microsoft.com/office/drawing/2014/main" id="{49289870-95B0-1144-9FE2-69B6ACC79F29}"/>
                </a:ext>
              </a:extLst>
            </p:cNvPr>
            <p:cNvSpPr>
              <a:spLocks noChangeAspect="1"/>
            </p:cNvSpPr>
            <p:nvPr userDrawn="1"/>
          </p:nvSpPr>
          <p:spPr bwMode="auto">
            <a:xfrm>
              <a:off x="268" y="261"/>
              <a:ext cx="5" cy="5"/>
            </a:xfrm>
            <a:custGeom>
              <a:avLst/>
              <a:gdLst/>
              <a:ahLst/>
              <a:cxnLst>
                <a:cxn ang="0">
                  <a:pos x="101" y="38"/>
                </a:cxn>
                <a:cxn ang="0">
                  <a:pos x="272" y="167"/>
                </a:cxn>
                <a:cxn ang="0">
                  <a:pos x="72" y="257"/>
                </a:cxn>
                <a:cxn ang="0">
                  <a:pos x="101" y="38"/>
                </a:cxn>
              </a:cxnLst>
              <a:rect l="0" t="0" r="r" b="b"/>
              <a:pathLst>
                <a:path w="286" h="322">
                  <a:moveTo>
                    <a:pt x="101" y="38"/>
                  </a:moveTo>
                  <a:cubicBezTo>
                    <a:pt x="184" y="0"/>
                    <a:pt x="286" y="75"/>
                    <a:pt x="272" y="167"/>
                  </a:cubicBezTo>
                  <a:cubicBezTo>
                    <a:pt x="273" y="263"/>
                    <a:pt x="143" y="322"/>
                    <a:pt x="72" y="257"/>
                  </a:cubicBezTo>
                  <a:cubicBezTo>
                    <a:pt x="0" y="202"/>
                    <a:pt x="14" y="71"/>
                    <a:pt x="101" y="38"/>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 name="Freeform 47">
              <a:extLst>
                <a:ext uri="{FF2B5EF4-FFF2-40B4-BE49-F238E27FC236}">
                  <a16:creationId xmlns:a16="http://schemas.microsoft.com/office/drawing/2014/main" id="{B30A9385-2F23-C448-90F8-EBAA3A389020}"/>
                </a:ext>
              </a:extLst>
            </p:cNvPr>
            <p:cNvSpPr>
              <a:spLocks noChangeAspect="1"/>
            </p:cNvSpPr>
            <p:nvPr userDrawn="1"/>
          </p:nvSpPr>
          <p:spPr bwMode="auto">
            <a:xfrm>
              <a:off x="197" y="283"/>
              <a:ext cx="363" cy="312"/>
            </a:xfrm>
            <a:custGeom>
              <a:avLst/>
              <a:gdLst/>
              <a:ahLst/>
              <a:cxnLst>
                <a:cxn ang="0">
                  <a:pos x="19215" y="3103"/>
                </a:cxn>
                <a:cxn ang="0">
                  <a:pos x="23032" y="0"/>
                </a:cxn>
                <a:cxn ang="0">
                  <a:pos x="24063" y="8007"/>
                </a:cxn>
                <a:cxn ang="0">
                  <a:pos x="21565" y="14433"/>
                </a:cxn>
                <a:cxn ang="0">
                  <a:pos x="18080" y="18039"/>
                </a:cxn>
                <a:cxn ang="0">
                  <a:pos x="12226" y="20578"/>
                </a:cxn>
                <a:cxn ang="0">
                  <a:pos x="4492" y="19795"/>
                </a:cxn>
                <a:cxn ang="0">
                  <a:pos x="0" y="16924"/>
                </a:cxn>
                <a:cxn ang="0">
                  <a:pos x="3304" y="14198"/>
                </a:cxn>
                <a:cxn ang="0">
                  <a:pos x="8119" y="10641"/>
                </a:cxn>
                <a:cxn ang="0">
                  <a:pos x="9297" y="12062"/>
                </a:cxn>
                <a:cxn ang="0">
                  <a:pos x="9854" y="12367"/>
                </a:cxn>
                <a:cxn ang="0">
                  <a:pos x="10276" y="12067"/>
                </a:cxn>
                <a:cxn ang="0">
                  <a:pos x="10087" y="11661"/>
                </a:cxn>
                <a:cxn ang="0">
                  <a:pos x="9172" y="10918"/>
                </a:cxn>
                <a:cxn ang="0">
                  <a:pos x="8517" y="10364"/>
                </a:cxn>
                <a:cxn ang="0">
                  <a:pos x="11258" y="8521"/>
                </a:cxn>
                <a:cxn ang="0">
                  <a:pos x="11266" y="9034"/>
                </a:cxn>
                <a:cxn ang="0">
                  <a:pos x="11935" y="8519"/>
                </a:cxn>
                <a:cxn ang="0">
                  <a:pos x="13133" y="8789"/>
                </a:cxn>
                <a:cxn ang="0">
                  <a:pos x="14888" y="8425"/>
                </a:cxn>
                <a:cxn ang="0">
                  <a:pos x="15818" y="7517"/>
                </a:cxn>
                <a:cxn ang="0">
                  <a:pos x="15814" y="6532"/>
                </a:cxn>
                <a:cxn ang="0">
                  <a:pos x="15315" y="5832"/>
                </a:cxn>
                <a:cxn ang="0">
                  <a:pos x="15459" y="5743"/>
                </a:cxn>
                <a:cxn ang="0">
                  <a:pos x="16678" y="8330"/>
                </a:cxn>
                <a:cxn ang="0">
                  <a:pos x="16303" y="8636"/>
                </a:cxn>
                <a:cxn ang="0">
                  <a:pos x="16799" y="8652"/>
                </a:cxn>
                <a:cxn ang="0">
                  <a:pos x="17448" y="11788"/>
                </a:cxn>
                <a:cxn ang="0">
                  <a:pos x="16985" y="13589"/>
                </a:cxn>
                <a:cxn ang="0">
                  <a:pos x="15843" y="14277"/>
                </a:cxn>
                <a:cxn ang="0">
                  <a:pos x="13813" y="14037"/>
                </a:cxn>
                <a:cxn ang="0">
                  <a:pos x="12965" y="13735"/>
                </a:cxn>
                <a:cxn ang="0">
                  <a:pos x="13139" y="13866"/>
                </a:cxn>
                <a:cxn ang="0">
                  <a:pos x="14733" y="14383"/>
                </a:cxn>
                <a:cxn ang="0">
                  <a:pos x="16531" y="14301"/>
                </a:cxn>
                <a:cxn ang="0">
                  <a:pos x="17451" y="13287"/>
                </a:cxn>
                <a:cxn ang="0">
                  <a:pos x="17630" y="11184"/>
                </a:cxn>
                <a:cxn ang="0">
                  <a:pos x="17073" y="8650"/>
                </a:cxn>
                <a:cxn ang="0">
                  <a:pos x="18066" y="8646"/>
                </a:cxn>
                <a:cxn ang="0">
                  <a:pos x="17814" y="8271"/>
                </a:cxn>
                <a:cxn ang="0">
                  <a:pos x="17900" y="7373"/>
                </a:cxn>
                <a:cxn ang="0">
                  <a:pos x="19666" y="7370"/>
                </a:cxn>
                <a:cxn ang="0">
                  <a:pos x="19854" y="8049"/>
                </a:cxn>
                <a:cxn ang="0">
                  <a:pos x="19431" y="8651"/>
                </a:cxn>
                <a:cxn ang="0">
                  <a:pos x="20736" y="8663"/>
                </a:cxn>
                <a:cxn ang="0">
                  <a:pos x="22657" y="8675"/>
                </a:cxn>
                <a:cxn ang="0">
                  <a:pos x="22211" y="8179"/>
                </a:cxn>
                <a:cxn ang="0">
                  <a:pos x="20396" y="3133"/>
                </a:cxn>
                <a:cxn ang="0">
                  <a:pos x="19215" y="3103"/>
                </a:cxn>
              </a:cxnLst>
              <a:rect l="0" t="0" r="r" b="b"/>
              <a:pathLst>
                <a:path w="24447" h="21052">
                  <a:moveTo>
                    <a:pt x="19215" y="3103"/>
                  </a:moveTo>
                  <a:cubicBezTo>
                    <a:pt x="20526" y="2118"/>
                    <a:pt x="21817" y="1104"/>
                    <a:pt x="23032" y="0"/>
                  </a:cubicBezTo>
                  <a:cubicBezTo>
                    <a:pt x="24088" y="2512"/>
                    <a:pt x="24447" y="5310"/>
                    <a:pt x="24063" y="8007"/>
                  </a:cubicBezTo>
                  <a:cubicBezTo>
                    <a:pt x="23741" y="10304"/>
                    <a:pt x="22878" y="12522"/>
                    <a:pt x="21565" y="14433"/>
                  </a:cubicBezTo>
                  <a:cubicBezTo>
                    <a:pt x="20616" y="15819"/>
                    <a:pt x="19434" y="17045"/>
                    <a:pt x="18080" y="18039"/>
                  </a:cubicBezTo>
                  <a:cubicBezTo>
                    <a:pt x="16352" y="19310"/>
                    <a:pt x="14337" y="20193"/>
                    <a:pt x="12226" y="20578"/>
                  </a:cubicBezTo>
                  <a:cubicBezTo>
                    <a:pt x="9643" y="21052"/>
                    <a:pt x="6928" y="20781"/>
                    <a:pt x="4492" y="19795"/>
                  </a:cubicBezTo>
                  <a:cubicBezTo>
                    <a:pt x="2834" y="19128"/>
                    <a:pt x="1304" y="18147"/>
                    <a:pt x="0" y="16924"/>
                  </a:cubicBezTo>
                  <a:cubicBezTo>
                    <a:pt x="1071" y="15980"/>
                    <a:pt x="2182" y="15081"/>
                    <a:pt x="3304" y="14198"/>
                  </a:cubicBezTo>
                  <a:cubicBezTo>
                    <a:pt x="4876" y="12968"/>
                    <a:pt x="6482" y="11783"/>
                    <a:pt x="8119" y="10641"/>
                  </a:cubicBezTo>
                  <a:cubicBezTo>
                    <a:pt x="8474" y="11143"/>
                    <a:pt x="8833" y="11653"/>
                    <a:pt x="9297" y="12062"/>
                  </a:cubicBezTo>
                  <a:cubicBezTo>
                    <a:pt x="9460" y="12198"/>
                    <a:pt x="9639" y="12335"/>
                    <a:pt x="9854" y="12367"/>
                  </a:cubicBezTo>
                  <a:cubicBezTo>
                    <a:pt x="10045" y="12400"/>
                    <a:pt x="10242" y="12255"/>
                    <a:pt x="10276" y="12067"/>
                  </a:cubicBezTo>
                  <a:cubicBezTo>
                    <a:pt x="10297" y="11908"/>
                    <a:pt x="10190" y="11770"/>
                    <a:pt x="10087" y="11661"/>
                  </a:cubicBezTo>
                  <a:cubicBezTo>
                    <a:pt x="9811" y="11379"/>
                    <a:pt x="9479" y="11163"/>
                    <a:pt x="9172" y="10918"/>
                  </a:cubicBezTo>
                  <a:cubicBezTo>
                    <a:pt x="8944" y="10745"/>
                    <a:pt x="8731" y="10553"/>
                    <a:pt x="8517" y="10364"/>
                  </a:cubicBezTo>
                  <a:cubicBezTo>
                    <a:pt x="9422" y="9737"/>
                    <a:pt x="10336" y="9123"/>
                    <a:pt x="11258" y="8521"/>
                  </a:cubicBezTo>
                  <a:cubicBezTo>
                    <a:pt x="11268" y="8691"/>
                    <a:pt x="11265" y="8863"/>
                    <a:pt x="11266" y="9034"/>
                  </a:cubicBezTo>
                  <a:cubicBezTo>
                    <a:pt x="11480" y="8852"/>
                    <a:pt x="11688" y="8654"/>
                    <a:pt x="11935" y="8519"/>
                  </a:cubicBezTo>
                  <a:cubicBezTo>
                    <a:pt x="12324" y="8649"/>
                    <a:pt x="12721" y="8765"/>
                    <a:pt x="13133" y="8789"/>
                  </a:cubicBezTo>
                  <a:cubicBezTo>
                    <a:pt x="13736" y="8837"/>
                    <a:pt x="14361" y="8732"/>
                    <a:pt x="14888" y="8425"/>
                  </a:cubicBezTo>
                  <a:cubicBezTo>
                    <a:pt x="15268" y="8212"/>
                    <a:pt x="15635" y="7924"/>
                    <a:pt x="15818" y="7517"/>
                  </a:cubicBezTo>
                  <a:cubicBezTo>
                    <a:pt x="15962" y="7208"/>
                    <a:pt x="15950" y="6841"/>
                    <a:pt x="15814" y="6532"/>
                  </a:cubicBezTo>
                  <a:cubicBezTo>
                    <a:pt x="15704" y="6263"/>
                    <a:pt x="15510" y="6042"/>
                    <a:pt x="15315" y="5832"/>
                  </a:cubicBezTo>
                  <a:cubicBezTo>
                    <a:pt x="15362" y="5802"/>
                    <a:pt x="15410" y="5772"/>
                    <a:pt x="15459" y="5743"/>
                  </a:cubicBezTo>
                  <a:cubicBezTo>
                    <a:pt x="15926" y="6575"/>
                    <a:pt x="16342" y="7437"/>
                    <a:pt x="16678" y="8330"/>
                  </a:cubicBezTo>
                  <a:cubicBezTo>
                    <a:pt x="16556" y="8435"/>
                    <a:pt x="16428" y="8534"/>
                    <a:pt x="16303" y="8636"/>
                  </a:cubicBezTo>
                  <a:cubicBezTo>
                    <a:pt x="16468" y="8641"/>
                    <a:pt x="16634" y="8648"/>
                    <a:pt x="16799" y="8652"/>
                  </a:cubicBezTo>
                  <a:cubicBezTo>
                    <a:pt x="17151" y="9662"/>
                    <a:pt x="17427" y="10713"/>
                    <a:pt x="17448" y="11788"/>
                  </a:cubicBezTo>
                  <a:cubicBezTo>
                    <a:pt x="17446" y="12411"/>
                    <a:pt x="17359" y="13072"/>
                    <a:pt x="16985" y="13589"/>
                  </a:cubicBezTo>
                  <a:cubicBezTo>
                    <a:pt x="16720" y="13965"/>
                    <a:pt x="16292" y="14202"/>
                    <a:pt x="15843" y="14277"/>
                  </a:cubicBezTo>
                  <a:cubicBezTo>
                    <a:pt x="15160" y="14395"/>
                    <a:pt x="14465" y="14241"/>
                    <a:pt x="13813" y="14037"/>
                  </a:cubicBezTo>
                  <a:cubicBezTo>
                    <a:pt x="13525" y="13952"/>
                    <a:pt x="13253" y="13820"/>
                    <a:pt x="12965" y="13735"/>
                  </a:cubicBezTo>
                  <a:cubicBezTo>
                    <a:pt x="13012" y="13791"/>
                    <a:pt x="13069" y="13840"/>
                    <a:pt x="13139" y="13866"/>
                  </a:cubicBezTo>
                  <a:cubicBezTo>
                    <a:pt x="13655" y="14080"/>
                    <a:pt x="14184" y="14269"/>
                    <a:pt x="14733" y="14383"/>
                  </a:cubicBezTo>
                  <a:cubicBezTo>
                    <a:pt x="15324" y="14501"/>
                    <a:pt x="15966" y="14549"/>
                    <a:pt x="16531" y="14301"/>
                  </a:cubicBezTo>
                  <a:cubicBezTo>
                    <a:pt x="16967" y="14115"/>
                    <a:pt x="17289" y="13726"/>
                    <a:pt x="17451" y="13287"/>
                  </a:cubicBezTo>
                  <a:cubicBezTo>
                    <a:pt x="17701" y="12618"/>
                    <a:pt x="17697" y="11886"/>
                    <a:pt x="17630" y="11184"/>
                  </a:cubicBezTo>
                  <a:cubicBezTo>
                    <a:pt x="17543" y="10321"/>
                    <a:pt x="17333" y="9476"/>
                    <a:pt x="17073" y="8650"/>
                  </a:cubicBezTo>
                  <a:cubicBezTo>
                    <a:pt x="17404" y="8644"/>
                    <a:pt x="17735" y="8651"/>
                    <a:pt x="18066" y="8646"/>
                  </a:cubicBezTo>
                  <a:cubicBezTo>
                    <a:pt x="17956" y="8541"/>
                    <a:pt x="17855" y="8420"/>
                    <a:pt x="17814" y="8271"/>
                  </a:cubicBezTo>
                  <a:cubicBezTo>
                    <a:pt x="17719" y="7973"/>
                    <a:pt x="17790" y="7655"/>
                    <a:pt x="17900" y="7373"/>
                  </a:cubicBezTo>
                  <a:cubicBezTo>
                    <a:pt x="18488" y="7365"/>
                    <a:pt x="19077" y="7370"/>
                    <a:pt x="19666" y="7370"/>
                  </a:cubicBezTo>
                  <a:cubicBezTo>
                    <a:pt x="19740" y="7592"/>
                    <a:pt x="19838" y="7812"/>
                    <a:pt x="19854" y="8049"/>
                  </a:cubicBezTo>
                  <a:cubicBezTo>
                    <a:pt x="19838" y="8314"/>
                    <a:pt x="19586" y="8464"/>
                    <a:pt x="19431" y="8651"/>
                  </a:cubicBezTo>
                  <a:cubicBezTo>
                    <a:pt x="19866" y="8667"/>
                    <a:pt x="20301" y="8647"/>
                    <a:pt x="20736" y="8663"/>
                  </a:cubicBezTo>
                  <a:cubicBezTo>
                    <a:pt x="21376" y="8676"/>
                    <a:pt x="22017" y="8652"/>
                    <a:pt x="22657" y="8675"/>
                  </a:cubicBezTo>
                  <a:cubicBezTo>
                    <a:pt x="22454" y="8570"/>
                    <a:pt x="22291" y="8395"/>
                    <a:pt x="22211" y="8179"/>
                  </a:cubicBezTo>
                  <a:cubicBezTo>
                    <a:pt x="21554" y="6516"/>
                    <a:pt x="21020" y="4808"/>
                    <a:pt x="20396" y="3133"/>
                  </a:cubicBezTo>
                  <a:cubicBezTo>
                    <a:pt x="20002" y="3116"/>
                    <a:pt x="19607" y="3134"/>
                    <a:pt x="19215" y="3103"/>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5" name="Freeform 48">
              <a:extLst>
                <a:ext uri="{FF2B5EF4-FFF2-40B4-BE49-F238E27FC236}">
                  <a16:creationId xmlns:a16="http://schemas.microsoft.com/office/drawing/2014/main" id="{BD721761-10C0-6944-B49A-1E1D688BC2E0}"/>
                </a:ext>
              </a:extLst>
            </p:cNvPr>
            <p:cNvSpPr>
              <a:spLocks noChangeAspect="1"/>
            </p:cNvSpPr>
            <p:nvPr userDrawn="1"/>
          </p:nvSpPr>
          <p:spPr bwMode="auto">
            <a:xfrm>
              <a:off x="197" y="283"/>
              <a:ext cx="363" cy="312"/>
            </a:xfrm>
            <a:custGeom>
              <a:avLst/>
              <a:gdLst/>
              <a:ahLst/>
              <a:cxnLst>
                <a:cxn ang="0">
                  <a:pos x="19215" y="3103"/>
                </a:cxn>
                <a:cxn ang="0">
                  <a:pos x="23032" y="0"/>
                </a:cxn>
                <a:cxn ang="0">
                  <a:pos x="24063" y="8007"/>
                </a:cxn>
                <a:cxn ang="0">
                  <a:pos x="21565" y="14433"/>
                </a:cxn>
                <a:cxn ang="0">
                  <a:pos x="18080" y="18039"/>
                </a:cxn>
                <a:cxn ang="0">
                  <a:pos x="12226" y="20578"/>
                </a:cxn>
                <a:cxn ang="0">
                  <a:pos x="4492" y="19795"/>
                </a:cxn>
                <a:cxn ang="0">
                  <a:pos x="0" y="16924"/>
                </a:cxn>
                <a:cxn ang="0">
                  <a:pos x="3304" y="14198"/>
                </a:cxn>
                <a:cxn ang="0">
                  <a:pos x="8119" y="10641"/>
                </a:cxn>
                <a:cxn ang="0">
                  <a:pos x="9297" y="12062"/>
                </a:cxn>
                <a:cxn ang="0">
                  <a:pos x="9854" y="12367"/>
                </a:cxn>
                <a:cxn ang="0">
                  <a:pos x="10276" y="12067"/>
                </a:cxn>
                <a:cxn ang="0">
                  <a:pos x="10087" y="11661"/>
                </a:cxn>
                <a:cxn ang="0">
                  <a:pos x="9172" y="10918"/>
                </a:cxn>
                <a:cxn ang="0">
                  <a:pos x="8517" y="10364"/>
                </a:cxn>
                <a:cxn ang="0">
                  <a:pos x="11258" y="8521"/>
                </a:cxn>
                <a:cxn ang="0">
                  <a:pos x="11266" y="9034"/>
                </a:cxn>
                <a:cxn ang="0">
                  <a:pos x="11935" y="8519"/>
                </a:cxn>
                <a:cxn ang="0">
                  <a:pos x="13133" y="8789"/>
                </a:cxn>
                <a:cxn ang="0">
                  <a:pos x="14888" y="8425"/>
                </a:cxn>
                <a:cxn ang="0">
                  <a:pos x="15818" y="7517"/>
                </a:cxn>
                <a:cxn ang="0">
                  <a:pos x="15814" y="6532"/>
                </a:cxn>
                <a:cxn ang="0">
                  <a:pos x="15315" y="5832"/>
                </a:cxn>
                <a:cxn ang="0">
                  <a:pos x="15459" y="5743"/>
                </a:cxn>
                <a:cxn ang="0">
                  <a:pos x="16678" y="8330"/>
                </a:cxn>
                <a:cxn ang="0">
                  <a:pos x="16303" y="8636"/>
                </a:cxn>
                <a:cxn ang="0">
                  <a:pos x="16799" y="8652"/>
                </a:cxn>
                <a:cxn ang="0">
                  <a:pos x="17448" y="11788"/>
                </a:cxn>
                <a:cxn ang="0">
                  <a:pos x="16985" y="13589"/>
                </a:cxn>
                <a:cxn ang="0">
                  <a:pos x="15843" y="14277"/>
                </a:cxn>
                <a:cxn ang="0">
                  <a:pos x="13813" y="14037"/>
                </a:cxn>
                <a:cxn ang="0">
                  <a:pos x="12965" y="13735"/>
                </a:cxn>
                <a:cxn ang="0">
                  <a:pos x="13139" y="13866"/>
                </a:cxn>
                <a:cxn ang="0">
                  <a:pos x="14733" y="14383"/>
                </a:cxn>
                <a:cxn ang="0">
                  <a:pos x="16531" y="14301"/>
                </a:cxn>
                <a:cxn ang="0">
                  <a:pos x="17451" y="13287"/>
                </a:cxn>
                <a:cxn ang="0">
                  <a:pos x="17630" y="11184"/>
                </a:cxn>
                <a:cxn ang="0">
                  <a:pos x="17073" y="8650"/>
                </a:cxn>
                <a:cxn ang="0">
                  <a:pos x="18066" y="8646"/>
                </a:cxn>
                <a:cxn ang="0">
                  <a:pos x="17814" y="8271"/>
                </a:cxn>
                <a:cxn ang="0">
                  <a:pos x="17900" y="7373"/>
                </a:cxn>
                <a:cxn ang="0">
                  <a:pos x="19666" y="7370"/>
                </a:cxn>
                <a:cxn ang="0">
                  <a:pos x="19854" y="8049"/>
                </a:cxn>
                <a:cxn ang="0">
                  <a:pos x="19431" y="8651"/>
                </a:cxn>
                <a:cxn ang="0">
                  <a:pos x="20736" y="8663"/>
                </a:cxn>
                <a:cxn ang="0">
                  <a:pos x="22657" y="8675"/>
                </a:cxn>
                <a:cxn ang="0">
                  <a:pos x="22211" y="8179"/>
                </a:cxn>
                <a:cxn ang="0">
                  <a:pos x="20396" y="3133"/>
                </a:cxn>
                <a:cxn ang="0">
                  <a:pos x="19215" y="3103"/>
                </a:cxn>
              </a:cxnLst>
              <a:rect l="0" t="0" r="r" b="b"/>
              <a:pathLst>
                <a:path w="24447" h="21052">
                  <a:moveTo>
                    <a:pt x="19215" y="3103"/>
                  </a:moveTo>
                  <a:cubicBezTo>
                    <a:pt x="20526" y="2118"/>
                    <a:pt x="21817" y="1104"/>
                    <a:pt x="23032" y="0"/>
                  </a:cubicBezTo>
                  <a:cubicBezTo>
                    <a:pt x="24088" y="2512"/>
                    <a:pt x="24447" y="5310"/>
                    <a:pt x="24063" y="8007"/>
                  </a:cubicBezTo>
                  <a:cubicBezTo>
                    <a:pt x="23741" y="10304"/>
                    <a:pt x="22878" y="12522"/>
                    <a:pt x="21565" y="14433"/>
                  </a:cubicBezTo>
                  <a:cubicBezTo>
                    <a:pt x="20616" y="15819"/>
                    <a:pt x="19434" y="17045"/>
                    <a:pt x="18080" y="18039"/>
                  </a:cubicBezTo>
                  <a:cubicBezTo>
                    <a:pt x="16352" y="19310"/>
                    <a:pt x="14337" y="20193"/>
                    <a:pt x="12226" y="20578"/>
                  </a:cubicBezTo>
                  <a:cubicBezTo>
                    <a:pt x="9643" y="21052"/>
                    <a:pt x="6928" y="20781"/>
                    <a:pt x="4492" y="19795"/>
                  </a:cubicBezTo>
                  <a:cubicBezTo>
                    <a:pt x="2834" y="19128"/>
                    <a:pt x="1304" y="18147"/>
                    <a:pt x="0" y="16924"/>
                  </a:cubicBezTo>
                  <a:cubicBezTo>
                    <a:pt x="1071" y="15980"/>
                    <a:pt x="2182" y="15081"/>
                    <a:pt x="3304" y="14198"/>
                  </a:cubicBezTo>
                  <a:cubicBezTo>
                    <a:pt x="4876" y="12968"/>
                    <a:pt x="6482" y="11783"/>
                    <a:pt x="8119" y="10641"/>
                  </a:cubicBezTo>
                  <a:cubicBezTo>
                    <a:pt x="8474" y="11143"/>
                    <a:pt x="8833" y="11653"/>
                    <a:pt x="9297" y="12062"/>
                  </a:cubicBezTo>
                  <a:cubicBezTo>
                    <a:pt x="9460" y="12198"/>
                    <a:pt x="9639" y="12335"/>
                    <a:pt x="9854" y="12367"/>
                  </a:cubicBezTo>
                  <a:cubicBezTo>
                    <a:pt x="10045" y="12400"/>
                    <a:pt x="10242" y="12255"/>
                    <a:pt x="10276" y="12067"/>
                  </a:cubicBezTo>
                  <a:cubicBezTo>
                    <a:pt x="10297" y="11908"/>
                    <a:pt x="10190" y="11770"/>
                    <a:pt x="10087" y="11661"/>
                  </a:cubicBezTo>
                  <a:cubicBezTo>
                    <a:pt x="9811" y="11379"/>
                    <a:pt x="9479" y="11163"/>
                    <a:pt x="9172" y="10918"/>
                  </a:cubicBezTo>
                  <a:cubicBezTo>
                    <a:pt x="8944" y="10745"/>
                    <a:pt x="8731" y="10553"/>
                    <a:pt x="8517" y="10364"/>
                  </a:cubicBezTo>
                  <a:cubicBezTo>
                    <a:pt x="9422" y="9737"/>
                    <a:pt x="10336" y="9123"/>
                    <a:pt x="11258" y="8521"/>
                  </a:cubicBezTo>
                  <a:cubicBezTo>
                    <a:pt x="11268" y="8691"/>
                    <a:pt x="11265" y="8863"/>
                    <a:pt x="11266" y="9034"/>
                  </a:cubicBezTo>
                  <a:cubicBezTo>
                    <a:pt x="11480" y="8852"/>
                    <a:pt x="11688" y="8654"/>
                    <a:pt x="11935" y="8519"/>
                  </a:cubicBezTo>
                  <a:cubicBezTo>
                    <a:pt x="12324" y="8649"/>
                    <a:pt x="12721" y="8765"/>
                    <a:pt x="13133" y="8789"/>
                  </a:cubicBezTo>
                  <a:cubicBezTo>
                    <a:pt x="13736" y="8837"/>
                    <a:pt x="14361" y="8732"/>
                    <a:pt x="14888" y="8425"/>
                  </a:cubicBezTo>
                  <a:cubicBezTo>
                    <a:pt x="15268" y="8212"/>
                    <a:pt x="15635" y="7924"/>
                    <a:pt x="15818" y="7517"/>
                  </a:cubicBezTo>
                  <a:cubicBezTo>
                    <a:pt x="15962" y="7208"/>
                    <a:pt x="15950" y="6841"/>
                    <a:pt x="15814" y="6532"/>
                  </a:cubicBezTo>
                  <a:cubicBezTo>
                    <a:pt x="15704" y="6263"/>
                    <a:pt x="15510" y="6042"/>
                    <a:pt x="15315" y="5832"/>
                  </a:cubicBezTo>
                  <a:cubicBezTo>
                    <a:pt x="15362" y="5802"/>
                    <a:pt x="15410" y="5772"/>
                    <a:pt x="15459" y="5743"/>
                  </a:cubicBezTo>
                  <a:cubicBezTo>
                    <a:pt x="15926" y="6575"/>
                    <a:pt x="16342" y="7437"/>
                    <a:pt x="16678" y="8330"/>
                  </a:cubicBezTo>
                  <a:cubicBezTo>
                    <a:pt x="16556" y="8435"/>
                    <a:pt x="16428" y="8534"/>
                    <a:pt x="16303" y="8636"/>
                  </a:cubicBezTo>
                  <a:cubicBezTo>
                    <a:pt x="16468" y="8641"/>
                    <a:pt x="16634" y="8648"/>
                    <a:pt x="16799" y="8652"/>
                  </a:cubicBezTo>
                  <a:cubicBezTo>
                    <a:pt x="17151" y="9662"/>
                    <a:pt x="17427" y="10713"/>
                    <a:pt x="17448" y="11788"/>
                  </a:cubicBezTo>
                  <a:cubicBezTo>
                    <a:pt x="17446" y="12411"/>
                    <a:pt x="17359" y="13072"/>
                    <a:pt x="16985" y="13589"/>
                  </a:cubicBezTo>
                  <a:cubicBezTo>
                    <a:pt x="16720" y="13965"/>
                    <a:pt x="16292" y="14202"/>
                    <a:pt x="15843" y="14277"/>
                  </a:cubicBezTo>
                  <a:cubicBezTo>
                    <a:pt x="15160" y="14395"/>
                    <a:pt x="14465" y="14241"/>
                    <a:pt x="13813" y="14037"/>
                  </a:cubicBezTo>
                  <a:cubicBezTo>
                    <a:pt x="13525" y="13952"/>
                    <a:pt x="13253" y="13820"/>
                    <a:pt x="12965" y="13735"/>
                  </a:cubicBezTo>
                  <a:cubicBezTo>
                    <a:pt x="13012" y="13791"/>
                    <a:pt x="13069" y="13840"/>
                    <a:pt x="13139" y="13866"/>
                  </a:cubicBezTo>
                  <a:cubicBezTo>
                    <a:pt x="13655" y="14080"/>
                    <a:pt x="14184" y="14269"/>
                    <a:pt x="14733" y="14383"/>
                  </a:cubicBezTo>
                  <a:cubicBezTo>
                    <a:pt x="15324" y="14501"/>
                    <a:pt x="15966" y="14549"/>
                    <a:pt x="16531" y="14301"/>
                  </a:cubicBezTo>
                  <a:cubicBezTo>
                    <a:pt x="16967" y="14115"/>
                    <a:pt x="17289" y="13726"/>
                    <a:pt x="17451" y="13287"/>
                  </a:cubicBezTo>
                  <a:cubicBezTo>
                    <a:pt x="17701" y="12618"/>
                    <a:pt x="17697" y="11886"/>
                    <a:pt x="17630" y="11184"/>
                  </a:cubicBezTo>
                  <a:cubicBezTo>
                    <a:pt x="17543" y="10321"/>
                    <a:pt x="17333" y="9476"/>
                    <a:pt x="17073" y="8650"/>
                  </a:cubicBezTo>
                  <a:cubicBezTo>
                    <a:pt x="17404" y="8644"/>
                    <a:pt x="17735" y="8651"/>
                    <a:pt x="18066" y="8646"/>
                  </a:cubicBezTo>
                  <a:cubicBezTo>
                    <a:pt x="17956" y="8541"/>
                    <a:pt x="17855" y="8420"/>
                    <a:pt x="17814" y="8271"/>
                  </a:cubicBezTo>
                  <a:cubicBezTo>
                    <a:pt x="17719" y="7973"/>
                    <a:pt x="17790" y="7655"/>
                    <a:pt x="17900" y="7373"/>
                  </a:cubicBezTo>
                  <a:cubicBezTo>
                    <a:pt x="18488" y="7365"/>
                    <a:pt x="19077" y="7370"/>
                    <a:pt x="19666" y="7370"/>
                  </a:cubicBezTo>
                  <a:cubicBezTo>
                    <a:pt x="19740" y="7592"/>
                    <a:pt x="19838" y="7812"/>
                    <a:pt x="19854" y="8049"/>
                  </a:cubicBezTo>
                  <a:cubicBezTo>
                    <a:pt x="19838" y="8314"/>
                    <a:pt x="19586" y="8464"/>
                    <a:pt x="19431" y="8651"/>
                  </a:cubicBezTo>
                  <a:cubicBezTo>
                    <a:pt x="19866" y="8667"/>
                    <a:pt x="20301" y="8647"/>
                    <a:pt x="20736" y="8663"/>
                  </a:cubicBezTo>
                  <a:cubicBezTo>
                    <a:pt x="21376" y="8676"/>
                    <a:pt x="22017" y="8652"/>
                    <a:pt x="22657" y="8675"/>
                  </a:cubicBezTo>
                  <a:cubicBezTo>
                    <a:pt x="22454" y="8570"/>
                    <a:pt x="22291" y="8395"/>
                    <a:pt x="22211" y="8179"/>
                  </a:cubicBezTo>
                  <a:cubicBezTo>
                    <a:pt x="21554" y="6516"/>
                    <a:pt x="21020" y="4808"/>
                    <a:pt x="20396" y="3133"/>
                  </a:cubicBezTo>
                  <a:cubicBezTo>
                    <a:pt x="20002" y="3116"/>
                    <a:pt x="19607" y="3134"/>
                    <a:pt x="19215" y="3103"/>
                  </a:cubicBezTo>
                  <a:close/>
                </a:path>
              </a:pathLst>
            </a:custGeom>
            <a:solidFill>
              <a:srgbClr val="1E59A6"/>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 name="Freeform 49">
              <a:extLst>
                <a:ext uri="{FF2B5EF4-FFF2-40B4-BE49-F238E27FC236}">
                  <a16:creationId xmlns:a16="http://schemas.microsoft.com/office/drawing/2014/main" id="{29137247-AEA6-0F49-B9DA-90B768A9341D}"/>
                </a:ext>
              </a:extLst>
            </p:cNvPr>
            <p:cNvSpPr>
              <a:spLocks noChangeAspect="1"/>
            </p:cNvSpPr>
            <p:nvPr userDrawn="1"/>
          </p:nvSpPr>
          <p:spPr bwMode="auto">
            <a:xfrm>
              <a:off x="415" y="288"/>
              <a:ext cx="101" cy="70"/>
            </a:xfrm>
            <a:custGeom>
              <a:avLst/>
              <a:gdLst/>
              <a:ahLst/>
              <a:cxnLst>
                <a:cxn ang="0">
                  <a:pos x="6157" y="399"/>
                </a:cxn>
                <a:cxn ang="0">
                  <a:pos x="6783" y="0"/>
                </a:cxn>
                <a:cxn ang="0">
                  <a:pos x="6428" y="315"/>
                </a:cxn>
                <a:cxn ang="0">
                  <a:pos x="3436" y="2763"/>
                </a:cxn>
                <a:cxn ang="0">
                  <a:pos x="2968" y="2762"/>
                </a:cxn>
                <a:cxn ang="0">
                  <a:pos x="3159" y="2973"/>
                </a:cxn>
                <a:cxn ang="0">
                  <a:pos x="677" y="4741"/>
                </a:cxn>
                <a:cxn ang="0">
                  <a:pos x="0" y="3660"/>
                </a:cxn>
                <a:cxn ang="0">
                  <a:pos x="681" y="4071"/>
                </a:cxn>
                <a:cxn ang="0">
                  <a:pos x="673" y="3113"/>
                </a:cxn>
                <a:cxn ang="0">
                  <a:pos x="6157" y="399"/>
                </a:cxn>
              </a:cxnLst>
              <a:rect l="0" t="0" r="r" b="b"/>
              <a:pathLst>
                <a:path w="6783" h="4741">
                  <a:moveTo>
                    <a:pt x="6157" y="399"/>
                  </a:moveTo>
                  <a:cubicBezTo>
                    <a:pt x="6368" y="269"/>
                    <a:pt x="6566" y="118"/>
                    <a:pt x="6783" y="0"/>
                  </a:cubicBezTo>
                  <a:cubicBezTo>
                    <a:pt x="6670" y="111"/>
                    <a:pt x="6548" y="212"/>
                    <a:pt x="6428" y="315"/>
                  </a:cubicBezTo>
                  <a:cubicBezTo>
                    <a:pt x="5453" y="1158"/>
                    <a:pt x="4458" y="1978"/>
                    <a:pt x="3436" y="2763"/>
                  </a:cubicBezTo>
                  <a:cubicBezTo>
                    <a:pt x="3280" y="2764"/>
                    <a:pt x="3124" y="2762"/>
                    <a:pt x="2968" y="2762"/>
                  </a:cubicBezTo>
                  <a:cubicBezTo>
                    <a:pt x="3029" y="2835"/>
                    <a:pt x="3094" y="2904"/>
                    <a:pt x="3159" y="2973"/>
                  </a:cubicBezTo>
                  <a:cubicBezTo>
                    <a:pt x="2349" y="3586"/>
                    <a:pt x="1525" y="4181"/>
                    <a:pt x="677" y="4741"/>
                  </a:cubicBezTo>
                  <a:cubicBezTo>
                    <a:pt x="463" y="4374"/>
                    <a:pt x="219" y="4024"/>
                    <a:pt x="0" y="3660"/>
                  </a:cubicBezTo>
                  <a:cubicBezTo>
                    <a:pt x="249" y="3759"/>
                    <a:pt x="462" y="3922"/>
                    <a:pt x="681" y="4071"/>
                  </a:cubicBezTo>
                  <a:cubicBezTo>
                    <a:pt x="684" y="3751"/>
                    <a:pt x="666" y="3432"/>
                    <a:pt x="673" y="3113"/>
                  </a:cubicBezTo>
                  <a:cubicBezTo>
                    <a:pt x="2580" y="2382"/>
                    <a:pt x="4433" y="1496"/>
                    <a:pt x="6157" y="399"/>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 name="Freeform 50">
              <a:extLst>
                <a:ext uri="{FF2B5EF4-FFF2-40B4-BE49-F238E27FC236}">
                  <a16:creationId xmlns:a16="http://schemas.microsoft.com/office/drawing/2014/main" id="{836FABE2-0E08-BA48-BE3E-3EE4D46A8FDF}"/>
                </a:ext>
              </a:extLst>
            </p:cNvPr>
            <p:cNvSpPr>
              <a:spLocks noChangeAspect="1"/>
            </p:cNvSpPr>
            <p:nvPr userDrawn="1"/>
          </p:nvSpPr>
          <p:spPr bwMode="auto">
            <a:xfrm>
              <a:off x="415" y="288"/>
              <a:ext cx="101" cy="70"/>
            </a:xfrm>
            <a:custGeom>
              <a:avLst/>
              <a:gdLst/>
              <a:ahLst/>
              <a:cxnLst>
                <a:cxn ang="0">
                  <a:pos x="6157" y="399"/>
                </a:cxn>
                <a:cxn ang="0">
                  <a:pos x="6783" y="0"/>
                </a:cxn>
                <a:cxn ang="0">
                  <a:pos x="6428" y="315"/>
                </a:cxn>
                <a:cxn ang="0">
                  <a:pos x="3436" y="2763"/>
                </a:cxn>
                <a:cxn ang="0">
                  <a:pos x="2968" y="2762"/>
                </a:cxn>
                <a:cxn ang="0">
                  <a:pos x="3159" y="2973"/>
                </a:cxn>
                <a:cxn ang="0">
                  <a:pos x="677" y="4741"/>
                </a:cxn>
                <a:cxn ang="0">
                  <a:pos x="0" y="3660"/>
                </a:cxn>
                <a:cxn ang="0">
                  <a:pos x="681" y="4071"/>
                </a:cxn>
                <a:cxn ang="0">
                  <a:pos x="673" y="3113"/>
                </a:cxn>
                <a:cxn ang="0">
                  <a:pos x="6157" y="399"/>
                </a:cxn>
              </a:cxnLst>
              <a:rect l="0" t="0" r="r" b="b"/>
              <a:pathLst>
                <a:path w="6783" h="4741">
                  <a:moveTo>
                    <a:pt x="6157" y="399"/>
                  </a:moveTo>
                  <a:cubicBezTo>
                    <a:pt x="6368" y="269"/>
                    <a:pt x="6566" y="118"/>
                    <a:pt x="6783" y="0"/>
                  </a:cubicBezTo>
                  <a:cubicBezTo>
                    <a:pt x="6670" y="111"/>
                    <a:pt x="6548" y="212"/>
                    <a:pt x="6428" y="315"/>
                  </a:cubicBezTo>
                  <a:cubicBezTo>
                    <a:pt x="5453" y="1158"/>
                    <a:pt x="4458" y="1978"/>
                    <a:pt x="3436" y="2763"/>
                  </a:cubicBezTo>
                  <a:cubicBezTo>
                    <a:pt x="3280" y="2764"/>
                    <a:pt x="3124" y="2762"/>
                    <a:pt x="2968" y="2762"/>
                  </a:cubicBezTo>
                  <a:cubicBezTo>
                    <a:pt x="3029" y="2835"/>
                    <a:pt x="3094" y="2904"/>
                    <a:pt x="3159" y="2973"/>
                  </a:cubicBezTo>
                  <a:cubicBezTo>
                    <a:pt x="2349" y="3586"/>
                    <a:pt x="1525" y="4181"/>
                    <a:pt x="677" y="4741"/>
                  </a:cubicBezTo>
                  <a:cubicBezTo>
                    <a:pt x="463" y="4374"/>
                    <a:pt x="219" y="4024"/>
                    <a:pt x="0" y="3660"/>
                  </a:cubicBezTo>
                  <a:cubicBezTo>
                    <a:pt x="249" y="3759"/>
                    <a:pt x="462" y="3922"/>
                    <a:pt x="681" y="4071"/>
                  </a:cubicBezTo>
                  <a:cubicBezTo>
                    <a:pt x="684" y="3751"/>
                    <a:pt x="666" y="3432"/>
                    <a:pt x="673" y="3113"/>
                  </a:cubicBezTo>
                  <a:cubicBezTo>
                    <a:pt x="2580" y="2382"/>
                    <a:pt x="4433" y="1496"/>
                    <a:pt x="6157" y="399"/>
                  </a:cubicBezTo>
                  <a:close/>
                </a:path>
              </a:pathLst>
            </a:custGeom>
            <a:solidFill>
              <a:srgbClr val="1E59A6"/>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 name="Freeform 51">
              <a:extLst>
                <a:ext uri="{FF2B5EF4-FFF2-40B4-BE49-F238E27FC236}">
                  <a16:creationId xmlns:a16="http://schemas.microsoft.com/office/drawing/2014/main" id="{D204E81F-8C26-1D40-8BF0-AB6C4ECDE8A2}"/>
                </a:ext>
              </a:extLst>
            </p:cNvPr>
            <p:cNvSpPr>
              <a:spLocks noChangeAspect="1"/>
            </p:cNvSpPr>
            <p:nvPr userDrawn="1"/>
          </p:nvSpPr>
          <p:spPr bwMode="auto">
            <a:xfrm>
              <a:off x="324" y="317"/>
              <a:ext cx="77" cy="47"/>
            </a:xfrm>
            <a:custGeom>
              <a:avLst/>
              <a:gdLst/>
              <a:ahLst/>
              <a:cxnLst>
                <a:cxn ang="0">
                  <a:pos x="486" y="1482"/>
                </a:cxn>
                <a:cxn ang="0">
                  <a:pos x="4546" y="0"/>
                </a:cxn>
                <a:cxn ang="0">
                  <a:pos x="5125" y="740"/>
                </a:cxn>
                <a:cxn ang="0">
                  <a:pos x="4472" y="736"/>
                </a:cxn>
                <a:cxn ang="0">
                  <a:pos x="3056" y="1336"/>
                </a:cxn>
                <a:cxn ang="0">
                  <a:pos x="2619" y="2555"/>
                </a:cxn>
                <a:cxn ang="0">
                  <a:pos x="518" y="3144"/>
                </a:cxn>
                <a:cxn ang="0">
                  <a:pos x="0" y="1658"/>
                </a:cxn>
                <a:cxn ang="0">
                  <a:pos x="486" y="1482"/>
                </a:cxn>
              </a:cxnLst>
              <a:rect l="0" t="0" r="r" b="b"/>
              <a:pathLst>
                <a:path w="5125" h="3144">
                  <a:moveTo>
                    <a:pt x="486" y="1482"/>
                  </a:moveTo>
                  <a:cubicBezTo>
                    <a:pt x="1847" y="1010"/>
                    <a:pt x="3204" y="525"/>
                    <a:pt x="4546" y="0"/>
                  </a:cubicBezTo>
                  <a:cubicBezTo>
                    <a:pt x="4747" y="240"/>
                    <a:pt x="4943" y="485"/>
                    <a:pt x="5125" y="740"/>
                  </a:cubicBezTo>
                  <a:cubicBezTo>
                    <a:pt x="4907" y="734"/>
                    <a:pt x="4689" y="716"/>
                    <a:pt x="4472" y="736"/>
                  </a:cubicBezTo>
                  <a:cubicBezTo>
                    <a:pt x="3952" y="769"/>
                    <a:pt x="3419" y="949"/>
                    <a:pt x="3056" y="1336"/>
                  </a:cubicBezTo>
                  <a:cubicBezTo>
                    <a:pt x="2747" y="1658"/>
                    <a:pt x="2598" y="2113"/>
                    <a:pt x="2619" y="2555"/>
                  </a:cubicBezTo>
                  <a:cubicBezTo>
                    <a:pt x="1919" y="2753"/>
                    <a:pt x="1223" y="2965"/>
                    <a:pt x="518" y="3144"/>
                  </a:cubicBezTo>
                  <a:cubicBezTo>
                    <a:pt x="345" y="2649"/>
                    <a:pt x="174" y="2153"/>
                    <a:pt x="0" y="1658"/>
                  </a:cubicBezTo>
                  <a:cubicBezTo>
                    <a:pt x="160" y="1593"/>
                    <a:pt x="323" y="1539"/>
                    <a:pt x="486" y="1482"/>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9" name="Freeform 52">
              <a:extLst>
                <a:ext uri="{FF2B5EF4-FFF2-40B4-BE49-F238E27FC236}">
                  <a16:creationId xmlns:a16="http://schemas.microsoft.com/office/drawing/2014/main" id="{FCB47E38-F2EF-0A4C-BC37-B7D119FA99BE}"/>
                </a:ext>
              </a:extLst>
            </p:cNvPr>
            <p:cNvSpPr>
              <a:spLocks noChangeAspect="1"/>
            </p:cNvSpPr>
            <p:nvPr userDrawn="1"/>
          </p:nvSpPr>
          <p:spPr bwMode="auto">
            <a:xfrm>
              <a:off x="324" y="317"/>
              <a:ext cx="77" cy="47"/>
            </a:xfrm>
            <a:custGeom>
              <a:avLst/>
              <a:gdLst/>
              <a:ahLst/>
              <a:cxnLst>
                <a:cxn ang="0">
                  <a:pos x="486" y="1482"/>
                </a:cxn>
                <a:cxn ang="0">
                  <a:pos x="4546" y="0"/>
                </a:cxn>
                <a:cxn ang="0">
                  <a:pos x="5125" y="740"/>
                </a:cxn>
                <a:cxn ang="0">
                  <a:pos x="4472" y="736"/>
                </a:cxn>
                <a:cxn ang="0">
                  <a:pos x="3056" y="1336"/>
                </a:cxn>
                <a:cxn ang="0">
                  <a:pos x="2619" y="2555"/>
                </a:cxn>
                <a:cxn ang="0">
                  <a:pos x="518" y="3144"/>
                </a:cxn>
                <a:cxn ang="0">
                  <a:pos x="0" y="1658"/>
                </a:cxn>
                <a:cxn ang="0">
                  <a:pos x="486" y="1482"/>
                </a:cxn>
              </a:cxnLst>
              <a:rect l="0" t="0" r="r" b="b"/>
              <a:pathLst>
                <a:path w="5125" h="3144">
                  <a:moveTo>
                    <a:pt x="486" y="1482"/>
                  </a:moveTo>
                  <a:cubicBezTo>
                    <a:pt x="1847" y="1010"/>
                    <a:pt x="3204" y="525"/>
                    <a:pt x="4546" y="0"/>
                  </a:cubicBezTo>
                  <a:cubicBezTo>
                    <a:pt x="4747" y="240"/>
                    <a:pt x="4943" y="485"/>
                    <a:pt x="5125" y="740"/>
                  </a:cubicBezTo>
                  <a:cubicBezTo>
                    <a:pt x="4907" y="734"/>
                    <a:pt x="4689" y="716"/>
                    <a:pt x="4472" y="736"/>
                  </a:cubicBezTo>
                  <a:cubicBezTo>
                    <a:pt x="3952" y="769"/>
                    <a:pt x="3419" y="949"/>
                    <a:pt x="3056" y="1336"/>
                  </a:cubicBezTo>
                  <a:cubicBezTo>
                    <a:pt x="2747" y="1658"/>
                    <a:pt x="2598" y="2113"/>
                    <a:pt x="2619" y="2555"/>
                  </a:cubicBezTo>
                  <a:cubicBezTo>
                    <a:pt x="1919" y="2753"/>
                    <a:pt x="1223" y="2965"/>
                    <a:pt x="518" y="3144"/>
                  </a:cubicBezTo>
                  <a:cubicBezTo>
                    <a:pt x="345" y="2649"/>
                    <a:pt x="174" y="2153"/>
                    <a:pt x="0" y="1658"/>
                  </a:cubicBezTo>
                  <a:cubicBezTo>
                    <a:pt x="160" y="1593"/>
                    <a:pt x="323" y="1539"/>
                    <a:pt x="486" y="1482"/>
                  </a:cubicBezTo>
                  <a:close/>
                </a:path>
              </a:pathLst>
            </a:custGeom>
            <a:solidFill>
              <a:srgbClr val="E32E3A"/>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 name="Freeform 53">
              <a:extLst>
                <a:ext uri="{FF2B5EF4-FFF2-40B4-BE49-F238E27FC236}">
                  <a16:creationId xmlns:a16="http://schemas.microsoft.com/office/drawing/2014/main" id="{6A37308D-261E-0242-A82C-37AB9D3C1EA5}"/>
                </a:ext>
              </a:extLst>
            </p:cNvPr>
            <p:cNvSpPr>
              <a:spLocks noChangeAspect="1"/>
            </p:cNvSpPr>
            <p:nvPr userDrawn="1"/>
          </p:nvSpPr>
          <p:spPr bwMode="auto">
            <a:xfrm>
              <a:off x="161" y="327"/>
              <a:ext cx="84" cy="83"/>
            </a:xfrm>
            <a:custGeom>
              <a:avLst/>
              <a:gdLst/>
              <a:ahLst/>
              <a:cxnLst>
                <a:cxn ang="0">
                  <a:pos x="93" y="22"/>
                </a:cxn>
                <a:cxn ang="0">
                  <a:pos x="885" y="23"/>
                </a:cxn>
                <a:cxn ang="0">
                  <a:pos x="2404" y="22"/>
                </a:cxn>
                <a:cxn ang="0">
                  <a:pos x="2946" y="925"/>
                </a:cxn>
                <a:cxn ang="0">
                  <a:pos x="4312" y="3336"/>
                </a:cxn>
                <a:cxn ang="0">
                  <a:pos x="4395" y="3270"/>
                </a:cxn>
                <a:cxn ang="0">
                  <a:pos x="4388" y="975"/>
                </a:cxn>
                <a:cxn ang="0">
                  <a:pos x="4342" y="622"/>
                </a:cxn>
                <a:cxn ang="0">
                  <a:pos x="3927" y="46"/>
                </a:cxn>
                <a:cxn ang="0">
                  <a:pos x="5576" y="59"/>
                </a:cxn>
                <a:cxn ang="0">
                  <a:pos x="5229" y="450"/>
                </a:cxn>
                <a:cxn ang="0">
                  <a:pos x="5145" y="870"/>
                </a:cxn>
                <a:cxn ang="0">
                  <a:pos x="5137" y="2992"/>
                </a:cxn>
                <a:cxn ang="0">
                  <a:pos x="5145" y="4151"/>
                </a:cxn>
                <a:cxn ang="0">
                  <a:pos x="5177" y="4944"/>
                </a:cxn>
                <a:cxn ang="0">
                  <a:pos x="5639" y="5608"/>
                </a:cxn>
                <a:cxn ang="0">
                  <a:pos x="3354" y="5612"/>
                </a:cxn>
                <a:cxn ang="0">
                  <a:pos x="2868" y="4777"/>
                </a:cxn>
                <a:cxn ang="0">
                  <a:pos x="2423" y="4004"/>
                </a:cxn>
                <a:cxn ang="0">
                  <a:pos x="1279" y="2011"/>
                </a:cxn>
                <a:cxn ang="0">
                  <a:pos x="1279" y="4481"/>
                </a:cxn>
                <a:cxn ang="0">
                  <a:pos x="1502" y="5205"/>
                </a:cxn>
                <a:cxn ang="0">
                  <a:pos x="1783" y="5530"/>
                </a:cxn>
                <a:cxn ang="0">
                  <a:pos x="370" y="5558"/>
                </a:cxn>
                <a:cxn ang="0">
                  <a:pos x="0" y="5551"/>
                </a:cxn>
                <a:cxn ang="0">
                  <a:pos x="566" y="4817"/>
                </a:cxn>
                <a:cxn ang="0">
                  <a:pos x="560" y="939"/>
                </a:cxn>
                <a:cxn ang="0">
                  <a:pos x="495" y="554"/>
                </a:cxn>
                <a:cxn ang="0">
                  <a:pos x="93" y="22"/>
                </a:cxn>
              </a:cxnLst>
              <a:rect l="0" t="0" r="r" b="b"/>
              <a:pathLst>
                <a:path w="5639" h="5621">
                  <a:moveTo>
                    <a:pt x="93" y="22"/>
                  </a:moveTo>
                  <a:cubicBezTo>
                    <a:pt x="357" y="0"/>
                    <a:pt x="621" y="26"/>
                    <a:pt x="885" y="23"/>
                  </a:cubicBezTo>
                  <a:cubicBezTo>
                    <a:pt x="1391" y="22"/>
                    <a:pt x="1898" y="23"/>
                    <a:pt x="2404" y="22"/>
                  </a:cubicBezTo>
                  <a:cubicBezTo>
                    <a:pt x="2606" y="309"/>
                    <a:pt x="2766" y="624"/>
                    <a:pt x="2946" y="925"/>
                  </a:cubicBezTo>
                  <a:cubicBezTo>
                    <a:pt x="3408" y="1725"/>
                    <a:pt x="3857" y="2532"/>
                    <a:pt x="4312" y="3336"/>
                  </a:cubicBezTo>
                  <a:cubicBezTo>
                    <a:pt x="4333" y="3319"/>
                    <a:pt x="4374" y="3287"/>
                    <a:pt x="4395" y="3270"/>
                  </a:cubicBezTo>
                  <a:cubicBezTo>
                    <a:pt x="4395" y="2505"/>
                    <a:pt x="4380" y="1740"/>
                    <a:pt x="4388" y="975"/>
                  </a:cubicBezTo>
                  <a:cubicBezTo>
                    <a:pt x="4386" y="857"/>
                    <a:pt x="4401" y="730"/>
                    <a:pt x="4342" y="622"/>
                  </a:cubicBezTo>
                  <a:cubicBezTo>
                    <a:pt x="4231" y="411"/>
                    <a:pt x="4060" y="242"/>
                    <a:pt x="3927" y="46"/>
                  </a:cubicBezTo>
                  <a:cubicBezTo>
                    <a:pt x="4477" y="32"/>
                    <a:pt x="5027" y="46"/>
                    <a:pt x="5576" y="59"/>
                  </a:cubicBezTo>
                  <a:cubicBezTo>
                    <a:pt x="5466" y="194"/>
                    <a:pt x="5339" y="315"/>
                    <a:pt x="5229" y="450"/>
                  </a:cubicBezTo>
                  <a:cubicBezTo>
                    <a:pt x="5130" y="566"/>
                    <a:pt x="5152" y="729"/>
                    <a:pt x="5145" y="870"/>
                  </a:cubicBezTo>
                  <a:cubicBezTo>
                    <a:pt x="5151" y="1577"/>
                    <a:pt x="5129" y="2284"/>
                    <a:pt x="5137" y="2992"/>
                  </a:cubicBezTo>
                  <a:cubicBezTo>
                    <a:pt x="5130" y="3378"/>
                    <a:pt x="5150" y="3765"/>
                    <a:pt x="5145" y="4151"/>
                  </a:cubicBezTo>
                  <a:cubicBezTo>
                    <a:pt x="5156" y="4415"/>
                    <a:pt x="5116" y="4685"/>
                    <a:pt x="5177" y="4944"/>
                  </a:cubicBezTo>
                  <a:cubicBezTo>
                    <a:pt x="5286" y="5194"/>
                    <a:pt x="5508" y="5371"/>
                    <a:pt x="5639" y="5608"/>
                  </a:cubicBezTo>
                  <a:cubicBezTo>
                    <a:pt x="4877" y="5621"/>
                    <a:pt x="4116" y="5612"/>
                    <a:pt x="3354" y="5612"/>
                  </a:cubicBezTo>
                  <a:cubicBezTo>
                    <a:pt x="3189" y="5336"/>
                    <a:pt x="3030" y="5055"/>
                    <a:pt x="2868" y="4777"/>
                  </a:cubicBezTo>
                  <a:cubicBezTo>
                    <a:pt x="2721" y="4519"/>
                    <a:pt x="2572" y="4261"/>
                    <a:pt x="2423" y="4004"/>
                  </a:cubicBezTo>
                  <a:cubicBezTo>
                    <a:pt x="2039" y="3341"/>
                    <a:pt x="1670" y="2669"/>
                    <a:pt x="1279" y="2011"/>
                  </a:cubicBezTo>
                  <a:cubicBezTo>
                    <a:pt x="1254" y="2834"/>
                    <a:pt x="1259" y="3658"/>
                    <a:pt x="1279" y="4481"/>
                  </a:cubicBezTo>
                  <a:cubicBezTo>
                    <a:pt x="1270" y="4739"/>
                    <a:pt x="1317" y="5012"/>
                    <a:pt x="1502" y="5205"/>
                  </a:cubicBezTo>
                  <a:cubicBezTo>
                    <a:pt x="1594" y="5314"/>
                    <a:pt x="1693" y="5418"/>
                    <a:pt x="1783" y="5530"/>
                  </a:cubicBezTo>
                  <a:cubicBezTo>
                    <a:pt x="1313" y="5558"/>
                    <a:pt x="841" y="5528"/>
                    <a:pt x="370" y="5558"/>
                  </a:cubicBezTo>
                  <a:cubicBezTo>
                    <a:pt x="247" y="5555"/>
                    <a:pt x="124" y="5552"/>
                    <a:pt x="0" y="5551"/>
                  </a:cubicBezTo>
                  <a:cubicBezTo>
                    <a:pt x="269" y="5389"/>
                    <a:pt x="545" y="5153"/>
                    <a:pt x="566" y="4817"/>
                  </a:cubicBezTo>
                  <a:cubicBezTo>
                    <a:pt x="541" y="3525"/>
                    <a:pt x="549" y="2232"/>
                    <a:pt x="560" y="939"/>
                  </a:cubicBezTo>
                  <a:cubicBezTo>
                    <a:pt x="557" y="810"/>
                    <a:pt x="579" y="665"/>
                    <a:pt x="495" y="554"/>
                  </a:cubicBezTo>
                  <a:cubicBezTo>
                    <a:pt x="369" y="371"/>
                    <a:pt x="211" y="211"/>
                    <a:pt x="93" y="22"/>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 name="Freeform 54">
              <a:extLst>
                <a:ext uri="{FF2B5EF4-FFF2-40B4-BE49-F238E27FC236}">
                  <a16:creationId xmlns:a16="http://schemas.microsoft.com/office/drawing/2014/main" id="{E129F1C5-9C25-2442-B7CF-6E79D9DFCD3A}"/>
                </a:ext>
              </a:extLst>
            </p:cNvPr>
            <p:cNvSpPr>
              <a:spLocks noChangeAspect="1"/>
            </p:cNvSpPr>
            <p:nvPr userDrawn="1"/>
          </p:nvSpPr>
          <p:spPr bwMode="auto">
            <a:xfrm>
              <a:off x="161" y="327"/>
              <a:ext cx="84" cy="83"/>
            </a:xfrm>
            <a:custGeom>
              <a:avLst/>
              <a:gdLst/>
              <a:ahLst/>
              <a:cxnLst>
                <a:cxn ang="0">
                  <a:pos x="93" y="22"/>
                </a:cxn>
                <a:cxn ang="0">
                  <a:pos x="885" y="23"/>
                </a:cxn>
                <a:cxn ang="0">
                  <a:pos x="2404" y="22"/>
                </a:cxn>
                <a:cxn ang="0">
                  <a:pos x="2946" y="925"/>
                </a:cxn>
                <a:cxn ang="0">
                  <a:pos x="4312" y="3336"/>
                </a:cxn>
                <a:cxn ang="0">
                  <a:pos x="4395" y="3270"/>
                </a:cxn>
                <a:cxn ang="0">
                  <a:pos x="4388" y="975"/>
                </a:cxn>
                <a:cxn ang="0">
                  <a:pos x="4342" y="622"/>
                </a:cxn>
                <a:cxn ang="0">
                  <a:pos x="3927" y="46"/>
                </a:cxn>
                <a:cxn ang="0">
                  <a:pos x="5576" y="59"/>
                </a:cxn>
                <a:cxn ang="0">
                  <a:pos x="5229" y="450"/>
                </a:cxn>
                <a:cxn ang="0">
                  <a:pos x="5145" y="870"/>
                </a:cxn>
                <a:cxn ang="0">
                  <a:pos x="5137" y="2992"/>
                </a:cxn>
                <a:cxn ang="0">
                  <a:pos x="5145" y="4151"/>
                </a:cxn>
                <a:cxn ang="0">
                  <a:pos x="5177" y="4944"/>
                </a:cxn>
                <a:cxn ang="0">
                  <a:pos x="5639" y="5608"/>
                </a:cxn>
                <a:cxn ang="0">
                  <a:pos x="3354" y="5612"/>
                </a:cxn>
                <a:cxn ang="0">
                  <a:pos x="2868" y="4777"/>
                </a:cxn>
                <a:cxn ang="0">
                  <a:pos x="2423" y="4004"/>
                </a:cxn>
                <a:cxn ang="0">
                  <a:pos x="1279" y="2011"/>
                </a:cxn>
                <a:cxn ang="0">
                  <a:pos x="1279" y="4481"/>
                </a:cxn>
                <a:cxn ang="0">
                  <a:pos x="1502" y="5205"/>
                </a:cxn>
                <a:cxn ang="0">
                  <a:pos x="1783" y="5530"/>
                </a:cxn>
                <a:cxn ang="0">
                  <a:pos x="370" y="5558"/>
                </a:cxn>
                <a:cxn ang="0">
                  <a:pos x="0" y="5551"/>
                </a:cxn>
                <a:cxn ang="0">
                  <a:pos x="566" y="4817"/>
                </a:cxn>
                <a:cxn ang="0">
                  <a:pos x="560" y="939"/>
                </a:cxn>
                <a:cxn ang="0">
                  <a:pos x="495" y="554"/>
                </a:cxn>
                <a:cxn ang="0">
                  <a:pos x="93" y="22"/>
                </a:cxn>
              </a:cxnLst>
              <a:rect l="0" t="0" r="r" b="b"/>
              <a:pathLst>
                <a:path w="5639" h="5621">
                  <a:moveTo>
                    <a:pt x="93" y="22"/>
                  </a:moveTo>
                  <a:cubicBezTo>
                    <a:pt x="357" y="0"/>
                    <a:pt x="621" y="26"/>
                    <a:pt x="885" y="23"/>
                  </a:cubicBezTo>
                  <a:cubicBezTo>
                    <a:pt x="1391" y="22"/>
                    <a:pt x="1898" y="23"/>
                    <a:pt x="2404" y="22"/>
                  </a:cubicBezTo>
                  <a:cubicBezTo>
                    <a:pt x="2606" y="309"/>
                    <a:pt x="2766" y="624"/>
                    <a:pt x="2946" y="925"/>
                  </a:cubicBezTo>
                  <a:cubicBezTo>
                    <a:pt x="3408" y="1725"/>
                    <a:pt x="3857" y="2532"/>
                    <a:pt x="4312" y="3336"/>
                  </a:cubicBezTo>
                  <a:cubicBezTo>
                    <a:pt x="4333" y="3319"/>
                    <a:pt x="4374" y="3287"/>
                    <a:pt x="4395" y="3270"/>
                  </a:cubicBezTo>
                  <a:cubicBezTo>
                    <a:pt x="4395" y="2505"/>
                    <a:pt x="4380" y="1740"/>
                    <a:pt x="4388" y="975"/>
                  </a:cubicBezTo>
                  <a:cubicBezTo>
                    <a:pt x="4386" y="857"/>
                    <a:pt x="4401" y="730"/>
                    <a:pt x="4342" y="622"/>
                  </a:cubicBezTo>
                  <a:cubicBezTo>
                    <a:pt x="4231" y="411"/>
                    <a:pt x="4060" y="242"/>
                    <a:pt x="3927" y="46"/>
                  </a:cubicBezTo>
                  <a:cubicBezTo>
                    <a:pt x="4477" y="32"/>
                    <a:pt x="5027" y="46"/>
                    <a:pt x="5576" y="59"/>
                  </a:cubicBezTo>
                  <a:cubicBezTo>
                    <a:pt x="5466" y="194"/>
                    <a:pt x="5339" y="315"/>
                    <a:pt x="5229" y="450"/>
                  </a:cubicBezTo>
                  <a:cubicBezTo>
                    <a:pt x="5130" y="566"/>
                    <a:pt x="5152" y="729"/>
                    <a:pt x="5145" y="870"/>
                  </a:cubicBezTo>
                  <a:cubicBezTo>
                    <a:pt x="5151" y="1577"/>
                    <a:pt x="5129" y="2284"/>
                    <a:pt x="5137" y="2992"/>
                  </a:cubicBezTo>
                  <a:cubicBezTo>
                    <a:pt x="5130" y="3378"/>
                    <a:pt x="5150" y="3765"/>
                    <a:pt x="5145" y="4151"/>
                  </a:cubicBezTo>
                  <a:cubicBezTo>
                    <a:pt x="5156" y="4415"/>
                    <a:pt x="5116" y="4685"/>
                    <a:pt x="5177" y="4944"/>
                  </a:cubicBezTo>
                  <a:cubicBezTo>
                    <a:pt x="5286" y="5194"/>
                    <a:pt x="5508" y="5371"/>
                    <a:pt x="5639" y="5608"/>
                  </a:cubicBezTo>
                  <a:cubicBezTo>
                    <a:pt x="4877" y="5621"/>
                    <a:pt x="4116" y="5612"/>
                    <a:pt x="3354" y="5612"/>
                  </a:cubicBezTo>
                  <a:cubicBezTo>
                    <a:pt x="3189" y="5336"/>
                    <a:pt x="3030" y="5055"/>
                    <a:pt x="2868" y="4777"/>
                  </a:cubicBezTo>
                  <a:cubicBezTo>
                    <a:pt x="2721" y="4519"/>
                    <a:pt x="2572" y="4261"/>
                    <a:pt x="2423" y="4004"/>
                  </a:cubicBezTo>
                  <a:cubicBezTo>
                    <a:pt x="2039" y="3341"/>
                    <a:pt x="1670" y="2669"/>
                    <a:pt x="1279" y="2011"/>
                  </a:cubicBezTo>
                  <a:cubicBezTo>
                    <a:pt x="1254" y="2834"/>
                    <a:pt x="1259" y="3658"/>
                    <a:pt x="1279" y="4481"/>
                  </a:cubicBezTo>
                  <a:cubicBezTo>
                    <a:pt x="1270" y="4739"/>
                    <a:pt x="1317" y="5012"/>
                    <a:pt x="1502" y="5205"/>
                  </a:cubicBezTo>
                  <a:cubicBezTo>
                    <a:pt x="1594" y="5314"/>
                    <a:pt x="1693" y="5418"/>
                    <a:pt x="1783" y="5530"/>
                  </a:cubicBezTo>
                  <a:cubicBezTo>
                    <a:pt x="1313" y="5558"/>
                    <a:pt x="841" y="5528"/>
                    <a:pt x="370" y="5558"/>
                  </a:cubicBezTo>
                  <a:cubicBezTo>
                    <a:pt x="247" y="5555"/>
                    <a:pt x="124" y="5552"/>
                    <a:pt x="0" y="5551"/>
                  </a:cubicBezTo>
                  <a:cubicBezTo>
                    <a:pt x="269" y="5389"/>
                    <a:pt x="545" y="5153"/>
                    <a:pt x="566" y="4817"/>
                  </a:cubicBezTo>
                  <a:cubicBezTo>
                    <a:pt x="541" y="3525"/>
                    <a:pt x="549" y="2232"/>
                    <a:pt x="560" y="939"/>
                  </a:cubicBezTo>
                  <a:cubicBezTo>
                    <a:pt x="557" y="810"/>
                    <a:pt x="579" y="665"/>
                    <a:pt x="495" y="554"/>
                  </a:cubicBezTo>
                  <a:cubicBezTo>
                    <a:pt x="369" y="371"/>
                    <a:pt x="211" y="211"/>
                    <a:pt x="93" y="22"/>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 name="Freeform 55">
              <a:extLst>
                <a:ext uri="{FF2B5EF4-FFF2-40B4-BE49-F238E27FC236}">
                  <a16:creationId xmlns:a16="http://schemas.microsoft.com/office/drawing/2014/main" id="{CE86F069-EAAC-9A43-9370-AB11EEA9FB69}"/>
                </a:ext>
              </a:extLst>
            </p:cNvPr>
            <p:cNvSpPr>
              <a:spLocks noChangeAspect="1"/>
            </p:cNvSpPr>
            <p:nvPr userDrawn="1"/>
          </p:nvSpPr>
          <p:spPr bwMode="auto">
            <a:xfrm>
              <a:off x="259" y="328"/>
              <a:ext cx="90" cy="105"/>
            </a:xfrm>
            <a:custGeom>
              <a:avLst/>
              <a:gdLst/>
              <a:ahLst/>
              <a:cxnLst>
                <a:cxn ang="0">
                  <a:pos x="1345" y="11"/>
                </a:cxn>
                <a:cxn ang="0">
                  <a:pos x="4090" y="19"/>
                </a:cxn>
                <a:cxn ang="0">
                  <a:pos x="4432" y="959"/>
                </a:cxn>
                <a:cxn ang="0">
                  <a:pos x="4950" y="2445"/>
                </a:cxn>
                <a:cxn ang="0">
                  <a:pos x="5761" y="4696"/>
                </a:cxn>
                <a:cxn ang="0">
                  <a:pos x="6117" y="5398"/>
                </a:cxn>
                <a:cxn ang="0">
                  <a:pos x="5880" y="5561"/>
                </a:cxn>
                <a:cxn ang="0">
                  <a:pos x="3123" y="5546"/>
                </a:cxn>
                <a:cxn ang="0">
                  <a:pos x="3550" y="4946"/>
                </a:cxn>
                <a:cxn ang="0">
                  <a:pos x="3365" y="4261"/>
                </a:cxn>
                <a:cxn ang="0">
                  <a:pos x="2006" y="4263"/>
                </a:cxn>
                <a:cxn ang="0">
                  <a:pos x="3986" y="6862"/>
                </a:cxn>
                <a:cxn ang="0">
                  <a:pos x="3664" y="7083"/>
                </a:cxn>
                <a:cxn ang="0">
                  <a:pos x="1594" y="4284"/>
                </a:cxn>
                <a:cxn ang="0">
                  <a:pos x="1533" y="5225"/>
                </a:cxn>
                <a:cxn ang="0">
                  <a:pos x="1770" y="5541"/>
                </a:cxn>
                <a:cxn ang="0">
                  <a:pos x="0" y="5533"/>
                </a:cxn>
                <a:cxn ang="0">
                  <a:pos x="598" y="5000"/>
                </a:cxn>
                <a:cxn ang="0">
                  <a:pos x="719" y="4730"/>
                </a:cxn>
                <a:cxn ang="0">
                  <a:pos x="1071" y="3459"/>
                </a:cxn>
                <a:cxn ang="0">
                  <a:pos x="1495" y="1945"/>
                </a:cxn>
                <a:cxn ang="0">
                  <a:pos x="1780" y="816"/>
                </a:cxn>
                <a:cxn ang="0">
                  <a:pos x="1780" y="567"/>
                </a:cxn>
                <a:cxn ang="0">
                  <a:pos x="1345" y="11"/>
                </a:cxn>
              </a:cxnLst>
              <a:rect l="0" t="0" r="r" b="b"/>
              <a:pathLst>
                <a:path w="6117" h="7083">
                  <a:moveTo>
                    <a:pt x="1345" y="11"/>
                  </a:moveTo>
                  <a:cubicBezTo>
                    <a:pt x="2260" y="0"/>
                    <a:pt x="3175" y="21"/>
                    <a:pt x="4090" y="19"/>
                  </a:cubicBezTo>
                  <a:cubicBezTo>
                    <a:pt x="4206" y="332"/>
                    <a:pt x="4322" y="645"/>
                    <a:pt x="4432" y="959"/>
                  </a:cubicBezTo>
                  <a:cubicBezTo>
                    <a:pt x="4606" y="1454"/>
                    <a:pt x="4777" y="1950"/>
                    <a:pt x="4950" y="2445"/>
                  </a:cubicBezTo>
                  <a:cubicBezTo>
                    <a:pt x="5212" y="3198"/>
                    <a:pt x="5476" y="3951"/>
                    <a:pt x="5761" y="4696"/>
                  </a:cubicBezTo>
                  <a:cubicBezTo>
                    <a:pt x="5857" y="4940"/>
                    <a:pt x="5929" y="5205"/>
                    <a:pt x="6117" y="5398"/>
                  </a:cubicBezTo>
                  <a:cubicBezTo>
                    <a:pt x="6038" y="5452"/>
                    <a:pt x="5959" y="5506"/>
                    <a:pt x="5880" y="5561"/>
                  </a:cubicBezTo>
                  <a:cubicBezTo>
                    <a:pt x="4961" y="5540"/>
                    <a:pt x="4042" y="5569"/>
                    <a:pt x="3123" y="5546"/>
                  </a:cubicBezTo>
                  <a:cubicBezTo>
                    <a:pt x="3282" y="5363"/>
                    <a:pt x="3531" y="5211"/>
                    <a:pt x="3550" y="4946"/>
                  </a:cubicBezTo>
                  <a:cubicBezTo>
                    <a:pt x="3538" y="4708"/>
                    <a:pt x="3434" y="4487"/>
                    <a:pt x="3365" y="4261"/>
                  </a:cubicBezTo>
                  <a:cubicBezTo>
                    <a:pt x="2912" y="4257"/>
                    <a:pt x="2459" y="4254"/>
                    <a:pt x="2006" y="4263"/>
                  </a:cubicBezTo>
                  <a:cubicBezTo>
                    <a:pt x="2626" y="5159"/>
                    <a:pt x="3337" y="5987"/>
                    <a:pt x="3986" y="6862"/>
                  </a:cubicBezTo>
                  <a:cubicBezTo>
                    <a:pt x="3879" y="6936"/>
                    <a:pt x="3771" y="7009"/>
                    <a:pt x="3664" y="7083"/>
                  </a:cubicBezTo>
                  <a:cubicBezTo>
                    <a:pt x="2930" y="6183"/>
                    <a:pt x="2246" y="5244"/>
                    <a:pt x="1594" y="4284"/>
                  </a:cubicBezTo>
                  <a:cubicBezTo>
                    <a:pt x="1470" y="4578"/>
                    <a:pt x="1413" y="4921"/>
                    <a:pt x="1533" y="5225"/>
                  </a:cubicBezTo>
                  <a:cubicBezTo>
                    <a:pt x="1579" y="5351"/>
                    <a:pt x="1670" y="5453"/>
                    <a:pt x="1770" y="5541"/>
                  </a:cubicBezTo>
                  <a:cubicBezTo>
                    <a:pt x="1180" y="5551"/>
                    <a:pt x="590" y="5541"/>
                    <a:pt x="0" y="5533"/>
                  </a:cubicBezTo>
                  <a:cubicBezTo>
                    <a:pt x="200" y="5357"/>
                    <a:pt x="428" y="5209"/>
                    <a:pt x="598" y="5000"/>
                  </a:cubicBezTo>
                  <a:cubicBezTo>
                    <a:pt x="663" y="4924"/>
                    <a:pt x="694" y="4826"/>
                    <a:pt x="719" y="4730"/>
                  </a:cubicBezTo>
                  <a:cubicBezTo>
                    <a:pt x="830" y="4305"/>
                    <a:pt x="954" y="3883"/>
                    <a:pt x="1071" y="3459"/>
                  </a:cubicBezTo>
                  <a:cubicBezTo>
                    <a:pt x="1215" y="2955"/>
                    <a:pt x="1359" y="2451"/>
                    <a:pt x="1495" y="1945"/>
                  </a:cubicBezTo>
                  <a:cubicBezTo>
                    <a:pt x="1597" y="1570"/>
                    <a:pt x="1694" y="1194"/>
                    <a:pt x="1780" y="816"/>
                  </a:cubicBezTo>
                  <a:cubicBezTo>
                    <a:pt x="1795" y="735"/>
                    <a:pt x="1826" y="645"/>
                    <a:pt x="1780" y="567"/>
                  </a:cubicBezTo>
                  <a:cubicBezTo>
                    <a:pt x="1673" y="355"/>
                    <a:pt x="1494" y="192"/>
                    <a:pt x="1345" y="11"/>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3" name="Freeform 56">
              <a:extLst>
                <a:ext uri="{FF2B5EF4-FFF2-40B4-BE49-F238E27FC236}">
                  <a16:creationId xmlns:a16="http://schemas.microsoft.com/office/drawing/2014/main" id="{9CD63F31-5A41-3844-A3C0-153226622473}"/>
                </a:ext>
              </a:extLst>
            </p:cNvPr>
            <p:cNvSpPr>
              <a:spLocks noChangeAspect="1"/>
            </p:cNvSpPr>
            <p:nvPr userDrawn="1"/>
          </p:nvSpPr>
          <p:spPr bwMode="auto">
            <a:xfrm>
              <a:off x="259" y="328"/>
              <a:ext cx="90" cy="105"/>
            </a:xfrm>
            <a:custGeom>
              <a:avLst/>
              <a:gdLst/>
              <a:ahLst/>
              <a:cxnLst>
                <a:cxn ang="0">
                  <a:pos x="1345" y="11"/>
                </a:cxn>
                <a:cxn ang="0">
                  <a:pos x="4090" y="19"/>
                </a:cxn>
                <a:cxn ang="0">
                  <a:pos x="4432" y="959"/>
                </a:cxn>
                <a:cxn ang="0">
                  <a:pos x="4950" y="2445"/>
                </a:cxn>
                <a:cxn ang="0">
                  <a:pos x="5761" y="4696"/>
                </a:cxn>
                <a:cxn ang="0">
                  <a:pos x="6117" y="5398"/>
                </a:cxn>
                <a:cxn ang="0">
                  <a:pos x="5880" y="5561"/>
                </a:cxn>
                <a:cxn ang="0">
                  <a:pos x="3123" y="5546"/>
                </a:cxn>
                <a:cxn ang="0">
                  <a:pos x="3550" y="4946"/>
                </a:cxn>
                <a:cxn ang="0">
                  <a:pos x="3365" y="4261"/>
                </a:cxn>
                <a:cxn ang="0">
                  <a:pos x="2006" y="4263"/>
                </a:cxn>
                <a:cxn ang="0">
                  <a:pos x="3986" y="6862"/>
                </a:cxn>
                <a:cxn ang="0">
                  <a:pos x="3664" y="7083"/>
                </a:cxn>
                <a:cxn ang="0">
                  <a:pos x="1594" y="4284"/>
                </a:cxn>
                <a:cxn ang="0">
                  <a:pos x="1533" y="5225"/>
                </a:cxn>
                <a:cxn ang="0">
                  <a:pos x="1770" y="5541"/>
                </a:cxn>
                <a:cxn ang="0">
                  <a:pos x="0" y="5533"/>
                </a:cxn>
                <a:cxn ang="0">
                  <a:pos x="598" y="5000"/>
                </a:cxn>
                <a:cxn ang="0">
                  <a:pos x="719" y="4730"/>
                </a:cxn>
                <a:cxn ang="0">
                  <a:pos x="1071" y="3459"/>
                </a:cxn>
                <a:cxn ang="0">
                  <a:pos x="1495" y="1945"/>
                </a:cxn>
                <a:cxn ang="0">
                  <a:pos x="1780" y="816"/>
                </a:cxn>
                <a:cxn ang="0">
                  <a:pos x="1780" y="567"/>
                </a:cxn>
                <a:cxn ang="0">
                  <a:pos x="1345" y="11"/>
                </a:cxn>
              </a:cxnLst>
              <a:rect l="0" t="0" r="r" b="b"/>
              <a:pathLst>
                <a:path w="6117" h="7083">
                  <a:moveTo>
                    <a:pt x="1345" y="11"/>
                  </a:moveTo>
                  <a:cubicBezTo>
                    <a:pt x="2260" y="0"/>
                    <a:pt x="3175" y="21"/>
                    <a:pt x="4090" y="19"/>
                  </a:cubicBezTo>
                  <a:cubicBezTo>
                    <a:pt x="4206" y="332"/>
                    <a:pt x="4322" y="645"/>
                    <a:pt x="4432" y="959"/>
                  </a:cubicBezTo>
                  <a:cubicBezTo>
                    <a:pt x="4606" y="1454"/>
                    <a:pt x="4777" y="1950"/>
                    <a:pt x="4950" y="2445"/>
                  </a:cubicBezTo>
                  <a:cubicBezTo>
                    <a:pt x="5212" y="3198"/>
                    <a:pt x="5476" y="3951"/>
                    <a:pt x="5761" y="4696"/>
                  </a:cubicBezTo>
                  <a:cubicBezTo>
                    <a:pt x="5857" y="4940"/>
                    <a:pt x="5929" y="5205"/>
                    <a:pt x="6117" y="5398"/>
                  </a:cubicBezTo>
                  <a:cubicBezTo>
                    <a:pt x="6038" y="5452"/>
                    <a:pt x="5959" y="5506"/>
                    <a:pt x="5880" y="5561"/>
                  </a:cubicBezTo>
                  <a:cubicBezTo>
                    <a:pt x="4961" y="5540"/>
                    <a:pt x="4042" y="5569"/>
                    <a:pt x="3123" y="5546"/>
                  </a:cubicBezTo>
                  <a:cubicBezTo>
                    <a:pt x="3282" y="5363"/>
                    <a:pt x="3531" y="5211"/>
                    <a:pt x="3550" y="4946"/>
                  </a:cubicBezTo>
                  <a:cubicBezTo>
                    <a:pt x="3538" y="4708"/>
                    <a:pt x="3434" y="4487"/>
                    <a:pt x="3365" y="4261"/>
                  </a:cubicBezTo>
                  <a:cubicBezTo>
                    <a:pt x="2912" y="4257"/>
                    <a:pt x="2459" y="4254"/>
                    <a:pt x="2006" y="4263"/>
                  </a:cubicBezTo>
                  <a:cubicBezTo>
                    <a:pt x="2626" y="5159"/>
                    <a:pt x="3337" y="5987"/>
                    <a:pt x="3986" y="6862"/>
                  </a:cubicBezTo>
                  <a:cubicBezTo>
                    <a:pt x="3879" y="6936"/>
                    <a:pt x="3771" y="7009"/>
                    <a:pt x="3664" y="7083"/>
                  </a:cubicBezTo>
                  <a:cubicBezTo>
                    <a:pt x="2930" y="6183"/>
                    <a:pt x="2246" y="5244"/>
                    <a:pt x="1594" y="4284"/>
                  </a:cubicBezTo>
                  <a:cubicBezTo>
                    <a:pt x="1470" y="4578"/>
                    <a:pt x="1413" y="4921"/>
                    <a:pt x="1533" y="5225"/>
                  </a:cubicBezTo>
                  <a:cubicBezTo>
                    <a:pt x="1579" y="5351"/>
                    <a:pt x="1670" y="5453"/>
                    <a:pt x="1770" y="5541"/>
                  </a:cubicBezTo>
                  <a:cubicBezTo>
                    <a:pt x="1180" y="5551"/>
                    <a:pt x="590" y="5541"/>
                    <a:pt x="0" y="5533"/>
                  </a:cubicBezTo>
                  <a:cubicBezTo>
                    <a:pt x="200" y="5357"/>
                    <a:pt x="428" y="5209"/>
                    <a:pt x="598" y="5000"/>
                  </a:cubicBezTo>
                  <a:cubicBezTo>
                    <a:pt x="663" y="4924"/>
                    <a:pt x="694" y="4826"/>
                    <a:pt x="719" y="4730"/>
                  </a:cubicBezTo>
                  <a:cubicBezTo>
                    <a:pt x="830" y="4305"/>
                    <a:pt x="954" y="3883"/>
                    <a:pt x="1071" y="3459"/>
                  </a:cubicBezTo>
                  <a:cubicBezTo>
                    <a:pt x="1215" y="2955"/>
                    <a:pt x="1359" y="2451"/>
                    <a:pt x="1495" y="1945"/>
                  </a:cubicBezTo>
                  <a:cubicBezTo>
                    <a:pt x="1597" y="1570"/>
                    <a:pt x="1694" y="1194"/>
                    <a:pt x="1780" y="816"/>
                  </a:cubicBezTo>
                  <a:cubicBezTo>
                    <a:pt x="1795" y="735"/>
                    <a:pt x="1826" y="645"/>
                    <a:pt x="1780" y="567"/>
                  </a:cubicBezTo>
                  <a:cubicBezTo>
                    <a:pt x="1673" y="355"/>
                    <a:pt x="1494" y="192"/>
                    <a:pt x="1345" y="11"/>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 name="Freeform 57">
              <a:extLst>
                <a:ext uri="{FF2B5EF4-FFF2-40B4-BE49-F238E27FC236}">
                  <a16:creationId xmlns:a16="http://schemas.microsoft.com/office/drawing/2014/main" id="{F0013C63-ACE7-2947-A272-DC7629B5C0B7}"/>
                </a:ext>
              </a:extLst>
            </p:cNvPr>
            <p:cNvSpPr>
              <a:spLocks noChangeAspect="1"/>
            </p:cNvSpPr>
            <p:nvPr userDrawn="1"/>
          </p:nvSpPr>
          <p:spPr bwMode="auto">
            <a:xfrm>
              <a:off x="459" y="329"/>
              <a:ext cx="7" cy="3"/>
            </a:xfrm>
            <a:custGeom>
              <a:avLst/>
              <a:gdLst/>
              <a:ahLst/>
              <a:cxnLst>
                <a:cxn ang="0">
                  <a:pos x="0" y="0"/>
                </a:cxn>
                <a:cxn ang="0">
                  <a:pos x="468" y="1"/>
                </a:cxn>
                <a:cxn ang="0">
                  <a:pos x="191" y="211"/>
                </a:cxn>
                <a:cxn ang="0">
                  <a:pos x="0" y="0"/>
                </a:cxn>
              </a:cxnLst>
              <a:rect l="0" t="0" r="r" b="b"/>
              <a:pathLst>
                <a:path w="468" h="211">
                  <a:moveTo>
                    <a:pt x="0" y="0"/>
                  </a:moveTo>
                  <a:cubicBezTo>
                    <a:pt x="156" y="0"/>
                    <a:pt x="312" y="2"/>
                    <a:pt x="468" y="1"/>
                  </a:cubicBezTo>
                  <a:cubicBezTo>
                    <a:pt x="376" y="71"/>
                    <a:pt x="283" y="141"/>
                    <a:pt x="191" y="211"/>
                  </a:cubicBezTo>
                  <a:cubicBezTo>
                    <a:pt x="126" y="142"/>
                    <a:pt x="61" y="73"/>
                    <a:pt x="0" y="0"/>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5" name="Freeform 58">
              <a:extLst>
                <a:ext uri="{FF2B5EF4-FFF2-40B4-BE49-F238E27FC236}">
                  <a16:creationId xmlns:a16="http://schemas.microsoft.com/office/drawing/2014/main" id="{2C758D2E-E8EC-3B49-B326-4D67840EEA6D}"/>
                </a:ext>
              </a:extLst>
            </p:cNvPr>
            <p:cNvSpPr>
              <a:spLocks noChangeAspect="1"/>
            </p:cNvSpPr>
            <p:nvPr userDrawn="1"/>
          </p:nvSpPr>
          <p:spPr bwMode="auto">
            <a:xfrm>
              <a:off x="459" y="329"/>
              <a:ext cx="7" cy="3"/>
            </a:xfrm>
            <a:custGeom>
              <a:avLst/>
              <a:gdLst/>
              <a:ahLst/>
              <a:cxnLst>
                <a:cxn ang="0">
                  <a:pos x="0" y="0"/>
                </a:cxn>
                <a:cxn ang="0">
                  <a:pos x="468" y="1"/>
                </a:cxn>
                <a:cxn ang="0">
                  <a:pos x="191" y="211"/>
                </a:cxn>
                <a:cxn ang="0">
                  <a:pos x="0" y="0"/>
                </a:cxn>
              </a:cxnLst>
              <a:rect l="0" t="0" r="r" b="b"/>
              <a:pathLst>
                <a:path w="468" h="211">
                  <a:moveTo>
                    <a:pt x="0" y="0"/>
                  </a:moveTo>
                  <a:cubicBezTo>
                    <a:pt x="156" y="0"/>
                    <a:pt x="312" y="2"/>
                    <a:pt x="468" y="1"/>
                  </a:cubicBezTo>
                  <a:cubicBezTo>
                    <a:pt x="376" y="71"/>
                    <a:pt x="283" y="141"/>
                    <a:pt x="191" y="211"/>
                  </a:cubicBezTo>
                  <a:cubicBezTo>
                    <a:pt x="126" y="142"/>
                    <a:pt x="61" y="73"/>
                    <a:pt x="0" y="0"/>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6" name="Freeform 59">
              <a:extLst>
                <a:ext uri="{FF2B5EF4-FFF2-40B4-BE49-F238E27FC236}">
                  <a16:creationId xmlns:a16="http://schemas.microsoft.com/office/drawing/2014/main" id="{9E246D45-9E10-014B-9F68-F3D15F751E59}"/>
                </a:ext>
              </a:extLst>
            </p:cNvPr>
            <p:cNvSpPr>
              <a:spLocks noChangeAspect="1"/>
            </p:cNvSpPr>
            <p:nvPr userDrawn="1"/>
          </p:nvSpPr>
          <p:spPr bwMode="auto">
            <a:xfrm>
              <a:off x="387" y="338"/>
              <a:ext cx="22" cy="9"/>
            </a:xfrm>
            <a:custGeom>
              <a:avLst/>
              <a:gdLst/>
              <a:ahLst/>
              <a:cxnLst>
                <a:cxn ang="0">
                  <a:pos x="455" y="103"/>
                </a:cxn>
                <a:cxn ang="0">
                  <a:pos x="1486" y="131"/>
                </a:cxn>
                <a:cxn ang="0">
                  <a:pos x="52" y="615"/>
                </a:cxn>
                <a:cxn ang="0">
                  <a:pos x="455" y="103"/>
                </a:cxn>
              </a:cxnLst>
              <a:rect l="0" t="0" r="r" b="b"/>
              <a:pathLst>
                <a:path w="1486" h="615">
                  <a:moveTo>
                    <a:pt x="455" y="103"/>
                  </a:moveTo>
                  <a:cubicBezTo>
                    <a:pt x="787" y="0"/>
                    <a:pt x="1161" y="3"/>
                    <a:pt x="1486" y="131"/>
                  </a:cubicBezTo>
                  <a:cubicBezTo>
                    <a:pt x="1011" y="301"/>
                    <a:pt x="537" y="477"/>
                    <a:pt x="52" y="615"/>
                  </a:cubicBezTo>
                  <a:cubicBezTo>
                    <a:pt x="0" y="356"/>
                    <a:pt x="234" y="171"/>
                    <a:pt x="455" y="103"/>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7" name="Freeform 60">
              <a:extLst>
                <a:ext uri="{FF2B5EF4-FFF2-40B4-BE49-F238E27FC236}">
                  <a16:creationId xmlns:a16="http://schemas.microsoft.com/office/drawing/2014/main" id="{41E7871B-CA6B-E249-A6A3-FEF746EC4C1A}"/>
                </a:ext>
              </a:extLst>
            </p:cNvPr>
            <p:cNvSpPr>
              <a:spLocks noChangeAspect="1"/>
            </p:cNvSpPr>
            <p:nvPr userDrawn="1"/>
          </p:nvSpPr>
          <p:spPr bwMode="auto">
            <a:xfrm>
              <a:off x="387" y="338"/>
              <a:ext cx="22" cy="9"/>
            </a:xfrm>
            <a:custGeom>
              <a:avLst/>
              <a:gdLst/>
              <a:ahLst/>
              <a:cxnLst>
                <a:cxn ang="0">
                  <a:pos x="455" y="103"/>
                </a:cxn>
                <a:cxn ang="0">
                  <a:pos x="1486" y="131"/>
                </a:cxn>
                <a:cxn ang="0">
                  <a:pos x="52" y="615"/>
                </a:cxn>
                <a:cxn ang="0">
                  <a:pos x="455" y="103"/>
                </a:cxn>
              </a:cxnLst>
              <a:rect l="0" t="0" r="r" b="b"/>
              <a:pathLst>
                <a:path w="1486" h="615">
                  <a:moveTo>
                    <a:pt x="455" y="103"/>
                  </a:moveTo>
                  <a:cubicBezTo>
                    <a:pt x="787" y="0"/>
                    <a:pt x="1161" y="3"/>
                    <a:pt x="1486" y="131"/>
                  </a:cubicBezTo>
                  <a:cubicBezTo>
                    <a:pt x="1011" y="301"/>
                    <a:pt x="537" y="477"/>
                    <a:pt x="52" y="615"/>
                  </a:cubicBezTo>
                  <a:cubicBezTo>
                    <a:pt x="0" y="356"/>
                    <a:pt x="234" y="171"/>
                    <a:pt x="455" y="103"/>
                  </a:cubicBezTo>
                  <a:close/>
                </a:path>
              </a:pathLst>
            </a:custGeom>
            <a:solidFill>
              <a:srgbClr val="E32E3A"/>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8" name="Freeform 61">
              <a:extLst>
                <a:ext uri="{FF2B5EF4-FFF2-40B4-BE49-F238E27FC236}">
                  <a16:creationId xmlns:a16="http://schemas.microsoft.com/office/drawing/2014/main" id="{06292B70-DC40-674A-AD42-8CD1BAFE9099}"/>
                </a:ext>
              </a:extLst>
            </p:cNvPr>
            <p:cNvSpPr>
              <a:spLocks noChangeAspect="1"/>
            </p:cNvSpPr>
            <p:nvPr userDrawn="1"/>
          </p:nvSpPr>
          <p:spPr bwMode="auto">
            <a:xfrm>
              <a:off x="388" y="340"/>
              <a:ext cx="34" cy="24"/>
            </a:xfrm>
            <a:custGeom>
              <a:avLst/>
              <a:gdLst/>
              <a:ahLst/>
              <a:cxnLst>
                <a:cxn ang="0">
                  <a:pos x="0" y="484"/>
                </a:cxn>
                <a:cxn ang="0">
                  <a:pos x="1434" y="0"/>
                </a:cxn>
                <a:cxn ang="0">
                  <a:pos x="2319" y="1353"/>
                </a:cxn>
                <a:cxn ang="0">
                  <a:pos x="1971" y="1588"/>
                </a:cxn>
                <a:cxn ang="0">
                  <a:pos x="1154" y="1166"/>
                </a:cxn>
                <a:cxn ang="0">
                  <a:pos x="239" y="778"/>
                </a:cxn>
                <a:cxn ang="0">
                  <a:pos x="0" y="484"/>
                </a:cxn>
              </a:cxnLst>
              <a:rect l="0" t="0" r="r" b="b"/>
              <a:pathLst>
                <a:path w="2319" h="1588">
                  <a:moveTo>
                    <a:pt x="0" y="484"/>
                  </a:moveTo>
                  <a:cubicBezTo>
                    <a:pt x="485" y="346"/>
                    <a:pt x="959" y="170"/>
                    <a:pt x="1434" y="0"/>
                  </a:cubicBezTo>
                  <a:cubicBezTo>
                    <a:pt x="1742" y="442"/>
                    <a:pt x="2040" y="892"/>
                    <a:pt x="2319" y="1353"/>
                  </a:cubicBezTo>
                  <a:cubicBezTo>
                    <a:pt x="2205" y="1435"/>
                    <a:pt x="2088" y="1512"/>
                    <a:pt x="1971" y="1588"/>
                  </a:cubicBezTo>
                  <a:cubicBezTo>
                    <a:pt x="1721" y="1409"/>
                    <a:pt x="1438" y="1281"/>
                    <a:pt x="1154" y="1166"/>
                  </a:cubicBezTo>
                  <a:cubicBezTo>
                    <a:pt x="848" y="1041"/>
                    <a:pt x="510" y="978"/>
                    <a:pt x="239" y="778"/>
                  </a:cubicBezTo>
                  <a:cubicBezTo>
                    <a:pt x="133" y="705"/>
                    <a:pt x="52" y="601"/>
                    <a:pt x="0" y="484"/>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9" name="Freeform 62">
              <a:extLst>
                <a:ext uri="{FF2B5EF4-FFF2-40B4-BE49-F238E27FC236}">
                  <a16:creationId xmlns:a16="http://schemas.microsoft.com/office/drawing/2014/main" id="{C72863FD-9EC1-6743-8373-838E0AB6542A}"/>
                </a:ext>
              </a:extLst>
            </p:cNvPr>
            <p:cNvSpPr>
              <a:spLocks noChangeAspect="1"/>
            </p:cNvSpPr>
            <p:nvPr userDrawn="1"/>
          </p:nvSpPr>
          <p:spPr bwMode="auto">
            <a:xfrm>
              <a:off x="388" y="340"/>
              <a:ext cx="34" cy="24"/>
            </a:xfrm>
            <a:custGeom>
              <a:avLst/>
              <a:gdLst/>
              <a:ahLst/>
              <a:cxnLst>
                <a:cxn ang="0">
                  <a:pos x="0" y="484"/>
                </a:cxn>
                <a:cxn ang="0">
                  <a:pos x="1434" y="0"/>
                </a:cxn>
                <a:cxn ang="0">
                  <a:pos x="2319" y="1353"/>
                </a:cxn>
                <a:cxn ang="0">
                  <a:pos x="1971" y="1588"/>
                </a:cxn>
                <a:cxn ang="0">
                  <a:pos x="1154" y="1166"/>
                </a:cxn>
                <a:cxn ang="0">
                  <a:pos x="239" y="778"/>
                </a:cxn>
                <a:cxn ang="0">
                  <a:pos x="0" y="484"/>
                </a:cxn>
              </a:cxnLst>
              <a:rect l="0" t="0" r="r" b="b"/>
              <a:pathLst>
                <a:path w="2319" h="1588">
                  <a:moveTo>
                    <a:pt x="0" y="484"/>
                  </a:moveTo>
                  <a:cubicBezTo>
                    <a:pt x="485" y="346"/>
                    <a:pt x="959" y="170"/>
                    <a:pt x="1434" y="0"/>
                  </a:cubicBezTo>
                  <a:cubicBezTo>
                    <a:pt x="1742" y="442"/>
                    <a:pt x="2040" y="892"/>
                    <a:pt x="2319" y="1353"/>
                  </a:cubicBezTo>
                  <a:cubicBezTo>
                    <a:pt x="2205" y="1435"/>
                    <a:pt x="2088" y="1512"/>
                    <a:pt x="1971" y="1588"/>
                  </a:cubicBezTo>
                  <a:cubicBezTo>
                    <a:pt x="1721" y="1409"/>
                    <a:pt x="1438" y="1281"/>
                    <a:pt x="1154" y="1166"/>
                  </a:cubicBezTo>
                  <a:cubicBezTo>
                    <a:pt x="848" y="1041"/>
                    <a:pt x="510" y="978"/>
                    <a:pt x="239" y="778"/>
                  </a:cubicBezTo>
                  <a:cubicBezTo>
                    <a:pt x="133" y="705"/>
                    <a:pt x="52" y="601"/>
                    <a:pt x="0" y="484"/>
                  </a:cubicBezTo>
                  <a:close/>
                </a:path>
              </a:pathLst>
            </a:custGeom>
            <a:solidFill>
              <a:srgbClr val="1E59A6"/>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0" name="Freeform 63">
              <a:extLst>
                <a:ext uri="{FF2B5EF4-FFF2-40B4-BE49-F238E27FC236}">
                  <a16:creationId xmlns:a16="http://schemas.microsoft.com/office/drawing/2014/main" id="{21506DA5-1226-A348-AA53-2C595CFAE48E}"/>
                </a:ext>
              </a:extLst>
            </p:cNvPr>
            <p:cNvSpPr>
              <a:spLocks noChangeAspect="1"/>
            </p:cNvSpPr>
            <p:nvPr userDrawn="1"/>
          </p:nvSpPr>
          <p:spPr bwMode="auto">
            <a:xfrm>
              <a:off x="430" y="341"/>
              <a:ext cx="36" cy="62"/>
            </a:xfrm>
            <a:custGeom>
              <a:avLst/>
              <a:gdLst/>
              <a:ahLst/>
              <a:cxnLst>
                <a:cxn ang="0">
                  <a:pos x="612" y="1251"/>
                </a:cxn>
                <a:cxn ang="0">
                  <a:pos x="2414" y="0"/>
                </a:cxn>
                <a:cxn ang="0">
                  <a:pos x="2133" y="1154"/>
                </a:cxn>
                <a:cxn ang="0">
                  <a:pos x="1423" y="3688"/>
                </a:cxn>
                <a:cxn ang="0">
                  <a:pos x="1235" y="4193"/>
                </a:cxn>
                <a:cxn ang="0">
                  <a:pos x="0" y="1678"/>
                </a:cxn>
                <a:cxn ang="0">
                  <a:pos x="612" y="1251"/>
                </a:cxn>
              </a:cxnLst>
              <a:rect l="0" t="0" r="r" b="b"/>
              <a:pathLst>
                <a:path w="2414" h="4193">
                  <a:moveTo>
                    <a:pt x="612" y="1251"/>
                  </a:moveTo>
                  <a:cubicBezTo>
                    <a:pt x="1218" y="841"/>
                    <a:pt x="1814" y="417"/>
                    <a:pt x="2414" y="0"/>
                  </a:cubicBezTo>
                  <a:cubicBezTo>
                    <a:pt x="2350" y="391"/>
                    <a:pt x="2231" y="770"/>
                    <a:pt x="2133" y="1154"/>
                  </a:cubicBezTo>
                  <a:cubicBezTo>
                    <a:pt x="1902" y="2000"/>
                    <a:pt x="1657" y="2843"/>
                    <a:pt x="1423" y="3688"/>
                  </a:cubicBezTo>
                  <a:cubicBezTo>
                    <a:pt x="1374" y="3861"/>
                    <a:pt x="1348" y="4046"/>
                    <a:pt x="1235" y="4193"/>
                  </a:cubicBezTo>
                  <a:cubicBezTo>
                    <a:pt x="883" y="3327"/>
                    <a:pt x="464" y="2489"/>
                    <a:pt x="0" y="1678"/>
                  </a:cubicBezTo>
                  <a:cubicBezTo>
                    <a:pt x="197" y="1526"/>
                    <a:pt x="408" y="1393"/>
                    <a:pt x="612" y="1251"/>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1" name="Freeform 64">
              <a:extLst>
                <a:ext uri="{FF2B5EF4-FFF2-40B4-BE49-F238E27FC236}">
                  <a16:creationId xmlns:a16="http://schemas.microsoft.com/office/drawing/2014/main" id="{B44B623C-599E-FF40-BC12-2413639E9E19}"/>
                </a:ext>
              </a:extLst>
            </p:cNvPr>
            <p:cNvSpPr>
              <a:spLocks noChangeAspect="1"/>
            </p:cNvSpPr>
            <p:nvPr userDrawn="1"/>
          </p:nvSpPr>
          <p:spPr bwMode="auto">
            <a:xfrm>
              <a:off x="430" y="341"/>
              <a:ext cx="36" cy="62"/>
            </a:xfrm>
            <a:custGeom>
              <a:avLst/>
              <a:gdLst/>
              <a:ahLst/>
              <a:cxnLst>
                <a:cxn ang="0">
                  <a:pos x="612" y="1251"/>
                </a:cxn>
                <a:cxn ang="0">
                  <a:pos x="2414" y="0"/>
                </a:cxn>
                <a:cxn ang="0">
                  <a:pos x="2133" y="1154"/>
                </a:cxn>
                <a:cxn ang="0">
                  <a:pos x="1423" y="3688"/>
                </a:cxn>
                <a:cxn ang="0">
                  <a:pos x="1235" y="4193"/>
                </a:cxn>
                <a:cxn ang="0">
                  <a:pos x="0" y="1678"/>
                </a:cxn>
                <a:cxn ang="0">
                  <a:pos x="612" y="1251"/>
                </a:cxn>
              </a:cxnLst>
              <a:rect l="0" t="0" r="r" b="b"/>
              <a:pathLst>
                <a:path w="2414" h="4193">
                  <a:moveTo>
                    <a:pt x="612" y="1251"/>
                  </a:moveTo>
                  <a:cubicBezTo>
                    <a:pt x="1218" y="841"/>
                    <a:pt x="1814" y="417"/>
                    <a:pt x="2414" y="0"/>
                  </a:cubicBezTo>
                  <a:cubicBezTo>
                    <a:pt x="2350" y="391"/>
                    <a:pt x="2231" y="770"/>
                    <a:pt x="2133" y="1154"/>
                  </a:cubicBezTo>
                  <a:cubicBezTo>
                    <a:pt x="1902" y="2000"/>
                    <a:pt x="1657" y="2843"/>
                    <a:pt x="1423" y="3688"/>
                  </a:cubicBezTo>
                  <a:cubicBezTo>
                    <a:pt x="1374" y="3861"/>
                    <a:pt x="1348" y="4046"/>
                    <a:pt x="1235" y="4193"/>
                  </a:cubicBezTo>
                  <a:cubicBezTo>
                    <a:pt x="883" y="3327"/>
                    <a:pt x="464" y="2489"/>
                    <a:pt x="0" y="1678"/>
                  </a:cubicBezTo>
                  <a:cubicBezTo>
                    <a:pt x="197" y="1526"/>
                    <a:pt x="408" y="1393"/>
                    <a:pt x="612" y="1251"/>
                  </a:cubicBezTo>
                  <a:close/>
                </a:path>
              </a:pathLst>
            </a:custGeom>
            <a:solidFill>
              <a:srgbClr val="1E59A6"/>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2" name="Freeform 65">
              <a:extLst>
                <a:ext uri="{FF2B5EF4-FFF2-40B4-BE49-F238E27FC236}">
                  <a16:creationId xmlns:a16="http://schemas.microsoft.com/office/drawing/2014/main" id="{4C8669E2-5B2D-374F-AFAE-0441E94FE307}"/>
                </a:ext>
              </a:extLst>
            </p:cNvPr>
            <p:cNvSpPr>
              <a:spLocks noChangeAspect="1"/>
            </p:cNvSpPr>
            <p:nvPr userDrawn="1"/>
          </p:nvSpPr>
          <p:spPr bwMode="auto">
            <a:xfrm>
              <a:off x="286" y="351"/>
              <a:ext cx="16" cy="25"/>
            </a:xfrm>
            <a:custGeom>
              <a:avLst/>
              <a:gdLst/>
              <a:ahLst/>
              <a:cxnLst>
                <a:cxn ang="0">
                  <a:pos x="528" y="0"/>
                </a:cxn>
                <a:cxn ang="0">
                  <a:pos x="833" y="758"/>
                </a:cxn>
                <a:cxn ang="0">
                  <a:pos x="1078" y="1427"/>
                </a:cxn>
                <a:cxn ang="0">
                  <a:pos x="0" y="1706"/>
                </a:cxn>
                <a:cxn ang="0">
                  <a:pos x="401" y="376"/>
                </a:cxn>
                <a:cxn ang="0">
                  <a:pos x="528" y="0"/>
                </a:cxn>
              </a:cxnLst>
              <a:rect l="0" t="0" r="r" b="b"/>
              <a:pathLst>
                <a:path w="1078" h="1706">
                  <a:moveTo>
                    <a:pt x="528" y="0"/>
                  </a:moveTo>
                  <a:cubicBezTo>
                    <a:pt x="656" y="242"/>
                    <a:pt x="729" y="507"/>
                    <a:pt x="833" y="758"/>
                  </a:cubicBezTo>
                  <a:cubicBezTo>
                    <a:pt x="913" y="982"/>
                    <a:pt x="1011" y="1199"/>
                    <a:pt x="1078" y="1427"/>
                  </a:cubicBezTo>
                  <a:cubicBezTo>
                    <a:pt x="720" y="1526"/>
                    <a:pt x="360" y="1616"/>
                    <a:pt x="0" y="1706"/>
                  </a:cubicBezTo>
                  <a:cubicBezTo>
                    <a:pt x="131" y="1262"/>
                    <a:pt x="268" y="820"/>
                    <a:pt x="401" y="376"/>
                  </a:cubicBezTo>
                  <a:cubicBezTo>
                    <a:pt x="437" y="249"/>
                    <a:pt x="477" y="123"/>
                    <a:pt x="528" y="0"/>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3" name="Freeform 66">
              <a:extLst>
                <a:ext uri="{FF2B5EF4-FFF2-40B4-BE49-F238E27FC236}">
                  <a16:creationId xmlns:a16="http://schemas.microsoft.com/office/drawing/2014/main" id="{403DA84C-9D56-414F-91E6-3CA6B5EB4EAF}"/>
                </a:ext>
              </a:extLst>
            </p:cNvPr>
            <p:cNvSpPr>
              <a:spLocks noChangeAspect="1"/>
            </p:cNvSpPr>
            <p:nvPr userDrawn="1"/>
          </p:nvSpPr>
          <p:spPr bwMode="auto">
            <a:xfrm>
              <a:off x="286" y="351"/>
              <a:ext cx="16" cy="25"/>
            </a:xfrm>
            <a:custGeom>
              <a:avLst/>
              <a:gdLst/>
              <a:ahLst/>
              <a:cxnLst>
                <a:cxn ang="0">
                  <a:pos x="528" y="0"/>
                </a:cxn>
                <a:cxn ang="0">
                  <a:pos x="833" y="758"/>
                </a:cxn>
                <a:cxn ang="0">
                  <a:pos x="1078" y="1427"/>
                </a:cxn>
                <a:cxn ang="0">
                  <a:pos x="0" y="1706"/>
                </a:cxn>
                <a:cxn ang="0">
                  <a:pos x="401" y="376"/>
                </a:cxn>
                <a:cxn ang="0">
                  <a:pos x="528" y="0"/>
                </a:cxn>
              </a:cxnLst>
              <a:rect l="0" t="0" r="r" b="b"/>
              <a:pathLst>
                <a:path w="1078" h="1706">
                  <a:moveTo>
                    <a:pt x="528" y="0"/>
                  </a:moveTo>
                  <a:cubicBezTo>
                    <a:pt x="656" y="242"/>
                    <a:pt x="729" y="507"/>
                    <a:pt x="833" y="758"/>
                  </a:cubicBezTo>
                  <a:cubicBezTo>
                    <a:pt x="913" y="982"/>
                    <a:pt x="1011" y="1199"/>
                    <a:pt x="1078" y="1427"/>
                  </a:cubicBezTo>
                  <a:cubicBezTo>
                    <a:pt x="720" y="1526"/>
                    <a:pt x="360" y="1616"/>
                    <a:pt x="0" y="1706"/>
                  </a:cubicBezTo>
                  <a:cubicBezTo>
                    <a:pt x="131" y="1262"/>
                    <a:pt x="268" y="820"/>
                    <a:pt x="401" y="376"/>
                  </a:cubicBezTo>
                  <a:cubicBezTo>
                    <a:pt x="437" y="249"/>
                    <a:pt x="477" y="123"/>
                    <a:pt x="528" y="0"/>
                  </a:cubicBezTo>
                  <a:close/>
                </a:path>
              </a:pathLst>
            </a:custGeom>
            <a:solidFill>
              <a:srgbClr val="E32E3A"/>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4" name="Freeform 67">
              <a:extLst>
                <a:ext uri="{FF2B5EF4-FFF2-40B4-BE49-F238E27FC236}">
                  <a16:creationId xmlns:a16="http://schemas.microsoft.com/office/drawing/2014/main" id="{C68DDA49-3155-8749-96E2-EED5CED6DD0E}"/>
                </a:ext>
              </a:extLst>
            </p:cNvPr>
            <p:cNvSpPr>
              <a:spLocks noChangeAspect="1"/>
            </p:cNvSpPr>
            <p:nvPr userDrawn="1"/>
          </p:nvSpPr>
          <p:spPr bwMode="auto">
            <a:xfrm>
              <a:off x="466" y="351"/>
              <a:ext cx="20" cy="31"/>
            </a:xfrm>
            <a:custGeom>
              <a:avLst/>
              <a:gdLst/>
              <a:ahLst/>
              <a:cxnLst>
                <a:cxn ang="0">
                  <a:pos x="0" y="2028"/>
                </a:cxn>
                <a:cxn ang="0">
                  <a:pos x="618" y="0"/>
                </a:cxn>
                <a:cxn ang="0">
                  <a:pos x="1386" y="2028"/>
                </a:cxn>
                <a:cxn ang="0">
                  <a:pos x="0" y="2028"/>
                </a:cxn>
              </a:cxnLst>
              <a:rect l="0" t="0" r="r" b="b"/>
              <a:pathLst>
                <a:path w="1386" h="2034">
                  <a:moveTo>
                    <a:pt x="0" y="2028"/>
                  </a:moveTo>
                  <a:cubicBezTo>
                    <a:pt x="204" y="1352"/>
                    <a:pt x="400" y="672"/>
                    <a:pt x="618" y="0"/>
                  </a:cubicBezTo>
                  <a:cubicBezTo>
                    <a:pt x="873" y="677"/>
                    <a:pt x="1135" y="1350"/>
                    <a:pt x="1386" y="2028"/>
                  </a:cubicBezTo>
                  <a:cubicBezTo>
                    <a:pt x="924" y="2034"/>
                    <a:pt x="462" y="2034"/>
                    <a:pt x="0" y="2028"/>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5" name="Freeform 68">
              <a:extLst>
                <a:ext uri="{FF2B5EF4-FFF2-40B4-BE49-F238E27FC236}">
                  <a16:creationId xmlns:a16="http://schemas.microsoft.com/office/drawing/2014/main" id="{8724F7A7-B1EC-6441-B788-20CB05B36AFD}"/>
                </a:ext>
              </a:extLst>
            </p:cNvPr>
            <p:cNvSpPr>
              <a:spLocks noChangeAspect="1"/>
            </p:cNvSpPr>
            <p:nvPr userDrawn="1"/>
          </p:nvSpPr>
          <p:spPr bwMode="auto">
            <a:xfrm>
              <a:off x="466" y="351"/>
              <a:ext cx="20" cy="31"/>
            </a:xfrm>
            <a:custGeom>
              <a:avLst/>
              <a:gdLst/>
              <a:ahLst/>
              <a:cxnLst>
                <a:cxn ang="0">
                  <a:pos x="0" y="2028"/>
                </a:cxn>
                <a:cxn ang="0">
                  <a:pos x="618" y="0"/>
                </a:cxn>
                <a:cxn ang="0">
                  <a:pos x="1386" y="2028"/>
                </a:cxn>
                <a:cxn ang="0">
                  <a:pos x="0" y="2028"/>
                </a:cxn>
              </a:cxnLst>
              <a:rect l="0" t="0" r="r" b="b"/>
              <a:pathLst>
                <a:path w="1386" h="2034">
                  <a:moveTo>
                    <a:pt x="0" y="2028"/>
                  </a:moveTo>
                  <a:cubicBezTo>
                    <a:pt x="204" y="1352"/>
                    <a:pt x="400" y="672"/>
                    <a:pt x="618" y="0"/>
                  </a:cubicBezTo>
                  <a:cubicBezTo>
                    <a:pt x="873" y="677"/>
                    <a:pt x="1135" y="1350"/>
                    <a:pt x="1386" y="2028"/>
                  </a:cubicBezTo>
                  <a:cubicBezTo>
                    <a:pt x="924" y="2034"/>
                    <a:pt x="462" y="2034"/>
                    <a:pt x="0" y="2028"/>
                  </a:cubicBezTo>
                  <a:close/>
                </a:path>
              </a:pathLst>
            </a:custGeom>
            <a:solidFill>
              <a:srgbClr val="1E59A6"/>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6" name="Freeform 69">
              <a:extLst>
                <a:ext uri="{FF2B5EF4-FFF2-40B4-BE49-F238E27FC236}">
                  <a16:creationId xmlns:a16="http://schemas.microsoft.com/office/drawing/2014/main" id="{4288B787-8C83-2046-804F-408F441B12D2}"/>
                </a:ext>
              </a:extLst>
            </p:cNvPr>
            <p:cNvSpPr>
              <a:spLocks noChangeAspect="1"/>
            </p:cNvSpPr>
            <p:nvPr userDrawn="1"/>
          </p:nvSpPr>
          <p:spPr bwMode="auto">
            <a:xfrm>
              <a:off x="332" y="355"/>
              <a:ext cx="57" cy="53"/>
            </a:xfrm>
            <a:custGeom>
              <a:avLst/>
              <a:gdLst/>
              <a:ahLst/>
              <a:cxnLst>
                <a:cxn ang="0">
                  <a:pos x="0" y="589"/>
                </a:cxn>
                <a:cxn ang="0">
                  <a:pos x="2101" y="0"/>
                </a:cxn>
                <a:cxn ang="0">
                  <a:pos x="2787" y="1294"/>
                </a:cxn>
                <a:cxn ang="0">
                  <a:pos x="3844" y="1787"/>
                </a:cxn>
                <a:cxn ang="0">
                  <a:pos x="2565" y="2609"/>
                </a:cxn>
                <a:cxn ang="0">
                  <a:pos x="2162" y="2275"/>
                </a:cxn>
                <a:cxn ang="0">
                  <a:pos x="2167" y="2872"/>
                </a:cxn>
                <a:cxn ang="0">
                  <a:pos x="1167" y="3542"/>
                </a:cxn>
                <a:cxn ang="0">
                  <a:pos x="811" y="2840"/>
                </a:cxn>
                <a:cxn ang="0">
                  <a:pos x="0" y="589"/>
                </a:cxn>
              </a:cxnLst>
              <a:rect l="0" t="0" r="r" b="b"/>
              <a:pathLst>
                <a:path w="3844" h="3542">
                  <a:moveTo>
                    <a:pt x="0" y="589"/>
                  </a:moveTo>
                  <a:cubicBezTo>
                    <a:pt x="705" y="410"/>
                    <a:pt x="1401" y="198"/>
                    <a:pt x="2101" y="0"/>
                  </a:cubicBezTo>
                  <a:cubicBezTo>
                    <a:pt x="2132" y="502"/>
                    <a:pt x="2381" y="992"/>
                    <a:pt x="2787" y="1294"/>
                  </a:cubicBezTo>
                  <a:cubicBezTo>
                    <a:pt x="3099" y="1534"/>
                    <a:pt x="3495" y="1615"/>
                    <a:pt x="3844" y="1787"/>
                  </a:cubicBezTo>
                  <a:cubicBezTo>
                    <a:pt x="3419" y="2063"/>
                    <a:pt x="2990" y="2334"/>
                    <a:pt x="2565" y="2609"/>
                  </a:cubicBezTo>
                  <a:cubicBezTo>
                    <a:pt x="2429" y="2500"/>
                    <a:pt x="2295" y="2388"/>
                    <a:pt x="2162" y="2275"/>
                  </a:cubicBezTo>
                  <a:cubicBezTo>
                    <a:pt x="2165" y="2474"/>
                    <a:pt x="2179" y="2673"/>
                    <a:pt x="2167" y="2872"/>
                  </a:cubicBezTo>
                  <a:cubicBezTo>
                    <a:pt x="1831" y="3092"/>
                    <a:pt x="1498" y="3315"/>
                    <a:pt x="1167" y="3542"/>
                  </a:cubicBezTo>
                  <a:cubicBezTo>
                    <a:pt x="979" y="3349"/>
                    <a:pt x="907" y="3084"/>
                    <a:pt x="811" y="2840"/>
                  </a:cubicBezTo>
                  <a:cubicBezTo>
                    <a:pt x="526" y="2095"/>
                    <a:pt x="262" y="1342"/>
                    <a:pt x="0" y="589"/>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7" name="Freeform 70">
              <a:extLst>
                <a:ext uri="{FF2B5EF4-FFF2-40B4-BE49-F238E27FC236}">
                  <a16:creationId xmlns:a16="http://schemas.microsoft.com/office/drawing/2014/main" id="{423ED85B-F441-0A4B-BAF1-9A8A69729FFE}"/>
                </a:ext>
              </a:extLst>
            </p:cNvPr>
            <p:cNvSpPr>
              <a:spLocks noChangeAspect="1"/>
            </p:cNvSpPr>
            <p:nvPr userDrawn="1"/>
          </p:nvSpPr>
          <p:spPr bwMode="auto">
            <a:xfrm>
              <a:off x="332" y="355"/>
              <a:ext cx="57" cy="53"/>
            </a:xfrm>
            <a:custGeom>
              <a:avLst/>
              <a:gdLst/>
              <a:ahLst/>
              <a:cxnLst>
                <a:cxn ang="0">
                  <a:pos x="0" y="589"/>
                </a:cxn>
                <a:cxn ang="0">
                  <a:pos x="2101" y="0"/>
                </a:cxn>
                <a:cxn ang="0">
                  <a:pos x="2787" y="1294"/>
                </a:cxn>
                <a:cxn ang="0">
                  <a:pos x="3844" y="1787"/>
                </a:cxn>
                <a:cxn ang="0">
                  <a:pos x="2565" y="2609"/>
                </a:cxn>
                <a:cxn ang="0">
                  <a:pos x="2162" y="2275"/>
                </a:cxn>
                <a:cxn ang="0">
                  <a:pos x="2167" y="2872"/>
                </a:cxn>
                <a:cxn ang="0">
                  <a:pos x="1167" y="3542"/>
                </a:cxn>
                <a:cxn ang="0">
                  <a:pos x="811" y="2840"/>
                </a:cxn>
                <a:cxn ang="0">
                  <a:pos x="0" y="589"/>
                </a:cxn>
              </a:cxnLst>
              <a:rect l="0" t="0" r="r" b="b"/>
              <a:pathLst>
                <a:path w="3844" h="3542">
                  <a:moveTo>
                    <a:pt x="0" y="589"/>
                  </a:moveTo>
                  <a:cubicBezTo>
                    <a:pt x="705" y="410"/>
                    <a:pt x="1401" y="198"/>
                    <a:pt x="2101" y="0"/>
                  </a:cubicBezTo>
                  <a:cubicBezTo>
                    <a:pt x="2132" y="502"/>
                    <a:pt x="2381" y="992"/>
                    <a:pt x="2787" y="1294"/>
                  </a:cubicBezTo>
                  <a:cubicBezTo>
                    <a:pt x="3099" y="1534"/>
                    <a:pt x="3495" y="1615"/>
                    <a:pt x="3844" y="1787"/>
                  </a:cubicBezTo>
                  <a:cubicBezTo>
                    <a:pt x="3419" y="2063"/>
                    <a:pt x="2990" y="2334"/>
                    <a:pt x="2565" y="2609"/>
                  </a:cubicBezTo>
                  <a:cubicBezTo>
                    <a:pt x="2429" y="2500"/>
                    <a:pt x="2295" y="2388"/>
                    <a:pt x="2162" y="2275"/>
                  </a:cubicBezTo>
                  <a:cubicBezTo>
                    <a:pt x="2165" y="2474"/>
                    <a:pt x="2179" y="2673"/>
                    <a:pt x="2167" y="2872"/>
                  </a:cubicBezTo>
                  <a:cubicBezTo>
                    <a:pt x="1831" y="3092"/>
                    <a:pt x="1498" y="3315"/>
                    <a:pt x="1167" y="3542"/>
                  </a:cubicBezTo>
                  <a:cubicBezTo>
                    <a:pt x="979" y="3349"/>
                    <a:pt x="907" y="3084"/>
                    <a:pt x="811" y="2840"/>
                  </a:cubicBezTo>
                  <a:cubicBezTo>
                    <a:pt x="526" y="2095"/>
                    <a:pt x="262" y="1342"/>
                    <a:pt x="0" y="589"/>
                  </a:cubicBezTo>
                  <a:close/>
                </a:path>
              </a:pathLst>
            </a:custGeom>
            <a:solidFill>
              <a:srgbClr val="1E59A6"/>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8" name="Freeform 71">
              <a:extLst>
                <a:ext uri="{FF2B5EF4-FFF2-40B4-BE49-F238E27FC236}">
                  <a16:creationId xmlns:a16="http://schemas.microsoft.com/office/drawing/2014/main" id="{870A229C-36F9-084D-A40D-8C3476462F41}"/>
                </a:ext>
              </a:extLst>
            </p:cNvPr>
            <p:cNvSpPr>
              <a:spLocks noChangeAspect="1"/>
            </p:cNvSpPr>
            <p:nvPr userDrawn="1"/>
          </p:nvSpPr>
          <p:spPr bwMode="auto">
            <a:xfrm>
              <a:off x="237" y="357"/>
              <a:ext cx="44" cy="31"/>
            </a:xfrm>
            <a:custGeom>
              <a:avLst/>
              <a:gdLst/>
              <a:ahLst/>
              <a:cxnLst>
                <a:cxn ang="0">
                  <a:pos x="2141" y="275"/>
                </a:cxn>
                <a:cxn ang="0">
                  <a:pos x="2951" y="0"/>
                </a:cxn>
                <a:cxn ang="0">
                  <a:pos x="2527" y="1514"/>
                </a:cxn>
                <a:cxn ang="0">
                  <a:pos x="15" y="2155"/>
                </a:cxn>
                <a:cxn ang="0">
                  <a:pos x="7" y="996"/>
                </a:cxn>
                <a:cxn ang="0">
                  <a:pos x="1848" y="371"/>
                </a:cxn>
                <a:cxn ang="0">
                  <a:pos x="2141" y="275"/>
                </a:cxn>
              </a:cxnLst>
              <a:rect l="0" t="0" r="r" b="b"/>
              <a:pathLst>
                <a:path w="2951" h="2155">
                  <a:moveTo>
                    <a:pt x="2141" y="275"/>
                  </a:moveTo>
                  <a:cubicBezTo>
                    <a:pt x="2412" y="188"/>
                    <a:pt x="2680" y="88"/>
                    <a:pt x="2951" y="0"/>
                  </a:cubicBezTo>
                  <a:cubicBezTo>
                    <a:pt x="2815" y="506"/>
                    <a:pt x="2671" y="1010"/>
                    <a:pt x="2527" y="1514"/>
                  </a:cubicBezTo>
                  <a:cubicBezTo>
                    <a:pt x="1688" y="1720"/>
                    <a:pt x="852" y="1938"/>
                    <a:pt x="15" y="2155"/>
                  </a:cubicBezTo>
                  <a:cubicBezTo>
                    <a:pt x="20" y="1769"/>
                    <a:pt x="0" y="1382"/>
                    <a:pt x="7" y="996"/>
                  </a:cubicBezTo>
                  <a:cubicBezTo>
                    <a:pt x="622" y="792"/>
                    <a:pt x="1235" y="580"/>
                    <a:pt x="1848" y="371"/>
                  </a:cubicBezTo>
                  <a:cubicBezTo>
                    <a:pt x="1945" y="338"/>
                    <a:pt x="2043" y="307"/>
                    <a:pt x="2141" y="275"/>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9" name="Freeform 72">
              <a:extLst>
                <a:ext uri="{FF2B5EF4-FFF2-40B4-BE49-F238E27FC236}">
                  <a16:creationId xmlns:a16="http://schemas.microsoft.com/office/drawing/2014/main" id="{036A2A77-D2EF-D340-BF08-FBD6B5999128}"/>
                </a:ext>
              </a:extLst>
            </p:cNvPr>
            <p:cNvSpPr>
              <a:spLocks noChangeAspect="1"/>
            </p:cNvSpPr>
            <p:nvPr userDrawn="1"/>
          </p:nvSpPr>
          <p:spPr bwMode="auto">
            <a:xfrm>
              <a:off x="237" y="357"/>
              <a:ext cx="44" cy="31"/>
            </a:xfrm>
            <a:custGeom>
              <a:avLst/>
              <a:gdLst/>
              <a:ahLst/>
              <a:cxnLst>
                <a:cxn ang="0">
                  <a:pos x="2141" y="275"/>
                </a:cxn>
                <a:cxn ang="0">
                  <a:pos x="2951" y="0"/>
                </a:cxn>
                <a:cxn ang="0">
                  <a:pos x="2527" y="1514"/>
                </a:cxn>
                <a:cxn ang="0">
                  <a:pos x="15" y="2155"/>
                </a:cxn>
                <a:cxn ang="0">
                  <a:pos x="7" y="996"/>
                </a:cxn>
                <a:cxn ang="0">
                  <a:pos x="1848" y="371"/>
                </a:cxn>
                <a:cxn ang="0">
                  <a:pos x="2141" y="275"/>
                </a:cxn>
              </a:cxnLst>
              <a:rect l="0" t="0" r="r" b="b"/>
              <a:pathLst>
                <a:path w="2951" h="2155">
                  <a:moveTo>
                    <a:pt x="2141" y="275"/>
                  </a:moveTo>
                  <a:cubicBezTo>
                    <a:pt x="2412" y="188"/>
                    <a:pt x="2680" y="88"/>
                    <a:pt x="2951" y="0"/>
                  </a:cubicBezTo>
                  <a:cubicBezTo>
                    <a:pt x="2815" y="506"/>
                    <a:pt x="2671" y="1010"/>
                    <a:pt x="2527" y="1514"/>
                  </a:cubicBezTo>
                  <a:cubicBezTo>
                    <a:pt x="1688" y="1720"/>
                    <a:pt x="852" y="1938"/>
                    <a:pt x="15" y="2155"/>
                  </a:cubicBezTo>
                  <a:cubicBezTo>
                    <a:pt x="20" y="1769"/>
                    <a:pt x="0" y="1382"/>
                    <a:pt x="7" y="996"/>
                  </a:cubicBezTo>
                  <a:cubicBezTo>
                    <a:pt x="622" y="792"/>
                    <a:pt x="1235" y="580"/>
                    <a:pt x="1848" y="371"/>
                  </a:cubicBezTo>
                  <a:cubicBezTo>
                    <a:pt x="1945" y="338"/>
                    <a:pt x="2043" y="307"/>
                    <a:pt x="2141" y="275"/>
                  </a:cubicBezTo>
                  <a:close/>
                </a:path>
              </a:pathLst>
            </a:custGeom>
            <a:solidFill>
              <a:srgbClr val="E32E3A"/>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0" name="Freeform 73">
              <a:extLst>
                <a:ext uri="{FF2B5EF4-FFF2-40B4-BE49-F238E27FC236}">
                  <a16:creationId xmlns:a16="http://schemas.microsoft.com/office/drawing/2014/main" id="{0C5478BC-A601-0346-9FD9-DF26A709679E}"/>
                </a:ext>
              </a:extLst>
            </p:cNvPr>
            <p:cNvSpPr>
              <a:spLocks noChangeAspect="1"/>
            </p:cNvSpPr>
            <p:nvPr userDrawn="1"/>
          </p:nvSpPr>
          <p:spPr bwMode="auto">
            <a:xfrm>
              <a:off x="179" y="357"/>
              <a:ext cx="18" cy="36"/>
            </a:xfrm>
            <a:custGeom>
              <a:avLst/>
              <a:gdLst/>
              <a:ahLst/>
              <a:cxnLst>
                <a:cxn ang="0">
                  <a:pos x="25" y="0"/>
                </a:cxn>
                <a:cxn ang="0">
                  <a:pos x="1169" y="1993"/>
                </a:cxn>
                <a:cxn ang="0">
                  <a:pos x="25" y="2470"/>
                </a:cxn>
                <a:cxn ang="0">
                  <a:pos x="25" y="0"/>
                </a:cxn>
              </a:cxnLst>
              <a:rect l="0" t="0" r="r" b="b"/>
              <a:pathLst>
                <a:path w="1169" h="2470">
                  <a:moveTo>
                    <a:pt x="25" y="0"/>
                  </a:moveTo>
                  <a:cubicBezTo>
                    <a:pt x="416" y="658"/>
                    <a:pt x="785" y="1330"/>
                    <a:pt x="1169" y="1993"/>
                  </a:cubicBezTo>
                  <a:cubicBezTo>
                    <a:pt x="789" y="2155"/>
                    <a:pt x="409" y="2318"/>
                    <a:pt x="25" y="2470"/>
                  </a:cubicBezTo>
                  <a:cubicBezTo>
                    <a:pt x="5" y="1647"/>
                    <a:pt x="0" y="823"/>
                    <a:pt x="25" y="0"/>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1" name="Freeform 74">
              <a:extLst>
                <a:ext uri="{FF2B5EF4-FFF2-40B4-BE49-F238E27FC236}">
                  <a16:creationId xmlns:a16="http://schemas.microsoft.com/office/drawing/2014/main" id="{F0021A6F-DCE0-5745-B81E-4BFEA50A14E7}"/>
                </a:ext>
              </a:extLst>
            </p:cNvPr>
            <p:cNvSpPr>
              <a:spLocks noChangeAspect="1"/>
            </p:cNvSpPr>
            <p:nvPr userDrawn="1"/>
          </p:nvSpPr>
          <p:spPr bwMode="auto">
            <a:xfrm>
              <a:off x="179" y="357"/>
              <a:ext cx="18" cy="36"/>
            </a:xfrm>
            <a:custGeom>
              <a:avLst/>
              <a:gdLst/>
              <a:ahLst/>
              <a:cxnLst>
                <a:cxn ang="0">
                  <a:pos x="25" y="0"/>
                </a:cxn>
                <a:cxn ang="0">
                  <a:pos x="1169" y="1993"/>
                </a:cxn>
                <a:cxn ang="0">
                  <a:pos x="25" y="2470"/>
                </a:cxn>
                <a:cxn ang="0">
                  <a:pos x="25" y="0"/>
                </a:cxn>
              </a:cxnLst>
              <a:rect l="0" t="0" r="r" b="b"/>
              <a:pathLst>
                <a:path w="1169" h="2470">
                  <a:moveTo>
                    <a:pt x="25" y="0"/>
                  </a:moveTo>
                  <a:cubicBezTo>
                    <a:pt x="416" y="658"/>
                    <a:pt x="785" y="1330"/>
                    <a:pt x="1169" y="1993"/>
                  </a:cubicBezTo>
                  <a:cubicBezTo>
                    <a:pt x="789" y="2155"/>
                    <a:pt x="409" y="2318"/>
                    <a:pt x="25" y="2470"/>
                  </a:cubicBezTo>
                  <a:cubicBezTo>
                    <a:pt x="5" y="1647"/>
                    <a:pt x="0" y="823"/>
                    <a:pt x="25" y="0"/>
                  </a:cubicBezTo>
                  <a:close/>
                </a:path>
              </a:pathLst>
            </a:custGeom>
            <a:solidFill>
              <a:srgbClr val="1E59A6"/>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2" name="Freeform 75">
              <a:extLst>
                <a:ext uri="{FF2B5EF4-FFF2-40B4-BE49-F238E27FC236}">
                  <a16:creationId xmlns:a16="http://schemas.microsoft.com/office/drawing/2014/main" id="{5B224361-E825-7846-BA1E-431C17D3E5BD}"/>
                </a:ext>
              </a:extLst>
            </p:cNvPr>
            <p:cNvSpPr>
              <a:spLocks noChangeAspect="1"/>
            </p:cNvSpPr>
            <p:nvPr userDrawn="1"/>
          </p:nvSpPr>
          <p:spPr bwMode="auto">
            <a:xfrm>
              <a:off x="160" y="360"/>
              <a:ext cx="267" cy="209"/>
            </a:xfrm>
            <a:custGeom>
              <a:avLst/>
              <a:gdLst/>
              <a:ahLst/>
              <a:cxnLst>
                <a:cxn ang="0">
                  <a:pos x="17673" y="0"/>
                </a:cxn>
                <a:cxn ang="0">
                  <a:pos x="17975" y="517"/>
                </a:cxn>
                <a:cxn ang="0">
                  <a:pos x="17831" y="606"/>
                </a:cxn>
                <a:cxn ang="0">
                  <a:pos x="16154" y="1725"/>
                </a:cxn>
                <a:cxn ang="0">
                  <a:pos x="14815" y="2609"/>
                </a:cxn>
                <a:cxn ang="0">
                  <a:pos x="13774" y="3295"/>
                </a:cxn>
                <a:cxn ang="0">
                  <a:pos x="11033" y="5138"/>
                </a:cxn>
                <a:cxn ang="0">
                  <a:pos x="10635" y="5415"/>
                </a:cxn>
                <a:cxn ang="0">
                  <a:pos x="5820" y="8972"/>
                </a:cxn>
                <a:cxn ang="0">
                  <a:pos x="2516" y="11698"/>
                </a:cxn>
                <a:cxn ang="0">
                  <a:pos x="850" y="13209"/>
                </a:cxn>
                <a:cxn ang="0">
                  <a:pos x="5" y="14047"/>
                </a:cxn>
                <a:cxn ang="0">
                  <a:pos x="60" y="13509"/>
                </a:cxn>
                <a:cxn ang="0">
                  <a:pos x="2254" y="11458"/>
                </a:cxn>
                <a:cxn ang="0">
                  <a:pos x="8158" y="6407"/>
                </a:cxn>
                <a:cxn ang="0">
                  <a:pos x="10305" y="4889"/>
                </a:cxn>
                <a:cxn ang="0">
                  <a:pos x="10627" y="4668"/>
                </a:cxn>
                <a:cxn ang="0">
                  <a:pos x="12521" y="3367"/>
                </a:cxn>
                <a:cxn ang="0">
                  <a:pos x="12758" y="3204"/>
                </a:cxn>
                <a:cxn ang="0">
                  <a:pos x="13758" y="2534"/>
                </a:cxn>
                <a:cxn ang="0">
                  <a:pos x="14156" y="2271"/>
                </a:cxn>
                <a:cxn ang="0">
                  <a:pos x="15435" y="1449"/>
                </a:cxn>
                <a:cxn ang="0">
                  <a:pos x="17325" y="235"/>
                </a:cxn>
                <a:cxn ang="0">
                  <a:pos x="17673" y="0"/>
                </a:cxn>
              </a:cxnLst>
              <a:rect l="0" t="0" r="r" b="b"/>
              <a:pathLst>
                <a:path w="17975" h="14047">
                  <a:moveTo>
                    <a:pt x="17673" y="0"/>
                  </a:moveTo>
                  <a:cubicBezTo>
                    <a:pt x="17775" y="171"/>
                    <a:pt x="17877" y="343"/>
                    <a:pt x="17975" y="517"/>
                  </a:cubicBezTo>
                  <a:cubicBezTo>
                    <a:pt x="17926" y="546"/>
                    <a:pt x="17878" y="576"/>
                    <a:pt x="17831" y="606"/>
                  </a:cubicBezTo>
                  <a:cubicBezTo>
                    <a:pt x="17274" y="982"/>
                    <a:pt x="16712" y="1352"/>
                    <a:pt x="16154" y="1725"/>
                  </a:cubicBezTo>
                  <a:cubicBezTo>
                    <a:pt x="15707" y="2019"/>
                    <a:pt x="15259" y="2311"/>
                    <a:pt x="14815" y="2609"/>
                  </a:cubicBezTo>
                  <a:cubicBezTo>
                    <a:pt x="14466" y="2834"/>
                    <a:pt x="14119" y="3063"/>
                    <a:pt x="13774" y="3295"/>
                  </a:cubicBezTo>
                  <a:cubicBezTo>
                    <a:pt x="12852" y="3897"/>
                    <a:pt x="11938" y="4511"/>
                    <a:pt x="11033" y="5138"/>
                  </a:cubicBezTo>
                  <a:cubicBezTo>
                    <a:pt x="10900" y="5229"/>
                    <a:pt x="10767" y="5322"/>
                    <a:pt x="10635" y="5415"/>
                  </a:cubicBezTo>
                  <a:cubicBezTo>
                    <a:pt x="8998" y="6557"/>
                    <a:pt x="7392" y="7742"/>
                    <a:pt x="5820" y="8972"/>
                  </a:cubicBezTo>
                  <a:cubicBezTo>
                    <a:pt x="4698" y="9855"/>
                    <a:pt x="3587" y="10754"/>
                    <a:pt x="2516" y="11698"/>
                  </a:cubicBezTo>
                  <a:cubicBezTo>
                    <a:pt x="1951" y="12191"/>
                    <a:pt x="1389" y="12688"/>
                    <a:pt x="850" y="13209"/>
                  </a:cubicBezTo>
                  <a:cubicBezTo>
                    <a:pt x="559" y="13479"/>
                    <a:pt x="293" y="13774"/>
                    <a:pt x="5" y="14047"/>
                  </a:cubicBezTo>
                  <a:cubicBezTo>
                    <a:pt x="26" y="13869"/>
                    <a:pt x="0" y="13676"/>
                    <a:pt x="60" y="13509"/>
                  </a:cubicBezTo>
                  <a:cubicBezTo>
                    <a:pt x="776" y="12809"/>
                    <a:pt x="1512" y="12129"/>
                    <a:pt x="2254" y="11458"/>
                  </a:cubicBezTo>
                  <a:cubicBezTo>
                    <a:pt x="4068" y="9604"/>
                    <a:pt x="6065" y="7936"/>
                    <a:pt x="8158" y="6407"/>
                  </a:cubicBezTo>
                  <a:cubicBezTo>
                    <a:pt x="8864" y="5888"/>
                    <a:pt x="9583" y="5387"/>
                    <a:pt x="10305" y="4889"/>
                  </a:cubicBezTo>
                  <a:cubicBezTo>
                    <a:pt x="10412" y="4815"/>
                    <a:pt x="10520" y="4742"/>
                    <a:pt x="10627" y="4668"/>
                  </a:cubicBezTo>
                  <a:cubicBezTo>
                    <a:pt x="11261" y="4237"/>
                    <a:pt x="11895" y="3808"/>
                    <a:pt x="12521" y="3367"/>
                  </a:cubicBezTo>
                  <a:cubicBezTo>
                    <a:pt x="12600" y="3312"/>
                    <a:pt x="12679" y="3258"/>
                    <a:pt x="12758" y="3204"/>
                  </a:cubicBezTo>
                  <a:cubicBezTo>
                    <a:pt x="13089" y="2977"/>
                    <a:pt x="13422" y="2754"/>
                    <a:pt x="13758" y="2534"/>
                  </a:cubicBezTo>
                  <a:cubicBezTo>
                    <a:pt x="13891" y="2447"/>
                    <a:pt x="14023" y="2358"/>
                    <a:pt x="14156" y="2271"/>
                  </a:cubicBezTo>
                  <a:cubicBezTo>
                    <a:pt x="14581" y="1996"/>
                    <a:pt x="15010" y="1725"/>
                    <a:pt x="15435" y="1449"/>
                  </a:cubicBezTo>
                  <a:cubicBezTo>
                    <a:pt x="16070" y="1053"/>
                    <a:pt x="16699" y="647"/>
                    <a:pt x="17325" y="235"/>
                  </a:cubicBezTo>
                  <a:cubicBezTo>
                    <a:pt x="17442" y="159"/>
                    <a:pt x="17559" y="82"/>
                    <a:pt x="17673" y="0"/>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3" name="Freeform 76">
              <a:extLst>
                <a:ext uri="{FF2B5EF4-FFF2-40B4-BE49-F238E27FC236}">
                  <a16:creationId xmlns:a16="http://schemas.microsoft.com/office/drawing/2014/main" id="{8085E748-1794-1946-819A-E35CD39CAC13}"/>
                </a:ext>
              </a:extLst>
            </p:cNvPr>
            <p:cNvSpPr>
              <a:spLocks noChangeAspect="1"/>
            </p:cNvSpPr>
            <p:nvPr userDrawn="1"/>
          </p:nvSpPr>
          <p:spPr bwMode="auto">
            <a:xfrm>
              <a:off x="160" y="360"/>
              <a:ext cx="267" cy="209"/>
            </a:xfrm>
            <a:custGeom>
              <a:avLst/>
              <a:gdLst/>
              <a:ahLst/>
              <a:cxnLst>
                <a:cxn ang="0">
                  <a:pos x="17673" y="0"/>
                </a:cxn>
                <a:cxn ang="0">
                  <a:pos x="17975" y="517"/>
                </a:cxn>
                <a:cxn ang="0">
                  <a:pos x="17831" y="606"/>
                </a:cxn>
                <a:cxn ang="0">
                  <a:pos x="16154" y="1725"/>
                </a:cxn>
                <a:cxn ang="0">
                  <a:pos x="14815" y="2609"/>
                </a:cxn>
                <a:cxn ang="0">
                  <a:pos x="13774" y="3295"/>
                </a:cxn>
                <a:cxn ang="0">
                  <a:pos x="11033" y="5138"/>
                </a:cxn>
                <a:cxn ang="0">
                  <a:pos x="10635" y="5415"/>
                </a:cxn>
                <a:cxn ang="0">
                  <a:pos x="5820" y="8972"/>
                </a:cxn>
                <a:cxn ang="0">
                  <a:pos x="2516" y="11698"/>
                </a:cxn>
                <a:cxn ang="0">
                  <a:pos x="850" y="13209"/>
                </a:cxn>
                <a:cxn ang="0">
                  <a:pos x="5" y="14047"/>
                </a:cxn>
                <a:cxn ang="0">
                  <a:pos x="60" y="13509"/>
                </a:cxn>
                <a:cxn ang="0">
                  <a:pos x="2254" y="11458"/>
                </a:cxn>
                <a:cxn ang="0">
                  <a:pos x="8158" y="6407"/>
                </a:cxn>
                <a:cxn ang="0">
                  <a:pos x="10305" y="4889"/>
                </a:cxn>
                <a:cxn ang="0">
                  <a:pos x="10627" y="4668"/>
                </a:cxn>
                <a:cxn ang="0">
                  <a:pos x="12521" y="3367"/>
                </a:cxn>
                <a:cxn ang="0">
                  <a:pos x="12758" y="3204"/>
                </a:cxn>
                <a:cxn ang="0">
                  <a:pos x="13758" y="2534"/>
                </a:cxn>
                <a:cxn ang="0">
                  <a:pos x="14156" y="2271"/>
                </a:cxn>
                <a:cxn ang="0">
                  <a:pos x="15435" y="1449"/>
                </a:cxn>
                <a:cxn ang="0">
                  <a:pos x="17325" y="235"/>
                </a:cxn>
                <a:cxn ang="0">
                  <a:pos x="17673" y="0"/>
                </a:cxn>
              </a:cxnLst>
              <a:rect l="0" t="0" r="r" b="b"/>
              <a:pathLst>
                <a:path w="17975" h="14047">
                  <a:moveTo>
                    <a:pt x="17673" y="0"/>
                  </a:moveTo>
                  <a:cubicBezTo>
                    <a:pt x="17775" y="171"/>
                    <a:pt x="17877" y="343"/>
                    <a:pt x="17975" y="517"/>
                  </a:cubicBezTo>
                  <a:cubicBezTo>
                    <a:pt x="17926" y="546"/>
                    <a:pt x="17878" y="576"/>
                    <a:pt x="17831" y="606"/>
                  </a:cubicBezTo>
                  <a:cubicBezTo>
                    <a:pt x="17274" y="982"/>
                    <a:pt x="16712" y="1352"/>
                    <a:pt x="16154" y="1725"/>
                  </a:cubicBezTo>
                  <a:cubicBezTo>
                    <a:pt x="15707" y="2019"/>
                    <a:pt x="15259" y="2311"/>
                    <a:pt x="14815" y="2609"/>
                  </a:cubicBezTo>
                  <a:cubicBezTo>
                    <a:pt x="14466" y="2834"/>
                    <a:pt x="14119" y="3063"/>
                    <a:pt x="13774" y="3295"/>
                  </a:cubicBezTo>
                  <a:cubicBezTo>
                    <a:pt x="12852" y="3897"/>
                    <a:pt x="11938" y="4511"/>
                    <a:pt x="11033" y="5138"/>
                  </a:cubicBezTo>
                  <a:cubicBezTo>
                    <a:pt x="10900" y="5229"/>
                    <a:pt x="10767" y="5322"/>
                    <a:pt x="10635" y="5415"/>
                  </a:cubicBezTo>
                  <a:cubicBezTo>
                    <a:pt x="8998" y="6557"/>
                    <a:pt x="7392" y="7742"/>
                    <a:pt x="5820" y="8972"/>
                  </a:cubicBezTo>
                  <a:cubicBezTo>
                    <a:pt x="4698" y="9855"/>
                    <a:pt x="3587" y="10754"/>
                    <a:pt x="2516" y="11698"/>
                  </a:cubicBezTo>
                  <a:cubicBezTo>
                    <a:pt x="1951" y="12191"/>
                    <a:pt x="1389" y="12688"/>
                    <a:pt x="850" y="13209"/>
                  </a:cubicBezTo>
                  <a:cubicBezTo>
                    <a:pt x="559" y="13479"/>
                    <a:pt x="293" y="13774"/>
                    <a:pt x="5" y="14047"/>
                  </a:cubicBezTo>
                  <a:cubicBezTo>
                    <a:pt x="26" y="13869"/>
                    <a:pt x="0" y="13676"/>
                    <a:pt x="60" y="13509"/>
                  </a:cubicBezTo>
                  <a:cubicBezTo>
                    <a:pt x="776" y="12809"/>
                    <a:pt x="1512" y="12129"/>
                    <a:pt x="2254" y="11458"/>
                  </a:cubicBezTo>
                  <a:cubicBezTo>
                    <a:pt x="4068" y="9604"/>
                    <a:pt x="6065" y="7936"/>
                    <a:pt x="8158" y="6407"/>
                  </a:cubicBezTo>
                  <a:cubicBezTo>
                    <a:pt x="8864" y="5888"/>
                    <a:pt x="9583" y="5387"/>
                    <a:pt x="10305" y="4889"/>
                  </a:cubicBezTo>
                  <a:cubicBezTo>
                    <a:pt x="10412" y="4815"/>
                    <a:pt x="10520" y="4742"/>
                    <a:pt x="10627" y="4668"/>
                  </a:cubicBezTo>
                  <a:cubicBezTo>
                    <a:pt x="11261" y="4237"/>
                    <a:pt x="11895" y="3808"/>
                    <a:pt x="12521" y="3367"/>
                  </a:cubicBezTo>
                  <a:cubicBezTo>
                    <a:pt x="12600" y="3312"/>
                    <a:pt x="12679" y="3258"/>
                    <a:pt x="12758" y="3204"/>
                  </a:cubicBezTo>
                  <a:cubicBezTo>
                    <a:pt x="13089" y="2977"/>
                    <a:pt x="13422" y="2754"/>
                    <a:pt x="13758" y="2534"/>
                  </a:cubicBezTo>
                  <a:cubicBezTo>
                    <a:pt x="13891" y="2447"/>
                    <a:pt x="14023" y="2358"/>
                    <a:pt x="14156" y="2271"/>
                  </a:cubicBezTo>
                  <a:cubicBezTo>
                    <a:pt x="14581" y="1996"/>
                    <a:pt x="15010" y="1725"/>
                    <a:pt x="15435" y="1449"/>
                  </a:cubicBezTo>
                  <a:cubicBezTo>
                    <a:pt x="16070" y="1053"/>
                    <a:pt x="16699" y="647"/>
                    <a:pt x="17325" y="235"/>
                  </a:cubicBezTo>
                  <a:cubicBezTo>
                    <a:pt x="17442" y="159"/>
                    <a:pt x="17559" y="82"/>
                    <a:pt x="17673" y="0"/>
                  </a:cubicBezTo>
                  <a:close/>
                </a:path>
              </a:pathLst>
            </a:custGeom>
            <a:solidFill>
              <a:srgbClr val="E32E3A"/>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4" name="Freeform 77">
              <a:extLst>
                <a:ext uri="{FF2B5EF4-FFF2-40B4-BE49-F238E27FC236}">
                  <a16:creationId xmlns:a16="http://schemas.microsoft.com/office/drawing/2014/main" id="{E075F096-E3AC-6542-B994-4CBE2F2EE05C}"/>
                </a:ext>
              </a:extLst>
            </p:cNvPr>
            <p:cNvSpPr>
              <a:spLocks noChangeAspect="1"/>
            </p:cNvSpPr>
            <p:nvPr userDrawn="1"/>
          </p:nvSpPr>
          <p:spPr bwMode="auto">
            <a:xfrm>
              <a:off x="365" y="369"/>
              <a:ext cx="69" cy="48"/>
            </a:xfrm>
            <a:custGeom>
              <a:avLst/>
              <a:gdLst/>
              <a:ahLst/>
              <a:cxnLst>
                <a:cxn ang="0">
                  <a:pos x="2380" y="1119"/>
                </a:cxn>
                <a:cxn ang="0">
                  <a:pos x="4057" y="0"/>
                </a:cxn>
                <a:cxn ang="0">
                  <a:pos x="4556" y="700"/>
                </a:cxn>
                <a:cxn ang="0">
                  <a:pos x="4560" y="1685"/>
                </a:cxn>
                <a:cxn ang="0">
                  <a:pos x="3630" y="2593"/>
                </a:cxn>
                <a:cxn ang="0">
                  <a:pos x="1875" y="2957"/>
                </a:cxn>
                <a:cxn ang="0">
                  <a:pos x="677" y="2687"/>
                </a:cxn>
                <a:cxn ang="0">
                  <a:pos x="8" y="3202"/>
                </a:cxn>
                <a:cxn ang="0">
                  <a:pos x="0" y="2689"/>
                </a:cxn>
                <a:cxn ang="0">
                  <a:pos x="1041" y="2003"/>
                </a:cxn>
                <a:cxn ang="0">
                  <a:pos x="2496" y="2025"/>
                </a:cxn>
                <a:cxn ang="0">
                  <a:pos x="2795" y="1833"/>
                </a:cxn>
                <a:cxn ang="0">
                  <a:pos x="2769" y="1396"/>
                </a:cxn>
                <a:cxn ang="0">
                  <a:pos x="2380" y="1119"/>
                </a:cxn>
              </a:cxnLst>
              <a:rect l="0" t="0" r="r" b="b"/>
              <a:pathLst>
                <a:path w="4704" h="3202">
                  <a:moveTo>
                    <a:pt x="2380" y="1119"/>
                  </a:moveTo>
                  <a:cubicBezTo>
                    <a:pt x="2938" y="746"/>
                    <a:pt x="3500" y="376"/>
                    <a:pt x="4057" y="0"/>
                  </a:cubicBezTo>
                  <a:cubicBezTo>
                    <a:pt x="4252" y="210"/>
                    <a:pt x="4446" y="431"/>
                    <a:pt x="4556" y="700"/>
                  </a:cubicBezTo>
                  <a:cubicBezTo>
                    <a:pt x="4692" y="1009"/>
                    <a:pt x="4704" y="1376"/>
                    <a:pt x="4560" y="1685"/>
                  </a:cubicBezTo>
                  <a:cubicBezTo>
                    <a:pt x="4377" y="2092"/>
                    <a:pt x="4010" y="2380"/>
                    <a:pt x="3630" y="2593"/>
                  </a:cubicBezTo>
                  <a:cubicBezTo>
                    <a:pt x="3103" y="2900"/>
                    <a:pt x="2478" y="3005"/>
                    <a:pt x="1875" y="2957"/>
                  </a:cubicBezTo>
                  <a:cubicBezTo>
                    <a:pt x="1463" y="2933"/>
                    <a:pt x="1066" y="2817"/>
                    <a:pt x="677" y="2687"/>
                  </a:cubicBezTo>
                  <a:cubicBezTo>
                    <a:pt x="430" y="2822"/>
                    <a:pt x="222" y="3020"/>
                    <a:pt x="8" y="3202"/>
                  </a:cubicBezTo>
                  <a:cubicBezTo>
                    <a:pt x="7" y="3031"/>
                    <a:pt x="10" y="2859"/>
                    <a:pt x="0" y="2689"/>
                  </a:cubicBezTo>
                  <a:cubicBezTo>
                    <a:pt x="345" y="2457"/>
                    <a:pt x="692" y="2228"/>
                    <a:pt x="1041" y="2003"/>
                  </a:cubicBezTo>
                  <a:cubicBezTo>
                    <a:pt x="1501" y="2185"/>
                    <a:pt x="2032" y="2201"/>
                    <a:pt x="2496" y="2025"/>
                  </a:cubicBezTo>
                  <a:cubicBezTo>
                    <a:pt x="2604" y="1979"/>
                    <a:pt x="2724" y="1932"/>
                    <a:pt x="2795" y="1833"/>
                  </a:cubicBezTo>
                  <a:cubicBezTo>
                    <a:pt x="2867" y="1698"/>
                    <a:pt x="2874" y="1515"/>
                    <a:pt x="2769" y="1396"/>
                  </a:cubicBezTo>
                  <a:cubicBezTo>
                    <a:pt x="2663" y="1274"/>
                    <a:pt x="2512" y="1206"/>
                    <a:pt x="2380" y="1119"/>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5" name="Freeform 78">
              <a:extLst>
                <a:ext uri="{FF2B5EF4-FFF2-40B4-BE49-F238E27FC236}">
                  <a16:creationId xmlns:a16="http://schemas.microsoft.com/office/drawing/2014/main" id="{91B2E77E-B54B-D64C-BBB7-2BD866AF26A8}"/>
                </a:ext>
              </a:extLst>
            </p:cNvPr>
            <p:cNvSpPr>
              <a:spLocks noChangeAspect="1"/>
            </p:cNvSpPr>
            <p:nvPr userDrawn="1"/>
          </p:nvSpPr>
          <p:spPr bwMode="auto">
            <a:xfrm>
              <a:off x="365" y="369"/>
              <a:ext cx="69" cy="48"/>
            </a:xfrm>
            <a:custGeom>
              <a:avLst/>
              <a:gdLst/>
              <a:ahLst/>
              <a:cxnLst>
                <a:cxn ang="0">
                  <a:pos x="2380" y="1119"/>
                </a:cxn>
                <a:cxn ang="0">
                  <a:pos x="4057" y="0"/>
                </a:cxn>
                <a:cxn ang="0">
                  <a:pos x="4556" y="700"/>
                </a:cxn>
                <a:cxn ang="0">
                  <a:pos x="4560" y="1685"/>
                </a:cxn>
                <a:cxn ang="0">
                  <a:pos x="3630" y="2593"/>
                </a:cxn>
                <a:cxn ang="0">
                  <a:pos x="1875" y="2957"/>
                </a:cxn>
                <a:cxn ang="0">
                  <a:pos x="677" y="2687"/>
                </a:cxn>
                <a:cxn ang="0">
                  <a:pos x="8" y="3202"/>
                </a:cxn>
                <a:cxn ang="0">
                  <a:pos x="0" y="2689"/>
                </a:cxn>
                <a:cxn ang="0">
                  <a:pos x="1041" y="2003"/>
                </a:cxn>
                <a:cxn ang="0">
                  <a:pos x="2496" y="2025"/>
                </a:cxn>
                <a:cxn ang="0">
                  <a:pos x="2795" y="1833"/>
                </a:cxn>
                <a:cxn ang="0">
                  <a:pos x="2769" y="1396"/>
                </a:cxn>
                <a:cxn ang="0">
                  <a:pos x="2380" y="1119"/>
                </a:cxn>
              </a:cxnLst>
              <a:rect l="0" t="0" r="r" b="b"/>
              <a:pathLst>
                <a:path w="4704" h="3202">
                  <a:moveTo>
                    <a:pt x="2380" y="1119"/>
                  </a:moveTo>
                  <a:cubicBezTo>
                    <a:pt x="2938" y="746"/>
                    <a:pt x="3500" y="376"/>
                    <a:pt x="4057" y="0"/>
                  </a:cubicBezTo>
                  <a:cubicBezTo>
                    <a:pt x="4252" y="210"/>
                    <a:pt x="4446" y="431"/>
                    <a:pt x="4556" y="700"/>
                  </a:cubicBezTo>
                  <a:cubicBezTo>
                    <a:pt x="4692" y="1009"/>
                    <a:pt x="4704" y="1376"/>
                    <a:pt x="4560" y="1685"/>
                  </a:cubicBezTo>
                  <a:cubicBezTo>
                    <a:pt x="4377" y="2092"/>
                    <a:pt x="4010" y="2380"/>
                    <a:pt x="3630" y="2593"/>
                  </a:cubicBezTo>
                  <a:cubicBezTo>
                    <a:pt x="3103" y="2900"/>
                    <a:pt x="2478" y="3005"/>
                    <a:pt x="1875" y="2957"/>
                  </a:cubicBezTo>
                  <a:cubicBezTo>
                    <a:pt x="1463" y="2933"/>
                    <a:pt x="1066" y="2817"/>
                    <a:pt x="677" y="2687"/>
                  </a:cubicBezTo>
                  <a:cubicBezTo>
                    <a:pt x="430" y="2822"/>
                    <a:pt x="222" y="3020"/>
                    <a:pt x="8" y="3202"/>
                  </a:cubicBezTo>
                  <a:cubicBezTo>
                    <a:pt x="7" y="3031"/>
                    <a:pt x="10" y="2859"/>
                    <a:pt x="0" y="2689"/>
                  </a:cubicBezTo>
                  <a:cubicBezTo>
                    <a:pt x="345" y="2457"/>
                    <a:pt x="692" y="2228"/>
                    <a:pt x="1041" y="2003"/>
                  </a:cubicBezTo>
                  <a:cubicBezTo>
                    <a:pt x="1501" y="2185"/>
                    <a:pt x="2032" y="2201"/>
                    <a:pt x="2496" y="2025"/>
                  </a:cubicBezTo>
                  <a:cubicBezTo>
                    <a:pt x="2604" y="1979"/>
                    <a:pt x="2724" y="1932"/>
                    <a:pt x="2795" y="1833"/>
                  </a:cubicBezTo>
                  <a:cubicBezTo>
                    <a:pt x="2867" y="1698"/>
                    <a:pt x="2874" y="1515"/>
                    <a:pt x="2769" y="1396"/>
                  </a:cubicBezTo>
                  <a:cubicBezTo>
                    <a:pt x="2663" y="1274"/>
                    <a:pt x="2512" y="1206"/>
                    <a:pt x="2380" y="1119"/>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6" name="Freeform 79">
              <a:extLst>
                <a:ext uri="{FF2B5EF4-FFF2-40B4-BE49-F238E27FC236}">
                  <a16:creationId xmlns:a16="http://schemas.microsoft.com/office/drawing/2014/main" id="{4B78B9AB-4924-EF47-8CA3-71FB29E7E4EC}"/>
                </a:ext>
              </a:extLst>
            </p:cNvPr>
            <p:cNvSpPr>
              <a:spLocks noChangeAspect="1"/>
            </p:cNvSpPr>
            <p:nvPr userDrawn="1"/>
          </p:nvSpPr>
          <p:spPr bwMode="auto">
            <a:xfrm>
              <a:off x="285" y="372"/>
              <a:ext cx="21" cy="8"/>
            </a:xfrm>
            <a:custGeom>
              <a:avLst/>
              <a:gdLst/>
              <a:ahLst/>
              <a:cxnLst>
                <a:cxn ang="0">
                  <a:pos x="1164" y="0"/>
                </a:cxn>
                <a:cxn ang="0">
                  <a:pos x="1388" y="571"/>
                </a:cxn>
                <a:cxn ang="0">
                  <a:pos x="0" y="570"/>
                </a:cxn>
                <a:cxn ang="0">
                  <a:pos x="86" y="279"/>
                </a:cxn>
                <a:cxn ang="0">
                  <a:pos x="1164" y="0"/>
                </a:cxn>
              </a:cxnLst>
              <a:rect l="0" t="0" r="r" b="b"/>
              <a:pathLst>
                <a:path w="1388" h="577">
                  <a:moveTo>
                    <a:pt x="1164" y="0"/>
                  </a:moveTo>
                  <a:cubicBezTo>
                    <a:pt x="1258" y="182"/>
                    <a:pt x="1312" y="381"/>
                    <a:pt x="1388" y="571"/>
                  </a:cubicBezTo>
                  <a:cubicBezTo>
                    <a:pt x="926" y="576"/>
                    <a:pt x="463" y="577"/>
                    <a:pt x="0" y="570"/>
                  </a:cubicBezTo>
                  <a:cubicBezTo>
                    <a:pt x="25" y="472"/>
                    <a:pt x="54" y="375"/>
                    <a:pt x="86" y="279"/>
                  </a:cubicBezTo>
                  <a:cubicBezTo>
                    <a:pt x="446" y="189"/>
                    <a:pt x="806" y="99"/>
                    <a:pt x="1164" y="0"/>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7" name="Freeform 80">
              <a:extLst>
                <a:ext uri="{FF2B5EF4-FFF2-40B4-BE49-F238E27FC236}">
                  <a16:creationId xmlns:a16="http://schemas.microsoft.com/office/drawing/2014/main" id="{13ACA65A-DEE6-644A-A800-5CEA3F73626E}"/>
                </a:ext>
              </a:extLst>
            </p:cNvPr>
            <p:cNvSpPr>
              <a:spLocks noChangeAspect="1"/>
            </p:cNvSpPr>
            <p:nvPr userDrawn="1"/>
          </p:nvSpPr>
          <p:spPr bwMode="auto">
            <a:xfrm>
              <a:off x="285" y="372"/>
              <a:ext cx="21" cy="8"/>
            </a:xfrm>
            <a:custGeom>
              <a:avLst/>
              <a:gdLst/>
              <a:ahLst/>
              <a:cxnLst>
                <a:cxn ang="0">
                  <a:pos x="1164" y="0"/>
                </a:cxn>
                <a:cxn ang="0">
                  <a:pos x="1388" y="571"/>
                </a:cxn>
                <a:cxn ang="0">
                  <a:pos x="0" y="570"/>
                </a:cxn>
                <a:cxn ang="0">
                  <a:pos x="86" y="279"/>
                </a:cxn>
                <a:cxn ang="0">
                  <a:pos x="1164" y="0"/>
                </a:cxn>
              </a:cxnLst>
              <a:rect l="0" t="0" r="r" b="b"/>
              <a:pathLst>
                <a:path w="1388" h="577">
                  <a:moveTo>
                    <a:pt x="1164" y="0"/>
                  </a:moveTo>
                  <a:cubicBezTo>
                    <a:pt x="1258" y="182"/>
                    <a:pt x="1312" y="381"/>
                    <a:pt x="1388" y="571"/>
                  </a:cubicBezTo>
                  <a:cubicBezTo>
                    <a:pt x="926" y="576"/>
                    <a:pt x="463" y="577"/>
                    <a:pt x="0" y="570"/>
                  </a:cubicBezTo>
                  <a:cubicBezTo>
                    <a:pt x="25" y="472"/>
                    <a:pt x="54" y="375"/>
                    <a:pt x="86" y="279"/>
                  </a:cubicBezTo>
                  <a:cubicBezTo>
                    <a:pt x="446" y="189"/>
                    <a:pt x="806" y="99"/>
                    <a:pt x="1164" y="0"/>
                  </a:cubicBezTo>
                  <a:close/>
                </a:path>
              </a:pathLst>
            </a:custGeom>
            <a:solidFill>
              <a:srgbClr val="1E59A6"/>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8" name="Freeform 81">
              <a:extLst>
                <a:ext uri="{FF2B5EF4-FFF2-40B4-BE49-F238E27FC236}">
                  <a16:creationId xmlns:a16="http://schemas.microsoft.com/office/drawing/2014/main" id="{F13594AD-738F-2E45-9B51-8B67B107F334}"/>
                </a:ext>
              </a:extLst>
            </p:cNvPr>
            <p:cNvSpPr>
              <a:spLocks noChangeAspect="1"/>
            </p:cNvSpPr>
            <p:nvPr userDrawn="1"/>
          </p:nvSpPr>
          <p:spPr bwMode="auto">
            <a:xfrm>
              <a:off x="133" y="379"/>
              <a:ext cx="180" cy="151"/>
            </a:xfrm>
            <a:custGeom>
              <a:avLst/>
              <a:gdLst/>
              <a:ahLst/>
              <a:cxnLst>
                <a:cxn ang="0">
                  <a:pos x="7045" y="641"/>
                </a:cxn>
                <a:cxn ang="0">
                  <a:pos x="9557" y="0"/>
                </a:cxn>
                <a:cxn ang="0">
                  <a:pos x="9205" y="1271"/>
                </a:cxn>
                <a:cxn ang="0">
                  <a:pos x="9084" y="1541"/>
                </a:cxn>
                <a:cxn ang="0">
                  <a:pos x="8486" y="2074"/>
                </a:cxn>
                <a:cxn ang="0">
                  <a:pos x="10256" y="2082"/>
                </a:cxn>
                <a:cxn ang="0">
                  <a:pos x="10019" y="1766"/>
                </a:cxn>
                <a:cxn ang="0">
                  <a:pos x="10080" y="825"/>
                </a:cxn>
                <a:cxn ang="0">
                  <a:pos x="12150" y="3624"/>
                </a:cxn>
                <a:cxn ang="0">
                  <a:pos x="10003" y="5142"/>
                </a:cxn>
                <a:cxn ang="0">
                  <a:pos x="4099" y="10193"/>
                </a:cxn>
                <a:cxn ang="0">
                  <a:pos x="1749" y="7215"/>
                </a:cxn>
                <a:cxn ang="0">
                  <a:pos x="0" y="2970"/>
                </a:cxn>
                <a:cxn ang="0">
                  <a:pos x="2010" y="2156"/>
                </a:cxn>
                <a:cxn ang="0">
                  <a:pos x="2270" y="2048"/>
                </a:cxn>
                <a:cxn ang="0">
                  <a:pos x="3683" y="2020"/>
                </a:cxn>
                <a:cxn ang="0">
                  <a:pos x="3402" y="1695"/>
                </a:cxn>
                <a:cxn ang="0">
                  <a:pos x="4768" y="1267"/>
                </a:cxn>
                <a:cxn ang="0">
                  <a:pos x="5254" y="2102"/>
                </a:cxn>
                <a:cxn ang="0">
                  <a:pos x="7539" y="2098"/>
                </a:cxn>
                <a:cxn ang="0">
                  <a:pos x="7077" y="1434"/>
                </a:cxn>
                <a:cxn ang="0">
                  <a:pos x="7045" y="641"/>
                </a:cxn>
              </a:cxnLst>
              <a:rect l="0" t="0" r="r" b="b"/>
              <a:pathLst>
                <a:path w="12150" h="10193">
                  <a:moveTo>
                    <a:pt x="7045" y="641"/>
                  </a:moveTo>
                  <a:cubicBezTo>
                    <a:pt x="7882" y="424"/>
                    <a:pt x="8718" y="206"/>
                    <a:pt x="9557" y="0"/>
                  </a:cubicBezTo>
                  <a:cubicBezTo>
                    <a:pt x="9440" y="424"/>
                    <a:pt x="9316" y="846"/>
                    <a:pt x="9205" y="1271"/>
                  </a:cubicBezTo>
                  <a:cubicBezTo>
                    <a:pt x="9180" y="1367"/>
                    <a:pt x="9149" y="1465"/>
                    <a:pt x="9084" y="1541"/>
                  </a:cubicBezTo>
                  <a:cubicBezTo>
                    <a:pt x="8914" y="1750"/>
                    <a:pt x="8686" y="1898"/>
                    <a:pt x="8486" y="2074"/>
                  </a:cubicBezTo>
                  <a:cubicBezTo>
                    <a:pt x="9076" y="2082"/>
                    <a:pt x="9666" y="2092"/>
                    <a:pt x="10256" y="2082"/>
                  </a:cubicBezTo>
                  <a:cubicBezTo>
                    <a:pt x="10156" y="1994"/>
                    <a:pt x="10065" y="1892"/>
                    <a:pt x="10019" y="1766"/>
                  </a:cubicBezTo>
                  <a:cubicBezTo>
                    <a:pt x="9899" y="1462"/>
                    <a:pt x="9956" y="1119"/>
                    <a:pt x="10080" y="825"/>
                  </a:cubicBezTo>
                  <a:cubicBezTo>
                    <a:pt x="10732" y="1785"/>
                    <a:pt x="11416" y="2724"/>
                    <a:pt x="12150" y="3624"/>
                  </a:cubicBezTo>
                  <a:cubicBezTo>
                    <a:pt x="11428" y="4122"/>
                    <a:pt x="10709" y="4623"/>
                    <a:pt x="10003" y="5142"/>
                  </a:cubicBezTo>
                  <a:cubicBezTo>
                    <a:pt x="7910" y="6671"/>
                    <a:pt x="5913" y="8339"/>
                    <a:pt x="4099" y="10193"/>
                  </a:cubicBezTo>
                  <a:cubicBezTo>
                    <a:pt x="3203" y="9297"/>
                    <a:pt x="2403" y="8302"/>
                    <a:pt x="1749" y="7215"/>
                  </a:cubicBezTo>
                  <a:cubicBezTo>
                    <a:pt x="955" y="5900"/>
                    <a:pt x="360" y="4464"/>
                    <a:pt x="0" y="2970"/>
                  </a:cubicBezTo>
                  <a:cubicBezTo>
                    <a:pt x="656" y="2667"/>
                    <a:pt x="1330" y="2403"/>
                    <a:pt x="2010" y="2156"/>
                  </a:cubicBezTo>
                  <a:cubicBezTo>
                    <a:pt x="2098" y="2123"/>
                    <a:pt x="2184" y="2086"/>
                    <a:pt x="2270" y="2048"/>
                  </a:cubicBezTo>
                  <a:cubicBezTo>
                    <a:pt x="2741" y="2018"/>
                    <a:pt x="3213" y="2048"/>
                    <a:pt x="3683" y="2020"/>
                  </a:cubicBezTo>
                  <a:cubicBezTo>
                    <a:pt x="3593" y="1908"/>
                    <a:pt x="3494" y="1804"/>
                    <a:pt x="3402" y="1695"/>
                  </a:cubicBezTo>
                  <a:cubicBezTo>
                    <a:pt x="3849" y="1527"/>
                    <a:pt x="4313" y="1409"/>
                    <a:pt x="4768" y="1267"/>
                  </a:cubicBezTo>
                  <a:cubicBezTo>
                    <a:pt x="4930" y="1545"/>
                    <a:pt x="5089" y="1826"/>
                    <a:pt x="5254" y="2102"/>
                  </a:cubicBezTo>
                  <a:cubicBezTo>
                    <a:pt x="6016" y="2102"/>
                    <a:pt x="6777" y="2111"/>
                    <a:pt x="7539" y="2098"/>
                  </a:cubicBezTo>
                  <a:cubicBezTo>
                    <a:pt x="7408" y="1861"/>
                    <a:pt x="7186" y="1684"/>
                    <a:pt x="7077" y="1434"/>
                  </a:cubicBezTo>
                  <a:cubicBezTo>
                    <a:pt x="7016" y="1175"/>
                    <a:pt x="7056" y="905"/>
                    <a:pt x="7045" y="641"/>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9" name="Freeform 82">
              <a:extLst>
                <a:ext uri="{FF2B5EF4-FFF2-40B4-BE49-F238E27FC236}">
                  <a16:creationId xmlns:a16="http://schemas.microsoft.com/office/drawing/2014/main" id="{3C2DF14C-6F3E-1A48-8783-9E96592B8252}"/>
                </a:ext>
              </a:extLst>
            </p:cNvPr>
            <p:cNvSpPr>
              <a:spLocks noChangeAspect="1"/>
            </p:cNvSpPr>
            <p:nvPr userDrawn="1"/>
          </p:nvSpPr>
          <p:spPr bwMode="auto">
            <a:xfrm>
              <a:off x="133" y="379"/>
              <a:ext cx="180" cy="151"/>
            </a:xfrm>
            <a:custGeom>
              <a:avLst/>
              <a:gdLst/>
              <a:ahLst/>
              <a:cxnLst>
                <a:cxn ang="0">
                  <a:pos x="7045" y="641"/>
                </a:cxn>
                <a:cxn ang="0">
                  <a:pos x="9557" y="0"/>
                </a:cxn>
                <a:cxn ang="0">
                  <a:pos x="9205" y="1271"/>
                </a:cxn>
                <a:cxn ang="0">
                  <a:pos x="9084" y="1541"/>
                </a:cxn>
                <a:cxn ang="0">
                  <a:pos x="8486" y="2074"/>
                </a:cxn>
                <a:cxn ang="0">
                  <a:pos x="10256" y="2082"/>
                </a:cxn>
                <a:cxn ang="0">
                  <a:pos x="10019" y="1766"/>
                </a:cxn>
                <a:cxn ang="0">
                  <a:pos x="10080" y="825"/>
                </a:cxn>
                <a:cxn ang="0">
                  <a:pos x="12150" y="3624"/>
                </a:cxn>
                <a:cxn ang="0">
                  <a:pos x="10003" y="5142"/>
                </a:cxn>
                <a:cxn ang="0">
                  <a:pos x="4099" y="10193"/>
                </a:cxn>
                <a:cxn ang="0">
                  <a:pos x="1749" y="7215"/>
                </a:cxn>
                <a:cxn ang="0">
                  <a:pos x="0" y="2970"/>
                </a:cxn>
                <a:cxn ang="0">
                  <a:pos x="2010" y="2156"/>
                </a:cxn>
                <a:cxn ang="0">
                  <a:pos x="2270" y="2048"/>
                </a:cxn>
                <a:cxn ang="0">
                  <a:pos x="3683" y="2020"/>
                </a:cxn>
                <a:cxn ang="0">
                  <a:pos x="3402" y="1695"/>
                </a:cxn>
                <a:cxn ang="0">
                  <a:pos x="4768" y="1267"/>
                </a:cxn>
                <a:cxn ang="0">
                  <a:pos x="5254" y="2102"/>
                </a:cxn>
                <a:cxn ang="0">
                  <a:pos x="7539" y="2098"/>
                </a:cxn>
                <a:cxn ang="0">
                  <a:pos x="7077" y="1434"/>
                </a:cxn>
                <a:cxn ang="0">
                  <a:pos x="7045" y="641"/>
                </a:cxn>
              </a:cxnLst>
              <a:rect l="0" t="0" r="r" b="b"/>
              <a:pathLst>
                <a:path w="12150" h="10193">
                  <a:moveTo>
                    <a:pt x="7045" y="641"/>
                  </a:moveTo>
                  <a:cubicBezTo>
                    <a:pt x="7882" y="424"/>
                    <a:pt x="8718" y="206"/>
                    <a:pt x="9557" y="0"/>
                  </a:cubicBezTo>
                  <a:cubicBezTo>
                    <a:pt x="9440" y="424"/>
                    <a:pt x="9316" y="846"/>
                    <a:pt x="9205" y="1271"/>
                  </a:cubicBezTo>
                  <a:cubicBezTo>
                    <a:pt x="9180" y="1367"/>
                    <a:pt x="9149" y="1465"/>
                    <a:pt x="9084" y="1541"/>
                  </a:cubicBezTo>
                  <a:cubicBezTo>
                    <a:pt x="8914" y="1750"/>
                    <a:pt x="8686" y="1898"/>
                    <a:pt x="8486" y="2074"/>
                  </a:cubicBezTo>
                  <a:cubicBezTo>
                    <a:pt x="9076" y="2082"/>
                    <a:pt x="9666" y="2092"/>
                    <a:pt x="10256" y="2082"/>
                  </a:cubicBezTo>
                  <a:cubicBezTo>
                    <a:pt x="10156" y="1994"/>
                    <a:pt x="10065" y="1892"/>
                    <a:pt x="10019" y="1766"/>
                  </a:cubicBezTo>
                  <a:cubicBezTo>
                    <a:pt x="9899" y="1462"/>
                    <a:pt x="9956" y="1119"/>
                    <a:pt x="10080" y="825"/>
                  </a:cubicBezTo>
                  <a:cubicBezTo>
                    <a:pt x="10732" y="1785"/>
                    <a:pt x="11416" y="2724"/>
                    <a:pt x="12150" y="3624"/>
                  </a:cubicBezTo>
                  <a:cubicBezTo>
                    <a:pt x="11428" y="4122"/>
                    <a:pt x="10709" y="4623"/>
                    <a:pt x="10003" y="5142"/>
                  </a:cubicBezTo>
                  <a:cubicBezTo>
                    <a:pt x="7910" y="6671"/>
                    <a:pt x="5913" y="8339"/>
                    <a:pt x="4099" y="10193"/>
                  </a:cubicBezTo>
                  <a:cubicBezTo>
                    <a:pt x="3203" y="9297"/>
                    <a:pt x="2403" y="8302"/>
                    <a:pt x="1749" y="7215"/>
                  </a:cubicBezTo>
                  <a:cubicBezTo>
                    <a:pt x="955" y="5900"/>
                    <a:pt x="360" y="4464"/>
                    <a:pt x="0" y="2970"/>
                  </a:cubicBezTo>
                  <a:cubicBezTo>
                    <a:pt x="656" y="2667"/>
                    <a:pt x="1330" y="2403"/>
                    <a:pt x="2010" y="2156"/>
                  </a:cubicBezTo>
                  <a:cubicBezTo>
                    <a:pt x="2098" y="2123"/>
                    <a:pt x="2184" y="2086"/>
                    <a:pt x="2270" y="2048"/>
                  </a:cubicBezTo>
                  <a:cubicBezTo>
                    <a:pt x="2741" y="2018"/>
                    <a:pt x="3213" y="2048"/>
                    <a:pt x="3683" y="2020"/>
                  </a:cubicBezTo>
                  <a:cubicBezTo>
                    <a:pt x="3593" y="1908"/>
                    <a:pt x="3494" y="1804"/>
                    <a:pt x="3402" y="1695"/>
                  </a:cubicBezTo>
                  <a:cubicBezTo>
                    <a:pt x="3849" y="1527"/>
                    <a:pt x="4313" y="1409"/>
                    <a:pt x="4768" y="1267"/>
                  </a:cubicBezTo>
                  <a:cubicBezTo>
                    <a:pt x="4930" y="1545"/>
                    <a:pt x="5089" y="1826"/>
                    <a:pt x="5254" y="2102"/>
                  </a:cubicBezTo>
                  <a:cubicBezTo>
                    <a:pt x="6016" y="2102"/>
                    <a:pt x="6777" y="2111"/>
                    <a:pt x="7539" y="2098"/>
                  </a:cubicBezTo>
                  <a:cubicBezTo>
                    <a:pt x="7408" y="1861"/>
                    <a:pt x="7186" y="1684"/>
                    <a:pt x="7077" y="1434"/>
                  </a:cubicBezTo>
                  <a:cubicBezTo>
                    <a:pt x="7016" y="1175"/>
                    <a:pt x="7056" y="905"/>
                    <a:pt x="7045" y="641"/>
                  </a:cubicBezTo>
                  <a:close/>
                </a:path>
              </a:pathLst>
            </a:custGeom>
            <a:solidFill>
              <a:srgbClr val="1E59A6"/>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0" name="Freeform 83">
              <a:extLst>
                <a:ext uri="{FF2B5EF4-FFF2-40B4-BE49-F238E27FC236}">
                  <a16:creationId xmlns:a16="http://schemas.microsoft.com/office/drawing/2014/main" id="{F2D3FCA5-2C2C-C34C-9948-8D38A4E4C343}"/>
                </a:ext>
              </a:extLst>
            </p:cNvPr>
            <p:cNvSpPr>
              <a:spLocks noChangeAspect="1"/>
            </p:cNvSpPr>
            <p:nvPr userDrawn="1"/>
          </p:nvSpPr>
          <p:spPr bwMode="auto">
            <a:xfrm>
              <a:off x="380" y="386"/>
              <a:ext cx="27" cy="16"/>
            </a:xfrm>
            <a:custGeom>
              <a:avLst/>
              <a:gdLst/>
              <a:ahLst/>
              <a:cxnLst>
                <a:cxn ang="0">
                  <a:pos x="0" y="884"/>
                </a:cxn>
                <a:cxn ang="0">
                  <a:pos x="1339" y="0"/>
                </a:cxn>
                <a:cxn ang="0">
                  <a:pos x="1728" y="277"/>
                </a:cxn>
                <a:cxn ang="0">
                  <a:pos x="1754" y="714"/>
                </a:cxn>
                <a:cxn ang="0">
                  <a:pos x="1455" y="906"/>
                </a:cxn>
                <a:cxn ang="0">
                  <a:pos x="0" y="884"/>
                </a:cxn>
              </a:cxnLst>
              <a:rect l="0" t="0" r="r" b="b"/>
              <a:pathLst>
                <a:path w="1833" h="1082">
                  <a:moveTo>
                    <a:pt x="0" y="884"/>
                  </a:moveTo>
                  <a:cubicBezTo>
                    <a:pt x="444" y="586"/>
                    <a:pt x="892" y="294"/>
                    <a:pt x="1339" y="0"/>
                  </a:cubicBezTo>
                  <a:cubicBezTo>
                    <a:pt x="1471" y="87"/>
                    <a:pt x="1622" y="155"/>
                    <a:pt x="1728" y="277"/>
                  </a:cubicBezTo>
                  <a:cubicBezTo>
                    <a:pt x="1833" y="396"/>
                    <a:pt x="1826" y="579"/>
                    <a:pt x="1754" y="714"/>
                  </a:cubicBezTo>
                  <a:cubicBezTo>
                    <a:pt x="1683" y="813"/>
                    <a:pt x="1563" y="860"/>
                    <a:pt x="1455" y="906"/>
                  </a:cubicBezTo>
                  <a:cubicBezTo>
                    <a:pt x="991" y="1082"/>
                    <a:pt x="460" y="1066"/>
                    <a:pt x="0" y="884"/>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1" name="Freeform 84">
              <a:extLst>
                <a:ext uri="{FF2B5EF4-FFF2-40B4-BE49-F238E27FC236}">
                  <a16:creationId xmlns:a16="http://schemas.microsoft.com/office/drawing/2014/main" id="{79614A12-E601-4E4D-9BF5-15D0CB1020F7}"/>
                </a:ext>
              </a:extLst>
            </p:cNvPr>
            <p:cNvSpPr>
              <a:spLocks noChangeAspect="1"/>
            </p:cNvSpPr>
            <p:nvPr userDrawn="1"/>
          </p:nvSpPr>
          <p:spPr bwMode="auto">
            <a:xfrm>
              <a:off x="380" y="386"/>
              <a:ext cx="27" cy="16"/>
            </a:xfrm>
            <a:custGeom>
              <a:avLst/>
              <a:gdLst/>
              <a:ahLst/>
              <a:cxnLst>
                <a:cxn ang="0">
                  <a:pos x="0" y="884"/>
                </a:cxn>
                <a:cxn ang="0">
                  <a:pos x="1339" y="0"/>
                </a:cxn>
                <a:cxn ang="0">
                  <a:pos x="1728" y="277"/>
                </a:cxn>
                <a:cxn ang="0">
                  <a:pos x="1754" y="714"/>
                </a:cxn>
                <a:cxn ang="0">
                  <a:pos x="1455" y="906"/>
                </a:cxn>
                <a:cxn ang="0">
                  <a:pos x="0" y="884"/>
                </a:cxn>
              </a:cxnLst>
              <a:rect l="0" t="0" r="r" b="b"/>
              <a:pathLst>
                <a:path w="1833" h="1082">
                  <a:moveTo>
                    <a:pt x="0" y="884"/>
                  </a:moveTo>
                  <a:cubicBezTo>
                    <a:pt x="444" y="586"/>
                    <a:pt x="892" y="294"/>
                    <a:pt x="1339" y="0"/>
                  </a:cubicBezTo>
                  <a:cubicBezTo>
                    <a:pt x="1471" y="87"/>
                    <a:pt x="1622" y="155"/>
                    <a:pt x="1728" y="277"/>
                  </a:cubicBezTo>
                  <a:cubicBezTo>
                    <a:pt x="1833" y="396"/>
                    <a:pt x="1826" y="579"/>
                    <a:pt x="1754" y="714"/>
                  </a:cubicBezTo>
                  <a:cubicBezTo>
                    <a:pt x="1683" y="813"/>
                    <a:pt x="1563" y="860"/>
                    <a:pt x="1455" y="906"/>
                  </a:cubicBezTo>
                  <a:cubicBezTo>
                    <a:pt x="991" y="1082"/>
                    <a:pt x="460" y="1066"/>
                    <a:pt x="0" y="884"/>
                  </a:cubicBezTo>
                  <a:close/>
                </a:path>
              </a:pathLst>
            </a:custGeom>
            <a:solidFill>
              <a:srgbClr val="1E59A6"/>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2" name="Freeform 85">
              <a:extLst>
                <a:ext uri="{FF2B5EF4-FFF2-40B4-BE49-F238E27FC236}">
                  <a16:creationId xmlns:a16="http://schemas.microsoft.com/office/drawing/2014/main" id="{639D25EF-ADF6-174F-8525-EF5507ADBCED}"/>
                </a:ext>
              </a:extLst>
            </p:cNvPr>
            <p:cNvSpPr>
              <a:spLocks noChangeAspect="1"/>
            </p:cNvSpPr>
            <p:nvPr userDrawn="1"/>
          </p:nvSpPr>
          <p:spPr bwMode="auto">
            <a:xfrm>
              <a:off x="180" y="386"/>
              <a:ext cx="24" cy="18"/>
            </a:xfrm>
            <a:custGeom>
              <a:avLst/>
              <a:gdLst/>
              <a:ahLst/>
              <a:cxnLst>
                <a:cxn ang="0">
                  <a:pos x="9" y="477"/>
                </a:cxn>
                <a:cxn ang="0">
                  <a:pos x="1153" y="0"/>
                </a:cxn>
                <a:cxn ang="0">
                  <a:pos x="1598" y="773"/>
                </a:cxn>
                <a:cxn ang="0">
                  <a:pos x="232" y="1201"/>
                </a:cxn>
                <a:cxn ang="0">
                  <a:pos x="9" y="477"/>
                </a:cxn>
              </a:cxnLst>
              <a:rect l="0" t="0" r="r" b="b"/>
              <a:pathLst>
                <a:path w="1598" h="1201">
                  <a:moveTo>
                    <a:pt x="9" y="477"/>
                  </a:moveTo>
                  <a:cubicBezTo>
                    <a:pt x="393" y="325"/>
                    <a:pt x="773" y="162"/>
                    <a:pt x="1153" y="0"/>
                  </a:cubicBezTo>
                  <a:cubicBezTo>
                    <a:pt x="1302" y="257"/>
                    <a:pt x="1451" y="515"/>
                    <a:pt x="1598" y="773"/>
                  </a:cubicBezTo>
                  <a:cubicBezTo>
                    <a:pt x="1143" y="915"/>
                    <a:pt x="679" y="1033"/>
                    <a:pt x="232" y="1201"/>
                  </a:cubicBezTo>
                  <a:cubicBezTo>
                    <a:pt x="47" y="1008"/>
                    <a:pt x="0" y="735"/>
                    <a:pt x="9" y="477"/>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3" name="Freeform 86">
              <a:extLst>
                <a:ext uri="{FF2B5EF4-FFF2-40B4-BE49-F238E27FC236}">
                  <a16:creationId xmlns:a16="http://schemas.microsoft.com/office/drawing/2014/main" id="{1431DD98-8197-5148-A5FB-5E2F01123AE0}"/>
                </a:ext>
              </a:extLst>
            </p:cNvPr>
            <p:cNvSpPr>
              <a:spLocks noChangeAspect="1"/>
            </p:cNvSpPr>
            <p:nvPr userDrawn="1"/>
          </p:nvSpPr>
          <p:spPr bwMode="auto">
            <a:xfrm>
              <a:off x="180" y="386"/>
              <a:ext cx="24" cy="18"/>
            </a:xfrm>
            <a:custGeom>
              <a:avLst/>
              <a:gdLst/>
              <a:ahLst/>
              <a:cxnLst>
                <a:cxn ang="0">
                  <a:pos x="9" y="477"/>
                </a:cxn>
                <a:cxn ang="0">
                  <a:pos x="1153" y="0"/>
                </a:cxn>
                <a:cxn ang="0">
                  <a:pos x="1598" y="773"/>
                </a:cxn>
                <a:cxn ang="0">
                  <a:pos x="232" y="1201"/>
                </a:cxn>
                <a:cxn ang="0">
                  <a:pos x="9" y="477"/>
                </a:cxn>
              </a:cxnLst>
              <a:rect l="0" t="0" r="r" b="b"/>
              <a:pathLst>
                <a:path w="1598" h="1201">
                  <a:moveTo>
                    <a:pt x="9" y="477"/>
                  </a:moveTo>
                  <a:cubicBezTo>
                    <a:pt x="393" y="325"/>
                    <a:pt x="773" y="162"/>
                    <a:pt x="1153" y="0"/>
                  </a:cubicBezTo>
                  <a:cubicBezTo>
                    <a:pt x="1302" y="257"/>
                    <a:pt x="1451" y="515"/>
                    <a:pt x="1598" y="773"/>
                  </a:cubicBezTo>
                  <a:cubicBezTo>
                    <a:pt x="1143" y="915"/>
                    <a:pt x="679" y="1033"/>
                    <a:pt x="232" y="1201"/>
                  </a:cubicBezTo>
                  <a:cubicBezTo>
                    <a:pt x="47" y="1008"/>
                    <a:pt x="0" y="735"/>
                    <a:pt x="9" y="477"/>
                  </a:cubicBezTo>
                  <a:close/>
                </a:path>
              </a:pathLst>
            </a:custGeom>
            <a:solidFill>
              <a:srgbClr val="E32E3A"/>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4" name="Freeform 87">
              <a:extLst>
                <a:ext uri="{FF2B5EF4-FFF2-40B4-BE49-F238E27FC236}">
                  <a16:creationId xmlns:a16="http://schemas.microsoft.com/office/drawing/2014/main" id="{0BAD4E09-8ECF-AA42-8053-0E90C8640B5B}"/>
                </a:ext>
              </a:extLst>
            </p:cNvPr>
            <p:cNvSpPr>
              <a:spLocks noChangeAspect="1"/>
            </p:cNvSpPr>
            <p:nvPr userDrawn="1"/>
          </p:nvSpPr>
          <p:spPr bwMode="auto">
            <a:xfrm>
              <a:off x="364" y="389"/>
              <a:ext cx="6" cy="9"/>
            </a:xfrm>
            <a:custGeom>
              <a:avLst/>
              <a:gdLst/>
              <a:ahLst/>
              <a:cxnLst>
                <a:cxn ang="0">
                  <a:pos x="0" y="0"/>
                </a:cxn>
                <a:cxn ang="0">
                  <a:pos x="403" y="334"/>
                </a:cxn>
                <a:cxn ang="0">
                  <a:pos x="5" y="597"/>
                </a:cxn>
                <a:cxn ang="0">
                  <a:pos x="0" y="0"/>
                </a:cxn>
              </a:cxnLst>
              <a:rect l="0" t="0" r="r" b="b"/>
              <a:pathLst>
                <a:path w="403" h="597">
                  <a:moveTo>
                    <a:pt x="0" y="0"/>
                  </a:moveTo>
                  <a:cubicBezTo>
                    <a:pt x="133" y="113"/>
                    <a:pt x="267" y="225"/>
                    <a:pt x="403" y="334"/>
                  </a:cubicBezTo>
                  <a:cubicBezTo>
                    <a:pt x="270" y="421"/>
                    <a:pt x="138" y="510"/>
                    <a:pt x="5" y="597"/>
                  </a:cubicBezTo>
                  <a:cubicBezTo>
                    <a:pt x="17" y="398"/>
                    <a:pt x="3" y="199"/>
                    <a:pt x="0" y="0"/>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5" name="Freeform 88">
              <a:extLst>
                <a:ext uri="{FF2B5EF4-FFF2-40B4-BE49-F238E27FC236}">
                  <a16:creationId xmlns:a16="http://schemas.microsoft.com/office/drawing/2014/main" id="{2EEBD8BD-0754-C14B-B7A4-D4F0A62A65D6}"/>
                </a:ext>
              </a:extLst>
            </p:cNvPr>
            <p:cNvSpPr>
              <a:spLocks noChangeAspect="1"/>
            </p:cNvSpPr>
            <p:nvPr userDrawn="1"/>
          </p:nvSpPr>
          <p:spPr bwMode="auto">
            <a:xfrm>
              <a:off x="364" y="389"/>
              <a:ext cx="6" cy="9"/>
            </a:xfrm>
            <a:custGeom>
              <a:avLst/>
              <a:gdLst/>
              <a:ahLst/>
              <a:cxnLst>
                <a:cxn ang="0">
                  <a:pos x="0" y="0"/>
                </a:cxn>
                <a:cxn ang="0">
                  <a:pos x="403" y="334"/>
                </a:cxn>
                <a:cxn ang="0">
                  <a:pos x="5" y="597"/>
                </a:cxn>
                <a:cxn ang="0">
                  <a:pos x="0" y="0"/>
                </a:cxn>
              </a:cxnLst>
              <a:rect l="0" t="0" r="r" b="b"/>
              <a:pathLst>
                <a:path w="403" h="597">
                  <a:moveTo>
                    <a:pt x="0" y="0"/>
                  </a:moveTo>
                  <a:cubicBezTo>
                    <a:pt x="133" y="113"/>
                    <a:pt x="267" y="225"/>
                    <a:pt x="403" y="334"/>
                  </a:cubicBezTo>
                  <a:cubicBezTo>
                    <a:pt x="270" y="421"/>
                    <a:pt x="138" y="510"/>
                    <a:pt x="5" y="597"/>
                  </a:cubicBezTo>
                  <a:cubicBezTo>
                    <a:pt x="17" y="398"/>
                    <a:pt x="3" y="199"/>
                    <a:pt x="0" y="0"/>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6" name="Freeform 89">
              <a:extLst>
                <a:ext uri="{FF2B5EF4-FFF2-40B4-BE49-F238E27FC236}">
                  <a16:creationId xmlns:a16="http://schemas.microsoft.com/office/drawing/2014/main" id="{0027A198-FCC6-FF4A-97C3-472CEA9435CB}"/>
                </a:ext>
              </a:extLst>
            </p:cNvPr>
            <p:cNvSpPr>
              <a:spLocks noChangeAspect="1"/>
            </p:cNvSpPr>
            <p:nvPr userDrawn="1"/>
          </p:nvSpPr>
          <p:spPr bwMode="auto">
            <a:xfrm>
              <a:off x="289" y="391"/>
              <a:ext cx="57" cy="38"/>
            </a:xfrm>
            <a:custGeom>
              <a:avLst/>
              <a:gdLst/>
              <a:ahLst/>
              <a:cxnLst>
                <a:cxn ang="0">
                  <a:pos x="0" y="9"/>
                </a:cxn>
                <a:cxn ang="0">
                  <a:pos x="1359" y="7"/>
                </a:cxn>
                <a:cxn ang="0">
                  <a:pos x="1544" y="692"/>
                </a:cxn>
                <a:cxn ang="0">
                  <a:pos x="1117" y="1292"/>
                </a:cxn>
                <a:cxn ang="0">
                  <a:pos x="3874" y="1307"/>
                </a:cxn>
                <a:cxn ang="0">
                  <a:pos x="1980" y="2608"/>
                </a:cxn>
                <a:cxn ang="0">
                  <a:pos x="0" y="9"/>
                </a:cxn>
              </a:cxnLst>
              <a:rect l="0" t="0" r="r" b="b"/>
              <a:pathLst>
                <a:path w="3874" h="2608">
                  <a:moveTo>
                    <a:pt x="0" y="9"/>
                  </a:moveTo>
                  <a:cubicBezTo>
                    <a:pt x="453" y="0"/>
                    <a:pt x="906" y="3"/>
                    <a:pt x="1359" y="7"/>
                  </a:cubicBezTo>
                  <a:cubicBezTo>
                    <a:pt x="1428" y="233"/>
                    <a:pt x="1532" y="454"/>
                    <a:pt x="1544" y="692"/>
                  </a:cubicBezTo>
                  <a:cubicBezTo>
                    <a:pt x="1525" y="957"/>
                    <a:pt x="1276" y="1109"/>
                    <a:pt x="1117" y="1292"/>
                  </a:cubicBezTo>
                  <a:cubicBezTo>
                    <a:pt x="2036" y="1315"/>
                    <a:pt x="2955" y="1286"/>
                    <a:pt x="3874" y="1307"/>
                  </a:cubicBezTo>
                  <a:cubicBezTo>
                    <a:pt x="3248" y="1748"/>
                    <a:pt x="2614" y="2177"/>
                    <a:pt x="1980" y="2608"/>
                  </a:cubicBezTo>
                  <a:cubicBezTo>
                    <a:pt x="1331" y="1733"/>
                    <a:pt x="620" y="905"/>
                    <a:pt x="0" y="9"/>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7" name="Freeform 90">
              <a:extLst>
                <a:ext uri="{FF2B5EF4-FFF2-40B4-BE49-F238E27FC236}">
                  <a16:creationId xmlns:a16="http://schemas.microsoft.com/office/drawing/2014/main" id="{A8870567-BCF1-6D41-8F8A-553AE32E8DFE}"/>
                </a:ext>
              </a:extLst>
            </p:cNvPr>
            <p:cNvSpPr>
              <a:spLocks noChangeAspect="1"/>
            </p:cNvSpPr>
            <p:nvPr userDrawn="1"/>
          </p:nvSpPr>
          <p:spPr bwMode="auto">
            <a:xfrm>
              <a:off x="289" y="391"/>
              <a:ext cx="57" cy="38"/>
            </a:xfrm>
            <a:custGeom>
              <a:avLst/>
              <a:gdLst/>
              <a:ahLst/>
              <a:cxnLst>
                <a:cxn ang="0">
                  <a:pos x="0" y="9"/>
                </a:cxn>
                <a:cxn ang="0">
                  <a:pos x="1359" y="7"/>
                </a:cxn>
                <a:cxn ang="0">
                  <a:pos x="1544" y="692"/>
                </a:cxn>
                <a:cxn ang="0">
                  <a:pos x="1117" y="1292"/>
                </a:cxn>
                <a:cxn ang="0">
                  <a:pos x="3874" y="1307"/>
                </a:cxn>
                <a:cxn ang="0">
                  <a:pos x="1980" y="2608"/>
                </a:cxn>
                <a:cxn ang="0">
                  <a:pos x="0" y="9"/>
                </a:cxn>
              </a:cxnLst>
              <a:rect l="0" t="0" r="r" b="b"/>
              <a:pathLst>
                <a:path w="3874" h="2608">
                  <a:moveTo>
                    <a:pt x="0" y="9"/>
                  </a:moveTo>
                  <a:cubicBezTo>
                    <a:pt x="453" y="0"/>
                    <a:pt x="906" y="3"/>
                    <a:pt x="1359" y="7"/>
                  </a:cubicBezTo>
                  <a:cubicBezTo>
                    <a:pt x="1428" y="233"/>
                    <a:pt x="1532" y="454"/>
                    <a:pt x="1544" y="692"/>
                  </a:cubicBezTo>
                  <a:cubicBezTo>
                    <a:pt x="1525" y="957"/>
                    <a:pt x="1276" y="1109"/>
                    <a:pt x="1117" y="1292"/>
                  </a:cubicBezTo>
                  <a:cubicBezTo>
                    <a:pt x="2036" y="1315"/>
                    <a:pt x="2955" y="1286"/>
                    <a:pt x="3874" y="1307"/>
                  </a:cubicBezTo>
                  <a:cubicBezTo>
                    <a:pt x="3248" y="1748"/>
                    <a:pt x="2614" y="2177"/>
                    <a:pt x="1980" y="2608"/>
                  </a:cubicBezTo>
                  <a:cubicBezTo>
                    <a:pt x="1331" y="1733"/>
                    <a:pt x="620" y="905"/>
                    <a:pt x="0" y="9"/>
                  </a:cubicBezTo>
                  <a:close/>
                </a:path>
              </a:pathLst>
            </a:custGeom>
            <a:solidFill>
              <a:srgbClr val="1E59A6"/>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8" name="Freeform 91">
              <a:extLst>
                <a:ext uri="{FF2B5EF4-FFF2-40B4-BE49-F238E27FC236}">
                  <a16:creationId xmlns:a16="http://schemas.microsoft.com/office/drawing/2014/main" id="{9AF01343-ABB4-F140-8CE2-A2EE6174CC80}"/>
                </a:ext>
              </a:extLst>
            </p:cNvPr>
            <p:cNvSpPr>
              <a:spLocks noChangeAspect="1"/>
            </p:cNvSpPr>
            <p:nvPr userDrawn="1"/>
          </p:nvSpPr>
          <p:spPr bwMode="auto">
            <a:xfrm>
              <a:off x="100" y="398"/>
              <a:ext cx="69" cy="39"/>
            </a:xfrm>
            <a:custGeom>
              <a:avLst/>
              <a:gdLst/>
              <a:ahLst/>
              <a:cxnLst>
                <a:cxn ang="0">
                  <a:pos x="2113" y="1316"/>
                </a:cxn>
                <a:cxn ang="0">
                  <a:pos x="4654" y="0"/>
                </a:cxn>
                <a:cxn ang="0">
                  <a:pos x="4088" y="734"/>
                </a:cxn>
                <a:cxn ang="0">
                  <a:pos x="4458" y="741"/>
                </a:cxn>
                <a:cxn ang="0">
                  <a:pos x="4198" y="849"/>
                </a:cxn>
                <a:cxn ang="0">
                  <a:pos x="2188" y="1663"/>
                </a:cxn>
                <a:cxn ang="0">
                  <a:pos x="378" y="2647"/>
                </a:cxn>
                <a:cxn ang="0">
                  <a:pos x="0" y="2498"/>
                </a:cxn>
                <a:cxn ang="0">
                  <a:pos x="2113" y="1316"/>
                </a:cxn>
              </a:cxnLst>
              <a:rect l="0" t="0" r="r" b="b"/>
              <a:pathLst>
                <a:path w="4654" h="2647">
                  <a:moveTo>
                    <a:pt x="2113" y="1316"/>
                  </a:moveTo>
                  <a:cubicBezTo>
                    <a:pt x="2942" y="844"/>
                    <a:pt x="3781" y="387"/>
                    <a:pt x="4654" y="0"/>
                  </a:cubicBezTo>
                  <a:cubicBezTo>
                    <a:pt x="4633" y="336"/>
                    <a:pt x="4357" y="572"/>
                    <a:pt x="4088" y="734"/>
                  </a:cubicBezTo>
                  <a:cubicBezTo>
                    <a:pt x="4212" y="735"/>
                    <a:pt x="4335" y="738"/>
                    <a:pt x="4458" y="741"/>
                  </a:cubicBezTo>
                  <a:cubicBezTo>
                    <a:pt x="4372" y="779"/>
                    <a:pt x="4286" y="816"/>
                    <a:pt x="4198" y="849"/>
                  </a:cubicBezTo>
                  <a:cubicBezTo>
                    <a:pt x="3518" y="1096"/>
                    <a:pt x="2844" y="1360"/>
                    <a:pt x="2188" y="1663"/>
                  </a:cubicBezTo>
                  <a:cubicBezTo>
                    <a:pt x="1565" y="1952"/>
                    <a:pt x="959" y="2279"/>
                    <a:pt x="378" y="2647"/>
                  </a:cubicBezTo>
                  <a:cubicBezTo>
                    <a:pt x="249" y="2604"/>
                    <a:pt x="121" y="2559"/>
                    <a:pt x="0" y="2498"/>
                  </a:cubicBezTo>
                  <a:cubicBezTo>
                    <a:pt x="684" y="2069"/>
                    <a:pt x="1393" y="1681"/>
                    <a:pt x="2113" y="1316"/>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9" name="Freeform 92">
              <a:extLst>
                <a:ext uri="{FF2B5EF4-FFF2-40B4-BE49-F238E27FC236}">
                  <a16:creationId xmlns:a16="http://schemas.microsoft.com/office/drawing/2014/main" id="{A3DF6F59-3D26-8F43-992B-DE85A4289F49}"/>
                </a:ext>
              </a:extLst>
            </p:cNvPr>
            <p:cNvSpPr>
              <a:spLocks noChangeAspect="1"/>
            </p:cNvSpPr>
            <p:nvPr userDrawn="1"/>
          </p:nvSpPr>
          <p:spPr bwMode="auto">
            <a:xfrm>
              <a:off x="100" y="398"/>
              <a:ext cx="69" cy="39"/>
            </a:xfrm>
            <a:custGeom>
              <a:avLst/>
              <a:gdLst/>
              <a:ahLst/>
              <a:cxnLst>
                <a:cxn ang="0">
                  <a:pos x="2113" y="1316"/>
                </a:cxn>
                <a:cxn ang="0">
                  <a:pos x="4654" y="0"/>
                </a:cxn>
                <a:cxn ang="0">
                  <a:pos x="4088" y="734"/>
                </a:cxn>
                <a:cxn ang="0">
                  <a:pos x="4458" y="741"/>
                </a:cxn>
                <a:cxn ang="0">
                  <a:pos x="4198" y="849"/>
                </a:cxn>
                <a:cxn ang="0">
                  <a:pos x="2188" y="1663"/>
                </a:cxn>
                <a:cxn ang="0">
                  <a:pos x="378" y="2647"/>
                </a:cxn>
                <a:cxn ang="0">
                  <a:pos x="0" y="2498"/>
                </a:cxn>
                <a:cxn ang="0">
                  <a:pos x="2113" y="1316"/>
                </a:cxn>
              </a:cxnLst>
              <a:rect l="0" t="0" r="r" b="b"/>
              <a:pathLst>
                <a:path w="4654" h="2647">
                  <a:moveTo>
                    <a:pt x="2113" y="1316"/>
                  </a:moveTo>
                  <a:cubicBezTo>
                    <a:pt x="2942" y="844"/>
                    <a:pt x="3781" y="387"/>
                    <a:pt x="4654" y="0"/>
                  </a:cubicBezTo>
                  <a:cubicBezTo>
                    <a:pt x="4633" y="336"/>
                    <a:pt x="4357" y="572"/>
                    <a:pt x="4088" y="734"/>
                  </a:cubicBezTo>
                  <a:cubicBezTo>
                    <a:pt x="4212" y="735"/>
                    <a:pt x="4335" y="738"/>
                    <a:pt x="4458" y="741"/>
                  </a:cubicBezTo>
                  <a:cubicBezTo>
                    <a:pt x="4372" y="779"/>
                    <a:pt x="4286" y="816"/>
                    <a:pt x="4198" y="849"/>
                  </a:cubicBezTo>
                  <a:cubicBezTo>
                    <a:pt x="3518" y="1096"/>
                    <a:pt x="2844" y="1360"/>
                    <a:pt x="2188" y="1663"/>
                  </a:cubicBezTo>
                  <a:cubicBezTo>
                    <a:pt x="1565" y="1952"/>
                    <a:pt x="959" y="2279"/>
                    <a:pt x="378" y="2647"/>
                  </a:cubicBezTo>
                  <a:cubicBezTo>
                    <a:pt x="249" y="2604"/>
                    <a:pt x="121" y="2559"/>
                    <a:pt x="0" y="2498"/>
                  </a:cubicBezTo>
                  <a:cubicBezTo>
                    <a:pt x="684" y="2069"/>
                    <a:pt x="1393" y="1681"/>
                    <a:pt x="2113" y="1316"/>
                  </a:cubicBezTo>
                  <a:close/>
                </a:path>
              </a:pathLst>
            </a:custGeom>
            <a:solidFill>
              <a:srgbClr val="E32E3A"/>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0" name="Freeform 93">
              <a:extLst>
                <a:ext uri="{FF2B5EF4-FFF2-40B4-BE49-F238E27FC236}">
                  <a16:creationId xmlns:a16="http://schemas.microsoft.com/office/drawing/2014/main" id="{026B8FD3-1223-AC4D-92C0-D713FEFE77B5}"/>
                </a:ext>
              </a:extLst>
            </p:cNvPr>
            <p:cNvSpPr>
              <a:spLocks noChangeAspect="1"/>
            </p:cNvSpPr>
            <p:nvPr userDrawn="1"/>
          </p:nvSpPr>
          <p:spPr bwMode="auto">
            <a:xfrm>
              <a:off x="263" y="414"/>
              <a:ext cx="4" cy="4"/>
            </a:xfrm>
            <a:custGeom>
              <a:avLst/>
              <a:gdLst/>
              <a:ahLst/>
              <a:cxnLst>
                <a:cxn ang="0">
                  <a:pos x="107" y="37"/>
                </a:cxn>
                <a:cxn ang="0">
                  <a:pos x="263" y="196"/>
                </a:cxn>
                <a:cxn ang="0">
                  <a:pos x="38" y="223"/>
                </a:cxn>
                <a:cxn ang="0">
                  <a:pos x="107" y="37"/>
                </a:cxn>
              </a:cxnLst>
              <a:rect l="0" t="0" r="r" b="b"/>
              <a:pathLst>
                <a:path w="297" h="315">
                  <a:moveTo>
                    <a:pt x="107" y="37"/>
                  </a:moveTo>
                  <a:cubicBezTo>
                    <a:pt x="200" y="0"/>
                    <a:pt x="297" y="105"/>
                    <a:pt x="263" y="196"/>
                  </a:cubicBezTo>
                  <a:cubicBezTo>
                    <a:pt x="244" y="298"/>
                    <a:pt x="81" y="315"/>
                    <a:pt x="38" y="223"/>
                  </a:cubicBezTo>
                  <a:cubicBezTo>
                    <a:pt x="0" y="157"/>
                    <a:pt x="30" y="58"/>
                    <a:pt x="107" y="37"/>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1" name="Freeform 94">
              <a:extLst>
                <a:ext uri="{FF2B5EF4-FFF2-40B4-BE49-F238E27FC236}">
                  <a16:creationId xmlns:a16="http://schemas.microsoft.com/office/drawing/2014/main" id="{90E422C7-1180-9C43-8369-E9B2C5E701BD}"/>
                </a:ext>
              </a:extLst>
            </p:cNvPr>
            <p:cNvSpPr>
              <a:spLocks noChangeAspect="1"/>
            </p:cNvSpPr>
            <p:nvPr userDrawn="1"/>
          </p:nvSpPr>
          <p:spPr bwMode="auto">
            <a:xfrm>
              <a:off x="263" y="414"/>
              <a:ext cx="4" cy="4"/>
            </a:xfrm>
            <a:custGeom>
              <a:avLst/>
              <a:gdLst/>
              <a:ahLst/>
              <a:cxnLst>
                <a:cxn ang="0">
                  <a:pos x="107" y="37"/>
                </a:cxn>
                <a:cxn ang="0">
                  <a:pos x="263" y="196"/>
                </a:cxn>
                <a:cxn ang="0">
                  <a:pos x="38" y="223"/>
                </a:cxn>
                <a:cxn ang="0">
                  <a:pos x="107" y="37"/>
                </a:cxn>
              </a:cxnLst>
              <a:rect l="0" t="0" r="r" b="b"/>
              <a:pathLst>
                <a:path w="297" h="315">
                  <a:moveTo>
                    <a:pt x="107" y="37"/>
                  </a:moveTo>
                  <a:cubicBezTo>
                    <a:pt x="200" y="0"/>
                    <a:pt x="297" y="105"/>
                    <a:pt x="263" y="196"/>
                  </a:cubicBezTo>
                  <a:cubicBezTo>
                    <a:pt x="244" y="298"/>
                    <a:pt x="81" y="315"/>
                    <a:pt x="38" y="223"/>
                  </a:cubicBezTo>
                  <a:cubicBezTo>
                    <a:pt x="0" y="157"/>
                    <a:pt x="30" y="58"/>
                    <a:pt x="107" y="37"/>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2" name="Freeform 95">
              <a:extLst>
                <a:ext uri="{FF2B5EF4-FFF2-40B4-BE49-F238E27FC236}">
                  <a16:creationId xmlns:a16="http://schemas.microsoft.com/office/drawing/2014/main" id="{539DCA94-5B1E-BA4C-8B49-48AF13AF99EA}"/>
                </a:ext>
              </a:extLst>
            </p:cNvPr>
            <p:cNvSpPr>
              <a:spLocks noChangeAspect="1"/>
            </p:cNvSpPr>
            <p:nvPr userDrawn="1"/>
          </p:nvSpPr>
          <p:spPr bwMode="auto">
            <a:xfrm>
              <a:off x="476" y="428"/>
              <a:ext cx="5" cy="4"/>
            </a:xfrm>
            <a:custGeom>
              <a:avLst/>
              <a:gdLst/>
              <a:ahLst/>
              <a:cxnLst>
                <a:cxn ang="0">
                  <a:pos x="103" y="45"/>
                </a:cxn>
                <a:cxn ang="0">
                  <a:pos x="289" y="119"/>
                </a:cxn>
                <a:cxn ang="0">
                  <a:pos x="160" y="278"/>
                </a:cxn>
                <a:cxn ang="0">
                  <a:pos x="103" y="45"/>
                </a:cxn>
              </a:cxnLst>
              <a:rect l="0" t="0" r="r" b="b"/>
              <a:pathLst>
                <a:path w="311" h="289">
                  <a:moveTo>
                    <a:pt x="103" y="45"/>
                  </a:moveTo>
                  <a:cubicBezTo>
                    <a:pt x="167" y="0"/>
                    <a:pt x="277" y="38"/>
                    <a:pt x="289" y="119"/>
                  </a:cubicBezTo>
                  <a:cubicBezTo>
                    <a:pt x="311" y="198"/>
                    <a:pt x="244" y="289"/>
                    <a:pt x="160" y="278"/>
                  </a:cubicBezTo>
                  <a:cubicBezTo>
                    <a:pt x="45" y="283"/>
                    <a:pt x="0" y="97"/>
                    <a:pt x="103" y="45"/>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3" name="Freeform 96">
              <a:extLst>
                <a:ext uri="{FF2B5EF4-FFF2-40B4-BE49-F238E27FC236}">
                  <a16:creationId xmlns:a16="http://schemas.microsoft.com/office/drawing/2014/main" id="{BFD7069E-9998-D44C-8368-C5A6EDE8F381}"/>
                </a:ext>
              </a:extLst>
            </p:cNvPr>
            <p:cNvSpPr>
              <a:spLocks noChangeAspect="1"/>
            </p:cNvSpPr>
            <p:nvPr userDrawn="1"/>
          </p:nvSpPr>
          <p:spPr bwMode="auto">
            <a:xfrm>
              <a:off x="476" y="428"/>
              <a:ext cx="5" cy="4"/>
            </a:xfrm>
            <a:custGeom>
              <a:avLst/>
              <a:gdLst/>
              <a:ahLst/>
              <a:cxnLst>
                <a:cxn ang="0">
                  <a:pos x="103" y="45"/>
                </a:cxn>
                <a:cxn ang="0">
                  <a:pos x="289" y="119"/>
                </a:cxn>
                <a:cxn ang="0">
                  <a:pos x="160" y="278"/>
                </a:cxn>
                <a:cxn ang="0">
                  <a:pos x="103" y="45"/>
                </a:cxn>
              </a:cxnLst>
              <a:rect l="0" t="0" r="r" b="b"/>
              <a:pathLst>
                <a:path w="311" h="289">
                  <a:moveTo>
                    <a:pt x="103" y="45"/>
                  </a:moveTo>
                  <a:cubicBezTo>
                    <a:pt x="167" y="0"/>
                    <a:pt x="277" y="38"/>
                    <a:pt x="289" y="119"/>
                  </a:cubicBezTo>
                  <a:cubicBezTo>
                    <a:pt x="311" y="198"/>
                    <a:pt x="244" y="289"/>
                    <a:pt x="160" y="278"/>
                  </a:cubicBezTo>
                  <a:cubicBezTo>
                    <a:pt x="45" y="283"/>
                    <a:pt x="0" y="97"/>
                    <a:pt x="103" y="45"/>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4" name="Freeform 97">
              <a:extLst>
                <a:ext uri="{FF2B5EF4-FFF2-40B4-BE49-F238E27FC236}">
                  <a16:creationId xmlns:a16="http://schemas.microsoft.com/office/drawing/2014/main" id="{3852D2CC-EC8F-9945-AB6C-2F0133FF61EC}"/>
                </a:ext>
              </a:extLst>
            </p:cNvPr>
            <p:cNvSpPr>
              <a:spLocks noChangeAspect="1"/>
            </p:cNvSpPr>
            <p:nvPr userDrawn="1"/>
          </p:nvSpPr>
          <p:spPr bwMode="auto">
            <a:xfrm>
              <a:off x="497" y="431"/>
              <a:ext cx="16" cy="17"/>
            </a:xfrm>
            <a:custGeom>
              <a:avLst/>
              <a:gdLst/>
              <a:ahLst/>
              <a:cxnLst>
                <a:cxn ang="0">
                  <a:pos x="554" y="0"/>
                </a:cxn>
                <a:cxn ang="0">
                  <a:pos x="615" y="349"/>
                </a:cxn>
                <a:cxn ang="0">
                  <a:pos x="761" y="497"/>
                </a:cxn>
                <a:cxn ang="0">
                  <a:pos x="1107" y="554"/>
                </a:cxn>
                <a:cxn ang="0">
                  <a:pos x="769" y="600"/>
                </a:cxn>
                <a:cxn ang="0">
                  <a:pos x="614" y="763"/>
                </a:cxn>
                <a:cxn ang="0">
                  <a:pos x="556" y="1145"/>
                </a:cxn>
                <a:cxn ang="0">
                  <a:pos x="515" y="768"/>
                </a:cxn>
                <a:cxn ang="0">
                  <a:pos x="342" y="599"/>
                </a:cxn>
                <a:cxn ang="0">
                  <a:pos x="0" y="559"/>
                </a:cxn>
                <a:cxn ang="0">
                  <a:pos x="353" y="501"/>
                </a:cxn>
                <a:cxn ang="0">
                  <a:pos x="511" y="340"/>
                </a:cxn>
                <a:cxn ang="0">
                  <a:pos x="554" y="0"/>
                </a:cxn>
              </a:cxnLst>
              <a:rect l="0" t="0" r="r" b="b"/>
              <a:pathLst>
                <a:path w="1107" h="1145">
                  <a:moveTo>
                    <a:pt x="554" y="0"/>
                  </a:moveTo>
                  <a:cubicBezTo>
                    <a:pt x="586" y="114"/>
                    <a:pt x="579" y="236"/>
                    <a:pt x="615" y="349"/>
                  </a:cubicBezTo>
                  <a:cubicBezTo>
                    <a:pt x="659" y="402"/>
                    <a:pt x="708" y="453"/>
                    <a:pt x="761" y="497"/>
                  </a:cubicBezTo>
                  <a:cubicBezTo>
                    <a:pt x="875" y="524"/>
                    <a:pt x="993" y="527"/>
                    <a:pt x="1107" y="554"/>
                  </a:cubicBezTo>
                  <a:cubicBezTo>
                    <a:pt x="994" y="568"/>
                    <a:pt x="879" y="572"/>
                    <a:pt x="769" y="600"/>
                  </a:cubicBezTo>
                  <a:cubicBezTo>
                    <a:pt x="712" y="648"/>
                    <a:pt x="660" y="704"/>
                    <a:pt x="614" y="763"/>
                  </a:cubicBezTo>
                  <a:cubicBezTo>
                    <a:pt x="587" y="889"/>
                    <a:pt x="587" y="1020"/>
                    <a:pt x="556" y="1145"/>
                  </a:cubicBezTo>
                  <a:cubicBezTo>
                    <a:pt x="541" y="1020"/>
                    <a:pt x="544" y="891"/>
                    <a:pt x="515" y="768"/>
                  </a:cubicBezTo>
                  <a:cubicBezTo>
                    <a:pt x="461" y="708"/>
                    <a:pt x="407" y="647"/>
                    <a:pt x="342" y="599"/>
                  </a:cubicBezTo>
                  <a:cubicBezTo>
                    <a:pt x="229" y="576"/>
                    <a:pt x="114" y="575"/>
                    <a:pt x="0" y="559"/>
                  </a:cubicBezTo>
                  <a:cubicBezTo>
                    <a:pt x="117" y="534"/>
                    <a:pt x="238" y="533"/>
                    <a:pt x="353" y="501"/>
                  </a:cubicBezTo>
                  <a:cubicBezTo>
                    <a:pt x="411" y="453"/>
                    <a:pt x="463" y="398"/>
                    <a:pt x="511" y="340"/>
                  </a:cubicBezTo>
                  <a:cubicBezTo>
                    <a:pt x="537" y="229"/>
                    <a:pt x="535" y="113"/>
                    <a:pt x="554" y="0"/>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5" name="Freeform 98">
              <a:extLst>
                <a:ext uri="{FF2B5EF4-FFF2-40B4-BE49-F238E27FC236}">
                  <a16:creationId xmlns:a16="http://schemas.microsoft.com/office/drawing/2014/main" id="{22C6E398-5D79-8E48-AC2C-119F9E4B7F6A}"/>
                </a:ext>
              </a:extLst>
            </p:cNvPr>
            <p:cNvSpPr>
              <a:spLocks noChangeAspect="1"/>
            </p:cNvSpPr>
            <p:nvPr userDrawn="1"/>
          </p:nvSpPr>
          <p:spPr bwMode="auto">
            <a:xfrm>
              <a:off x="497" y="431"/>
              <a:ext cx="16" cy="17"/>
            </a:xfrm>
            <a:custGeom>
              <a:avLst/>
              <a:gdLst/>
              <a:ahLst/>
              <a:cxnLst>
                <a:cxn ang="0">
                  <a:pos x="554" y="0"/>
                </a:cxn>
                <a:cxn ang="0">
                  <a:pos x="615" y="349"/>
                </a:cxn>
                <a:cxn ang="0">
                  <a:pos x="761" y="497"/>
                </a:cxn>
                <a:cxn ang="0">
                  <a:pos x="1107" y="554"/>
                </a:cxn>
                <a:cxn ang="0">
                  <a:pos x="769" y="600"/>
                </a:cxn>
                <a:cxn ang="0">
                  <a:pos x="614" y="763"/>
                </a:cxn>
                <a:cxn ang="0">
                  <a:pos x="556" y="1145"/>
                </a:cxn>
                <a:cxn ang="0">
                  <a:pos x="515" y="768"/>
                </a:cxn>
                <a:cxn ang="0">
                  <a:pos x="342" y="599"/>
                </a:cxn>
                <a:cxn ang="0">
                  <a:pos x="0" y="559"/>
                </a:cxn>
                <a:cxn ang="0">
                  <a:pos x="353" y="501"/>
                </a:cxn>
                <a:cxn ang="0">
                  <a:pos x="511" y="340"/>
                </a:cxn>
                <a:cxn ang="0">
                  <a:pos x="554" y="0"/>
                </a:cxn>
              </a:cxnLst>
              <a:rect l="0" t="0" r="r" b="b"/>
              <a:pathLst>
                <a:path w="1107" h="1145">
                  <a:moveTo>
                    <a:pt x="554" y="0"/>
                  </a:moveTo>
                  <a:cubicBezTo>
                    <a:pt x="586" y="114"/>
                    <a:pt x="579" y="236"/>
                    <a:pt x="615" y="349"/>
                  </a:cubicBezTo>
                  <a:cubicBezTo>
                    <a:pt x="659" y="402"/>
                    <a:pt x="708" y="453"/>
                    <a:pt x="761" y="497"/>
                  </a:cubicBezTo>
                  <a:cubicBezTo>
                    <a:pt x="875" y="524"/>
                    <a:pt x="993" y="527"/>
                    <a:pt x="1107" y="554"/>
                  </a:cubicBezTo>
                  <a:cubicBezTo>
                    <a:pt x="994" y="568"/>
                    <a:pt x="879" y="572"/>
                    <a:pt x="769" y="600"/>
                  </a:cubicBezTo>
                  <a:cubicBezTo>
                    <a:pt x="712" y="648"/>
                    <a:pt x="660" y="704"/>
                    <a:pt x="614" y="763"/>
                  </a:cubicBezTo>
                  <a:cubicBezTo>
                    <a:pt x="587" y="889"/>
                    <a:pt x="587" y="1020"/>
                    <a:pt x="556" y="1145"/>
                  </a:cubicBezTo>
                  <a:cubicBezTo>
                    <a:pt x="541" y="1020"/>
                    <a:pt x="544" y="891"/>
                    <a:pt x="515" y="768"/>
                  </a:cubicBezTo>
                  <a:cubicBezTo>
                    <a:pt x="461" y="708"/>
                    <a:pt x="407" y="647"/>
                    <a:pt x="342" y="599"/>
                  </a:cubicBezTo>
                  <a:cubicBezTo>
                    <a:pt x="229" y="576"/>
                    <a:pt x="114" y="575"/>
                    <a:pt x="0" y="559"/>
                  </a:cubicBezTo>
                  <a:cubicBezTo>
                    <a:pt x="117" y="534"/>
                    <a:pt x="238" y="533"/>
                    <a:pt x="353" y="501"/>
                  </a:cubicBezTo>
                  <a:cubicBezTo>
                    <a:pt x="411" y="453"/>
                    <a:pt x="463" y="398"/>
                    <a:pt x="511" y="340"/>
                  </a:cubicBezTo>
                  <a:cubicBezTo>
                    <a:pt x="537" y="229"/>
                    <a:pt x="535" y="113"/>
                    <a:pt x="554" y="0"/>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6" name="Freeform 99">
              <a:extLst>
                <a:ext uri="{FF2B5EF4-FFF2-40B4-BE49-F238E27FC236}">
                  <a16:creationId xmlns:a16="http://schemas.microsoft.com/office/drawing/2014/main" id="{BCAEBDC8-6512-FB43-B237-7D2A9E32FFD1}"/>
                </a:ext>
              </a:extLst>
            </p:cNvPr>
            <p:cNvSpPr>
              <a:spLocks noChangeAspect="1"/>
            </p:cNvSpPr>
            <p:nvPr userDrawn="1"/>
          </p:nvSpPr>
          <p:spPr bwMode="auto">
            <a:xfrm>
              <a:off x="318" y="436"/>
              <a:ext cx="32" cy="31"/>
            </a:xfrm>
            <a:custGeom>
              <a:avLst/>
              <a:gdLst/>
              <a:ahLst/>
              <a:cxnLst>
                <a:cxn ang="0">
                  <a:pos x="0" y="277"/>
                </a:cxn>
                <a:cxn ang="0">
                  <a:pos x="398" y="0"/>
                </a:cxn>
                <a:cxn ang="0">
                  <a:pos x="1053" y="554"/>
                </a:cxn>
                <a:cxn ang="0">
                  <a:pos x="1968" y="1297"/>
                </a:cxn>
                <a:cxn ang="0">
                  <a:pos x="2157" y="1703"/>
                </a:cxn>
                <a:cxn ang="0">
                  <a:pos x="1735" y="2003"/>
                </a:cxn>
                <a:cxn ang="0">
                  <a:pos x="1178" y="1698"/>
                </a:cxn>
                <a:cxn ang="0">
                  <a:pos x="0" y="277"/>
                </a:cxn>
              </a:cxnLst>
              <a:rect l="0" t="0" r="r" b="b"/>
              <a:pathLst>
                <a:path w="2178" h="2036">
                  <a:moveTo>
                    <a:pt x="0" y="277"/>
                  </a:moveTo>
                  <a:cubicBezTo>
                    <a:pt x="132" y="184"/>
                    <a:pt x="265" y="91"/>
                    <a:pt x="398" y="0"/>
                  </a:cubicBezTo>
                  <a:cubicBezTo>
                    <a:pt x="612" y="189"/>
                    <a:pt x="825" y="381"/>
                    <a:pt x="1053" y="554"/>
                  </a:cubicBezTo>
                  <a:cubicBezTo>
                    <a:pt x="1360" y="799"/>
                    <a:pt x="1692" y="1015"/>
                    <a:pt x="1968" y="1297"/>
                  </a:cubicBezTo>
                  <a:cubicBezTo>
                    <a:pt x="2071" y="1406"/>
                    <a:pt x="2178" y="1544"/>
                    <a:pt x="2157" y="1703"/>
                  </a:cubicBezTo>
                  <a:cubicBezTo>
                    <a:pt x="2123" y="1891"/>
                    <a:pt x="1926" y="2036"/>
                    <a:pt x="1735" y="2003"/>
                  </a:cubicBezTo>
                  <a:cubicBezTo>
                    <a:pt x="1520" y="1971"/>
                    <a:pt x="1341" y="1834"/>
                    <a:pt x="1178" y="1698"/>
                  </a:cubicBezTo>
                  <a:cubicBezTo>
                    <a:pt x="714" y="1289"/>
                    <a:pt x="355" y="779"/>
                    <a:pt x="0" y="277"/>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7" name="Freeform 100">
              <a:extLst>
                <a:ext uri="{FF2B5EF4-FFF2-40B4-BE49-F238E27FC236}">
                  <a16:creationId xmlns:a16="http://schemas.microsoft.com/office/drawing/2014/main" id="{CE19504E-4A6C-6A4F-9DBB-56E6EB009B0D}"/>
                </a:ext>
              </a:extLst>
            </p:cNvPr>
            <p:cNvSpPr>
              <a:spLocks noChangeAspect="1"/>
            </p:cNvSpPr>
            <p:nvPr userDrawn="1"/>
          </p:nvSpPr>
          <p:spPr bwMode="auto">
            <a:xfrm>
              <a:off x="318" y="436"/>
              <a:ext cx="32" cy="31"/>
            </a:xfrm>
            <a:custGeom>
              <a:avLst/>
              <a:gdLst/>
              <a:ahLst/>
              <a:cxnLst>
                <a:cxn ang="0">
                  <a:pos x="0" y="277"/>
                </a:cxn>
                <a:cxn ang="0">
                  <a:pos x="398" y="0"/>
                </a:cxn>
                <a:cxn ang="0">
                  <a:pos x="1053" y="554"/>
                </a:cxn>
                <a:cxn ang="0">
                  <a:pos x="1968" y="1297"/>
                </a:cxn>
                <a:cxn ang="0">
                  <a:pos x="2157" y="1703"/>
                </a:cxn>
                <a:cxn ang="0">
                  <a:pos x="1735" y="2003"/>
                </a:cxn>
                <a:cxn ang="0">
                  <a:pos x="1178" y="1698"/>
                </a:cxn>
                <a:cxn ang="0">
                  <a:pos x="0" y="277"/>
                </a:cxn>
              </a:cxnLst>
              <a:rect l="0" t="0" r="r" b="b"/>
              <a:pathLst>
                <a:path w="2178" h="2036">
                  <a:moveTo>
                    <a:pt x="0" y="277"/>
                  </a:moveTo>
                  <a:cubicBezTo>
                    <a:pt x="132" y="184"/>
                    <a:pt x="265" y="91"/>
                    <a:pt x="398" y="0"/>
                  </a:cubicBezTo>
                  <a:cubicBezTo>
                    <a:pt x="612" y="189"/>
                    <a:pt x="825" y="381"/>
                    <a:pt x="1053" y="554"/>
                  </a:cubicBezTo>
                  <a:cubicBezTo>
                    <a:pt x="1360" y="799"/>
                    <a:pt x="1692" y="1015"/>
                    <a:pt x="1968" y="1297"/>
                  </a:cubicBezTo>
                  <a:cubicBezTo>
                    <a:pt x="2071" y="1406"/>
                    <a:pt x="2178" y="1544"/>
                    <a:pt x="2157" y="1703"/>
                  </a:cubicBezTo>
                  <a:cubicBezTo>
                    <a:pt x="2123" y="1891"/>
                    <a:pt x="1926" y="2036"/>
                    <a:pt x="1735" y="2003"/>
                  </a:cubicBezTo>
                  <a:cubicBezTo>
                    <a:pt x="1520" y="1971"/>
                    <a:pt x="1341" y="1834"/>
                    <a:pt x="1178" y="1698"/>
                  </a:cubicBezTo>
                  <a:cubicBezTo>
                    <a:pt x="714" y="1289"/>
                    <a:pt x="355" y="779"/>
                    <a:pt x="0" y="277"/>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8" name="Freeform 101">
              <a:extLst>
                <a:ext uri="{FF2B5EF4-FFF2-40B4-BE49-F238E27FC236}">
                  <a16:creationId xmlns:a16="http://schemas.microsoft.com/office/drawing/2014/main" id="{6C5A4187-9CF5-6649-8B9D-062AA98A235E}"/>
                </a:ext>
              </a:extLst>
            </p:cNvPr>
            <p:cNvSpPr>
              <a:spLocks noChangeAspect="1"/>
            </p:cNvSpPr>
            <p:nvPr userDrawn="1"/>
          </p:nvSpPr>
          <p:spPr bwMode="auto">
            <a:xfrm>
              <a:off x="480" y="438"/>
              <a:ext cx="5" cy="6"/>
            </a:xfrm>
            <a:custGeom>
              <a:avLst/>
              <a:gdLst/>
              <a:ahLst/>
              <a:cxnLst>
                <a:cxn ang="0">
                  <a:pos x="104" y="66"/>
                </a:cxn>
                <a:cxn ang="0">
                  <a:pos x="335" y="193"/>
                </a:cxn>
                <a:cxn ang="0">
                  <a:pos x="128" y="344"/>
                </a:cxn>
                <a:cxn ang="0">
                  <a:pos x="104" y="66"/>
                </a:cxn>
              </a:cxnLst>
              <a:rect l="0" t="0" r="r" b="b"/>
              <a:pathLst>
                <a:path w="343" h="382">
                  <a:moveTo>
                    <a:pt x="104" y="66"/>
                  </a:moveTo>
                  <a:cubicBezTo>
                    <a:pt x="199" y="0"/>
                    <a:pt x="338" y="80"/>
                    <a:pt x="335" y="193"/>
                  </a:cubicBezTo>
                  <a:cubicBezTo>
                    <a:pt x="343" y="300"/>
                    <a:pt x="227" y="382"/>
                    <a:pt x="128" y="344"/>
                  </a:cubicBezTo>
                  <a:cubicBezTo>
                    <a:pt x="13" y="305"/>
                    <a:pt x="0" y="125"/>
                    <a:pt x="104" y="66"/>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 name="Freeform 102">
              <a:extLst>
                <a:ext uri="{FF2B5EF4-FFF2-40B4-BE49-F238E27FC236}">
                  <a16:creationId xmlns:a16="http://schemas.microsoft.com/office/drawing/2014/main" id="{DA7228DD-58CD-9E46-90B8-2F3AA2C1AA47}"/>
                </a:ext>
              </a:extLst>
            </p:cNvPr>
            <p:cNvSpPr>
              <a:spLocks noChangeAspect="1"/>
            </p:cNvSpPr>
            <p:nvPr userDrawn="1"/>
          </p:nvSpPr>
          <p:spPr bwMode="auto">
            <a:xfrm>
              <a:off x="480" y="438"/>
              <a:ext cx="5" cy="6"/>
            </a:xfrm>
            <a:custGeom>
              <a:avLst/>
              <a:gdLst/>
              <a:ahLst/>
              <a:cxnLst>
                <a:cxn ang="0">
                  <a:pos x="104" y="66"/>
                </a:cxn>
                <a:cxn ang="0">
                  <a:pos x="335" y="193"/>
                </a:cxn>
                <a:cxn ang="0">
                  <a:pos x="128" y="344"/>
                </a:cxn>
                <a:cxn ang="0">
                  <a:pos x="104" y="66"/>
                </a:cxn>
              </a:cxnLst>
              <a:rect l="0" t="0" r="r" b="b"/>
              <a:pathLst>
                <a:path w="343" h="382">
                  <a:moveTo>
                    <a:pt x="104" y="66"/>
                  </a:moveTo>
                  <a:cubicBezTo>
                    <a:pt x="199" y="0"/>
                    <a:pt x="338" y="80"/>
                    <a:pt x="335" y="193"/>
                  </a:cubicBezTo>
                  <a:cubicBezTo>
                    <a:pt x="343" y="300"/>
                    <a:pt x="227" y="382"/>
                    <a:pt x="128" y="344"/>
                  </a:cubicBezTo>
                  <a:cubicBezTo>
                    <a:pt x="13" y="305"/>
                    <a:pt x="0" y="125"/>
                    <a:pt x="104" y="66"/>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0" name="Freeform 103">
              <a:extLst>
                <a:ext uri="{FF2B5EF4-FFF2-40B4-BE49-F238E27FC236}">
                  <a16:creationId xmlns:a16="http://schemas.microsoft.com/office/drawing/2014/main" id="{99F1299E-3F36-4C41-BA60-637FC67D2E8A}"/>
                </a:ext>
              </a:extLst>
            </p:cNvPr>
            <p:cNvSpPr>
              <a:spLocks noChangeAspect="1"/>
            </p:cNvSpPr>
            <p:nvPr userDrawn="1"/>
          </p:nvSpPr>
          <p:spPr bwMode="auto">
            <a:xfrm>
              <a:off x="449" y="439"/>
              <a:ext cx="5" cy="6"/>
            </a:xfrm>
            <a:custGeom>
              <a:avLst/>
              <a:gdLst/>
              <a:ahLst/>
              <a:cxnLst>
                <a:cxn ang="0">
                  <a:pos x="102" y="59"/>
                </a:cxn>
                <a:cxn ang="0">
                  <a:pos x="325" y="214"/>
                </a:cxn>
                <a:cxn ang="0">
                  <a:pos x="72" y="310"/>
                </a:cxn>
                <a:cxn ang="0">
                  <a:pos x="102" y="59"/>
                </a:cxn>
              </a:cxnLst>
              <a:rect l="0" t="0" r="r" b="b"/>
              <a:pathLst>
                <a:path w="348" h="392">
                  <a:moveTo>
                    <a:pt x="102" y="59"/>
                  </a:moveTo>
                  <a:cubicBezTo>
                    <a:pt x="205" y="0"/>
                    <a:pt x="348" y="94"/>
                    <a:pt x="325" y="214"/>
                  </a:cubicBezTo>
                  <a:cubicBezTo>
                    <a:pt x="323" y="335"/>
                    <a:pt x="155" y="392"/>
                    <a:pt x="72" y="310"/>
                  </a:cubicBezTo>
                  <a:cubicBezTo>
                    <a:pt x="0" y="242"/>
                    <a:pt x="11" y="106"/>
                    <a:pt x="102" y="59"/>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1" name="Freeform 104">
              <a:extLst>
                <a:ext uri="{FF2B5EF4-FFF2-40B4-BE49-F238E27FC236}">
                  <a16:creationId xmlns:a16="http://schemas.microsoft.com/office/drawing/2014/main" id="{F96F5FE4-4847-DA49-930C-CD59A636C100}"/>
                </a:ext>
              </a:extLst>
            </p:cNvPr>
            <p:cNvSpPr>
              <a:spLocks noChangeAspect="1"/>
            </p:cNvSpPr>
            <p:nvPr userDrawn="1"/>
          </p:nvSpPr>
          <p:spPr bwMode="auto">
            <a:xfrm>
              <a:off x="449" y="439"/>
              <a:ext cx="5" cy="6"/>
            </a:xfrm>
            <a:custGeom>
              <a:avLst/>
              <a:gdLst/>
              <a:ahLst/>
              <a:cxnLst>
                <a:cxn ang="0">
                  <a:pos x="102" y="59"/>
                </a:cxn>
                <a:cxn ang="0">
                  <a:pos x="325" y="214"/>
                </a:cxn>
                <a:cxn ang="0">
                  <a:pos x="72" y="310"/>
                </a:cxn>
                <a:cxn ang="0">
                  <a:pos x="102" y="59"/>
                </a:cxn>
              </a:cxnLst>
              <a:rect l="0" t="0" r="r" b="b"/>
              <a:pathLst>
                <a:path w="348" h="392">
                  <a:moveTo>
                    <a:pt x="102" y="59"/>
                  </a:moveTo>
                  <a:cubicBezTo>
                    <a:pt x="205" y="0"/>
                    <a:pt x="348" y="94"/>
                    <a:pt x="325" y="214"/>
                  </a:cubicBezTo>
                  <a:cubicBezTo>
                    <a:pt x="323" y="335"/>
                    <a:pt x="155" y="392"/>
                    <a:pt x="72" y="310"/>
                  </a:cubicBezTo>
                  <a:cubicBezTo>
                    <a:pt x="0" y="242"/>
                    <a:pt x="11" y="106"/>
                    <a:pt x="102" y="59"/>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2" name="Freeform 105">
              <a:extLst>
                <a:ext uri="{FF2B5EF4-FFF2-40B4-BE49-F238E27FC236}">
                  <a16:creationId xmlns:a16="http://schemas.microsoft.com/office/drawing/2014/main" id="{2708F6DF-CDE9-4241-A69A-B3E4E44D863E}"/>
                </a:ext>
              </a:extLst>
            </p:cNvPr>
            <p:cNvSpPr>
              <a:spLocks noChangeAspect="1"/>
            </p:cNvSpPr>
            <p:nvPr userDrawn="1"/>
          </p:nvSpPr>
          <p:spPr bwMode="auto">
            <a:xfrm>
              <a:off x="510" y="451"/>
              <a:ext cx="5" cy="6"/>
            </a:xfrm>
            <a:custGeom>
              <a:avLst/>
              <a:gdLst/>
              <a:ahLst/>
              <a:cxnLst>
                <a:cxn ang="0">
                  <a:pos x="114" y="56"/>
                </a:cxn>
                <a:cxn ang="0">
                  <a:pos x="338" y="190"/>
                </a:cxn>
                <a:cxn ang="0">
                  <a:pos x="142" y="340"/>
                </a:cxn>
                <a:cxn ang="0">
                  <a:pos x="114" y="56"/>
                </a:cxn>
              </a:cxnLst>
              <a:rect l="0" t="0" r="r" b="b"/>
              <a:pathLst>
                <a:path w="346" h="378">
                  <a:moveTo>
                    <a:pt x="114" y="56"/>
                  </a:moveTo>
                  <a:cubicBezTo>
                    <a:pt x="210" y="0"/>
                    <a:pt x="343" y="79"/>
                    <a:pt x="338" y="190"/>
                  </a:cubicBezTo>
                  <a:cubicBezTo>
                    <a:pt x="346" y="291"/>
                    <a:pt x="237" y="378"/>
                    <a:pt x="142" y="340"/>
                  </a:cubicBezTo>
                  <a:cubicBezTo>
                    <a:pt x="18" y="309"/>
                    <a:pt x="0" y="111"/>
                    <a:pt x="114" y="56"/>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3" name="Freeform 106">
              <a:extLst>
                <a:ext uri="{FF2B5EF4-FFF2-40B4-BE49-F238E27FC236}">
                  <a16:creationId xmlns:a16="http://schemas.microsoft.com/office/drawing/2014/main" id="{D741C929-07D2-CD4B-8C40-5FF8D2713122}"/>
                </a:ext>
              </a:extLst>
            </p:cNvPr>
            <p:cNvSpPr>
              <a:spLocks noChangeAspect="1"/>
            </p:cNvSpPr>
            <p:nvPr userDrawn="1"/>
          </p:nvSpPr>
          <p:spPr bwMode="auto">
            <a:xfrm>
              <a:off x="510" y="451"/>
              <a:ext cx="5" cy="6"/>
            </a:xfrm>
            <a:custGeom>
              <a:avLst/>
              <a:gdLst/>
              <a:ahLst/>
              <a:cxnLst>
                <a:cxn ang="0">
                  <a:pos x="114" y="56"/>
                </a:cxn>
                <a:cxn ang="0">
                  <a:pos x="338" y="190"/>
                </a:cxn>
                <a:cxn ang="0">
                  <a:pos x="142" y="340"/>
                </a:cxn>
                <a:cxn ang="0">
                  <a:pos x="114" y="56"/>
                </a:cxn>
              </a:cxnLst>
              <a:rect l="0" t="0" r="r" b="b"/>
              <a:pathLst>
                <a:path w="346" h="378">
                  <a:moveTo>
                    <a:pt x="114" y="56"/>
                  </a:moveTo>
                  <a:cubicBezTo>
                    <a:pt x="210" y="0"/>
                    <a:pt x="343" y="79"/>
                    <a:pt x="338" y="190"/>
                  </a:cubicBezTo>
                  <a:cubicBezTo>
                    <a:pt x="346" y="291"/>
                    <a:pt x="237" y="378"/>
                    <a:pt x="142" y="340"/>
                  </a:cubicBezTo>
                  <a:cubicBezTo>
                    <a:pt x="18" y="309"/>
                    <a:pt x="0" y="111"/>
                    <a:pt x="114" y="56"/>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4" name="Freeform 107">
              <a:extLst>
                <a:ext uri="{FF2B5EF4-FFF2-40B4-BE49-F238E27FC236}">
                  <a16:creationId xmlns:a16="http://schemas.microsoft.com/office/drawing/2014/main" id="{3AC82CB9-D99B-5B4B-90A9-15688E3F32D6}"/>
                </a:ext>
              </a:extLst>
            </p:cNvPr>
            <p:cNvSpPr>
              <a:spLocks noChangeAspect="1"/>
            </p:cNvSpPr>
            <p:nvPr userDrawn="1"/>
          </p:nvSpPr>
          <p:spPr bwMode="auto">
            <a:xfrm>
              <a:off x="432" y="452"/>
              <a:ext cx="4" cy="4"/>
            </a:xfrm>
            <a:custGeom>
              <a:avLst/>
              <a:gdLst/>
              <a:ahLst/>
              <a:cxnLst>
                <a:cxn ang="0">
                  <a:pos x="89" y="51"/>
                </a:cxn>
                <a:cxn ang="0">
                  <a:pos x="277" y="151"/>
                </a:cxn>
                <a:cxn ang="0">
                  <a:pos x="120" y="279"/>
                </a:cxn>
                <a:cxn ang="0">
                  <a:pos x="89" y="51"/>
                </a:cxn>
              </a:cxnLst>
              <a:rect l="0" t="0" r="r" b="b"/>
              <a:pathLst>
                <a:path w="288" h="312">
                  <a:moveTo>
                    <a:pt x="89" y="51"/>
                  </a:moveTo>
                  <a:cubicBezTo>
                    <a:pt x="161" y="0"/>
                    <a:pt x="283" y="57"/>
                    <a:pt x="277" y="151"/>
                  </a:cubicBezTo>
                  <a:cubicBezTo>
                    <a:pt x="288" y="233"/>
                    <a:pt x="199" y="312"/>
                    <a:pt x="120" y="279"/>
                  </a:cubicBezTo>
                  <a:cubicBezTo>
                    <a:pt x="15" y="260"/>
                    <a:pt x="0" y="100"/>
                    <a:pt x="89" y="51"/>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5" name="Freeform 108">
              <a:extLst>
                <a:ext uri="{FF2B5EF4-FFF2-40B4-BE49-F238E27FC236}">
                  <a16:creationId xmlns:a16="http://schemas.microsoft.com/office/drawing/2014/main" id="{AEFF75F3-C8CC-6543-B7BA-253284E465A4}"/>
                </a:ext>
              </a:extLst>
            </p:cNvPr>
            <p:cNvSpPr>
              <a:spLocks noChangeAspect="1"/>
            </p:cNvSpPr>
            <p:nvPr userDrawn="1"/>
          </p:nvSpPr>
          <p:spPr bwMode="auto">
            <a:xfrm>
              <a:off x="432" y="452"/>
              <a:ext cx="4" cy="4"/>
            </a:xfrm>
            <a:custGeom>
              <a:avLst/>
              <a:gdLst/>
              <a:ahLst/>
              <a:cxnLst>
                <a:cxn ang="0">
                  <a:pos x="89" y="51"/>
                </a:cxn>
                <a:cxn ang="0">
                  <a:pos x="277" y="151"/>
                </a:cxn>
                <a:cxn ang="0">
                  <a:pos x="120" y="279"/>
                </a:cxn>
                <a:cxn ang="0">
                  <a:pos x="89" y="51"/>
                </a:cxn>
              </a:cxnLst>
              <a:rect l="0" t="0" r="r" b="b"/>
              <a:pathLst>
                <a:path w="288" h="312">
                  <a:moveTo>
                    <a:pt x="89" y="51"/>
                  </a:moveTo>
                  <a:cubicBezTo>
                    <a:pt x="161" y="0"/>
                    <a:pt x="283" y="57"/>
                    <a:pt x="277" y="151"/>
                  </a:cubicBezTo>
                  <a:cubicBezTo>
                    <a:pt x="288" y="233"/>
                    <a:pt x="199" y="312"/>
                    <a:pt x="120" y="279"/>
                  </a:cubicBezTo>
                  <a:cubicBezTo>
                    <a:pt x="15" y="260"/>
                    <a:pt x="0" y="100"/>
                    <a:pt x="89" y="51"/>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6" name="Freeform 109">
              <a:extLst>
                <a:ext uri="{FF2B5EF4-FFF2-40B4-BE49-F238E27FC236}">
                  <a16:creationId xmlns:a16="http://schemas.microsoft.com/office/drawing/2014/main" id="{39481C36-33C6-794E-8FBE-D8E89F5E1F62}"/>
                </a:ext>
              </a:extLst>
            </p:cNvPr>
            <p:cNvSpPr>
              <a:spLocks noChangeAspect="1"/>
            </p:cNvSpPr>
            <p:nvPr userDrawn="1"/>
          </p:nvSpPr>
          <p:spPr bwMode="auto">
            <a:xfrm>
              <a:off x="449" y="454"/>
              <a:ext cx="5" cy="6"/>
            </a:xfrm>
            <a:custGeom>
              <a:avLst/>
              <a:gdLst/>
              <a:ahLst/>
              <a:cxnLst>
                <a:cxn ang="0">
                  <a:pos x="78" y="85"/>
                </a:cxn>
                <a:cxn ang="0">
                  <a:pos x="313" y="247"/>
                </a:cxn>
                <a:cxn ang="0">
                  <a:pos x="55" y="325"/>
                </a:cxn>
                <a:cxn ang="0">
                  <a:pos x="78" y="85"/>
                </a:cxn>
              </a:cxnLst>
              <a:rect l="0" t="0" r="r" b="b"/>
              <a:pathLst>
                <a:path w="353" h="397">
                  <a:moveTo>
                    <a:pt x="78" y="85"/>
                  </a:moveTo>
                  <a:cubicBezTo>
                    <a:pt x="186" y="0"/>
                    <a:pt x="353" y="115"/>
                    <a:pt x="313" y="247"/>
                  </a:cubicBezTo>
                  <a:cubicBezTo>
                    <a:pt x="299" y="367"/>
                    <a:pt x="137" y="397"/>
                    <a:pt x="55" y="325"/>
                  </a:cubicBezTo>
                  <a:cubicBezTo>
                    <a:pt x="0" y="255"/>
                    <a:pt x="0" y="136"/>
                    <a:pt x="78" y="85"/>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7" name="Freeform 110">
              <a:extLst>
                <a:ext uri="{FF2B5EF4-FFF2-40B4-BE49-F238E27FC236}">
                  <a16:creationId xmlns:a16="http://schemas.microsoft.com/office/drawing/2014/main" id="{E7B88723-E8BF-0344-A0A1-ECF22DCCBA22}"/>
                </a:ext>
              </a:extLst>
            </p:cNvPr>
            <p:cNvSpPr>
              <a:spLocks noChangeAspect="1"/>
            </p:cNvSpPr>
            <p:nvPr userDrawn="1"/>
          </p:nvSpPr>
          <p:spPr bwMode="auto">
            <a:xfrm>
              <a:off x="449" y="454"/>
              <a:ext cx="5" cy="6"/>
            </a:xfrm>
            <a:custGeom>
              <a:avLst/>
              <a:gdLst/>
              <a:ahLst/>
              <a:cxnLst>
                <a:cxn ang="0">
                  <a:pos x="78" y="85"/>
                </a:cxn>
                <a:cxn ang="0">
                  <a:pos x="313" y="247"/>
                </a:cxn>
                <a:cxn ang="0">
                  <a:pos x="55" y="325"/>
                </a:cxn>
                <a:cxn ang="0">
                  <a:pos x="78" y="85"/>
                </a:cxn>
              </a:cxnLst>
              <a:rect l="0" t="0" r="r" b="b"/>
              <a:pathLst>
                <a:path w="353" h="397">
                  <a:moveTo>
                    <a:pt x="78" y="85"/>
                  </a:moveTo>
                  <a:cubicBezTo>
                    <a:pt x="186" y="0"/>
                    <a:pt x="353" y="115"/>
                    <a:pt x="313" y="247"/>
                  </a:cubicBezTo>
                  <a:cubicBezTo>
                    <a:pt x="299" y="367"/>
                    <a:pt x="137" y="397"/>
                    <a:pt x="55" y="325"/>
                  </a:cubicBezTo>
                  <a:cubicBezTo>
                    <a:pt x="0" y="255"/>
                    <a:pt x="0" y="136"/>
                    <a:pt x="78" y="85"/>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8" name="Freeform 111">
              <a:extLst>
                <a:ext uri="{FF2B5EF4-FFF2-40B4-BE49-F238E27FC236}">
                  <a16:creationId xmlns:a16="http://schemas.microsoft.com/office/drawing/2014/main" id="{D880DF74-6F19-454C-BBC1-9305A5EC3824}"/>
                </a:ext>
              </a:extLst>
            </p:cNvPr>
            <p:cNvSpPr>
              <a:spLocks noChangeAspect="1"/>
            </p:cNvSpPr>
            <p:nvPr userDrawn="1"/>
          </p:nvSpPr>
          <p:spPr bwMode="auto">
            <a:xfrm>
              <a:off x="263" y="455"/>
              <a:ext cx="5" cy="6"/>
            </a:xfrm>
            <a:custGeom>
              <a:avLst/>
              <a:gdLst/>
              <a:ahLst/>
              <a:cxnLst>
                <a:cxn ang="0">
                  <a:pos x="94" y="70"/>
                </a:cxn>
                <a:cxn ang="0">
                  <a:pos x="324" y="231"/>
                </a:cxn>
                <a:cxn ang="0">
                  <a:pos x="71" y="315"/>
                </a:cxn>
                <a:cxn ang="0">
                  <a:pos x="94" y="70"/>
                </a:cxn>
              </a:cxnLst>
              <a:rect l="0" t="0" r="r" b="b"/>
              <a:pathLst>
                <a:path w="355" h="396">
                  <a:moveTo>
                    <a:pt x="94" y="70"/>
                  </a:moveTo>
                  <a:cubicBezTo>
                    <a:pt x="202" y="0"/>
                    <a:pt x="355" y="103"/>
                    <a:pt x="324" y="231"/>
                  </a:cubicBezTo>
                  <a:cubicBezTo>
                    <a:pt x="312" y="348"/>
                    <a:pt x="150" y="396"/>
                    <a:pt x="71" y="315"/>
                  </a:cubicBezTo>
                  <a:cubicBezTo>
                    <a:pt x="0" y="251"/>
                    <a:pt x="12" y="120"/>
                    <a:pt x="94" y="70"/>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9" name="Freeform 112">
              <a:extLst>
                <a:ext uri="{FF2B5EF4-FFF2-40B4-BE49-F238E27FC236}">
                  <a16:creationId xmlns:a16="http://schemas.microsoft.com/office/drawing/2014/main" id="{228AE877-42B5-6242-9025-A3FBC355AD9C}"/>
                </a:ext>
              </a:extLst>
            </p:cNvPr>
            <p:cNvSpPr>
              <a:spLocks noChangeAspect="1"/>
            </p:cNvSpPr>
            <p:nvPr userDrawn="1"/>
          </p:nvSpPr>
          <p:spPr bwMode="auto">
            <a:xfrm>
              <a:off x="263" y="455"/>
              <a:ext cx="5" cy="6"/>
            </a:xfrm>
            <a:custGeom>
              <a:avLst/>
              <a:gdLst/>
              <a:ahLst/>
              <a:cxnLst>
                <a:cxn ang="0">
                  <a:pos x="94" y="70"/>
                </a:cxn>
                <a:cxn ang="0">
                  <a:pos x="324" y="231"/>
                </a:cxn>
                <a:cxn ang="0">
                  <a:pos x="71" y="315"/>
                </a:cxn>
                <a:cxn ang="0">
                  <a:pos x="94" y="70"/>
                </a:cxn>
              </a:cxnLst>
              <a:rect l="0" t="0" r="r" b="b"/>
              <a:pathLst>
                <a:path w="355" h="396">
                  <a:moveTo>
                    <a:pt x="94" y="70"/>
                  </a:moveTo>
                  <a:cubicBezTo>
                    <a:pt x="202" y="0"/>
                    <a:pt x="355" y="103"/>
                    <a:pt x="324" y="231"/>
                  </a:cubicBezTo>
                  <a:cubicBezTo>
                    <a:pt x="312" y="348"/>
                    <a:pt x="150" y="396"/>
                    <a:pt x="71" y="315"/>
                  </a:cubicBezTo>
                  <a:cubicBezTo>
                    <a:pt x="0" y="251"/>
                    <a:pt x="12" y="120"/>
                    <a:pt x="94" y="70"/>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0" name="Freeform 113">
              <a:extLst>
                <a:ext uri="{FF2B5EF4-FFF2-40B4-BE49-F238E27FC236}">
                  <a16:creationId xmlns:a16="http://schemas.microsoft.com/office/drawing/2014/main" id="{3C304470-51D0-D54C-AA45-AEA493490873}"/>
                </a:ext>
              </a:extLst>
            </p:cNvPr>
            <p:cNvSpPr>
              <a:spLocks noChangeAspect="1"/>
            </p:cNvSpPr>
            <p:nvPr userDrawn="1"/>
          </p:nvSpPr>
          <p:spPr bwMode="auto">
            <a:xfrm>
              <a:off x="499" y="456"/>
              <a:ext cx="5" cy="4"/>
            </a:xfrm>
            <a:custGeom>
              <a:avLst/>
              <a:gdLst/>
              <a:ahLst/>
              <a:cxnLst>
                <a:cxn ang="0">
                  <a:pos x="91" y="58"/>
                </a:cxn>
                <a:cxn ang="0">
                  <a:pos x="287" y="153"/>
                </a:cxn>
                <a:cxn ang="0">
                  <a:pos x="150" y="285"/>
                </a:cxn>
                <a:cxn ang="0">
                  <a:pos x="91" y="58"/>
                </a:cxn>
              </a:cxnLst>
              <a:rect l="0" t="0" r="r" b="b"/>
              <a:pathLst>
                <a:path w="298" h="299">
                  <a:moveTo>
                    <a:pt x="91" y="58"/>
                  </a:moveTo>
                  <a:cubicBezTo>
                    <a:pt x="164" y="0"/>
                    <a:pt x="293" y="55"/>
                    <a:pt x="287" y="153"/>
                  </a:cubicBezTo>
                  <a:cubicBezTo>
                    <a:pt x="298" y="229"/>
                    <a:pt x="225" y="299"/>
                    <a:pt x="150" y="285"/>
                  </a:cubicBezTo>
                  <a:cubicBezTo>
                    <a:pt x="40" y="283"/>
                    <a:pt x="0" y="115"/>
                    <a:pt x="91" y="58"/>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1" name="Freeform 114">
              <a:extLst>
                <a:ext uri="{FF2B5EF4-FFF2-40B4-BE49-F238E27FC236}">
                  <a16:creationId xmlns:a16="http://schemas.microsoft.com/office/drawing/2014/main" id="{CBB17AC0-CA73-D942-A093-20D050A2F6EB}"/>
                </a:ext>
              </a:extLst>
            </p:cNvPr>
            <p:cNvSpPr>
              <a:spLocks noChangeAspect="1"/>
            </p:cNvSpPr>
            <p:nvPr userDrawn="1"/>
          </p:nvSpPr>
          <p:spPr bwMode="auto">
            <a:xfrm>
              <a:off x="499" y="456"/>
              <a:ext cx="5" cy="4"/>
            </a:xfrm>
            <a:custGeom>
              <a:avLst/>
              <a:gdLst/>
              <a:ahLst/>
              <a:cxnLst>
                <a:cxn ang="0">
                  <a:pos x="91" y="58"/>
                </a:cxn>
                <a:cxn ang="0">
                  <a:pos x="287" y="153"/>
                </a:cxn>
                <a:cxn ang="0">
                  <a:pos x="150" y="285"/>
                </a:cxn>
                <a:cxn ang="0">
                  <a:pos x="91" y="58"/>
                </a:cxn>
              </a:cxnLst>
              <a:rect l="0" t="0" r="r" b="b"/>
              <a:pathLst>
                <a:path w="298" h="299">
                  <a:moveTo>
                    <a:pt x="91" y="58"/>
                  </a:moveTo>
                  <a:cubicBezTo>
                    <a:pt x="164" y="0"/>
                    <a:pt x="293" y="55"/>
                    <a:pt x="287" y="153"/>
                  </a:cubicBezTo>
                  <a:cubicBezTo>
                    <a:pt x="298" y="229"/>
                    <a:pt x="225" y="299"/>
                    <a:pt x="150" y="285"/>
                  </a:cubicBezTo>
                  <a:cubicBezTo>
                    <a:pt x="40" y="283"/>
                    <a:pt x="0" y="115"/>
                    <a:pt x="91" y="58"/>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 name="Freeform 115">
              <a:extLst>
                <a:ext uri="{FF2B5EF4-FFF2-40B4-BE49-F238E27FC236}">
                  <a16:creationId xmlns:a16="http://schemas.microsoft.com/office/drawing/2014/main" id="{68360227-0A47-294D-B911-7689D725C92A}"/>
                </a:ext>
              </a:extLst>
            </p:cNvPr>
            <p:cNvSpPr>
              <a:spLocks noChangeAspect="1"/>
            </p:cNvSpPr>
            <p:nvPr userDrawn="1"/>
          </p:nvSpPr>
          <p:spPr bwMode="auto">
            <a:xfrm>
              <a:off x="206" y="466"/>
              <a:ext cx="5" cy="6"/>
            </a:xfrm>
            <a:custGeom>
              <a:avLst/>
              <a:gdLst/>
              <a:ahLst/>
              <a:cxnLst>
                <a:cxn ang="0">
                  <a:pos x="146" y="34"/>
                </a:cxn>
                <a:cxn ang="0">
                  <a:pos x="335" y="195"/>
                </a:cxn>
                <a:cxn ang="0">
                  <a:pos x="74" y="284"/>
                </a:cxn>
                <a:cxn ang="0">
                  <a:pos x="146" y="34"/>
                </a:cxn>
              </a:cxnLst>
              <a:rect l="0" t="0" r="r" b="b"/>
              <a:pathLst>
                <a:path w="351" h="392">
                  <a:moveTo>
                    <a:pt x="146" y="34"/>
                  </a:moveTo>
                  <a:cubicBezTo>
                    <a:pt x="244" y="0"/>
                    <a:pt x="351" y="93"/>
                    <a:pt x="335" y="195"/>
                  </a:cubicBezTo>
                  <a:cubicBezTo>
                    <a:pt x="343" y="326"/>
                    <a:pt x="148" y="392"/>
                    <a:pt x="74" y="284"/>
                  </a:cubicBezTo>
                  <a:cubicBezTo>
                    <a:pt x="0" y="205"/>
                    <a:pt x="41" y="61"/>
                    <a:pt x="146" y="34"/>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3" name="Freeform 116">
              <a:extLst>
                <a:ext uri="{FF2B5EF4-FFF2-40B4-BE49-F238E27FC236}">
                  <a16:creationId xmlns:a16="http://schemas.microsoft.com/office/drawing/2014/main" id="{0BDBA4BA-EED8-A346-AAD6-8C4E740C262B}"/>
                </a:ext>
              </a:extLst>
            </p:cNvPr>
            <p:cNvSpPr>
              <a:spLocks noChangeAspect="1"/>
            </p:cNvSpPr>
            <p:nvPr userDrawn="1"/>
          </p:nvSpPr>
          <p:spPr bwMode="auto">
            <a:xfrm>
              <a:off x="206" y="466"/>
              <a:ext cx="5" cy="6"/>
            </a:xfrm>
            <a:custGeom>
              <a:avLst/>
              <a:gdLst/>
              <a:ahLst/>
              <a:cxnLst>
                <a:cxn ang="0">
                  <a:pos x="146" y="34"/>
                </a:cxn>
                <a:cxn ang="0">
                  <a:pos x="335" y="195"/>
                </a:cxn>
                <a:cxn ang="0">
                  <a:pos x="74" y="284"/>
                </a:cxn>
                <a:cxn ang="0">
                  <a:pos x="146" y="34"/>
                </a:cxn>
              </a:cxnLst>
              <a:rect l="0" t="0" r="r" b="b"/>
              <a:pathLst>
                <a:path w="351" h="392">
                  <a:moveTo>
                    <a:pt x="146" y="34"/>
                  </a:moveTo>
                  <a:cubicBezTo>
                    <a:pt x="244" y="0"/>
                    <a:pt x="351" y="93"/>
                    <a:pt x="335" y="195"/>
                  </a:cubicBezTo>
                  <a:cubicBezTo>
                    <a:pt x="343" y="326"/>
                    <a:pt x="148" y="392"/>
                    <a:pt x="74" y="284"/>
                  </a:cubicBezTo>
                  <a:cubicBezTo>
                    <a:pt x="0" y="205"/>
                    <a:pt x="41" y="61"/>
                    <a:pt x="146" y="34"/>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4" name="Freeform 117">
              <a:extLst>
                <a:ext uri="{FF2B5EF4-FFF2-40B4-BE49-F238E27FC236}">
                  <a16:creationId xmlns:a16="http://schemas.microsoft.com/office/drawing/2014/main" id="{D9420058-5889-EF40-B333-F8F0C218289C}"/>
                </a:ext>
              </a:extLst>
            </p:cNvPr>
            <p:cNvSpPr>
              <a:spLocks noChangeAspect="1"/>
            </p:cNvSpPr>
            <p:nvPr userDrawn="1"/>
          </p:nvSpPr>
          <p:spPr bwMode="auto">
            <a:xfrm>
              <a:off x="183" y="469"/>
              <a:ext cx="5" cy="4"/>
            </a:xfrm>
            <a:custGeom>
              <a:avLst/>
              <a:gdLst/>
              <a:ahLst/>
              <a:cxnLst>
                <a:cxn ang="0">
                  <a:pos x="104" y="38"/>
                </a:cxn>
                <a:cxn ang="0">
                  <a:pos x="264" y="199"/>
                </a:cxn>
                <a:cxn ang="0">
                  <a:pos x="38" y="224"/>
                </a:cxn>
                <a:cxn ang="0">
                  <a:pos x="104" y="38"/>
                </a:cxn>
              </a:cxnLst>
              <a:rect l="0" t="0" r="r" b="b"/>
              <a:pathLst>
                <a:path w="300" h="315">
                  <a:moveTo>
                    <a:pt x="104" y="38"/>
                  </a:moveTo>
                  <a:cubicBezTo>
                    <a:pt x="198" y="0"/>
                    <a:pt x="300" y="104"/>
                    <a:pt x="264" y="199"/>
                  </a:cubicBezTo>
                  <a:cubicBezTo>
                    <a:pt x="241" y="301"/>
                    <a:pt x="83" y="315"/>
                    <a:pt x="38" y="224"/>
                  </a:cubicBezTo>
                  <a:cubicBezTo>
                    <a:pt x="0" y="157"/>
                    <a:pt x="30" y="63"/>
                    <a:pt x="104" y="38"/>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5" name="Freeform 118">
              <a:extLst>
                <a:ext uri="{FF2B5EF4-FFF2-40B4-BE49-F238E27FC236}">
                  <a16:creationId xmlns:a16="http://schemas.microsoft.com/office/drawing/2014/main" id="{17765AB1-936D-3B46-B8FF-D40420D82707}"/>
                </a:ext>
              </a:extLst>
            </p:cNvPr>
            <p:cNvSpPr>
              <a:spLocks noChangeAspect="1"/>
            </p:cNvSpPr>
            <p:nvPr userDrawn="1"/>
          </p:nvSpPr>
          <p:spPr bwMode="auto">
            <a:xfrm>
              <a:off x="183" y="469"/>
              <a:ext cx="5" cy="4"/>
            </a:xfrm>
            <a:custGeom>
              <a:avLst/>
              <a:gdLst/>
              <a:ahLst/>
              <a:cxnLst>
                <a:cxn ang="0">
                  <a:pos x="104" y="38"/>
                </a:cxn>
                <a:cxn ang="0">
                  <a:pos x="264" y="199"/>
                </a:cxn>
                <a:cxn ang="0">
                  <a:pos x="38" y="224"/>
                </a:cxn>
                <a:cxn ang="0">
                  <a:pos x="104" y="38"/>
                </a:cxn>
              </a:cxnLst>
              <a:rect l="0" t="0" r="r" b="b"/>
              <a:pathLst>
                <a:path w="300" h="315">
                  <a:moveTo>
                    <a:pt x="104" y="38"/>
                  </a:moveTo>
                  <a:cubicBezTo>
                    <a:pt x="198" y="0"/>
                    <a:pt x="300" y="104"/>
                    <a:pt x="264" y="199"/>
                  </a:cubicBezTo>
                  <a:cubicBezTo>
                    <a:pt x="241" y="301"/>
                    <a:pt x="83" y="315"/>
                    <a:pt x="38" y="224"/>
                  </a:cubicBezTo>
                  <a:cubicBezTo>
                    <a:pt x="0" y="157"/>
                    <a:pt x="30" y="63"/>
                    <a:pt x="104" y="38"/>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6" name="Freeform 119">
              <a:extLst>
                <a:ext uri="{FF2B5EF4-FFF2-40B4-BE49-F238E27FC236}">
                  <a16:creationId xmlns:a16="http://schemas.microsoft.com/office/drawing/2014/main" id="{0067F737-3B13-C94E-87DE-B5935BD910E5}"/>
                </a:ext>
              </a:extLst>
            </p:cNvPr>
            <p:cNvSpPr>
              <a:spLocks noChangeAspect="1"/>
            </p:cNvSpPr>
            <p:nvPr userDrawn="1"/>
          </p:nvSpPr>
          <p:spPr bwMode="auto">
            <a:xfrm>
              <a:off x="480" y="475"/>
              <a:ext cx="5" cy="4"/>
            </a:xfrm>
            <a:custGeom>
              <a:avLst/>
              <a:gdLst/>
              <a:ahLst/>
              <a:cxnLst>
                <a:cxn ang="0">
                  <a:pos x="83" y="46"/>
                </a:cxn>
                <a:cxn ang="0">
                  <a:pos x="271" y="112"/>
                </a:cxn>
                <a:cxn ang="0">
                  <a:pos x="114" y="272"/>
                </a:cxn>
                <a:cxn ang="0">
                  <a:pos x="83" y="46"/>
                </a:cxn>
              </a:cxnLst>
              <a:rect l="0" t="0" r="r" b="b"/>
              <a:pathLst>
                <a:path w="308" h="311">
                  <a:moveTo>
                    <a:pt x="83" y="46"/>
                  </a:moveTo>
                  <a:cubicBezTo>
                    <a:pt x="146" y="0"/>
                    <a:pt x="255" y="33"/>
                    <a:pt x="271" y="112"/>
                  </a:cubicBezTo>
                  <a:cubicBezTo>
                    <a:pt x="308" y="204"/>
                    <a:pt x="206" y="311"/>
                    <a:pt x="114" y="272"/>
                  </a:cubicBezTo>
                  <a:cubicBezTo>
                    <a:pt x="17" y="246"/>
                    <a:pt x="0" y="97"/>
                    <a:pt x="83" y="46"/>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7" name="Freeform 120">
              <a:extLst>
                <a:ext uri="{FF2B5EF4-FFF2-40B4-BE49-F238E27FC236}">
                  <a16:creationId xmlns:a16="http://schemas.microsoft.com/office/drawing/2014/main" id="{5CF9AA4E-9F95-314F-91A9-D084695B6E1B}"/>
                </a:ext>
              </a:extLst>
            </p:cNvPr>
            <p:cNvSpPr>
              <a:spLocks noChangeAspect="1"/>
            </p:cNvSpPr>
            <p:nvPr userDrawn="1"/>
          </p:nvSpPr>
          <p:spPr bwMode="auto">
            <a:xfrm>
              <a:off x="480" y="475"/>
              <a:ext cx="5" cy="4"/>
            </a:xfrm>
            <a:custGeom>
              <a:avLst/>
              <a:gdLst/>
              <a:ahLst/>
              <a:cxnLst>
                <a:cxn ang="0">
                  <a:pos x="83" y="46"/>
                </a:cxn>
                <a:cxn ang="0">
                  <a:pos x="271" y="112"/>
                </a:cxn>
                <a:cxn ang="0">
                  <a:pos x="114" y="272"/>
                </a:cxn>
                <a:cxn ang="0">
                  <a:pos x="83" y="46"/>
                </a:cxn>
              </a:cxnLst>
              <a:rect l="0" t="0" r="r" b="b"/>
              <a:pathLst>
                <a:path w="308" h="311">
                  <a:moveTo>
                    <a:pt x="83" y="46"/>
                  </a:moveTo>
                  <a:cubicBezTo>
                    <a:pt x="146" y="0"/>
                    <a:pt x="255" y="33"/>
                    <a:pt x="271" y="112"/>
                  </a:cubicBezTo>
                  <a:cubicBezTo>
                    <a:pt x="308" y="204"/>
                    <a:pt x="206" y="311"/>
                    <a:pt x="114" y="272"/>
                  </a:cubicBezTo>
                  <a:cubicBezTo>
                    <a:pt x="17" y="246"/>
                    <a:pt x="0" y="97"/>
                    <a:pt x="83" y="46"/>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8" name="Freeform 121">
              <a:extLst>
                <a:ext uri="{FF2B5EF4-FFF2-40B4-BE49-F238E27FC236}">
                  <a16:creationId xmlns:a16="http://schemas.microsoft.com/office/drawing/2014/main" id="{AFC95740-47FB-BC4B-8A56-DF2D91A105F9}"/>
                </a:ext>
              </a:extLst>
            </p:cNvPr>
            <p:cNvSpPr>
              <a:spLocks noChangeAspect="1"/>
            </p:cNvSpPr>
            <p:nvPr userDrawn="1"/>
          </p:nvSpPr>
          <p:spPr bwMode="auto">
            <a:xfrm>
              <a:off x="432" y="477"/>
              <a:ext cx="4" cy="4"/>
            </a:xfrm>
            <a:custGeom>
              <a:avLst/>
              <a:gdLst/>
              <a:ahLst/>
              <a:cxnLst>
                <a:cxn ang="0">
                  <a:pos x="93" y="45"/>
                </a:cxn>
                <a:cxn ang="0">
                  <a:pos x="284" y="124"/>
                </a:cxn>
                <a:cxn ang="0">
                  <a:pos x="154" y="275"/>
                </a:cxn>
                <a:cxn ang="0">
                  <a:pos x="93" y="45"/>
                </a:cxn>
              </a:cxnLst>
              <a:rect l="0" t="0" r="r" b="b"/>
              <a:pathLst>
                <a:path w="303" h="293">
                  <a:moveTo>
                    <a:pt x="93" y="45"/>
                  </a:moveTo>
                  <a:cubicBezTo>
                    <a:pt x="161" y="0"/>
                    <a:pt x="275" y="36"/>
                    <a:pt x="284" y="124"/>
                  </a:cubicBezTo>
                  <a:cubicBezTo>
                    <a:pt x="303" y="201"/>
                    <a:pt x="238" y="293"/>
                    <a:pt x="154" y="275"/>
                  </a:cubicBezTo>
                  <a:cubicBezTo>
                    <a:pt x="36" y="280"/>
                    <a:pt x="0" y="104"/>
                    <a:pt x="93" y="45"/>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9" name="Freeform 122">
              <a:extLst>
                <a:ext uri="{FF2B5EF4-FFF2-40B4-BE49-F238E27FC236}">
                  <a16:creationId xmlns:a16="http://schemas.microsoft.com/office/drawing/2014/main" id="{17775106-4028-A54A-8559-747F80C4DD6D}"/>
                </a:ext>
              </a:extLst>
            </p:cNvPr>
            <p:cNvSpPr>
              <a:spLocks noChangeAspect="1"/>
            </p:cNvSpPr>
            <p:nvPr userDrawn="1"/>
          </p:nvSpPr>
          <p:spPr bwMode="auto">
            <a:xfrm>
              <a:off x="432" y="477"/>
              <a:ext cx="4" cy="4"/>
            </a:xfrm>
            <a:custGeom>
              <a:avLst/>
              <a:gdLst/>
              <a:ahLst/>
              <a:cxnLst>
                <a:cxn ang="0">
                  <a:pos x="93" y="45"/>
                </a:cxn>
                <a:cxn ang="0">
                  <a:pos x="284" y="124"/>
                </a:cxn>
                <a:cxn ang="0">
                  <a:pos x="154" y="275"/>
                </a:cxn>
                <a:cxn ang="0">
                  <a:pos x="93" y="45"/>
                </a:cxn>
              </a:cxnLst>
              <a:rect l="0" t="0" r="r" b="b"/>
              <a:pathLst>
                <a:path w="303" h="293">
                  <a:moveTo>
                    <a:pt x="93" y="45"/>
                  </a:moveTo>
                  <a:cubicBezTo>
                    <a:pt x="161" y="0"/>
                    <a:pt x="275" y="36"/>
                    <a:pt x="284" y="124"/>
                  </a:cubicBezTo>
                  <a:cubicBezTo>
                    <a:pt x="303" y="201"/>
                    <a:pt x="238" y="293"/>
                    <a:pt x="154" y="275"/>
                  </a:cubicBezTo>
                  <a:cubicBezTo>
                    <a:pt x="36" y="280"/>
                    <a:pt x="0" y="104"/>
                    <a:pt x="93" y="45"/>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0" name="Freeform 123">
              <a:extLst>
                <a:ext uri="{FF2B5EF4-FFF2-40B4-BE49-F238E27FC236}">
                  <a16:creationId xmlns:a16="http://schemas.microsoft.com/office/drawing/2014/main" id="{1D2C275F-77AE-0A42-869E-A4F7C1975F79}"/>
                </a:ext>
              </a:extLst>
            </p:cNvPr>
            <p:cNvSpPr>
              <a:spLocks noChangeAspect="1"/>
            </p:cNvSpPr>
            <p:nvPr userDrawn="1"/>
          </p:nvSpPr>
          <p:spPr bwMode="auto">
            <a:xfrm>
              <a:off x="240" y="477"/>
              <a:ext cx="5" cy="5"/>
            </a:xfrm>
            <a:custGeom>
              <a:avLst/>
              <a:gdLst/>
              <a:ahLst/>
              <a:cxnLst>
                <a:cxn ang="0">
                  <a:pos x="84" y="54"/>
                </a:cxn>
                <a:cxn ang="0">
                  <a:pos x="274" y="159"/>
                </a:cxn>
                <a:cxn ang="0">
                  <a:pos x="97" y="279"/>
                </a:cxn>
                <a:cxn ang="0">
                  <a:pos x="84" y="54"/>
                </a:cxn>
              </a:cxnLst>
              <a:rect l="0" t="0" r="r" b="b"/>
              <a:pathLst>
                <a:path w="283" h="323">
                  <a:moveTo>
                    <a:pt x="84" y="54"/>
                  </a:moveTo>
                  <a:cubicBezTo>
                    <a:pt x="158" y="0"/>
                    <a:pt x="283" y="65"/>
                    <a:pt x="274" y="159"/>
                  </a:cubicBezTo>
                  <a:cubicBezTo>
                    <a:pt x="283" y="248"/>
                    <a:pt x="177" y="323"/>
                    <a:pt x="97" y="279"/>
                  </a:cubicBezTo>
                  <a:cubicBezTo>
                    <a:pt x="11" y="239"/>
                    <a:pt x="0" y="102"/>
                    <a:pt x="84" y="54"/>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1" name="Freeform 124">
              <a:extLst>
                <a:ext uri="{FF2B5EF4-FFF2-40B4-BE49-F238E27FC236}">
                  <a16:creationId xmlns:a16="http://schemas.microsoft.com/office/drawing/2014/main" id="{50C59D27-485A-D947-BDA9-E17FA2139AA9}"/>
                </a:ext>
              </a:extLst>
            </p:cNvPr>
            <p:cNvSpPr>
              <a:spLocks noChangeAspect="1"/>
            </p:cNvSpPr>
            <p:nvPr userDrawn="1"/>
          </p:nvSpPr>
          <p:spPr bwMode="auto">
            <a:xfrm>
              <a:off x="240" y="477"/>
              <a:ext cx="5" cy="5"/>
            </a:xfrm>
            <a:custGeom>
              <a:avLst/>
              <a:gdLst/>
              <a:ahLst/>
              <a:cxnLst>
                <a:cxn ang="0">
                  <a:pos x="84" y="54"/>
                </a:cxn>
                <a:cxn ang="0">
                  <a:pos x="274" y="159"/>
                </a:cxn>
                <a:cxn ang="0">
                  <a:pos x="97" y="279"/>
                </a:cxn>
                <a:cxn ang="0">
                  <a:pos x="84" y="54"/>
                </a:cxn>
              </a:cxnLst>
              <a:rect l="0" t="0" r="r" b="b"/>
              <a:pathLst>
                <a:path w="283" h="323">
                  <a:moveTo>
                    <a:pt x="84" y="54"/>
                  </a:moveTo>
                  <a:cubicBezTo>
                    <a:pt x="158" y="0"/>
                    <a:pt x="283" y="65"/>
                    <a:pt x="274" y="159"/>
                  </a:cubicBezTo>
                  <a:cubicBezTo>
                    <a:pt x="283" y="248"/>
                    <a:pt x="177" y="323"/>
                    <a:pt x="97" y="279"/>
                  </a:cubicBezTo>
                  <a:cubicBezTo>
                    <a:pt x="11" y="239"/>
                    <a:pt x="0" y="102"/>
                    <a:pt x="84" y="54"/>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2" name="Freeform 125">
              <a:extLst>
                <a:ext uri="{FF2B5EF4-FFF2-40B4-BE49-F238E27FC236}">
                  <a16:creationId xmlns:a16="http://schemas.microsoft.com/office/drawing/2014/main" id="{8E1B65BA-CE18-4C40-9C4D-9C90D7148396}"/>
                </a:ext>
              </a:extLst>
            </p:cNvPr>
            <p:cNvSpPr>
              <a:spLocks noChangeAspect="1"/>
            </p:cNvSpPr>
            <p:nvPr userDrawn="1"/>
          </p:nvSpPr>
          <p:spPr bwMode="auto">
            <a:xfrm>
              <a:off x="203" y="478"/>
              <a:ext cx="6" cy="6"/>
            </a:xfrm>
            <a:custGeom>
              <a:avLst/>
              <a:gdLst/>
              <a:ahLst/>
              <a:cxnLst>
                <a:cxn ang="0">
                  <a:pos x="144" y="83"/>
                </a:cxn>
                <a:cxn ang="0">
                  <a:pos x="280" y="297"/>
                </a:cxn>
                <a:cxn ang="0">
                  <a:pos x="144" y="83"/>
                </a:cxn>
              </a:cxnLst>
              <a:rect l="0" t="0" r="r" b="b"/>
              <a:pathLst>
                <a:path w="409" h="401">
                  <a:moveTo>
                    <a:pt x="144" y="83"/>
                  </a:moveTo>
                  <a:cubicBezTo>
                    <a:pt x="277" y="0"/>
                    <a:pt x="409" y="213"/>
                    <a:pt x="280" y="297"/>
                  </a:cubicBezTo>
                  <a:cubicBezTo>
                    <a:pt x="145" y="401"/>
                    <a:pt x="0" y="165"/>
                    <a:pt x="144" y="83"/>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3" name="Freeform 126">
              <a:extLst>
                <a:ext uri="{FF2B5EF4-FFF2-40B4-BE49-F238E27FC236}">
                  <a16:creationId xmlns:a16="http://schemas.microsoft.com/office/drawing/2014/main" id="{A480359F-D641-174A-8A59-A712018B0307}"/>
                </a:ext>
              </a:extLst>
            </p:cNvPr>
            <p:cNvSpPr>
              <a:spLocks noChangeAspect="1"/>
            </p:cNvSpPr>
            <p:nvPr userDrawn="1"/>
          </p:nvSpPr>
          <p:spPr bwMode="auto">
            <a:xfrm>
              <a:off x="203" y="478"/>
              <a:ext cx="6" cy="6"/>
            </a:xfrm>
            <a:custGeom>
              <a:avLst/>
              <a:gdLst/>
              <a:ahLst/>
              <a:cxnLst>
                <a:cxn ang="0">
                  <a:pos x="144" y="83"/>
                </a:cxn>
                <a:cxn ang="0">
                  <a:pos x="280" y="297"/>
                </a:cxn>
                <a:cxn ang="0">
                  <a:pos x="144" y="83"/>
                </a:cxn>
              </a:cxnLst>
              <a:rect l="0" t="0" r="r" b="b"/>
              <a:pathLst>
                <a:path w="409" h="401">
                  <a:moveTo>
                    <a:pt x="144" y="83"/>
                  </a:moveTo>
                  <a:cubicBezTo>
                    <a:pt x="277" y="0"/>
                    <a:pt x="409" y="213"/>
                    <a:pt x="280" y="297"/>
                  </a:cubicBezTo>
                  <a:cubicBezTo>
                    <a:pt x="145" y="401"/>
                    <a:pt x="0" y="165"/>
                    <a:pt x="144" y="83"/>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4" name="Freeform 127">
              <a:extLst>
                <a:ext uri="{FF2B5EF4-FFF2-40B4-BE49-F238E27FC236}">
                  <a16:creationId xmlns:a16="http://schemas.microsoft.com/office/drawing/2014/main" id="{D16D63EA-9BAF-544B-8A78-F637033850B0}"/>
                </a:ext>
              </a:extLst>
            </p:cNvPr>
            <p:cNvSpPr>
              <a:spLocks noChangeAspect="1"/>
            </p:cNvSpPr>
            <p:nvPr userDrawn="1"/>
          </p:nvSpPr>
          <p:spPr bwMode="auto">
            <a:xfrm>
              <a:off x="478" y="479"/>
              <a:ext cx="17" cy="17"/>
            </a:xfrm>
            <a:custGeom>
              <a:avLst/>
              <a:gdLst/>
              <a:ahLst/>
              <a:cxnLst>
                <a:cxn ang="0">
                  <a:pos x="550" y="0"/>
                </a:cxn>
                <a:cxn ang="0">
                  <a:pos x="607" y="323"/>
                </a:cxn>
                <a:cxn ang="0">
                  <a:pos x="767" y="483"/>
                </a:cxn>
                <a:cxn ang="0">
                  <a:pos x="1105" y="528"/>
                </a:cxn>
                <a:cxn ang="0">
                  <a:pos x="758" y="588"/>
                </a:cxn>
                <a:cxn ang="0">
                  <a:pos x="614" y="736"/>
                </a:cxn>
                <a:cxn ang="0">
                  <a:pos x="553" y="1119"/>
                </a:cxn>
                <a:cxn ang="0">
                  <a:pos x="509" y="744"/>
                </a:cxn>
                <a:cxn ang="0">
                  <a:pos x="347" y="584"/>
                </a:cxn>
                <a:cxn ang="0">
                  <a:pos x="0" y="531"/>
                </a:cxn>
                <a:cxn ang="0">
                  <a:pos x="341" y="487"/>
                </a:cxn>
                <a:cxn ang="0">
                  <a:pos x="510" y="315"/>
                </a:cxn>
                <a:cxn ang="0">
                  <a:pos x="550" y="0"/>
                </a:cxn>
              </a:cxnLst>
              <a:rect l="0" t="0" r="r" b="b"/>
              <a:pathLst>
                <a:path w="1105" h="1119">
                  <a:moveTo>
                    <a:pt x="550" y="0"/>
                  </a:moveTo>
                  <a:cubicBezTo>
                    <a:pt x="582" y="105"/>
                    <a:pt x="580" y="217"/>
                    <a:pt x="607" y="323"/>
                  </a:cubicBezTo>
                  <a:cubicBezTo>
                    <a:pt x="653" y="382"/>
                    <a:pt x="706" y="438"/>
                    <a:pt x="767" y="483"/>
                  </a:cubicBezTo>
                  <a:cubicBezTo>
                    <a:pt x="878" y="505"/>
                    <a:pt x="993" y="505"/>
                    <a:pt x="1105" y="528"/>
                  </a:cubicBezTo>
                  <a:cubicBezTo>
                    <a:pt x="990" y="553"/>
                    <a:pt x="868" y="546"/>
                    <a:pt x="758" y="588"/>
                  </a:cubicBezTo>
                  <a:cubicBezTo>
                    <a:pt x="705" y="632"/>
                    <a:pt x="658" y="683"/>
                    <a:pt x="614" y="736"/>
                  </a:cubicBezTo>
                  <a:cubicBezTo>
                    <a:pt x="581" y="861"/>
                    <a:pt x="585" y="994"/>
                    <a:pt x="553" y="1119"/>
                  </a:cubicBezTo>
                  <a:cubicBezTo>
                    <a:pt x="536" y="994"/>
                    <a:pt x="540" y="866"/>
                    <a:pt x="509" y="744"/>
                  </a:cubicBezTo>
                  <a:cubicBezTo>
                    <a:pt x="459" y="687"/>
                    <a:pt x="406" y="631"/>
                    <a:pt x="347" y="584"/>
                  </a:cubicBezTo>
                  <a:cubicBezTo>
                    <a:pt x="233" y="557"/>
                    <a:pt x="115" y="554"/>
                    <a:pt x="0" y="531"/>
                  </a:cubicBezTo>
                  <a:cubicBezTo>
                    <a:pt x="114" y="513"/>
                    <a:pt x="229" y="511"/>
                    <a:pt x="341" y="487"/>
                  </a:cubicBezTo>
                  <a:cubicBezTo>
                    <a:pt x="404" y="437"/>
                    <a:pt x="460" y="378"/>
                    <a:pt x="510" y="315"/>
                  </a:cubicBezTo>
                  <a:cubicBezTo>
                    <a:pt x="530" y="211"/>
                    <a:pt x="531" y="104"/>
                    <a:pt x="550" y="0"/>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5" name="Freeform 128">
              <a:extLst>
                <a:ext uri="{FF2B5EF4-FFF2-40B4-BE49-F238E27FC236}">
                  <a16:creationId xmlns:a16="http://schemas.microsoft.com/office/drawing/2014/main" id="{542ADB1E-4698-BC47-A8BD-5E0C3CF631AD}"/>
                </a:ext>
              </a:extLst>
            </p:cNvPr>
            <p:cNvSpPr>
              <a:spLocks noChangeAspect="1"/>
            </p:cNvSpPr>
            <p:nvPr userDrawn="1"/>
          </p:nvSpPr>
          <p:spPr bwMode="auto">
            <a:xfrm>
              <a:off x="478" y="479"/>
              <a:ext cx="17" cy="17"/>
            </a:xfrm>
            <a:custGeom>
              <a:avLst/>
              <a:gdLst/>
              <a:ahLst/>
              <a:cxnLst>
                <a:cxn ang="0">
                  <a:pos x="550" y="0"/>
                </a:cxn>
                <a:cxn ang="0">
                  <a:pos x="607" y="323"/>
                </a:cxn>
                <a:cxn ang="0">
                  <a:pos x="767" y="483"/>
                </a:cxn>
                <a:cxn ang="0">
                  <a:pos x="1105" y="528"/>
                </a:cxn>
                <a:cxn ang="0">
                  <a:pos x="758" y="588"/>
                </a:cxn>
                <a:cxn ang="0">
                  <a:pos x="614" y="736"/>
                </a:cxn>
                <a:cxn ang="0">
                  <a:pos x="553" y="1119"/>
                </a:cxn>
                <a:cxn ang="0">
                  <a:pos x="509" y="744"/>
                </a:cxn>
                <a:cxn ang="0">
                  <a:pos x="347" y="584"/>
                </a:cxn>
                <a:cxn ang="0">
                  <a:pos x="0" y="531"/>
                </a:cxn>
                <a:cxn ang="0">
                  <a:pos x="341" y="487"/>
                </a:cxn>
                <a:cxn ang="0">
                  <a:pos x="510" y="315"/>
                </a:cxn>
                <a:cxn ang="0">
                  <a:pos x="550" y="0"/>
                </a:cxn>
              </a:cxnLst>
              <a:rect l="0" t="0" r="r" b="b"/>
              <a:pathLst>
                <a:path w="1105" h="1119">
                  <a:moveTo>
                    <a:pt x="550" y="0"/>
                  </a:moveTo>
                  <a:cubicBezTo>
                    <a:pt x="582" y="105"/>
                    <a:pt x="580" y="217"/>
                    <a:pt x="607" y="323"/>
                  </a:cubicBezTo>
                  <a:cubicBezTo>
                    <a:pt x="653" y="382"/>
                    <a:pt x="706" y="438"/>
                    <a:pt x="767" y="483"/>
                  </a:cubicBezTo>
                  <a:cubicBezTo>
                    <a:pt x="878" y="505"/>
                    <a:pt x="993" y="505"/>
                    <a:pt x="1105" y="528"/>
                  </a:cubicBezTo>
                  <a:cubicBezTo>
                    <a:pt x="990" y="553"/>
                    <a:pt x="868" y="546"/>
                    <a:pt x="758" y="588"/>
                  </a:cubicBezTo>
                  <a:cubicBezTo>
                    <a:pt x="705" y="632"/>
                    <a:pt x="658" y="683"/>
                    <a:pt x="614" y="736"/>
                  </a:cubicBezTo>
                  <a:cubicBezTo>
                    <a:pt x="581" y="861"/>
                    <a:pt x="585" y="994"/>
                    <a:pt x="553" y="1119"/>
                  </a:cubicBezTo>
                  <a:cubicBezTo>
                    <a:pt x="536" y="994"/>
                    <a:pt x="540" y="866"/>
                    <a:pt x="509" y="744"/>
                  </a:cubicBezTo>
                  <a:cubicBezTo>
                    <a:pt x="459" y="687"/>
                    <a:pt x="406" y="631"/>
                    <a:pt x="347" y="584"/>
                  </a:cubicBezTo>
                  <a:cubicBezTo>
                    <a:pt x="233" y="557"/>
                    <a:pt x="115" y="554"/>
                    <a:pt x="0" y="531"/>
                  </a:cubicBezTo>
                  <a:cubicBezTo>
                    <a:pt x="114" y="513"/>
                    <a:pt x="229" y="511"/>
                    <a:pt x="341" y="487"/>
                  </a:cubicBezTo>
                  <a:cubicBezTo>
                    <a:pt x="404" y="437"/>
                    <a:pt x="460" y="378"/>
                    <a:pt x="510" y="315"/>
                  </a:cubicBezTo>
                  <a:cubicBezTo>
                    <a:pt x="530" y="211"/>
                    <a:pt x="531" y="104"/>
                    <a:pt x="550" y="0"/>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6" name="Freeform 129">
              <a:extLst>
                <a:ext uri="{FF2B5EF4-FFF2-40B4-BE49-F238E27FC236}">
                  <a16:creationId xmlns:a16="http://schemas.microsoft.com/office/drawing/2014/main" id="{43B1853F-880C-E447-B35F-AA22930F0EED}"/>
                </a:ext>
              </a:extLst>
            </p:cNvPr>
            <p:cNvSpPr>
              <a:spLocks noChangeAspect="1"/>
            </p:cNvSpPr>
            <p:nvPr userDrawn="1"/>
          </p:nvSpPr>
          <p:spPr bwMode="auto">
            <a:xfrm>
              <a:off x="495" y="485"/>
              <a:ext cx="6" cy="5"/>
            </a:xfrm>
            <a:custGeom>
              <a:avLst/>
              <a:gdLst/>
              <a:ahLst/>
              <a:cxnLst>
                <a:cxn ang="0">
                  <a:pos x="134" y="64"/>
                </a:cxn>
                <a:cxn ang="0">
                  <a:pos x="219" y="307"/>
                </a:cxn>
                <a:cxn ang="0">
                  <a:pos x="134" y="64"/>
                </a:cxn>
              </a:cxnLst>
              <a:rect l="0" t="0" r="r" b="b"/>
              <a:pathLst>
                <a:path w="379" h="358">
                  <a:moveTo>
                    <a:pt x="134" y="64"/>
                  </a:moveTo>
                  <a:cubicBezTo>
                    <a:pt x="290" y="0"/>
                    <a:pt x="379" y="262"/>
                    <a:pt x="219" y="307"/>
                  </a:cubicBezTo>
                  <a:cubicBezTo>
                    <a:pt x="69" y="358"/>
                    <a:pt x="0" y="123"/>
                    <a:pt x="134" y="64"/>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7" name="Freeform 130">
              <a:extLst>
                <a:ext uri="{FF2B5EF4-FFF2-40B4-BE49-F238E27FC236}">
                  <a16:creationId xmlns:a16="http://schemas.microsoft.com/office/drawing/2014/main" id="{AB658FB9-318C-9D4B-BB2E-62E237618ACB}"/>
                </a:ext>
              </a:extLst>
            </p:cNvPr>
            <p:cNvSpPr>
              <a:spLocks noChangeAspect="1"/>
            </p:cNvSpPr>
            <p:nvPr userDrawn="1"/>
          </p:nvSpPr>
          <p:spPr bwMode="auto">
            <a:xfrm>
              <a:off x="495" y="485"/>
              <a:ext cx="6" cy="5"/>
            </a:xfrm>
            <a:custGeom>
              <a:avLst/>
              <a:gdLst/>
              <a:ahLst/>
              <a:cxnLst>
                <a:cxn ang="0">
                  <a:pos x="134" y="64"/>
                </a:cxn>
                <a:cxn ang="0">
                  <a:pos x="219" y="307"/>
                </a:cxn>
                <a:cxn ang="0">
                  <a:pos x="134" y="64"/>
                </a:cxn>
              </a:cxnLst>
              <a:rect l="0" t="0" r="r" b="b"/>
              <a:pathLst>
                <a:path w="379" h="358">
                  <a:moveTo>
                    <a:pt x="134" y="64"/>
                  </a:moveTo>
                  <a:cubicBezTo>
                    <a:pt x="290" y="0"/>
                    <a:pt x="379" y="262"/>
                    <a:pt x="219" y="307"/>
                  </a:cubicBezTo>
                  <a:cubicBezTo>
                    <a:pt x="69" y="358"/>
                    <a:pt x="0" y="123"/>
                    <a:pt x="134" y="64"/>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8" name="Freeform 131">
              <a:extLst>
                <a:ext uri="{FF2B5EF4-FFF2-40B4-BE49-F238E27FC236}">
                  <a16:creationId xmlns:a16="http://schemas.microsoft.com/office/drawing/2014/main" id="{A355DFFF-02BC-7848-8E13-09E8669288E5}"/>
                </a:ext>
              </a:extLst>
            </p:cNvPr>
            <p:cNvSpPr>
              <a:spLocks noChangeAspect="1"/>
            </p:cNvSpPr>
            <p:nvPr userDrawn="1"/>
          </p:nvSpPr>
          <p:spPr bwMode="auto">
            <a:xfrm>
              <a:off x="212" y="486"/>
              <a:ext cx="5" cy="5"/>
            </a:xfrm>
            <a:custGeom>
              <a:avLst/>
              <a:gdLst/>
              <a:ahLst/>
              <a:cxnLst>
                <a:cxn ang="0">
                  <a:pos x="112" y="55"/>
                </a:cxn>
                <a:cxn ang="0">
                  <a:pos x="337" y="170"/>
                </a:cxn>
                <a:cxn ang="0">
                  <a:pos x="144" y="337"/>
                </a:cxn>
                <a:cxn ang="0">
                  <a:pos x="112" y="55"/>
                </a:cxn>
              </a:cxnLst>
              <a:rect l="0" t="0" r="r" b="b"/>
              <a:pathLst>
                <a:path w="357" h="373">
                  <a:moveTo>
                    <a:pt x="112" y="55"/>
                  </a:moveTo>
                  <a:cubicBezTo>
                    <a:pt x="200" y="0"/>
                    <a:pt x="332" y="64"/>
                    <a:pt x="337" y="170"/>
                  </a:cubicBezTo>
                  <a:cubicBezTo>
                    <a:pt x="357" y="274"/>
                    <a:pt x="245" y="373"/>
                    <a:pt x="144" y="337"/>
                  </a:cubicBezTo>
                  <a:cubicBezTo>
                    <a:pt x="19" y="309"/>
                    <a:pt x="0" y="112"/>
                    <a:pt x="112" y="55"/>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9" name="Freeform 132">
              <a:extLst>
                <a:ext uri="{FF2B5EF4-FFF2-40B4-BE49-F238E27FC236}">
                  <a16:creationId xmlns:a16="http://schemas.microsoft.com/office/drawing/2014/main" id="{41DD9FE3-6134-BF43-9C86-9C0497A20974}"/>
                </a:ext>
              </a:extLst>
            </p:cNvPr>
            <p:cNvSpPr>
              <a:spLocks noChangeAspect="1"/>
            </p:cNvSpPr>
            <p:nvPr userDrawn="1"/>
          </p:nvSpPr>
          <p:spPr bwMode="auto">
            <a:xfrm>
              <a:off x="212" y="486"/>
              <a:ext cx="5" cy="5"/>
            </a:xfrm>
            <a:custGeom>
              <a:avLst/>
              <a:gdLst/>
              <a:ahLst/>
              <a:cxnLst>
                <a:cxn ang="0">
                  <a:pos x="112" y="55"/>
                </a:cxn>
                <a:cxn ang="0">
                  <a:pos x="337" y="170"/>
                </a:cxn>
                <a:cxn ang="0">
                  <a:pos x="144" y="337"/>
                </a:cxn>
                <a:cxn ang="0">
                  <a:pos x="112" y="55"/>
                </a:cxn>
              </a:cxnLst>
              <a:rect l="0" t="0" r="r" b="b"/>
              <a:pathLst>
                <a:path w="357" h="373">
                  <a:moveTo>
                    <a:pt x="112" y="55"/>
                  </a:moveTo>
                  <a:cubicBezTo>
                    <a:pt x="200" y="0"/>
                    <a:pt x="332" y="64"/>
                    <a:pt x="337" y="170"/>
                  </a:cubicBezTo>
                  <a:cubicBezTo>
                    <a:pt x="357" y="274"/>
                    <a:pt x="245" y="373"/>
                    <a:pt x="144" y="337"/>
                  </a:cubicBezTo>
                  <a:cubicBezTo>
                    <a:pt x="19" y="309"/>
                    <a:pt x="0" y="112"/>
                    <a:pt x="112" y="55"/>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0" name="Freeform 133">
              <a:extLst>
                <a:ext uri="{FF2B5EF4-FFF2-40B4-BE49-F238E27FC236}">
                  <a16:creationId xmlns:a16="http://schemas.microsoft.com/office/drawing/2014/main" id="{2A3654A5-0C74-6E44-B7F9-24B7E580110F}"/>
                </a:ext>
              </a:extLst>
            </p:cNvPr>
            <p:cNvSpPr>
              <a:spLocks noChangeAspect="1"/>
            </p:cNvSpPr>
            <p:nvPr userDrawn="1"/>
          </p:nvSpPr>
          <p:spPr bwMode="auto">
            <a:xfrm>
              <a:off x="277" y="486"/>
              <a:ext cx="5" cy="6"/>
            </a:xfrm>
            <a:custGeom>
              <a:avLst/>
              <a:gdLst/>
              <a:ahLst/>
              <a:cxnLst>
                <a:cxn ang="0">
                  <a:pos x="126" y="48"/>
                </a:cxn>
                <a:cxn ang="0">
                  <a:pos x="331" y="212"/>
                </a:cxn>
                <a:cxn ang="0">
                  <a:pos x="105" y="327"/>
                </a:cxn>
                <a:cxn ang="0">
                  <a:pos x="126" y="48"/>
                </a:cxn>
              </a:cxnLst>
              <a:rect l="0" t="0" r="r" b="b"/>
              <a:pathLst>
                <a:path w="355" h="382">
                  <a:moveTo>
                    <a:pt x="126" y="48"/>
                  </a:moveTo>
                  <a:cubicBezTo>
                    <a:pt x="228" y="0"/>
                    <a:pt x="355" y="103"/>
                    <a:pt x="331" y="212"/>
                  </a:cubicBezTo>
                  <a:cubicBezTo>
                    <a:pt x="325" y="317"/>
                    <a:pt x="193" y="382"/>
                    <a:pt x="105" y="327"/>
                  </a:cubicBezTo>
                  <a:cubicBezTo>
                    <a:pt x="0" y="270"/>
                    <a:pt x="9" y="87"/>
                    <a:pt x="126" y="48"/>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1" name="Freeform 134">
              <a:extLst>
                <a:ext uri="{FF2B5EF4-FFF2-40B4-BE49-F238E27FC236}">
                  <a16:creationId xmlns:a16="http://schemas.microsoft.com/office/drawing/2014/main" id="{EDC398FD-47BD-D947-B2E7-AA9D48BEDA08}"/>
                </a:ext>
              </a:extLst>
            </p:cNvPr>
            <p:cNvSpPr>
              <a:spLocks noChangeAspect="1"/>
            </p:cNvSpPr>
            <p:nvPr userDrawn="1"/>
          </p:nvSpPr>
          <p:spPr bwMode="auto">
            <a:xfrm>
              <a:off x="277" y="486"/>
              <a:ext cx="5" cy="6"/>
            </a:xfrm>
            <a:custGeom>
              <a:avLst/>
              <a:gdLst/>
              <a:ahLst/>
              <a:cxnLst>
                <a:cxn ang="0">
                  <a:pos x="126" y="48"/>
                </a:cxn>
                <a:cxn ang="0">
                  <a:pos x="331" y="212"/>
                </a:cxn>
                <a:cxn ang="0">
                  <a:pos x="105" y="327"/>
                </a:cxn>
                <a:cxn ang="0">
                  <a:pos x="126" y="48"/>
                </a:cxn>
              </a:cxnLst>
              <a:rect l="0" t="0" r="r" b="b"/>
              <a:pathLst>
                <a:path w="355" h="382">
                  <a:moveTo>
                    <a:pt x="126" y="48"/>
                  </a:moveTo>
                  <a:cubicBezTo>
                    <a:pt x="228" y="0"/>
                    <a:pt x="355" y="103"/>
                    <a:pt x="331" y="212"/>
                  </a:cubicBezTo>
                  <a:cubicBezTo>
                    <a:pt x="325" y="317"/>
                    <a:pt x="193" y="382"/>
                    <a:pt x="105" y="327"/>
                  </a:cubicBezTo>
                  <a:cubicBezTo>
                    <a:pt x="0" y="270"/>
                    <a:pt x="9" y="87"/>
                    <a:pt x="126" y="48"/>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2" name="Freeform 135">
              <a:extLst>
                <a:ext uri="{FF2B5EF4-FFF2-40B4-BE49-F238E27FC236}">
                  <a16:creationId xmlns:a16="http://schemas.microsoft.com/office/drawing/2014/main" id="{0DBFBBEC-8055-A741-8B98-004802B946DC}"/>
                </a:ext>
              </a:extLst>
            </p:cNvPr>
            <p:cNvSpPr>
              <a:spLocks noChangeAspect="1"/>
            </p:cNvSpPr>
            <p:nvPr userDrawn="1"/>
          </p:nvSpPr>
          <p:spPr bwMode="auto">
            <a:xfrm>
              <a:off x="370" y="488"/>
              <a:ext cx="4" cy="4"/>
            </a:xfrm>
            <a:custGeom>
              <a:avLst/>
              <a:gdLst/>
              <a:ahLst/>
              <a:cxnLst>
                <a:cxn ang="0">
                  <a:pos x="88" y="32"/>
                </a:cxn>
                <a:cxn ang="0">
                  <a:pos x="267" y="143"/>
                </a:cxn>
                <a:cxn ang="0">
                  <a:pos x="74" y="251"/>
                </a:cxn>
                <a:cxn ang="0">
                  <a:pos x="88" y="32"/>
                </a:cxn>
              </a:cxnLst>
              <a:rect l="0" t="0" r="r" b="b"/>
              <a:pathLst>
                <a:path w="283" h="314">
                  <a:moveTo>
                    <a:pt x="88" y="32"/>
                  </a:moveTo>
                  <a:cubicBezTo>
                    <a:pt x="167" y="0"/>
                    <a:pt x="277" y="47"/>
                    <a:pt x="267" y="143"/>
                  </a:cubicBezTo>
                  <a:cubicBezTo>
                    <a:pt x="283" y="246"/>
                    <a:pt x="151" y="314"/>
                    <a:pt x="74" y="251"/>
                  </a:cubicBezTo>
                  <a:cubicBezTo>
                    <a:pt x="0" y="202"/>
                    <a:pt x="13" y="74"/>
                    <a:pt x="88" y="32"/>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 name="Freeform 136">
              <a:extLst>
                <a:ext uri="{FF2B5EF4-FFF2-40B4-BE49-F238E27FC236}">
                  <a16:creationId xmlns:a16="http://schemas.microsoft.com/office/drawing/2014/main" id="{3A8586D5-FDFC-C94A-9715-9E113907022B}"/>
                </a:ext>
              </a:extLst>
            </p:cNvPr>
            <p:cNvSpPr>
              <a:spLocks noChangeAspect="1"/>
            </p:cNvSpPr>
            <p:nvPr userDrawn="1"/>
          </p:nvSpPr>
          <p:spPr bwMode="auto">
            <a:xfrm>
              <a:off x="370" y="488"/>
              <a:ext cx="4" cy="4"/>
            </a:xfrm>
            <a:custGeom>
              <a:avLst/>
              <a:gdLst/>
              <a:ahLst/>
              <a:cxnLst>
                <a:cxn ang="0">
                  <a:pos x="88" y="32"/>
                </a:cxn>
                <a:cxn ang="0">
                  <a:pos x="267" y="143"/>
                </a:cxn>
                <a:cxn ang="0">
                  <a:pos x="74" y="251"/>
                </a:cxn>
                <a:cxn ang="0">
                  <a:pos x="88" y="32"/>
                </a:cxn>
              </a:cxnLst>
              <a:rect l="0" t="0" r="r" b="b"/>
              <a:pathLst>
                <a:path w="283" h="314">
                  <a:moveTo>
                    <a:pt x="88" y="32"/>
                  </a:moveTo>
                  <a:cubicBezTo>
                    <a:pt x="167" y="0"/>
                    <a:pt x="277" y="47"/>
                    <a:pt x="267" y="143"/>
                  </a:cubicBezTo>
                  <a:cubicBezTo>
                    <a:pt x="283" y="246"/>
                    <a:pt x="151" y="314"/>
                    <a:pt x="74" y="251"/>
                  </a:cubicBezTo>
                  <a:cubicBezTo>
                    <a:pt x="0" y="202"/>
                    <a:pt x="13" y="74"/>
                    <a:pt x="88" y="32"/>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4" name="Freeform 137">
              <a:extLst>
                <a:ext uri="{FF2B5EF4-FFF2-40B4-BE49-F238E27FC236}">
                  <a16:creationId xmlns:a16="http://schemas.microsoft.com/office/drawing/2014/main" id="{C65FA0D4-161F-F342-954D-C1D8FBD10511}"/>
                </a:ext>
              </a:extLst>
            </p:cNvPr>
            <p:cNvSpPr>
              <a:spLocks noChangeAspect="1"/>
            </p:cNvSpPr>
            <p:nvPr userDrawn="1"/>
          </p:nvSpPr>
          <p:spPr bwMode="auto">
            <a:xfrm>
              <a:off x="328" y="503"/>
              <a:ext cx="4" cy="5"/>
            </a:xfrm>
            <a:custGeom>
              <a:avLst/>
              <a:gdLst/>
              <a:ahLst/>
              <a:cxnLst>
                <a:cxn ang="0">
                  <a:pos x="87" y="41"/>
                </a:cxn>
                <a:cxn ang="0">
                  <a:pos x="270" y="144"/>
                </a:cxn>
                <a:cxn ang="0">
                  <a:pos x="91" y="270"/>
                </a:cxn>
                <a:cxn ang="0">
                  <a:pos x="87" y="41"/>
                </a:cxn>
              </a:cxnLst>
              <a:rect l="0" t="0" r="r" b="b"/>
              <a:pathLst>
                <a:path w="285" h="319">
                  <a:moveTo>
                    <a:pt x="87" y="41"/>
                  </a:moveTo>
                  <a:cubicBezTo>
                    <a:pt x="163" y="0"/>
                    <a:pt x="268" y="55"/>
                    <a:pt x="270" y="144"/>
                  </a:cubicBezTo>
                  <a:cubicBezTo>
                    <a:pt x="285" y="237"/>
                    <a:pt x="175" y="319"/>
                    <a:pt x="91" y="270"/>
                  </a:cubicBezTo>
                  <a:cubicBezTo>
                    <a:pt x="0" y="227"/>
                    <a:pt x="5" y="91"/>
                    <a:pt x="87" y="41"/>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5" name="Freeform 138">
              <a:extLst>
                <a:ext uri="{FF2B5EF4-FFF2-40B4-BE49-F238E27FC236}">
                  <a16:creationId xmlns:a16="http://schemas.microsoft.com/office/drawing/2014/main" id="{450E6823-41D9-004D-9AB8-06FB0B066B6A}"/>
                </a:ext>
              </a:extLst>
            </p:cNvPr>
            <p:cNvSpPr>
              <a:spLocks noChangeAspect="1"/>
            </p:cNvSpPr>
            <p:nvPr userDrawn="1"/>
          </p:nvSpPr>
          <p:spPr bwMode="auto">
            <a:xfrm>
              <a:off x="328" y="503"/>
              <a:ext cx="4" cy="5"/>
            </a:xfrm>
            <a:custGeom>
              <a:avLst/>
              <a:gdLst/>
              <a:ahLst/>
              <a:cxnLst>
                <a:cxn ang="0">
                  <a:pos x="87" y="41"/>
                </a:cxn>
                <a:cxn ang="0">
                  <a:pos x="270" y="144"/>
                </a:cxn>
                <a:cxn ang="0">
                  <a:pos x="91" y="270"/>
                </a:cxn>
                <a:cxn ang="0">
                  <a:pos x="87" y="41"/>
                </a:cxn>
              </a:cxnLst>
              <a:rect l="0" t="0" r="r" b="b"/>
              <a:pathLst>
                <a:path w="285" h="319">
                  <a:moveTo>
                    <a:pt x="87" y="41"/>
                  </a:moveTo>
                  <a:cubicBezTo>
                    <a:pt x="163" y="0"/>
                    <a:pt x="268" y="55"/>
                    <a:pt x="270" y="144"/>
                  </a:cubicBezTo>
                  <a:cubicBezTo>
                    <a:pt x="285" y="237"/>
                    <a:pt x="175" y="319"/>
                    <a:pt x="91" y="270"/>
                  </a:cubicBezTo>
                  <a:cubicBezTo>
                    <a:pt x="0" y="227"/>
                    <a:pt x="5" y="91"/>
                    <a:pt x="87" y="41"/>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 name="Freeform 139">
              <a:extLst>
                <a:ext uri="{FF2B5EF4-FFF2-40B4-BE49-F238E27FC236}">
                  <a16:creationId xmlns:a16="http://schemas.microsoft.com/office/drawing/2014/main" id="{EC6B5162-8F43-F14D-95C7-AD470789806C}"/>
                </a:ext>
              </a:extLst>
            </p:cNvPr>
            <p:cNvSpPr>
              <a:spLocks noChangeAspect="1"/>
            </p:cNvSpPr>
            <p:nvPr userDrawn="1"/>
          </p:nvSpPr>
          <p:spPr bwMode="auto">
            <a:xfrm>
              <a:off x="256" y="503"/>
              <a:ext cx="4" cy="5"/>
            </a:xfrm>
            <a:custGeom>
              <a:avLst/>
              <a:gdLst/>
              <a:ahLst/>
              <a:cxnLst>
                <a:cxn ang="0">
                  <a:pos x="44" y="63"/>
                </a:cxn>
                <a:cxn ang="0">
                  <a:pos x="257" y="124"/>
                </a:cxn>
                <a:cxn ang="0">
                  <a:pos x="75" y="264"/>
                </a:cxn>
                <a:cxn ang="0">
                  <a:pos x="44" y="63"/>
                </a:cxn>
              </a:cxnLst>
              <a:rect l="0" t="0" r="r" b="b"/>
              <a:pathLst>
                <a:path w="291" h="325">
                  <a:moveTo>
                    <a:pt x="44" y="63"/>
                  </a:moveTo>
                  <a:cubicBezTo>
                    <a:pt x="111" y="0"/>
                    <a:pt x="243" y="24"/>
                    <a:pt x="257" y="124"/>
                  </a:cubicBezTo>
                  <a:cubicBezTo>
                    <a:pt x="291" y="226"/>
                    <a:pt x="165" y="325"/>
                    <a:pt x="75" y="264"/>
                  </a:cubicBezTo>
                  <a:cubicBezTo>
                    <a:pt x="0" y="225"/>
                    <a:pt x="0" y="125"/>
                    <a:pt x="44" y="63"/>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7" name="Freeform 140">
              <a:extLst>
                <a:ext uri="{FF2B5EF4-FFF2-40B4-BE49-F238E27FC236}">
                  <a16:creationId xmlns:a16="http://schemas.microsoft.com/office/drawing/2014/main" id="{B3780A77-827C-2642-9E97-378B12917978}"/>
                </a:ext>
              </a:extLst>
            </p:cNvPr>
            <p:cNvSpPr>
              <a:spLocks noChangeAspect="1"/>
            </p:cNvSpPr>
            <p:nvPr userDrawn="1"/>
          </p:nvSpPr>
          <p:spPr bwMode="auto">
            <a:xfrm>
              <a:off x="256" y="503"/>
              <a:ext cx="4" cy="5"/>
            </a:xfrm>
            <a:custGeom>
              <a:avLst/>
              <a:gdLst/>
              <a:ahLst/>
              <a:cxnLst>
                <a:cxn ang="0">
                  <a:pos x="44" y="63"/>
                </a:cxn>
                <a:cxn ang="0">
                  <a:pos x="257" y="124"/>
                </a:cxn>
                <a:cxn ang="0">
                  <a:pos x="75" y="264"/>
                </a:cxn>
                <a:cxn ang="0">
                  <a:pos x="44" y="63"/>
                </a:cxn>
              </a:cxnLst>
              <a:rect l="0" t="0" r="r" b="b"/>
              <a:pathLst>
                <a:path w="291" h="325">
                  <a:moveTo>
                    <a:pt x="44" y="63"/>
                  </a:moveTo>
                  <a:cubicBezTo>
                    <a:pt x="111" y="0"/>
                    <a:pt x="243" y="24"/>
                    <a:pt x="257" y="124"/>
                  </a:cubicBezTo>
                  <a:cubicBezTo>
                    <a:pt x="291" y="226"/>
                    <a:pt x="165" y="325"/>
                    <a:pt x="75" y="264"/>
                  </a:cubicBezTo>
                  <a:cubicBezTo>
                    <a:pt x="0" y="225"/>
                    <a:pt x="0" y="125"/>
                    <a:pt x="44" y="63"/>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8" name="Freeform 141">
              <a:extLst>
                <a:ext uri="{FF2B5EF4-FFF2-40B4-BE49-F238E27FC236}">
                  <a16:creationId xmlns:a16="http://schemas.microsoft.com/office/drawing/2014/main" id="{91DA5D2A-6630-EF45-A6C0-990DD44CC027}"/>
                </a:ext>
              </a:extLst>
            </p:cNvPr>
            <p:cNvSpPr>
              <a:spLocks noChangeAspect="1"/>
            </p:cNvSpPr>
            <p:nvPr userDrawn="1"/>
          </p:nvSpPr>
          <p:spPr bwMode="auto">
            <a:xfrm>
              <a:off x="280" y="508"/>
              <a:ext cx="4" cy="4"/>
            </a:xfrm>
            <a:custGeom>
              <a:avLst/>
              <a:gdLst/>
              <a:ahLst/>
              <a:cxnLst>
                <a:cxn ang="0">
                  <a:pos x="84" y="53"/>
                </a:cxn>
                <a:cxn ang="0">
                  <a:pos x="277" y="160"/>
                </a:cxn>
                <a:cxn ang="0">
                  <a:pos x="145" y="284"/>
                </a:cxn>
                <a:cxn ang="0">
                  <a:pos x="84" y="53"/>
                </a:cxn>
              </a:cxnLst>
              <a:rect l="0" t="0" r="r" b="b"/>
              <a:pathLst>
                <a:path w="293" h="295">
                  <a:moveTo>
                    <a:pt x="84" y="53"/>
                  </a:moveTo>
                  <a:cubicBezTo>
                    <a:pt x="162" y="0"/>
                    <a:pt x="293" y="58"/>
                    <a:pt x="277" y="160"/>
                  </a:cubicBezTo>
                  <a:cubicBezTo>
                    <a:pt x="284" y="231"/>
                    <a:pt x="216" y="295"/>
                    <a:pt x="145" y="284"/>
                  </a:cubicBezTo>
                  <a:cubicBezTo>
                    <a:pt x="30" y="284"/>
                    <a:pt x="0" y="114"/>
                    <a:pt x="84" y="53"/>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9" name="Freeform 142">
              <a:extLst>
                <a:ext uri="{FF2B5EF4-FFF2-40B4-BE49-F238E27FC236}">
                  <a16:creationId xmlns:a16="http://schemas.microsoft.com/office/drawing/2014/main" id="{295A5EFC-D4A7-D142-ADDD-7DFE77429974}"/>
                </a:ext>
              </a:extLst>
            </p:cNvPr>
            <p:cNvSpPr>
              <a:spLocks noChangeAspect="1"/>
            </p:cNvSpPr>
            <p:nvPr userDrawn="1"/>
          </p:nvSpPr>
          <p:spPr bwMode="auto">
            <a:xfrm>
              <a:off x="280" y="508"/>
              <a:ext cx="4" cy="4"/>
            </a:xfrm>
            <a:custGeom>
              <a:avLst/>
              <a:gdLst/>
              <a:ahLst/>
              <a:cxnLst>
                <a:cxn ang="0">
                  <a:pos x="84" y="53"/>
                </a:cxn>
                <a:cxn ang="0">
                  <a:pos x="277" y="160"/>
                </a:cxn>
                <a:cxn ang="0">
                  <a:pos x="145" y="284"/>
                </a:cxn>
                <a:cxn ang="0">
                  <a:pos x="84" y="53"/>
                </a:cxn>
              </a:cxnLst>
              <a:rect l="0" t="0" r="r" b="b"/>
              <a:pathLst>
                <a:path w="293" h="295">
                  <a:moveTo>
                    <a:pt x="84" y="53"/>
                  </a:moveTo>
                  <a:cubicBezTo>
                    <a:pt x="162" y="0"/>
                    <a:pt x="293" y="58"/>
                    <a:pt x="277" y="160"/>
                  </a:cubicBezTo>
                  <a:cubicBezTo>
                    <a:pt x="284" y="231"/>
                    <a:pt x="216" y="295"/>
                    <a:pt x="145" y="284"/>
                  </a:cubicBezTo>
                  <a:cubicBezTo>
                    <a:pt x="30" y="284"/>
                    <a:pt x="0" y="114"/>
                    <a:pt x="84" y="53"/>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0" name="Freeform 143">
              <a:extLst>
                <a:ext uri="{FF2B5EF4-FFF2-40B4-BE49-F238E27FC236}">
                  <a16:creationId xmlns:a16="http://schemas.microsoft.com/office/drawing/2014/main" id="{F9F363DC-F11D-1848-B063-B8F3B0D505AB}"/>
                </a:ext>
              </a:extLst>
            </p:cNvPr>
            <p:cNvSpPr>
              <a:spLocks noChangeAspect="1"/>
            </p:cNvSpPr>
            <p:nvPr userDrawn="1"/>
          </p:nvSpPr>
          <p:spPr bwMode="auto">
            <a:xfrm>
              <a:off x="256" y="523"/>
              <a:ext cx="16" cy="17"/>
            </a:xfrm>
            <a:custGeom>
              <a:avLst/>
              <a:gdLst/>
              <a:ahLst/>
              <a:cxnLst>
                <a:cxn ang="0">
                  <a:pos x="496" y="380"/>
                </a:cxn>
                <a:cxn ang="0">
                  <a:pos x="555" y="0"/>
                </a:cxn>
                <a:cxn ang="0">
                  <a:pos x="595" y="372"/>
                </a:cxn>
                <a:cxn ang="0">
                  <a:pos x="754" y="535"/>
                </a:cxn>
                <a:cxn ang="0">
                  <a:pos x="1110" y="587"/>
                </a:cxn>
                <a:cxn ang="0">
                  <a:pos x="767" y="630"/>
                </a:cxn>
                <a:cxn ang="0">
                  <a:pos x="599" y="802"/>
                </a:cxn>
                <a:cxn ang="0">
                  <a:pos x="557" y="1149"/>
                </a:cxn>
                <a:cxn ang="0">
                  <a:pos x="497" y="796"/>
                </a:cxn>
                <a:cxn ang="0">
                  <a:pos x="334" y="636"/>
                </a:cxn>
                <a:cxn ang="0">
                  <a:pos x="0" y="585"/>
                </a:cxn>
                <a:cxn ang="0">
                  <a:pos x="334" y="539"/>
                </a:cxn>
                <a:cxn ang="0">
                  <a:pos x="496" y="380"/>
                </a:cxn>
              </a:cxnLst>
              <a:rect l="0" t="0" r="r" b="b"/>
              <a:pathLst>
                <a:path w="1110" h="1149">
                  <a:moveTo>
                    <a:pt x="496" y="380"/>
                  </a:moveTo>
                  <a:cubicBezTo>
                    <a:pt x="524" y="255"/>
                    <a:pt x="527" y="125"/>
                    <a:pt x="555" y="0"/>
                  </a:cubicBezTo>
                  <a:cubicBezTo>
                    <a:pt x="568" y="124"/>
                    <a:pt x="566" y="250"/>
                    <a:pt x="595" y="372"/>
                  </a:cubicBezTo>
                  <a:cubicBezTo>
                    <a:pt x="643" y="430"/>
                    <a:pt x="696" y="486"/>
                    <a:pt x="754" y="535"/>
                  </a:cubicBezTo>
                  <a:cubicBezTo>
                    <a:pt x="872" y="559"/>
                    <a:pt x="993" y="562"/>
                    <a:pt x="1110" y="587"/>
                  </a:cubicBezTo>
                  <a:cubicBezTo>
                    <a:pt x="996" y="600"/>
                    <a:pt x="879" y="603"/>
                    <a:pt x="767" y="630"/>
                  </a:cubicBezTo>
                  <a:cubicBezTo>
                    <a:pt x="701" y="675"/>
                    <a:pt x="649" y="740"/>
                    <a:pt x="599" y="802"/>
                  </a:cubicBezTo>
                  <a:cubicBezTo>
                    <a:pt x="575" y="916"/>
                    <a:pt x="576" y="1033"/>
                    <a:pt x="557" y="1149"/>
                  </a:cubicBezTo>
                  <a:cubicBezTo>
                    <a:pt x="522" y="1034"/>
                    <a:pt x="530" y="911"/>
                    <a:pt x="497" y="796"/>
                  </a:cubicBezTo>
                  <a:cubicBezTo>
                    <a:pt x="447" y="738"/>
                    <a:pt x="395" y="681"/>
                    <a:pt x="334" y="636"/>
                  </a:cubicBezTo>
                  <a:cubicBezTo>
                    <a:pt x="224" y="611"/>
                    <a:pt x="110" y="609"/>
                    <a:pt x="0" y="585"/>
                  </a:cubicBezTo>
                  <a:cubicBezTo>
                    <a:pt x="111" y="565"/>
                    <a:pt x="224" y="565"/>
                    <a:pt x="334" y="539"/>
                  </a:cubicBezTo>
                  <a:cubicBezTo>
                    <a:pt x="394" y="493"/>
                    <a:pt x="446" y="437"/>
                    <a:pt x="496" y="380"/>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1" name="Freeform 144">
              <a:extLst>
                <a:ext uri="{FF2B5EF4-FFF2-40B4-BE49-F238E27FC236}">
                  <a16:creationId xmlns:a16="http://schemas.microsoft.com/office/drawing/2014/main" id="{FE671362-3E83-9A42-ACE2-4EF7582D822B}"/>
                </a:ext>
              </a:extLst>
            </p:cNvPr>
            <p:cNvSpPr>
              <a:spLocks noChangeAspect="1"/>
            </p:cNvSpPr>
            <p:nvPr userDrawn="1"/>
          </p:nvSpPr>
          <p:spPr bwMode="auto">
            <a:xfrm>
              <a:off x="256" y="523"/>
              <a:ext cx="16" cy="17"/>
            </a:xfrm>
            <a:custGeom>
              <a:avLst/>
              <a:gdLst/>
              <a:ahLst/>
              <a:cxnLst>
                <a:cxn ang="0">
                  <a:pos x="496" y="380"/>
                </a:cxn>
                <a:cxn ang="0">
                  <a:pos x="555" y="0"/>
                </a:cxn>
                <a:cxn ang="0">
                  <a:pos x="595" y="372"/>
                </a:cxn>
                <a:cxn ang="0">
                  <a:pos x="754" y="535"/>
                </a:cxn>
                <a:cxn ang="0">
                  <a:pos x="1110" y="587"/>
                </a:cxn>
                <a:cxn ang="0">
                  <a:pos x="767" y="630"/>
                </a:cxn>
                <a:cxn ang="0">
                  <a:pos x="599" y="802"/>
                </a:cxn>
                <a:cxn ang="0">
                  <a:pos x="557" y="1149"/>
                </a:cxn>
                <a:cxn ang="0">
                  <a:pos x="497" y="796"/>
                </a:cxn>
                <a:cxn ang="0">
                  <a:pos x="334" y="636"/>
                </a:cxn>
                <a:cxn ang="0">
                  <a:pos x="0" y="585"/>
                </a:cxn>
                <a:cxn ang="0">
                  <a:pos x="334" y="539"/>
                </a:cxn>
                <a:cxn ang="0">
                  <a:pos x="496" y="380"/>
                </a:cxn>
              </a:cxnLst>
              <a:rect l="0" t="0" r="r" b="b"/>
              <a:pathLst>
                <a:path w="1110" h="1149">
                  <a:moveTo>
                    <a:pt x="496" y="380"/>
                  </a:moveTo>
                  <a:cubicBezTo>
                    <a:pt x="524" y="255"/>
                    <a:pt x="527" y="125"/>
                    <a:pt x="555" y="0"/>
                  </a:cubicBezTo>
                  <a:cubicBezTo>
                    <a:pt x="568" y="124"/>
                    <a:pt x="566" y="250"/>
                    <a:pt x="595" y="372"/>
                  </a:cubicBezTo>
                  <a:cubicBezTo>
                    <a:pt x="643" y="430"/>
                    <a:pt x="696" y="486"/>
                    <a:pt x="754" y="535"/>
                  </a:cubicBezTo>
                  <a:cubicBezTo>
                    <a:pt x="872" y="559"/>
                    <a:pt x="993" y="562"/>
                    <a:pt x="1110" y="587"/>
                  </a:cubicBezTo>
                  <a:cubicBezTo>
                    <a:pt x="996" y="600"/>
                    <a:pt x="879" y="603"/>
                    <a:pt x="767" y="630"/>
                  </a:cubicBezTo>
                  <a:cubicBezTo>
                    <a:pt x="701" y="675"/>
                    <a:pt x="649" y="740"/>
                    <a:pt x="599" y="802"/>
                  </a:cubicBezTo>
                  <a:cubicBezTo>
                    <a:pt x="575" y="916"/>
                    <a:pt x="576" y="1033"/>
                    <a:pt x="557" y="1149"/>
                  </a:cubicBezTo>
                  <a:cubicBezTo>
                    <a:pt x="522" y="1034"/>
                    <a:pt x="530" y="911"/>
                    <a:pt x="497" y="796"/>
                  </a:cubicBezTo>
                  <a:cubicBezTo>
                    <a:pt x="447" y="738"/>
                    <a:pt x="395" y="681"/>
                    <a:pt x="334" y="636"/>
                  </a:cubicBezTo>
                  <a:cubicBezTo>
                    <a:pt x="224" y="611"/>
                    <a:pt x="110" y="609"/>
                    <a:pt x="0" y="585"/>
                  </a:cubicBezTo>
                  <a:cubicBezTo>
                    <a:pt x="111" y="565"/>
                    <a:pt x="224" y="565"/>
                    <a:pt x="334" y="539"/>
                  </a:cubicBezTo>
                  <a:cubicBezTo>
                    <a:pt x="394" y="493"/>
                    <a:pt x="446" y="437"/>
                    <a:pt x="496" y="380"/>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2" name="Freeform 145">
              <a:extLst>
                <a:ext uri="{FF2B5EF4-FFF2-40B4-BE49-F238E27FC236}">
                  <a16:creationId xmlns:a16="http://schemas.microsoft.com/office/drawing/2014/main" id="{6B124077-B84E-5A4B-AD90-43E17C2A7E96}"/>
                </a:ext>
              </a:extLst>
            </p:cNvPr>
            <p:cNvSpPr>
              <a:spLocks noChangeAspect="1"/>
            </p:cNvSpPr>
            <p:nvPr userDrawn="1"/>
          </p:nvSpPr>
          <p:spPr bwMode="auto">
            <a:xfrm>
              <a:off x="440" y="525"/>
              <a:ext cx="5" cy="5"/>
            </a:xfrm>
            <a:custGeom>
              <a:avLst/>
              <a:gdLst/>
              <a:ahLst/>
              <a:cxnLst>
                <a:cxn ang="0">
                  <a:pos x="94" y="42"/>
                </a:cxn>
                <a:cxn ang="0">
                  <a:pos x="268" y="183"/>
                </a:cxn>
                <a:cxn ang="0">
                  <a:pos x="43" y="226"/>
                </a:cxn>
                <a:cxn ang="0">
                  <a:pos x="94" y="42"/>
                </a:cxn>
              </a:cxnLst>
              <a:rect l="0" t="0" r="r" b="b"/>
              <a:pathLst>
                <a:path w="298" h="319">
                  <a:moveTo>
                    <a:pt x="94" y="42"/>
                  </a:moveTo>
                  <a:cubicBezTo>
                    <a:pt x="184" y="0"/>
                    <a:pt x="298" y="82"/>
                    <a:pt x="268" y="183"/>
                  </a:cubicBezTo>
                  <a:cubicBezTo>
                    <a:pt x="264" y="293"/>
                    <a:pt x="91" y="319"/>
                    <a:pt x="43" y="226"/>
                  </a:cubicBezTo>
                  <a:cubicBezTo>
                    <a:pt x="0" y="164"/>
                    <a:pt x="34" y="78"/>
                    <a:pt x="94" y="42"/>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 name="Freeform 146">
              <a:extLst>
                <a:ext uri="{FF2B5EF4-FFF2-40B4-BE49-F238E27FC236}">
                  <a16:creationId xmlns:a16="http://schemas.microsoft.com/office/drawing/2014/main" id="{132A501F-52BB-1A47-BD91-3309F6092768}"/>
                </a:ext>
              </a:extLst>
            </p:cNvPr>
            <p:cNvSpPr>
              <a:spLocks noChangeAspect="1"/>
            </p:cNvSpPr>
            <p:nvPr userDrawn="1"/>
          </p:nvSpPr>
          <p:spPr bwMode="auto">
            <a:xfrm>
              <a:off x="440" y="525"/>
              <a:ext cx="5" cy="5"/>
            </a:xfrm>
            <a:custGeom>
              <a:avLst/>
              <a:gdLst/>
              <a:ahLst/>
              <a:cxnLst>
                <a:cxn ang="0">
                  <a:pos x="94" y="42"/>
                </a:cxn>
                <a:cxn ang="0">
                  <a:pos x="268" y="183"/>
                </a:cxn>
                <a:cxn ang="0">
                  <a:pos x="43" y="226"/>
                </a:cxn>
                <a:cxn ang="0">
                  <a:pos x="94" y="42"/>
                </a:cxn>
              </a:cxnLst>
              <a:rect l="0" t="0" r="r" b="b"/>
              <a:pathLst>
                <a:path w="298" h="319">
                  <a:moveTo>
                    <a:pt x="94" y="42"/>
                  </a:moveTo>
                  <a:cubicBezTo>
                    <a:pt x="184" y="0"/>
                    <a:pt x="298" y="82"/>
                    <a:pt x="268" y="183"/>
                  </a:cubicBezTo>
                  <a:cubicBezTo>
                    <a:pt x="264" y="293"/>
                    <a:pt x="91" y="319"/>
                    <a:pt x="43" y="226"/>
                  </a:cubicBezTo>
                  <a:cubicBezTo>
                    <a:pt x="0" y="164"/>
                    <a:pt x="34" y="78"/>
                    <a:pt x="94" y="42"/>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68610" name="Rectangle 2"/>
          <p:cNvSpPr>
            <a:spLocks noGrp="1" noChangeArrowheads="1"/>
          </p:cNvSpPr>
          <p:nvPr>
            <p:ph type="ctrTitle"/>
          </p:nvPr>
        </p:nvSpPr>
        <p:spPr>
          <a:xfrm>
            <a:off x="685800" y="2130425"/>
            <a:ext cx="7772400" cy="1470025"/>
          </a:xfrm>
        </p:spPr>
        <p:txBody>
          <a:bodyPr/>
          <a:lstStyle>
            <a:lvl1pPr algn="ctr">
              <a:defRPr sz="3600"/>
            </a:lvl1pPr>
          </a:lstStyle>
          <a:p>
            <a:r>
              <a:rPr lang="en-US"/>
              <a:t>Click to edit Master title style</a:t>
            </a:r>
          </a:p>
        </p:txBody>
      </p:sp>
      <p:sp>
        <p:nvSpPr>
          <p:cNvPr id="6861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608166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a:extLst>
              <a:ext uri="{FF2B5EF4-FFF2-40B4-BE49-F238E27FC236}">
                <a16:creationId xmlns:a16="http://schemas.microsoft.com/office/drawing/2014/main" id="{5B2AD3EA-1DBF-7746-B7BB-E2A2B8242D31}"/>
              </a:ext>
            </a:extLst>
          </p:cNvPr>
          <p:cNvSpPr>
            <a:spLocks noGrp="1" noChangeArrowheads="1"/>
          </p:cNvSpPr>
          <p:nvPr>
            <p:ph type="dt" sz="half" idx="10"/>
          </p:nvPr>
        </p:nvSpPr>
        <p:spPr>
          <a:ln/>
        </p:spPr>
        <p:txBody>
          <a:bodyPr/>
          <a:lstStyle>
            <a:lvl1pPr>
              <a:defRPr/>
            </a:lvl1pPr>
          </a:lstStyle>
          <a:p>
            <a:r>
              <a:rPr lang="en-AU" altLang="en-US"/>
              <a:t>September 2008</a:t>
            </a:r>
            <a:endParaRPr lang="en-US" altLang="en-US"/>
          </a:p>
        </p:txBody>
      </p:sp>
      <p:sp>
        <p:nvSpPr>
          <p:cNvPr id="5" name="Rectangle 5">
            <a:extLst>
              <a:ext uri="{FF2B5EF4-FFF2-40B4-BE49-F238E27FC236}">
                <a16:creationId xmlns:a16="http://schemas.microsoft.com/office/drawing/2014/main" id="{03B7EBF5-0268-2F42-BC71-4BA5224F8794}"/>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3AFC1FD7-07EB-2A4A-936C-701C21ACD312}"/>
              </a:ext>
            </a:extLst>
          </p:cNvPr>
          <p:cNvSpPr>
            <a:spLocks noGrp="1" noChangeArrowheads="1"/>
          </p:cNvSpPr>
          <p:nvPr>
            <p:ph type="sldNum" sz="quarter" idx="12"/>
          </p:nvPr>
        </p:nvSpPr>
        <p:spPr>
          <a:ln/>
        </p:spPr>
        <p:txBody>
          <a:bodyPr/>
          <a:lstStyle>
            <a:lvl1pPr>
              <a:defRPr/>
            </a:lvl1pPr>
          </a:lstStyle>
          <a:p>
            <a:fld id="{07327682-62BB-4C40-A221-C1D19D19C28E}" type="slidenum">
              <a:rPr lang="en-US" altLang="en-US"/>
              <a:pPr/>
              <a:t>‹#›</a:t>
            </a:fld>
            <a:endParaRPr lang="en-US" altLang="en-US"/>
          </a:p>
        </p:txBody>
      </p:sp>
    </p:spTree>
    <p:extLst>
      <p:ext uri="{BB962C8B-B14F-4D97-AF65-F5344CB8AC3E}">
        <p14:creationId xmlns:p14="http://schemas.microsoft.com/office/powerpoint/2010/main" val="2679428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28600"/>
            <a:ext cx="2095500" cy="6096000"/>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381000" y="228600"/>
            <a:ext cx="6134100" cy="6096000"/>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a:extLst>
              <a:ext uri="{FF2B5EF4-FFF2-40B4-BE49-F238E27FC236}">
                <a16:creationId xmlns:a16="http://schemas.microsoft.com/office/drawing/2014/main" id="{03C604F3-A45C-EC44-BDB8-3AFE3D39DCDF}"/>
              </a:ext>
            </a:extLst>
          </p:cNvPr>
          <p:cNvSpPr>
            <a:spLocks noGrp="1" noChangeArrowheads="1"/>
          </p:cNvSpPr>
          <p:nvPr>
            <p:ph type="dt" sz="half" idx="10"/>
          </p:nvPr>
        </p:nvSpPr>
        <p:spPr>
          <a:ln/>
        </p:spPr>
        <p:txBody>
          <a:bodyPr/>
          <a:lstStyle>
            <a:lvl1pPr>
              <a:defRPr/>
            </a:lvl1pPr>
          </a:lstStyle>
          <a:p>
            <a:r>
              <a:rPr lang="en-AU" altLang="en-US"/>
              <a:t>September 2008</a:t>
            </a:r>
            <a:endParaRPr lang="en-US" altLang="en-US"/>
          </a:p>
        </p:txBody>
      </p:sp>
      <p:sp>
        <p:nvSpPr>
          <p:cNvPr id="5" name="Rectangle 5">
            <a:extLst>
              <a:ext uri="{FF2B5EF4-FFF2-40B4-BE49-F238E27FC236}">
                <a16:creationId xmlns:a16="http://schemas.microsoft.com/office/drawing/2014/main" id="{C6105CA4-57BF-3B44-A461-6666B119A88B}"/>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235B800B-BF0F-1044-A04F-DB9C3E8EF437}"/>
              </a:ext>
            </a:extLst>
          </p:cNvPr>
          <p:cNvSpPr>
            <a:spLocks noGrp="1" noChangeArrowheads="1"/>
          </p:cNvSpPr>
          <p:nvPr>
            <p:ph type="sldNum" sz="quarter" idx="12"/>
          </p:nvPr>
        </p:nvSpPr>
        <p:spPr>
          <a:ln/>
        </p:spPr>
        <p:txBody>
          <a:bodyPr/>
          <a:lstStyle>
            <a:lvl1pPr>
              <a:defRPr/>
            </a:lvl1pPr>
          </a:lstStyle>
          <a:p>
            <a:fld id="{B189D9ED-F97E-464C-9936-28777C73A213}" type="slidenum">
              <a:rPr lang="en-US" altLang="en-US"/>
              <a:pPr/>
              <a:t>‹#›</a:t>
            </a:fld>
            <a:endParaRPr lang="en-US" altLang="en-US"/>
          </a:p>
        </p:txBody>
      </p:sp>
    </p:spTree>
    <p:extLst>
      <p:ext uri="{BB962C8B-B14F-4D97-AF65-F5344CB8AC3E}">
        <p14:creationId xmlns:p14="http://schemas.microsoft.com/office/powerpoint/2010/main" val="384141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a:extLst>
              <a:ext uri="{FF2B5EF4-FFF2-40B4-BE49-F238E27FC236}">
                <a16:creationId xmlns:a16="http://schemas.microsoft.com/office/drawing/2014/main" id="{1151775A-04F9-5F40-AFB7-20AFEAB8FDCD}"/>
              </a:ext>
            </a:extLst>
          </p:cNvPr>
          <p:cNvSpPr>
            <a:spLocks noGrp="1" noChangeArrowheads="1"/>
          </p:cNvSpPr>
          <p:nvPr>
            <p:ph type="dt" sz="half" idx="10"/>
          </p:nvPr>
        </p:nvSpPr>
        <p:spPr>
          <a:ln/>
        </p:spPr>
        <p:txBody>
          <a:bodyPr/>
          <a:lstStyle>
            <a:lvl1pPr>
              <a:defRPr/>
            </a:lvl1pPr>
          </a:lstStyle>
          <a:p>
            <a:r>
              <a:rPr lang="en-AU" altLang="en-US"/>
              <a:t>September 2008</a:t>
            </a:r>
            <a:endParaRPr lang="en-US" altLang="en-US"/>
          </a:p>
        </p:txBody>
      </p:sp>
      <p:sp>
        <p:nvSpPr>
          <p:cNvPr id="5" name="Rectangle 5">
            <a:extLst>
              <a:ext uri="{FF2B5EF4-FFF2-40B4-BE49-F238E27FC236}">
                <a16:creationId xmlns:a16="http://schemas.microsoft.com/office/drawing/2014/main" id="{A51035F4-84C6-D44E-B526-6A823651FF3B}"/>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9AFE19F5-312E-7D4B-A6EE-B8874AEDD9FA}"/>
              </a:ext>
            </a:extLst>
          </p:cNvPr>
          <p:cNvSpPr>
            <a:spLocks noGrp="1" noChangeArrowheads="1"/>
          </p:cNvSpPr>
          <p:nvPr>
            <p:ph type="sldNum" sz="quarter" idx="12"/>
          </p:nvPr>
        </p:nvSpPr>
        <p:spPr>
          <a:ln/>
        </p:spPr>
        <p:txBody>
          <a:bodyPr/>
          <a:lstStyle>
            <a:lvl1pPr>
              <a:defRPr/>
            </a:lvl1pPr>
          </a:lstStyle>
          <a:p>
            <a:fld id="{CFD684FE-8D90-1345-8D5B-C1CDB27F7AF4}" type="slidenum">
              <a:rPr lang="en-US" altLang="en-US"/>
              <a:pPr/>
              <a:t>‹#›</a:t>
            </a:fld>
            <a:endParaRPr lang="en-US" altLang="en-US"/>
          </a:p>
        </p:txBody>
      </p:sp>
    </p:spTree>
    <p:extLst>
      <p:ext uri="{BB962C8B-B14F-4D97-AF65-F5344CB8AC3E}">
        <p14:creationId xmlns:p14="http://schemas.microsoft.com/office/powerpoint/2010/main" val="1076431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a:t>Click to edit Master text styles</a:t>
            </a:r>
          </a:p>
        </p:txBody>
      </p:sp>
      <p:sp>
        <p:nvSpPr>
          <p:cNvPr id="4" name="Rectangle 4">
            <a:extLst>
              <a:ext uri="{FF2B5EF4-FFF2-40B4-BE49-F238E27FC236}">
                <a16:creationId xmlns:a16="http://schemas.microsoft.com/office/drawing/2014/main" id="{B1BDBA28-CE39-244A-91EA-6FC483B68A95}"/>
              </a:ext>
            </a:extLst>
          </p:cNvPr>
          <p:cNvSpPr>
            <a:spLocks noGrp="1" noChangeArrowheads="1"/>
          </p:cNvSpPr>
          <p:nvPr>
            <p:ph type="dt" sz="half" idx="10"/>
          </p:nvPr>
        </p:nvSpPr>
        <p:spPr>
          <a:ln/>
        </p:spPr>
        <p:txBody>
          <a:bodyPr/>
          <a:lstStyle>
            <a:lvl1pPr>
              <a:defRPr/>
            </a:lvl1pPr>
          </a:lstStyle>
          <a:p>
            <a:r>
              <a:rPr lang="en-AU" altLang="en-US"/>
              <a:t>September 2008</a:t>
            </a:r>
            <a:endParaRPr lang="en-US" altLang="en-US"/>
          </a:p>
        </p:txBody>
      </p:sp>
      <p:sp>
        <p:nvSpPr>
          <p:cNvPr id="5" name="Rectangle 5">
            <a:extLst>
              <a:ext uri="{FF2B5EF4-FFF2-40B4-BE49-F238E27FC236}">
                <a16:creationId xmlns:a16="http://schemas.microsoft.com/office/drawing/2014/main" id="{26F5A865-292A-F04E-A3B0-865C0150B9D5}"/>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15ADA084-B4DF-0748-8E75-84E1725614CD}"/>
              </a:ext>
            </a:extLst>
          </p:cNvPr>
          <p:cNvSpPr>
            <a:spLocks noGrp="1" noChangeArrowheads="1"/>
          </p:cNvSpPr>
          <p:nvPr>
            <p:ph type="sldNum" sz="quarter" idx="12"/>
          </p:nvPr>
        </p:nvSpPr>
        <p:spPr>
          <a:ln/>
        </p:spPr>
        <p:txBody>
          <a:bodyPr/>
          <a:lstStyle>
            <a:lvl1pPr>
              <a:defRPr/>
            </a:lvl1pPr>
          </a:lstStyle>
          <a:p>
            <a:fld id="{C5968BA7-CFA4-914B-A230-5B50D2793E93}" type="slidenum">
              <a:rPr lang="en-US" altLang="en-US"/>
              <a:pPr/>
              <a:t>‹#›</a:t>
            </a:fld>
            <a:endParaRPr lang="en-US" altLang="en-US"/>
          </a:p>
        </p:txBody>
      </p:sp>
    </p:spTree>
    <p:extLst>
      <p:ext uri="{BB962C8B-B14F-4D97-AF65-F5344CB8AC3E}">
        <p14:creationId xmlns:p14="http://schemas.microsoft.com/office/powerpoint/2010/main" val="2221038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381000" y="1143000"/>
            <a:ext cx="4114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143000"/>
            <a:ext cx="4114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Rectangle 4">
            <a:extLst>
              <a:ext uri="{FF2B5EF4-FFF2-40B4-BE49-F238E27FC236}">
                <a16:creationId xmlns:a16="http://schemas.microsoft.com/office/drawing/2014/main" id="{37BAAA40-E211-3B4D-BDCD-3D9E07E8B117}"/>
              </a:ext>
            </a:extLst>
          </p:cNvPr>
          <p:cNvSpPr>
            <a:spLocks noGrp="1" noChangeArrowheads="1"/>
          </p:cNvSpPr>
          <p:nvPr>
            <p:ph type="dt" sz="half" idx="10"/>
          </p:nvPr>
        </p:nvSpPr>
        <p:spPr>
          <a:ln/>
        </p:spPr>
        <p:txBody>
          <a:bodyPr/>
          <a:lstStyle>
            <a:lvl1pPr>
              <a:defRPr/>
            </a:lvl1pPr>
          </a:lstStyle>
          <a:p>
            <a:r>
              <a:rPr lang="en-AU" altLang="en-US"/>
              <a:t>September 2008</a:t>
            </a:r>
            <a:endParaRPr lang="en-US" altLang="en-US"/>
          </a:p>
        </p:txBody>
      </p:sp>
      <p:sp>
        <p:nvSpPr>
          <p:cNvPr id="6" name="Rectangle 5">
            <a:extLst>
              <a:ext uri="{FF2B5EF4-FFF2-40B4-BE49-F238E27FC236}">
                <a16:creationId xmlns:a16="http://schemas.microsoft.com/office/drawing/2014/main" id="{C071B044-8FC2-7E4E-8BFD-7043BCCC6AC0}"/>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E42818E1-36EF-374D-A5FF-9B0927C596AF}"/>
              </a:ext>
            </a:extLst>
          </p:cNvPr>
          <p:cNvSpPr>
            <a:spLocks noGrp="1" noChangeArrowheads="1"/>
          </p:cNvSpPr>
          <p:nvPr>
            <p:ph type="sldNum" sz="quarter" idx="12"/>
          </p:nvPr>
        </p:nvSpPr>
        <p:spPr>
          <a:ln/>
        </p:spPr>
        <p:txBody>
          <a:bodyPr/>
          <a:lstStyle>
            <a:lvl1pPr>
              <a:defRPr/>
            </a:lvl1pPr>
          </a:lstStyle>
          <a:p>
            <a:fld id="{535C7FEE-96C2-034F-BEDE-74A56BAAAE42}" type="slidenum">
              <a:rPr lang="en-US" altLang="en-US"/>
              <a:pPr/>
              <a:t>‹#›</a:t>
            </a:fld>
            <a:endParaRPr lang="en-US" altLang="en-US"/>
          </a:p>
        </p:txBody>
      </p:sp>
    </p:spTree>
    <p:extLst>
      <p:ext uri="{BB962C8B-B14F-4D97-AF65-F5344CB8AC3E}">
        <p14:creationId xmlns:p14="http://schemas.microsoft.com/office/powerpoint/2010/main" val="318834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Rectangle 4">
            <a:extLst>
              <a:ext uri="{FF2B5EF4-FFF2-40B4-BE49-F238E27FC236}">
                <a16:creationId xmlns:a16="http://schemas.microsoft.com/office/drawing/2014/main" id="{97DD6FC4-FB5E-8F42-BE46-F514346B6389}"/>
              </a:ext>
            </a:extLst>
          </p:cNvPr>
          <p:cNvSpPr>
            <a:spLocks noGrp="1" noChangeArrowheads="1"/>
          </p:cNvSpPr>
          <p:nvPr>
            <p:ph type="dt" sz="half" idx="10"/>
          </p:nvPr>
        </p:nvSpPr>
        <p:spPr>
          <a:ln/>
        </p:spPr>
        <p:txBody>
          <a:bodyPr/>
          <a:lstStyle>
            <a:lvl1pPr>
              <a:defRPr/>
            </a:lvl1pPr>
          </a:lstStyle>
          <a:p>
            <a:r>
              <a:rPr lang="en-AU" altLang="en-US"/>
              <a:t>September 2008</a:t>
            </a:r>
            <a:endParaRPr lang="en-US" altLang="en-US"/>
          </a:p>
        </p:txBody>
      </p:sp>
      <p:sp>
        <p:nvSpPr>
          <p:cNvPr id="8" name="Rectangle 5">
            <a:extLst>
              <a:ext uri="{FF2B5EF4-FFF2-40B4-BE49-F238E27FC236}">
                <a16:creationId xmlns:a16="http://schemas.microsoft.com/office/drawing/2014/main" id="{2904C042-4B31-B044-8025-9D2CA093C075}"/>
              </a:ext>
            </a:extLst>
          </p:cNvPr>
          <p:cNvSpPr>
            <a:spLocks noGrp="1" noChangeArrowheads="1"/>
          </p:cNvSpPr>
          <p:nvPr>
            <p:ph type="ftr" sz="quarter" idx="11"/>
          </p:nvPr>
        </p:nvSpPr>
        <p:spPr>
          <a:ln/>
        </p:spPr>
        <p:txBody>
          <a:bodyPr/>
          <a:lstStyle>
            <a:lvl1pPr>
              <a:defRPr/>
            </a:lvl1pPr>
          </a:lstStyle>
          <a:p>
            <a:endParaRPr lang="en-US" altLang="en-US"/>
          </a:p>
        </p:txBody>
      </p:sp>
      <p:sp>
        <p:nvSpPr>
          <p:cNvPr id="9" name="Rectangle 6">
            <a:extLst>
              <a:ext uri="{FF2B5EF4-FFF2-40B4-BE49-F238E27FC236}">
                <a16:creationId xmlns:a16="http://schemas.microsoft.com/office/drawing/2014/main" id="{B6DF0CD0-7249-AB4D-B0FF-A1E471438B4F}"/>
              </a:ext>
            </a:extLst>
          </p:cNvPr>
          <p:cNvSpPr>
            <a:spLocks noGrp="1" noChangeArrowheads="1"/>
          </p:cNvSpPr>
          <p:nvPr>
            <p:ph type="sldNum" sz="quarter" idx="12"/>
          </p:nvPr>
        </p:nvSpPr>
        <p:spPr>
          <a:ln/>
        </p:spPr>
        <p:txBody>
          <a:bodyPr/>
          <a:lstStyle>
            <a:lvl1pPr>
              <a:defRPr/>
            </a:lvl1pPr>
          </a:lstStyle>
          <a:p>
            <a:fld id="{F4169729-8AE9-EE46-AFF7-EB5B0102758D}" type="slidenum">
              <a:rPr lang="en-US" altLang="en-US"/>
              <a:pPr/>
              <a:t>‹#›</a:t>
            </a:fld>
            <a:endParaRPr lang="en-US" altLang="en-US"/>
          </a:p>
        </p:txBody>
      </p:sp>
    </p:spTree>
    <p:extLst>
      <p:ext uri="{BB962C8B-B14F-4D97-AF65-F5344CB8AC3E}">
        <p14:creationId xmlns:p14="http://schemas.microsoft.com/office/powerpoint/2010/main" val="2571223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Rectangle 4">
            <a:extLst>
              <a:ext uri="{FF2B5EF4-FFF2-40B4-BE49-F238E27FC236}">
                <a16:creationId xmlns:a16="http://schemas.microsoft.com/office/drawing/2014/main" id="{03F49CEB-7F92-5447-A5A0-B9DDA169C32C}"/>
              </a:ext>
            </a:extLst>
          </p:cNvPr>
          <p:cNvSpPr>
            <a:spLocks noGrp="1" noChangeArrowheads="1"/>
          </p:cNvSpPr>
          <p:nvPr>
            <p:ph type="dt" sz="half" idx="10"/>
          </p:nvPr>
        </p:nvSpPr>
        <p:spPr>
          <a:ln/>
        </p:spPr>
        <p:txBody>
          <a:bodyPr/>
          <a:lstStyle>
            <a:lvl1pPr>
              <a:defRPr/>
            </a:lvl1pPr>
          </a:lstStyle>
          <a:p>
            <a:r>
              <a:rPr lang="en-AU" altLang="en-US"/>
              <a:t>September 2008</a:t>
            </a:r>
            <a:endParaRPr lang="en-US" altLang="en-US"/>
          </a:p>
        </p:txBody>
      </p:sp>
      <p:sp>
        <p:nvSpPr>
          <p:cNvPr id="4" name="Rectangle 5">
            <a:extLst>
              <a:ext uri="{FF2B5EF4-FFF2-40B4-BE49-F238E27FC236}">
                <a16:creationId xmlns:a16="http://schemas.microsoft.com/office/drawing/2014/main" id="{80443A3A-3E5C-7A4D-A56E-CC8A37D053DD}"/>
              </a:ext>
            </a:extLst>
          </p:cNvPr>
          <p:cNvSpPr>
            <a:spLocks noGrp="1" noChangeArrowheads="1"/>
          </p:cNvSpPr>
          <p:nvPr>
            <p:ph type="ftr" sz="quarter" idx="11"/>
          </p:nvPr>
        </p:nvSpPr>
        <p:spPr>
          <a:ln/>
        </p:spPr>
        <p:txBody>
          <a:bodyPr/>
          <a:lstStyle>
            <a:lvl1pPr>
              <a:defRPr/>
            </a:lvl1pPr>
          </a:lstStyle>
          <a:p>
            <a:endParaRPr lang="en-US" altLang="en-US"/>
          </a:p>
        </p:txBody>
      </p:sp>
      <p:sp>
        <p:nvSpPr>
          <p:cNvPr id="5" name="Rectangle 6">
            <a:extLst>
              <a:ext uri="{FF2B5EF4-FFF2-40B4-BE49-F238E27FC236}">
                <a16:creationId xmlns:a16="http://schemas.microsoft.com/office/drawing/2014/main" id="{7DB137D6-58CF-9549-A5B0-3C57A2D6AD7A}"/>
              </a:ext>
            </a:extLst>
          </p:cNvPr>
          <p:cNvSpPr>
            <a:spLocks noGrp="1" noChangeArrowheads="1"/>
          </p:cNvSpPr>
          <p:nvPr>
            <p:ph type="sldNum" sz="quarter" idx="12"/>
          </p:nvPr>
        </p:nvSpPr>
        <p:spPr>
          <a:ln/>
        </p:spPr>
        <p:txBody>
          <a:bodyPr/>
          <a:lstStyle>
            <a:lvl1pPr>
              <a:defRPr/>
            </a:lvl1pPr>
          </a:lstStyle>
          <a:p>
            <a:fld id="{A79F2D8A-6AD7-FE47-9117-71FEDE683E50}" type="slidenum">
              <a:rPr lang="en-US" altLang="en-US"/>
              <a:pPr/>
              <a:t>‹#›</a:t>
            </a:fld>
            <a:endParaRPr lang="en-US" altLang="en-US"/>
          </a:p>
        </p:txBody>
      </p:sp>
    </p:spTree>
    <p:extLst>
      <p:ext uri="{BB962C8B-B14F-4D97-AF65-F5344CB8AC3E}">
        <p14:creationId xmlns:p14="http://schemas.microsoft.com/office/powerpoint/2010/main" val="1612767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A66C794-F1AF-D149-BA31-B1BE7531AB8F}"/>
              </a:ext>
            </a:extLst>
          </p:cNvPr>
          <p:cNvSpPr>
            <a:spLocks noGrp="1" noChangeArrowheads="1"/>
          </p:cNvSpPr>
          <p:nvPr>
            <p:ph type="dt" sz="half" idx="10"/>
          </p:nvPr>
        </p:nvSpPr>
        <p:spPr>
          <a:ln/>
        </p:spPr>
        <p:txBody>
          <a:bodyPr/>
          <a:lstStyle>
            <a:lvl1pPr>
              <a:defRPr/>
            </a:lvl1pPr>
          </a:lstStyle>
          <a:p>
            <a:r>
              <a:rPr lang="en-AU" altLang="en-US"/>
              <a:t>September 2008</a:t>
            </a:r>
            <a:endParaRPr lang="en-US" altLang="en-US"/>
          </a:p>
        </p:txBody>
      </p:sp>
      <p:sp>
        <p:nvSpPr>
          <p:cNvPr id="3" name="Rectangle 5">
            <a:extLst>
              <a:ext uri="{FF2B5EF4-FFF2-40B4-BE49-F238E27FC236}">
                <a16:creationId xmlns:a16="http://schemas.microsoft.com/office/drawing/2014/main" id="{50DE5CA8-0A28-1F49-9C98-67A411F4EAD4}"/>
              </a:ext>
            </a:extLst>
          </p:cNvPr>
          <p:cNvSpPr>
            <a:spLocks noGrp="1" noChangeArrowheads="1"/>
          </p:cNvSpPr>
          <p:nvPr>
            <p:ph type="ftr" sz="quarter" idx="11"/>
          </p:nvPr>
        </p:nvSpPr>
        <p:spPr>
          <a:ln/>
        </p:spPr>
        <p:txBody>
          <a:bodyPr/>
          <a:lstStyle>
            <a:lvl1pPr>
              <a:defRPr/>
            </a:lvl1pPr>
          </a:lstStyle>
          <a:p>
            <a:endParaRPr lang="en-US" altLang="en-US"/>
          </a:p>
        </p:txBody>
      </p:sp>
      <p:sp>
        <p:nvSpPr>
          <p:cNvPr id="4" name="Rectangle 6">
            <a:extLst>
              <a:ext uri="{FF2B5EF4-FFF2-40B4-BE49-F238E27FC236}">
                <a16:creationId xmlns:a16="http://schemas.microsoft.com/office/drawing/2014/main" id="{399D97AC-9252-E14A-A01C-EBAC99ED0516}"/>
              </a:ext>
            </a:extLst>
          </p:cNvPr>
          <p:cNvSpPr>
            <a:spLocks noGrp="1" noChangeArrowheads="1"/>
          </p:cNvSpPr>
          <p:nvPr>
            <p:ph type="sldNum" sz="quarter" idx="12"/>
          </p:nvPr>
        </p:nvSpPr>
        <p:spPr>
          <a:ln/>
        </p:spPr>
        <p:txBody>
          <a:bodyPr/>
          <a:lstStyle>
            <a:lvl1pPr>
              <a:defRPr/>
            </a:lvl1pPr>
          </a:lstStyle>
          <a:p>
            <a:fld id="{9D0A9D82-FFDB-4449-AAEF-602709D5EFCC}" type="slidenum">
              <a:rPr lang="en-US" altLang="en-US"/>
              <a:pPr/>
              <a:t>‹#›</a:t>
            </a:fld>
            <a:endParaRPr lang="en-US" altLang="en-US"/>
          </a:p>
        </p:txBody>
      </p:sp>
    </p:spTree>
    <p:extLst>
      <p:ext uri="{BB962C8B-B14F-4D97-AF65-F5344CB8AC3E}">
        <p14:creationId xmlns:p14="http://schemas.microsoft.com/office/powerpoint/2010/main" val="253480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4">
            <a:extLst>
              <a:ext uri="{FF2B5EF4-FFF2-40B4-BE49-F238E27FC236}">
                <a16:creationId xmlns:a16="http://schemas.microsoft.com/office/drawing/2014/main" id="{2650C121-9EF5-504F-82CD-74FCFB4FBB31}"/>
              </a:ext>
            </a:extLst>
          </p:cNvPr>
          <p:cNvSpPr>
            <a:spLocks noGrp="1" noChangeArrowheads="1"/>
          </p:cNvSpPr>
          <p:nvPr>
            <p:ph type="dt" sz="half" idx="10"/>
          </p:nvPr>
        </p:nvSpPr>
        <p:spPr>
          <a:ln/>
        </p:spPr>
        <p:txBody>
          <a:bodyPr/>
          <a:lstStyle>
            <a:lvl1pPr>
              <a:defRPr/>
            </a:lvl1pPr>
          </a:lstStyle>
          <a:p>
            <a:r>
              <a:rPr lang="en-AU" altLang="en-US"/>
              <a:t>September 2008</a:t>
            </a:r>
            <a:endParaRPr lang="en-US" altLang="en-US"/>
          </a:p>
        </p:txBody>
      </p:sp>
      <p:sp>
        <p:nvSpPr>
          <p:cNvPr id="6" name="Rectangle 5">
            <a:extLst>
              <a:ext uri="{FF2B5EF4-FFF2-40B4-BE49-F238E27FC236}">
                <a16:creationId xmlns:a16="http://schemas.microsoft.com/office/drawing/2014/main" id="{EE790EB9-AB61-0848-BD8A-10B3C73083E7}"/>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B7C8EF70-44C1-384D-9BF7-A73287413C8D}"/>
              </a:ext>
            </a:extLst>
          </p:cNvPr>
          <p:cNvSpPr>
            <a:spLocks noGrp="1" noChangeArrowheads="1"/>
          </p:cNvSpPr>
          <p:nvPr>
            <p:ph type="sldNum" sz="quarter" idx="12"/>
          </p:nvPr>
        </p:nvSpPr>
        <p:spPr>
          <a:ln/>
        </p:spPr>
        <p:txBody>
          <a:bodyPr/>
          <a:lstStyle>
            <a:lvl1pPr>
              <a:defRPr/>
            </a:lvl1pPr>
          </a:lstStyle>
          <a:p>
            <a:fld id="{D5339D0E-E51B-9B40-B70B-7C012AB869EF}" type="slidenum">
              <a:rPr lang="en-US" altLang="en-US"/>
              <a:pPr/>
              <a:t>‹#›</a:t>
            </a:fld>
            <a:endParaRPr lang="en-US" altLang="en-US"/>
          </a:p>
        </p:txBody>
      </p:sp>
    </p:spTree>
    <p:extLst>
      <p:ext uri="{BB962C8B-B14F-4D97-AF65-F5344CB8AC3E}">
        <p14:creationId xmlns:p14="http://schemas.microsoft.com/office/powerpoint/2010/main" val="3122023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4">
            <a:extLst>
              <a:ext uri="{FF2B5EF4-FFF2-40B4-BE49-F238E27FC236}">
                <a16:creationId xmlns:a16="http://schemas.microsoft.com/office/drawing/2014/main" id="{FE58328B-CD9A-0D41-B63D-A118C79772C1}"/>
              </a:ext>
            </a:extLst>
          </p:cNvPr>
          <p:cNvSpPr>
            <a:spLocks noGrp="1" noChangeArrowheads="1"/>
          </p:cNvSpPr>
          <p:nvPr>
            <p:ph type="dt" sz="half" idx="10"/>
          </p:nvPr>
        </p:nvSpPr>
        <p:spPr>
          <a:ln/>
        </p:spPr>
        <p:txBody>
          <a:bodyPr/>
          <a:lstStyle>
            <a:lvl1pPr>
              <a:defRPr/>
            </a:lvl1pPr>
          </a:lstStyle>
          <a:p>
            <a:r>
              <a:rPr lang="en-AU" altLang="en-US"/>
              <a:t>September 2008</a:t>
            </a:r>
            <a:endParaRPr lang="en-US" altLang="en-US"/>
          </a:p>
        </p:txBody>
      </p:sp>
      <p:sp>
        <p:nvSpPr>
          <p:cNvPr id="6" name="Rectangle 5">
            <a:extLst>
              <a:ext uri="{FF2B5EF4-FFF2-40B4-BE49-F238E27FC236}">
                <a16:creationId xmlns:a16="http://schemas.microsoft.com/office/drawing/2014/main" id="{2275CAB6-4760-5B42-80D8-2DCE56D1F9C8}"/>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C9F926EE-9D2E-2D47-9A9D-8448571B5D9B}"/>
              </a:ext>
            </a:extLst>
          </p:cNvPr>
          <p:cNvSpPr>
            <a:spLocks noGrp="1" noChangeArrowheads="1"/>
          </p:cNvSpPr>
          <p:nvPr>
            <p:ph type="sldNum" sz="quarter" idx="12"/>
          </p:nvPr>
        </p:nvSpPr>
        <p:spPr>
          <a:ln/>
        </p:spPr>
        <p:txBody>
          <a:bodyPr/>
          <a:lstStyle>
            <a:lvl1pPr>
              <a:defRPr/>
            </a:lvl1pPr>
          </a:lstStyle>
          <a:p>
            <a:fld id="{8EAC90BD-A95C-3648-96E8-CAD4C64F4DB0}" type="slidenum">
              <a:rPr lang="en-US" altLang="en-US"/>
              <a:pPr/>
              <a:t>‹#›</a:t>
            </a:fld>
            <a:endParaRPr lang="en-US" altLang="en-US"/>
          </a:p>
        </p:txBody>
      </p:sp>
    </p:spTree>
    <p:extLst>
      <p:ext uri="{BB962C8B-B14F-4D97-AF65-F5344CB8AC3E}">
        <p14:creationId xmlns:p14="http://schemas.microsoft.com/office/powerpoint/2010/main" val="63570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a:extLst>
              <a:ext uri="{FF2B5EF4-FFF2-40B4-BE49-F238E27FC236}">
                <a16:creationId xmlns:a16="http://schemas.microsoft.com/office/drawing/2014/main" id="{32ED8529-88EC-1F48-8E34-F4D48DCDDBA1}"/>
              </a:ext>
            </a:extLst>
          </p:cNvPr>
          <p:cNvSpPr>
            <a:spLocks noChangeArrowheads="1"/>
          </p:cNvSpPr>
          <p:nvPr userDrawn="1"/>
        </p:nvSpPr>
        <p:spPr bwMode="auto">
          <a:xfrm>
            <a:off x="0" y="152400"/>
            <a:ext cx="9144000" cy="841375"/>
          </a:xfrm>
          <a:prstGeom prst="rect">
            <a:avLst/>
          </a:prstGeom>
          <a:gradFill rotWithShape="0">
            <a:gsLst>
              <a:gs pos="0">
                <a:srgbClr val="DDDDDD"/>
              </a:gs>
              <a:gs pos="100000">
                <a:srgbClr val="808080"/>
              </a:gs>
            </a:gsLst>
            <a:lin ang="10800000" scaled="1"/>
          </a:gradFill>
          <a:ln w="9525">
            <a:noFill/>
            <a:round/>
            <a:headEnd/>
            <a:tailEnd/>
          </a:ln>
          <a:effectLst/>
        </p:spPr>
        <p:txBody>
          <a:bodyPr wrap="none" lIns="1005840" tIns="46800" rIns="90000" bIns="46800" anchor="ct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buClr>
                <a:srgbClr val="003399"/>
              </a:buClr>
              <a:buSzPct val="100000"/>
              <a:buFont typeface="Helvetica" pitchFamily="2" charset="0"/>
              <a:buNone/>
            </a:pPr>
            <a:endParaRPr lang="en-GB" altLang="en-US" sz="1400">
              <a:solidFill>
                <a:srgbClr val="003399"/>
              </a:solidFill>
              <a:latin typeface="Helvetica" pitchFamily="2" charset="0"/>
              <a:cs typeface="Lucida Sans Unicode" panose="020B0602030504020204" pitchFamily="34" charset="0"/>
            </a:endParaRPr>
          </a:p>
        </p:txBody>
      </p:sp>
      <p:sp>
        <p:nvSpPr>
          <p:cNvPr id="1027" name="Rectangle 2">
            <a:extLst>
              <a:ext uri="{FF2B5EF4-FFF2-40B4-BE49-F238E27FC236}">
                <a16:creationId xmlns:a16="http://schemas.microsoft.com/office/drawing/2014/main" id="{82F687CD-E3D1-E84F-ADBF-077D4B066DA4}"/>
              </a:ext>
            </a:extLst>
          </p:cNvPr>
          <p:cNvSpPr>
            <a:spLocks noGrp="1" noChangeArrowheads="1"/>
          </p:cNvSpPr>
          <p:nvPr>
            <p:ph type="title"/>
          </p:nvPr>
        </p:nvSpPr>
        <p:spPr bwMode="auto">
          <a:xfrm>
            <a:off x="1143000" y="228600"/>
            <a:ext cx="6781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E1DF43B3-9231-494D-A18C-C436D25DCBF6}"/>
              </a:ext>
            </a:extLst>
          </p:cNvPr>
          <p:cNvSpPr>
            <a:spLocks noGrp="1" noChangeArrowheads="1"/>
          </p:cNvSpPr>
          <p:nvPr>
            <p:ph type="body" idx="1"/>
          </p:nvPr>
        </p:nvSpPr>
        <p:spPr bwMode="auto">
          <a:xfrm>
            <a:off x="381000" y="1143000"/>
            <a:ext cx="838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D6C2E7AE-CFD3-2A4C-BB8D-4FC55C3CD0AA}"/>
              </a:ext>
            </a:extLst>
          </p:cNvPr>
          <p:cNvSpPr>
            <a:spLocks noGrp="1" noChangeArrowheads="1"/>
          </p:cNvSpPr>
          <p:nvPr>
            <p:ph type="dt" sz="half" idx="2"/>
          </p:nvPr>
        </p:nvSpPr>
        <p:spPr bwMode="auto">
          <a:xfrm>
            <a:off x="0" y="66294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lvl1pPr>
          </a:lstStyle>
          <a:p>
            <a:r>
              <a:rPr lang="en-AU" altLang="en-US"/>
              <a:t>September 2008</a:t>
            </a:r>
            <a:endParaRPr lang="en-US" altLang="en-US"/>
          </a:p>
        </p:txBody>
      </p:sp>
      <p:sp>
        <p:nvSpPr>
          <p:cNvPr id="1029" name="Rectangle 5">
            <a:extLst>
              <a:ext uri="{FF2B5EF4-FFF2-40B4-BE49-F238E27FC236}">
                <a16:creationId xmlns:a16="http://schemas.microsoft.com/office/drawing/2014/main" id="{D24FB9D0-1A8F-CF49-BEA4-DD03F8A70ABF}"/>
              </a:ext>
            </a:extLst>
          </p:cNvPr>
          <p:cNvSpPr>
            <a:spLocks noGrp="1" noChangeArrowheads="1"/>
          </p:cNvSpPr>
          <p:nvPr>
            <p:ph type="ftr" sz="quarter" idx="3"/>
          </p:nvPr>
        </p:nvSpPr>
        <p:spPr bwMode="auto">
          <a:xfrm>
            <a:off x="3124200" y="6629400"/>
            <a:ext cx="2895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800"/>
            </a:lvl1pPr>
          </a:lstStyle>
          <a:p>
            <a:endParaRPr lang="en-US" altLang="en-US"/>
          </a:p>
        </p:txBody>
      </p:sp>
      <p:sp>
        <p:nvSpPr>
          <p:cNvPr id="1030" name="Rectangle 6">
            <a:extLst>
              <a:ext uri="{FF2B5EF4-FFF2-40B4-BE49-F238E27FC236}">
                <a16:creationId xmlns:a16="http://schemas.microsoft.com/office/drawing/2014/main" id="{4F7C8515-934E-E742-B5AB-A829D58CDE63}"/>
              </a:ext>
            </a:extLst>
          </p:cNvPr>
          <p:cNvSpPr>
            <a:spLocks noGrp="1" noChangeArrowheads="1"/>
          </p:cNvSpPr>
          <p:nvPr>
            <p:ph type="sldNum" sz="quarter" idx="4"/>
          </p:nvPr>
        </p:nvSpPr>
        <p:spPr bwMode="auto">
          <a:xfrm>
            <a:off x="8610600" y="6629400"/>
            <a:ext cx="533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800"/>
            </a:lvl1pPr>
          </a:lstStyle>
          <a:p>
            <a:fld id="{3B406F28-05B5-D94D-815C-99FE5A533798}" type="slidenum">
              <a:rPr lang="en-US" altLang="en-US"/>
              <a:pPr/>
              <a:t>‹#›</a:t>
            </a:fld>
            <a:endParaRPr lang="en-US" altLang="en-US"/>
          </a:p>
        </p:txBody>
      </p:sp>
      <p:grpSp>
        <p:nvGrpSpPr>
          <p:cNvPr id="1032" name="Group 151">
            <a:extLst>
              <a:ext uri="{FF2B5EF4-FFF2-40B4-BE49-F238E27FC236}">
                <a16:creationId xmlns:a16="http://schemas.microsoft.com/office/drawing/2014/main" id="{9A885553-CE50-D440-A238-1104F99DFCEA}"/>
              </a:ext>
            </a:extLst>
          </p:cNvPr>
          <p:cNvGrpSpPr>
            <a:grpSpLocks/>
          </p:cNvGrpSpPr>
          <p:nvPr userDrawn="1"/>
        </p:nvGrpSpPr>
        <p:grpSpPr bwMode="auto">
          <a:xfrm>
            <a:off x="152400" y="228600"/>
            <a:ext cx="838200" cy="717550"/>
            <a:chOff x="96" y="144"/>
            <a:chExt cx="528" cy="452"/>
          </a:xfrm>
        </p:grpSpPr>
        <p:sp>
          <p:nvSpPr>
            <p:cNvPr id="1036" name="AutoShape 12">
              <a:extLst>
                <a:ext uri="{FF2B5EF4-FFF2-40B4-BE49-F238E27FC236}">
                  <a16:creationId xmlns:a16="http://schemas.microsoft.com/office/drawing/2014/main" id="{2942DB1F-3EAD-3240-8A06-4A32069FDD20}"/>
                </a:ext>
              </a:extLst>
            </p:cNvPr>
            <p:cNvSpPr>
              <a:spLocks noChangeAspect="1" noChangeArrowheads="1" noTextEdit="1"/>
            </p:cNvSpPr>
            <p:nvPr userDrawn="1"/>
          </p:nvSpPr>
          <p:spPr bwMode="auto">
            <a:xfrm>
              <a:off x="96" y="144"/>
              <a:ext cx="528" cy="452"/>
            </a:xfrm>
            <a:prstGeom prst="rect">
              <a:avLst/>
            </a:prstGeom>
            <a:noFill/>
            <a:ln w="9525">
              <a:noFill/>
              <a:miter lim="800000"/>
              <a:headEnd/>
              <a:tailEnd/>
            </a:ln>
          </p:spPr>
          <p:txBody>
            <a:bodyPr/>
            <a:lstStyle/>
            <a:p>
              <a:pPr>
                <a:defRPr/>
              </a:pPr>
              <a:endParaRPr lang="en-US">
                <a:latin typeface="Arial" pitchFamily="-112" charset="0"/>
                <a:ea typeface="ＭＳ Ｐゴシック" pitchFamily="-112" charset="-128"/>
              </a:endParaRPr>
            </a:p>
          </p:txBody>
        </p:sp>
        <p:sp>
          <p:nvSpPr>
            <p:cNvPr id="1037" name="Rectangle 13">
              <a:extLst>
                <a:ext uri="{FF2B5EF4-FFF2-40B4-BE49-F238E27FC236}">
                  <a16:creationId xmlns:a16="http://schemas.microsoft.com/office/drawing/2014/main" id="{5AD1541F-FFDB-334E-9228-638C7B2EA145}"/>
                </a:ext>
              </a:extLst>
            </p:cNvPr>
            <p:cNvSpPr>
              <a:spLocks noChangeAspect="1" noChangeArrowheads="1"/>
            </p:cNvSpPr>
            <p:nvPr userDrawn="1"/>
          </p:nvSpPr>
          <p:spPr bwMode="auto">
            <a:xfrm>
              <a:off x="96" y="144"/>
              <a:ext cx="528" cy="452"/>
            </a:xfrm>
            <a:prstGeom prst="rect">
              <a:avLst/>
            </a:prstGeom>
            <a:noFill/>
            <a:ln w="0">
              <a:no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39" name="Freeform 15">
              <a:extLst>
                <a:ext uri="{FF2B5EF4-FFF2-40B4-BE49-F238E27FC236}">
                  <a16:creationId xmlns:a16="http://schemas.microsoft.com/office/drawing/2014/main" id="{61657299-B715-7D4A-9852-F36E0407C0F3}"/>
                </a:ext>
              </a:extLst>
            </p:cNvPr>
            <p:cNvSpPr>
              <a:spLocks noChangeAspect="1"/>
            </p:cNvSpPr>
            <p:nvPr userDrawn="1"/>
          </p:nvSpPr>
          <p:spPr bwMode="auto">
            <a:xfrm>
              <a:off x="126" y="146"/>
              <a:ext cx="398" cy="272"/>
            </a:xfrm>
            <a:custGeom>
              <a:avLst/>
              <a:gdLst/>
              <a:ahLst/>
              <a:cxnLst>
                <a:cxn ang="0">
                  <a:pos x="12819" y="237"/>
                </a:cxn>
                <a:cxn ang="0">
                  <a:pos x="18535" y="713"/>
                </a:cxn>
                <a:cxn ang="0">
                  <a:pos x="25351" y="5152"/>
                </a:cxn>
                <a:cxn ang="0">
                  <a:pos x="26863" y="7245"/>
                </a:cxn>
                <a:cxn ang="0">
                  <a:pos x="23477" y="9091"/>
                </a:cxn>
                <a:cxn ang="0">
                  <a:pos x="18197" y="11419"/>
                </a:cxn>
                <a:cxn ang="0">
                  <a:pos x="15673" y="8623"/>
                </a:cxn>
                <a:cxn ang="0">
                  <a:pos x="12067" y="5986"/>
                </a:cxn>
                <a:cxn ang="0">
                  <a:pos x="9947" y="5257"/>
                </a:cxn>
                <a:cxn ang="0">
                  <a:pos x="8370" y="5522"/>
                </a:cxn>
                <a:cxn ang="0">
                  <a:pos x="7501" y="6656"/>
                </a:cxn>
                <a:cxn ang="0">
                  <a:pos x="7277" y="8308"/>
                </a:cxn>
                <a:cxn ang="0">
                  <a:pos x="8088" y="11934"/>
                </a:cxn>
                <a:cxn ang="0">
                  <a:pos x="9346" y="14533"/>
                </a:cxn>
                <a:cxn ang="0">
                  <a:pos x="7505" y="15158"/>
                </a:cxn>
                <a:cxn ang="0">
                  <a:pos x="7513" y="13036"/>
                </a:cxn>
                <a:cxn ang="0">
                  <a:pos x="7597" y="12616"/>
                </a:cxn>
                <a:cxn ang="0">
                  <a:pos x="7944" y="12225"/>
                </a:cxn>
                <a:cxn ang="0">
                  <a:pos x="6295" y="12212"/>
                </a:cxn>
                <a:cxn ang="0">
                  <a:pos x="6710" y="12788"/>
                </a:cxn>
                <a:cxn ang="0">
                  <a:pos x="6756" y="13141"/>
                </a:cxn>
                <a:cxn ang="0">
                  <a:pos x="6763" y="15436"/>
                </a:cxn>
                <a:cxn ang="0">
                  <a:pos x="6680" y="15502"/>
                </a:cxn>
                <a:cxn ang="0">
                  <a:pos x="5314" y="13091"/>
                </a:cxn>
                <a:cxn ang="0">
                  <a:pos x="4772" y="12188"/>
                </a:cxn>
                <a:cxn ang="0">
                  <a:pos x="3253" y="12189"/>
                </a:cxn>
                <a:cxn ang="0">
                  <a:pos x="2461" y="12188"/>
                </a:cxn>
                <a:cxn ang="0">
                  <a:pos x="2863" y="12720"/>
                </a:cxn>
                <a:cxn ang="0">
                  <a:pos x="2928" y="13105"/>
                </a:cxn>
                <a:cxn ang="0">
                  <a:pos x="2934" y="16983"/>
                </a:cxn>
                <a:cxn ang="0">
                  <a:pos x="393" y="18299"/>
                </a:cxn>
                <a:cxn ang="0">
                  <a:pos x="43" y="15293"/>
                </a:cxn>
                <a:cxn ang="0">
                  <a:pos x="1568" y="8423"/>
                </a:cxn>
                <a:cxn ang="0">
                  <a:pos x="5749" y="3219"/>
                </a:cxn>
                <a:cxn ang="0">
                  <a:pos x="12819" y="237"/>
                </a:cxn>
              </a:cxnLst>
              <a:rect l="0" t="0" r="r" b="b"/>
              <a:pathLst>
                <a:path w="26863" h="18299">
                  <a:moveTo>
                    <a:pt x="12819" y="237"/>
                  </a:moveTo>
                  <a:cubicBezTo>
                    <a:pt x="14730" y="0"/>
                    <a:pt x="16690" y="159"/>
                    <a:pt x="18535" y="713"/>
                  </a:cubicBezTo>
                  <a:cubicBezTo>
                    <a:pt x="21172" y="1496"/>
                    <a:pt x="23555" y="3074"/>
                    <a:pt x="25351" y="5152"/>
                  </a:cubicBezTo>
                  <a:cubicBezTo>
                    <a:pt x="25912" y="5806"/>
                    <a:pt x="26432" y="6499"/>
                    <a:pt x="26863" y="7245"/>
                  </a:cubicBezTo>
                  <a:cubicBezTo>
                    <a:pt x="25775" y="7931"/>
                    <a:pt x="24633" y="8529"/>
                    <a:pt x="23477" y="9091"/>
                  </a:cubicBezTo>
                  <a:cubicBezTo>
                    <a:pt x="21754" y="9947"/>
                    <a:pt x="19985" y="10708"/>
                    <a:pt x="18197" y="11419"/>
                  </a:cubicBezTo>
                  <a:cubicBezTo>
                    <a:pt x="17433" y="10421"/>
                    <a:pt x="16581" y="9492"/>
                    <a:pt x="15673" y="8623"/>
                  </a:cubicBezTo>
                  <a:cubicBezTo>
                    <a:pt x="14588" y="7600"/>
                    <a:pt x="13397" y="6671"/>
                    <a:pt x="12067" y="5986"/>
                  </a:cubicBezTo>
                  <a:cubicBezTo>
                    <a:pt x="11399" y="5648"/>
                    <a:pt x="10694" y="5358"/>
                    <a:pt x="9947" y="5257"/>
                  </a:cubicBezTo>
                  <a:cubicBezTo>
                    <a:pt x="9413" y="5188"/>
                    <a:pt x="8838" y="5234"/>
                    <a:pt x="8370" y="5522"/>
                  </a:cubicBezTo>
                  <a:cubicBezTo>
                    <a:pt x="7948" y="5772"/>
                    <a:pt x="7661" y="6200"/>
                    <a:pt x="7501" y="6656"/>
                  </a:cubicBezTo>
                  <a:cubicBezTo>
                    <a:pt x="7314" y="7184"/>
                    <a:pt x="7264" y="7751"/>
                    <a:pt x="7277" y="8308"/>
                  </a:cubicBezTo>
                  <a:cubicBezTo>
                    <a:pt x="7317" y="9555"/>
                    <a:pt x="7645" y="10775"/>
                    <a:pt x="8088" y="11934"/>
                  </a:cubicBezTo>
                  <a:cubicBezTo>
                    <a:pt x="8430" y="12835"/>
                    <a:pt x="8876" y="13693"/>
                    <a:pt x="9346" y="14533"/>
                  </a:cubicBezTo>
                  <a:cubicBezTo>
                    <a:pt x="8733" y="14742"/>
                    <a:pt x="8120" y="14954"/>
                    <a:pt x="7505" y="15158"/>
                  </a:cubicBezTo>
                  <a:cubicBezTo>
                    <a:pt x="7497" y="14450"/>
                    <a:pt x="7519" y="13743"/>
                    <a:pt x="7513" y="13036"/>
                  </a:cubicBezTo>
                  <a:cubicBezTo>
                    <a:pt x="7520" y="12895"/>
                    <a:pt x="7498" y="12732"/>
                    <a:pt x="7597" y="12616"/>
                  </a:cubicBezTo>
                  <a:cubicBezTo>
                    <a:pt x="7707" y="12481"/>
                    <a:pt x="7834" y="12360"/>
                    <a:pt x="7944" y="12225"/>
                  </a:cubicBezTo>
                  <a:cubicBezTo>
                    <a:pt x="7395" y="12212"/>
                    <a:pt x="6845" y="12198"/>
                    <a:pt x="6295" y="12212"/>
                  </a:cubicBezTo>
                  <a:cubicBezTo>
                    <a:pt x="6428" y="12408"/>
                    <a:pt x="6599" y="12577"/>
                    <a:pt x="6710" y="12788"/>
                  </a:cubicBezTo>
                  <a:cubicBezTo>
                    <a:pt x="6769" y="12896"/>
                    <a:pt x="6754" y="13023"/>
                    <a:pt x="6756" y="13141"/>
                  </a:cubicBezTo>
                  <a:cubicBezTo>
                    <a:pt x="6748" y="13906"/>
                    <a:pt x="6763" y="14671"/>
                    <a:pt x="6763" y="15436"/>
                  </a:cubicBezTo>
                  <a:cubicBezTo>
                    <a:pt x="6742" y="15453"/>
                    <a:pt x="6701" y="15485"/>
                    <a:pt x="6680" y="15502"/>
                  </a:cubicBezTo>
                  <a:cubicBezTo>
                    <a:pt x="6225" y="14698"/>
                    <a:pt x="5776" y="13891"/>
                    <a:pt x="5314" y="13091"/>
                  </a:cubicBezTo>
                  <a:cubicBezTo>
                    <a:pt x="5134" y="12790"/>
                    <a:pt x="4974" y="12475"/>
                    <a:pt x="4772" y="12188"/>
                  </a:cubicBezTo>
                  <a:cubicBezTo>
                    <a:pt x="4266" y="12189"/>
                    <a:pt x="3759" y="12188"/>
                    <a:pt x="3253" y="12189"/>
                  </a:cubicBezTo>
                  <a:cubicBezTo>
                    <a:pt x="2989" y="12192"/>
                    <a:pt x="2725" y="12166"/>
                    <a:pt x="2461" y="12188"/>
                  </a:cubicBezTo>
                  <a:cubicBezTo>
                    <a:pt x="2579" y="12377"/>
                    <a:pt x="2737" y="12537"/>
                    <a:pt x="2863" y="12720"/>
                  </a:cubicBezTo>
                  <a:cubicBezTo>
                    <a:pt x="2947" y="12831"/>
                    <a:pt x="2925" y="12976"/>
                    <a:pt x="2928" y="13105"/>
                  </a:cubicBezTo>
                  <a:cubicBezTo>
                    <a:pt x="2917" y="14398"/>
                    <a:pt x="2909" y="15691"/>
                    <a:pt x="2934" y="16983"/>
                  </a:cubicBezTo>
                  <a:cubicBezTo>
                    <a:pt x="2061" y="17370"/>
                    <a:pt x="1222" y="17827"/>
                    <a:pt x="393" y="18299"/>
                  </a:cubicBezTo>
                  <a:cubicBezTo>
                    <a:pt x="164" y="17315"/>
                    <a:pt x="58" y="16303"/>
                    <a:pt x="43" y="15293"/>
                  </a:cubicBezTo>
                  <a:cubicBezTo>
                    <a:pt x="0" y="12925"/>
                    <a:pt x="526" y="10550"/>
                    <a:pt x="1568" y="8423"/>
                  </a:cubicBezTo>
                  <a:cubicBezTo>
                    <a:pt x="2550" y="6405"/>
                    <a:pt x="3988" y="4610"/>
                    <a:pt x="5749" y="3219"/>
                  </a:cubicBezTo>
                  <a:cubicBezTo>
                    <a:pt x="7777" y="1608"/>
                    <a:pt x="10246" y="550"/>
                    <a:pt x="12819" y="237"/>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40" name="Freeform 16">
              <a:extLst>
                <a:ext uri="{FF2B5EF4-FFF2-40B4-BE49-F238E27FC236}">
                  <a16:creationId xmlns:a16="http://schemas.microsoft.com/office/drawing/2014/main" id="{9477836E-EB15-9749-8B8C-CB92364AF0FD}"/>
                </a:ext>
              </a:extLst>
            </p:cNvPr>
            <p:cNvSpPr>
              <a:spLocks noChangeAspect="1"/>
            </p:cNvSpPr>
            <p:nvPr userDrawn="1"/>
          </p:nvSpPr>
          <p:spPr bwMode="auto">
            <a:xfrm>
              <a:off x="126" y="146"/>
              <a:ext cx="398" cy="272"/>
            </a:xfrm>
            <a:custGeom>
              <a:avLst/>
              <a:gdLst/>
              <a:ahLst/>
              <a:cxnLst>
                <a:cxn ang="0">
                  <a:pos x="12819" y="237"/>
                </a:cxn>
                <a:cxn ang="0">
                  <a:pos x="18535" y="713"/>
                </a:cxn>
                <a:cxn ang="0">
                  <a:pos x="25351" y="5152"/>
                </a:cxn>
                <a:cxn ang="0">
                  <a:pos x="26863" y="7245"/>
                </a:cxn>
                <a:cxn ang="0">
                  <a:pos x="23477" y="9091"/>
                </a:cxn>
                <a:cxn ang="0">
                  <a:pos x="18197" y="11419"/>
                </a:cxn>
                <a:cxn ang="0">
                  <a:pos x="15673" y="8623"/>
                </a:cxn>
                <a:cxn ang="0">
                  <a:pos x="12067" y="5986"/>
                </a:cxn>
                <a:cxn ang="0">
                  <a:pos x="9947" y="5257"/>
                </a:cxn>
                <a:cxn ang="0">
                  <a:pos x="8370" y="5522"/>
                </a:cxn>
                <a:cxn ang="0">
                  <a:pos x="7501" y="6656"/>
                </a:cxn>
                <a:cxn ang="0">
                  <a:pos x="7277" y="8308"/>
                </a:cxn>
                <a:cxn ang="0">
                  <a:pos x="8088" y="11934"/>
                </a:cxn>
                <a:cxn ang="0">
                  <a:pos x="9346" y="14533"/>
                </a:cxn>
                <a:cxn ang="0">
                  <a:pos x="7505" y="15158"/>
                </a:cxn>
                <a:cxn ang="0">
                  <a:pos x="7513" y="13036"/>
                </a:cxn>
                <a:cxn ang="0">
                  <a:pos x="7597" y="12616"/>
                </a:cxn>
                <a:cxn ang="0">
                  <a:pos x="7944" y="12225"/>
                </a:cxn>
                <a:cxn ang="0">
                  <a:pos x="6295" y="12212"/>
                </a:cxn>
                <a:cxn ang="0">
                  <a:pos x="6710" y="12788"/>
                </a:cxn>
                <a:cxn ang="0">
                  <a:pos x="6756" y="13141"/>
                </a:cxn>
                <a:cxn ang="0">
                  <a:pos x="6763" y="15436"/>
                </a:cxn>
                <a:cxn ang="0">
                  <a:pos x="6680" y="15502"/>
                </a:cxn>
                <a:cxn ang="0">
                  <a:pos x="5314" y="13091"/>
                </a:cxn>
                <a:cxn ang="0">
                  <a:pos x="4772" y="12188"/>
                </a:cxn>
                <a:cxn ang="0">
                  <a:pos x="3253" y="12189"/>
                </a:cxn>
                <a:cxn ang="0">
                  <a:pos x="2461" y="12188"/>
                </a:cxn>
                <a:cxn ang="0">
                  <a:pos x="2863" y="12720"/>
                </a:cxn>
                <a:cxn ang="0">
                  <a:pos x="2928" y="13105"/>
                </a:cxn>
                <a:cxn ang="0">
                  <a:pos x="2934" y="16983"/>
                </a:cxn>
                <a:cxn ang="0">
                  <a:pos x="393" y="18299"/>
                </a:cxn>
                <a:cxn ang="0">
                  <a:pos x="43" y="15293"/>
                </a:cxn>
                <a:cxn ang="0">
                  <a:pos x="1568" y="8423"/>
                </a:cxn>
                <a:cxn ang="0">
                  <a:pos x="5749" y="3219"/>
                </a:cxn>
                <a:cxn ang="0">
                  <a:pos x="12819" y="237"/>
                </a:cxn>
              </a:cxnLst>
              <a:rect l="0" t="0" r="r" b="b"/>
              <a:pathLst>
                <a:path w="26863" h="18299">
                  <a:moveTo>
                    <a:pt x="12819" y="237"/>
                  </a:moveTo>
                  <a:cubicBezTo>
                    <a:pt x="14730" y="0"/>
                    <a:pt x="16690" y="159"/>
                    <a:pt x="18535" y="713"/>
                  </a:cubicBezTo>
                  <a:cubicBezTo>
                    <a:pt x="21172" y="1496"/>
                    <a:pt x="23555" y="3074"/>
                    <a:pt x="25351" y="5152"/>
                  </a:cubicBezTo>
                  <a:cubicBezTo>
                    <a:pt x="25912" y="5806"/>
                    <a:pt x="26432" y="6499"/>
                    <a:pt x="26863" y="7245"/>
                  </a:cubicBezTo>
                  <a:cubicBezTo>
                    <a:pt x="25775" y="7931"/>
                    <a:pt x="24633" y="8529"/>
                    <a:pt x="23477" y="9091"/>
                  </a:cubicBezTo>
                  <a:cubicBezTo>
                    <a:pt x="21754" y="9947"/>
                    <a:pt x="19985" y="10708"/>
                    <a:pt x="18197" y="11419"/>
                  </a:cubicBezTo>
                  <a:cubicBezTo>
                    <a:pt x="17433" y="10421"/>
                    <a:pt x="16581" y="9492"/>
                    <a:pt x="15673" y="8623"/>
                  </a:cubicBezTo>
                  <a:cubicBezTo>
                    <a:pt x="14588" y="7600"/>
                    <a:pt x="13397" y="6671"/>
                    <a:pt x="12067" y="5986"/>
                  </a:cubicBezTo>
                  <a:cubicBezTo>
                    <a:pt x="11399" y="5648"/>
                    <a:pt x="10694" y="5358"/>
                    <a:pt x="9947" y="5257"/>
                  </a:cubicBezTo>
                  <a:cubicBezTo>
                    <a:pt x="9413" y="5188"/>
                    <a:pt x="8838" y="5234"/>
                    <a:pt x="8370" y="5522"/>
                  </a:cubicBezTo>
                  <a:cubicBezTo>
                    <a:pt x="7948" y="5772"/>
                    <a:pt x="7661" y="6200"/>
                    <a:pt x="7501" y="6656"/>
                  </a:cubicBezTo>
                  <a:cubicBezTo>
                    <a:pt x="7314" y="7184"/>
                    <a:pt x="7264" y="7751"/>
                    <a:pt x="7277" y="8308"/>
                  </a:cubicBezTo>
                  <a:cubicBezTo>
                    <a:pt x="7317" y="9555"/>
                    <a:pt x="7645" y="10775"/>
                    <a:pt x="8088" y="11934"/>
                  </a:cubicBezTo>
                  <a:cubicBezTo>
                    <a:pt x="8430" y="12835"/>
                    <a:pt x="8876" y="13693"/>
                    <a:pt x="9346" y="14533"/>
                  </a:cubicBezTo>
                  <a:cubicBezTo>
                    <a:pt x="8733" y="14742"/>
                    <a:pt x="8120" y="14954"/>
                    <a:pt x="7505" y="15158"/>
                  </a:cubicBezTo>
                  <a:cubicBezTo>
                    <a:pt x="7497" y="14450"/>
                    <a:pt x="7519" y="13743"/>
                    <a:pt x="7513" y="13036"/>
                  </a:cubicBezTo>
                  <a:cubicBezTo>
                    <a:pt x="7520" y="12895"/>
                    <a:pt x="7498" y="12732"/>
                    <a:pt x="7597" y="12616"/>
                  </a:cubicBezTo>
                  <a:cubicBezTo>
                    <a:pt x="7707" y="12481"/>
                    <a:pt x="7834" y="12360"/>
                    <a:pt x="7944" y="12225"/>
                  </a:cubicBezTo>
                  <a:cubicBezTo>
                    <a:pt x="7395" y="12212"/>
                    <a:pt x="6845" y="12198"/>
                    <a:pt x="6295" y="12212"/>
                  </a:cubicBezTo>
                  <a:cubicBezTo>
                    <a:pt x="6428" y="12408"/>
                    <a:pt x="6599" y="12577"/>
                    <a:pt x="6710" y="12788"/>
                  </a:cubicBezTo>
                  <a:cubicBezTo>
                    <a:pt x="6769" y="12896"/>
                    <a:pt x="6754" y="13023"/>
                    <a:pt x="6756" y="13141"/>
                  </a:cubicBezTo>
                  <a:cubicBezTo>
                    <a:pt x="6748" y="13906"/>
                    <a:pt x="6763" y="14671"/>
                    <a:pt x="6763" y="15436"/>
                  </a:cubicBezTo>
                  <a:cubicBezTo>
                    <a:pt x="6742" y="15453"/>
                    <a:pt x="6701" y="15485"/>
                    <a:pt x="6680" y="15502"/>
                  </a:cubicBezTo>
                  <a:cubicBezTo>
                    <a:pt x="6225" y="14698"/>
                    <a:pt x="5776" y="13891"/>
                    <a:pt x="5314" y="13091"/>
                  </a:cubicBezTo>
                  <a:cubicBezTo>
                    <a:pt x="5134" y="12790"/>
                    <a:pt x="4974" y="12475"/>
                    <a:pt x="4772" y="12188"/>
                  </a:cubicBezTo>
                  <a:cubicBezTo>
                    <a:pt x="4266" y="12189"/>
                    <a:pt x="3759" y="12188"/>
                    <a:pt x="3253" y="12189"/>
                  </a:cubicBezTo>
                  <a:cubicBezTo>
                    <a:pt x="2989" y="12192"/>
                    <a:pt x="2725" y="12166"/>
                    <a:pt x="2461" y="12188"/>
                  </a:cubicBezTo>
                  <a:cubicBezTo>
                    <a:pt x="2579" y="12377"/>
                    <a:pt x="2737" y="12537"/>
                    <a:pt x="2863" y="12720"/>
                  </a:cubicBezTo>
                  <a:cubicBezTo>
                    <a:pt x="2947" y="12831"/>
                    <a:pt x="2925" y="12976"/>
                    <a:pt x="2928" y="13105"/>
                  </a:cubicBezTo>
                  <a:cubicBezTo>
                    <a:pt x="2917" y="14398"/>
                    <a:pt x="2909" y="15691"/>
                    <a:pt x="2934" y="16983"/>
                  </a:cubicBezTo>
                  <a:cubicBezTo>
                    <a:pt x="2061" y="17370"/>
                    <a:pt x="1222" y="17827"/>
                    <a:pt x="393" y="18299"/>
                  </a:cubicBezTo>
                  <a:cubicBezTo>
                    <a:pt x="164" y="17315"/>
                    <a:pt x="58" y="16303"/>
                    <a:pt x="43" y="15293"/>
                  </a:cubicBezTo>
                  <a:cubicBezTo>
                    <a:pt x="0" y="12925"/>
                    <a:pt x="526" y="10550"/>
                    <a:pt x="1568" y="8423"/>
                  </a:cubicBezTo>
                  <a:cubicBezTo>
                    <a:pt x="2550" y="6405"/>
                    <a:pt x="3988" y="4610"/>
                    <a:pt x="5749" y="3219"/>
                  </a:cubicBezTo>
                  <a:cubicBezTo>
                    <a:pt x="7777" y="1608"/>
                    <a:pt x="10246" y="550"/>
                    <a:pt x="12819" y="237"/>
                  </a:cubicBezTo>
                  <a:close/>
                </a:path>
              </a:pathLst>
            </a:custGeom>
            <a:solidFill>
              <a:srgbClr val="1E59A6"/>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41" name="Freeform 17">
              <a:extLst>
                <a:ext uri="{FF2B5EF4-FFF2-40B4-BE49-F238E27FC236}">
                  <a16:creationId xmlns:a16="http://schemas.microsoft.com/office/drawing/2014/main" id="{3554BF74-4213-E04E-8030-308D242ED86E}"/>
                </a:ext>
              </a:extLst>
            </p:cNvPr>
            <p:cNvSpPr>
              <a:spLocks noChangeAspect="1"/>
            </p:cNvSpPr>
            <p:nvPr userDrawn="1"/>
          </p:nvSpPr>
          <p:spPr bwMode="auto">
            <a:xfrm>
              <a:off x="340" y="166"/>
              <a:ext cx="6" cy="5"/>
            </a:xfrm>
            <a:custGeom>
              <a:avLst/>
              <a:gdLst/>
              <a:ahLst/>
              <a:cxnLst>
                <a:cxn ang="0">
                  <a:pos x="152" y="53"/>
                </a:cxn>
                <a:cxn ang="0">
                  <a:pos x="209" y="297"/>
                </a:cxn>
                <a:cxn ang="0">
                  <a:pos x="152" y="53"/>
                </a:cxn>
              </a:cxnLst>
              <a:rect l="0" t="0" r="r" b="b"/>
              <a:pathLst>
                <a:path w="375" h="343">
                  <a:moveTo>
                    <a:pt x="152" y="53"/>
                  </a:moveTo>
                  <a:cubicBezTo>
                    <a:pt x="310" y="0"/>
                    <a:pt x="375" y="278"/>
                    <a:pt x="209" y="297"/>
                  </a:cubicBezTo>
                  <a:cubicBezTo>
                    <a:pt x="53" y="343"/>
                    <a:pt x="0" y="83"/>
                    <a:pt x="152" y="53"/>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42" name="Freeform 18">
              <a:extLst>
                <a:ext uri="{FF2B5EF4-FFF2-40B4-BE49-F238E27FC236}">
                  <a16:creationId xmlns:a16="http://schemas.microsoft.com/office/drawing/2014/main" id="{019649B9-42A6-514C-A066-FABD25AA24BF}"/>
                </a:ext>
              </a:extLst>
            </p:cNvPr>
            <p:cNvSpPr>
              <a:spLocks noChangeAspect="1"/>
            </p:cNvSpPr>
            <p:nvPr userDrawn="1"/>
          </p:nvSpPr>
          <p:spPr bwMode="auto">
            <a:xfrm>
              <a:off x="340" y="166"/>
              <a:ext cx="6" cy="5"/>
            </a:xfrm>
            <a:custGeom>
              <a:avLst/>
              <a:gdLst/>
              <a:ahLst/>
              <a:cxnLst>
                <a:cxn ang="0">
                  <a:pos x="152" y="53"/>
                </a:cxn>
                <a:cxn ang="0">
                  <a:pos x="209" y="297"/>
                </a:cxn>
                <a:cxn ang="0">
                  <a:pos x="152" y="53"/>
                </a:cxn>
              </a:cxnLst>
              <a:rect l="0" t="0" r="r" b="b"/>
              <a:pathLst>
                <a:path w="375" h="343">
                  <a:moveTo>
                    <a:pt x="152" y="53"/>
                  </a:moveTo>
                  <a:cubicBezTo>
                    <a:pt x="310" y="0"/>
                    <a:pt x="375" y="278"/>
                    <a:pt x="209" y="297"/>
                  </a:cubicBezTo>
                  <a:cubicBezTo>
                    <a:pt x="53" y="343"/>
                    <a:pt x="0" y="83"/>
                    <a:pt x="152" y="53"/>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43" name="Freeform 19">
              <a:extLst>
                <a:ext uri="{FF2B5EF4-FFF2-40B4-BE49-F238E27FC236}">
                  <a16:creationId xmlns:a16="http://schemas.microsoft.com/office/drawing/2014/main" id="{B3FAB0AE-9A83-0746-BB50-070B99793A1F}"/>
                </a:ext>
              </a:extLst>
            </p:cNvPr>
            <p:cNvSpPr>
              <a:spLocks noChangeAspect="1"/>
            </p:cNvSpPr>
            <p:nvPr userDrawn="1"/>
          </p:nvSpPr>
          <p:spPr bwMode="auto">
            <a:xfrm>
              <a:off x="396" y="169"/>
              <a:ext cx="225" cy="197"/>
            </a:xfrm>
            <a:custGeom>
              <a:avLst/>
              <a:gdLst/>
              <a:ahLst/>
              <a:cxnLst>
                <a:cxn ang="0">
                  <a:pos x="15112" y="0"/>
                </a:cxn>
                <a:cxn ang="0">
                  <a:pos x="15060" y="334"/>
                </a:cxn>
                <a:cxn ang="0">
                  <a:pos x="13652" y="3122"/>
                </a:cxn>
                <a:cxn ang="0">
                  <a:pos x="9664" y="7647"/>
                </a:cxn>
                <a:cxn ang="0">
                  <a:pos x="5847" y="10750"/>
                </a:cxn>
                <a:cxn ang="0">
                  <a:pos x="4702" y="11581"/>
                </a:cxn>
                <a:cxn ang="0">
                  <a:pos x="2900" y="12832"/>
                </a:cxn>
                <a:cxn ang="0">
                  <a:pos x="2288" y="13259"/>
                </a:cxn>
                <a:cxn ang="0">
                  <a:pos x="1985" y="12743"/>
                </a:cxn>
                <a:cxn ang="0">
                  <a:pos x="4467" y="10975"/>
                </a:cxn>
                <a:cxn ang="0">
                  <a:pos x="4744" y="10765"/>
                </a:cxn>
                <a:cxn ang="0">
                  <a:pos x="7736" y="8317"/>
                </a:cxn>
                <a:cxn ang="0">
                  <a:pos x="8091" y="8002"/>
                </a:cxn>
                <a:cxn ang="0">
                  <a:pos x="7465" y="8401"/>
                </a:cxn>
                <a:cxn ang="0">
                  <a:pos x="1981" y="11115"/>
                </a:cxn>
                <a:cxn ang="0">
                  <a:pos x="1990" y="10639"/>
                </a:cxn>
                <a:cxn ang="0">
                  <a:pos x="1497" y="10915"/>
                </a:cxn>
                <a:cxn ang="0">
                  <a:pos x="700" y="10776"/>
                </a:cxn>
                <a:cxn ang="0">
                  <a:pos x="459" y="10489"/>
                </a:cxn>
                <a:cxn ang="0">
                  <a:pos x="0" y="9881"/>
                </a:cxn>
                <a:cxn ang="0">
                  <a:pos x="5280" y="7553"/>
                </a:cxn>
                <a:cxn ang="0">
                  <a:pos x="8666" y="5707"/>
                </a:cxn>
                <a:cxn ang="0">
                  <a:pos x="12111" y="3238"/>
                </a:cxn>
                <a:cxn ang="0">
                  <a:pos x="15112" y="0"/>
                </a:cxn>
              </a:cxnLst>
              <a:rect l="0" t="0" r="r" b="b"/>
              <a:pathLst>
                <a:path w="15162" h="13259">
                  <a:moveTo>
                    <a:pt x="15112" y="0"/>
                  </a:moveTo>
                  <a:cubicBezTo>
                    <a:pt x="15162" y="113"/>
                    <a:pt x="15094" y="227"/>
                    <a:pt x="15060" y="334"/>
                  </a:cubicBezTo>
                  <a:cubicBezTo>
                    <a:pt x="14707" y="1317"/>
                    <a:pt x="14223" y="2249"/>
                    <a:pt x="13652" y="3122"/>
                  </a:cubicBezTo>
                  <a:cubicBezTo>
                    <a:pt x="12550" y="4814"/>
                    <a:pt x="11152" y="6291"/>
                    <a:pt x="9664" y="7647"/>
                  </a:cubicBezTo>
                  <a:cubicBezTo>
                    <a:pt x="8449" y="8751"/>
                    <a:pt x="7158" y="9765"/>
                    <a:pt x="5847" y="10750"/>
                  </a:cubicBezTo>
                  <a:cubicBezTo>
                    <a:pt x="5463" y="11024"/>
                    <a:pt x="5082" y="11301"/>
                    <a:pt x="4702" y="11581"/>
                  </a:cubicBezTo>
                  <a:cubicBezTo>
                    <a:pt x="4102" y="11998"/>
                    <a:pt x="3506" y="12422"/>
                    <a:pt x="2900" y="12832"/>
                  </a:cubicBezTo>
                  <a:cubicBezTo>
                    <a:pt x="2696" y="12974"/>
                    <a:pt x="2485" y="13107"/>
                    <a:pt x="2288" y="13259"/>
                  </a:cubicBezTo>
                  <a:cubicBezTo>
                    <a:pt x="2189" y="13086"/>
                    <a:pt x="2086" y="12915"/>
                    <a:pt x="1985" y="12743"/>
                  </a:cubicBezTo>
                  <a:cubicBezTo>
                    <a:pt x="2833" y="12183"/>
                    <a:pt x="3657" y="11588"/>
                    <a:pt x="4467" y="10975"/>
                  </a:cubicBezTo>
                  <a:cubicBezTo>
                    <a:pt x="4559" y="10905"/>
                    <a:pt x="4652" y="10835"/>
                    <a:pt x="4744" y="10765"/>
                  </a:cubicBezTo>
                  <a:cubicBezTo>
                    <a:pt x="5766" y="9980"/>
                    <a:pt x="6761" y="9160"/>
                    <a:pt x="7736" y="8317"/>
                  </a:cubicBezTo>
                  <a:cubicBezTo>
                    <a:pt x="7856" y="8214"/>
                    <a:pt x="7978" y="8113"/>
                    <a:pt x="8091" y="8002"/>
                  </a:cubicBezTo>
                  <a:cubicBezTo>
                    <a:pt x="7874" y="8120"/>
                    <a:pt x="7676" y="8271"/>
                    <a:pt x="7465" y="8401"/>
                  </a:cubicBezTo>
                  <a:cubicBezTo>
                    <a:pt x="5741" y="9498"/>
                    <a:pt x="3888" y="10384"/>
                    <a:pt x="1981" y="11115"/>
                  </a:cubicBezTo>
                  <a:cubicBezTo>
                    <a:pt x="1980" y="10956"/>
                    <a:pt x="1987" y="10798"/>
                    <a:pt x="1990" y="10639"/>
                  </a:cubicBezTo>
                  <a:cubicBezTo>
                    <a:pt x="1837" y="10746"/>
                    <a:pt x="1706" y="10939"/>
                    <a:pt x="1497" y="10915"/>
                  </a:cubicBezTo>
                  <a:cubicBezTo>
                    <a:pt x="1229" y="10887"/>
                    <a:pt x="963" y="10834"/>
                    <a:pt x="700" y="10776"/>
                  </a:cubicBezTo>
                  <a:cubicBezTo>
                    <a:pt x="594" y="10709"/>
                    <a:pt x="539" y="10584"/>
                    <a:pt x="459" y="10489"/>
                  </a:cubicBezTo>
                  <a:cubicBezTo>
                    <a:pt x="310" y="10283"/>
                    <a:pt x="146" y="10089"/>
                    <a:pt x="0" y="9881"/>
                  </a:cubicBezTo>
                  <a:cubicBezTo>
                    <a:pt x="1788" y="9170"/>
                    <a:pt x="3557" y="8409"/>
                    <a:pt x="5280" y="7553"/>
                  </a:cubicBezTo>
                  <a:cubicBezTo>
                    <a:pt x="6436" y="6991"/>
                    <a:pt x="7578" y="6393"/>
                    <a:pt x="8666" y="5707"/>
                  </a:cubicBezTo>
                  <a:cubicBezTo>
                    <a:pt x="9867" y="4960"/>
                    <a:pt x="11024" y="4142"/>
                    <a:pt x="12111" y="3238"/>
                  </a:cubicBezTo>
                  <a:cubicBezTo>
                    <a:pt x="13240" y="2290"/>
                    <a:pt x="14315" y="1248"/>
                    <a:pt x="15112" y="0"/>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44" name="Freeform 20">
              <a:extLst>
                <a:ext uri="{FF2B5EF4-FFF2-40B4-BE49-F238E27FC236}">
                  <a16:creationId xmlns:a16="http://schemas.microsoft.com/office/drawing/2014/main" id="{946358CB-B02B-A54A-AA5D-09A5B3B7D56A}"/>
                </a:ext>
              </a:extLst>
            </p:cNvPr>
            <p:cNvSpPr>
              <a:spLocks noChangeAspect="1"/>
            </p:cNvSpPr>
            <p:nvPr userDrawn="1"/>
          </p:nvSpPr>
          <p:spPr bwMode="auto">
            <a:xfrm>
              <a:off x="396" y="169"/>
              <a:ext cx="225" cy="197"/>
            </a:xfrm>
            <a:custGeom>
              <a:avLst/>
              <a:gdLst/>
              <a:ahLst/>
              <a:cxnLst>
                <a:cxn ang="0">
                  <a:pos x="15112" y="0"/>
                </a:cxn>
                <a:cxn ang="0">
                  <a:pos x="15060" y="334"/>
                </a:cxn>
                <a:cxn ang="0">
                  <a:pos x="13652" y="3122"/>
                </a:cxn>
                <a:cxn ang="0">
                  <a:pos x="9664" y="7647"/>
                </a:cxn>
                <a:cxn ang="0">
                  <a:pos x="5847" y="10750"/>
                </a:cxn>
                <a:cxn ang="0">
                  <a:pos x="4702" y="11581"/>
                </a:cxn>
                <a:cxn ang="0">
                  <a:pos x="2900" y="12832"/>
                </a:cxn>
                <a:cxn ang="0">
                  <a:pos x="2288" y="13259"/>
                </a:cxn>
                <a:cxn ang="0">
                  <a:pos x="1985" y="12743"/>
                </a:cxn>
                <a:cxn ang="0">
                  <a:pos x="4467" y="10975"/>
                </a:cxn>
                <a:cxn ang="0">
                  <a:pos x="4744" y="10765"/>
                </a:cxn>
                <a:cxn ang="0">
                  <a:pos x="7736" y="8317"/>
                </a:cxn>
                <a:cxn ang="0">
                  <a:pos x="8091" y="8002"/>
                </a:cxn>
                <a:cxn ang="0">
                  <a:pos x="7465" y="8401"/>
                </a:cxn>
                <a:cxn ang="0">
                  <a:pos x="1981" y="11115"/>
                </a:cxn>
                <a:cxn ang="0">
                  <a:pos x="1990" y="10639"/>
                </a:cxn>
                <a:cxn ang="0">
                  <a:pos x="1497" y="10915"/>
                </a:cxn>
                <a:cxn ang="0">
                  <a:pos x="700" y="10776"/>
                </a:cxn>
                <a:cxn ang="0">
                  <a:pos x="459" y="10489"/>
                </a:cxn>
                <a:cxn ang="0">
                  <a:pos x="0" y="9881"/>
                </a:cxn>
                <a:cxn ang="0">
                  <a:pos x="5280" y="7553"/>
                </a:cxn>
                <a:cxn ang="0">
                  <a:pos x="8666" y="5707"/>
                </a:cxn>
                <a:cxn ang="0">
                  <a:pos x="12111" y="3238"/>
                </a:cxn>
                <a:cxn ang="0">
                  <a:pos x="15112" y="0"/>
                </a:cxn>
              </a:cxnLst>
              <a:rect l="0" t="0" r="r" b="b"/>
              <a:pathLst>
                <a:path w="15162" h="13259">
                  <a:moveTo>
                    <a:pt x="15112" y="0"/>
                  </a:moveTo>
                  <a:cubicBezTo>
                    <a:pt x="15162" y="113"/>
                    <a:pt x="15094" y="227"/>
                    <a:pt x="15060" y="334"/>
                  </a:cubicBezTo>
                  <a:cubicBezTo>
                    <a:pt x="14707" y="1317"/>
                    <a:pt x="14223" y="2249"/>
                    <a:pt x="13652" y="3122"/>
                  </a:cubicBezTo>
                  <a:cubicBezTo>
                    <a:pt x="12550" y="4814"/>
                    <a:pt x="11152" y="6291"/>
                    <a:pt x="9664" y="7647"/>
                  </a:cubicBezTo>
                  <a:cubicBezTo>
                    <a:pt x="8449" y="8751"/>
                    <a:pt x="7158" y="9765"/>
                    <a:pt x="5847" y="10750"/>
                  </a:cubicBezTo>
                  <a:cubicBezTo>
                    <a:pt x="5463" y="11024"/>
                    <a:pt x="5082" y="11301"/>
                    <a:pt x="4702" y="11581"/>
                  </a:cubicBezTo>
                  <a:cubicBezTo>
                    <a:pt x="4102" y="11998"/>
                    <a:pt x="3506" y="12422"/>
                    <a:pt x="2900" y="12832"/>
                  </a:cubicBezTo>
                  <a:cubicBezTo>
                    <a:pt x="2696" y="12974"/>
                    <a:pt x="2485" y="13107"/>
                    <a:pt x="2288" y="13259"/>
                  </a:cubicBezTo>
                  <a:cubicBezTo>
                    <a:pt x="2189" y="13086"/>
                    <a:pt x="2086" y="12915"/>
                    <a:pt x="1985" y="12743"/>
                  </a:cubicBezTo>
                  <a:cubicBezTo>
                    <a:pt x="2833" y="12183"/>
                    <a:pt x="3657" y="11588"/>
                    <a:pt x="4467" y="10975"/>
                  </a:cubicBezTo>
                  <a:cubicBezTo>
                    <a:pt x="4559" y="10905"/>
                    <a:pt x="4652" y="10835"/>
                    <a:pt x="4744" y="10765"/>
                  </a:cubicBezTo>
                  <a:cubicBezTo>
                    <a:pt x="5766" y="9980"/>
                    <a:pt x="6761" y="9160"/>
                    <a:pt x="7736" y="8317"/>
                  </a:cubicBezTo>
                  <a:cubicBezTo>
                    <a:pt x="7856" y="8214"/>
                    <a:pt x="7978" y="8113"/>
                    <a:pt x="8091" y="8002"/>
                  </a:cubicBezTo>
                  <a:cubicBezTo>
                    <a:pt x="7874" y="8120"/>
                    <a:pt x="7676" y="8271"/>
                    <a:pt x="7465" y="8401"/>
                  </a:cubicBezTo>
                  <a:cubicBezTo>
                    <a:pt x="5741" y="9498"/>
                    <a:pt x="3888" y="10384"/>
                    <a:pt x="1981" y="11115"/>
                  </a:cubicBezTo>
                  <a:cubicBezTo>
                    <a:pt x="1980" y="10956"/>
                    <a:pt x="1987" y="10798"/>
                    <a:pt x="1990" y="10639"/>
                  </a:cubicBezTo>
                  <a:cubicBezTo>
                    <a:pt x="1837" y="10746"/>
                    <a:pt x="1706" y="10939"/>
                    <a:pt x="1497" y="10915"/>
                  </a:cubicBezTo>
                  <a:cubicBezTo>
                    <a:pt x="1229" y="10887"/>
                    <a:pt x="963" y="10834"/>
                    <a:pt x="700" y="10776"/>
                  </a:cubicBezTo>
                  <a:cubicBezTo>
                    <a:pt x="594" y="10709"/>
                    <a:pt x="539" y="10584"/>
                    <a:pt x="459" y="10489"/>
                  </a:cubicBezTo>
                  <a:cubicBezTo>
                    <a:pt x="310" y="10283"/>
                    <a:pt x="146" y="10089"/>
                    <a:pt x="0" y="9881"/>
                  </a:cubicBezTo>
                  <a:cubicBezTo>
                    <a:pt x="1788" y="9170"/>
                    <a:pt x="3557" y="8409"/>
                    <a:pt x="5280" y="7553"/>
                  </a:cubicBezTo>
                  <a:cubicBezTo>
                    <a:pt x="6436" y="6991"/>
                    <a:pt x="7578" y="6393"/>
                    <a:pt x="8666" y="5707"/>
                  </a:cubicBezTo>
                  <a:cubicBezTo>
                    <a:pt x="9867" y="4960"/>
                    <a:pt x="11024" y="4142"/>
                    <a:pt x="12111" y="3238"/>
                  </a:cubicBezTo>
                  <a:cubicBezTo>
                    <a:pt x="13240" y="2290"/>
                    <a:pt x="14315" y="1248"/>
                    <a:pt x="15112" y="0"/>
                  </a:cubicBezTo>
                  <a:close/>
                </a:path>
              </a:pathLst>
            </a:custGeom>
            <a:solidFill>
              <a:srgbClr val="E32E3A"/>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45" name="Freeform 21">
              <a:extLst>
                <a:ext uri="{FF2B5EF4-FFF2-40B4-BE49-F238E27FC236}">
                  <a16:creationId xmlns:a16="http://schemas.microsoft.com/office/drawing/2014/main" id="{1341344C-BD7A-7844-94CD-A87E7AE043E8}"/>
                </a:ext>
              </a:extLst>
            </p:cNvPr>
            <p:cNvSpPr>
              <a:spLocks noChangeAspect="1"/>
            </p:cNvSpPr>
            <p:nvPr userDrawn="1"/>
          </p:nvSpPr>
          <p:spPr bwMode="auto">
            <a:xfrm>
              <a:off x="377" y="182"/>
              <a:ext cx="17" cy="17"/>
            </a:xfrm>
            <a:custGeom>
              <a:avLst/>
              <a:gdLst/>
              <a:ahLst/>
              <a:cxnLst>
                <a:cxn ang="0">
                  <a:pos x="529" y="0"/>
                </a:cxn>
                <a:cxn ang="0">
                  <a:pos x="548" y="0"/>
                </a:cxn>
                <a:cxn ang="0">
                  <a:pos x="592" y="359"/>
                </a:cxn>
                <a:cxn ang="0">
                  <a:pos x="757" y="517"/>
                </a:cxn>
                <a:cxn ang="0">
                  <a:pos x="1076" y="565"/>
                </a:cxn>
                <a:cxn ang="0">
                  <a:pos x="750" y="613"/>
                </a:cxn>
                <a:cxn ang="0">
                  <a:pos x="592" y="777"/>
                </a:cxn>
                <a:cxn ang="0">
                  <a:pos x="547" y="1155"/>
                </a:cxn>
                <a:cxn ang="0">
                  <a:pos x="492" y="776"/>
                </a:cxn>
                <a:cxn ang="0">
                  <a:pos x="333" y="618"/>
                </a:cxn>
                <a:cxn ang="0">
                  <a:pos x="0" y="566"/>
                </a:cxn>
                <a:cxn ang="0">
                  <a:pos x="328" y="518"/>
                </a:cxn>
                <a:cxn ang="0">
                  <a:pos x="485" y="359"/>
                </a:cxn>
                <a:cxn ang="0">
                  <a:pos x="529" y="0"/>
                </a:cxn>
              </a:cxnLst>
              <a:rect l="0" t="0" r="r" b="b"/>
              <a:pathLst>
                <a:path w="1076" h="1155">
                  <a:moveTo>
                    <a:pt x="529" y="0"/>
                  </a:moveTo>
                  <a:cubicBezTo>
                    <a:pt x="534" y="0"/>
                    <a:pt x="543" y="0"/>
                    <a:pt x="548" y="0"/>
                  </a:cubicBezTo>
                  <a:cubicBezTo>
                    <a:pt x="560" y="120"/>
                    <a:pt x="557" y="244"/>
                    <a:pt x="592" y="359"/>
                  </a:cubicBezTo>
                  <a:cubicBezTo>
                    <a:pt x="643" y="415"/>
                    <a:pt x="691" y="478"/>
                    <a:pt x="757" y="517"/>
                  </a:cubicBezTo>
                  <a:cubicBezTo>
                    <a:pt x="863" y="535"/>
                    <a:pt x="971" y="541"/>
                    <a:pt x="1076" y="565"/>
                  </a:cubicBezTo>
                  <a:cubicBezTo>
                    <a:pt x="967" y="582"/>
                    <a:pt x="857" y="585"/>
                    <a:pt x="750" y="613"/>
                  </a:cubicBezTo>
                  <a:cubicBezTo>
                    <a:pt x="693" y="663"/>
                    <a:pt x="640" y="718"/>
                    <a:pt x="592" y="777"/>
                  </a:cubicBezTo>
                  <a:cubicBezTo>
                    <a:pt x="565" y="901"/>
                    <a:pt x="565" y="1029"/>
                    <a:pt x="547" y="1155"/>
                  </a:cubicBezTo>
                  <a:cubicBezTo>
                    <a:pt x="520" y="1030"/>
                    <a:pt x="519" y="901"/>
                    <a:pt x="492" y="776"/>
                  </a:cubicBezTo>
                  <a:cubicBezTo>
                    <a:pt x="442" y="721"/>
                    <a:pt x="389" y="667"/>
                    <a:pt x="333" y="618"/>
                  </a:cubicBezTo>
                  <a:cubicBezTo>
                    <a:pt x="224" y="588"/>
                    <a:pt x="110" y="592"/>
                    <a:pt x="0" y="566"/>
                  </a:cubicBezTo>
                  <a:cubicBezTo>
                    <a:pt x="109" y="544"/>
                    <a:pt x="220" y="544"/>
                    <a:pt x="328" y="518"/>
                  </a:cubicBezTo>
                  <a:cubicBezTo>
                    <a:pt x="385" y="470"/>
                    <a:pt x="436" y="415"/>
                    <a:pt x="485" y="359"/>
                  </a:cubicBezTo>
                  <a:cubicBezTo>
                    <a:pt x="520" y="243"/>
                    <a:pt x="517" y="120"/>
                    <a:pt x="529" y="0"/>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46" name="Freeform 22">
              <a:extLst>
                <a:ext uri="{FF2B5EF4-FFF2-40B4-BE49-F238E27FC236}">
                  <a16:creationId xmlns:a16="http://schemas.microsoft.com/office/drawing/2014/main" id="{ACAED410-9096-CF43-8695-5DF21ED85169}"/>
                </a:ext>
              </a:extLst>
            </p:cNvPr>
            <p:cNvSpPr>
              <a:spLocks noChangeAspect="1"/>
            </p:cNvSpPr>
            <p:nvPr userDrawn="1"/>
          </p:nvSpPr>
          <p:spPr bwMode="auto">
            <a:xfrm>
              <a:off x="377" y="182"/>
              <a:ext cx="17" cy="17"/>
            </a:xfrm>
            <a:custGeom>
              <a:avLst/>
              <a:gdLst/>
              <a:ahLst/>
              <a:cxnLst>
                <a:cxn ang="0">
                  <a:pos x="529" y="0"/>
                </a:cxn>
                <a:cxn ang="0">
                  <a:pos x="548" y="0"/>
                </a:cxn>
                <a:cxn ang="0">
                  <a:pos x="592" y="359"/>
                </a:cxn>
                <a:cxn ang="0">
                  <a:pos x="757" y="517"/>
                </a:cxn>
                <a:cxn ang="0">
                  <a:pos x="1076" y="565"/>
                </a:cxn>
                <a:cxn ang="0">
                  <a:pos x="750" y="613"/>
                </a:cxn>
                <a:cxn ang="0">
                  <a:pos x="592" y="777"/>
                </a:cxn>
                <a:cxn ang="0">
                  <a:pos x="547" y="1155"/>
                </a:cxn>
                <a:cxn ang="0">
                  <a:pos x="492" y="776"/>
                </a:cxn>
                <a:cxn ang="0">
                  <a:pos x="333" y="618"/>
                </a:cxn>
                <a:cxn ang="0">
                  <a:pos x="0" y="566"/>
                </a:cxn>
                <a:cxn ang="0">
                  <a:pos x="328" y="518"/>
                </a:cxn>
                <a:cxn ang="0">
                  <a:pos x="485" y="359"/>
                </a:cxn>
                <a:cxn ang="0">
                  <a:pos x="529" y="0"/>
                </a:cxn>
              </a:cxnLst>
              <a:rect l="0" t="0" r="r" b="b"/>
              <a:pathLst>
                <a:path w="1076" h="1155">
                  <a:moveTo>
                    <a:pt x="529" y="0"/>
                  </a:moveTo>
                  <a:cubicBezTo>
                    <a:pt x="534" y="0"/>
                    <a:pt x="543" y="0"/>
                    <a:pt x="548" y="0"/>
                  </a:cubicBezTo>
                  <a:cubicBezTo>
                    <a:pt x="560" y="120"/>
                    <a:pt x="557" y="244"/>
                    <a:pt x="592" y="359"/>
                  </a:cubicBezTo>
                  <a:cubicBezTo>
                    <a:pt x="643" y="415"/>
                    <a:pt x="691" y="478"/>
                    <a:pt x="757" y="517"/>
                  </a:cubicBezTo>
                  <a:cubicBezTo>
                    <a:pt x="863" y="535"/>
                    <a:pt x="971" y="541"/>
                    <a:pt x="1076" y="565"/>
                  </a:cubicBezTo>
                  <a:cubicBezTo>
                    <a:pt x="967" y="582"/>
                    <a:pt x="857" y="585"/>
                    <a:pt x="750" y="613"/>
                  </a:cubicBezTo>
                  <a:cubicBezTo>
                    <a:pt x="693" y="663"/>
                    <a:pt x="640" y="718"/>
                    <a:pt x="592" y="777"/>
                  </a:cubicBezTo>
                  <a:cubicBezTo>
                    <a:pt x="565" y="901"/>
                    <a:pt x="565" y="1029"/>
                    <a:pt x="547" y="1155"/>
                  </a:cubicBezTo>
                  <a:cubicBezTo>
                    <a:pt x="520" y="1030"/>
                    <a:pt x="519" y="901"/>
                    <a:pt x="492" y="776"/>
                  </a:cubicBezTo>
                  <a:cubicBezTo>
                    <a:pt x="442" y="721"/>
                    <a:pt x="389" y="667"/>
                    <a:pt x="333" y="618"/>
                  </a:cubicBezTo>
                  <a:cubicBezTo>
                    <a:pt x="224" y="588"/>
                    <a:pt x="110" y="592"/>
                    <a:pt x="0" y="566"/>
                  </a:cubicBezTo>
                  <a:cubicBezTo>
                    <a:pt x="109" y="544"/>
                    <a:pt x="220" y="544"/>
                    <a:pt x="328" y="518"/>
                  </a:cubicBezTo>
                  <a:cubicBezTo>
                    <a:pt x="385" y="470"/>
                    <a:pt x="436" y="415"/>
                    <a:pt x="485" y="359"/>
                  </a:cubicBezTo>
                  <a:cubicBezTo>
                    <a:pt x="520" y="243"/>
                    <a:pt x="517" y="120"/>
                    <a:pt x="529" y="0"/>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47" name="Freeform 23">
              <a:extLst>
                <a:ext uri="{FF2B5EF4-FFF2-40B4-BE49-F238E27FC236}">
                  <a16:creationId xmlns:a16="http://schemas.microsoft.com/office/drawing/2014/main" id="{B0EA6365-C1CB-3D4D-9CD6-59AA5036DD90}"/>
                </a:ext>
              </a:extLst>
            </p:cNvPr>
            <p:cNvSpPr>
              <a:spLocks noChangeAspect="1"/>
            </p:cNvSpPr>
            <p:nvPr userDrawn="1"/>
          </p:nvSpPr>
          <p:spPr bwMode="auto">
            <a:xfrm>
              <a:off x="327" y="190"/>
              <a:ext cx="5" cy="6"/>
            </a:xfrm>
            <a:custGeom>
              <a:avLst/>
              <a:gdLst/>
              <a:ahLst/>
              <a:cxnLst>
                <a:cxn ang="0">
                  <a:pos x="111" y="50"/>
                </a:cxn>
                <a:cxn ang="0">
                  <a:pos x="329" y="184"/>
                </a:cxn>
                <a:cxn ang="0">
                  <a:pos x="106" y="327"/>
                </a:cxn>
                <a:cxn ang="0">
                  <a:pos x="111" y="50"/>
                </a:cxn>
              </a:cxnLst>
              <a:rect l="0" t="0" r="r" b="b"/>
              <a:pathLst>
                <a:path w="344" h="387">
                  <a:moveTo>
                    <a:pt x="111" y="50"/>
                  </a:moveTo>
                  <a:cubicBezTo>
                    <a:pt x="204" y="0"/>
                    <a:pt x="332" y="76"/>
                    <a:pt x="329" y="184"/>
                  </a:cubicBezTo>
                  <a:cubicBezTo>
                    <a:pt x="344" y="300"/>
                    <a:pt x="204" y="387"/>
                    <a:pt x="106" y="327"/>
                  </a:cubicBezTo>
                  <a:cubicBezTo>
                    <a:pt x="0" y="274"/>
                    <a:pt x="3" y="101"/>
                    <a:pt x="111" y="50"/>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48" name="Freeform 24">
              <a:extLst>
                <a:ext uri="{FF2B5EF4-FFF2-40B4-BE49-F238E27FC236}">
                  <a16:creationId xmlns:a16="http://schemas.microsoft.com/office/drawing/2014/main" id="{2DCF7FCA-B0B3-FA46-A550-96494DEFF453}"/>
                </a:ext>
              </a:extLst>
            </p:cNvPr>
            <p:cNvSpPr>
              <a:spLocks noChangeAspect="1"/>
            </p:cNvSpPr>
            <p:nvPr userDrawn="1"/>
          </p:nvSpPr>
          <p:spPr bwMode="auto">
            <a:xfrm>
              <a:off x="327" y="190"/>
              <a:ext cx="5" cy="6"/>
            </a:xfrm>
            <a:custGeom>
              <a:avLst/>
              <a:gdLst/>
              <a:ahLst/>
              <a:cxnLst>
                <a:cxn ang="0">
                  <a:pos x="111" y="50"/>
                </a:cxn>
                <a:cxn ang="0">
                  <a:pos x="329" y="184"/>
                </a:cxn>
                <a:cxn ang="0">
                  <a:pos x="106" y="327"/>
                </a:cxn>
                <a:cxn ang="0">
                  <a:pos x="111" y="50"/>
                </a:cxn>
              </a:cxnLst>
              <a:rect l="0" t="0" r="r" b="b"/>
              <a:pathLst>
                <a:path w="344" h="387">
                  <a:moveTo>
                    <a:pt x="111" y="50"/>
                  </a:moveTo>
                  <a:cubicBezTo>
                    <a:pt x="204" y="0"/>
                    <a:pt x="332" y="76"/>
                    <a:pt x="329" y="184"/>
                  </a:cubicBezTo>
                  <a:cubicBezTo>
                    <a:pt x="344" y="300"/>
                    <a:pt x="204" y="387"/>
                    <a:pt x="106" y="327"/>
                  </a:cubicBezTo>
                  <a:cubicBezTo>
                    <a:pt x="0" y="274"/>
                    <a:pt x="3" y="101"/>
                    <a:pt x="111" y="50"/>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49" name="Freeform 25">
              <a:extLst>
                <a:ext uri="{FF2B5EF4-FFF2-40B4-BE49-F238E27FC236}">
                  <a16:creationId xmlns:a16="http://schemas.microsoft.com/office/drawing/2014/main" id="{199806BB-053A-E346-9A06-E3EA6FDEC423}"/>
                </a:ext>
              </a:extLst>
            </p:cNvPr>
            <p:cNvSpPr>
              <a:spLocks noChangeAspect="1"/>
            </p:cNvSpPr>
            <p:nvPr userDrawn="1"/>
          </p:nvSpPr>
          <p:spPr bwMode="auto">
            <a:xfrm>
              <a:off x="352" y="193"/>
              <a:ext cx="5" cy="6"/>
            </a:xfrm>
            <a:custGeom>
              <a:avLst/>
              <a:gdLst/>
              <a:ahLst/>
              <a:cxnLst>
                <a:cxn ang="0">
                  <a:pos x="94" y="67"/>
                </a:cxn>
                <a:cxn ang="0">
                  <a:pos x="322" y="229"/>
                </a:cxn>
                <a:cxn ang="0">
                  <a:pos x="73" y="313"/>
                </a:cxn>
                <a:cxn ang="0">
                  <a:pos x="94" y="67"/>
                </a:cxn>
              </a:cxnLst>
              <a:rect l="0" t="0" r="r" b="b"/>
              <a:pathLst>
                <a:path w="355" h="395">
                  <a:moveTo>
                    <a:pt x="94" y="67"/>
                  </a:moveTo>
                  <a:cubicBezTo>
                    <a:pt x="204" y="0"/>
                    <a:pt x="355" y="101"/>
                    <a:pt x="322" y="229"/>
                  </a:cubicBezTo>
                  <a:cubicBezTo>
                    <a:pt x="314" y="346"/>
                    <a:pt x="151" y="395"/>
                    <a:pt x="73" y="313"/>
                  </a:cubicBezTo>
                  <a:cubicBezTo>
                    <a:pt x="0" y="250"/>
                    <a:pt x="14" y="118"/>
                    <a:pt x="94" y="67"/>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50" name="Freeform 26">
              <a:extLst>
                <a:ext uri="{FF2B5EF4-FFF2-40B4-BE49-F238E27FC236}">
                  <a16:creationId xmlns:a16="http://schemas.microsoft.com/office/drawing/2014/main" id="{B97392DD-5F32-954F-9692-F5C0A176978A}"/>
                </a:ext>
              </a:extLst>
            </p:cNvPr>
            <p:cNvSpPr>
              <a:spLocks noChangeAspect="1"/>
            </p:cNvSpPr>
            <p:nvPr userDrawn="1"/>
          </p:nvSpPr>
          <p:spPr bwMode="auto">
            <a:xfrm>
              <a:off x="352" y="193"/>
              <a:ext cx="5" cy="6"/>
            </a:xfrm>
            <a:custGeom>
              <a:avLst/>
              <a:gdLst/>
              <a:ahLst/>
              <a:cxnLst>
                <a:cxn ang="0">
                  <a:pos x="94" y="67"/>
                </a:cxn>
                <a:cxn ang="0">
                  <a:pos x="322" y="229"/>
                </a:cxn>
                <a:cxn ang="0">
                  <a:pos x="73" y="313"/>
                </a:cxn>
                <a:cxn ang="0">
                  <a:pos x="94" y="67"/>
                </a:cxn>
              </a:cxnLst>
              <a:rect l="0" t="0" r="r" b="b"/>
              <a:pathLst>
                <a:path w="355" h="395">
                  <a:moveTo>
                    <a:pt x="94" y="67"/>
                  </a:moveTo>
                  <a:cubicBezTo>
                    <a:pt x="204" y="0"/>
                    <a:pt x="355" y="101"/>
                    <a:pt x="322" y="229"/>
                  </a:cubicBezTo>
                  <a:cubicBezTo>
                    <a:pt x="314" y="346"/>
                    <a:pt x="151" y="395"/>
                    <a:pt x="73" y="313"/>
                  </a:cubicBezTo>
                  <a:cubicBezTo>
                    <a:pt x="0" y="250"/>
                    <a:pt x="14" y="118"/>
                    <a:pt x="94" y="67"/>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51" name="Freeform 27">
              <a:extLst>
                <a:ext uri="{FF2B5EF4-FFF2-40B4-BE49-F238E27FC236}">
                  <a16:creationId xmlns:a16="http://schemas.microsoft.com/office/drawing/2014/main" id="{E1E15CBF-E303-CE4A-BA88-251EAA46C035}"/>
                </a:ext>
              </a:extLst>
            </p:cNvPr>
            <p:cNvSpPr>
              <a:spLocks noChangeAspect="1"/>
            </p:cNvSpPr>
            <p:nvPr userDrawn="1"/>
          </p:nvSpPr>
          <p:spPr bwMode="auto">
            <a:xfrm>
              <a:off x="299" y="208"/>
              <a:ext cx="5" cy="5"/>
            </a:xfrm>
            <a:custGeom>
              <a:avLst/>
              <a:gdLst/>
              <a:ahLst/>
              <a:cxnLst>
                <a:cxn ang="0">
                  <a:pos x="86" y="47"/>
                </a:cxn>
                <a:cxn ang="0">
                  <a:pos x="273" y="111"/>
                </a:cxn>
                <a:cxn ang="0">
                  <a:pos x="115" y="272"/>
                </a:cxn>
                <a:cxn ang="0">
                  <a:pos x="86" y="47"/>
                </a:cxn>
              </a:cxnLst>
              <a:rect l="0" t="0" r="r" b="b"/>
              <a:pathLst>
                <a:path w="311" h="311">
                  <a:moveTo>
                    <a:pt x="86" y="47"/>
                  </a:moveTo>
                  <a:cubicBezTo>
                    <a:pt x="146" y="0"/>
                    <a:pt x="260" y="32"/>
                    <a:pt x="273" y="111"/>
                  </a:cubicBezTo>
                  <a:cubicBezTo>
                    <a:pt x="311" y="204"/>
                    <a:pt x="209" y="311"/>
                    <a:pt x="115" y="272"/>
                  </a:cubicBezTo>
                  <a:cubicBezTo>
                    <a:pt x="21" y="244"/>
                    <a:pt x="0" y="97"/>
                    <a:pt x="86" y="47"/>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52" name="Freeform 28">
              <a:extLst>
                <a:ext uri="{FF2B5EF4-FFF2-40B4-BE49-F238E27FC236}">
                  <a16:creationId xmlns:a16="http://schemas.microsoft.com/office/drawing/2014/main" id="{243F968F-7F95-3041-A9E8-F9E629E5D217}"/>
                </a:ext>
              </a:extLst>
            </p:cNvPr>
            <p:cNvSpPr>
              <a:spLocks noChangeAspect="1"/>
            </p:cNvSpPr>
            <p:nvPr userDrawn="1"/>
          </p:nvSpPr>
          <p:spPr bwMode="auto">
            <a:xfrm>
              <a:off x="299" y="208"/>
              <a:ext cx="5" cy="5"/>
            </a:xfrm>
            <a:custGeom>
              <a:avLst/>
              <a:gdLst/>
              <a:ahLst/>
              <a:cxnLst>
                <a:cxn ang="0">
                  <a:pos x="86" y="47"/>
                </a:cxn>
                <a:cxn ang="0">
                  <a:pos x="273" y="111"/>
                </a:cxn>
                <a:cxn ang="0">
                  <a:pos x="115" y="272"/>
                </a:cxn>
                <a:cxn ang="0">
                  <a:pos x="86" y="47"/>
                </a:cxn>
              </a:cxnLst>
              <a:rect l="0" t="0" r="r" b="b"/>
              <a:pathLst>
                <a:path w="311" h="311">
                  <a:moveTo>
                    <a:pt x="86" y="47"/>
                  </a:moveTo>
                  <a:cubicBezTo>
                    <a:pt x="146" y="0"/>
                    <a:pt x="260" y="32"/>
                    <a:pt x="273" y="111"/>
                  </a:cubicBezTo>
                  <a:cubicBezTo>
                    <a:pt x="311" y="204"/>
                    <a:pt x="209" y="311"/>
                    <a:pt x="115" y="272"/>
                  </a:cubicBezTo>
                  <a:cubicBezTo>
                    <a:pt x="21" y="244"/>
                    <a:pt x="0" y="97"/>
                    <a:pt x="86" y="47"/>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53" name="Freeform 29">
              <a:extLst>
                <a:ext uri="{FF2B5EF4-FFF2-40B4-BE49-F238E27FC236}">
                  <a16:creationId xmlns:a16="http://schemas.microsoft.com/office/drawing/2014/main" id="{5C2CB5FB-8A72-EE40-9DF6-D6B60EBCDE02}"/>
                </a:ext>
              </a:extLst>
            </p:cNvPr>
            <p:cNvSpPr>
              <a:spLocks noChangeAspect="1"/>
            </p:cNvSpPr>
            <p:nvPr userDrawn="1"/>
          </p:nvSpPr>
          <p:spPr bwMode="auto">
            <a:xfrm>
              <a:off x="334" y="209"/>
              <a:ext cx="4" cy="5"/>
            </a:xfrm>
            <a:custGeom>
              <a:avLst/>
              <a:gdLst/>
              <a:ahLst/>
              <a:cxnLst>
                <a:cxn ang="0">
                  <a:pos x="78" y="49"/>
                </a:cxn>
                <a:cxn ang="0">
                  <a:pos x="252" y="183"/>
                </a:cxn>
                <a:cxn ang="0">
                  <a:pos x="31" y="245"/>
                </a:cxn>
                <a:cxn ang="0">
                  <a:pos x="78" y="49"/>
                </a:cxn>
              </a:cxnLst>
              <a:rect l="0" t="0" r="r" b="b"/>
              <a:pathLst>
                <a:path w="275" h="325">
                  <a:moveTo>
                    <a:pt x="78" y="49"/>
                  </a:moveTo>
                  <a:cubicBezTo>
                    <a:pt x="163" y="0"/>
                    <a:pt x="275" y="88"/>
                    <a:pt x="252" y="183"/>
                  </a:cubicBezTo>
                  <a:cubicBezTo>
                    <a:pt x="251" y="294"/>
                    <a:pt x="95" y="325"/>
                    <a:pt x="31" y="245"/>
                  </a:cubicBezTo>
                  <a:cubicBezTo>
                    <a:pt x="0" y="182"/>
                    <a:pt x="1" y="78"/>
                    <a:pt x="78" y="49"/>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54" name="Freeform 30">
              <a:extLst>
                <a:ext uri="{FF2B5EF4-FFF2-40B4-BE49-F238E27FC236}">
                  <a16:creationId xmlns:a16="http://schemas.microsoft.com/office/drawing/2014/main" id="{0D00D68B-082A-6645-96CB-B4E8FAB94724}"/>
                </a:ext>
              </a:extLst>
            </p:cNvPr>
            <p:cNvSpPr>
              <a:spLocks noChangeAspect="1"/>
            </p:cNvSpPr>
            <p:nvPr userDrawn="1"/>
          </p:nvSpPr>
          <p:spPr bwMode="auto">
            <a:xfrm>
              <a:off x="334" y="209"/>
              <a:ext cx="4" cy="5"/>
            </a:xfrm>
            <a:custGeom>
              <a:avLst/>
              <a:gdLst/>
              <a:ahLst/>
              <a:cxnLst>
                <a:cxn ang="0">
                  <a:pos x="78" y="49"/>
                </a:cxn>
                <a:cxn ang="0">
                  <a:pos x="252" y="183"/>
                </a:cxn>
                <a:cxn ang="0">
                  <a:pos x="31" y="245"/>
                </a:cxn>
                <a:cxn ang="0">
                  <a:pos x="78" y="49"/>
                </a:cxn>
              </a:cxnLst>
              <a:rect l="0" t="0" r="r" b="b"/>
              <a:pathLst>
                <a:path w="275" h="325">
                  <a:moveTo>
                    <a:pt x="78" y="49"/>
                  </a:moveTo>
                  <a:cubicBezTo>
                    <a:pt x="163" y="0"/>
                    <a:pt x="275" y="88"/>
                    <a:pt x="252" y="183"/>
                  </a:cubicBezTo>
                  <a:cubicBezTo>
                    <a:pt x="251" y="294"/>
                    <a:pt x="95" y="325"/>
                    <a:pt x="31" y="245"/>
                  </a:cubicBezTo>
                  <a:cubicBezTo>
                    <a:pt x="0" y="182"/>
                    <a:pt x="1" y="78"/>
                    <a:pt x="78" y="49"/>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55" name="Freeform 31">
              <a:extLst>
                <a:ext uri="{FF2B5EF4-FFF2-40B4-BE49-F238E27FC236}">
                  <a16:creationId xmlns:a16="http://schemas.microsoft.com/office/drawing/2014/main" id="{A588C205-8393-0A4E-B2D0-F06A641BB7BA}"/>
                </a:ext>
              </a:extLst>
            </p:cNvPr>
            <p:cNvSpPr>
              <a:spLocks noChangeAspect="1"/>
            </p:cNvSpPr>
            <p:nvPr userDrawn="1"/>
          </p:nvSpPr>
          <p:spPr bwMode="auto">
            <a:xfrm>
              <a:off x="304" y="212"/>
              <a:ext cx="5" cy="4"/>
            </a:xfrm>
            <a:custGeom>
              <a:avLst/>
              <a:gdLst/>
              <a:ahLst/>
              <a:cxnLst>
                <a:cxn ang="0">
                  <a:pos x="101" y="32"/>
                </a:cxn>
                <a:cxn ang="0">
                  <a:pos x="279" y="86"/>
                </a:cxn>
                <a:cxn ang="0">
                  <a:pos x="161" y="266"/>
                </a:cxn>
                <a:cxn ang="0">
                  <a:pos x="101" y="32"/>
                </a:cxn>
              </a:cxnLst>
              <a:rect l="0" t="0" r="r" b="b"/>
              <a:pathLst>
                <a:path w="322" h="280">
                  <a:moveTo>
                    <a:pt x="101" y="32"/>
                  </a:moveTo>
                  <a:cubicBezTo>
                    <a:pt x="160" y="0"/>
                    <a:pt x="256" y="14"/>
                    <a:pt x="279" y="86"/>
                  </a:cubicBezTo>
                  <a:cubicBezTo>
                    <a:pt x="322" y="165"/>
                    <a:pt x="256" y="280"/>
                    <a:pt x="161" y="266"/>
                  </a:cubicBezTo>
                  <a:cubicBezTo>
                    <a:pt x="40" y="273"/>
                    <a:pt x="0" y="86"/>
                    <a:pt x="101" y="32"/>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56" name="Freeform 32">
              <a:extLst>
                <a:ext uri="{FF2B5EF4-FFF2-40B4-BE49-F238E27FC236}">
                  <a16:creationId xmlns:a16="http://schemas.microsoft.com/office/drawing/2014/main" id="{A0021374-44EF-8746-B40C-81DB85F1C591}"/>
                </a:ext>
              </a:extLst>
            </p:cNvPr>
            <p:cNvSpPr>
              <a:spLocks noChangeAspect="1"/>
            </p:cNvSpPr>
            <p:nvPr userDrawn="1"/>
          </p:nvSpPr>
          <p:spPr bwMode="auto">
            <a:xfrm>
              <a:off x="304" y="212"/>
              <a:ext cx="5" cy="4"/>
            </a:xfrm>
            <a:custGeom>
              <a:avLst/>
              <a:gdLst/>
              <a:ahLst/>
              <a:cxnLst>
                <a:cxn ang="0">
                  <a:pos x="101" y="32"/>
                </a:cxn>
                <a:cxn ang="0">
                  <a:pos x="279" y="86"/>
                </a:cxn>
                <a:cxn ang="0">
                  <a:pos x="161" y="266"/>
                </a:cxn>
                <a:cxn ang="0">
                  <a:pos x="101" y="32"/>
                </a:cxn>
              </a:cxnLst>
              <a:rect l="0" t="0" r="r" b="b"/>
              <a:pathLst>
                <a:path w="322" h="280">
                  <a:moveTo>
                    <a:pt x="101" y="32"/>
                  </a:moveTo>
                  <a:cubicBezTo>
                    <a:pt x="160" y="0"/>
                    <a:pt x="256" y="14"/>
                    <a:pt x="279" y="86"/>
                  </a:cubicBezTo>
                  <a:cubicBezTo>
                    <a:pt x="322" y="165"/>
                    <a:pt x="256" y="280"/>
                    <a:pt x="161" y="266"/>
                  </a:cubicBezTo>
                  <a:cubicBezTo>
                    <a:pt x="40" y="273"/>
                    <a:pt x="0" y="86"/>
                    <a:pt x="101" y="32"/>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57" name="Freeform 33">
              <a:extLst>
                <a:ext uri="{FF2B5EF4-FFF2-40B4-BE49-F238E27FC236}">
                  <a16:creationId xmlns:a16="http://schemas.microsoft.com/office/drawing/2014/main" id="{11181364-9B65-7E42-B7B1-D410AAA8BCCE}"/>
                </a:ext>
              </a:extLst>
            </p:cNvPr>
            <p:cNvSpPr>
              <a:spLocks noChangeAspect="1"/>
            </p:cNvSpPr>
            <p:nvPr userDrawn="1"/>
          </p:nvSpPr>
          <p:spPr bwMode="auto">
            <a:xfrm>
              <a:off x="310" y="215"/>
              <a:ext cx="4" cy="5"/>
            </a:xfrm>
            <a:custGeom>
              <a:avLst/>
              <a:gdLst/>
              <a:ahLst/>
              <a:cxnLst>
                <a:cxn ang="0">
                  <a:pos x="83" y="58"/>
                </a:cxn>
                <a:cxn ang="0">
                  <a:pos x="268" y="199"/>
                </a:cxn>
                <a:cxn ang="0">
                  <a:pos x="54" y="254"/>
                </a:cxn>
                <a:cxn ang="0">
                  <a:pos x="83" y="58"/>
                </a:cxn>
              </a:cxnLst>
              <a:rect l="0" t="0" r="r" b="b"/>
              <a:pathLst>
                <a:path w="300" h="333">
                  <a:moveTo>
                    <a:pt x="83" y="58"/>
                  </a:moveTo>
                  <a:cubicBezTo>
                    <a:pt x="174" y="0"/>
                    <a:pt x="300" y="97"/>
                    <a:pt x="268" y="199"/>
                  </a:cubicBezTo>
                  <a:cubicBezTo>
                    <a:pt x="251" y="296"/>
                    <a:pt x="113" y="333"/>
                    <a:pt x="54" y="254"/>
                  </a:cubicBezTo>
                  <a:cubicBezTo>
                    <a:pt x="0" y="197"/>
                    <a:pt x="20" y="100"/>
                    <a:pt x="83" y="58"/>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58" name="Freeform 34">
              <a:extLst>
                <a:ext uri="{FF2B5EF4-FFF2-40B4-BE49-F238E27FC236}">
                  <a16:creationId xmlns:a16="http://schemas.microsoft.com/office/drawing/2014/main" id="{F8EDD7E9-9F35-2F45-8738-E28400EE55F2}"/>
                </a:ext>
              </a:extLst>
            </p:cNvPr>
            <p:cNvSpPr>
              <a:spLocks noChangeAspect="1"/>
            </p:cNvSpPr>
            <p:nvPr userDrawn="1"/>
          </p:nvSpPr>
          <p:spPr bwMode="auto">
            <a:xfrm>
              <a:off x="310" y="215"/>
              <a:ext cx="4" cy="5"/>
            </a:xfrm>
            <a:custGeom>
              <a:avLst/>
              <a:gdLst/>
              <a:ahLst/>
              <a:cxnLst>
                <a:cxn ang="0">
                  <a:pos x="83" y="58"/>
                </a:cxn>
                <a:cxn ang="0">
                  <a:pos x="268" y="199"/>
                </a:cxn>
                <a:cxn ang="0">
                  <a:pos x="54" y="254"/>
                </a:cxn>
                <a:cxn ang="0">
                  <a:pos x="83" y="58"/>
                </a:cxn>
              </a:cxnLst>
              <a:rect l="0" t="0" r="r" b="b"/>
              <a:pathLst>
                <a:path w="300" h="333">
                  <a:moveTo>
                    <a:pt x="83" y="58"/>
                  </a:moveTo>
                  <a:cubicBezTo>
                    <a:pt x="174" y="0"/>
                    <a:pt x="300" y="97"/>
                    <a:pt x="268" y="199"/>
                  </a:cubicBezTo>
                  <a:cubicBezTo>
                    <a:pt x="251" y="296"/>
                    <a:pt x="113" y="333"/>
                    <a:pt x="54" y="254"/>
                  </a:cubicBezTo>
                  <a:cubicBezTo>
                    <a:pt x="0" y="197"/>
                    <a:pt x="20" y="100"/>
                    <a:pt x="83" y="58"/>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59" name="Freeform 35">
              <a:extLst>
                <a:ext uri="{FF2B5EF4-FFF2-40B4-BE49-F238E27FC236}">
                  <a16:creationId xmlns:a16="http://schemas.microsoft.com/office/drawing/2014/main" id="{B140EDD2-4280-474A-8472-69CC3D0AEC9C}"/>
                </a:ext>
              </a:extLst>
            </p:cNvPr>
            <p:cNvSpPr>
              <a:spLocks noChangeAspect="1"/>
            </p:cNvSpPr>
            <p:nvPr userDrawn="1"/>
          </p:nvSpPr>
          <p:spPr bwMode="auto">
            <a:xfrm>
              <a:off x="353" y="219"/>
              <a:ext cx="4" cy="5"/>
            </a:xfrm>
            <a:custGeom>
              <a:avLst/>
              <a:gdLst/>
              <a:ahLst/>
              <a:cxnLst>
                <a:cxn ang="0">
                  <a:pos x="41" y="67"/>
                </a:cxn>
                <a:cxn ang="0">
                  <a:pos x="255" y="161"/>
                </a:cxn>
                <a:cxn ang="0">
                  <a:pos x="42" y="256"/>
                </a:cxn>
                <a:cxn ang="0">
                  <a:pos x="41" y="67"/>
                </a:cxn>
              </a:cxnLst>
              <a:rect l="0" t="0" r="r" b="b"/>
              <a:pathLst>
                <a:path w="265" h="327">
                  <a:moveTo>
                    <a:pt x="41" y="67"/>
                  </a:moveTo>
                  <a:cubicBezTo>
                    <a:pt x="119" y="0"/>
                    <a:pt x="265" y="51"/>
                    <a:pt x="255" y="161"/>
                  </a:cubicBezTo>
                  <a:cubicBezTo>
                    <a:pt x="264" y="272"/>
                    <a:pt x="118" y="327"/>
                    <a:pt x="42" y="256"/>
                  </a:cubicBezTo>
                  <a:cubicBezTo>
                    <a:pt x="0" y="200"/>
                    <a:pt x="1" y="123"/>
                    <a:pt x="41" y="67"/>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60" name="Freeform 36">
              <a:extLst>
                <a:ext uri="{FF2B5EF4-FFF2-40B4-BE49-F238E27FC236}">
                  <a16:creationId xmlns:a16="http://schemas.microsoft.com/office/drawing/2014/main" id="{10CE0A05-0B4F-F74A-A317-3EF1199D0578}"/>
                </a:ext>
              </a:extLst>
            </p:cNvPr>
            <p:cNvSpPr>
              <a:spLocks noChangeAspect="1"/>
            </p:cNvSpPr>
            <p:nvPr userDrawn="1"/>
          </p:nvSpPr>
          <p:spPr bwMode="auto">
            <a:xfrm>
              <a:off x="353" y="219"/>
              <a:ext cx="4" cy="5"/>
            </a:xfrm>
            <a:custGeom>
              <a:avLst/>
              <a:gdLst/>
              <a:ahLst/>
              <a:cxnLst>
                <a:cxn ang="0">
                  <a:pos x="41" y="67"/>
                </a:cxn>
                <a:cxn ang="0">
                  <a:pos x="255" y="161"/>
                </a:cxn>
                <a:cxn ang="0">
                  <a:pos x="42" y="256"/>
                </a:cxn>
                <a:cxn ang="0">
                  <a:pos x="41" y="67"/>
                </a:cxn>
              </a:cxnLst>
              <a:rect l="0" t="0" r="r" b="b"/>
              <a:pathLst>
                <a:path w="265" h="327">
                  <a:moveTo>
                    <a:pt x="41" y="67"/>
                  </a:moveTo>
                  <a:cubicBezTo>
                    <a:pt x="119" y="0"/>
                    <a:pt x="265" y="51"/>
                    <a:pt x="255" y="161"/>
                  </a:cubicBezTo>
                  <a:cubicBezTo>
                    <a:pt x="264" y="272"/>
                    <a:pt x="118" y="327"/>
                    <a:pt x="42" y="256"/>
                  </a:cubicBezTo>
                  <a:cubicBezTo>
                    <a:pt x="0" y="200"/>
                    <a:pt x="1" y="123"/>
                    <a:pt x="41" y="67"/>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61" name="Freeform 37">
              <a:extLst>
                <a:ext uri="{FF2B5EF4-FFF2-40B4-BE49-F238E27FC236}">
                  <a16:creationId xmlns:a16="http://schemas.microsoft.com/office/drawing/2014/main" id="{9403C696-0A27-BC48-A1B3-6D06FE194929}"/>
                </a:ext>
              </a:extLst>
            </p:cNvPr>
            <p:cNvSpPr>
              <a:spLocks noChangeAspect="1"/>
            </p:cNvSpPr>
            <p:nvPr userDrawn="1"/>
          </p:nvSpPr>
          <p:spPr bwMode="auto">
            <a:xfrm>
              <a:off x="302" y="223"/>
              <a:ext cx="4" cy="4"/>
            </a:xfrm>
            <a:custGeom>
              <a:avLst/>
              <a:gdLst/>
              <a:ahLst/>
              <a:cxnLst>
                <a:cxn ang="0">
                  <a:pos x="91" y="46"/>
                </a:cxn>
                <a:cxn ang="0">
                  <a:pos x="273" y="145"/>
                </a:cxn>
                <a:cxn ang="0">
                  <a:pos x="120" y="282"/>
                </a:cxn>
                <a:cxn ang="0">
                  <a:pos x="91" y="46"/>
                </a:cxn>
              </a:cxnLst>
              <a:rect l="0" t="0" r="r" b="b"/>
              <a:pathLst>
                <a:path w="289" h="306">
                  <a:moveTo>
                    <a:pt x="91" y="46"/>
                  </a:moveTo>
                  <a:cubicBezTo>
                    <a:pt x="163" y="0"/>
                    <a:pt x="276" y="57"/>
                    <a:pt x="273" y="145"/>
                  </a:cubicBezTo>
                  <a:cubicBezTo>
                    <a:pt x="289" y="230"/>
                    <a:pt x="201" y="306"/>
                    <a:pt x="120" y="282"/>
                  </a:cubicBezTo>
                  <a:cubicBezTo>
                    <a:pt x="14" y="261"/>
                    <a:pt x="0" y="92"/>
                    <a:pt x="91" y="46"/>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62" name="Freeform 38">
              <a:extLst>
                <a:ext uri="{FF2B5EF4-FFF2-40B4-BE49-F238E27FC236}">
                  <a16:creationId xmlns:a16="http://schemas.microsoft.com/office/drawing/2014/main" id="{D8473F3F-0AD3-B549-B1AE-5CAB49AC4B41}"/>
                </a:ext>
              </a:extLst>
            </p:cNvPr>
            <p:cNvSpPr>
              <a:spLocks noChangeAspect="1"/>
            </p:cNvSpPr>
            <p:nvPr userDrawn="1"/>
          </p:nvSpPr>
          <p:spPr bwMode="auto">
            <a:xfrm>
              <a:off x="302" y="223"/>
              <a:ext cx="4" cy="4"/>
            </a:xfrm>
            <a:custGeom>
              <a:avLst/>
              <a:gdLst/>
              <a:ahLst/>
              <a:cxnLst>
                <a:cxn ang="0">
                  <a:pos x="91" y="46"/>
                </a:cxn>
                <a:cxn ang="0">
                  <a:pos x="273" y="145"/>
                </a:cxn>
                <a:cxn ang="0">
                  <a:pos x="120" y="282"/>
                </a:cxn>
                <a:cxn ang="0">
                  <a:pos x="91" y="46"/>
                </a:cxn>
              </a:cxnLst>
              <a:rect l="0" t="0" r="r" b="b"/>
              <a:pathLst>
                <a:path w="289" h="306">
                  <a:moveTo>
                    <a:pt x="91" y="46"/>
                  </a:moveTo>
                  <a:cubicBezTo>
                    <a:pt x="163" y="0"/>
                    <a:pt x="276" y="57"/>
                    <a:pt x="273" y="145"/>
                  </a:cubicBezTo>
                  <a:cubicBezTo>
                    <a:pt x="289" y="230"/>
                    <a:pt x="201" y="306"/>
                    <a:pt x="120" y="282"/>
                  </a:cubicBezTo>
                  <a:cubicBezTo>
                    <a:pt x="14" y="261"/>
                    <a:pt x="0" y="92"/>
                    <a:pt x="91" y="46"/>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63" name="Freeform 39">
              <a:extLst>
                <a:ext uri="{FF2B5EF4-FFF2-40B4-BE49-F238E27FC236}">
                  <a16:creationId xmlns:a16="http://schemas.microsoft.com/office/drawing/2014/main" id="{9838B7A5-0C34-5A42-B48E-6B2870F57B62}"/>
                </a:ext>
              </a:extLst>
            </p:cNvPr>
            <p:cNvSpPr>
              <a:spLocks noChangeAspect="1"/>
            </p:cNvSpPr>
            <p:nvPr userDrawn="1"/>
          </p:nvSpPr>
          <p:spPr bwMode="auto">
            <a:xfrm>
              <a:off x="234" y="223"/>
              <a:ext cx="300" cy="275"/>
            </a:xfrm>
            <a:custGeom>
              <a:avLst/>
              <a:gdLst/>
              <a:ahLst/>
              <a:cxnLst>
                <a:cxn ang="0">
                  <a:pos x="2683" y="69"/>
                </a:cxn>
                <a:cxn ang="0">
                  <a:pos x="8409" y="3435"/>
                </a:cxn>
                <a:cxn ang="0">
                  <a:pos x="11392" y="6839"/>
                </a:cxn>
                <a:cxn ang="0">
                  <a:pos x="12430" y="7265"/>
                </a:cxn>
                <a:cxn ang="0">
                  <a:pos x="12914" y="7465"/>
                </a:cxn>
                <a:cxn ang="0">
                  <a:pos x="12241" y="8012"/>
                </a:cxn>
                <a:cxn ang="0">
                  <a:pos x="13221" y="9609"/>
                </a:cxn>
                <a:cxn ang="0">
                  <a:pos x="14644" y="11619"/>
                </a:cxn>
                <a:cxn ang="0">
                  <a:pos x="15635" y="7931"/>
                </a:cxn>
                <a:cxn ang="0">
                  <a:pos x="17961" y="7130"/>
                </a:cxn>
                <a:cxn ang="0">
                  <a:pos x="20222" y="12672"/>
                </a:cxn>
                <a:cxn ang="0">
                  <a:pos x="16996" y="12648"/>
                </a:cxn>
                <a:cxn ang="0">
                  <a:pos x="17231" y="11367"/>
                </a:cxn>
                <a:cxn ang="0">
                  <a:pos x="15379" y="12268"/>
                </a:cxn>
                <a:cxn ang="0">
                  <a:pos x="14638" y="12647"/>
                </a:cxn>
                <a:cxn ang="0">
                  <a:pos x="15016" y="17284"/>
                </a:cxn>
                <a:cxn ang="0">
                  <a:pos x="12298" y="18380"/>
                </a:cxn>
                <a:cxn ang="0">
                  <a:pos x="10530" y="17732"/>
                </a:cxn>
                <a:cxn ang="0">
                  <a:pos x="13408" y="18274"/>
                </a:cxn>
                <a:cxn ang="0">
                  <a:pos x="15013" y="15785"/>
                </a:cxn>
                <a:cxn ang="0">
                  <a:pos x="13868" y="12633"/>
                </a:cxn>
                <a:cxn ang="0">
                  <a:pos x="13024" y="9740"/>
                </a:cxn>
                <a:cxn ang="0">
                  <a:pos x="11837" y="7870"/>
                </a:cxn>
                <a:cxn ang="0">
                  <a:pos x="10403" y="8354"/>
                </a:cxn>
                <a:cxn ang="0">
                  <a:pos x="11557" y="9036"/>
                </a:cxn>
                <a:cxn ang="0">
                  <a:pos x="10484" y="10672"/>
                </a:cxn>
                <a:cxn ang="0">
                  <a:pos x="8741" y="8885"/>
                </a:cxn>
                <a:cxn ang="0">
                  <a:pos x="10594" y="7066"/>
                </a:cxn>
                <a:cxn ang="0">
                  <a:pos x="10668" y="6330"/>
                </a:cxn>
                <a:cxn ang="0">
                  <a:pos x="3617" y="601"/>
                </a:cxn>
                <a:cxn ang="0">
                  <a:pos x="523" y="1622"/>
                </a:cxn>
                <a:cxn ang="0">
                  <a:pos x="1394" y="7204"/>
                </a:cxn>
                <a:cxn ang="0">
                  <a:pos x="2082" y="9345"/>
                </a:cxn>
                <a:cxn ang="0">
                  <a:pos x="13" y="3120"/>
                </a:cxn>
                <a:cxn ang="0">
                  <a:pos x="1106" y="334"/>
                </a:cxn>
              </a:cxnLst>
              <a:rect l="0" t="0" r="r" b="b"/>
              <a:pathLst>
                <a:path w="20222" h="18546">
                  <a:moveTo>
                    <a:pt x="1106" y="334"/>
                  </a:moveTo>
                  <a:cubicBezTo>
                    <a:pt x="1574" y="46"/>
                    <a:pt x="2149" y="0"/>
                    <a:pt x="2683" y="69"/>
                  </a:cubicBezTo>
                  <a:cubicBezTo>
                    <a:pt x="3430" y="170"/>
                    <a:pt x="4135" y="460"/>
                    <a:pt x="4803" y="798"/>
                  </a:cubicBezTo>
                  <a:cubicBezTo>
                    <a:pt x="6133" y="1483"/>
                    <a:pt x="7324" y="2412"/>
                    <a:pt x="8409" y="3435"/>
                  </a:cubicBezTo>
                  <a:cubicBezTo>
                    <a:pt x="9317" y="4304"/>
                    <a:pt x="10169" y="5233"/>
                    <a:pt x="10933" y="6231"/>
                  </a:cubicBezTo>
                  <a:cubicBezTo>
                    <a:pt x="11079" y="6439"/>
                    <a:pt x="11243" y="6633"/>
                    <a:pt x="11392" y="6839"/>
                  </a:cubicBezTo>
                  <a:cubicBezTo>
                    <a:pt x="11472" y="6934"/>
                    <a:pt x="11527" y="7059"/>
                    <a:pt x="11633" y="7126"/>
                  </a:cubicBezTo>
                  <a:cubicBezTo>
                    <a:pt x="11896" y="7184"/>
                    <a:pt x="12162" y="7237"/>
                    <a:pt x="12430" y="7265"/>
                  </a:cubicBezTo>
                  <a:cubicBezTo>
                    <a:pt x="12639" y="7289"/>
                    <a:pt x="12770" y="7096"/>
                    <a:pt x="12923" y="6989"/>
                  </a:cubicBezTo>
                  <a:cubicBezTo>
                    <a:pt x="12920" y="7148"/>
                    <a:pt x="12913" y="7306"/>
                    <a:pt x="12914" y="7465"/>
                  </a:cubicBezTo>
                  <a:cubicBezTo>
                    <a:pt x="12907" y="7784"/>
                    <a:pt x="12925" y="8103"/>
                    <a:pt x="12922" y="8423"/>
                  </a:cubicBezTo>
                  <a:cubicBezTo>
                    <a:pt x="12703" y="8274"/>
                    <a:pt x="12490" y="8111"/>
                    <a:pt x="12241" y="8012"/>
                  </a:cubicBezTo>
                  <a:cubicBezTo>
                    <a:pt x="12460" y="8376"/>
                    <a:pt x="12704" y="8726"/>
                    <a:pt x="12918" y="9093"/>
                  </a:cubicBezTo>
                  <a:cubicBezTo>
                    <a:pt x="13019" y="9265"/>
                    <a:pt x="13122" y="9436"/>
                    <a:pt x="13221" y="9609"/>
                  </a:cubicBezTo>
                  <a:cubicBezTo>
                    <a:pt x="13685" y="10420"/>
                    <a:pt x="14104" y="11258"/>
                    <a:pt x="14456" y="12124"/>
                  </a:cubicBezTo>
                  <a:cubicBezTo>
                    <a:pt x="14569" y="11977"/>
                    <a:pt x="14595" y="11792"/>
                    <a:pt x="14644" y="11619"/>
                  </a:cubicBezTo>
                  <a:cubicBezTo>
                    <a:pt x="14878" y="10774"/>
                    <a:pt x="15123" y="9931"/>
                    <a:pt x="15354" y="9085"/>
                  </a:cubicBezTo>
                  <a:cubicBezTo>
                    <a:pt x="15452" y="8701"/>
                    <a:pt x="15571" y="8322"/>
                    <a:pt x="15635" y="7931"/>
                  </a:cubicBezTo>
                  <a:cubicBezTo>
                    <a:pt x="16015" y="7651"/>
                    <a:pt x="16396" y="7374"/>
                    <a:pt x="16780" y="7100"/>
                  </a:cubicBezTo>
                  <a:cubicBezTo>
                    <a:pt x="17172" y="7131"/>
                    <a:pt x="17567" y="7113"/>
                    <a:pt x="17961" y="7130"/>
                  </a:cubicBezTo>
                  <a:cubicBezTo>
                    <a:pt x="18585" y="8805"/>
                    <a:pt x="19119" y="10513"/>
                    <a:pt x="19776" y="12176"/>
                  </a:cubicBezTo>
                  <a:cubicBezTo>
                    <a:pt x="19856" y="12392"/>
                    <a:pt x="20019" y="12567"/>
                    <a:pt x="20222" y="12672"/>
                  </a:cubicBezTo>
                  <a:cubicBezTo>
                    <a:pt x="19582" y="12649"/>
                    <a:pt x="18941" y="12673"/>
                    <a:pt x="18301" y="12660"/>
                  </a:cubicBezTo>
                  <a:cubicBezTo>
                    <a:pt x="17866" y="12644"/>
                    <a:pt x="17431" y="12664"/>
                    <a:pt x="16996" y="12648"/>
                  </a:cubicBezTo>
                  <a:cubicBezTo>
                    <a:pt x="17151" y="12461"/>
                    <a:pt x="17403" y="12311"/>
                    <a:pt x="17419" y="12046"/>
                  </a:cubicBezTo>
                  <a:cubicBezTo>
                    <a:pt x="17403" y="11809"/>
                    <a:pt x="17305" y="11589"/>
                    <a:pt x="17231" y="11367"/>
                  </a:cubicBezTo>
                  <a:cubicBezTo>
                    <a:pt x="16642" y="11367"/>
                    <a:pt x="16053" y="11362"/>
                    <a:pt x="15465" y="11370"/>
                  </a:cubicBezTo>
                  <a:cubicBezTo>
                    <a:pt x="15355" y="11652"/>
                    <a:pt x="15284" y="11970"/>
                    <a:pt x="15379" y="12268"/>
                  </a:cubicBezTo>
                  <a:cubicBezTo>
                    <a:pt x="15420" y="12417"/>
                    <a:pt x="15521" y="12538"/>
                    <a:pt x="15631" y="12643"/>
                  </a:cubicBezTo>
                  <a:cubicBezTo>
                    <a:pt x="15300" y="12648"/>
                    <a:pt x="14969" y="12641"/>
                    <a:pt x="14638" y="12647"/>
                  </a:cubicBezTo>
                  <a:cubicBezTo>
                    <a:pt x="14898" y="13473"/>
                    <a:pt x="15108" y="14318"/>
                    <a:pt x="15195" y="15181"/>
                  </a:cubicBezTo>
                  <a:cubicBezTo>
                    <a:pt x="15262" y="15883"/>
                    <a:pt x="15266" y="16615"/>
                    <a:pt x="15016" y="17284"/>
                  </a:cubicBezTo>
                  <a:cubicBezTo>
                    <a:pt x="14854" y="17723"/>
                    <a:pt x="14532" y="18112"/>
                    <a:pt x="14096" y="18298"/>
                  </a:cubicBezTo>
                  <a:cubicBezTo>
                    <a:pt x="13531" y="18546"/>
                    <a:pt x="12889" y="18498"/>
                    <a:pt x="12298" y="18380"/>
                  </a:cubicBezTo>
                  <a:cubicBezTo>
                    <a:pt x="11749" y="18266"/>
                    <a:pt x="11220" y="18077"/>
                    <a:pt x="10704" y="17863"/>
                  </a:cubicBezTo>
                  <a:cubicBezTo>
                    <a:pt x="10634" y="17837"/>
                    <a:pt x="10577" y="17788"/>
                    <a:pt x="10530" y="17732"/>
                  </a:cubicBezTo>
                  <a:cubicBezTo>
                    <a:pt x="10818" y="17817"/>
                    <a:pt x="11090" y="17949"/>
                    <a:pt x="11378" y="18034"/>
                  </a:cubicBezTo>
                  <a:cubicBezTo>
                    <a:pt x="12030" y="18238"/>
                    <a:pt x="12725" y="18392"/>
                    <a:pt x="13408" y="18274"/>
                  </a:cubicBezTo>
                  <a:cubicBezTo>
                    <a:pt x="13857" y="18199"/>
                    <a:pt x="14285" y="17962"/>
                    <a:pt x="14550" y="17586"/>
                  </a:cubicBezTo>
                  <a:cubicBezTo>
                    <a:pt x="14924" y="17069"/>
                    <a:pt x="15011" y="16408"/>
                    <a:pt x="15013" y="15785"/>
                  </a:cubicBezTo>
                  <a:cubicBezTo>
                    <a:pt x="14992" y="14710"/>
                    <a:pt x="14716" y="13659"/>
                    <a:pt x="14364" y="12649"/>
                  </a:cubicBezTo>
                  <a:cubicBezTo>
                    <a:pt x="14199" y="12645"/>
                    <a:pt x="14033" y="12638"/>
                    <a:pt x="13868" y="12633"/>
                  </a:cubicBezTo>
                  <a:cubicBezTo>
                    <a:pt x="13993" y="12531"/>
                    <a:pt x="14121" y="12432"/>
                    <a:pt x="14243" y="12327"/>
                  </a:cubicBezTo>
                  <a:cubicBezTo>
                    <a:pt x="13907" y="11434"/>
                    <a:pt x="13491" y="10572"/>
                    <a:pt x="13024" y="9740"/>
                  </a:cubicBezTo>
                  <a:cubicBezTo>
                    <a:pt x="12926" y="9566"/>
                    <a:pt x="12824" y="9394"/>
                    <a:pt x="12722" y="9223"/>
                  </a:cubicBezTo>
                  <a:cubicBezTo>
                    <a:pt x="12443" y="8762"/>
                    <a:pt x="12145" y="8312"/>
                    <a:pt x="11837" y="7870"/>
                  </a:cubicBezTo>
                  <a:cubicBezTo>
                    <a:pt x="11512" y="7742"/>
                    <a:pt x="11138" y="7739"/>
                    <a:pt x="10806" y="7842"/>
                  </a:cubicBezTo>
                  <a:cubicBezTo>
                    <a:pt x="10585" y="7910"/>
                    <a:pt x="10351" y="8095"/>
                    <a:pt x="10403" y="8354"/>
                  </a:cubicBezTo>
                  <a:cubicBezTo>
                    <a:pt x="10455" y="8471"/>
                    <a:pt x="10536" y="8575"/>
                    <a:pt x="10642" y="8648"/>
                  </a:cubicBezTo>
                  <a:cubicBezTo>
                    <a:pt x="10913" y="8848"/>
                    <a:pt x="11251" y="8911"/>
                    <a:pt x="11557" y="9036"/>
                  </a:cubicBezTo>
                  <a:cubicBezTo>
                    <a:pt x="11841" y="9151"/>
                    <a:pt x="12124" y="9279"/>
                    <a:pt x="12374" y="9458"/>
                  </a:cubicBezTo>
                  <a:cubicBezTo>
                    <a:pt x="11748" y="9870"/>
                    <a:pt x="11119" y="10276"/>
                    <a:pt x="10484" y="10672"/>
                  </a:cubicBezTo>
                  <a:cubicBezTo>
                    <a:pt x="10135" y="10500"/>
                    <a:pt x="9739" y="10419"/>
                    <a:pt x="9427" y="10179"/>
                  </a:cubicBezTo>
                  <a:cubicBezTo>
                    <a:pt x="9021" y="9877"/>
                    <a:pt x="8772" y="9387"/>
                    <a:pt x="8741" y="8885"/>
                  </a:cubicBezTo>
                  <a:cubicBezTo>
                    <a:pt x="8720" y="8443"/>
                    <a:pt x="8869" y="7988"/>
                    <a:pt x="9178" y="7666"/>
                  </a:cubicBezTo>
                  <a:cubicBezTo>
                    <a:pt x="9541" y="7279"/>
                    <a:pt x="10074" y="7099"/>
                    <a:pt x="10594" y="7066"/>
                  </a:cubicBezTo>
                  <a:cubicBezTo>
                    <a:pt x="10811" y="7046"/>
                    <a:pt x="11029" y="7064"/>
                    <a:pt x="11247" y="7070"/>
                  </a:cubicBezTo>
                  <a:cubicBezTo>
                    <a:pt x="11065" y="6815"/>
                    <a:pt x="10869" y="6570"/>
                    <a:pt x="10668" y="6330"/>
                  </a:cubicBezTo>
                  <a:cubicBezTo>
                    <a:pt x="9437" y="4841"/>
                    <a:pt x="8091" y="3435"/>
                    <a:pt x="6562" y="2249"/>
                  </a:cubicBezTo>
                  <a:cubicBezTo>
                    <a:pt x="5662" y="1571"/>
                    <a:pt x="4692" y="959"/>
                    <a:pt x="3617" y="601"/>
                  </a:cubicBezTo>
                  <a:cubicBezTo>
                    <a:pt x="2970" y="399"/>
                    <a:pt x="2253" y="278"/>
                    <a:pt x="1599" y="513"/>
                  </a:cubicBezTo>
                  <a:cubicBezTo>
                    <a:pt x="1091" y="689"/>
                    <a:pt x="702" y="1122"/>
                    <a:pt x="523" y="1622"/>
                  </a:cubicBezTo>
                  <a:cubicBezTo>
                    <a:pt x="249" y="2368"/>
                    <a:pt x="290" y="3185"/>
                    <a:pt x="405" y="3958"/>
                  </a:cubicBezTo>
                  <a:cubicBezTo>
                    <a:pt x="586" y="5079"/>
                    <a:pt x="957" y="6159"/>
                    <a:pt x="1394" y="7204"/>
                  </a:cubicBezTo>
                  <a:cubicBezTo>
                    <a:pt x="1686" y="7901"/>
                    <a:pt x="2011" y="8586"/>
                    <a:pt x="2375" y="9249"/>
                  </a:cubicBezTo>
                  <a:cubicBezTo>
                    <a:pt x="2277" y="9281"/>
                    <a:pt x="2179" y="9312"/>
                    <a:pt x="2082" y="9345"/>
                  </a:cubicBezTo>
                  <a:cubicBezTo>
                    <a:pt x="1612" y="8505"/>
                    <a:pt x="1166" y="7647"/>
                    <a:pt x="824" y="6746"/>
                  </a:cubicBezTo>
                  <a:cubicBezTo>
                    <a:pt x="381" y="5587"/>
                    <a:pt x="53" y="4367"/>
                    <a:pt x="13" y="3120"/>
                  </a:cubicBezTo>
                  <a:cubicBezTo>
                    <a:pt x="0" y="2563"/>
                    <a:pt x="50" y="1996"/>
                    <a:pt x="237" y="1468"/>
                  </a:cubicBezTo>
                  <a:cubicBezTo>
                    <a:pt x="397" y="1012"/>
                    <a:pt x="684" y="584"/>
                    <a:pt x="1106" y="334"/>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64" name="Freeform 40">
              <a:extLst>
                <a:ext uri="{FF2B5EF4-FFF2-40B4-BE49-F238E27FC236}">
                  <a16:creationId xmlns:a16="http://schemas.microsoft.com/office/drawing/2014/main" id="{DB2C737F-A51D-2B43-81A6-26A2C2F0673C}"/>
                </a:ext>
              </a:extLst>
            </p:cNvPr>
            <p:cNvSpPr>
              <a:spLocks noChangeAspect="1"/>
            </p:cNvSpPr>
            <p:nvPr userDrawn="1"/>
          </p:nvSpPr>
          <p:spPr bwMode="auto">
            <a:xfrm>
              <a:off x="234" y="223"/>
              <a:ext cx="300" cy="275"/>
            </a:xfrm>
            <a:custGeom>
              <a:avLst/>
              <a:gdLst/>
              <a:ahLst/>
              <a:cxnLst>
                <a:cxn ang="0">
                  <a:pos x="2683" y="69"/>
                </a:cxn>
                <a:cxn ang="0">
                  <a:pos x="8409" y="3435"/>
                </a:cxn>
                <a:cxn ang="0">
                  <a:pos x="11392" y="6839"/>
                </a:cxn>
                <a:cxn ang="0">
                  <a:pos x="12430" y="7265"/>
                </a:cxn>
                <a:cxn ang="0">
                  <a:pos x="12914" y="7465"/>
                </a:cxn>
                <a:cxn ang="0">
                  <a:pos x="12241" y="8012"/>
                </a:cxn>
                <a:cxn ang="0">
                  <a:pos x="13221" y="9609"/>
                </a:cxn>
                <a:cxn ang="0">
                  <a:pos x="14644" y="11619"/>
                </a:cxn>
                <a:cxn ang="0">
                  <a:pos x="15635" y="7931"/>
                </a:cxn>
                <a:cxn ang="0">
                  <a:pos x="17961" y="7130"/>
                </a:cxn>
                <a:cxn ang="0">
                  <a:pos x="20222" y="12672"/>
                </a:cxn>
                <a:cxn ang="0">
                  <a:pos x="16996" y="12648"/>
                </a:cxn>
                <a:cxn ang="0">
                  <a:pos x="17231" y="11367"/>
                </a:cxn>
                <a:cxn ang="0">
                  <a:pos x="15379" y="12268"/>
                </a:cxn>
                <a:cxn ang="0">
                  <a:pos x="14638" y="12647"/>
                </a:cxn>
                <a:cxn ang="0">
                  <a:pos x="15016" y="17284"/>
                </a:cxn>
                <a:cxn ang="0">
                  <a:pos x="12298" y="18380"/>
                </a:cxn>
                <a:cxn ang="0">
                  <a:pos x="10530" y="17732"/>
                </a:cxn>
                <a:cxn ang="0">
                  <a:pos x="13408" y="18274"/>
                </a:cxn>
                <a:cxn ang="0">
                  <a:pos x="15013" y="15785"/>
                </a:cxn>
                <a:cxn ang="0">
                  <a:pos x="13868" y="12633"/>
                </a:cxn>
                <a:cxn ang="0">
                  <a:pos x="13024" y="9740"/>
                </a:cxn>
                <a:cxn ang="0">
                  <a:pos x="11837" y="7870"/>
                </a:cxn>
                <a:cxn ang="0">
                  <a:pos x="10403" y="8354"/>
                </a:cxn>
                <a:cxn ang="0">
                  <a:pos x="11557" y="9036"/>
                </a:cxn>
                <a:cxn ang="0">
                  <a:pos x="10484" y="10672"/>
                </a:cxn>
                <a:cxn ang="0">
                  <a:pos x="8741" y="8885"/>
                </a:cxn>
                <a:cxn ang="0">
                  <a:pos x="10594" y="7066"/>
                </a:cxn>
                <a:cxn ang="0">
                  <a:pos x="10668" y="6330"/>
                </a:cxn>
                <a:cxn ang="0">
                  <a:pos x="3617" y="601"/>
                </a:cxn>
                <a:cxn ang="0">
                  <a:pos x="523" y="1622"/>
                </a:cxn>
                <a:cxn ang="0">
                  <a:pos x="1394" y="7204"/>
                </a:cxn>
                <a:cxn ang="0">
                  <a:pos x="2082" y="9345"/>
                </a:cxn>
                <a:cxn ang="0">
                  <a:pos x="13" y="3120"/>
                </a:cxn>
                <a:cxn ang="0">
                  <a:pos x="1106" y="334"/>
                </a:cxn>
              </a:cxnLst>
              <a:rect l="0" t="0" r="r" b="b"/>
              <a:pathLst>
                <a:path w="20222" h="18546">
                  <a:moveTo>
                    <a:pt x="1106" y="334"/>
                  </a:moveTo>
                  <a:cubicBezTo>
                    <a:pt x="1574" y="46"/>
                    <a:pt x="2149" y="0"/>
                    <a:pt x="2683" y="69"/>
                  </a:cubicBezTo>
                  <a:cubicBezTo>
                    <a:pt x="3430" y="170"/>
                    <a:pt x="4135" y="460"/>
                    <a:pt x="4803" y="798"/>
                  </a:cubicBezTo>
                  <a:cubicBezTo>
                    <a:pt x="6133" y="1483"/>
                    <a:pt x="7324" y="2412"/>
                    <a:pt x="8409" y="3435"/>
                  </a:cubicBezTo>
                  <a:cubicBezTo>
                    <a:pt x="9317" y="4304"/>
                    <a:pt x="10169" y="5233"/>
                    <a:pt x="10933" y="6231"/>
                  </a:cubicBezTo>
                  <a:cubicBezTo>
                    <a:pt x="11079" y="6439"/>
                    <a:pt x="11243" y="6633"/>
                    <a:pt x="11392" y="6839"/>
                  </a:cubicBezTo>
                  <a:cubicBezTo>
                    <a:pt x="11472" y="6934"/>
                    <a:pt x="11527" y="7059"/>
                    <a:pt x="11633" y="7126"/>
                  </a:cubicBezTo>
                  <a:cubicBezTo>
                    <a:pt x="11896" y="7184"/>
                    <a:pt x="12162" y="7237"/>
                    <a:pt x="12430" y="7265"/>
                  </a:cubicBezTo>
                  <a:cubicBezTo>
                    <a:pt x="12639" y="7289"/>
                    <a:pt x="12770" y="7096"/>
                    <a:pt x="12923" y="6989"/>
                  </a:cubicBezTo>
                  <a:cubicBezTo>
                    <a:pt x="12920" y="7148"/>
                    <a:pt x="12913" y="7306"/>
                    <a:pt x="12914" y="7465"/>
                  </a:cubicBezTo>
                  <a:cubicBezTo>
                    <a:pt x="12907" y="7784"/>
                    <a:pt x="12925" y="8103"/>
                    <a:pt x="12922" y="8423"/>
                  </a:cubicBezTo>
                  <a:cubicBezTo>
                    <a:pt x="12703" y="8274"/>
                    <a:pt x="12490" y="8111"/>
                    <a:pt x="12241" y="8012"/>
                  </a:cubicBezTo>
                  <a:cubicBezTo>
                    <a:pt x="12460" y="8376"/>
                    <a:pt x="12704" y="8726"/>
                    <a:pt x="12918" y="9093"/>
                  </a:cubicBezTo>
                  <a:cubicBezTo>
                    <a:pt x="13019" y="9265"/>
                    <a:pt x="13122" y="9436"/>
                    <a:pt x="13221" y="9609"/>
                  </a:cubicBezTo>
                  <a:cubicBezTo>
                    <a:pt x="13685" y="10420"/>
                    <a:pt x="14104" y="11258"/>
                    <a:pt x="14456" y="12124"/>
                  </a:cubicBezTo>
                  <a:cubicBezTo>
                    <a:pt x="14569" y="11977"/>
                    <a:pt x="14595" y="11792"/>
                    <a:pt x="14644" y="11619"/>
                  </a:cubicBezTo>
                  <a:cubicBezTo>
                    <a:pt x="14878" y="10774"/>
                    <a:pt x="15123" y="9931"/>
                    <a:pt x="15354" y="9085"/>
                  </a:cubicBezTo>
                  <a:cubicBezTo>
                    <a:pt x="15452" y="8701"/>
                    <a:pt x="15571" y="8322"/>
                    <a:pt x="15635" y="7931"/>
                  </a:cubicBezTo>
                  <a:cubicBezTo>
                    <a:pt x="16015" y="7651"/>
                    <a:pt x="16396" y="7374"/>
                    <a:pt x="16780" y="7100"/>
                  </a:cubicBezTo>
                  <a:cubicBezTo>
                    <a:pt x="17172" y="7131"/>
                    <a:pt x="17567" y="7113"/>
                    <a:pt x="17961" y="7130"/>
                  </a:cubicBezTo>
                  <a:cubicBezTo>
                    <a:pt x="18585" y="8805"/>
                    <a:pt x="19119" y="10513"/>
                    <a:pt x="19776" y="12176"/>
                  </a:cubicBezTo>
                  <a:cubicBezTo>
                    <a:pt x="19856" y="12392"/>
                    <a:pt x="20019" y="12567"/>
                    <a:pt x="20222" y="12672"/>
                  </a:cubicBezTo>
                  <a:cubicBezTo>
                    <a:pt x="19582" y="12649"/>
                    <a:pt x="18941" y="12673"/>
                    <a:pt x="18301" y="12660"/>
                  </a:cubicBezTo>
                  <a:cubicBezTo>
                    <a:pt x="17866" y="12644"/>
                    <a:pt x="17431" y="12664"/>
                    <a:pt x="16996" y="12648"/>
                  </a:cubicBezTo>
                  <a:cubicBezTo>
                    <a:pt x="17151" y="12461"/>
                    <a:pt x="17403" y="12311"/>
                    <a:pt x="17419" y="12046"/>
                  </a:cubicBezTo>
                  <a:cubicBezTo>
                    <a:pt x="17403" y="11809"/>
                    <a:pt x="17305" y="11589"/>
                    <a:pt x="17231" y="11367"/>
                  </a:cubicBezTo>
                  <a:cubicBezTo>
                    <a:pt x="16642" y="11367"/>
                    <a:pt x="16053" y="11362"/>
                    <a:pt x="15465" y="11370"/>
                  </a:cubicBezTo>
                  <a:cubicBezTo>
                    <a:pt x="15355" y="11652"/>
                    <a:pt x="15284" y="11970"/>
                    <a:pt x="15379" y="12268"/>
                  </a:cubicBezTo>
                  <a:cubicBezTo>
                    <a:pt x="15420" y="12417"/>
                    <a:pt x="15521" y="12538"/>
                    <a:pt x="15631" y="12643"/>
                  </a:cubicBezTo>
                  <a:cubicBezTo>
                    <a:pt x="15300" y="12648"/>
                    <a:pt x="14969" y="12641"/>
                    <a:pt x="14638" y="12647"/>
                  </a:cubicBezTo>
                  <a:cubicBezTo>
                    <a:pt x="14898" y="13473"/>
                    <a:pt x="15108" y="14318"/>
                    <a:pt x="15195" y="15181"/>
                  </a:cubicBezTo>
                  <a:cubicBezTo>
                    <a:pt x="15262" y="15883"/>
                    <a:pt x="15266" y="16615"/>
                    <a:pt x="15016" y="17284"/>
                  </a:cubicBezTo>
                  <a:cubicBezTo>
                    <a:pt x="14854" y="17723"/>
                    <a:pt x="14532" y="18112"/>
                    <a:pt x="14096" y="18298"/>
                  </a:cubicBezTo>
                  <a:cubicBezTo>
                    <a:pt x="13531" y="18546"/>
                    <a:pt x="12889" y="18498"/>
                    <a:pt x="12298" y="18380"/>
                  </a:cubicBezTo>
                  <a:cubicBezTo>
                    <a:pt x="11749" y="18266"/>
                    <a:pt x="11220" y="18077"/>
                    <a:pt x="10704" y="17863"/>
                  </a:cubicBezTo>
                  <a:cubicBezTo>
                    <a:pt x="10634" y="17837"/>
                    <a:pt x="10577" y="17788"/>
                    <a:pt x="10530" y="17732"/>
                  </a:cubicBezTo>
                  <a:cubicBezTo>
                    <a:pt x="10818" y="17817"/>
                    <a:pt x="11090" y="17949"/>
                    <a:pt x="11378" y="18034"/>
                  </a:cubicBezTo>
                  <a:cubicBezTo>
                    <a:pt x="12030" y="18238"/>
                    <a:pt x="12725" y="18392"/>
                    <a:pt x="13408" y="18274"/>
                  </a:cubicBezTo>
                  <a:cubicBezTo>
                    <a:pt x="13857" y="18199"/>
                    <a:pt x="14285" y="17962"/>
                    <a:pt x="14550" y="17586"/>
                  </a:cubicBezTo>
                  <a:cubicBezTo>
                    <a:pt x="14924" y="17069"/>
                    <a:pt x="15011" y="16408"/>
                    <a:pt x="15013" y="15785"/>
                  </a:cubicBezTo>
                  <a:cubicBezTo>
                    <a:pt x="14992" y="14710"/>
                    <a:pt x="14716" y="13659"/>
                    <a:pt x="14364" y="12649"/>
                  </a:cubicBezTo>
                  <a:cubicBezTo>
                    <a:pt x="14199" y="12645"/>
                    <a:pt x="14033" y="12638"/>
                    <a:pt x="13868" y="12633"/>
                  </a:cubicBezTo>
                  <a:cubicBezTo>
                    <a:pt x="13993" y="12531"/>
                    <a:pt x="14121" y="12432"/>
                    <a:pt x="14243" y="12327"/>
                  </a:cubicBezTo>
                  <a:cubicBezTo>
                    <a:pt x="13907" y="11434"/>
                    <a:pt x="13491" y="10572"/>
                    <a:pt x="13024" y="9740"/>
                  </a:cubicBezTo>
                  <a:cubicBezTo>
                    <a:pt x="12926" y="9566"/>
                    <a:pt x="12824" y="9394"/>
                    <a:pt x="12722" y="9223"/>
                  </a:cubicBezTo>
                  <a:cubicBezTo>
                    <a:pt x="12443" y="8762"/>
                    <a:pt x="12145" y="8312"/>
                    <a:pt x="11837" y="7870"/>
                  </a:cubicBezTo>
                  <a:cubicBezTo>
                    <a:pt x="11512" y="7742"/>
                    <a:pt x="11138" y="7739"/>
                    <a:pt x="10806" y="7842"/>
                  </a:cubicBezTo>
                  <a:cubicBezTo>
                    <a:pt x="10585" y="7910"/>
                    <a:pt x="10351" y="8095"/>
                    <a:pt x="10403" y="8354"/>
                  </a:cubicBezTo>
                  <a:cubicBezTo>
                    <a:pt x="10455" y="8471"/>
                    <a:pt x="10536" y="8575"/>
                    <a:pt x="10642" y="8648"/>
                  </a:cubicBezTo>
                  <a:cubicBezTo>
                    <a:pt x="10913" y="8848"/>
                    <a:pt x="11251" y="8911"/>
                    <a:pt x="11557" y="9036"/>
                  </a:cubicBezTo>
                  <a:cubicBezTo>
                    <a:pt x="11841" y="9151"/>
                    <a:pt x="12124" y="9279"/>
                    <a:pt x="12374" y="9458"/>
                  </a:cubicBezTo>
                  <a:cubicBezTo>
                    <a:pt x="11748" y="9870"/>
                    <a:pt x="11119" y="10276"/>
                    <a:pt x="10484" y="10672"/>
                  </a:cubicBezTo>
                  <a:cubicBezTo>
                    <a:pt x="10135" y="10500"/>
                    <a:pt x="9739" y="10419"/>
                    <a:pt x="9427" y="10179"/>
                  </a:cubicBezTo>
                  <a:cubicBezTo>
                    <a:pt x="9021" y="9877"/>
                    <a:pt x="8772" y="9387"/>
                    <a:pt x="8741" y="8885"/>
                  </a:cubicBezTo>
                  <a:cubicBezTo>
                    <a:pt x="8720" y="8443"/>
                    <a:pt x="8869" y="7988"/>
                    <a:pt x="9178" y="7666"/>
                  </a:cubicBezTo>
                  <a:cubicBezTo>
                    <a:pt x="9541" y="7279"/>
                    <a:pt x="10074" y="7099"/>
                    <a:pt x="10594" y="7066"/>
                  </a:cubicBezTo>
                  <a:cubicBezTo>
                    <a:pt x="10811" y="7046"/>
                    <a:pt x="11029" y="7064"/>
                    <a:pt x="11247" y="7070"/>
                  </a:cubicBezTo>
                  <a:cubicBezTo>
                    <a:pt x="11065" y="6815"/>
                    <a:pt x="10869" y="6570"/>
                    <a:pt x="10668" y="6330"/>
                  </a:cubicBezTo>
                  <a:cubicBezTo>
                    <a:pt x="9437" y="4841"/>
                    <a:pt x="8091" y="3435"/>
                    <a:pt x="6562" y="2249"/>
                  </a:cubicBezTo>
                  <a:cubicBezTo>
                    <a:pt x="5662" y="1571"/>
                    <a:pt x="4692" y="959"/>
                    <a:pt x="3617" y="601"/>
                  </a:cubicBezTo>
                  <a:cubicBezTo>
                    <a:pt x="2970" y="399"/>
                    <a:pt x="2253" y="278"/>
                    <a:pt x="1599" y="513"/>
                  </a:cubicBezTo>
                  <a:cubicBezTo>
                    <a:pt x="1091" y="689"/>
                    <a:pt x="702" y="1122"/>
                    <a:pt x="523" y="1622"/>
                  </a:cubicBezTo>
                  <a:cubicBezTo>
                    <a:pt x="249" y="2368"/>
                    <a:pt x="290" y="3185"/>
                    <a:pt x="405" y="3958"/>
                  </a:cubicBezTo>
                  <a:cubicBezTo>
                    <a:pt x="586" y="5079"/>
                    <a:pt x="957" y="6159"/>
                    <a:pt x="1394" y="7204"/>
                  </a:cubicBezTo>
                  <a:cubicBezTo>
                    <a:pt x="1686" y="7901"/>
                    <a:pt x="2011" y="8586"/>
                    <a:pt x="2375" y="9249"/>
                  </a:cubicBezTo>
                  <a:cubicBezTo>
                    <a:pt x="2277" y="9281"/>
                    <a:pt x="2179" y="9312"/>
                    <a:pt x="2082" y="9345"/>
                  </a:cubicBezTo>
                  <a:cubicBezTo>
                    <a:pt x="1612" y="8505"/>
                    <a:pt x="1166" y="7647"/>
                    <a:pt x="824" y="6746"/>
                  </a:cubicBezTo>
                  <a:cubicBezTo>
                    <a:pt x="381" y="5587"/>
                    <a:pt x="53" y="4367"/>
                    <a:pt x="13" y="3120"/>
                  </a:cubicBezTo>
                  <a:cubicBezTo>
                    <a:pt x="0" y="2563"/>
                    <a:pt x="50" y="1996"/>
                    <a:pt x="237" y="1468"/>
                  </a:cubicBezTo>
                  <a:cubicBezTo>
                    <a:pt x="397" y="1012"/>
                    <a:pt x="684" y="584"/>
                    <a:pt x="1106" y="334"/>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65" name="Freeform 41">
              <a:extLst>
                <a:ext uri="{FF2B5EF4-FFF2-40B4-BE49-F238E27FC236}">
                  <a16:creationId xmlns:a16="http://schemas.microsoft.com/office/drawing/2014/main" id="{EAB3E7CA-CCD5-174B-8352-88D337DAE572}"/>
                </a:ext>
              </a:extLst>
            </p:cNvPr>
            <p:cNvSpPr>
              <a:spLocks noChangeAspect="1"/>
            </p:cNvSpPr>
            <p:nvPr userDrawn="1"/>
          </p:nvSpPr>
          <p:spPr bwMode="auto">
            <a:xfrm>
              <a:off x="237" y="227"/>
              <a:ext cx="155" cy="133"/>
            </a:xfrm>
            <a:custGeom>
              <a:avLst/>
              <a:gdLst/>
              <a:ahLst/>
              <a:cxnLst>
                <a:cxn ang="0">
                  <a:pos x="1350" y="235"/>
                </a:cxn>
                <a:cxn ang="0">
                  <a:pos x="3368" y="323"/>
                </a:cxn>
                <a:cxn ang="0">
                  <a:pos x="6313" y="1971"/>
                </a:cxn>
                <a:cxn ang="0">
                  <a:pos x="10419" y="6052"/>
                </a:cxn>
                <a:cxn ang="0">
                  <a:pos x="6359" y="7534"/>
                </a:cxn>
                <a:cxn ang="0">
                  <a:pos x="5873" y="7710"/>
                </a:cxn>
                <a:cxn ang="0">
                  <a:pos x="5531" y="6770"/>
                </a:cxn>
                <a:cxn ang="0">
                  <a:pos x="2786" y="6762"/>
                </a:cxn>
                <a:cxn ang="0">
                  <a:pos x="3221" y="7318"/>
                </a:cxn>
                <a:cxn ang="0">
                  <a:pos x="3221" y="7567"/>
                </a:cxn>
                <a:cxn ang="0">
                  <a:pos x="2936" y="8696"/>
                </a:cxn>
                <a:cxn ang="0">
                  <a:pos x="2126" y="8971"/>
                </a:cxn>
                <a:cxn ang="0">
                  <a:pos x="1145" y="6926"/>
                </a:cxn>
                <a:cxn ang="0">
                  <a:pos x="156" y="3680"/>
                </a:cxn>
                <a:cxn ang="0">
                  <a:pos x="274" y="1344"/>
                </a:cxn>
                <a:cxn ang="0">
                  <a:pos x="1350" y="235"/>
                </a:cxn>
              </a:cxnLst>
              <a:rect l="0" t="0" r="r" b="b"/>
              <a:pathLst>
                <a:path w="10419" h="8971">
                  <a:moveTo>
                    <a:pt x="1350" y="235"/>
                  </a:moveTo>
                  <a:cubicBezTo>
                    <a:pt x="2004" y="0"/>
                    <a:pt x="2721" y="121"/>
                    <a:pt x="3368" y="323"/>
                  </a:cubicBezTo>
                  <a:cubicBezTo>
                    <a:pt x="4443" y="681"/>
                    <a:pt x="5413" y="1293"/>
                    <a:pt x="6313" y="1971"/>
                  </a:cubicBezTo>
                  <a:cubicBezTo>
                    <a:pt x="7842" y="3157"/>
                    <a:pt x="9188" y="4563"/>
                    <a:pt x="10419" y="6052"/>
                  </a:cubicBezTo>
                  <a:cubicBezTo>
                    <a:pt x="9077" y="6577"/>
                    <a:pt x="7720" y="7062"/>
                    <a:pt x="6359" y="7534"/>
                  </a:cubicBezTo>
                  <a:cubicBezTo>
                    <a:pt x="6196" y="7591"/>
                    <a:pt x="6033" y="7645"/>
                    <a:pt x="5873" y="7710"/>
                  </a:cubicBezTo>
                  <a:cubicBezTo>
                    <a:pt x="5763" y="7396"/>
                    <a:pt x="5647" y="7083"/>
                    <a:pt x="5531" y="6770"/>
                  </a:cubicBezTo>
                  <a:cubicBezTo>
                    <a:pt x="4616" y="6772"/>
                    <a:pt x="3701" y="6751"/>
                    <a:pt x="2786" y="6762"/>
                  </a:cubicBezTo>
                  <a:cubicBezTo>
                    <a:pt x="2935" y="6943"/>
                    <a:pt x="3114" y="7106"/>
                    <a:pt x="3221" y="7318"/>
                  </a:cubicBezTo>
                  <a:cubicBezTo>
                    <a:pt x="3267" y="7396"/>
                    <a:pt x="3236" y="7486"/>
                    <a:pt x="3221" y="7567"/>
                  </a:cubicBezTo>
                  <a:cubicBezTo>
                    <a:pt x="3135" y="7945"/>
                    <a:pt x="3038" y="8321"/>
                    <a:pt x="2936" y="8696"/>
                  </a:cubicBezTo>
                  <a:cubicBezTo>
                    <a:pt x="2665" y="8784"/>
                    <a:pt x="2397" y="8884"/>
                    <a:pt x="2126" y="8971"/>
                  </a:cubicBezTo>
                  <a:cubicBezTo>
                    <a:pt x="1762" y="8308"/>
                    <a:pt x="1437" y="7623"/>
                    <a:pt x="1145" y="6926"/>
                  </a:cubicBezTo>
                  <a:cubicBezTo>
                    <a:pt x="708" y="5881"/>
                    <a:pt x="337" y="4801"/>
                    <a:pt x="156" y="3680"/>
                  </a:cubicBezTo>
                  <a:cubicBezTo>
                    <a:pt x="41" y="2907"/>
                    <a:pt x="0" y="2090"/>
                    <a:pt x="274" y="1344"/>
                  </a:cubicBezTo>
                  <a:cubicBezTo>
                    <a:pt x="453" y="844"/>
                    <a:pt x="842" y="411"/>
                    <a:pt x="1350" y="235"/>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66" name="Freeform 42">
              <a:extLst>
                <a:ext uri="{FF2B5EF4-FFF2-40B4-BE49-F238E27FC236}">
                  <a16:creationId xmlns:a16="http://schemas.microsoft.com/office/drawing/2014/main" id="{1DB4F2BA-E365-764D-9DC9-A44ECA731D13}"/>
                </a:ext>
              </a:extLst>
            </p:cNvPr>
            <p:cNvSpPr>
              <a:spLocks noChangeAspect="1"/>
            </p:cNvSpPr>
            <p:nvPr userDrawn="1"/>
          </p:nvSpPr>
          <p:spPr bwMode="auto">
            <a:xfrm>
              <a:off x="237" y="227"/>
              <a:ext cx="155" cy="133"/>
            </a:xfrm>
            <a:custGeom>
              <a:avLst/>
              <a:gdLst/>
              <a:ahLst/>
              <a:cxnLst>
                <a:cxn ang="0">
                  <a:pos x="1350" y="235"/>
                </a:cxn>
                <a:cxn ang="0">
                  <a:pos x="3368" y="323"/>
                </a:cxn>
                <a:cxn ang="0">
                  <a:pos x="6313" y="1971"/>
                </a:cxn>
                <a:cxn ang="0">
                  <a:pos x="10419" y="6052"/>
                </a:cxn>
                <a:cxn ang="0">
                  <a:pos x="6359" y="7534"/>
                </a:cxn>
                <a:cxn ang="0">
                  <a:pos x="5873" y="7710"/>
                </a:cxn>
                <a:cxn ang="0">
                  <a:pos x="5531" y="6770"/>
                </a:cxn>
                <a:cxn ang="0">
                  <a:pos x="2786" y="6762"/>
                </a:cxn>
                <a:cxn ang="0">
                  <a:pos x="3221" y="7318"/>
                </a:cxn>
                <a:cxn ang="0">
                  <a:pos x="3221" y="7567"/>
                </a:cxn>
                <a:cxn ang="0">
                  <a:pos x="2936" y="8696"/>
                </a:cxn>
                <a:cxn ang="0">
                  <a:pos x="2126" y="8971"/>
                </a:cxn>
                <a:cxn ang="0">
                  <a:pos x="1145" y="6926"/>
                </a:cxn>
                <a:cxn ang="0">
                  <a:pos x="156" y="3680"/>
                </a:cxn>
                <a:cxn ang="0">
                  <a:pos x="274" y="1344"/>
                </a:cxn>
                <a:cxn ang="0">
                  <a:pos x="1350" y="235"/>
                </a:cxn>
              </a:cxnLst>
              <a:rect l="0" t="0" r="r" b="b"/>
              <a:pathLst>
                <a:path w="10419" h="8971">
                  <a:moveTo>
                    <a:pt x="1350" y="235"/>
                  </a:moveTo>
                  <a:cubicBezTo>
                    <a:pt x="2004" y="0"/>
                    <a:pt x="2721" y="121"/>
                    <a:pt x="3368" y="323"/>
                  </a:cubicBezTo>
                  <a:cubicBezTo>
                    <a:pt x="4443" y="681"/>
                    <a:pt x="5413" y="1293"/>
                    <a:pt x="6313" y="1971"/>
                  </a:cubicBezTo>
                  <a:cubicBezTo>
                    <a:pt x="7842" y="3157"/>
                    <a:pt x="9188" y="4563"/>
                    <a:pt x="10419" y="6052"/>
                  </a:cubicBezTo>
                  <a:cubicBezTo>
                    <a:pt x="9077" y="6577"/>
                    <a:pt x="7720" y="7062"/>
                    <a:pt x="6359" y="7534"/>
                  </a:cubicBezTo>
                  <a:cubicBezTo>
                    <a:pt x="6196" y="7591"/>
                    <a:pt x="6033" y="7645"/>
                    <a:pt x="5873" y="7710"/>
                  </a:cubicBezTo>
                  <a:cubicBezTo>
                    <a:pt x="5763" y="7396"/>
                    <a:pt x="5647" y="7083"/>
                    <a:pt x="5531" y="6770"/>
                  </a:cubicBezTo>
                  <a:cubicBezTo>
                    <a:pt x="4616" y="6772"/>
                    <a:pt x="3701" y="6751"/>
                    <a:pt x="2786" y="6762"/>
                  </a:cubicBezTo>
                  <a:cubicBezTo>
                    <a:pt x="2935" y="6943"/>
                    <a:pt x="3114" y="7106"/>
                    <a:pt x="3221" y="7318"/>
                  </a:cubicBezTo>
                  <a:cubicBezTo>
                    <a:pt x="3267" y="7396"/>
                    <a:pt x="3236" y="7486"/>
                    <a:pt x="3221" y="7567"/>
                  </a:cubicBezTo>
                  <a:cubicBezTo>
                    <a:pt x="3135" y="7945"/>
                    <a:pt x="3038" y="8321"/>
                    <a:pt x="2936" y="8696"/>
                  </a:cubicBezTo>
                  <a:cubicBezTo>
                    <a:pt x="2665" y="8784"/>
                    <a:pt x="2397" y="8884"/>
                    <a:pt x="2126" y="8971"/>
                  </a:cubicBezTo>
                  <a:cubicBezTo>
                    <a:pt x="1762" y="8308"/>
                    <a:pt x="1437" y="7623"/>
                    <a:pt x="1145" y="6926"/>
                  </a:cubicBezTo>
                  <a:cubicBezTo>
                    <a:pt x="708" y="5881"/>
                    <a:pt x="337" y="4801"/>
                    <a:pt x="156" y="3680"/>
                  </a:cubicBezTo>
                  <a:cubicBezTo>
                    <a:pt x="41" y="2907"/>
                    <a:pt x="0" y="2090"/>
                    <a:pt x="274" y="1344"/>
                  </a:cubicBezTo>
                  <a:cubicBezTo>
                    <a:pt x="453" y="844"/>
                    <a:pt x="842" y="411"/>
                    <a:pt x="1350" y="235"/>
                  </a:cubicBezTo>
                  <a:close/>
                </a:path>
              </a:pathLst>
            </a:custGeom>
            <a:solidFill>
              <a:srgbClr val="1E59A6"/>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67" name="Freeform 43">
              <a:extLst>
                <a:ext uri="{FF2B5EF4-FFF2-40B4-BE49-F238E27FC236}">
                  <a16:creationId xmlns:a16="http://schemas.microsoft.com/office/drawing/2014/main" id="{42E98D91-7528-F541-93F3-EFA258EBB71C}"/>
                </a:ext>
              </a:extLst>
            </p:cNvPr>
            <p:cNvSpPr>
              <a:spLocks noChangeAspect="1"/>
            </p:cNvSpPr>
            <p:nvPr userDrawn="1"/>
          </p:nvSpPr>
          <p:spPr bwMode="auto">
            <a:xfrm>
              <a:off x="383" y="238"/>
              <a:ext cx="6" cy="5"/>
            </a:xfrm>
            <a:custGeom>
              <a:avLst/>
              <a:gdLst/>
              <a:ahLst/>
              <a:cxnLst>
                <a:cxn ang="0">
                  <a:pos x="127" y="50"/>
                </a:cxn>
                <a:cxn ang="0">
                  <a:pos x="325" y="247"/>
                </a:cxn>
                <a:cxn ang="0">
                  <a:pos x="109" y="332"/>
                </a:cxn>
                <a:cxn ang="0">
                  <a:pos x="127" y="50"/>
                </a:cxn>
              </a:cxnLst>
              <a:rect l="0" t="0" r="r" b="b"/>
              <a:pathLst>
                <a:path w="371" h="380">
                  <a:moveTo>
                    <a:pt x="127" y="50"/>
                  </a:moveTo>
                  <a:cubicBezTo>
                    <a:pt x="245" y="0"/>
                    <a:pt x="371" y="130"/>
                    <a:pt x="325" y="247"/>
                  </a:cubicBezTo>
                  <a:cubicBezTo>
                    <a:pt x="299" y="335"/>
                    <a:pt x="189" y="380"/>
                    <a:pt x="109" y="332"/>
                  </a:cubicBezTo>
                  <a:cubicBezTo>
                    <a:pt x="0" y="279"/>
                    <a:pt x="10" y="89"/>
                    <a:pt x="127" y="50"/>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68" name="Freeform 44">
              <a:extLst>
                <a:ext uri="{FF2B5EF4-FFF2-40B4-BE49-F238E27FC236}">
                  <a16:creationId xmlns:a16="http://schemas.microsoft.com/office/drawing/2014/main" id="{924C39B5-BCDC-C14F-A72F-3C603AC108E2}"/>
                </a:ext>
              </a:extLst>
            </p:cNvPr>
            <p:cNvSpPr>
              <a:spLocks noChangeAspect="1"/>
            </p:cNvSpPr>
            <p:nvPr userDrawn="1"/>
          </p:nvSpPr>
          <p:spPr bwMode="auto">
            <a:xfrm>
              <a:off x="383" y="238"/>
              <a:ext cx="6" cy="5"/>
            </a:xfrm>
            <a:custGeom>
              <a:avLst/>
              <a:gdLst/>
              <a:ahLst/>
              <a:cxnLst>
                <a:cxn ang="0">
                  <a:pos x="127" y="50"/>
                </a:cxn>
                <a:cxn ang="0">
                  <a:pos x="325" y="247"/>
                </a:cxn>
                <a:cxn ang="0">
                  <a:pos x="109" y="332"/>
                </a:cxn>
                <a:cxn ang="0">
                  <a:pos x="127" y="50"/>
                </a:cxn>
              </a:cxnLst>
              <a:rect l="0" t="0" r="r" b="b"/>
              <a:pathLst>
                <a:path w="371" h="380">
                  <a:moveTo>
                    <a:pt x="127" y="50"/>
                  </a:moveTo>
                  <a:cubicBezTo>
                    <a:pt x="245" y="0"/>
                    <a:pt x="371" y="130"/>
                    <a:pt x="325" y="247"/>
                  </a:cubicBezTo>
                  <a:cubicBezTo>
                    <a:pt x="299" y="335"/>
                    <a:pt x="189" y="380"/>
                    <a:pt x="109" y="332"/>
                  </a:cubicBezTo>
                  <a:cubicBezTo>
                    <a:pt x="0" y="279"/>
                    <a:pt x="10" y="89"/>
                    <a:pt x="127" y="50"/>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69" name="Freeform 45">
              <a:extLst>
                <a:ext uri="{FF2B5EF4-FFF2-40B4-BE49-F238E27FC236}">
                  <a16:creationId xmlns:a16="http://schemas.microsoft.com/office/drawing/2014/main" id="{97F5FC5C-3662-454C-A93D-5FCBC49B4C35}"/>
                </a:ext>
              </a:extLst>
            </p:cNvPr>
            <p:cNvSpPr>
              <a:spLocks noChangeAspect="1"/>
            </p:cNvSpPr>
            <p:nvPr userDrawn="1"/>
          </p:nvSpPr>
          <p:spPr bwMode="auto">
            <a:xfrm>
              <a:off x="277" y="250"/>
              <a:ext cx="16" cy="16"/>
            </a:xfrm>
            <a:custGeom>
              <a:avLst/>
              <a:gdLst/>
              <a:ahLst/>
              <a:cxnLst>
                <a:cxn ang="0">
                  <a:pos x="552" y="0"/>
                </a:cxn>
                <a:cxn ang="0">
                  <a:pos x="597" y="344"/>
                </a:cxn>
                <a:cxn ang="0">
                  <a:pos x="765" y="515"/>
                </a:cxn>
                <a:cxn ang="0">
                  <a:pos x="1107" y="557"/>
                </a:cxn>
                <a:cxn ang="0">
                  <a:pos x="756" y="614"/>
                </a:cxn>
                <a:cxn ang="0">
                  <a:pos x="614" y="766"/>
                </a:cxn>
                <a:cxn ang="0">
                  <a:pos x="551" y="1116"/>
                </a:cxn>
                <a:cxn ang="0">
                  <a:pos x="441" y="705"/>
                </a:cxn>
                <a:cxn ang="0">
                  <a:pos x="0" y="557"/>
                </a:cxn>
                <a:cxn ang="0">
                  <a:pos x="343" y="516"/>
                </a:cxn>
                <a:cxn ang="0">
                  <a:pos x="498" y="354"/>
                </a:cxn>
                <a:cxn ang="0">
                  <a:pos x="552" y="0"/>
                </a:cxn>
              </a:cxnLst>
              <a:rect l="0" t="0" r="r" b="b"/>
              <a:pathLst>
                <a:path w="1107" h="1116">
                  <a:moveTo>
                    <a:pt x="552" y="0"/>
                  </a:moveTo>
                  <a:cubicBezTo>
                    <a:pt x="575" y="114"/>
                    <a:pt x="575" y="230"/>
                    <a:pt x="597" y="344"/>
                  </a:cubicBezTo>
                  <a:cubicBezTo>
                    <a:pt x="644" y="409"/>
                    <a:pt x="702" y="466"/>
                    <a:pt x="765" y="515"/>
                  </a:cubicBezTo>
                  <a:cubicBezTo>
                    <a:pt x="878" y="535"/>
                    <a:pt x="994" y="536"/>
                    <a:pt x="1107" y="557"/>
                  </a:cubicBezTo>
                  <a:cubicBezTo>
                    <a:pt x="991" y="580"/>
                    <a:pt x="871" y="581"/>
                    <a:pt x="756" y="614"/>
                  </a:cubicBezTo>
                  <a:cubicBezTo>
                    <a:pt x="702" y="658"/>
                    <a:pt x="658" y="712"/>
                    <a:pt x="614" y="766"/>
                  </a:cubicBezTo>
                  <a:cubicBezTo>
                    <a:pt x="574" y="878"/>
                    <a:pt x="591" y="1003"/>
                    <a:pt x="551" y="1116"/>
                  </a:cubicBezTo>
                  <a:cubicBezTo>
                    <a:pt x="513" y="980"/>
                    <a:pt x="567" y="803"/>
                    <a:pt x="441" y="705"/>
                  </a:cubicBezTo>
                  <a:cubicBezTo>
                    <a:pt x="343" y="556"/>
                    <a:pt x="148" y="605"/>
                    <a:pt x="0" y="557"/>
                  </a:cubicBezTo>
                  <a:cubicBezTo>
                    <a:pt x="114" y="543"/>
                    <a:pt x="230" y="543"/>
                    <a:pt x="343" y="516"/>
                  </a:cubicBezTo>
                  <a:cubicBezTo>
                    <a:pt x="400" y="468"/>
                    <a:pt x="451" y="412"/>
                    <a:pt x="498" y="354"/>
                  </a:cubicBezTo>
                  <a:cubicBezTo>
                    <a:pt x="533" y="240"/>
                    <a:pt x="528" y="117"/>
                    <a:pt x="552" y="0"/>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70" name="Freeform 46">
              <a:extLst>
                <a:ext uri="{FF2B5EF4-FFF2-40B4-BE49-F238E27FC236}">
                  <a16:creationId xmlns:a16="http://schemas.microsoft.com/office/drawing/2014/main" id="{2E678F07-9277-9240-8476-3F9E3EF2D3DD}"/>
                </a:ext>
              </a:extLst>
            </p:cNvPr>
            <p:cNvSpPr>
              <a:spLocks noChangeAspect="1"/>
            </p:cNvSpPr>
            <p:nvPr userDrawn="1"/>
          </p:nvSpPr>
          <p:spPr bwMode="auto">
            <a:xfrm>
              <a:off x="277" y="250"/>
              <a:ext cx="16" cy="16"/>
            </a:xfrm>
            <a:custGeom>
              <a:avLst/>
              <a:gdLst/>
              <a:ahLst/>
              <a:cxnLst>
                <a:cxn ang="0">
                  <a:pos x="552" y="0"/>
                </a:cxn>
                <a:cxn ang="0">
                  <a:pos x="597" y="344"/>
                </a:cxn>
                <a:cxn ang="0">
                  <a:pos x="765" y="515"/>
                </a:cxn>
                <a:cxn ang="0">
                  <a:pos x="1107" y="557"/>
                </a:cxn>
                <a:cxn ang="0">
                  <a:pos x="756" y="614"/>
                </a:cxn>
                <a:cxn ang="0">
                  <a:pos x="614" y="766"/>
                </a:cxn>
                <a:cxn ang="0">
                  <a:pos x="551" y="1116"/>
                </a:cxn>
                <a:cxn ang="0">
                  <a:pos x="441" y="705"/>
                </a:cxn>
                <a:cxn ang="0">
                  <a:pos x="0" y="557"/>
                </a:cxn>
                <a:cxn ang="0">
                  <a:pos x="343" y="516"/>
                </a:cxn>
                <a:cxn ang="0">
                  <a:pos x="498" y="354"/>
                </a:cxn>
                <a:cxn ang="0">
                  <a:pos x="552" y="0"/>
                </a:cxn>
              </a:cxnLst>
              <a:rect l="0" t="0" r="r" b="b"/>
              <a:pathLst>
                <a:path w="1107" h="1116">
                  <a:moveTo>
                    <a:pt x="552" y="0"/>
                  </a:moveTo>
                  <a:cubicBezTo>
                    <a:pt x="575" y="114"/>
                    <a:pt x="575" y="230"/>
                    <a:pt x="597" y="344"/>
                  </a:cubicBezTo>
                  <a:cubicBezTo>
                    <a:pt x="644" y="409"/>
                    <a:pt x="702" y="466"/>
                    <a:pt x="765" y="515"/>
                  </a:cubicBezTo>
                  <a:cubicBezTo>
                    <a:pt x="878" y="535"/>
                    <a:pt x="994" y="536"/>
                    <a:pt x="1107" y="557"/>
                  </a:cubicBezTo>
                  <a:cubicBezTo>
                    <a:pt x="991" y="580"/>
                    <a:pt x="871" y="581"/>
                    <a:pt x="756" y="614"/>
                  </a:cubicBezTo>
                  <a:cubicBezTo>
                    <a:pt x="702" y="658"/>
                    <a:pt x="658" y="712"/>
                    <a:pt x="614" y="766"/>
                  </a:cubicBezTo>
                  <a:cubicBezTo>
                    <a:pt x="574" y="878"/>
                    <a:pt x="591" y="1003"/>
                    <a:pt x="551" y="1116"/>
                  </a:cubicBezTo>
                  <a:cubicBezTo>
                    <a:pt x="513" y="980"/>
                    <a:pt x="567" y="803"/>
                    <a:pt x="441" y="705"/>
                  </a:cubicBezTo>
                  <a:cubicBezTo>
                    <a:pt x="343" y="556"/>
                    <a:pt x="148" y="605"/>
                    <a:pt x="0" y="557"/>
                  </a:cubicBezTo>
                  <a:cubicBezTo>
                    <a:pt x="114" y="543"/>
                    <a:pt x="230" y="543"/>
                    <a:pt x="343" y="516"/>
                  </a:cubicBezTo>
                  <a:cubicBezTo>
                    <a:pt x="400" y="468"/>
                    <a:pt x="451" y="412"/>
                    <a:pt x="498" y="354"/>
                  </a:cubicBezTo>
                  <a:cubicBezTo>
                    <a:pt x="533" y="240"/>
                    <a:pt x="528" y="117"/>
                    <a:pt x="552" y="0"/>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71" name="Freeform 47">
              <a:extLst>
                <a:ext uri="{FF2B5EF4-FFF2-40B4-BE49-F238E27FC236}">
                  <a16:creationId xmlns:a16="http://schemas.microsoft.com/office/drawing/2014/main" id="{5B28C44F-2CBF-7A46-807C-92806A6736A6}"/>
                </a:ext>
              </a:extLst>
            </p:cNvPr>
            <p:cNvSpPr>
              <a:spLocks noChangeAspect="1"/>
            </p:cNvSpPr>
            <p:nvPr userDrawn="1"/>
          </p:nvSpPr>
          <p:spPr bwMode="auto">
            <a:xfrm>
              <a:off x="261" y="252"/>
              <a:ext cx="4" cy="5"/>
            </a:xfrm>
            <a:custGeom>
              <a:avLst/>
              <a:gdLst/>
              <a:ahLst/>
              <a:cxnLst>
                <a:cxn ang="0">
                  <a:pos x="80" y="44"/>
                </a:cxn>
                <a:cxn ang="0">
                  <a:pos x="266" y="139"/>
                </a:cxn>
                <a:cxn ang="0">
                  <a:pos x="106" y="274"/>
                </a:cxn>
                <a:cxn ang="0">
                  <a:pos x="80" y="44"/>
                </a:cxn>
              </a:cxnLst>
              <a:rect l="0" t="0" r="r" b="b"/>
              <a:pathLst>
                <a:path w="285" h="313">
                  <a:moveTo>
                    <a:pt x="80" y="44"/>
                  </a:moveTo>
                  <a:cubicBezTo>
                    <a:pt x="152" y="0"/>
                    <a:pt x="268" y="49"/>
                    <a:pt x="266" y="139"/>
                  </a:cubicBezTo>
                  <a:cubicBezTo>
                    <a:pt x="285" y="226"/>
                    <a:pt x="189" y="313"/>
                    <a:pt x="106" y="274"/>
                  </a:cubicBezTo>
                  <a:cubicBezTo>
                    <a:pt x="5" y="253"/>
                    <a:pt x="0" y="89"/>
                    <a:pt x="80" y="44"/>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72" name="Freeform 48">
              <a:extLst>
                <a:ext uri="{FF2B5EF4-FFF2-40B4-BE49-F238E27FC236}">
                  <a16:creationId xmlns:a16="http://schemas.microsoft.com/office/drawing/2014/main" id="{6F619769-BD39-AA40-9AAE-306036E961C4}"/>
                </a:ext>
              </a:extLst>
            </p:cNvPr>
            <p:cNvSpPr>
              <a:spLocks noChangeAspect="1"/>
            </p:cNvSpPr>
            <p:nvPr userDrawn="1"/>
          </p:nvSpPr>
          <p:spPr bwMode="auto">
            <a:xfrm>
              <a:off x="261" y="252"/>
              <a:ext cx="4" cy="5"/>
            </a:xfrm>
            <a:custGeom>
              <a:avLst/>
              <a:gdLst/>
              <a:ahLst/>
              <a:cxnLst>
                <a:cxn ang="0">
                  <a:pos x="80" y="44"/>
                </a:cxn>
                <a:cxn ang="0">
                  <a:pos x="266" y="139"/>
                </a:cxn>
                <a:cxn ang="0">
                  <a:pos x="106" y="274"/>
                </a:cxn>
                <a:cxn ang="0">
                  <a:pos x="80" y="44"/>
                </a:cxn>
              </a:cxnLst>
              <a:rect l="0" t="0" r="r" b="b"/>
              <a:pathLst>
                <a:path w="285" h="313">
                  <a:moveTo>
                    <a:pt x="80" y="44"/>
                  </a:moveTo>
                  <a:cubicBezTo>
                    <a:pt x="152" y="0"/>
                    <a:pt x="268" y="49"/>
                    <a:pt x="266" y="139"/>
                  </a:cubicBezTo>
                  <a:cubicBezTo>
                    <a:pt x="285" y="226"/>
                    <a:pt x="189" y="313"/>
                    <a:pt x="106" y="274"/>
                  </a:cubicBezTo>
                  <a:cubicBezTo>
                    <a:pt x="5" y="253"/>
                    <a:pt x="0" y="89"/>
                    <a:pt x="80" y="44"/>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73" name="Freeform 49">
              <a:extLst>
                <a:ext uri="{FF2B5EF4-FFF2-40B4-BE49-F238E27FC236}">
                  <a16:creationId xmlns:a16="http://schemas.microsoft.com/office/drawing/2014/main" id="{5C1A2EB3-BC13-8244-9887-5CAFA0910DDE}"/>
                </a:ext>
              </a:extLst>
            </p:cNvPr>
            <p:cNvSpPr>
              <a:spLocks noChangeAspect="1"/>
            </p:cNvSpPr>
            <p:nvPr userDrawn="1"/>
          </p:nvSpPr>
          <p:spPr bwMode="auto">
            <a:xfrm>
              <a:off x="268" y="261"/>
              <a:ext cx="5" cy="5"/>
            </a:xfrm>
            <a:custGeom>
              <a:avLst/>
              <a:gdLst/>
              <a:ahLst/>
              <a:cxnLst>
                <a:cxn ang="0">
                  <a:pos x="101" y="38"/>
                </a:cxn>
                <a:cxn ang="0">
                  <a:pos x="272" y="167"/>
                </a:cxn>
                <a:cxn ang="0">
                  <a:pos x="72" y="257"/>
                </a:cxn>
                <a:cxn ang="0">
                  <a:pos x="101" y="38"/>
                </a:cxn>
              </a:cxnLst>
              <a:rect l="0" t="0" r="r" b="b"/>
              <a:pathLst>
                <a:path w="286" h="322">
                  <a:moveTo>
                    <a:pt x="101" y="38"/>
                  </a:moveTo>
                  <a:cubicBezTo>
                    <a:pt x="184" y="0"/>
                    <a:pt x="286" y="75"/>
                    <a:pt x="272" y="167"/>
                  </a:cubicBezTo>
                  <a:cubicBezTo>
                    <a:pt x="273" y="263"/>
                    <a:pt x="143" y="322"/>
                    <a:pt x="72" y="257"/>
                  </a:cubicBezTo>
                  <a:cubicBezTo>
                    <a:pt x="0" y="202"/>
                    <a:pt x="14" y="71"/>
                    <a:pt x="101" y="38"/>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74" name="Freeform 50">
              <a:extLst>
                <a:ext uri="{FF2B5EF4-FFF2-40B4-BE49-F238E27FC236}">
                  <a16:creationId xmlns:a16="http://schemas.microsoft.com/office/drawing/2014/main" id="{E3575FED-B26E-B74F-A5A5-FFA7C1FB59AB}"/>
                </a:ext>
              </a:extLst>
            </p:cNvPr>
            <p:cNvSpPr>
              <a:spLocks noChangeAspect="1"/>
            </p:cNvSpPr>
            <p:nvPr userDrawn="1"/>
          </p:nvSpPr>
          <p:spPr bwMode="auto">
            <a:xfrm>
              <a:off x="268" y="261"/>
              <a:ext cx="5" cy="5"/>
            </a:xfrm>
            <a:custGeom>
              <a:avLst/>
              <a:gdLst/>
              <a:ahLst/>
              <a:cxnLst>
                <a:cxn ang="0">
                  <a:pos x="101" y="38"/>
                </a:cxn>
                <a:cxn ang="0">
                  <a:pos x="272" y="167"/>
                </a:cxn>
                <a:cxn ang="0">
                  <a:pos x="72" y="257"/>
                </a:cxn>
                <a:cxn ang="0">
                  <a:pos x="101" y="38"/>
                </a:cxn>
              </a:cxnLst>
              <a:rect l="0" t="0" r="r" b="b"/>
              <a:pathLst>
                <a:path w="286" h="322">
                  <a:moveTo>
                    <a:pt x="101" y="38"/>
                  </a:moveTo>
                  <a:cubicBezTo>
                    <a:pt x="184" y="0"/>
                    <a:pt x="286" y="75"/>
                    <a:pt x="272" y="167"/>
                  </a:cubicBezTo>
                  <a:cubicBezTo>
                    <a:pt x="273" y="263"/>
                    <a:pt x="143" y="322"/>
                    <a:pt x="72" y="257"/>
                  </a:cubicBezTo>
                  <a:cubicBezTo>
                    <a:pt x="0" y="202"/>
                    <a:pt x="14" y="71"/>
                    <a:pt x="101" y="38"/>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75" name="Freeform 51">
              <a:extLst>
                <a:ext uri="{FF2B5EF4-FFF2-40B4-BE49-F238E27FC236}">
                  <a16:creationId xmlns:a16="http://schemas.microsoft.com/office/drawing/2014/main" id="{19111874-3766-FC46-A1E2-C9F6383F5275}"/>
                </a:ext>
              </a:extLst>
            </p:cNvPr>
            <p:cNvSpPr>
              <a:spLocks noChangeAspect="1"/>
            </p:cNvSpPr>
            <p:nvPr userDrawn="1"/>
          </p:nvSpPr>
          <p:spPr bwMode="auto">
            <a:xfrm>
              <a:off x="197" y="283"/>
              <a:ext cx="363" cy="312"/>
            </a:xfrm>
            <a:custGeom>
              <a:avLst/>
              <a:gdLst/>
              <a:ahLst/>
              <a:cxnLst>
                <a:cxn ang="0">
                  <a:pos x="19215" y="3103"/>
                </a:cxn>
                <a:cxn ang="0">
                  <a:pos x="23032" y="0"/>
                </a:cxn>
                <a:cxn ang="0">
                  <a:pos x="24063" y="8007"/>
                </a:cxn>
                <a:cxn ang="0">
                  <a:pos x="21565" y="14433"/>
                </a:cxn>
                <a:cxn ang="0">
                  <a:pos x="18080" y="18039"/>
                </a:cxn>
                <a:cxn ang="0">
                  <a:pos x="12226" y="20578"/>
                </a:cxn>
                <a:cxn ang="0">
                  <a:pos x="4492" y="19795"/>
                </a:cxn>
                <a:cxn ang="0">
                  <a:pos x="0" y="16924"/>
                </a:cxn>
                <a:cxn ang="0">
                  <a:pos x="3304" y="14198"/>
                </a:cxn>
                <a:cxn ang="0">
                  <a:pos x="8119" y="10641"/>
                </a:cxn>
                <a:cxn ang="0">
                  <a:pos x="9297" y="12062"/>
                </a:cxn>
                <a:cxn ang="0">
                  <a:pos x="9854" y="12367"/>
                </a:cxn>
                <a:cxn ang="0">
                  <a:pos x="10276" y="12067"/>
                </a:cxn>
                <a:cxn ang="0">
                  <a:pos x="10087" y="11661"/>
                </a:cxn>
                <a:cxn ang="0">
                  <a:pos x="9172" y="10918"/>
                </a:cxn>
                <a:cxn ang="0">
                  <a:pos x="8517" y="10364"/>
                </a:cxn>
                <a:cxn ang="0">
                  <a:pos x="11258" y="8521"/>
                </a:cxn>
                <a:cxn ang="0">
                  <a:pos x="11266" y="9034"/>
                </a:cxn>
                <a:cxn ang="0">
                  <a:pos x="11935" y="8519"/>
                </a:cxn>
                <a:cxn ang="0">
                  <a:pos x="13133" y="8789"/>
                </a:cxn>
                <a:cxn ang="0">
                  <a:pos x="14888" y="8425"/>
                </a:cxn>
                <a:cxn ang="0">
                  <a:pos x="15818" y="7517"/>
                </a:cxn>
                <a:cxn ang="0">
                  <a:pos x="15814" y="6532"/>
                </a:cxn>
                <a:cxn ang="0">
                  <a:pos x="15315" y="5832"/>
                </a:cxn>
                <a:cxn ang="0">
                  <a:pos x="15459" y="5743"/>
                </a:cxn>
                <a:cxn ang="0">
                  <a:pos x="16678" y="8330"/>
                </a:cxn>
                <a:cxn ang="0">
                  <a:pos x="16303" y="8636"/>
                </a:cxn>
                <a:cxn ang="0">
                  <a:pos x="16799" y="8652"/>
                </a:cxn>
                <a:cxn ang="0">
                  <a:pos x="17448" y="11788"/>
                </a:cxn>
                <a:cxn ang="0">
                  <a:pos x="16985" y="13589"/>
                </a:cxn>
                <a:cxn ang="0">
                  <a:pos x="15843" y="14277"/>
                </a:cxn>
                <a:cxn ang="0">
                  <a:pos x="13813" y="14037"/>
                </a:cxn>
                <a:cxn ang="0">
                  <a:pos x="12965" y="13735"/>
                </a:cxn>
                <a:cxn ang="0">
                  <a:pos x="13139" y="13866"/>
                </a:cxn>
                <a:cxn ang="0">
                  <a:pos x="14733" y="14383"/>
                </a:cxn>
                <a:cxn ang="0">
                  <a:pos x="16531" y="14301"/>
                </a:cxn>
                <a:cxn ang="0">
                  <a:pos x="17451" y="13287"/>
                </a:cxn>
                <a:cxn ang="0">
                  <a:pos x="17630" y="11184"/>
                </a:cxn>
                <a:cxn ang="0">
                  <a:pos x="17073" y="8650"/>
                </a:cxn>
                <a:cxn ang="0">
                  <a:pos x="18066" y="8646"/>
                </a:cxn>
                <a:cxn ang="0">
                  <a:pos x="17814" y="8271"/>
                </a:cxn>
                <a:cxn ang="0">
                  <a:pos x="17900" y="7373"/>
                </a:cxn>
                <a:cxn ang="0">
                  <a:pos x="19666" y="7370"/>
                </a:cxn>
                <a:cxn ang="0">
                  <a:pos x="19854" y="8049"/>
                </a:cxn>
                <a:cxn ang="0">
                  <a:pos x="19431" y="8651"/>
                </a:cxn>
                <a:cxn ang="0">
                  <a:pos x="20736" y="8663"/>
                </a:cxn>
                <a:cxn ang="0">
                  <a:pos x="22657" y="8675"/>
                </a:cxn>
                <a:cxn ang="0">
                  <a:pos x="22211" y="8179"/>
                </a:cxn>
                <a:cxn ang="0">
                  <a:pos x="20396" y="3133"/>
                </a:cxn>
                <a:cxn ang="0">
                  <a:pos x="19215" y="3103"/>
                </a:cxn>
              </a:cxnLst>
              <a:rect l="0" t="0" r="r" b="b"/>
              <a:pathLst>
                <a:path w="24447" h="21052">
                  <a:moveTo>
                    <a:pt x="19215" y="3103"/>
                  </a:moveTo>
                  <a:cubicBezTo>
                    <a:pt x="20526" y="2118"/>
                    <a:pt x="21817" y="1104"/>
                    <a:pt x="23032" y="0"/>
                  </a:cubicBezTo>
                  <a:cubicBezTo>
                    <a:pt x="24088" y="2512"/>
                    <a:pt x="24447" y="5310"/>
                    <a:pt x="24063" y="8007"/>
                  </a:cubicBezTo>
                  <a:cubicBezTo>
                    <a:pt x="23741" y="10304"/>
                    <a:pt x="22878" y="12522"/>
                    <a:pt x="21565" y="14433"/>
                  </a:cubicBezTo>
                  <a:cubicBezTo>
                    <a:pt x="20616" y="15819"/>
                    <a:pt x="19434" y="17045"/>
                    <a:pt x="18080" y="18039"/>
                  </a:cubicBezTo>
                  <a:cubicBezTo>
                    <a:pt x="16352" y="19310"/>
                    <a:pt x="14337" y="20193"/>
                    <a:pt x="12226" y="20578"/>
                  </a:cubicBezTo>
                  <a:cubicBezTo>
                    <a:pt x="9643" y="21052"/>
                    <a:pt x="6928" y="20781"/>
                    <a:pt x="4492" y="19795"/>
                  </a:cubicBezTo>
                  <a:cubicBezTo>
                    <a:pt x="2834" y="19128"/>
                    <a:pt x="1304" y="18147"/>
                    <a:pt x="0" y="16924"/>
                  </a:cubicBezTo>
                  <a:cubicBezTo>
                    <a:pt x="1071" y="15980"/>
                    <a:pt x="2182" y="15081"/>
                    <a:pt x="3304" y="14198"/>
                  </a:cubicBezTo>
                  <a:cubicBezTo>
                    <a:pt x="4876" y="12968"/>
                    <a:pt x="6482" y="11783"/>
                    <a:pt x="8119" y="10641"/>
                  </a:cubicBezTo>
                  <a:cubicBezTo>
                    <a:pt x="8474" y="11143"/>
                    <a:pt x="8833" y="11653"/>
                    <a:pt x="9297" y="12062"/>
                  </a:cubicBezTo>
                  <a:cubicBezTo>
                    <a:pt x="9460" y="12198"/>
                    <a:pt x="9639" y="12335"/>
                    <a:pt x="9854" y="12367"/>
                  </a:cubicBezTo>
                  <a:cubicBezTo>
                    <a:pt x="10045" y="12400"/>
                    <a:pt x="10242" y="12255"/>
                    <a:pt x="10276" y="12067"/>
                  </a:cubicBezTo>
                  <a:cubicBezTo>
                    <a:pt x="10297" y="11908"/>
                    <a:pt x="10190" y="11770"/>
                    <a:pt x="10087" y="11661"/>
                  </a:cubicBezTo>
                  <a:cubicBezTo>
                    <a:pt x="9811" y="11379"/>
                    <a:pt x="9479" y="11163"/>
                    <a:pt x="9172" y="10918"/>
                  </a:cubicBezTo>
                  <a:cubicBezTo>
                    <a:pt x="8944" y="10745"/>
                    <a:pt x="8731" y="10553"/>
                    <a:pt x="8517" y="10364"/>
                  </a:cubicBezTo>
                  <a:cubicBezTo>
                    <a:pt x="9422" y="9737"/>
                    <a:pt x="10336" y="9123"/>
                    <a:pt x="11258" y="8521"/>
                  </a:cubicBezTo>
                  <a:cubicBezTo>
                    <a:pt x="11268" y="8691"/>
                    <a:pt x="11265" y="8863"/>
                    <a:pt x="11266" y="9034"/>
                  </a:cubicBezTo>
                  <a:cubicBezTo>
                    <a:pt x="11480" y="8852"/>
                    <a:pt x="11688" y="8654"/>
                    <a:pt x="11935" y="8519"/>
                  </a:cubicBezTo>
                  <a:cubicBezTo>
                    <a:pt x="12324" y="8649"/>
                    <a:pt x="12721" y="8765"/>
                    <a:pt x="13133" y="8789"/>
                  </a:cubicBezTo>
                  <a:cubicBezTo>
                    <a:pt x="13736" y="8837"/>
                    <a:pt x="14361" y="8732"/>
                    <a:pt x="14888" y="8425"/>
                  </a:cubicBezTo>
                  <a:cubicBezTo>
                    <a:pt x="15268" y="8212"/>
                    <a:pt x="15635" y="7924"/>
                    <a:pt x="15818" y="7517"/>
                  </a:cubicBezTo>
                  <a:cubicBezTo>
                    <a:pt x="15962" y="7208"/>
                    <a:pt x="15950" y="6841"/>
                    <a:pt x="15814" y="6532"/>
                  </a:cubicBezTo>
                  <a:cubicBezTo>
                    <a:pt x="15704" y="6263"/>
                    <a:pt x="15510" y="6042"/>
                    <a:pt x="15315" y="5832"/>
                  </a:cubicBezTo>
                  <a:cubicBezTo>
                    <a:pt x="15362" y="5802"/>
                    <a:pt x="15410" y="5772"/>
                    <a:pt x="15459" y="5743"/>
                  </a:cubicBezTo>
                  <a:cubicBezTo>
                    <a:pt x="15926" y="6575"/>
                    <a:pt x="16342" y="7437"/>
                    <a:pt x="16678" y="8330"/>
                  </a:cubicBezTo>
                  <a:cubicBezTo>
                    <a:pt x="16556" y="8435"/>
                    <a:pt x="16428" y="8534"/>
                    <a:pt x="16303" y="8636"/>
                  </a:cubicBezTo>
                  <a:cubicBezTo>
                    <a:pt x="16468" y="8641"/>
                    <a:pt x="16634" y="8648"/>
                    <a:pt x="16799" y="8652"/>
                  </a:cubicBezTo>
                  <a:cubicBezTo>
                    <a:pt x="17151" y="9662"/>
                    <a:pt x="17427" y="10713"/>
                    <a:pt x="17448" y="11788"/>
                  </a:cubicBezTo>
                  <a:cubicBezTo>
                    <a:pt x="17446" y="12411"/>
                    <a:pt x="17359" y="13072"/>
                    <a:pt x="16985" y="13589"/>
                  </a:cubicBezTo>
                  <a:cubicBezTo>
                    <a:pt x="16720" y="13965"/>
                    <a:pt x="16292" y="14202"/>
                    <a:pt x="15843" y="14277"/>
                  </a:cubicBezTo>
                  <a:cubicBezTo>
                    <a:pt x="15160" y="14395"/>
                    <a:pt x="14465" y="14241"/>
                    <a:pt x="13813" y="14037"/>
                  </a:cubicBezTo>
                  <a:cubicBezTo>
                    <a:pt x="13525" y="13952"/>
                    <a:pt x="13253" y="13820"/>
                    <a:pt x="12965" y="13735"/>
                  </a:cubicBezTo>
                  <a:cubicBezTo>
                    <a:pt x="13012" y="13791"/>
                    <a:pt x="13069" y="13840"/>
                    <a:pt x="13139" y="13866"/>
                  </a:cubicBezTo>
                  <a:cubicBezTo>
                    <a:pt x="13655" y="14080"/>
                    <a:pt x="14184" y="14269"/>
                    <a:pt x="14733" y="14383"/>
                  </a:cubicBezTo>
                  <a:cubicBezTo>
                    <a:pt x="15324" y="14501"/>
                    <a:pt x="15966" y="14549"/>
                    <a:pt x="16531" y="14301"/>
                  </a:cubicBezTo>
                  <a:cubicBezTo>
                    <a:pt x="16967" y="14115"/>
                    <a:pt x="17289" y="13726"/>
                    <a:pt x="17451" y="13287"/>
                  </a:cubicBezTo>
                  <a:cubicBezTo>
                    <a:pt x="17701" y="12618"/>
                    <a:pt x="17697" y="11886"/>
                    <a:pt x="17630" y="11184"/>
                  </a:cubicBezTo>
                  <a:cubicBezTo>
                    <a:pt x="17543" y="10321"/>
                    <a:pt x="17333" y="9476"/>
                    <a:pt x="17073" y="8650"/>
                  </a:cubicBezTo>
                  <a:cubicBezTo>
                    <a:pt x="17404" y="8644"/>
                    <a:pt x="17735" y="8651"/>
                    <a:pt x="18066" y="8646"/>
                  </a:cubicBezTo>
                  <a:cubicBezTo>
                    <a:pt x="17956" y="8541"/>
                    <a:pt x="17855" y="8420"/>
                    <a:pt x="17814" y="8271"/>
                  </a:cubicBezTo>
                  <a:cubicBezTo>
                    <a:pt x="17719" y="7973"/>
                    <a:pt x="17790" y="7655"/>
                    <a:pt x="17900" y="7373"/>
                  </a:cubicBezTo>
                  <a:cubicBezTo>
                    <a:pt x="18488" y="7365"/>
                    <a:pt x="19077" y="7370"/>
                    <a:pt x="19666" y="7370"/>
                  </a:cubicBezTo>
                  <a:cubicBezTo>
                    <a:pt x="19740" y="7592"/>
                    <a:pt x="19838" y="7812"/>
                    <a:pt x="19854" y="8049"/>
                  </a:cubicBezTo>
                  <a:cubicBezTo>
                    <a:pt x="19838" y="8314"/>
                    <a:pt x="19586" y="8464"/>
                    <a:pt x="19431" y="8651"/>
                  </a:cubicBezTo>
                  <a:cubicBezTo>
                    <a:pt x="19866" y="8667"/>
                    <a:pt x="20301" y="8647"/>
                    <a:pt x="20736" y="8663"/>
                  </a:cubicBezTo>
                  <a:cubicBezTo>
                    <a:pt x="21376" y="8676"/>
                    <a:pt x="22017" y="8652"/>
                    <a:pt x="22657" y="8675"/>
                  </a:cubicBezTo>
                  <a:cubicBezTo>
                    <a:pt x="22454" y="8570"/>
                    <a:pt x="22291" y="8395"/>
                    <a:pt x="22211" y="8179"/>
                  </a:cubicBezTo>
                  <a:cubicBezTo>
                    <a:pt x="21554" y="6516"/>
                    <a:pt x="21020" y="4808"/>
                    <a:pt x="20396" y="3133"/>
                  </a:cubicBezTo>
                  <a:cubicBezTo>
                    <a:pt x="20002" y="3116"/>
                    <a:pt x="19607" y="3134"/>
                    <a:pt x="19215" y="3103"/>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76" name="Freeform 52">
              <a:extLst>
                <a:ext uri="{FF2B5EF4-FFF2-40B4-BE49-F238E27FC236}">
                  <a16:creationId xmlns:a16="http://schemas.microsoft.com/office/drawing/2014/main" id="{E9637C52-0EB1-0348-860E-9555E280DC61}"/>
                </a:ext>
              </a:extLst>
            </p:cNvPr>
            <p:cNvSpPr>
              <a:spLocks noChangeAspect="1"/>
            </p:cNvSpPr>
            <p:nvPr userDrawn="1"/>
          </p:nvSpPr>
          <p:spPr bwMode="auto">
            <a:xfrm>
              <a:off x="197" y="283"/>
              <a:ext cx="363" cy="312"/>
            </a:xfrm>
            <a:custGeom>
              <a:avLst/>
              <a:gdLst/>
              <a:ahLst/>
              <a:cxnLst>
                <a:cxn ang="0">
                  <a:pos x="19215" y="3103"/>
                </a:cxn>
                <a:cxn ang="0">
                  <a:pos x="23032" y="0"/>
                </a:cxn>
                <a:cxn ang="0">
                  <a:pos x="24063" y="8007"/>
                </a:cxn>
                <a:cxn ang="0">
                  <a:pos x="21565" y="14433"/>
                </a:cxn>
                <a:cxn ang="0">
                  <a:pos x="18080" y="18039"/>
                </a:cxn>
                <a:cxn ang="0">
                  <a:pos x="12226" y="20578"/>
                </a:cxn>
                <a:cxn ang="0">
                  <a:pos x="4492" y="19795"/>
                </a:cxn>
                <a:cxn ang="0">
                  <a:pos x="0" y="16924"/>
                </a:cxn>
                <a:cxn ang="0">
                  <a:pos x="3304" y="14198"/>
                </a:cxn>
                <a:cxn ang="0">
                  <a:pos x="8119" y="10641"/>
                </a:cxn>
                <a:cxn ang="0">
                  <a:pos x="9297" y="12062"/>
                </a:cxn>
                <a:cxn ang="0">
                  <a:pos x="9854" y="12367"/>
                </a:cxn>
                <a:cxn ang="0">
                  <a:pos x="10276" y="12067"/>
                </a:cxn>
                <a:cxn ang="0">
                  <a:pos x="10087" y="11661"/>
                </a:cxn>
                <a:cxn ang="0">
                  <a:pos x="9172" y="10918"/>
                </a:cxn>
                <a:cxn ang="0">
                  <a:pos x="8517" y="10364"/>
                </a:cxn>
                <a:cxn ang="0">
                  <a:pos x="11258" y="8521"/>
                </a:cxn>
                <a:cxn ang="0">
                  <a:pos x="11266" y="9034"/>
                </a:cxn>
                <a:cxn ang="0">
                  <a:pos x="11935" y="8519"/>
                </a:cxn>
                <a:cxn ang="0">
                  <a:pos x="13133" y="8789"/>
                </a:cxn>
                <a:cxn ang="0">
                  <a:pos x="14888" y="8425"/>
                </a:cxn>
                <a:cxn ang="0">
                  <a:pos x="15818" y="7517"/>
                </a:cxn>
                <a:cxn ang="0">
                  <a:pos x="15814" y="6532"/>
                </a:cxn>
                <a:cxn ang="0">
                  <a:pos x="15315" y="5832"/>
                </a:cxn>
                <a:cxn ang="0">
                  <a:pos x="15459" y="5743"/>
                </a:cxn>
                <a:cxn ang="0">
                  <a:pos x="16678" y="8330"/>
                </a:cxn>
                <a:cxn ang="0">
                  <a:pos x="16303" y="8636"/>
                </a:cxn>
                <a:cxn ang="0">
                  <a:pos x="16799" y="8652"/>
                </a:cxn>
                <a:cxn ang="0">
                  <a:pos x="17448" y="11788"/>
                </a:cxn>
                <a:cxn ang="0">
                  <a:pos x="16985" y="13589"/>
                </a:cxn>
                <a:cxn ang="0">
                  <a:pos x="15843" y="14277"/>
                </a:cxn>
                <a:cxn ang="0">
                  <a:pos x="13813" y="14037"/>
                </a:cxn>
                <a:cxn ang="0">
                  <a:pos x="12965" y="13735"/>
                </a:cxn>
                <a:cxn ang="0">
                  <a:pos x="13139" y="13866"/>
                </a:cxn>
                <a:cxn ang="0">
                  <a:pos x="14733" y="14383"/>
                </a:cxn>
                <a:cxn ang="0">
                  <a:pos x="16531" y="14301"/>
                </a:cxn>
                <a:cxn ang="0">
                  <a:pos x="17451" y="13287"/>
                </a:cxn>
                <a:cxn ang="0">
                  <a:pos x="17630" y="11184"/>
                </a:cxn>
                <a:cxn ang="0">
                  <a:pos x="17073" y="8650"/>
                </a:cxn>
                <a:cxn ang="0">
                  <a:pos x="18066" y="8646"/>
                </a:cxn>
                <a:cxn ang="0">
                  <a:pos x="17814" y="8271"/>
                </a:cxn>
                <a:cxn ang="0">
                  <a:pos x="17900" y="7373"/>
                </a:cxn>
                <a:cxn ang="0">
                  <a:pos x="19666" y="7370"/>
                </a:cxn>
                <a:cxn ang="0">
                  <a:pos x="19854" y="8049"/>
                </a:cxn>
                <a:cxn ang="0">
                  <a:pos x="19431" y="8651"/>
                </a:cxn>
                <a:cxn ang="0">
                  <a:pos x="20736" y="8663"/>
                </a:cxn>
                <a:cxn ang="0">
                  <a:pos x="22657" y="8675"/>
                </a:cxn>
                <a:cxn ang="0">
                  <a:pos x="22211" y="8179"/>
                </a:cxn>
                <a:cxn ang="0">
                  <a:pos x="20396" y="3133"/>
                </a:cxn>
                <a:cxn ang="0">
                  <a:pos x="19215" y="3103"/>
                </a:cxn>
              </a:cxnLst>
              <a:rect l="0" t="0" r="r" b="b"/>
              <a:pathLst>
                <a:path w="24447" h="21052">
                  <a:moveTo>
                    <a:pt x="19215" y="3103"/>
                  </a:moveTo>
                  <a:cubicBezTo>
                    <a:pt x="20526" y="2118"/>
                    <a:pt x="21817" y="1104"/>
                    <a:pt x="23032" y="0"/>
                  </a:cubicBezTo>
                  <a:cubicBezTo>
                    <a:pt x="24088" y="2512"/>
                    <a:pt x="24447" y="5310"/>
                    <a:pt x="24063" y="8007"/>
                  </a:cubicBezTo>
                  <a:cubicBezTo>
                    <a:pt x="23741" y="10304"/>
                    <a:pt x="22878" y="12522"/>
                    <a:pt x="21565" y="14433"/>
                  </a:cubicBezTo>
                  <a:cubicBezTo>
                    <a:pt x="20616" y="15819"/>
                    <a:pt x="19434" y="17045"/>
                    <a:pt x="18080" y="18039"/>
                  </a:cubicBezTo>
                  <a:cubicBezTo>
                    <a:pt x="16352" y="19310"/>
                    <a:pt x="14337" y="20193"/>
                    <a:pt x="12226" y="20578"/>
                  </a:cubicBezTo>
                  <a:cubicBezTo>
                    <a:pt x="9643" y="21052"/>
                    <a:pt x="6928" y="20781"/>
                    <a:pt x="4492" y="19795"/>
                  </a:cubicBezTo>
                  <a:cubicBezTo>
                    <a:pt x="2834" y="19128"/>
                    <a:pt x="1304" y="18147"/>
                    <a:pt x="0" y="16924"/>
                  </a:cubicBezTo>
                  <a:cubicBezTo>
                    <a:pt x="1071" y="15980"/>
                    <a:pt x="2182" y="15081"/>
                    <a:pt x="3304" y="14198"/>
                  </a:cubicBezTo>
                  <a:cubicBezTo>
                    <a:pt x="4876" y="12968"/>
                    <a:pt x="6482" y="11783"/>
                    <a:pt x="8119" y="10641"/>
                  </a:cubicBezTo>
                  <a:cubicBezTo>
                    <a:pt x="8474" y="11143"/>
                    <a:pt x="8833" y="11653"/>
                    <a:pt x="9297" y="12062"/>
                  </a:cubicBezTo>
                  <a:cubicBezTo>
                    <a:pt x="9460" y="12198"/>
                    <a:pt x="9639" y="12335"/>
                    <a:pt x="9854" y="12367"/>
                  </a:cubicBezTo>
                  <a:cubicBezTo>
                    <a:pt x="10045" y="12400"/>
                    <a:pt x="10242" y="12255"/>
                    <a:pt x="10276" y="12067"/>
                  </a:cubicBezTo>
                  <a:cubicBezTo>
                    <a:pt x="10297" y="11908"/>
                    <a:pt x="10190" y="11770"/>
                    <a:pt x="10087" y="11661"/>
                  </a:cubicBezTo>
                  <a:cubicBezTo>
                    <a:pt x="9811" y="11379"/>
                    <a:pt x="9479" y="11163"/>
                    <a:pt x="9172" y="10918"/>
                  </a:cubicBezTo>
                  <a:cubicBezTo>
                    <a:pt x="8944" y="10745"/>
                    <a:pt x="8731" y="10553"/>
                    <a:pt x="8517" y="10364"/>
                  </a:cubicBezTo>
                  <a:cubicBezTo>
                    <a:pt x="9422" y="9737"/>
                    <a:pt x="10336" y="9123"/>
                    <a:pt x="11258" y="8521"/>
                  </a:cubicBezTo>
                  <a:cubicBezTo>
                    <a:pt x="11268" y="8691"/>
                    <a:pt x="11265" y="8863"/>
                    <a:pt x="11266" y="9034"/>
                  </a:cubicBezTo>
                  <a:cubicBezTo>
                    <a:pt x="11480" y="8852"/>
                    <a:pt x="11688" y="8654"/>
                    <a:pt x="11935" y="8519"/>
                  </a:cubicBezTo>
                  <a:cubicBezTo>
                    <a:pt x="12324" y="8649"/>
                    <a:pt x="12721" y="8765"/>
                    <a:pt x="13133" y="8789"/>
                  </a:cubicBezTo>
                  <a:cubicBezTo>
                    <a:pt x="13736" y="8837"/>
                    <a:pt x="14361" y="8732"/>
                    <a:pt x="14888" y="8425"/>
                  </a:cubicBezTo>
                  <a:cubicBezTo>
                    <a:pt x="15268" y="8212"/>
                    <a:pt x="15635" y="7924"/>
                    <a:pt x="15818" y="7517"/>
                  </a:cubicBezTo>
                  <a:cubicBezTo>
                    <a:pt x="15962" y="7208"/>
                    <a:pt x="15950" y="6841"/>
                    <a:pt x="15814" y="6532"/>
                  </a:cubicBezTo>
                  <a:cubicBezTo>
                    <a:pt x="15704" y="6263"/>
                    <a:pt x="15510" y="6042"/>
                    <a:pt x="15315" y="5832"/>
                  </a:cubicBezTo>
                  <a:cubicBezTo>
                    <a:pt x="15362" y="5802"/>
                    <a:pt x="15410" y="5772"/>
                    <a:pt x="15459" y="5743"/>
                  </a:cubicBezTo>
                  <a:cubicBezTo>
                    <a:pt x="15926" y="6575"/>
                    <a:pt x="16342" y="7437"/>
                    <a:pt x="16678" y="8330"/>
                  </a:cubicBezTo>
                  <a:cubicBezTo>
                    <a:pt x="16556" y="8435"/>
                    <a:pt x="16428" y="8534"/>
                    <a:pt x="16303" y="8636"/>
                  </a:cubicBezTo>
                  <a:cubicBezTo>
                    <a:pt x="16468" y="8641"/>
                    <a:pt x="16634" y="8648"/>
                    <a:pt x="16799" y="8652"/>
                  </a:cubicBezTo>
                  <a:cubicBezTo>
                    <a:pt x="17151" y="9662"/>
                    <a:pt x="17427" y="10713"/>
                    <a:pt x="17448" y="11788"/>
                  </a:cubicBezTo>
                  <a:cubicBezTo>
                    <a:pt x="17446" y="12411"/>
                    <a:pt x="17359" y="13072"/>
                    <a:pt x="16985" y="13589"/>
                  </a:cubicBezTo>
                  <a:cubicBezTo>
                    <a:pt x="16720" y="13965"/>
                    <a:pt x="16292" y="14202"/>
                    <a:pt x="15843" y="14277"/>
                  </a:cubicBezTo>
                  <a:cubicBezTo>
                    <a:pt x="15160" y="14395"/>
                    <a:pt x="14465" y="14241"/>
                    <a:pt x="13813" y="14037"/>
                  </a:cubicBezTo>
                  <a:cubicBezTo>
                    <a:pt x="13525" y="13952"/>
                    <a:pt x="13253" y="13820"/>
                    <a:pt x="12965" y="13735"/>
                  </a:cubicBezTo>
                  <a:cubicBezTo>
                    <a:pt x="13012" y="13791"/>
                    <a:pt x="13069" y="13840"/>
                    <a:pt x="13139" y="13866"/>
                  </a:cubicBezTo>
                  <a:cubicBezTo>
                    <a:pt x="13655" y="14080"/>
                    <a:pt x="14184" y="14269"/>
                    <a:pt x="14733" y="14383"/>
                  </a:cubicBezTo>
                  <a:cubicBezTo>
                    <a:pt x="15324" y="14501"/>
                    <a:pt x="15966" y="14549"/>
                    <a:pt x="16531" y="14301"/>
                  </a:cubicBezTo>
                  <a:cubicBezTo>
                    <a:pt x="16967" y="14115"/>
                    <a:pt x="17289" y="13726"/>
                    <a:pt x="17451" y="13287"/>
                  </a:cubicBezTo>
                  <a:cubicBezTo>
                    <a:pt x="17701" y="12618"/>
                    <a:pt x="17697" y="11886"/>
                    <a:pt x="17630" y="11184"/>
                  </a:cubicBezTo>
                  <a:cubicBezTo>
                    <a:pt x="17543" y="10321"/>
                    <a:pt x="17333" y="9476"/>
                    <a:pt x="17073" y="8650"/>
                  </a:cubicBezTo>
                  <a:cubicBezTo>
                    <a:pt x="17404" y="8644"/>
                    <a:pt x="17735" y="8651"/>
                    <a:pt x="18066" y="8646"/>
                  </a:cubicBezTo>
                  <a:cubicBezTo>
                    <a:pt x="17956" y="8541"/>
                    <a:pt x="17855" y="8420"/>
                    <a:pt x="17814" y="8271"/>
                  </a:cubicBezTo>
                  <a:cubicBezTo>
                    <a:pt x="17719" y="7973"/>
                    <a:pt x="17790" y="7655"/>
                    <a:pt x="17900" y="7373"/>
                  </a:cubicBezTo>
                  <a:cubicBezTo>
                    <a:pt x="18488" y="7365"/>
                    <a:pt x="19077" y="7370"/>
                    <a:pt x="19666" y="7370"/>
                  </a:cubicBezTo>
                  <a:cubicBezTo>
                    <a:pt x="19740" y="7592"/>
                    <a:pt x="19838" y="7812"/>
                    <a:pt x="19854" y="8049"/>
                  </a:cubicBezTo>
                  <a:cubicBezTo>
                    <a:pt x="19838" y="8314"/>
                    <a:pt x="19586" y="8464"/>
                    <a:pt x="19431" y="8651"/>
                  </a:cubicBezTo>
                  <a:cubicBezTo>
                    <a:pt x="19866" y="8667"/>
                    <a:pt x="20301" y="8647"/>
                    <a:pt x="20736" y="8663"/>
                  </a:cubicBezTo>
                  <a:cubicBezTo>
                    <a:pt x="21376" y="8676"/>
                    <a:pt x="22017" y="8652"/>
                    <a:pt x="22657" y="8675"/>
                  </a:cubicBezTo>
                  <a:cubicBezTo>
                    <a:pt x="22454" y="8570"/>
                    <a:pt x="22291" y="8395"/>
                    <a:pt x="22211" y="8179"/>
                  </a:cubicBezTo>
                  <a:cubicBezTo>
                    <a:pt x="21554" y="6516"/>
                    <a:pt x="21020" y="4808"/>
                    <a:pt x="20396" y="3133"/>
                  </a:cubicBezTo>
                  <a:cubicBezTo>
                    <a:pt x="20002" y="3116"/>
                    <a:pt x="19607" y="3134"/>
                    <a:pt x="19215" y="3103"/>
                  </a:cubicBezTo>
                  <a:close/>
                </a:path>
              </a:pathLst>
            </a:custGeom>
            <a:solidFill>
              <a:srgbClr val="1E59A6"/>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77" name="Freeform 53">
              <a:extLst>
                <a:ext uri="{FF2B5EF4-FFF2-40B4-BE49-F238E27FC236}">
                  <a16:creationId xmlns:a16="http://schemas.microsoft.com/office/drawing/2014/main" id="{75781C70-1502-1147-B84C-4708940AFAF5}"/>
                </a:ext>
              </a:extLst>
            </p:cNvPr>
            <p:cNvSpPr>
              <a:spLocks noChangeAspect="1"/>
            </p:cNvSpPr>
            <p:nvPr userDrawn="1"/>
          </p:nvSpPr>
          <p:spPr bwMode="auto">
            <a:xfrm>
              <a:off x="415" y="288"/>
              <a:ext cx="101" cy="70"/>
            </a:xfrm>
            <a:custGeom>
              <a:avLst/>
              <a:gdLst/>
              <a:ahLst/>
              <a:cxnLst>
                <a:cxn ang="0">
                  <a:pos x="6157" y="399"/>
                </a:cxn>
                <a:cxn ang="0">
                  <a:pos x="6783" y="0"/>
                </a:cxn>
                <a:cxn ang="0">
                  <a:pos x="6428" y="315"/>
                </a:cxn>
                <a:cxn ang="0">
                  <a:pos x="3436" y="2763"/>
                </a:cxn>
                <a:cxn ang="0">
                  <a:pos x="2968" y="2762"/>
                </a:cxn>
                <a:cxn ang="0">
                  <a:pos x="3159" y="2973"/>
                </a:cxn>
                <a:cxn ang="0">
                  <a:pos x="677" y="4741"/>
                </a:cxn>
                <a:cxn ang="0">
                  <a:pos x="0" y="3660"/>
                </a:cxn>
                <a:cxn ang="0">
                  <a:pos x="681" y="4071"/>
                </a:cxn>
                <a:cxn ang="0">
                  <a:pos x="673" y="3113"/>
                </a:cxn>
                <a:cxn ang="0">
                  <a:pos x="6157" y="399"/>
                </a:cxn>
              </a:cxnLst>
              <a:rect l="0" t="0" r="r" b="b"/>
              <a:pathLst>
                <a:path w="6783" h="4741">
                  <a:moveTo>
                    <a:pt x="6157" y="399"/>
                  </a:moveTo>
                  <a:cubicBezTo>
                    <a:pt x="6368" y="269"/>
                    <a:pt x="6566" y="118"/>
                    <a:pt x="6783" y="0"/>
                  </a:cubicBezTo>
                  <a:cubicBezTo>
                    <a:pt x="6670" y="111"/>
                    <a:pt x="6548" y="212"/>
                    <a:pt x="6428" y="315"/>
                  </a:cubicBezTo>
                  <a:cubicBezTo>
                    <a:pt x="5453" y="1158"/>
                    <a:pt x="4458" y="1978"/>
                    <a:pt x="3436" y="2763"/>
                  </a:cubicBezTo>
                  <a:cubicBezTo>
                    <a:pt x="3280" y="2764"/>
                    <a:pt x="3124" y="2762"/>
                    <a:pt x="2968" y="2762"/>
                  </a:cubicBezTo>
                  <a:cubicBezTo>
                    <a:pt x="3029" y="2835"/>
                    <a:pt x="3094" y="2904"/>
                    <a:pt x="3159" y="2973"/>
                  </a:cubicBezTo>
                  <a:cubicBezTo>
                    <a:pt x="2349" y="3586"/>
                    <a:pt x="1525" y="4181"/>
                    <a:pt x="677" y="4741"/>
                  </a:cubicBezTo>
                  <a:cubicBezTo>
                    <a:pt x="463" y="4374"/>
                    <a:pt x="219" y="4024"/>
                    <a:pt x="0" y="3660"/>
                  </a:cubicBezTo>
                  <a:cubicBezTo>
                    <a:pt x="249" y="3759"/>
                    <a:pt x="462" y="3922"/>
                    <a:pt x="681" y="4071"/>
                  </a:cubicBezTo>
                  <a:cubicBezTo>
                    <a:pt x="684" y="3751"/>
                    <a:pt x="666" y="3432"/>
                    <a:pt x="673" y="3113"/>
                  </a:cubicBezTo>
                  <a:cubicBezTo>
                    <a:pt x="2580" y="2382"/>
                    <a:pt x="4433" y="1496"/>
                    <a:pt x="6157" y="399"/>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78" name="Freeform 54">
              <a:extLst>
                <a:ext uri="{FF2B5EF4-FFF2-40B4-BE49-F238E27FC236}">
                  <a16:creationId xmlns:a16="http://schemas.microsoft.com/office/drawing/2014/main" id="{63C661C1-470B-E74D-9F1C-485D47813DB0}"/>
                </a:ext>
              </a:extLst>
            </p:cNvPr>
            <p:cNvSpPr>
              <a:spLocks noChangeAspect="1"/>
            </p:cNvSpPr>
            <p:nvPr userDrawn="1"/>
          </p:nvSpPr>
          <p:spPr bwMode="auto">
            <a:xfrm>
              <a:off x="415" y="288"/>
              <a:ext cx="101" cy="70"/>
            </a:xfrm>
            <a:custGeom>
              <a:avLst/>
              <a:gdLst/>
              <a:ahLst/>
              <a:cxnLst>
                <a:cxn ang="0">
                  <a:pos x="6157" y="399"/>
                </a:cxn>
                <a:cxn ang="0">
                  <a:pos x="6783" y="0"/>
                </a:cxn>
                <a:cxn ang="0">
                  <a:pos x="6428" y="315"/>
                </a:cxn>
                <a:cxn ang="0">
                  <a:pos x="3436" y="2763"/>
                </a:cxn>
                <a:cxn ang="0">
                  <a:pos x="2968" y="2762"/>
                </a:cxn>
                <a:cxn ang="0">
                  <a:pos x="3159" y="2973"/>
                </a:cxn>
                <a:cxn ang="0">
                  <a:pos x="677" y="4741"/>
                </a:cxn>
                <a:cxn ang="0">
                  <a:pos x="0" y="3660"/>
                </a:cxn>
                <a:cxn ang="0">
                  <a:pos x="681" y="4071"/>
                </a:cxn>
                <a:cxn ang="0">
                  <a:pos x="673" y="3113"/>
                </a:cxn>
                <a:cxn ang="0">
                  <a:pos x="6157" y="399"/>
                </a:cxn>
              </a:cxnLst>
              <a:rect l="0" t="0" r="r" b="b"/>
              <a:pathLst>
                <a:path w="6783" h="4741">
                  <a:moveTo>
                    <a:pt x="6157" y="399"/>
                  </a:moveTo>
                  <a:cubicBezTo>
                    <a:pt x="6368" y="269"/>
                    <a:pt x="6566" y="118"/>
                    <a:pt x="6783" y="0"/>
                  </a:cubicBezTo>
                  <a:cubicBezTo>
                    <a:pt x="6670" y="111"/>
                    <a:pt x="6548" y="212"/>
                    <a:pt x="6428" y="315"/>
                  </a:cubicBezTo>
                  <a:cubicBezTo>
                    <a:pt x="5453" y="1158"/>
                    <a:pt x="4458" y="1978"/>
                    <a:pt x="3436" y="2763"/>
                  </a:cubicBezTo>
                  <a:cubicBezTo>
                    <a:pt x="3280" y="2764"/>
                    <a:pt x="3124" y="2762"/>
                    <a:pt x="2968" y="2762"/>
                  </a:cubicBezTo>
                  <a:cubicBezTo>
                    <a:pt x="3029" y="2835"/>
                    <a:pt x="3094" y="2904"/>
                    <a:pt x="3159" y="2973"/>
                  </a:cubicBezTo>
                  <a:cubicBezTo>
                    <a:pt x="2349" y="3586"/>
                    <a:pt x="1525" y="4181"/>
                    <a:pt x="677" y="4741"/>
                  </a:cubicBezTo>
                  <a:cubicBezTo>
                    <a:pt x="463" y="4374"/>
                    <a:pt x="219" y="4024"/>
                    <a:pt x="0" y="3660"/>
                  </a:cubicBezTo>
                  <a:cubicBezTo>
                    <a:pt x="249" y="3759"/>
                    <a:pt x="462" y="3922"/>
                    <a:pt x="681" y="4071"/>
                  </a:cubicBezTo>
                  <a:cubicBezTo>
                    <a:pt x="684" y="3751"/>
                    <a:pt x="666" y="3432"/>
                    <a:pt x="673" y="3113"/>
                  </a:cubicBezTo>
                  <a:cubicBezTo>
                    <a:pt x="2580" y="2382"/>
                    <a:pt x="4433" y="1496"/>
                    <a:pt x="6157" y="399"/>
                  </a:cubicBezTo>
                  <a:close/>
                </a:path>
              </a:pathLst>
            </a:custGeom>
            <a:solidFill>
              <a:srgbClr val="1E59A6"/>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79" name="Freeform 55">
              <a:extLst>
                <a:ext uri="{FF2B5EF4-FFF2-40B4-BE49-F238E27FC236}">
                  <a16:creationId xmlns:a16="http://schemas.microsoft.com/office/drawing/2014/main" id="{EA4DDB79-066D-D44F-A9FE-D9D5DDB11304}"/>
                </a:ext>
              </a:extLst>
            </p:cNvPr>
            <p:cNvSpPr>
              <a:spLocks noChangeAspect="1"/>
            </p:cNvSpPr>
            <p:nvPr userDrawn="1"/>
          </p:nvSpPr>
          <p:spPr bwMode="auto">
            <a:xfrm>
              <a:off x="324" y="317"/>
              <a:ext cx="77" cy="47"/>
            </a:xfrm>
            <a:custGeom>
              <a:avLst/>
              <a:gdLst/>
              <a:ahLst/>
              <a:cxnLst>
                <a:cxn ang="0">
                  <a:pos x="486" y="1482"/>
                </a:cxn>
                <a:cxn ang="0">
                  <a:pos x="4546" y="0"/>
                </a:cxn>
                <a:cxn ang="0">
                  <a:pos x="5125" y="740"/>
                </a:cxn>
                <a:cxn ang="0">
                  <a:pos x="4472" y="736"/>
                </a:cxn>
                <a:cxn ang="0">
                  <a:pos x="3056" y="1336"/>
                </a:cxn>
                <a:cxn ang="0">
                  <a:pos x="2619" y="2555"/>
                </a:cxn>
                <a:cxn ang="0">
                  <a:pos x="518" y="3144"/>
                </a:cxn>
                <a:cxn ang="0">
                  <a:pos x="0" y="1658"/>
                </a:cxn>
                <a:cxn ang="0">
                  <a:pos x="486" y="1482"/>
                </a:cxn>
              </a:cxnLst>
              <a:rect l="0" t="0" r="r" b="b"/>
              <a:pathLst>
                <a:path w="5125" h="3144">
                  <a:moveTo>
                    <a:pt x="486" y="1482"/>
                  </a:moveTo>
                  <a:cubicBezTo>
                    <a:pt x="1847" y="1010"/>
                    <a:pt x="3204" y="525"/>
                    <a:pt x="4546" y="0"/>
                  </a:cubicBezTo>
                  <a:cubicBezTo>
                    <a:pt x="4747" y="240"/>
                    <a:pt x="4943" y="485"/>
                    <a:pt x="5125" y="740"/>
                  </a:cubicBezTo>
                  <a:cubicBezTo>
                    <a:pt x="4907" y="734"/>
                    <a:pt x="4689" y="716"/>
                    <a:pt x="4472" y="736"/>
                  </a:cubicBezTo>
                  <a:cubicBezTo>
                    <a:pt x="3952" y="769"/>
                    <a:pt x="3419" y="949"/>
                    <a:pt x="3056" y="1336"/>
                  </a:cubicBezTo>
                  <a:cubicBezTo>
                    <a:pt x="2747" y="1658"/>
                    <a:pt x="2598" y="2113"/>
                    <a:pt x="2619" y="2555"/>
                  </a:cubicBezTo>
                  <a:cubicBezTo>
                    <a:pt x="1919" y="2753"/>
                    <a:pt x="1223" y="2965"/>
                    <a:pt x="518" y="3144"/>
                  </a:cubicBezTo>
                  <a:cubicBezTo>
                    <a:pt x="345" y="2649"/>
                    <a:pt x="174" y="2153"/>
                    <a:pt x="0" y="1658"/>
                  </a:cubicBezTo>
                  <a:cubicBezTo>
                    <a:pt x="160" y="1593"/>
                    <a:pt x="323" y="1539"/>
                    <a:pt x="486" y="1482"/>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80" name="Freeform 56">
              <a:extLst>
                <a:ext uri="{FF2B5EF4-FFF2-40B4-BE49-F238E27FC236}">
                  <a16:creationId xmlns:a16="http://schemas.microsoft.com/office/drawing/2014/main" id="{B168AE11-1355-7A43-ABA5-D13CCC58BCC7}"/>
                </a:ext>
              </a:extLst>
            </p:cNvPr>
            <p:cNvSpPr>
              <a:spLocks noChangeAspect="1"/>
            </p:cNvSpPr>
            <p:nvPr userDrawn="1"/>
          </p:nvSpPr>
          <p:spPr bwMode="auto">
            <a:xfrm>
              <a:off x="324" y="317"/>
              <a:ext cx="77" cy="47"/>
            </a:xfrm>
            <a:custGeom>
              <a:avLst/>
              <a:gdLst/>
              <a:ahLst/>
              <a:cxnLst>
                <a:cxn ang="0">
                  <a:pos x="486" y="1482"/>
                </a:cxn>
                <a:cxn ang="0">
                  <a:pos x="4546" y="0"/>
                </a:cxn>
                <a:cxn ang="0">
                  <a:pos x="5125" y="740"/>
                </a:cxn>
                <a:cxn ang="0">
                  <a:pos x="4472" y="736"/>
                </a:cxn>
                <a:cxn ang="0">
                  <a:pos x="3056" y="1336"/>
                </a:cxn>
                <a:cxn ang="0">
                  <a:pos x="2619" y="2555"/>
                </a:cxn>
                <a:cxn ang="0">
                  <a:pos x="518" y="3144"/>
                </a:cxn>
                <a:cxn ang="0">
                  <a:pos x="0" y="1658"/>
                </a:cxn>
                <a:cxn ang="0">
                  <a:pos x="486" y="1482"/>
                </a:cxn>
              </a:cxnLst>
              <a:rect l="0" t="0" r="r" b="b"/>
              <a:pathLst>
                <a:path w="5125" h="3144">
                  <a:moveTo>
                    <a:pt x="486" y="1482"/>
                  </a:moveTo>
                  <a:cubicBezTo>
                    <a:pt x="1847" y="1010"/>
                    <a:pt x="3204" y="525"/>
                    <a:pt x="4546" y="0"/>
                  </a:cubicBezTo>
                  <a:cubicBezTo>
                    <a:pt x="4747" y="240"/>
                    <a:pt x="4943" y="485"/>
                    <a:pt x="5125" y="740"/>
                  </a:cubicBezTo>
                  <a:cubicBezTo>
                    <a:pt x="4907" y="734"/>
                    <a:pt x="4689" y="716"/>
                    <a:pt x="4472" y="736"/>
                  </a:cubicBezTo>
                  <a:cubicBezTo>
                    <a:pt x="3952" y="769"/>
                    <a:pt x="3419" y="949"/>
                    <a:pt x="3056" y="1336"/>
                  </a:cubicBezTo>
                  <a:cubicBezTo>
                    <a:pt x="2747" y="1658"/>
                    <a:pt x="2598" y="2113"/>
                    <a:pt x="2619" y="2555"/>
                  </a:cubicBezTo>
                  <a:cubicBezTo>
                    <a:pt x="1919" y="2753"/>
                    <a:pt x="1223" y="2965"/>
                    <a:pt x="518" y="3144"/>
                  </a:cubicBezTo>
                  <a:cubicBezTo>
                    <a:pt x="345" y="2649"/>
                    <a:pt x="174" y="2153"/>
                    <a:pt x="0" y="1658"/>
                  </a:cubicBezTo>
                  <a:cubicBezTo>
                    <a:pt x="160" y="1593"/>
                    <a:pt x="323" y="1539"/>
                    <a:pt x="486" y="1482"/>
                  </a:cubicBezTo>
                  <a:close/>
                </a:path>
              </a:pathLst>
            </a:custGeom>
            <a:solidFill>
              <a:srgbClr val="E32E3A"/>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81" name="Freeform 57">
              <a:extLst>
                <a:ext uri="{FF2B5EF4-FFF2-40B4-BE49-F238E27FC236}">
                  <a16:creationId xmlns:a16="http://schemas.microsoft.com/office/drawing/2014/main" id="{5FE7C899-4B43-CE4B-A650-AD5626269F54}"/>
                </a:ext>
              </a:extLst>
            </p:cNvPr>
            <p:cNvSpPr>
              <a:spLocks noChangeAspect="1"/>
            </p:cNvSpPr>
            <p:nvPr userDrawn="1"/>
          </p:nvSpPr>
          <p:spPr bwMode="auto">
            <a:xfrm>
              <a:off x="161" y="327"/>
              <a:ext cx="84" cy="83"/>
            </a:xfrm>
            <a:custGeom>
              <a:avLst/>
              <a:gdLst/>
              <a:ahLst/>
              <a:cxnLst>
                <a:cxn ang="0">
                  <a:pos x="93" y="22"/>
                </a:cxn>
                <a:cxn ang="0">
                  <a:pos x="885" y="23"/>
                </a:cxn>
                <a:cxn ang="0">
                  <a:pos x="2404" y="22"/>
                </a:cxn>
                <a:cxn ang="0">
                  <a:pos x="2946" y="925"/>
                </a:cxn>
                <a:cxn ang="0">
                  <a:pos x="4312" y="3336"/>
                </a:cxn>
                <a:cxn ang="0">
                  <a:pos x="4395" y="3270"/>
                </a:cxn>
                <a:cxn ang="0">
                  <a:pos x="4388" y="975"/>
                </a:cxn>
                <a:cxn ang="0">
                  <a:pos x="4342" y="622"/>
                </a:cxn>
                <a:cxn ang="0">
                  <a:pos x="3927" y="46"/>
                </a:cxn>
                <a:cxn ang="0">
                  <a:pos x="5576" y="59"/>
                </a:cxn>
                <a:cxn ang="0">
                  <a:pos x="5229" y="450"/>
                </a:cxn>
                <a:cxn ang="0">
                  <a:pos x="5145" y="870"/>
                </a:cxn>
                <a:cxn ang="0">
                  <a:pos x="5137" y="2992"/>
                </a:cxn>
                <a:cxn ang="0">
                  <a:pos x="5145" y="4151"/>
                </a:cxn>
                <a:cxn ang="0">
                  <a:pos x="5177" y="4944"/>
                </a:cxn>
                <a:cxn ang="0">
                  <a:pos x="5639" y="5608"/>
                </a:cxn>
                <a:cxn ang="0">
                  <a:pos x="3354" y="5612"/>
                </a:cxn>
                <a:cxn ang="0">
                  <a:pos x="2868" y="4777"/>
                </a:cxn>
                <a:cxn ang="0">
                  <a:pos x="2423" y="4004"/>
                </a:cxn>
                <a:cxn ang="0">
                  <a:pos x="1279" y="2011"/>
                </a:cxn>
                <a:cxn ang="0">
                  <a:pos x="1279" y="4481"/>
                </a:cxn>
                <a:cxn ang="0">
                  <a:pos x="1502" y="5205"/>
                </a:cxn>
                <a:cxn ang="0">
                  <a:pos x="1783" y="5530"/>
                </a:cxn>
                <a:cxn ang="0">
                  <a:pos x="370" y="5558"/>
                </a:cxn>
                <a:cxn ang="0">
                  <a:pos x="0" y="5551"/>
                </a:cxn>
                <a:cxn ang="0">
                  <a:pos x="566" y="4817"/>
                </a:cxn>
                <a:cxn ang="0">
                  <a:pos x="560" y="939"/>
                </a:cxn>
                <a:cxn ang="0">
                  <a:pos x="495" y="554"/>
                </a:cxn>
                <a:cxn ang="0">
                  <a:pos x="93" y="22"/>
                </a:cxn>
              </a:cxnLst>
              <a:rect l="0" t="0" r="r" b="b"/>
              <a:pathLst>
                <a:path w="5639" h="5621">
                  <a:moveTo>
                    <a:pt x="93" y="22"/>
                  </a:moveTo>
                  <a:cubicBezTo>
                    <a:pt x="357" y="0"/>
                    <a:pt x="621" y="26"/>
                    <a:pt x="885" y="23"/>
                  </a:cubicBezTo>
                  <a:cubicBezTo>
                    <a:pt x="1391" y="22"/>
                    <a:pt x="1898" y="23"/>
                    <a:pt x="2404" y="22"/>
                  </a:cubicBezTo>
                  <a:cubicBezTo>
                    <a:pt x="2606" y="309"/>
                    <a:pt x="2766" y="624"/>
                    <a:pt x="2946" y="925"/>
                  </a:cubicBezTo>
                  <a:cubicBezTo>
                    <a:pt x="3408" y="1725"/>
                    <a:pt x="3857" y="2532"/>
                    <a:pt x="4312" y="3336"/>
                  </a:cubicBezTo>
                  <a:cubicBezTo>
                    <a:pt x="4333" y="3319"/>
                    <a:pt x="4374" y="3287"/>
                    <a:pt x="4395" y="3270"/>
                  </a:cubicBezTo>
                  <a:cubicBezTo>
                    <a:pt x="4395" y="2505"/>
                    <a:pt x="4380" y="1740"/>
                    <a:pt x="4388" y="975"/>
                  </a:cubicBezTo>
                  <a:cubicBezTo>
                    <a:pt x="4386" y="857"/>
                    <a:pt x="4401" y="730"/>
                    <a:pt x="4342" y="622"/>
                  </a:cubicBezTo>
                  <a:cubicBezTo>
                    <a:pt x="4231" y="411"/>
                    <a:pt x="4060" y="242"/>
                    <a:pt x="3927" y="46"/>
                  </a:cubicBezTo>
                  <a:cubicBezTo>
                    <a:pt x="4477" y="32"/>
                    <a:pt x="5027" y="46"/>
                    <a:pt x="5576" y="59"/>
                  </a:cubicBezTo>
                  <a:cubicBezTo>
                    <a:pt x="5466" y="194"/>
                    <a:pt x="5339" y="315"/>
                    <a:pt x="5229" y="450"/>
                  </a:cubicBezTo>
                  <a:cubicBezTo>
                    <a:pt x="5130" y="566"/>
                    <a:pt x="5152" y="729"/>
                    <a:pt x="5145" y="870"/>
                  </a:cubicBezTo>
                  <a:cubicBezTo>
                    <a:pt x="5151" y="1577"/>
                    <a:pt x="5129" y="2284"/>
                    <a:pt x="5137" y="2992"/>
                  </a:cubicBezTo>
                  <a:cubicBezTo>
                    <a:pt x="5130" y="3378"/>
                    <a:pt x="5150" y="3765"/>
                    <a:pt x="5145" y="4151"/>
                  </a:cubicBezTo>
                  <a:cubicBezTo>
                    <a:pt x="5156" y="4415"/>
                    <a:pt x="5116" y="4685"/>
                    <a:pt x="5177" y="4944"/>
                  </a:cubicBezTo>
                  <a:cubicBezTo>
                    <a:pt x="5286" y="5194"/>
                    <a:pt x="5508" y="5371"/>
                    <a:pt x="5639" y="5608"/>
                  </a:cubicBezTo>
                  <a:cubicBezTo>
                    <a:pt x="4877" y="5621"/>
                    <a:pt x="4116" y="5612"/>
                    <a:pt x="3354" y="5612"/>
                  </a:cubicBezTo>
                  <a:cubicBezTo>
                    <a:pt x="3189" y="5336"/>
                    <a:pt x="3030" y="5055"/>
                    <a:pt x="2868" y="4777"/>
                  </a:cubicBezTo>
                  <a:cubicBezTo>
                    <a:pt x="2721" y="4519"/>
                    <a:pt x="2572" y="4261"/>
                    <a:pt x="2423" y="4004"/>
                  </a:cubicBezTo>
                  <a:cubicBezTo>
                    <a:pt x="2039" y="3341"/>
                    <a:pt x="1670" y="2669"/>
                    <a:pt x="1279" y="2011"/>
                  </a:cubicBezTo>
                  <a:cubicBezTo>
                    <a:pt x="1254" y="2834"/>
                    <a:pt x="1259" y="3658"/>
                    <a:pt x="1279" y="4481"/>
                  </a:cubicBezTo>
                  <a:cubicBezTo>
                    <a:pt x="1270" y="4739"/>
                    <a:pt x="1317" y="5012"/>
                    <a:pt x="1502" y="5205"/>
                  </a:cubicBezTo>
                  <a:cubicBezTo>
                    <a:pt x="1594" y="5314"/>
                    <a:pt x="1693" y="5418"/>
                    <a:pt x="1783" y="5530"/>
                  </a:cubicBezTo>
                  <a:cubicBezTo>
                    <a:pt x="1313" y="5558"/>
                    <a:pt x="841" y="5528"/>
                    <a:pt x="370" y="5558"/>
                  </a:cubicBezTo>
                  <a:cubicBezTo>
                    <a:pt x="247" y="5555"/>
                    <a:pt x="124" y="5552"/>
                    <a:pt x="0" y="5551"/>
                  </a:cubicBezTo>
                  <a:cubicBezTo>
                    <a:pt x="269" y="5389"/>
                    <a:pt x="545" y="5153"/>
                    <a:pt x="566" y="4817"/>
                  </a:cubicBezTo>
                  <a:cubicBezTo>
                    <a:pt x="541" y="3525"/>
                    <a:pt x="549" y="2232"/>
                    <a:pt x="560" y="939"/>
                  </a:cubicBezTo>
                  <a:cubicBezTo>
                    <a:pt x="557" y="810"/>
                    <a:pt x="579" y="665"/>
                    <a:pt x="495" y="554"/>
                  </a:cubicBezTo>
                  <a:cubicBezTo>
                    <a:pt x="369" y="371"/>
                    <a:pt x="211" y="211"/>
                    <a:pt x="93" y="22"/>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82" name="Freeform 58">
              <a:extLst>
                <a:ext uri="{FF2B5EF4-FFF2-40B4-BE49-F238E27FC236}">
                  <a16:creationId xmlns:a16="http://schemas.microsoft.com/office/drawing/2014/main" id="{B74EAD46-4162-8D47-8A94-CF8F6B71A7DD}"/>
                </a:ext>
              </a:extLst>
            </p:cNvPr>
            <p:cNvSpPr>
              <a:spLocks noChangeAspect="1"/>
            </p:cNvSpPr>
            <p:nvPr userDrawn="1"/>
          </p:nvSpPr>
          <p:spPr bwMode="auto">
            <a:xfrm>
              <a:off x="161" y="327"/>
              <a:ext cx="84" cy="83"/>
            </a:xfrm>
            <a:custGeom>
              <a:avLst/>
              <a:gdLst/>
              <a:ahLst/>
              <a:cxnLst>
                <a:cxn ang="0">
                  <a:pos x="93" y="22"/>
                </a:cxn>
                <a:cxn ang="0">
                  <a:pos x="885" y="23"/>
                </a:cxn>
                <a:cxn ang="0">
                  <a:pos x="2404" y="22"/>
                </a:cxn>
                <a:cxn ang="0">
                  <a:pos x="2946" y="925"/>
                </a:cxn>
                <a:cxn ang="0">
                  <a:pos x="4312" y="3336"/>
                </a:cxn>
                <a:cxn ang="0">
                  <a:pos x="4395" y="3270"/>
                </a:cxn>
                <a:cxn ang="0">
                  <a:pos x="4388" y="975"/>
                </a:cxn>
                <a:cxn ang="0">
                  <a:pos x="4342" y="622"/>
                </a:cxn>
                <a:cxn ang="0">
                  <a:pos x="3927" y="46"/>
                </a:cxn>
                <a:cxn ang="0">
                  <a:pos x="5576" y="59"/>
                </a:cxn>
                <a:cxn ang="0">
                  <a:pos x="5229" y="450"/>
                </a:cxn>
                <a:cxn ang="0">
                  <a:pos x="5145" y="870"/>
                </a:cxn>
                <a:cxn ang="0">
                  <a:pos x="5137" y="2992"/>
                </a:cxn>
                <a:cxn ang="0">
                  <a:pos x="5145" y="4151"/>
                </a:cxn>
                <a:cxn ang="0">
                  <a:pos x="5177" y="4944"/>
                </a:cxn>
                <a:cxn ang="0">
                  <a:pos x="5639" y="5608"/>
                </a:cxn>
                <a:cxn ang="0">
                  <a:pos x="3354" y="5612"/>
                </a:cxn>
                <a:cxn ang="0">
                  <a:pos x="2868" y="4777"/>
                </a:cxn>
                <a:cxn ang="0">
                  <a:pos x="2423" y="4004"/>
                </a:cxn>
                <a:cxn ang="0">
                  <a:pos x="1279" y="2011"/>
                </a:cxn>
                <a:cxn ang="0">
                  <a:pos x="1279" y="4481"/>
                </a:cxn>
                <a:cxn ang="0">
                  <a:pos x="1502" y="5205"/>
                </a:cxn>
                <a:cxn ang="0">
                  <a:pos x="1783" y="5530"/>
                </a:cxn>
                <a:cxn ang="0">
                  <a:pos x="370" y="5558"/>
                </a:cxn>
                <a:cxn ang="0">
                  <a:pos x="0" y="5551"/>
                </a:cxn>
                <a:cxn ang="0">
                  <a:pos x="566" y="4817"/>
                </a:cxn>
                <a:cxn ang="0">
                  <a:pos x="560" y="939"/>
                </a:cxn>
                <a:cxn ang="0">
                  <a:pos x="495" y="554"/>
                </a:cxn>
                <a:cxn ang="0">
                  <a:pos x="93" y="22"/>
                </a:cxn>
              </a:cxnLst>
              <a:rect l="0" t="0" r="r" b="b"/>
              <a:pathLst>
                <a:path w="5639" h="5621">
                  <a:moveTo>
                    <a:pt x="93" y="22"/>
                  </a:moveTo>
                  <a:cubicBezTo>
                    <a:pt x="357" y="0"/>
                    <a:pt x="621" y="26"/>
                    <a:pt x="885" y="23"/>
                  </a:cubicBezTo>
                  <a:cubicBezTo>
                    <a:pt x="1391" y="22"/>
                    <a:pt x="1898" y="23"/>
                    <a:pt x="2404" y="22"/>
                  </a:cubicBezTo>
                  <a:cubicBezTo>
                    <a:pt x="2606" y="309"/>
                    <a:pt x="2766" y="624"/>
                    <a:pt x="2946" y="925"/>
                  </a:cubicBezTo>
                  <a:cubicBezTo>
                    <a:pt x="3408" y="1725"/>
                    <a:pt x="3857" y="2532"/>
                    <a:pt x="4312" y="3336"/>
                  </a:cubicBezTo>
                  <a:cubicBezTo>
                    <a:pt x="4333" y="3319"/>
                    <a:pt x="4374" y="3287"/>
                    <a:pt x="4395" y="3270"/>
                  </a:cubicBezTo>
                  <a:cubicBezTo>
                    <a:pt x="4395" y="2505"/>
                    <a:pt x="4380" y="1740"/>
                    <a:pt x="4388" y="975"/>
                  </a:cubicBezTo>
                  <a:cubicBezTo>
                    <a:pt x="4386" y="857"/>
                    <a:pt x="4401" y="730"/>
                    <a:pt x="4342" y="622"/>
                  </a:cubicBezTo>
                  <a:cubicBezTo>
                    <a:pt x="4231" y="411"/>
                    <a:pt x="4060" y="242"/>
                    <a:pt x="3927" y="46"/>
                  </a:cubicBezTo>
                  <a:cubicBezTo>
                    <a:pt x="4477" y="32"/>
                    <a:pt x="5027" y="46"/>
                    <a:pt x="5576" y="59"/>
                  </a:cubicBezTo>
                  <a:cubicBezTo>
                    <a:pt x="5466" y="194"/>
                    <a:pt x="5339" y="315"/>
                    <a:pt x="5229" y="450"/>
                  </a:cubicBezTo>
                  <a:cubicBezTo>
                    <a:pt x="5130" y="566"/>
                    <a:pt x="5152" y="729"/>
                    <a:pt x="5145" y="870"/>
                  </a:cubicBezTo>
                  <a:cubicBezTo>
                    <a:pt x="5151" y="1577"/>
                    <a:pt x="5129" y="2284"/>
                    <a:pt x="5137" y="2992"/>
                  </a:cubicBezTo>
                  <a:cubicBezTo>
                    <a:pt x="5130" y="3378"/>
                    <a:pt x="5150" y="3765"/>
                    <a:pt x="5145" y="4151"/>
                  </a:cubicBezTo>
                  <a:cubicBezTo>
                    <a:pt x="5156" y="4415"/>
                    <a:pt x="5116" y="4685"/>
                    <a:pt x="5177" y="4944"/>
                  </a:cubicBezTo>
                  <a:cubicBezTo>
                    <a:pt x="5286" y="5194"/>
                    <a:pt x="5508" y="5371"/>
                    <a:pt x="5639" y="5608"/>
                  </a:cubicBezTo>
                  <a:cubicBezTo>
                    <a:pt x="4877" y="5621"/>
                    <a:pt x="4116" y="5612"/>
                    <a:pt x="3354" y="5612"/>
                  </a:cubicBezTo>
                  <a:cubicBezTo>
                    <a:pt x="3189" y="5336"/>
                    <a:pt x="3030" y="5055"/>
                    <a:pt x="2868" y="4777"/>
                  </a:cubicBezTo>
                  <a:cubicBezTo>
                    <a:pt x="2721" y="4519"/>
                    <a:pt x="2572" y="4261"/>
                    <a:pt x="2423" y="4004"/>
                  </a:cubicBezTo>
                  <a:cubicBezTo>
                    <a:pt x="2039" y="3341"/>
                    <a:pt x="1670" y="2669"/>
                    <a:pt x="1279" y="2011"/>
                  </a:cubicBezTo>
                  <a:cubicBezTo>
                    <a:pt x="1254" y="2834"/>
                    <a:pt x="1259" y="3658"/>
                    <a:pt x="1279" y="4481"/>
                  </a:cubicBezTo>
                  <a:cubicBezTo>
                    <a:pt x="1270" y="4739"/>
                    <a:pt x="1317" y="5012"/>
                    <a:pt x="1502" y="5205"/>
                  </a:cubicBezTo>
                  <a:cubicBezTo>
                    <a:pt x="1594" y="5314"/>
                    <a:pt x="1693" y="5418"/>
                    <a:pt x="1783" y="5530"/>
                  </a:cubicBezTo>
                  <a:cubicBezTo>
                    <a:pt x="1313" y="5558"/>
                    <a:pt x="841" y="5528"/>
                    <a:pt x="370" y="5558"/>
                  </a:cubicBezTo>
                  <a:cubicBezTo>
                    <a:pt x="247" y="5555"/>
                    <a:pt x="124" y="5552"/>
                    <a:pt x="0" y="5551"/>
                  </a:cubicBezTo>
                  <a:cubicBezTo>
                    <a:pt x="269" y="5389"/>
                    <a:pt x="545" y="5153"/>
                    <a:pt x="566" y="4817"/>
                  </a:cubicBezTo>
                  <a:cubicBezTo>
                    <a:pt x="541" y="3525"/>
                    <a:pt x="549" y="2232"/>
                    <a:pt x="560" y="939"/>
                  </a:cubicBezTo>
                  <a:cubicBezTo>
                    <a:pt x="557" y="810"/>
                    <a:pt x="579" y="665"/>
                    <a:pt x="495" y="554"/>
                  </a:cubicBezTo>
                  <a:cubicBezTo>
                    <a:pt x="369" y="371"/>
                    <a:pt x="211" y="211"/>
                    <a:pt x="93" y="22"/>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83" name="Freeform 59">
              <a:extLst>
                <a:ext uri="{FF2B5EF4-FFF2-40B4-BE49-F238E27FC236}">
                  <a16:creationId xmlns:a16="http://schemas.microsoft.com/office/drawing/2014/main" id="{C40EC255-1E1B-DA49-9A8E-21591EA64F03}"/>
                </a:ext>
              </a:extLst>
            </p:cNvPr>
            <p:cNvSpPr>
              <a:spLocks noChangeAspect="1"/>
            </p:cNvSpPr>
            <p:nvPr userDrawn="1"/>
          </p:nvSpPr>
          <p:spPr bwMode="auto">
            <a:xfrm>
              <a:off x="259" y="328"/>
              <a:ext cx="90" cy="105"/>
            </a:xfrm>
            <a:custGeom>
              <a:avLst/>
              <a:gdLst/>
              <a:ahLst/>
              <a:cxnLst>
                <a:cxn ang="0">
                  <a:pos x="1345" y="11"/>
                </a:cxn>
                <a:cxn ang="0">
                  <a:pos x="4090" y="19"/>
                </a:cxn>
                <a:cxn ang="0">
                  <a:pos x="4432" y="959"/>
                </a:cxn>
                <a:cxn ang="0">
                  <a:pos x="4950" y="2445"/>
                </a:cxn>
                <a:cxn ang="0">
                  <a:pos x="5761" y="4696"/>
                </a:cxn>
                <a:cxn ang="0">
                  <a:pos x="6117" y="5398"/>
                </a:cxn>
                <a:cxn ang="0">
                  <a:pos x="5880" y="5561"/>
                </a:cxn>
                <a:cxn ang="0">
                  <a:pos x="3123" y="5546"/>
                </a:cxn>
                <a:cxn ang="0">
                  <a:pos x="3550" y="4946"/>
                </a:cxn>
                <a:cxn ang="0">
                  <a:pos x="3365" y="4261"/>
                </a:cxn>
                <a:cxn ang="0">
                  <a:pos x="2006" y="4263"/>
                </a:cxn>
                <a:cxn ang="0">
                  <a:pos x="3986" y="6862"/>
                </a:cxn>
                <a:cxn ang="0">
                  <a:pos x="3664" y="7083"/>
                </a:cxn>
                <a:cxn ang="0">
                  <a:pos x="1594" y="4284"/>
                </a:cxn>
                <a:cxn ang="0">
                  <a:pos x="1533" y="5225"/>
                </a:cxn>
                <a:cxn ang="0">
                  <a:pos x="1770" y="5541"/>
                </a:cxn>
                <a:cxn ang="0">
                  <a:pos x="0" y="5533"/>
                </a:cxn>
                <a:cxn ang="0">
                  <a:pos x="598" y="5000"/>
                </a:cxn>
                <a:cxn ang="0">
                  <a:pos x="719" y="4730"/>
                </a:cxn>
                <a:cxn ang="0">
                  <a:pos x="1071" y="3459"/>
                </a:cxn>
                <a:cxn ang="0">
                  <a:pos x="1495" y="1945"/>
                </a:cxn>
                <a:cxn ang="0">
                  <a:pos x="1780" y="816"/>
                </a:cxn>
                <a:cxn ang="0">
                  <a:pos x="1780" y="567"/>
                </a:cxn>
                <a:cxn ang="0">
                  <a:pos x="1345" y="11"/>
                </a:cxn>
              </a:cxnLst>
              <a:rect l="0" t="0" r="r" b="b"/>
              <a:pathLst>
                <a:path w="6117" h="7083">
                  <a:moveTo>
                    <a:pt x="1345" y="11"/>
                  </a:moveTo>
                  <a:cubicBezTo>
                    <a:pt x="2260" y="0"/>
                    <a:pt x="3175" y="21"/>
                    <a:pt x="4090" y="19"/>
                  </a:cubicBezTo>
                  <a:cubicBezTo>
                    <a:pt x="4206" y="332"/>
                    <a:pt x="4322" y="645"/>
                    <a:pt x="4432" y="959"/>
                  </a:cubicBezTo>
                  <a:cubicBezTo>
                    <a:pt x="4606" y="1454"/>
                    <a:pt x="4777" y="1950"/>
                    <a:pt x="4950" y="2445"/>
                  </a:cubicBezTo>
                  <a:cubicBezTo>
                    <a:pt x="5212" y="3198"/>
                    <a:pt x="5476" y="3951"/>
                    <a:pt x="5761" y="4696"/>
                  </a:cubicBezTo>
                  <a:cubicBezTo>
                    <a:pt x="5857" y="4940"/>
                    <a:pt x="5929" y="5205"/>
                    <a:pt x="6117" y="5398"/>
                  </a:cubicBezTo>
                  <a:cubicBezTo>
                    <a:pt x="6038" y="5452"/>
                    <a:pt x="5959" y="5506"/>
                    <a:pt x="5880" y="5561"/>
                  </a:cubicBezTo>
                  <a:cubicBezTo>
                    <a:pt x="4961" y="5540"/>
                    <a:pt x="4042" y="5569"/>
                    <a:pt x="3123" y="5546"/>
                  </a:cubicBezTo>
                  <a:cubicBezTo>
                    <a:pt x="3282" y="5363"/>
                    <a:pt x="3531" y="5211"/>
                    <a:pt x="3550" y="4946"/>
                  </a:cubicBezTo>
                  <a:cubicBezTo>
                    <a:pt x="3538" y="4708"/>
                    <a:pt x="3434" y="4487"/>
                    <a:pt x="3365" y="4261"/>
                  </a:cubicBezTo>
                  <a:cubicBezTo>
                    <a:pt x="2912" y="4257"/>
                    <a:pt x="2459" y="4254"/>
                    <a:pt x="2006" y="4263"/>
                  </a:cubicBezTo>
                  <a:cubicBezTo>
                    <a:pt x="2626" y="5159"/>
                    <a:pt x="3337" y="5987"/>
                    <a:pt x="3986" y="6862"/>
                  </a:cubicBezTo>
                  <a:cubicBezTo>
                    <a:pt x="3879" y="6936"/>
                    <a:pt x="3771" y="7009"/>
                    <a:pt x="3664" y="7083"/>
                  </a:cubicBezTo>
                  <a:cubicBezTo>
                    <a:pt x="2930" y="6183"/>
                    <a:pt x="2246" y="5244"/>
                    <a:pt x="1594" y="4284"/>
                  </a:cubicBezTo>
                  <a:cubicBezTo>
                    <a:pt x="1470" y="4578"/>
                    <a:pt x="1413" y="4921"/>
                    <a:pt x="1533" y="5225"/>
                  </a:cubicBezTo>
                  <a:cubicBezTo>
                    <a:pt x="1579" y="5351"/>
                    <a:pt x="1670" y="5453"/>
                    <a:pt x="1770" y="5541"/>
                  </a:cubicBezTo>
                  <a:cubicBezTo>
                    <a:pt x="1180" y="5551"/>
                    <a:pt x="590" y="5541"/>
                    <a:pt x="0" y="5533"/>
                  </a:cubicBezTo>
                  <a:cubicBezTo>
                    <a:pt x="200" y="5357"/>
                    <a:pt x="428" y="5209"/>
                    <a:pt x="598" y="5000"/>
                  </a:cubicBezTo>
                  <a:cubicBezTo>
                    <a:pt x="663" y="4924"/>
                    <a:pt x="694" y="4826"/>
                    <a:pt x="719" y="4730"/>
                  </a:cubicBezTo>
                  <a:cubicBezTo>
                    <a:pt x="830" y="4305"/>
                    <a:pt x="954" y="3883"/>
                    <a:pt x="1071" y="3459"/>
                  </a:cubicBezTo>
                  <a:cubicBezTo>
                    <a:pt x="1215" y="2955"/>
                    <a:pt x="1359" y="2451"/>
                    <a:pt x="1495" y="1945"/>
                  </a:cubicBezTo>
                  <a:cubicBezTo>
                    <a:pt x="1597" y="1570"/>
                    <a:pt x="1694" y="1194"/>
                    <a:pt x="1780" y="816"/>
                  </a:cubicBezTo>
                  <a:cubicBezTo>
                    <a:pt x="1795" y="735"/>
                    <a:pt x="1826" y="645"/>
                    <a:pt x="1780" y="567"/>
                  </a:cubicBezTo>
                  <a:cubicBezTo>
                    <a:pt x="1673" y="355"/>
                    <a:pt x="1494" y="192"/>
                    <a:pt x="1345" y="11"/>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84" name="Freeform 60">
              <a:extLst>
                <a:ext uri="{FF2B5EF4-FFF2-40B4-BE49-F238E27FC236}">
                  <a16:creationId xmlns:a16="http://schemas.microsoft.com/office/drawing/2014/main" id="{45A9A15A-954E-5347-9855-EF701635D72F}"/>
                </a:ext>
              </a:extLst>
            </p:cNvPr>
            <p:cNvSpPr>
              <a:spLocks noChangeAspect="1"/>
            </p:cNvSpPr>
            <p:nvPr userDrawn="1"/>
          </p:nvSpPr>
          <p:spPr bwMode="auto">
            <a:xfrm>
              <a:off x="259" y="328"/>
              <a:ext cx="90" cy="105"/>
            </a:xfrm>
            <a:custGeom>
              <a:avLst/>
              <a:gdLst/>
              <a:ahLst/>
              <a:cxnLst>
                <a:cxn ang="0">
                  <a:pos x="1345" y="11"/>
                </a:cxn>
                <a:cxn ang="0">
                  <a:pos x="4090" y="19"/>
                </a:cxn>
                <a:cxn ang="0">
                  <a:pos x="4432" y="959"/>
                </a:cxn>
                <a:cxn ang="0">
                  <a:pos x="4950" y="2445"/>
                </a:cxn>
                <a:cxn ang="0">
                  <a:pos x="5761" y="4696"/>
                </a:cxn>
                <a:cxn ang="0">
                  <a:pos x="6117" y="5398"/>
                </a:cxn>
                <a:cxn ang="0">
                  <a:pos x="5880" y="5561"/>
                </a:cxn>
                <a:cxn ang="0">
                  <a:pos x="3123" y="5546"/>
                </a:cxn>
                <a:cxn ang="0">
                  <a:pos x="3550" y="4946"/>
                </a:cxn>
                <a:cxn ang="0">
                  <a:pos x="3365" y="4261"/>
                </a:cxn>
                <a:cxn ang="0">
                  <a:pos x="2006" y="4263"/>
                </a:cxn>
                <a:cxn ang="0">
                  <a:pos x="3986" y="6862"/>
                </a:cxn>
                <a:cxn ang="0">
                  <a:pos x="3664" y="7083"/>
                </a:cxn>
                <a:cxn ang="0">
                  <a:pos x="1594" y="4284"/>
                </a:cxn>
                <a:cxn ang="0">
                  <a:pos x="1533" y="5225"/>
                </a:cxn>
                <a:cxn ang="0">
                  <a:pos x="1770" y="5541"/>
                </a:cxn>
                <a:cxn ang="0">
                  <a:pos x="0" y="5533"/>
                </a:cxn>
                <a:cxn ang="0">
                  <a:pos x="598" y="5000"/>
                </a:cxn>
                <a:cxn ang="0">
                  <a:pos x="719" y="4730"/>
                </a:cxn>
                <a:cxn ang="0">
                  <a:pos x="1071" y="3459"/>
                </a:cxn>
                <a:cxn ang="0">
                  <a:pos x="1495" y="1945"/>
                </a:cxn>
                <a:cxn ang="0">
                  <a:pos x="1780" y="816"/>
                </a:cxn>
                <a:cxn ang="0">
                  <a:pos x="1780" y="567"/>
                </a:cxn>
                <a:cxn ang="0">
                  <a:pos x="1345" y="11"/>
                </a:cxn>
              </a:cxnLst>
              <a:rect l="0" t="0" r="r" b="b"/>
              <a:pathLst>
                <a:path w="6117" h="7083">
                  <a:moveTo>
                    <a:pt x="1345" y="11"/>
                  </a:moveTo>
                  <a:cubicBezTo>
                    <a:pt x="2260" y="0"/>
                    <a:pt x="3175" y="21"/>
                    <a:pt x="4090" y="19"/>
                  </a:cubicBezTo>
                  <a:cubicBezTo>
                    <a:pt x="4206" y="332"/>
                    <a:pt x="4322" y="645"/>
                    <a:pt x="4432" y="959"/>
                  </a:cubicBezTo>
                  <a:cubicBezTo>
                    <a:pt x="4606" y="1454"/>
                    <a:pt x="4777" y="1950"/>
                    <a:pt x="4950" y="2445"/>
                  </a:cubicBezTo>
                  <a:cubicBezTo>
                    <a:pt x="5212" y="3198"/>
                    <a:pt x="5476" y="3951"/>
                    <a:pt x="5761" y="4696"/>
                  </a:cubicBezTo>
                  <a:cubicBezTo>
                    <a:pt x="5857" y="4940"/>
                    <a:pt x="5929" y="5205"/>
                    <a:pt x="6117" y="5398"/>
                  </a:cubicBezTo>
                  <a:cubicBezTo>
                    <a:pt x="6038" y="5452"/>
                    <a:pt x="5959" y="5506"/>
                    <a:pt x="5880" y="5561"/>
                  </a:cubicBezTo>
                  <a:cubicBezTo>
                    <a:pt x="4961" y="5540"/>
                    <a:pt x="4042" y="5569"/>
                    <a:pt x="3123" y="5546"/>
                  </a:cubicBezTo>
                  <a:cubicBezTo>
                    <a:pt x="3282" y="5363"/>
                    <a:pt x="3531" y="5211"/>
                    <a:pt x="3550" y="4946"/>
                  </a:cubicBezTo>
                  <a:cubicBezTo>
                    <a:pt x="3538" y="4708"/>
                    <a:pt x="3434" y="4487"/>
                    <a:pt x="3365" y="4261"/>
                  </a:cubicBezTo>
                  <a:cubicBezTo>
                    <a:pt x="2912" y="4257"/>
                    <a:pt x="2459" y="4254"/>
                    <a:pt x="2006" y="4263"/>
                  </a:cubicBezTo>
                  <a:cubicBezTo>
                    <a:pt x="2626" y="5159"/>
                    <a:pt x="3337" y="5987"/>
                    <a:pt x="3986" y="6862"/>
                  </a:cubicBezTo>
                  <a:cubicBezTo>
                    <a:pt x="3879" y="6936"/>
                    <a:pt x="3771" y="7009"/>
                    <a:pt x="3664" y="7083"/>
                  </a:cubicBezTo>
                  <a:cubicBezTo>
                    <a:pt x="2930" y="6183"/>
                    <a:pt x="2246" y="5244"/>
                    <a:pt x="1594" y="4284"/>
                  </a:cubicBezTo>
                  <a:cubicBezTo>
                    <a:pt x="1470" y="4578"/>
                    <a:pt x="1413" y="4921"/>
                    <a:pt x="1533" y="5225"/>
                  </a:cubicBezTo>
                  <a:cubicBezTo>
                    <a:pt x="1579" y="5351"/>
                    <a:pt x="1670" y="5453"/>
                    <a:pt x="1770" y="5541"/>
                  </a:cubicBezTo>
                  <a:cubicBezTo>
                    <a:pt x="1180" y="5551"/>
                    <a:pt x="590" y="5541"/>
                    <a:pt x="0" y="5533"/>
                  </a:cubicBezTo>
                  <a:cubicBezTo>
                    <a:pt x="200" y="5357"/>
                    <a:pt x="428" y="5209"/>
                    <a:pt x="598" y="5000"/>
                  </a:cubicBezTo>
                  <a:cubicBezTo>
                    <a:pt x="663" y="4924"/>
                    <a:pt x="694" y="4826"/>
                    <a:pt x="719" y="4730"/>
                  </a:cubicBezTo>
                  <a:cubicBezTo>
                    <a:pt x="830" y="4305"/>
                    <a:pt x="954" y="3883"/>
                    <a:pt x="1071" y="3459"/>
                  </a:cubicBezTo>
                  <a:cubicBezTo>
                    <a:pt x="1215" y="2955"/>
                    <a:pt x="1359" y="2451"/>
                    <a:pt x="1495" y="1945"/>
                  </a:cubicBezTo>
                  <a:cubicBezTo>
                    <a:pt x="1597" y="1570"/>
                    <a:pt x="1694" y="1194"/>
                    <a:pt x="1780" y="816"/>
                  </a:cubicBezTo>
                  <a:cubicBezTo>
                    <a:pt x="1795" y="735"/>
                    <a:pt x="1826" y="645"/>
                    <a:pt x="1780" y="567"/>
                  </a:cubicBezTo>
                  <a:cubicBezTo>
                    <a:pt x="1673" y="355"/>
                    <a:pt x="1494" y="192"/>
                    <a:pt x="1345" y="11"/>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85" name="Freeform 61">
              <a:extLst>
                <a:ext uri="{FF2B5EF4-FFF2-40B4-BE49-F238E27FC236}">
                  <a16:creationId xmlns:a16="http://schemas.microsoft.com/office/drawing/2014/main" id="{E02811B5-CBDF-944C-AFB8-6F875CB52AA3}"/>
                </a:ext>
              </a:extLst>
            </p:cNvPr>
            <p:cNvSpPr>
              <a:spLocks noChangeAspect="1"/>
            </p:cNvSpPr>
            <p:nvPr userDrawn="1"/>
          </p:nvSpPr>
          <p:spPr bwMode="auto">
            <a:xfrm>
              <a:off x="459" y="329"/>
              <a:ext cx="7" cy="3"/>
            </a:xfrm>
            <a:custGeom>
              <a:avLst/>
              <a:gdLst/>
              <a:ahLst/>
              <a:cxnLst>
                <a:cxn ang="0">
                  <a:pos x="0" y="0"/>
                </a:cxn>
                <a:cxn ang="0">
                  <a:pos x="468" y="1"/>
                </a:cxn>
                <a:cxn ang="0">
                  <a:pos x="191" y="211"/>
                </a:cxn>
                <a:cxn ang="0">
                  <a:pos x="0" y="0"/>
                </a:cxn>
              </a:cxnLst>
              <a:rect l="0" t="0" r="r" b="b"/>
              <a:pathLst>
                <a:path w="468" h="211">
                  <a:moveTo>
                    <a:pt x="0" y="0"/>
                  </a:moveTo>
                  <a:cubicBezTo>
                    <a:pt x="156" y="0"/>
                    <a:pt x="312" y="2"/>
                    <a:pt x="468" y="1"/>
                  </a:cubicBezTo>
                  <a:cubicBezTo>
                    <a:pt x="376" y="71"/>
                    <a:pt x="283" y="141"/>
                    <a:pt x="191" y="211"/>
                  </a:cubicBezTo>
                  <a:cubicBezTo>
                    <a:pt x="126" y="142"/>
                    <a:pt x="61" y="73"/>
                    <a:pt x="0" y="0"/>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86" name="Freeform 62">
              <a:extLst>
                <a:ext uri="{FF2B5EF4-FFF2-40B4-BE49-F238E27FC236}">
                  <a16:creationId xmlns:a16="http://schemas.microsoft.com/office/drawing/2014/main" id="{D442726D-0089-1840-9223-1A1F55A0E309}"/>
                </a:ext>
              </a:extLst>
            </p:cNvPr>
            <p:cNvSpPr>
              <a:spLocks noChangeAspect="1"/>
            </p:cNvSpPr>
            <p:nvPr userDrawn="1"/>
          </p:nvSpPr>
          <p:spPr bwMode="auto">
            <a:xfrm>
              <a:off x="459" y="329"/>
              <a:ext cx="7" cy="3"/>
            </a:xfrm>
            <a:custGeom>
              <a:avLst/>
              <a:gdLst/>
              <a:ahLst/>
              <a:cxnLst>
                <a:cxn ang="0">
                  <a:pos x="0" y="0"/>
                </a:cxn>
                <a:cxn ang="0">
                  <a:pos x="468" y="1"/>
                </a:cxn>
                <a:cxn ang="0">
                  <a:pos x="191" y="211"/>
                </a:cxn>
                <a:cxn ang="0">
                  <a:pos x="0" y="0"/>
                </a:cxn>
              </a:cxnLst>
              <a:rect l="0" t="0" r="r" b="b"/>
              <a:pathLst>
                <a:path w="468" h="211">
                  <a:moveTo>
                    <a:pt x="0" y="0"/>
                  </a:moveTo>
                  <a:cubicBezTo>
                    <a:pt x="156" y="0"/>
                    <a:pt x="312" y="2"/>
                    <a:pt x="468" y="1"/>
                  </a:cubicBezTo>
                  <a:cubicBezTo>
                    <a:pt x="376" y="71"/>
                    <a:pt x="283" y="141"/>
                    <a:pt x="191" y="211"/>
                  </a:cubicBezTo>
                  <a:cubicBezTo>
                    <a:pt x="126" y="142"/>
                    <a:pt x="61" y="73"/>
                    <a:pt x="0" y="0"/>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87" name="Freeform 63">
              <a:extLst>
                <a:ext uri="{FF2B5EF4-FFF2-40B4-BE49-F238E27FC236}">
                  <a16:creationId xmlns:a16="http://schemas.microsoft.com/office/drawing/2014/main" id="{D121AD6B-174C-544A-800B-804D7BAB54F9}"/>
                </a:ext>
              </a:extLst>
            </p:cNvPr>
            <p:cNvSpPr>
              <a:spLocks noChangeAspect="1"/>
            </p:cNvSpPr>
            <p:nvPr userDrawn="1"/>
          </p:nvSpPr>
          <p:spPr bwMode="auto">
            <a:xfrm>
              <a:off x="387" y="338"/>
              <a:ext cx="22" cy="9"/>
            </a:xfrm>
            <a:custGeom>
              <a:avLst/>
              <a:gdLst/>
              <a:ahLst/>
              <a:cxnLst>
                <a:cxn ang="0">
                  <a:pos x="455" y="103"/>
                </a:cxn>
                <a:cxn ang="0">
                  <a:pos x="1486" y="131"/>
                </a:cxn>
                <a:cxn ang="0">
                  <a:pos x="52" y="615"/>
                </a:cxn>
                <a:cxn ang="0">
                  <a:pos x="455" y="103"/>
                </a:cxn>
              </a:cxnLst>
              <a:rect l="0" t="0" r="r" b="b"/>
              <a:pathLst>
                <a:path w="1486" h="615">
                  <a:moveTo>
                    <a:pt x="455" y="103"/>
                  </a:moveTo>
                  <a:cubicBezTo>
                    <a:pt x="787" y="0"/>
                    <a:pt x="1161" y="3"/>
                    <a:pt x="1486" y="131"/>
                  </a:cubicBezTo>
                  <a:cubicBezTo>
                    <a:pt x="1011" y="301"/>
                    <a:pt x="537" y="477"/>
                    <a:pt x="52" y="615"/>
                  </a:cubicBezTo>
                  <a:cubicBezTo>
                    <a:pt x="0" y="356"/>
                    <a:pt x="234" y="171"/>
                    <a:pt x="455" y="103"/>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88" name="Freeform 64">
              <a:extLst>
                <a:ext uri="{FF2B5EF4-FFF2-40B4-BE49-F238E27FC236}">
                  <a16:creationId xmlns:a16="http://schemas.microsoft.com/office/drawing/2014/main" id="{1483409C-5339-6740-BB64-C997F6D27898}"/>
                </a:ext>
              </a:extLst>
            </p:cNvPr>
            <p:cNvSpPr>
              <a:spLocks noChangeAspect="1"/>
            </p:cNvSpPr>
            <p:nvPr userDrawn="1"/>
          </p:nvSpPr>
          <p:spPr bwMode="auto">
            <a:xfrm>
              <a:off x="387" y="338"/>
              <a:ext cx="22" cy="9"/>
            </a:xfrm>
            <a:custGeom>
              <a:avLst/>
              <a:gdLst/>
              <a:ahLst/>
              <a:cxnLst>
                <a:cxn ang="0">
                  <a:pos x="455" y="103"/>
                </a:cxn>
                <a:cxn ang="0">
                  <a:pos x="1486" y="131"/>
                </a:cxn>
                <a:cxn ang="0">
                  <a:pos x="52" y="615"/>
                </a:cxn>
                <a:cxn ang="0">
                  <a:pos x="455" y="103"/>
                </a:cxn>
              </a:cxnLst>
              <a:rect l="0" t="0" r="r" b="b"/>
              <a:pathLst>
                <a:path w="1486" h="615">
                  <a:moveTo>
                    <a:pt x="455" y="103"/>
                  </a:moveTo>
                  <a:cubicBezTo>
                    <a:pt x="787" y="0"/>
                    <a:pt x="1161" y="3"/>
                    <a:pt x="1486" y="131"/>
                  </a:cubicBezTo>
                  <a:cubicBezTo>
                    <a:pt x="1011" y="301"/>
                    <a:pt x="537" y="477"/>
                    <a:pt x="52" y="615"/>
                  </a:cubicBezTo>
                  <a:cubicBezTo>
                    <a:pt x="0" y="356"/>
                    <a:pt x="234" y="171"/>
                    <a:pt x="455" y="103"/>
                  </a:cubicBezTo>
                  <a:close/>
                </a:path>
              </a:pathLst>
            </a:custGeom>
            <a:solidFill>
              <a:srgbClr val="E32E3A"/>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89" name="Freeform 65">
              <a:extLst>
                <a:ext uri="{FF2B5EF4-FFF2-40B4-BE49-F238E27FC236}">
                  <a16:creationId xmlns:a16="http://schemas.microsoft.com/office/drawing/2014/main" id="{52D919FE-364E-8C4F-9EB1-DEC0F69E6004}"/>
                </a:ext>
              </a:extLst>
            </p:cNvPr>
            <p:cNvSpPr>
              <a:spLocks noChangeAspect="1"/>
            </p:cNvSpPr>
            <p:nvPr userDrawn="1"/>
          </p:nvSpPr>
          <p:spPr bwMode="auto">
            <a:xfrm>
              <a:off x="388" y="340"/>
              <a:ext cx="34" cy="24"/>
            </a:xfrm>
            <a:custGeom>
              <a:avLst/>
              <a:gdLst/>
              <a:ahLst/>
              <a:cxnLst>
                <a:cxn ang="0">
                  <a:pos x="0" y="484"/>
                </a:cxn>
                <a:cxn ang="0">
                  <a:pos x="1434" y="0"/>
                </a:cxn>
                <a:cxn ang="0">
                  <a:pos x="2319" y="1353"/>
                </a:cxn>
                <a:cxn ang="0">
                  <a:pos x="1971" y="1588"/>
                </a:cxn>
                <a:cxn ang="0">
                  <a:pos x="1154" y="1166"/>
                </a:cxn>
                <a:cxn ang="0">
                  <a:pos x="239" y="778"/>
                </a:cxn>
                <a:cxn ang="0">
                  <a:pos x="0" y="484"/>
                </a:cxn>
              </a:cxnLst>
              <a:rect l="0" t="0" r="r" b="b"/>
              <a:pathLst>
                <a:path w="2319" h="1588">
                  <a:moveTo>
                    <a:pt x="0" y="484"/>
                  </a:moveTo>
                  <a:cubicBezTo>
                    <a:pt x="485" y="346"/>
                    <a:pt x="959" y="170"/>
                    <a:pt x="1434" y="0"/>
                  </a:cubicBezTo>
                  <a:cubicBezTo>
                    <a:pt x="1742" y="442"/>
                    <a:pt x="2040" y="892"/>
                    <a:pt x="2319" y="1353"/>
                  </a:cubicBezTo>
                  <a:cubicBezTo>
                    <a:pt x="2205" y="1435"/>
                    <a:pt x="2088" y="1512"/>
                    <a:pt x="1971" y="1588"/>
                  </a:cubicBezTo>
                  <a:cubicBezTo>
                    <a:pt x="1721" y="1409"/>
                    <a:pt x="1438" y="1281"/>
                    <a:pt x="1154" y="1166"/>
                  </a:cubicBezTo>
                  <a:cubicBezTo>
                    <a:pt x="848" y="1041"/>
                    <a:pt x="510" y="978"/>
                    <a:pt x="239" y="778"/>
                  </a:cubicBezTo>
                  <a:cubicBezTo>
                    <a:pt x="133" y="705"/>
                    <a:pt x="52" y="601"/>
                    <a:pt x="0" y="484"/>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90" name="Freeform 66">
              <a:extLst>
                <a:ext uri="{FF2B5EF4-FFF2-40B4-BE49-F238E27FC236}">
                  <a16:creationId xmlns:a16="http://schemas.microsoft.com/office/drawing/2014/main" id="{FF63D4AB-F7C9-754F-996C-7470BD32D6DA}"/>
                </a:ext>
              </a:extLst>
            </p:cNvPr>
            <p:cNvSpPr>
              <a:spLocks noChangeAspect="1"/>
            </p:cNvSpPr>
            <p:nvPr userDrawn="1"/>
          </p:nvSpPr>
          <p:spPr bwMode="auto">
            <a:xfrm>
              <a:off x="388" y="340"/>
              <a:ext cx="34" cy="24"/>
            </a:xfrm>
            <a:custGeom>
              <a:avLst/>
              <a:gdLst/>
              <a:ahLst/>
              <a:cxnLst>
                <a:cxn ang="0">
                  <a:pos x="0" y="484"/>
                </a:cxn>
                <a:cxn ang="0">
                  <a:pos x="1434" y="0"/>
                </a:cxn>
                <a:cxn ang="0">
                  <a:pos x="2319" y="1353"/>
                </a:cxn>
                <a:cxn ang="0">
                  <a:pos x="1971" y="1588"/>
                </a:cxn>
                <a:cxn ang="0">
                  <a:pos x="1154" y="1166"/>
                </a:cxn>
                <a:cxn ang="0">
                  <a:pos x="239" y="778"/>
                </a:cxn>
                <a:cxn ang="0">
                  <a:pos x="0" y="484"/>
                </a:cxn>
              </a:cxnLst>
              <a:rect l="0" t="0" r="r" b="b"/>
              <a:pathLst>
                <a:path w="2319" h="1588">
                  <a:moveTo>
                    <a:pt x="0" y="484"/>
                  </a:moveTo>
                  <a:cubicBezTo>
                    <a:pt x="485" y="346"/>
                    <a:pt x="959" y="170"/>
                    <a:pt x="1434" y="0"/>
                  </a:cubicBezTo>
                  <a:cubicBezTo>
                    <a:pt x="1742" y="442"/>
                    <a:pt x="2040" y="892"/>
                    <a:pt x="2319" y="1353"/>
                  </a:cubicBezTo>
                  <a:cubicBezTo>
                    <a:pt x="2205" y="1435"/>
                    <a:pt x="2088" y="1512"/>
                    <a:pt x="1971" y="1588"/>
                  </a:cubicBezTo>
                  <a:cubicBezTo>
                    <a:pt x="1721" y="1409"/>
                    <a:pt x="1438" y="1281"/>
                    <a:pt x="1154" y="1166"/>
                  </a:cubicBezTo>
                  <a:cubicBezTo>
                    <a:pt x="848" y="1041"/>
                    <a:pt x="510" y="978"/>
                    <a:pt x="239" y="778"/>
                  </a:cubicBezTo>
                  <a:cubicBezTo>
                    <a:pt x="133" y="705"/>
                    <a:pt x="52" y="601"/>
                    <a:pt x="0" y="484"/>
                  </a:cubicBezTo>
                  <a:close/>
                </a:path>
              </a:pathLst>
            </a:custGeom>
            <a:solidFill>
              <a:srgbClr val="1E59A6"/>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91" name="Freeform 67">
              <a:extLst>
                <a:ext uri="{FF2B5EF4-FFF2-40B4-BE49-F238E27FC236}">
                  <a16:creationId xmlns:a16="http://schemas.microsoft.com/office/drawing/2014/main" id="{7D0F5099-5DF3-E54A-B640-6ED7A3A0B0FB}"/>
                </a:ext>
              </a:extLst>
            </p:cNvPr>
            <p:cNvSpPr>
              <a:spLocks noChangeAspect="1"/>
            </p:cNvSpPr>
            <p:nvPr userDrawn="1"/>
          </p:nvSpPr>
          <p:spPr bwMode="auto">
            <a:xfrm>
              <a:off x="430" y="341"/>
              <a:ext cx="36" cy="62"/>
            </a:xfrm>
            <a:custGeom>
              <a:avLst/>
              <a:gdLst/>
              <a:ahLst/>
              <a:cxnLst>
                <a:cxn ang="0">
                  <a:pos x="612" y="1251"/>
                </a:cxn>
                <a:cxn ang="0">
                  <a:pos x="2414" y="0"/>
                </a:cxn>
                <a:cxn ang="0">
                  <a:pos x="2133" y="1154"/>
                </a:cxn>
                <a:cxn ang="0">
                  <a:pos x="1423" y="3688"/>
                </a:cxn>
                <a:cxn ang="0">
                  <a:pos x="1235" y="4193"/>
                </a:cxn>
                <a:cxn ang="0">
                  <a:pos x="0" y="1678"/>
                </a:cxn>
                <a:cxn ang="0">
                  <a:pos x="612" y="1251"/>
                </a:cxn>
              </a:cxnLst>
              <a:rect l="0" t="0" r="r" b="b"/>
              <a:pathLst>
                <a:path w="2414" h="4193">
                  <a:moveTo>
                    <a:pt x="612" y="1251"/>
                  </a:moveTo>
                  <a:cubicBezTo>
                    <a:pt x="1218" y="841"/>
                    <a:pt x="1814" y="417"/>
                    <a:pt x="2414" y="0"/>
                  </a:cubicBezTo>
                  <a:cubicBezTo>
                    <a:pt x="2350" y="391"/>
                    <a:pt x="2231" y="770"/>
                    <a:pt x="2133" y="1154"/>
                  </a:cubicBezTo>
                  <a:cubicBezTo>
                    <a:pt x="1902" y="2000"/>
                    <a:pt x="1657" y="2843"/>
                    <a:pt x="1423" y="3688"/>
                  </a:cubicBezTo>
                  <a:cubicBezTo>
                    <a:pt x="1374" y="3861"/>
                    <a:pt x="1348" y="4046"/>
                    <a:pt x="1235" y="4193"/>
                  </a:cubicBezTo>
                  <a:cubicBezTo>
                    <a:pt x="883" y="3327"/>
                    <a:pt x="464" y="2489"/>
                    <a:pt x="0" y="1678"/>
                  </a:cubicBezTo>
                  <a:cubicBezTo>
                    <a:pt x="197" y="1526"/>
                    <a:pt x="408" y="1393"/>
                    <a:pt x="612" y="1251"/>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92" name="Freeform 68">
              <a:extLst>
                <a:ext uri="{FF2B5EF4-FFF2-40B4-BE49-F238E27FC236}">
                  <a16:creationId xmlns:a16="http://schemas.microsoft.com/office/drawing/2014/main" id="{B7134680-EAE8-D04F-8266-D8BD2C6ABBD8}"/>
                </a:ext>
              </a:extLst>
            </p:cNvPr>
            <p:cNvSpPr>
              <a:spLocks noChangeAspect="1"/>
            </p:cNvSpPr>
            <p:nvPr userDrawn="1"/>
          </p:nvSpPr>
          <p:spPr bwMode="auto">
            <a:xfrm>
              <a:off x="430" y="341"/>
              <a:ext cx="36" cy="62"/>
            </a:xfrm>
            <a:custGeom>
              <a:avLst/>
              <a:gdLst/>
              <a:ahLst/>
              <a:cxnLst>
                <a:cxn ang="0">
                  <a:pos x="612" y="1251"/>
                </a:cxn>
                <a:cxn ang="0">
                  <a:pos x="2414" y="0"/>
                </a:cxn>
                <a:cxn ang="0">
                  <a:pos x="2133" y="1154"/>
                </a:cxn>
                <a:cxn ang="0">
                  <a:pos x="1423" y="3688"/>
                </a:cxn>
                <a:cxn ang="0">
                  <a:pos x="1235" y="4193"/>
                </a:cxn>
                <a:cxn ang="0">
                  <a:pos x="0" y="1678"/>
                </a:cxn>
                <a:cxn ang="0">
                  <a:pos x="612" y="1251"/>
                </a:cxn>
              </a:cxnLst>
              <a:rect l="0" t="0" r="r" b="b"/>
              <a:pathLst>
                <a:path w="2414" h="4193">
                  <a:moveTo>
                    <a:pt x="612" y="1251"/>
                  </a:moveTo>
                  <a:cubicBezTo>
                    <a:pt x="1218" y="841"/>
                    <a:pt x="1814" y="417"/>
                    <a:pt x="2414" y="0"/>
                  </a:cubicBezTo>
                  <a:cubicBezTo>
                    <a:pt x="2350" y="391"/>
                    <a:pt x="2231" y="770"/>
                    <a:pt x="2133" y="1154"/>
                  </a:cubicBezTo>
                  <a:cubicBezTo>
                    <a:pt x="1902" y="2000"/>
                    <a:pt x="1657" y="2843"/>
                    <a:pt x="1423" y="3688"/>
                  </a:cubicBezTo>
                  <a:cubicBezTo>
                    <a:pt x="1374" y="3861"/>
                    <a:pt x="1348" y="4046"/>
                    <a:pt x="1235" y="4193"/>
                  </a:cubicBezTo>
                  <a:cubicBezTo>
                    <a:pt x="883" y="3327"/>
                    <a:pt x="464" y="2489"/>
                    <a:pt x="0" y="1678"/>
                  </a:cubicBezTo>
                  <a:cubicBezTo>
                    <a:pt x="197" y="1526"/>
                    <a:pt x="408" y="1393"/>
                    <a:pt x="612" y="1251"/>
                  </a:cubicBezTo>
                  <a:close/>
                </a:path>
              </a:pathLst>
            </a:custGeom>
            <a:solidFill>
              <a:srgbClr val="1E59A6"/>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93" name="Freeform 69">
              <a:extLst>
                <a:ext uri="{FF2B5EF4-FFF2-40B4-BE49-F238E27FC236}">
                  <a16:creationId xmlns:a16="http://schemas.microsoft.com/office/drawing/2014/main" id="{4E1B0683-2356-F947-85FF-7F56EF437ABE}"/>
                </a:ext>
              </a:extLst>
            </p:cNvPr>
            <p:cNvSpPr>
              <a:spLocks noChangeAspect="1"/>
            </p:cNvSpPr>
            <p:nvPr userDrawn="1"/>
          </p:nvSpPr>
          <p:spPr bwMode="auto">
            <a:xfrm>
              <a:off x="286" y="351"/>
              <a:ext cx="16" cy="25"/>
            </a:xfrm>
            <a:custGeom>
              <a:avLst/>
              <a:gdLst/>
              <a:ahLst/>
              <a:cxnLst>
                <a:cxn ang="0">
                  <a:pos x="528" y="0"/>
                </a:cxn>
                <a:cxn ang="0">
                  <a:pos x="833" y="758"/>
                </a:cxn>
                <a:cxn ang="0">
                  <a:pos x="1078" y="1427"/>
                </a:cxn>
                <a:cxn ang="0">
                  <a:pos x="0" y="1706"/>
                </a:cxn>
                <a:cxn ang="0">
                  <a:pos x="401" y="376"/>
                </a:cxn>
                <a:cxn ang="0">
                  <a:pos x="528" y="0"/>
                </a:cxn>
              </a:cxnLst>
              <a:rect l="0" t="0" r="r" b="b"/>
              <a:pathLst>
                <a:path w="1078" h="1706">
                  <a:moveTo>
                    <a:pt x="528" y="0"/>
                  </a:moveTo>
                  <a:cubicBezTo>
                    <a:pt x="656" y="242"/>
                    <a:pt x="729" y="507"/>
                    <a:pt x="833" y="758"/>
                  </a:cubicBezTo>
                  <a:cubicBezTo>
                    <a:pt x="913" y="982"/>
                    <a:pt x="1011" y="1199"/>
                    <a:pt x="1078" y="1427"/>
                  </a:cubicBezTo>
                  <a:cubicBezTo>
                    <a:pt x="720" y="1526"/>
                    <a:pt x="360" y="1616"/>
                    <a:pt x="0" y="1706"/>
                  </a:cubicBezTo>
                  <a:cubicBezTo>
                    <a:pt x="131" y="1262"/>
                    <a:pt x="268" y="820"/>
                    <a:pt x="401" y="376"/>
                  </a:cubicBezTo>
                  <a:cubicBezTo>
                    <a:pt x="437" y="249"/>
                    <a:pt x="477" y="123"/>
                    <a:pt x="528" y="0"/>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94" name="Freeform 70">
              <a:extLst>
                <a:ext uri="{FF2B5EF4-FFF2-40B4-BE49-F238E27FC236}">
                  <a16:creationId xmlns:a16="http://schemas.microsoft.com/office/drawing/2014/main" id="{D7B1733C-158E-E940-91FA-986AE15B1EBF}"/>
                </a:ext>
              </a:extLst>
            </p:cNvPr>
            <p:cNvSpPr>
              <a:spLocks noChangeAspect="1"/>
            </p:cNvSpPr>
            <p:nvPr userDrawn="1"/>
          </p:nvSpPr>
          <p:spPr bwMode="auto">
            <a:xfrm>
              <a:off x="286" y="351"/>
              <a:ext cx="16" cy="25"/>
            </a:xfrm>
            <a:custGeom>
              <a:avLst/>
              <a:gdLst/>
              <a:ahLst/>
              <a:cxnLst>
                <a:cxn ang="0">
                  <a:pos x="528" y="0"/>
                </a:cxn>
                <a:cxn ang="0">
                  <a:pos x="833" y="758"/>
                </a:cxn>
                <a:cxn ang="0">
                  <a:pos x="1078" y="1427"/>
                </a:cxn>
                <a:cxn ang="0">
                  <a:pos x="0" y="1706"/>
                </a:cxn>
                <a:cxn ang="0">
                  <a:pos x="401" y="376"/>
                </a:cxn>
                <a:cxn ang="0">
                  <a:pos x="528" y="0"/>
                </a:cxn>
              </a:cxnLst>
              <a:rect l="0" t="0" r="r" b="b"/>
              <a:pathLst>
                <a:path w="1078" h="1706">
                  <a:moveTo>
                    <a:pt x="528" y="0"/>
                  </a:moveTo>
                  <a:cubicBezTo>
                    <a:pt x="656" y="242"/>
                    <a:pt x="729" y="507"/>
                    <a:pt x="833" y="758"/>
                  </a:cubicBezTo>
                  <a:cubicBezTo>
                    <a:pt x="913" y="982"/>
                    <a:pt x="1011" y="1199"/>
                    <a:pt x="1078" y="1427"/>
                  </a:cubicBezTo>
                  <a:cubicBezTo>
                    <a:pt x="720" y="1526"/>
                    <a:pt x="360" y="1616"/>
                    <a:pt x="0" y="1706"/>
                  </a:cubicBezTo>
                  <a:cubicBezTo>
                    <a:pt x="131" y="1262"/>
                    <a:pt x="268" y="820"/>
                    <a:pt x="401" y="376"/>
                  </a:cubicBezTo>
                  <a:cubicBezTo>
                    <a:pt x="437" y="249"/>
                    <a:pt x="477" y="123"/>
                    <a:pt x="528" y="0"/>
                  </a:cubicBezTo>
                  <a:close/>
                </a:path>
              </a:pathLst>
            </a:custGeom>
            <a:solidFill>
              <a:srgbClr val="E32E3A"/>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95" name="Freeform 71">
              <a:extLst>
                <a:ext uri="{FF2B5EF4-FFF2-40B4-BE49-F238E27FC236}">
                  <a16:creationId xmlns:a16="http://schemas.microsoft.com/office/drawing/2014/main" id="{EDE0849F-DBEB-2D45-A0CE-0AC8A8E1228F}"/>
                </a:ext>
              </a:extLst>
            </p:cNvPr>
            <p:cNvSpPr>
              <a:spLocks noChangeAspect="1"/>
            </p:cNvSpPr>
            <p:nvPr userDrawn="1"/>
          </p:nvSpPr>
          <p:spPr bwMode="auto">
            <a:xfrm>
              <a:off x="466" y="351"/>
              <a:ext cx="20" cy="31"/>
            </a:xfrm>
            <a:custGeom>
              <a:avLst/>
              <a:gdLst/>
              <a:ahLst/>
              <a:cxnLst>
                <a:cxn ang="0">
                  <a:pos x="0" y="2028"/>
                </a:cxn>
                <a:cxn ang="0">
                  <a:pos x="618" y="0"/>
                </a:cxn>
                <a:cxn ang="0">
                  <a:pos x="1386" y="2028"/>
                </a:cxn>
                <a:cxn ang="0">
                  <a:pos x="0" y="2028"/>
                </a:cxn>
              </a:cxnLst>
              <a:rect l="0" t="0" r="r" b="b"/>
              <a:pathLst>
                <a:path w="1386" h="2034">
                  <a:moveTo>
                    <a:pt x="0" y="2028"/>
                  </a:moveTo>
                  <a:cubicBezTo>
                    <a:pt x="204" y="1352"/>
                    <a:pt x="400" y="672"/>
                    <a:pt x="618" y="0"/>
                  </a:cubicBezTo>
                  <a:cubicBezTo>
                    <a:pt x="873" y="677"/>
                    <a:pt x="1135" y="1350"/>
                    <a:pt x="1386" y="2028"/>
                  </a:cubicBezTo>
                  <a:cubicBezTo>
                    <a:pt x="924" y="2034"/>
                    <a:pt x="462" y="2034"/>
                    <a:pt x="0" y="2028"/>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96" name="Freeform 72">
              <a:extLst>
                <a:ext uri="{FF2B5EF4-FFF2-40B4-BE49-F238E27FC236}">
                  <a16:creationId xmlns:a16="http://schemas.microsoft.com/office/drawing/2014/main" id="{5A39BA26-C6C4-B84B-BE1C-6AB4FCAA76A2}"/>
                </a:ext>
              </a:extLst>
            </p:cNvPr>
            <p:cNvSpPr>
              <a:spLocks noChangeAspect="1"/>
            </p:cNvSpPr>
            <p:nvPr userDrawn="1"/>
          </p:nvSpPr>
          <p:spPr bwMode="auto">
            <a:xfrm>
              <a:off x="466" y="351"/>
              <a:ext cx="20" cy="31"/>
            </a:xfrm>
            <a:custGeom>
              <a:avLst/>
              <a:gdLst/>
              <a:ahLst/>
              <a:cxnLst>
                <a:cxn ang="0">
                  <a:pos x="0" y="2028"/>
                </a:cxn>
                <a:cxn ang="0">
                  <a:pos x="618" y="0"/>
                </a:cxn>
                <a:cxn ang="0">
                  <a:pos x="1386" y="2028"/>
                </a:cxn>
                <a:cxn ang="0">
                  <a:pos x="0" y="2028"/>
                </a:cxn>
              </a:cxnLst>
              <a:rect l="0" t="0" r="r" b="b"/>
              <a:pathLst>
                <a:path w="1386" h="2034">
                  <a:moveTo>
                    <a:pt x="0" y="2028"/>
                  </a:moveTo>
                  <a:cubicBezTo>
                    <a:pt x="204" y="1352"/>
                    <a:pt x="400" y="672"/>
                    <a:pt x="618" y="0"/>
                  </a:cubicBezTo>
                  <a:cubicBezTo>
                    <a:pt x="873" y="677"/>
                    <a:pt x="1135" y="1350"/>
                    <a:pt x="1386" y="2028"/>
                  </a:cubicBezTo>
                  <a:cubicBezTo>
                    <a:pt x="924" y="2034"/>
                    <a:pt x="462" y="2034"/>
                    <a:pt x="0" y="2028"/>
                  </a:cubicBezTo>
                  <a:close/>
                </a:path>
              </a:pathLst>
            </a:custGeom>
            <a:solidFill>
              <a:srgbClr val="1E59A6"/>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97" name="Freeform 73">
              <a:extLst>
                <a:ext uri="{FF2B5EF4-FFF2-40B4-BE49-F238E27FC236}">
                  <a16:creationId xmlns:a16="http://schemas.microsoft.com/office/drawing/2014/main" id="{78116757-1DB2-5245-86DD-66CB31975220}"/>
                </a:ext>
              </a:extLst>
            </p:cNvPr>
            <p:cNvSpPr>
              <a:spLocks noChangeAspect="1"/>
            </p:cNvSpPr>
            <p:nvPr userDrawn="1"/>
          </p:nvSpPr>
          <p:spPr bwMode="auto">
            <a:xfrm>
              <a:off x="332" y="355"/>
              <a:ext cx="57" cy="53"/>
            </a:xfrm>
            <a:custGeom>
              <a:avLst/>
              <a:gdLst/>
              <a:ahLst/>
              <a:cxnLst>
                <a:cxn ang="0">
                  <a:pos x="0" y="589"/>
                </a:cxn>
                <a:cxn ang="0">
                  <a:pos x="2101" y="0"/>
                </a:cxn>
                <a:cxn ang="0">
                  <a:pos x="2787" y="1294"/>
                </a:cxn>
                <a:cxn ang="0">
                  <a:pos x="3844" y="1787"/>
                </a:cxn>
                <a:cxn ang="0">
                  <a:pos x="2565" y="2609"/>
                </a:cxn>
                <a:cxn ang="0">
                  <a:pos x="2162" y="2275"/>
                </a:cxn>
                <a:cxn ang="0">
                  <a:pos x="2167" y="2872"/>
                </a:cxn>
                <a:cxn ang="0">
                  <a:pos x="1167" y="3542"/>
                </a:cxn>
                <a:cxn ang="0">
                  <a:pos x="811" y="2840"/>
                </a:cxn>
                <a:cxn ang="0">
                  <a:pos x="0" y="589"/>
                </a:cxn>
              </a:cxnLst>
              <a:rect l="0" t="0" r="r" b="b"/>
              <a:pathLst>
                <a:path w="3844" h="3542">
                  <a:moveTo>
                    <a:pt x="0" y="589"/>
                  </a:moveTo>
                  <a:cubicBezTo>
                    <a:pt x="705" y="410"/>
                    <a:pt x="1401" y="198"/>
                    <a:pt x="2101" y="0"/>
                  </a:cubicBezTo>
                  <a:cubicBezTo>
                    <a:pt x="2132" y="502"/>
                    <a:pt x="2381" y="992"/>
                    <a:pt x="2787" y="1294"/>
                  </a:cubicBezTo>
                  <a:cubicBezTo>
                    <a:pt x="3099" y="1534"/>
                    <a:pt x="3495" y="1615"/>
                    <a:pt x="3844" y="1787"/>
                  </a:cubicBezTo>
                  <a:cubicBezTo>
                    <a:pt x="3419" y="2063"/>
                    <a:pt x="2990" y="2334"/>
                    <a:pt x="2565" y="2609"/>
                  </a:cubicBezTo>
                  <a:cubicBezTo>
                    <a:pt x="2429" y="2500"/>
                    <a:pt x="2295" y="2388"/>
                    <a:pt x="2162" y="2275"/>
                  </a:cubicBezTo>
                  <a:cubicBezTo>
                    <a:pt x="2165" y="2474"/>
                    <a:pt x="2179" y="2673"/>
                    <a:pt x="2167" y="2872"/>
                  </a:cubicBezTo>
                  <a:cubicBezTo>
                    <a:pt x="1831" y="3092"/>
                    <a:pt x="1498" y="3315"/>
                    <a:pt x="1167" y="3542"/>
                  </a:cubicBezTo>
                  <a:cubicBezTo>
                    <a:pt x="979" y="3349"/>
                    <a:pt x="907" y="3084"/>
                    <a:pt x="811" y="2840"/>
                  </a:cubicBezTo>
                  <a:cubicBezTo>
                    <a:pt x="526" y="2095"/>
                    <a:pt x="262" y="1342"/>
                    <a:pt x="0" y="589"/>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98" name="Freeform 74">
              <a:extLst>
                <a:ext uri="{FF2B5EF4-FFF2-40B4-BE49-F238E27FC236}">
                  <a16:creationId xmlns:a16="http://schemas.microsoft.com/office/drawing/2014/main" id="{75F90808-5163-404C-ACD0-A608D27BC568}"/>
                </a:ext>
              </a:extLst>
            </p:cNvPr>
            <p:cNvSpPr>
              <a:spLocks noChangeAspect="1"/>
            </p:cNvSpPr>
            <p:nvPr userDrawn="1"/>
          </p:nvSpPr>
          <p:spPr bwMode="auto">
            <a:xfrm>
              <a:off x="332" y="355"/>
              <a:ext cx="57" cy="53"/>
            </a:xfrm>
            <a:custGeom>
              <a:avLst/>
              <a:gdLst/>
              <a:ahLst/>
              <a:cxnLst>
                <a:cxn ang="0">
                  <a:pos x="0" y="589"/>
                </a:cxn>
                <a:cxn ang="0">
                  <a:pos x="2101" y="0"/>
                </a:cxn>
                <a:cxn ang="0">
                  <a:pos x="2787" y="1294"/>
                </a:cxn>
                <a:cxn ang="0">
                  <a:pos x="3844" y="1787"/>
                </a:cxn>
                <a:cxn ang="0">
                  <a:pos x="2565" y="2609"/>
                </a:cxn>
                <a:cxn ang="0">
                  <a:pos x="2162" y="2275"/>
                </a:cxn>
                <a:cxn ang="0">
                  <a:pos x="2167" y="2872"/>
                </a:cxn>
                <a:cxn ang="0">
                  <a:pos x="1167" y="3542"/>
                </a:cxn>
                <a:cxn ang="0">
                  <a:pos x="811" y="2840"/>
                </a:cxn>
                <a:cxn ang="0">
                  <a:pos x="0" y="589"/>
                </a:cxn>
              </a:cxnLst>
              <a:rect l="0" t="0" r="r" b="b"/>
              <a:pathLst>
                <a:path w="3844" h="3542">
                  <a:moveTo>
                    <a:pt x="0" y="589"/>
                  </a:moveTo>
                  <a:cubicBezTo>
                    <a:pt x="705" y="410"/>
                    <a:pt x="1401" y="198"/>
                    <a:pt x="2101" y="0"/>
                  </a:cubicBezTo>
                  <a:cubicBezTo>
                    <a:pt x="2132" y="502"/>
                    <a:pt x="2381" y="992"/>
                    <a:pt x="2787" y="1294"/>
                  </a:cubicBezTo>
                  <a:cubicBezTo>
                    <a:pt x="3099" y="1534"/>
                    <a:pt x="3495" y="1615"/>
                    <a:pt x="3844" y="1787"/>
                  </a:cubicBezTo>
                  <a:cubicBezTo>
                    <a:pt x="3419" y="2063"/>
                    <a:pt x="2990" y="2334"/>
                    <a:pt x="2565" y="2609"/>
                  </a:cubicBezTo>
                  <a:cubicBezTo>
                    <a:pt x="2429" y="2500"/>
                    <a:pt x="2295" y="2388"/>
                    <a:pt x="2162" y="2275"/>
                  </a:cubicBezTo>
                  <a:cubicBezTo>
                    <a:pt x="2165" y="2474"/>
                    <a:pt x="2179" y="2673"/>
                    <a:pt x="2167" y="2872"/>
                  </a:cubicBezTo>
                  <a:cubicBezTo>
                    <a:pt x="1831" y="3092"/>
                    <a:pt x="1498" y="3315"/>
                    <a:pt x="1167" y="3542"/>
                  </a:cubicBezTo>
                  <a:cubicBezTo>
                    <a:pt x="979" y="3349"/>
                    <a:pt x="907" y="3084"/>
                    <a:pt x="811" y="2840"/>
                  </a:cubicBezTo>
                  <a:cubicBezTo>
                    <a:pt x="526" y="2095"/>
                    <a:pt x="262" y="1342"/>
                    <a:pt x="0" y="589"/>
                  </a:cubicBezTo>
                  <a:close/>
                </a:path>
              </a:pathLst>
            </a:custGeom>
            <a:solidFill>
              <a:srgbClr val="1E59A6"/>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99" name="Freeform 75">
              <a:extLst>
                <a:ext uri="{FF2B5EF4-FFF2-40B4-BE49-F238E27FC236}">
                  <a16:creationId xmlns:a16="http://schemas.microsoft.com/office/drawing/2014/main" id="{F859BC6B-7509-774A-A4FD-D0331C73AE06}"/>
                </a:ext>
              </a:extLst>
            </p:cNvPr>
            <p:cNvSpPr>
              <a:spLocks noChangeAspect="1"/>
            </p:cNvSpPr>
            <p:nvPr userDrawn="1"/>
          </p:nvSpPr>
          <p:spPr bwMode="auto">
            <a:xfrm>
              <a:off x="237" y="357"/>
              <a:ext cx="44" cy="31"/>
            </a:xfrm>
            <a:custGeom>
              <a:avLst/>
              <a:gdLst/>
              <a:ahLst/>
              <a:cxnLst>
                <a:cxn ang="0">
                  <a:pos x="2141" y="275"/>
                </a:cxn>
                <a:cxn ang="0">
                  <a:pos x="2951" y="0"/>
                </a:cxn>
                <a:cxn ang="0">
                  <a:pos x="2527" y="1514"/>
                </a:cxn>
                <a:cxn ang="0">
                  <a:pos x="15" y="2155"/>
                </a:cxn>
                <a:cxn ang="0">
                  <a:pos x="7" y="996"/>
                </a:cxn>
                <a:cxn ang="0">
                  <a:pos x="1848" y="371"/>
                </a:cxn>
                <a:cxn ang="0">
                  <a:pos x="2141" y="275"/>
                </a:cxn>
              </a:cxnLst>
              <a:rect l="0" t="0" r="r" b="b"/>
              <a:pathLst>
                <a:path w="2951" h="2155">
                  <a:moveTo>
                    <a:pt x="2141" y="275"/>
                  </a:moveTo>
                  <a:cubicBezTo>
                    <a:pt x="2412" y="188"/>
                    <a:pt x="2680" y="88"/>
                    <a:pt x="2951" y="0"/>
                  </a:cubicBezTo>
                  <a:cubicBezTo>
                    <a:pt x="2815" y="506"/>
                    <a:pt x="2671" y="1010"/>
                    <a:pt x="2527" y="1514"/>
                  </a:cubicBezTo>
                  <a:cubicBezTo>
                    <a:pt x="1688" y="1720"/>
                    <a:pt x="852" y="1938"/>
                    <a:pt x="15" y="2155"/>
                  </a:cubicBezTo>
                  <a:cubicBezTo>
                    <a:pt x="20" y="1769"/>
                    <a:pt x="0" y="1382"/>
                    <a:pt x="7" y="996"/>
                  </a:cubicBezTo>
                  <a:cubicBezTo>
                    <a:pt x="622" y="792"/>
                    <a:pt x="1235" y="580"/>
                    <a:pt x="1848" y="371"/>
                  </a:cubicBezTo>
                  <a:cubicBezTo>
                    <a:pt x="1945" y="338"/>
                    <a:pt x="2043" y="307"/>
                    <a:pt x="2141" y="275"/>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00" name="Freeform 76">
              <a:extLst>
                <a:ext uri="{FF2B5EF4-FFF2-40B4-BE49-F238E27FC236}">
                  <a16:creationId xmlns:a16="http://schemas.microsoft.com/office/drawing/2014/main" id="{30D81F3C-65E7-D74D-8505-70B4781F08CD}"/>
                </a:ext>
              </a:extLst>
            </p:cNvPr>
            <p:cNvSpPr>
              <a:spLocks noChangeAspect="1"/>
            </p:cNvSpPr>
            <p:nvPr userDrawn="1"/>
          </p:nvSpPr>
          <p:spPr bwMode="auto">
            <a:xfrm>
              <a:off x="237" y="357"/>
              <a:ext cx="44" cy="31"/>
            </a:xfrm>
            <a:custGeom>
              <a:avLst/>
              <a:gdLst/>
              <a:ahLst/>
              <a:cxnLst>
                <a:cxn ang="0">
                  <a:pos x="2141" y="275"/>
                </a:cxn>
                <a:cxn ang="0">
                  <a:pos x="2951" y="0"/>
                </a:cxn>
                <a:cxn ang="0">
                  <a:pos x="2527" y="1514"/>
                </a:cxn>
                <a:cxn ang="0">
                  <a:pos x="15" y="2155"/>
                </a:cxn>
                <a:cxn ang="0">
                  <a:pos x="7" y="996"/>
                </a:cxn>
                <a:cxn ang="0">
                  <a:pos x="1848" y="371"/>
                </a:cxn>
                <a:cxn ang="0">
                  <a:pos x="2141" y="275"/>
                </a:cxn>
              </a:cxnLst>
              <a:rect l="0" t="0" r="r" b="b"/>
              <a:pathLst>
                <a:path w="2951" h="2155">
                  <a:moveTo>
                    <a:pt x="2141" y="275"/>
                  </a:moveTo>
                  <a:cubicBezTo>
                    <a:pt x="2412" y="188"/>
                    <a:pt x="2680" y="88"/>
                    <a:pt x="2951" y="0"/>
                  </a:cubicBezTo>
                  <a:cubicBezTo>
                    <a:pt x="2815" y="506"/>
                    <a:pt x="2671" y="1010"/>
                    <a:pt x="2527" y="1514"/>
                  </a:cubicBezTo>
                  <a:cubicBezTo>
                    <a:pt x="1688" y="1720"/>
                    <a:pt x="852" y="1938"/>
                    <a:pt x="15" y="2155"/>
                  </a:cubicBezTo>
                  <a:cubicBezTo>
                    <a:pt x="20" y="1769"/>
                    <a:pt x="0" y="1382"/>
                    <a:pt x="7" y="996"/>
                  </a:cubicBezTo>
                  <a:cubicBezTo>
                    <a:pt x="622" y="792"/>
                    <a:pt x="1235" y="580"/>
                    <a:pt x="1848" y="371"/>
                  </a:cubicBezTo>
                  <a:cubicBezTo>
                    <a:pt x="1945" y="338"/>
                    <a:pt x="2043" y="307"/>
                    <a:pt x="2141" y="275"/>
                  </a:cubicBezTo>
                  <a:close/>
                </a:path>
              </a:pathLst>
            </a:custGeom>
            <a:solidFill>
              <a:srgbClr val="E32E3A"/>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01" name="Freeform 77">
              <a:extLst>
                <a:ext uri="{FF2B5EF4-FFF2-40B4-BE49-F238E27FC236}">
                  <a16:creationId xmlns:a16="http://schemas.microsoft.com/office/drawing/2014/main" id="{7D01398E-C9FD-7A4F-BFEA-2D27D39C1B45}"/>
                </a:ext>
              </a:extLst>
            </p:cNvPr>
            <p:cNvSpPr>
              <a:spLocks noChangeAspect="1"/>
            </p:cNvSpPr>
            <p:nvPr userDrawn="1"/>
          </p:nvSpPr>
          <p:spPr bwMode="auto">
            <a:xfrm>
              <a:off x="179" y="357"/>
              <a:ext cx="18" cy="36"/>
            </a:xfrm>
            <a:custGeom>
              <a:avLst/>
              <a:gdLst/>
              <a:ahLst/>
              <a:cxnLst>
                <a:cxn ang="0">
                  <a:pos x="25" y="0"/>
                </a:cxn>
                <a:cxn ang="0">
                  <a:pos x="1169" y="1993"/>
                </a:cxn>
                <a:cxn ang="0">
                  <a:pos x="25" y="2470"/>
                </a:cxn>
                <a:cxn ang="0">
                  <a:pos x="25" y="0"/>
                </a:cxn>
              </a:cxnLst>
              <a:rect l="0" t="0" r="r" b="b"/>
              <a:pathLst>
                <a:path w="1169" h="2470">
                  <a:moveTo>
                    <a:pt x="25" y="0"/>
                  </a:moveTo>
                  <a:cubicBezTo>
                    <a:pt x="416" y="658"/>
                    <a:pt x="785" y="1330"/>
                    <a:pt x="1169" y="1993"/>
                  </a:cubicBezTo>
                  <a:cubicBezTo>
                    <a:pt x="789" y="2155"/>
                    <a:pt x="409" y="2318"/>
                    <a:pt x="25" y="2470"/>
                  </a:cubicBezTo>
                  <a:cubicBezTo>
                    <a:pt x="5" y="1647"/>
                    <a:pt x="0" y="823"/>
                    <a:pt x="25" y="0"/>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02" name="Freeform 78">
              <a:extLst>
                <a:ext uri="{FF2B5EF4-FFF2-40B4-BE49-F238E27FC236}">
                  <a16:creationId xmlns:a16="http://schemas.microsoft.com/office/drawing/2014/main" id="{9AB04594-364A-A14C-B667-2646682DBC7D}"/>
                </a:ext>
              </a:extLst>
            </p:cNvPr>
            <p:cNvSpPr>
              <a:spLocks noChangeAspect="1"/>
            </p:cNvSpPr>
            <p:nvPr userDrawn="1"/>
          </p:nvSpPr>
          <p:spPr bwMode="auto">
            <a:xfrm>
              <a:off x="179" y="357"/>
              <a:ext cx="18" cy="36"/>
            </a:xfrm>
            <a:custGeom>
              <a:avLst/>
              <a:gdLst/>
              <a:ahLst/>
              <a:cxnLst>
                <a:cxn ang="0">
                  <a:pos x="25" y="0"/>
                </a:cxn>
                <a:cxn ang="0">
                  <a:pos x="1169" y="1993"/>
                </a:cxn>
                <a:cxn ang="0">
                  <a:pos x="25" y="2470"/>
                </a:cxn>
                <a:cxn ang="0">
                  <a:pos x="25" y="0"/>
                </a:cxn>
              </a:cxnLst>
              <a:rect l="0" t="0" r="r" b="b"/>
              <a:pathLst>
                <a:path w="1169" h="2470">
                  <a:moveTo>
                    <a:pt x="25" y="0"/>
                  </a:moveTo>
                  <a:cubicBezTo>
                    <a:pt x="416" y="658"/>
                    <a:pt x="785" y="1330"/>
                    <a:pt x="1169" y="1993"/>
                  </a:cubicBezTo>
                  <a:cubicBezTo>
                    <a:pt x="789" y="2155"/>
                    <a:pt x="409" y="2318"/>
                    <a:pt x="25" y="2470"/>
                  </a:cubicBezTo>
                  <a:cubicBezTo>
                    <a:pt x="5" y="1647"/>
                    <a:pt x="0" y="823"/>
                    <a:pt x="25" y="0"/>
                  </a:cubicBezTo>
                  <a:close/>
                </a:path>
              </a:pathLst>
            </a:custGeom>
            <a:solidFill>
              <a:srgbClr val="1E59A6"/>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03" name="Freeform 79">
              <a:extLst>
                <a:ext uri="{FF2B5EF4-FFF2-40B4-BE49-F238E27FC236}">
                  <a16:creationId xmlns:a16="http://schemas.microsoft.com/office/drawing/2014/main" id="{485F7F87-90E6-F442-8BAB-10C7072421C4}"/>
                </a:ext>
              </a:extLst>
            </p:cNvPr>
            <p:cNvSpPr>
              <a:spLocks noChangeAspect="1"/>
            </p:cNvSpPr>
            <p:nvPr userDrawn="1"/>
          </p:nvSpPr>
          <p:spPr bwMode="auto">
            <a:xfrm>
              <a:off x="160" y="360"/>
              <a:ext cx="267" cy="209"/>
            </a:xfrm>
            <a:custGeom>
              <a:avLst/>
              <a:gdLst/>
              <a:ahLst/>
              <a:cxnLst>
                <a:cxn ang="0">
                  <a:pos x="17673" y="0"/>
                </a:cxn>
                <a:cxn ang="0">
                  <a:pos x="17975" y="517"/>
                </a:cxn>
                <a:cxn ang="0">
                  <a:pos x="17831" y="606"/>
                </a:cxn>
                <a:cxn ang="0">
                  <a:pos x="16154" y="1725"/>
                </a:cxn>
                <a:cxn ang="0">
                  <a:pos x="14815" y="2609"/>
                </a:cxn>
                <a:cxn ang="0">
                  <a:pos x="13774" y="3295"/>
                </a:cxn>
                <a:cxn ang="0">
                  <a:pos x="11033" y="5138"/>
                </a:cxn>
                <a:cxn ang="0">
                  <a:pos x="10635" y="5415"/>
                </a:cxn>
                <a:cxn ang="0">
                  <a:pos x="5820" y="8972"/>
                </a:cxn>
                <a:cxn ang="0">
                  <a:pos x="2516" y="11698"/>
                </a:cxn>
                <a:cxn ang="0">
                  <a:pos x="850" y="13209"/>
                </a:cxn>
                <a:cxn ang="0">
                  <a:pos x="5" y="14047"/>
                </a:cxn>
                <a:cxn ang="0">
                  <a:pos x="60" y="13509"/>
                </a:cxn>
                <a:cxn ang="0">
                  <a:pos x="2254" y="11458"/>
                </a:cxn>
                <a:cxn ang="0">
                  <a:pos x="8158" y="6407"/>
                </a:cxn>
                <a:cxn ang="0">
                  <a:pos x="10305" y="4889"/>
                </a:cxn>
                <a:cxn ang="0">
                  <a:pos x="10627" y="4668"/>
                </a:cxn>
                <a:cxn ang="0">
                  <a:pos x="12521" y="3367"/>
                </a:cxn>
                <a:cxn ang="0">
                  <a:pos x="12758" y="3204"/>
                </a:cxn>
                <a:cxn ang="0">
                  <a:pos x="13758" y="2534"/>
                </a:cxn>
                <a:cxn ang="0">
                  <a:pos x="14156" y="2271"/>
                </a:cxn>
                <a:cxn ang="0">
                  <a:pos x="15435" y="1449"/>
                </a:cxn>
                <a:cxn ang="0">
                  <a:pos x="17325" y="235"/>
                </a:cxn>
                <a:cxn ang="0">
                  <a:pos x="17673" y="0"/>
                </a:cxn>
              </a:cxnLst>
              <a:rect l="0" t="0" r="r" b="b"/>
              <a:pathLst>
                <a:path w="17975" h="14047">
                  <a:moveTo>
                    <a:pt x="17673" y="0"/>
                  </a:moveTo>
                  <a:cubicBezTo>
                    <a:pt x="17775" y="171"/>
                    <a:pt x="17877" y="343"/>
                    <a:pt x="17975" y="517"/>
                  </a:cubicBezTo>
                  <a:cubicBezTo>
                    <a:pt x="17926" y="546"/>
                    <a:pt x="17878" y="576"/>
                    <a:pt x="17831" y="606"/>
                  </a:cubicBezTo>
                  <a:cubicBezTo>
                    <a:pt x="17274" y="982"/>
                    <a:pt x="16712" y="1352"/>
                    <a:pt x="16154" y="1725"/>
                  </a:cubicBezTo>
                  <a:cubicBezTo>
                    <a:pt x="15707" y="2019"/>
                    <a:pt x="15259" y="2311"/>
                    <a:pt x="14815" y="2609"/>
                  </a:cubicBezTo>
                  <a:cubicBezTo>
                    <a:pt x="14466" y="2834"/>
                    <a:pt x="14119" y="3063"/>
                    <a:pt x="13774" y="3295"/>
                  </a:cubicBezTo>
                  <a:cubicBezTo>
                    <a:pt x="12852" y="3897"/>
                    <a:pt x="11938" y="4511"/>
                    <a:pt x="11033" y="5138"/>
                  </a:cubicBezTo>
                  <a:cubicBezTo>
                    <a:pt x="10900" y="5229"/>
                    <a:pt x="10767" y="5322"/>
                    <a:pt x="10635" y="5415"/>
                  </a:cubicBezTo>
                  <a:cubicBezTo>
                    <a:pt x="8998" y="6557"/>
                    <a:pt x="7392" y="7742"/>
                    <a:pt x="5820" y="8972"/>
                  </a:cubicBezTo>
                  <a:cubicBezTo>
                    <a:pt x="4698" y="9855"/>
                    <a:pt x="3587" y="10754"/>
                    <a:pt x="2516" y="11698"/>
                  </a:cubicBezTo>
                  <a:cubicBezTo>
                    <a:pt x="1951" y="12191"/>
                    <a:pt x="1389" y="12688"/>
                    <a:pt x="850" y="13209"/>
                  </a:cubicBezTo>
                  <a:cubicBezTo>
                    <a:pt x="559" y="13479"/>
                    <a:pt x="293" y="13774"/>
                    <a:pt x="5" y="14047"/>
                  </a:cubicBezTo>
                  <a:cubicBezTo>
                    <a:pt x="26" y="13869"/>
                    <a:pt x="0" y="13676"/>
                    <a:pt x="60" y="13509"/>
                  </a:cubicBezTo>
                  <a:cubicBezTo>
                    <a:pt x="776" y="12809"/>
                    <a:pt x="1512" y="12129"/>
                    <a:pt x="2254" y="11458"/>
                  </a:cubicBezTo>
                  <a:cubicBezTo>
                    <a:pt x="4068" y="9604"/>
                    <a:pt x="6065" y="7936"/>
                    <a:pt x="8158" y="6407"/>
                  </a:cubicBezTo>
                  <a:cubicBezTo>
                    <a:pt x="8864" y="5888"/>
                    <a:pt x="9583" y="5387"/>
                    <a:pt x="10305" y="4889"/>
                  </a:cubicBezTo>
                  <a:cubicBezTo>
                    <a:pt x="10412" y="4815"/>
                    <a:pt x="10520" y="4742"/>
                    <a:pt x="10627" y="4668"/>
                  </a:cubicBezTo>
                  <a:cubicBezTo>
                    <a:pt x="11261" y="4237"/>
                    <a:pt x="11895" y="3808"/>
                    <a:pt x="12521" y="3367"/>
                  </a:cubicBezTo>
                  <a:cubicBezTo>
                    <a:pt x="12600" y="3312"/>
                    <a:pt x="12679" y="3258"/>
                    <a:pt x="12758" y="3204"/>
                  </a:cubicBezTo>
                  <a:cubicBezTo>
                    <a:pt x="13089" y="2977"/>
                    <a:pt x="13422" y="2754"/>
                    <a:pt x="13758" y="2534"/>
                  </a:cubicBezTo>
                  <a:cubicBezTo>
                    <a:pt x="13891" y="2447"/>
                    <a:pt x="14023" y="2358"/>
                    <a:pt x="14156" y="2271"/>
                  </a:cubicBezTo>
                  <a:cubicBezTo>
                    <a:pt x="14581" y="1996"/>
                    <a:pt x="15010" y="1725"/>
                    <a:pt x="15435" y="1449"/>
                  </a:cubicBezTo>
                  <a:cubicBezTo>
                    <a:pt x="16070" y="1053"/>
                    <a:pt x="16699" y="647"/>
                    <a:pt x="17325" y="235"/>
                  </a:cubicBezTo>
                  <a:cubicBezTo>
                    <a:pt x="17442" y="159"/>
                    <a:pt x="17559" y="82"/>
                    <a:pt x="17673" y="0"/>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04" name="Freeform 80">
              <a:extLst>
                <a:ext uri="{FF2B5EF4-FFF2-40B4-BE49-F238E27FC236}">
                  <a16:creationId xmlns:a16="http://schemas.microsoft.com/office/drawing/2014/main" id="{E5871A7A-E624-AE4D-8A75-845537C3C028}"/>
                </a:ext>
              </a:extLst>
            </p:cNvPr>
            <p:cNvSpPr>
              <a:spLocks noChangeAspect="1"/>
            </p:cNvSpPr>
            <p:nvPr userDrawn="1"/>
          </p:nvSpPr>
          <p:spPr bwMode="auto">
            <a:xfrm>
              <a:off x="160" y="360"/>
              <a:ext cx="267" cy="209"/>
            </a:xfrm>
            <a:custGeom>
              <a:avLst/>
              <a:gdLst/>
              <a:ahLst/>
              <a:cxnLst>
                <a:cxn ang="0">
                  <a:pos x="17673" y="0"/>
                </a:cxn>
                <a:cxn ang="0">
                  <a:pos x="17975" y="517"/>
                </a:cxn>
                <a:cxn ang="0">
                  <a:pos x="17831" y="606"/>
                </a:cxn>
                <a:cxn ang="0">
                  <a:pos x="16154" y="1725"/>
                </a:cxn>
                <a:cxn ang="0">
                  <a:pos x="14815" y="2609"/>
                </a:cxn>
                <a:cxn ang="0">
                  <a:pos x="13774" y="3295"/>
                </a:cxn>
                <a:cxn ang="0">
                  <a:pos x="11033" y="5138"/>
                </a:cxn>
                <a:cxn ang="0">
                  <a:pos x="10635" y="5415"/>
                </a:cxn>
                <a:cxn ang="0">
                  <a:pos x="5820" y="8972"/>
                </a:cxn>
                <a:cxn ang="0">
                  <a:pos x="2516" y="11698"/>
                </a:cxn>
                <a:cxn ang="0">
                  <a:pos x="850" y="13209"/>
                </a:cxn>
                <a:cxn ang="0">
                  <a:pos x="5" y="14047"/>
                </a:cxn>
                <a:cxn ang="0">
                  <a:pos x="60" y="13509"/>
                </a:cxn>
                <a:cxn ang="0">
                  <a:pos x="2254" y="11458"/>
                </a:cxn>
                <a:cxn ang="0">
                  <a:pos x="8158" y="6407"/>
                </a:cxn>
                <a:cxn ang="0">
                  <a:pos x="10305" y="4889"/>
                </a:cxn>
                <a:cxn ang="0">
                  <a:pos x="10627" y="4668"/>
                </a:cxn>
                <a:cxn ang="0">
                  <a:pos x="12521" y="3367"/>
                </a:cxn>
                <a:cxn ang="0">
                  <a:pos x="12758" y="3204"/>
                </a:cxn>
                <a:cxn ang="0">
                  <a:pos x="13758" y="2534"/>
                </a:cxn>
                <a:cxn ang="0">
                  <a:pos x="14156" y="2271"/>
                </a:cxn>
                <a:cxn ang="0">
                  <a:pos x="15435" y="1449"/>
                </a:cxn>
                <a:cxn ang="0">
                  <a:pos x="17325" y="235"/>
                </a:cxn>
                <a:cxn ang="0">
                  <a:pos x="17673" y="0"/>
                </a:cxn>
              </a:cxnLst>
              <a:rect l="0" t="0" r="r" b="b"/>
              <a:pathLst>
                <a:path w="17975" h="14047">
                  <a:moveTo>
                    <a:pt x="17673" y="0"/>
                  </a:moveTo>
                  <a:cubicBezTo>
                    <a:pt x="17775" y="171"/>
                    <a:pt x="17877" y="343"/>
                    <a:pt x="17975" y="517"/>
                  </a:cubicBezTo>
                  <a:cubicBezTo>
                    <a:pt x="17926" y="546"/>
                    <a:pt x="17878" y="576"/>
                    <a:pt x="17831" y="606"/>
                  </a:cubicBezTo>
                  <a:cubicBezTo>
                    <a:pt x="17274" y="982"/>
                    <a:pt x="16712" y="1352"/>
                    <a:pt x="16154" y="1725"/>
                  </a:cubicBezTo>
                  <a:cubicBezTo>
                    <a:pt x="15707" y="2019"/>
                    <a:pt x="15259" y="2311"/>
                    <a:pt x="14815" y="2609"/>
                  </a:cubicBezTo>
                  <a:cubicBezTo>
                    <a:pt x="14466" y="2834"/>
                    <a:pt x="14119" y="3063"/>
                    <a:pt x="13774" y="3295"/>
                  </a:cubicBezTo>
                  <a:cubicBezTo>
                    <a:pt x="12852" y="3897"/>
                    <a:pt x="11938" y="4511"/>
                    <a:pt x="11033" y="5138"/>
                  </a:cubicBezTo>
                  <a:cubicBezTo>
                    <a:pt x="10900" y="5229"/>
                    <a:pt x="10767" y="5322"/>
                    <a:pt x="10635" y="5415"/>
                  </a:cubicBezTo>
                  <a:cubicBezTo>
                    <a:pt x="8998" y="6557"/>
                    <a:pt x="7392" y="7742"/>
                    <a:pt x="5820" y="8972"/>
                  </a:cubicBezTo>
                  <a:cubicBezTo>
                    <a:pt x="4698" y="9855"/>
                    <a:pt x="3587" y="10754"/>
                    <a:pt x="2516" y="11698"/>
                  </a:cubicBezTo>
                  <a:cubicBezTo>
                    <a:pt x="1951" y="12191"/>
                    <a:pt x="1389" y="12688"/>
                    <a:pt x="850" y="13209"/>
                  </a:cubicBezTo>
                  <a:cubicBezTo>
                    <a:pt x="559" y="13479"/>
                    <a:pt x="293" y="13774"/>
                    <a:pt x="5" y="14047"/>
                  </a:cubicBezTo>
                  <a:cubicBezTo>
                    <a:pt x="26" y="13869"/>
                    <a:pt x="0" y="13676"/>
                    <a:pt x="60" y="13509"/>
                  </a:cubicBezTo>
                  <a:cubicBezTo>
                    <a:pt x="776" y="12809"/>
                    <a:pt x="1512" y="12129"/>
                    <a:pt x="2254" y="11458"/>
                  </a:cubicBezTo>
                  <a:cubicBezTo>
                    <a:pt x="4068" y="9604"/>
                    <a:pt x="6065" y="7936"/>
                    <a:pt x="8158" y="6407"/>
                  </a:cubicBezTo>
                  <a:cubicBezTo>
                    <a:pt x="8864" y="5888"/>
                    <a:pt x="9583" y="5387"/>
                    <a:pt x="10305" y="4889"/>
                  </a:cubicBezTo>
                  <a:cubicBezTo>
                    <a:pt x="10412" y="4815"/>
                    <a:pt x="10520" y="4742"/>
                    <a:pt x="10627" y="4668"/>
                  </a:cubicBezTo>
                  <a:cubicBezTo>
                    <a:pt x="11261" y="4237"/>
                    <a:pt x="11895" y="3808"/>
                    <a:pt x="12521" y="3367"/>
                  </a:cubicBezTo>
                  <a:cubicBezTo>
                    <a:pt x="12600" y="3312"/>
                    <a:pt x="12679" y="3258"/>
                    <a:pt x="12758" y="3204"/>
                  </a:cubicBezTo>
                  <a:cubicBezTo>
                    <a:pt x="13089" y="2977"/>
                    <a:pt x="13422" y="2754"/>
                    <a:pt x="13758" y="2534"/>
                  </a:cubicBezTo>
                  <a:cubicBezTo>
                    <a:pt x="13891" y="2447"/>
                    <a:pt x="14023" y="2358"/>
                    <a:pt x="14156" y="2271"/>
                  </a:cubicBezTo>
                  <a:cubicBezTo>
                    <a:pt x="14581" y="1996"/>
                    <a:pt x="15010" y="1725"/>
                    <a:pt x="15435" y="1449"/>
                  </a:cubicBezTo>
                  <a:cubicBezTo>
                    <a:pt x="16070" y="1053"/>
                    <a:pt x="16699" y="647"/>
                    <a:pt x="17325" y="235"/>
                  </a:cubicBezTo>
                  <a:cubicBezTo>
                    <a:pt x="17442" y="159"/>
                    <a:pt x="17559" y="82"/>
                    <a:pt x="17673" y="0"/>
                  </a:cubicBezTo>
                  <a:close/>
                </a:path>
              </a:pathLst>
            </a:custGeom>
            <a:solidFill>
              <a:srgbClr val="E32E3A"/>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05" name="Freeform 81">
              <a:extLst>
                <a:ext uri="{FF2B5EF4-FFF2-40B4-BE49-F238E27FC236}">
                  <a16:creationId xmlns:a16="http://schemas.microsoft.com/office/drawing/2014/main" id="{AE2A49F1-6B14-2945-B812-CDFE70D6144B}"/>
                </a:ext>
              </a:extLst>
            </p:cNvPr>
            <p:cNvSpPr>
              <a:spLocks noChangeAspect="1"/>
            </p:cNvSpPr>
            <p:nvPr userDrawn="1"/>
          </p:nvSpPr>
          <p:spPr bwMode="auto">
            <a:xfrm>
              <a:off x="365" y="369"/>
              <a:ext cx="69" cy="48"/>
            </a:xfrm>
            <a:custGeom>
              <a:avLst/>
              <a:gdLst/>
              <a:ahLst/>
              <a:cxnLst>
                <a:cxn ang="0">
                  <a:pos x="2380" y="1119"/>
                </a:cxn>
                <a:cxn ang="0">
                  <a:pos x="4057" y="0"/>
                </a:cxn>
                <a:cxn ang="0">
                  <a:pos x="4556" y="700"/>
                </a:cxn>
                <a:cxn ang="0">
                  <a:pos x="4560" y="1685"/>
                </a:cxn>
                <a:cxn ang="0">
                  <a:pos x="3630" y="2593"/>
                </a:cxn>
                <a:cxn ang="0">
                  <a:pos x="1875" y="2957"/>
                </a:cxn>
                <a:cxn ang="0">
                  <a:pos x="677" y="2687"/>
                </a:cxn>
                <a:cxn ang="0">
                  <a:pos x="8" y="3202"/>
                </a:cxn>
                <a:cxn ang="0">
                  <a:pos x="0" y="2689"/>
                </a:cxn>
                <a:cxn ang="0">
                  <a:pos x="1041" y="2003"/>
                </a:cxn>
                <a:cxn ang="0">
                  <a:pos x="2496" y="2025"/>
                </a:cxn>
                <a:cxn ang="0">
                  <a:pos x="2795" y="1833"/>
                </a:cxn>
                <a:cxn ang="0">
                  <a:pos x="2769" y="1396"/>
                </a:cxn>
                <a:cxn ang="0">
                  <a:pos x="2380" y="1119"/>
                </a:cxn>
              </a:cxnLst>
              <a:rect l="0" t="0" r="r" b="b"/>
              <a:pathLst>
                <a:path w="4704" h="3202">
                  <a:moveTo>
                    <a:pt x="2380" y="1119"/>
                  </a:moveTo>
                  <a:cubicBezTo>
                    <a:pt x="2938" y="746"/>
                    <a:pt x="3500" y="376"/>
                    <a:pt x="4057" y="0"/>
                  </a:cubicBezTo>
                  <a:cubicBezTo>
                    <a:pt x="4252" y="210"/>
                    <a:pt x="4446" y="431"/>
                    <a:pt x="4556" y="700"/>
                  </a:cubicBezTo>
                  <a:cubicBezTo>
                    <a:pt x="4692" y="1009"/>
                    <a:pt x="4704" y="1376"/>
                    <a:pt x="4560" y="1685"/>
                  </a:cubicBezTo>
                  <a:cubicBezTo>
                    <a:pt x="4377" y="2092"/>
                    <a:pt x="4010" y="2380"/>
                    <a:pt x="3630" y="2593"/>
                  </a:cubicBezTo>
                  <a:cubicBezTo>
                    <a:pt x="3103" y="2900"/>
                    <a:pt x="2478" y="3005"/>
                    <a:pt x="1875" y="2957"/>
                  </a:cubicBezTo>
                  <a:cubicBezTo>
                    <a:pt x="1463" y="2933"/>
                    <a:pt x="1066" y="2817"/>
                    <a:pt x="677" y="2687"/>
                  </a:cubicBezTo>
                  <a:cubicBezTo>
                    <a:pt x="430" y="2822"/>
                    <a:pt x="222" y="3020"/>
                    <a:pt x="8" y="3202"/>
                  </a:cubicBezTo>
                  <a:cubicBezTo>
                    <a:pt x="7" y="3031"/>
                    <a:pt x="10" y="2859"/>
                    <a:pt x="0" y="2689"/>
                  </a:cubicBezTo>
                  <a:cubicBezTo>
                    <a:pt x="345" y="2457"/>
                    <a:pt x="692" y="2228"/>
                    <a:pt x="1041" y="2003"/>
                  </a:cubicBezTo>
                  <a:cubicBezTo>
                    <a:pt x="1501" y="2185"/>
                    <a:pt x="2032" y="2201"/>
                    <a:pt x="2496" y="2025"/>
                  </a:cubicBezTo>
                  <a:cubicBezTo>
                    <a:pt x="2604" y="1979"/>
                    <a:pt x="2724" y="1932"/>
                    <a:pt x="2795" y="1833"/>
                  </a:cubicBezTo>
                  <a:cubicBezTo>
                    <a:pt x="2867" y="1698"/>
                    <a:pt x="2874" y="1515"/>
                    <a:pt x="2769" y="1396"/>
                  </a:cubicBezTo>
                  <a:cubicBezTo>
                    <a:pt x="2663" y="1274"/>
                    <a:pt x="2512" y="1206"/>
                    <a:pt x="2380" y="1119"/>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06" name="Freeform 82">
              <a:extLst>
                <a:ext uri="{FF2B5EF4-FFF2-40B4-BE49-F238E27FC236}">
                  <a16:creationId xmlns:a16="http://schemas.microsoft.com/office/drawing/2014/main" id="{E21C8C39-FD58-ED40-B2DA-694CC6FB9DA1}"/>
                </a:ext>
              </a:extLst>
            </p:cNvPr>
            <p:cNvSpPr>
              <a:spLocks noChangeAspect="1"/>
            </p:cNvSpPr>
            <p:nvPr userDrawn="1"/>
          </p:nvSpPr>
          <p:spPr bwMode="auto">
            <a:xfrm>
              <a:off x="365" y="369"/>
              <a:ext cx="69" cy="48"/>
            </a:xfrm>
            <a:custGeom>
              <a:avLst/>
              <a:gdLst/>
              <a:ahLst/>
              <a:cxnLst>
                <a:cxn ang="0">
                  <a:pos x="2380" y="1119"/>
                </a:cxn>
                <a:cxn ang="0">
                  <a:pos x="4057" y="0"/>
                </a:cxn>
                <a:cxn ang="0">
                  <a:pos x="4556" y="700"/>
                </a:cxn>
                <a:cxn ang="0">
                  <a:pos x="4560" y="1685"/>
                </a:cxn>
                <a:cxn ang="0">
                  <a:pos x="3630" y="2593"/>
                </a:cxn>
                <a:cxn ang="0">
                  <a:pos x="1875" y="2957"/>
                </a:cxn>
                <a:cxn ang="0">
                  <a:pos x="677" y="2687"/>
                </a:cxn>
                <a:cxn ang="0">
                  <a:pos x="8" y="3202"/>
                </a:cxn>
                <a:cxn ang="0">
                  <a:pos x="0" y="2689"/>
                </a:cxn>
                <a:cxn ang="0">
                  <a:pos x="1041" y="2003"/>
                </a:cxn>
                <a:cxn ang="0">
                  <a:pos x="2496" y="2025"/>
                </a:cxn>
                <a:cxn ang="0">
                  <a:pos x="2795" y="1833"/>
                </a:cxn>
                <a:cxn ang="0">
                  <a:pos x="2769" y="1396"/>
                </a:cxn>
                <a:cxn ang="0">
                  <a:pos x="2380" y="1119"/>
                </a:cxn>
              </a:cxnLst>
              <a:rect l="0" t="0" r="r" b="b"/>
              <a:pathLst>
                <a:path w="4704" h="3202">
                  <a:moveTo>
                    <a:pt x="2380" y="1119"/>
                  </a:moveTo>
                  <a:cubicBezTo>
                    <a:pt x="2938" y="746"/>
                    <a:pt x="3500" y="376"/>
                    <a:pt x="4057" y="0"/>
                  </a:cubicBezTo>
                  <a:cubicBezTo>
                    <a:pt x="4252" y="210"/>
                    <a:pt x="4446" y="431"/>
                    <a:pt x="4556" y="700"/>
                  </a:cubicBezTo>
                  <a:cubicBezTo>
                    <a:pt x="4692" y="1009"/>
                    <a:pt x="4704" y="1376"/>
                    <a:pt x="4560" y="1685"/>
                  </a:cubicBezTo>
                  <a:cubicBezTo>
                    <a:pt x="4377" y="2092"/>
                    <a:pt x="4010" y="2380"/>
                    <a:pt x="3630" y="2593"/>
                  </a:cubicBezTo>
                  <a:cubicBezTo>
                    <a:pt x="3103" y="2900"/>
                    <a:pt x="2478" y="3005"/>
                    <a:pt x="1875" y="2957"/>
                  </a:cubicBezTo>
                  <a:cubicBezTo>
                    <a:pt x="1463" y="2933"/>
                    <a:pt x="1066" y="2817"/>
                    <a:pt x="677" y="2687"/>
                  </a:cubicBezTo>
                  <a:cubicBezTo>
                    <a:pt x="430" y="2822"/>
                    <a:pt x="222" y="3020"/>
                    <a:pt x="8" y="3202"/>
                  </a:cubicBezTo>
                  <a:cubicBezTo>
                    <a:pt x="7" y="3031"/>
                    <a:pt x="10" y="2859"/>
                    <a:pt x="0" y="2689"/>
                  </a:cubicBezTo>
                  <a:cubicBezTo>
                    <a:pt x="345" y="2457"/>
                    <a:pt x="692" y="2228"/>
                    <a:pt x="1041" y="2003"/>
                  </a:cubicBezTo>
                  <a:cubicBezTo>
                    <a:pt x="1501" y="2185"/>
                    <a:pt x="2032" y="2201"/>
                    <a:pt x="2496" y="2025"/>
                  </a:cubicBezTo>
                  <a:cubicBezTo>
                    <a:pt x="2604" y="1979"/>
                    <a:pt x="2724" y="1932"/>
                    <a:pt x="2795" y="1833"/>
                  </a:cubicBezTo>
                  <a:cubicBezTo>
                    <a:pt x="2867" y="1698"/>
                    <a:pt x="2874" y="1515"/>
                    <a:pt x="2769" y="1396"/>
                  </a:cubicBezTo>
                  <a:cubicBezTo>
                    <a:pt x="2663" y="1274"/>
                    <a:pt x="2512" y="1206"/>
                    <a:pt x="2380" y="1119"/>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07" name="Freeform 83">
              <a:extLst>
                <a:ext uri="{FF2B5EF4-FFF2-40B4-BE49-F238E27FC236}">
                  <a16:creationId xmlns:a16="http://schemas.microsoft.com/office/drawing/2014/main" id="{6355E051-8138-444A-8364-B22F08809C81}"/>
                </a:ext>
              </a:extLst>
            </p:cNvPr>
            <p:cNvSpPr>
              <a:spLocks noChangeAspect="1"/>
            </p:cNvSpPr>
            <p:nvPr userDrawn="1"/>
          </p:nvSpPr>
          <p:spPr bwMode="auto">
            <a:xfrm>
              <a:off x="285" y="372"/>
              <a:ext cx="21" cy="8"/>
            </a:xfrm>
            <a:custGeom>
              <a:avLst/>
              <a:gdLst/>
              <a:ahLst/>
              <a:cxnLst>
                <a:cxn ang="0">
                  <a:pos x="1164" y="0"/>
                </a:cxn>
                <a:cxn ang="0">
                  <a:pos x="1388" y="571"/>
                </a:cxn>
                <a:cxn ang="0">
                  <a:pos x="0" y="570"/>
                </a:cxn>
                <a:cxn ang="0">
                  <a:pos x="86" y="279"/>
                </a:cxn>
                <a:cxn ang="0">
                  <a:pos x="1164" y="0"/>
                </a:cxn>
              </a:cxnLst>
              <a:rect l="0" t="0" r="r" b="b"/>
              <a:pathLst>
                <a:path w="1388" h="577">
                  <a:moveTo>
                    <a:pt x="1164" y="0"/>
                  </a:moveTo>
                  <a:cubicBezTo>
                    <a:pt x="1258" y="182"/>
                    <a:pt x="1312" y="381"/>
                    <a:pt x="1388" y="571"/>
                  </a:cubicBezTo>
                  <a:cubicBezTo>
                    <a:pt x="926" y="576"/>
                    <a:pt x="463" y="577"/>
                    <a:pt x="0" y="570"/>
                  </a:cubicBezTo>
                  <a:cubicBezTo>
                    <a:pt x="25" y="472"/>
                    <a:pt x="54" y="375"/>
                    <a:pt x="86" y="279"/>
                  </a:cubicBezTo>
                  <a:cubicBezTo>
                    <a:pt x="446" y="189"/>
                    <a:pt x="806" y="99"/>
                    <a:pt x="1164" y="0"/>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08" name="Freeform 84">
              <a:extLst>
                <a:ext uri="{FF2B5EF4-FFF2-40B4-BE49-F238E27FC236}">
                  <a16:creationId xmlns:a16="http://schemas.microsoft.com/office/drawing/2014/main" id="{8EB96A4E-41A1-1541-88A9-E5D58127AE96}"/>
                </a:ext>
              </a:extLst>
            </p:cNvPr>
            <p:cNvSpPr>
              <a:spLocks noChangeAspect="1"/>
            </p:cNvSpPr>
            <p:nvPr userDrawn="1"/>
          </p:nvSpPr>
          <p:spPr bwMode="auto">
            <a:xfrm>
              <a:off x="285" y="372"/>
              <a:ext cx="21" cy="8"/>
            </a:xfrm>
            <a:custGeom>
              <a:avLst/>
              <a:gdLst/>
              <a:ahLst/>
              <a:cxnLst>
                <a:cxn ang="0">
                  <a:pos x="1164" y="0"/>
                </a:cxn>
                <a:cxn ang="0">
                  <a:pos x="1388" y="571"/>
                </a:cxn>
                <a:cxn ang="0">
                  <a:pos x="0" y="570"/>
                </a:cxn>
                <a:cxn ang="0">
                  <a:pos x="86" y="279"/>
                </a:cxn>
                <a:cxn ang="0">
                  <a:pos x="1164" y="0"/>
                </a:cxn>
              </a:cxnLst>
              <a:rect l="0" t="0" r="r" b="b"/>
              <a:pathLst>
                <a:path w="1388" h="577">
                  <a:moveTo>
                    <a:pt x="1164" y="0"/>
                  </a:moveTo>
                  <a:cubicBezTo>
                    <a:pt x="1258" y="182"/>
                    <a:pt x="1312" y="381"/>
                    <a:pt x="1388" y="571"/>
                  </a:cubicBezTo>
                  <a:cubicBezTo>
                    <a:pt x="926" y="576"/>
                    <a:pt x="463" y="577"/>
                    <a:pt x="0" y="570"/>
                  </a:cubicBezTo>
                  <a:cubicBezTo>
                    <a:pt x="25" y="472"/>
                    <a:pt x="54" y="375"/>
                    <a:pt x="86" y="279"/>
                  </a:cubicBezTo>
                  <a:cubicBezTo>
                    <a:pt x="446" y="189"/>
                    <a:pt x="806" y="99"/>
                    <a:pt x="1164" y="0"/>
                  </a:cubicBezTo>
                  <a:close/>
                </a:path>
              </a:pathLst>
            </a:custGeom>
            <a:solidFill>
              <a:srgbClr val="1E59A6"/>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09" name="Freeform 85">
              <a:extLst>
                <a:ext uri="{FF2B5EF4-FFF2-40B4-BE49-F238E27FC236}">
                  <a16:creationId xmlns:a16="http://schemas.microsoft.com/office/drawing/2014/main" id="{D30DF05D-552F-7341-B57B-D6ED56DCEF2C}"/>
                </a:ext>
              </a:extLst>
            </p:cNvPr>
            <p:cNvSpPr>
              <a:spLocks noChangeAspect="1"/>
            </p:cNvSpPr>
            <p:nvPr userDrawn="1"/>
          </p:nvSpPr>
          <p:spPr bwMode="auto">
            <a:xfrm>
              <a:off x="133" y="379"/>
              <a:ext cx="180" cy="151"/>
            </a:xfrm>
            <a:custGeom>
              <a:avLst/>
              <a:gdLst/>
              <a:ahLst/>
              <a:cxnLst>
                <a:cxn ang="0">
                  <a:pos x="7045" y="641"/>
                </a:cxn>
                <a:cxn ang="0">
                  <a:pos x="9557" y="0"/>
                </a:cxn>
                <a:cxn ang="0">
                  <a:pos x="9205" y="1271"/>
                </a:cxn>
                <a:cxn ang="0">
                  <a:pos x="9084" y="1541"/>
                </a:cxn>
                <a:cxn ang="0">
                  <a:pos x="8486" y="2074"/>
                </a:cxn>
                <a:cxn ang="0">
                  <a:pos x="10256" y="2082"/>
                </a:cxn>
                <a:cxn ang="0">
                  <a:pos x="10019" y="1766"/>
                </a:cxn>
                <a:cxn ang="0">
                  <a:pos x="10080" y="825"/>
                </a:cxn>
                <a:cxn ang="0">
                  <a:pos x="12150" y="3624"/>
                </a:cxn>
                <a:cxn ang="0">
                  <a:pos x="10003" y="5142"/>
                </a:cxn>
                <a:cxn ang="0">
                  <a:pos x="4099" y="10193"/>
                </a:cxn>
                <a:cxn ang="0">
                  <a:pos x="1749" y="7215"/>
                </a:cxn>
                <a:cxn ang="0">
                  <a:pos x="0" y="2970"/>
                </a:cxn>
                <a:cxn ang="0">
                  <a:pos x="2010" y="2156"/>
                </a:cxn>
                <a:cxn ang="0">
                  <a:pos x="2270" y="2048"/>
                </a:cxn>
                <a:cxn ang="0">
                  <a:pos x="3683" y="2020"/>
                </a:cxn>
                <a:cxn ang="0">
                  <a:pos x="3402" y="1695"/>
                </a:cxn>
                <a:cxn ang="0">
                  <a:pos x="4768" y="1267"/>
                </a:cxn>
                <a:cxn ang="0">
                  <a:pos x="5254" y="2102"/>
                </a:cxn>
                <a:cxn ang="0">
                  <a:pos x="7539" y="2098"/>
                </a:cxn>
                <a:cxn ang="0">
                  <a:pos x="7077" y="1434"/>
                </a:cxn>
                <a:cxn ang="0">
                  <a:pos x="7045" y="641"/>
                </a:cxn>
              </a:cxnLst>
              <a:rect l="0" t="0" r="r" b="b"/>
              <a:pathLst>
                <a:path w="12150" h="10193">
                  <a:moveTo>
                    <a:pt x="7045" y="641"/>
                  </a:moveTo>
                  <a:cubicBezTo>
                    <a:pt x="7882" y="424"/>
                    <a:pt x="8718" y="206"/>
                    <a:pt x="9557" y="0"/>
                  </a:cubicBezTo>
                  <a:cubicBezTo>
                    <a:pt x="9440" y="424"/>
                    <a:pt x="9316" y="846"/>
                    <a:pt x="9205" y="1271"/>
                  </a:cubicBezTo>
                  <a:cubicBezTo>
                    <a:pt x="9180" y="1367"/>
                    <a:pt x="9149" y="1465"/>
                    <a:pt x="9084" y="1541"/>
                  </a:cubicBezTo>
                  <a:cubicBezTo>
                    <a:pt x="8914" y="1750"/>
                    <a:pt x="8686" y="1898"/>
                    <a:pt x="8486" y="2074"/>
                  </a:cubicBezTo>
                  <a:cubicBezTo>
                    <a:pt x="9076" y="2082"/>
                    <a:pt x="9666" y="2092"/>
                    <a:pt x="10256" y="2082"/>
                  </a:cubicBezTo>
                  <a:cubicBezTo>
                    <a:pt x="10156" y="1994"/>
                    <a:pt x="10065" y="1892"/>
                    <a:pt x="10019" y="1766"/>
                  </a:cubicBezTo>
                  <a:cubicBezTo>
                    <a:pt x="9899" y="1462"/>
                    <a:pt x="9956" y="1119"/>
                    <a:pt x="10080" y="825"/>
                  </a:cubicBezTo>
                  <a:cubicBezTo>
                    <a:pt x="10732" y="1785"/>
                    <a:pt x="11416" y="2724"/>
                    <a:pt x="12150" y="3624"/>
                  </a:cubicBezTo>
                  <a:cubicBezTo>
                    <a:pt x="11428" y="4122"/>
                    <a:pt x="10709" y="4623"/>
                    <a:pt x="10003" y="5142"/>
                  </a:cubicBezTo>
                  <a:cubicBezTo>
                    <a:pt x="7910" y="6671"/>
                    <a:pt x="5913" y="8339"/>
                    <a:pt x="4099" y="10193"/>
                  </a:cubicBezTo>
                  <a:cubicBezTo>
                    <a:pt x="3203" y="9297"/>
                    <a:pt x="2403" y="8302"/>
                    <a:pt x="1749" y="7215"/>
                  </a:cubicBezTo>
                  <a:cubicBezTo>
                    <a:pt x="955" y="5900"/>
                    <a:pt x="360" y="4464"/>
                    <a:pt x="0" y="2970"/>
                  </a:cubicBezTo>
                  <a:cubicBezTo>
                    <a:pt x="656" y="2667"/>
                    <a:pt x="1330" y="2403"/>
                    <a:pt x="2010" y="2156"/>
                  </a:cubicBezTo>
                  <a:cubicBezTo>
                    <a:pt x="2098" y="2123"/>
                    <a:pt x="2184" y="2086"/>
                    <a:pt x="2270" y="2048"/>
                  </a:cubicBezTo>
                  <a:cubicBezTo>
                    <a:pt x="2741" y="2018"/>
                    <a:pt x="3213" y="2048"/>
                    <a:pt x="3683" y="2020"/>
                  </a:cubicBezTo>
                  <a:cubicBezTo>
                    <a:pt x="3593" y="1908"/>
                    <a:pt x="3494" y="1804"/>
                    <a:pt x="3402" y="1695"/>
                  </a:cubicBezTo>
                  <a:cubicBezTo>
                    <a:pt x="3849" y="1527"/>
                    <a:pt x="4313" y="1409"/>
                    <a:pt x="4768" y="1267"/>
                  </a:cubicBezTo>
                  <a:cubicBezTo>
                    <a:pt x="4930" y="1545"/>
                    <a:pt x="5089" y="1826"/>
                    <a:pt x="5254" y="2102"/>
                  </a:cubicBezTo>
                  <a:cubicBezTo>
                    <a:pt x="6016" y="2102"/>
                    <a:pt x="6777" y="2111"/>
                    <a:pt x="7539" y="2098"/>
                  </a:cubicBezTo>
                  <a:cubicBezTo>
                    <a:pt x="7408" y="1861"/>
                    <a:pt x="7186" y="1684"/>
                    <a:pt x="7077" y="1434"/>
                  </a:cubicBezTo>
                  <a:cubicBezTo>
                    <a:pt x="7016" y="1175"/>
                    <a:pt x="7056" y="905"/>
                    <a:pt x="7045" y="641"/>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10" name="Freeform 86">
              <a:extLst>
                <a:ext uri="{FF2B5EF4-FFF2-40B4-BE49-F238E27FC236}">
                  <a16:creationId xmlns:a16="http://schemas.microsoft.com/office/drawing/2014/main" id="{8F6C1C9E-12F4-9740-87D5-85B03EDABC15}"/>
                </a:ext>
              </a:extLst>
            </p:cNvPr>
            <p:cNvSpPr>
              <a:spLocks noChangeAspect="1"/>
            </p:cNvSpPr>
            <p:nvPr userDrawn="1"/>
          </p:nvSpPr>
          <p:spPr bwMode="auto">
            <a:xfrm>
              <a:off x="133" y="379"/>
              <a:ext cx="180" cy="151"/>
            </a:xfrm>
            <a:custGeom>
              <a:avLst/>
              <a:gdLst/>
              <a:ahLst/>
              <a:cxnLst>
                <a:cxn ang="0">
                  <a:pos x="7045" y="641"/>
                </a:cxn>
                <a:cxn ang="0">
                  <a:pos x="9557" y="0"/>
                </a:cxn>
                <a:cxn ang="0">
                  <a:pos x="9205" y="1271"/>
                </a:cxn>
                <a:cxn ang="0">
                  <a:pos x="9084" y="1541"/>
                </a:cxn>
                <a:cxn ang="0">
                  <a:pos x="8486" y="2074"/>
                </a:cxn>
                <a:cxn ang="0">
                  <a:pos x="10256" y="2082"/>
                </a:cxn>
                <a:cxn ang="0">
                  <a:pos x="10019" y="1766"/>
                </a:cxn>
                <a:cxn ang="0">
                  <a:pos x="10080" y="825"/>
                </a:cxn>
                <a:cxn ang="0">
                  <a:pos x="12150" y="3624"/>
                </a:cxn>
                <a:cxn ang="0">
                  <a:pos x="10003" y="5142"/>
                </a:cxn>
                <a:cxn ang="0">
                  <a:pos x="4099" y="10193"/>
                </a:cxn>
                <a:cxn ang="0">
                  <a:pos x="1749" y="7215"/>
                </a:cxn>
                <a:cxn ang="0">
                  <a:pos x="0" y="2970"/>
                </a:cxn>
                <a:cxn ang="0">
                  <a:pos x="2010" y="2156"/>
                </a:cxn>
                <a:cxn ang="0">
                  <a:pos x="2270" y="2048"/>
                </a:cxn>
                <a:cxn ang="0">
                  <a:pos x="3683" y="2020"/>
                </a:cxn>
                <a:cxn ang="0">
                  <a:pos x="3402" y="1695"/>
                </a:cxn>
                <a:cxn ang="0">
                  <a:pos x="4768" y="1267"/>
                </a:cxn>
                <a:cxn ang="0">
                  <a:pos x="5254" y="2102"/>
                </a:cxn>
                <a:cxn ang="0">
                  <a:pos x="7539" y="2098"/>
                </a:cxn>
                <a:cxn ang="0">
                  <a:pos x="7077" y="1434"/>
                </a:cxn>
                <a:cxn ang="0">
                  <a:pos x="7045" y="641"/>
                </a:cxn>
              </a:cxnLst>
              <a:rect l="0" t="0" r="r" b="b"/>
              <a:pathLst>
                <a:path w="12150" h="10193">
                  <a:moveTo>
                    <a:pt x="7045" y="641"/>
                  </a:moveTo>
                  <a:cubicBezTo>
                    <a:pt x="7882" y="424"/>
                    <a:pt x="8718" y="206"/>
                    <a:pt x="9557" y="0"/>
                  </a:cubicBezTo>
                  <a:cubicBezTo>
                    <a:pt x="9440" y="424"/>
                    <a:pt x="9316" y="846"/>
                    <a:pt x="9205" y="1271"/>
                  </a:cubicBezTo>
                  <a:cubicBezTo>
                    <a:pt x="9180" y="1367"/>
                    <a:pt x="9149" y="1465"/>
                    <a:pt x="9084" y="1541"/>
                  </a:cubicBezTo>
                  <a:cubicBezTo>
                    <a:pt x="8914" y="1750"/>
                    <a:pt x="8686" y="1898"/>
                    <a:pt x="8486" y="2074"/>
                  </a:cubicBezTo>
                  <a:cubicBezTo>
                    <a:pt x="9076" y="2082"/>
                    <a:pt x="9666" y="2092"/>
                    <a:pt x="10256" y="2082"/>
                  </a:cubicBezTo>
                  <a:cubicBezTo>
                    <a:pt x="10156" y="1994"/>
                    <a:pt x="10065" y="1892"/>
                    <a:pt x="10019" y="1766"/>
                  </a:cubicBezTo>
                  <a:cubicBezTo>
                    <a:pt x="9899" y="1462"/>
                    <a:pt x="9956" y="1119"/>
                    <a:pt x="10080" y="825"/>
                  </a:cubicBezTo>
                  <a:cubicBezTo>
                    <a:pt x="10732" y="1785"/>
                    <a:pt x="11416" y="2724"/>
                    <a:pt x="12150" y="3624"/>
                  </a:cubicBezTo>
                  <a:cubicBezTo>
                    <a:pt x="11428" y="4122"/>
                    <a:pt x="10709" y="4623"/>
                    <a:pt x="10003" y="5142"/>
                  </a:cubicBezTo>
                  <a:cubicBezTo>
                    <a:pt x="7910" y="6671"/>
                    <a:pt x="5913" y="8339"/>
                    <a:pt x="4099" y="10193"/>
                  </a:cubicBezTo>
                  <a:cubicBezTo>
                    <a:pt x="3203" y="9297"/>
                    <a:pt x="2403" y="8302"/>
                    <a:pt x="1749" y="7215"/>
                  </a:cubicBezTo>
                  <a:cubicBezTo>
                    <a:pt x="955" y="5900"/>
                    <a:pt x="360" y="4464"/>
                    <a:pt x="0" y="2970"/>
                  </a:cubicBezTo>
                  <a:cubicBezTo>
                    <a:pt x="656" y="2667"/>
                    <a:pt x="1330" y="2403"/>
                    <a:pt x="2010" y="2156"/>
                  </a:cubicBezTo>
                  <a:cubicBezTo>
                    <a:pt x="2098" y="2123"/>
                    <a:pt x="2184" y="2086"/>
                    <a:pt x="2270" y="2048"/>
                  </a:cubicBezTo>
                  <a:cubicBezTo>
                    <a:pt x="2741" y="2018"/>
                    <a:pt x="3213" y="2048"/>
                    <a:pt x="3683" y="2020"/>
                  </a:cubicBezTo>
                  <a:cubicBezTo>
                    <a:pt x="3593" y="1908"/>
                    <a:pt x="3494" y="1804"/>
                    <a:pt x="3402" y="1695"/>
                  </a:cubicBezTo>
                  <a:cubicBezTo>
                    <a:pt x="3849" y="1527"/>
                    <a:pt x="4313" y="1409"/>
                    <a:pt x="4768" y="1267"/>
                  </a:cubicBezTo>
                  <a:cubicBezTo>
                    <a:pt x="4930" y="1545"/>
                    <a:pt x="5089" y="1826"/>
                    <a:pt x="5254" y="2102"/>
                  </a:cubicBezTo>
                  <a:cubicBezTo>
                    <a:pt x="6016" y="2102"/>
                    <a:pt x="6777" y="2111"/>
                    <a:pt x="7539" y="2098"/>
                  </a:cubicBezTo>
                  <a:cubicBezTo>
                    <a:pt x="7408" y="1861"/>
                    <a:pt x="7186" y="1684"/>
                    <a:pt x="7077" y="1434"/>
                  </a:cubicBezTo>
                  <a:cubicBezTo>
                    <a:pt x="7016" y="1175"/>
                    <a:pt x="7056" y="905"/>
                    <a:pt x="7045" y="641"/>
                  </a:cubicBezTo>
                  <a:close/>
                </a:path>
              </a:pathLst>
            </a:custGeom>
            <a:solidFill>
              <a:srgbClr val="1E59A6"/>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11" name="Freeform 87">
              <a:extLst>
                <a:ext uri="{FF2B5EF4-FFF2-40B4-BE49-F238E27FC236}">
                  <a16:creationId xmlns:a16="http://schemas.microsoft.com/office/drawing/2014/main" id="{212B1E6A-889D-5049-829B-9B95E6CD1150}"/>
                </a:ext>
              </a:extLst>
            </p:cNvPr>
            <p:cNvSpPr>
              <a:spLocks noChangeAspect="1"/>
            </p:cNvSpPr>
            <p:nvPr userDrawn="1"/>
          </p:nvSpPr>
          <p:spPr bwMode="auto">
            <a:xfrm>
              <a:off x="380" y="386"/>
              <a:ext cx="27" cy="16"/>
            </a:xfrm>
            <a:custGeom>
              <a:avLst/>
              <a:gdLst/>
              <a:ahLst/>
              <a:cxnLst>
                <a:cxn ang="0">
                  <a:pos x="0" y="884"/>
                </a:cxn>
                <a:cxn ang="0">
                  <a:pos x="1339" y="0"/>
                </a:cxn>
                <a:cxn ang="0">
                  <a:pos x="1728" y="277"/>
                </a:cxn>
                <a:cxn ang="0">
                  <a:pos x="1754" y="714"/>
                </a:cxn>
                <a:cxn ang="0">
                  <a:pos x="1455" y="906"/>
                </a:cxn>
                <a:cxn ang="0">
                  <a:pos x="0" y="884"/>
                </a:cxn>
              </a:cxnLst>
              <a:rect l="0" t="0" r="r" b="b"/>
              <a:pathLst>
                <a:path w="1833" h="1082">
                  <a:moveTo>
                    <a:pt x="0" y="884"/>
                  </a:moveTo>
                  <a:cubicBezTo>
                    <a:pt x="444" y="586"/>
                    <a:pt x="892" y="294"/>
                    <a:pt x="1339" y="0"/>
                  </a:cubicBezTo>
                  <a:cubicBezTo>
                    <a:pt x="1471" y="87"/>
                    <a:pt x="1622" y="155"/>
                    <a:pt x="1728" y="277"/>
                  </a:cubicBezTo>
                  <a:cubicBezTo>
                    <a:pt x="1833" y="396"/>
                    <a:pt x="1826" y="579"/>
                    <a:pt x="1754" y="714"/>
                  </a:cubicBezTo>
                  <a:cubicBezTo>
                    <a:pt x="1683" y="813"/>
                    <a:pt x="1563" y="860"/>
                    <a:pt x="1455" y="906"/>
                  </a:cubicBezTo>
                  <a:cubicBezTo>
                    <a:pt x="991" y="1082"/>
                    <a:pt x="460" y="1066"/>
                    <a:pt x="0" y="884"/>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12" name="Freeform 88">
              <a:extLst>
                <a:ext uri="{FF2B5EF4-FFF2-40B4-BE49-F238E27FC236}">
                  <a16:creationId xmlns:a16="http://schemas.microsoft.com/office/drawing/2014/main" id="{6F376692-5CE0-8046-8366-6A37B153B744}"/>
                </a:ext>
              </a:extLst>
            </p:cNvPr>
            <p:cNvSpPr>
              <a:spLocks noChangeAspect="1"/>
            </p:cNvSpPr>
            <p:nvPr userDrawn="1"/>
          </p:nvSpPr>
          <p:spPr bwMode="auto">
            <a:xfrm>
              <a:off x="380" y="386"/>
              <a:ext cx="27" cy="16"/>
            </a:xfrm>
            <a:custGeom>
              <a:avLst/>
              <a:gdLst/>
              <a:ahLst/>
              <a:cxnLst>
                <a:cxn ang="0">
                  <a:pos x="0" y="884"/>
                </a:cxn>
                <a:cxn ang="0">
                  <a:pos x="1339" y="0"/>
                </a:cxn>
                <a:cxn ang="0">
                  <a:pos x="1728" y="277"/>
                </a:cxn>
                <a:cxn ang="0">
                  <a:pos x="1754" y="714"/>
                </a:cxn>
                <a:cxn ang="0">
                  <a:pos x="1455" y="906"/>
                </a:cxn>
                <a:cxn ang="0">
                  <a:pos x="0" y="884"/>
                </a:cxn>
              </a:cxnLst>
              <a:rect l="0" t="0" r="r" b="b"/>
              <a:pathLst>
                <a:path w="1833" h="1082">
                  <a:moveTo>
                    <a:pt x="0" y="884"/>
                  </a:moveTo>
                  <a:cubicBezTo>
                    <a:pt x="444" y="586"/>
                    <a:pt x="892" y="294"/>
                    <a:pt x="1339" y="0"/>
                  </a:cubicBezTo>
                  <a:cubicBezTo>
                    <a:pt x="1471" y="87"/>
                    <a:pt x="1622" y="155"/>
                    <a:pt x="1728" y="277"/>
                  </a:cubicBezTo>
                  <a:cubicBezTo>
                    <a:pt x="1833" y="396"/>
                    <a:pt x="1826" y="579"/>
                    <a:pt x="1754" y="714"/>
                  </a:cubicBezTo>
                  <a:cubicBezTo>
                    <a:pt x="1683" y="813"/>
                    <a:pt x="1563" y="860"/>
                    <a:pt x="1455" y="906"/>
                  </a:cubicBezTo>
                  <a:cubicBezTo>
                    <a:pt x="991" y="1082"/>
                    <a:pt x="460" y="1066"/>
                    <a:pt x="0" y="884"/>
                  </a:cubicBezTo>
                  <a:close/>
                </a:path>
              </a:pathLst>
            </a:custGeom>
            <a:solidFill>
              <a:srgbClr val="1E59A6"/>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13" name="Freeform 89">
              <a:extLst>
                <a:ext uri="{FF2B5EF4-FFF2-40B4-BE49-F238E27FC236}">
                  <a16:creationId xmlns:a16="http://schemas.microsoft.com/office/drawing/2014/main" id="{6F29FF48-88BA-3C42-884B-1AD31899B7D7}"/>
                </a:ext>
              </a:extLst>
            </p:cNvPr>
            <p:cNvSpPr>
              <a:spLocks noChangeAspect="1"/>
            </p:cNvSpPr>
            <p:nvPr userDrawn="1"/>
          </p:nvSpPr>
          <p:spPr bwMode="auto">
            <a:xfrm>
              <a:off x="180" y="386"/>
              <a:ext cx="24" cy="18"/>
            </a:xfrm>
            <a:custGeom>
              <a:avLst/>
              <a:gdLst/>
              <a:ahLst/>
              <a:cxnLst>
                <a:cxn ang="0">
                  <a:pos x="9" y="477"/>
                </a:cxn>
                <a:cxn ang="0">
                  <a:pos x="1153" y="0"/>
                </a:cxn>
                <a:cxn ang="0">
                  <a:pos x="1598" y="773"/>
                </a:cxn>
                <a:cxn ang="0">
                  <a:pos x="232" y="1201"/>
                </a:cxn>
                <a:cxn ang="0">
                  <a:pos x="9" y="477"/>
                </a:cxn>
              </a:cxnLst>
              <a:rect l="0" t="0" r="r" b="b"/>
              <a:pathLst>
                <a:path w="1598" h="1201">
                  <a:moveTo>
                    <a:pt x="9" y="477"/>
                  </a:moveTo>
                  <a:cubicBezTo>
                    <a:pt x="393" y="325"/>
                    <a:pt x="773" y="162"/>
                    <a:pt x="1153" y="0"/>
                  </a:cubicBezTo>
                  <a:cubicBezTo>
                    <a:pt x="1302" y="257"/>
                    <a:pt x="1451" y="515"/>
                    <a:pt x="1598" y="773"/>
                  </a:cubicBezTo>
                  <a:cubicBezTo>
                    <a:pt x="1143" y="915"/>
                    <a:pt x="679" y="1033"/>
                    <a:pt x="232" y="1201"/>
                  </a:cubicBezTo>
                  <a:cubicBezTo>
                    <a:pt x="47" y="1008"/>
                    <a:pt x="0" y="735"/>
                    <a:pt x="9" y="477"/>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14" name="Freeform 90">
              <a:extLst>
                <a:ext uri="{FF2B5EF4-FFF2-40B4-BE49-F238E27FC236}">
                  <a16:creationId xmlns:a16="http://schemas.microsoft.com/office/drawing/2014/main" id="{BB22EBCF-795F-044D-98C2-CB135E7C1083}"/>
                </a:ext>
              </a:extLst>
            </p:cNvPr>
            <p:cNvSpPr>
              <a:spLocks noChangeAspect="1"/>
            </p:cNvSpPr>
            <p:nvPr userDrawn="1"/>
          </p:nvSpPr>
          <p:spPr bwMode="auto">
            <a:xfrm>
              <a:off x="180" y="386"/>
              <a:ext cx="24" cy="18"/>
            </a:xfrm>
            <a:custGeom>
              <a:avLst/>
              <a:gdLst/>
              <a:ahLst/>
              <a:cxnLst>
                <a:cxn ang="0">
                  <a:pos x="9" y="477"/>
                </a:cxn>
                <a:cxn ang="0">
                  <a:pos x="1153" y="0"/>
                </a:cxn>
                <a:cxn ang="0">
                  <a:pos x="1598" y="773"/>
                </a:cxn>
                <a:cxn ang="0">
                  <a:pos x="232" y="1201"/>
                </a:cxn>
                <a:cxn ang="0">
                  <a:pos x="9" y="477"/>
                </a:cxn>
              </a:cxnLst>
              <a:rect l="0" t="0" r="r" b="b"/>
              <a:pathLst>
                <a:path w="1598" h="1201">
                  <a:moveTo>
                    <a:pt x="9" y="477"/>
                  </a:moveTo>
                  <a:cubicBezTo>
                    <a:pt x="393" y="325"/>
                    <a:pt x="773" y="162"/>
                    <a:pt x="1153" y="0"/>
                  </a:cubicBezTo>
                  <a:cubicBezTo>
                    <a:pt x="1302" y="257"/>
                    <a:pt x="1451" y="515"/>
                    <a:pt x="1598" y="773"/>
                  </a:cubicBezTo>
                  <a:cubicBezTo>
                    <a:pt x="1143" y="915"/>
                    <a:pt x="679" y="1033"/>
                    <a:pt x="232" y="1201"/>
                  </a:cubicBezTo>
                  <a:cubicBezTo>
                    <a:pt x="47" y="1008"/>
                    <a:pt x="0" y="735"/>
                    <a:pt x="9" y="477"/>
                  </a:cubicBezTo>
                  <a:close/>
                </a:path>
              </a:pathLst>
            </a:custGeom>
            <a:solidFill>
              <a:srgbClr val="E32E3A"/>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15" name="Freeform 91">
              <a:extLst>
                <a:ext uri="{FF2B5EF4-FFF2-40B4-BE49-F238E27FC236}">
                  <a16:creationId xmlns:a16="http://schemas.microsoft.com/office/drawing/2014/main" id="{D3996CDE-22BA-AA4D-AEC6-F1A7F4A939E9}"/>
                </a:ext>
              </a:extLst>
            </p:cNvPr>
            <p:cNvSpPr>
              <a:spLocks noChangeAspect="1"/>
            </p:cNvSpPr>
            <p:nvPr userDrawn="1"/>
          </p:nvSpPr>
          <p:spPr bwMode="auto">
            <a:xfrm>
              <a:off x="364" y="389"/>
              <a:ext cx="6" cy="9"/>
            </a:xfrm>
            <a:custGeom>
              <a:avLst/>
              <a:gdLst/>
              <a:ahLst/>
              <a:cxnLst>
                <a:cxn ang="0">
                  <a:pos x="0" y="0"/>
                </a:cxn>
                <a:cxn ang="0">
                  <a:pos x="403" y="334"/>
                </a:cxn>
                <a:cxn ang="0">
                  <a:pos x="5" y="597"/>
                </a:cxn>
                <a:cxn ang="0">
                  <a:pos x="0" y="0"/>
                </a:cxn>
              </a:cxnLst>
              <a:rect l="0" t="0" r="r" b="b"/>
              <a:pathLst>
                <a:path w="403" h="597">
                  <a:moveTo>
                    <a:pt x="0" y="0"/>
                  </a:moveTo>
                  <a:cubicBezTo>
                    <a:pt x="133" y="113"/>
                    <a:pt x="267" y="225"/>
                    <a:pt x="403" y="334"/>
                  </a:cubicBezTo>
                  <a:cubicBezTo>
                    <a:pt x="270" y="421"/>
                    <a:pt x="138" y="510"/>
                    <a:pt x="5" y="597"/>
                  </a:cubicBezTo>
                  <a:cubicBezTo>
                    <a:pt x="17" y="398"/>
                    <a:pt x="3" y="199"/>
                    <a:pt x="0" y="0"/>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16" name="Freeform 92">
              <a:extLst>
                <a:ext uri="{FF2B5EF4-FFF2-40B4-BE49-F238E27FC236}">
                  <a16:creationId xmlns:a16="http://schemas.microsoft.com/office/drawing/2014/main" id="{3ED69521-96A3-0043-BE61-4BF575E69460}"/>
                </a:ext>
              </a:extLst>
            </p:cNvPr>
            <p:cNvSpPr>
              <a:spLocks noChangeAspect="1"/>
            </p:cNvSpPr>
            <p:nvPr userDrawn="1"/>
          </p:nvSpPr>
          <p:spPr bwMode="auto">
            <a:xfrm>
              <a:off x="364" y="389"/>
              <a:ext cx="6" cy="9"/>
            </a:xfrm>
            <a:custGeom>
              <a:avLst/>
              <a:gdLst/>
              <a:ahLst/>
              <a:cxnLst>
                <a:cxn ang="0">
                  <a:pos x="0" y="0"/>
                </a:cxn>
                <a:cxn ang="0">
                  <a:pos x="403" y="334"/>
                </a:cxn>
                <a:cxn ang="0">
                  <a:pos x="5" y="597"/>
                </a:cxn>
                <a:cxn ang="0">
                  <a:pos x="0" y="0"/>
                </a:cxn>
              </a:cxnLst>
              <a:rect l="0" t="0" r="r" b="b"/>
              <a:pathLst>
                <a:path w="403" h="597">
                  <a:moveTo>
                    <a:pt x="0" y="0"/>
                  </a:moveTo>
                  <a:cubicBezTo>
                    <a:pt x="133" y="113"/>
                    <a:pt x="267" y="225"/>
                    <a:pt x="403" y="334"/>
                  </a:cubicBezTo>
                  <a:cubicBezTo>
                    <a:pt x="270" y="421"/>
                    <a:pt x="138" y="510"/>
                    <a:pt x="5" y="597"/>
                  </a:cubicBezTo>
                  <a:cubicBezTo>
                    <a:pt x="17" y="398"/>
                    <a:pt x="3" y="199"/>
                    <a:pt x="0" y="0"/>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17" name="Freeform 93">
              <a:extLst>
                <a:ext uri="{FF2B5EF4-FFF2-40B4-BE49-F238E27FC236}">
                  <a16:creationId xmlns:a16="http://schemas.microsoft.com/office/drawing/2014/main" id="{7D239D54-200F-3842-BAB1-14AA5899573F}"/>
                </a:ext>
              </a:extLst>
            </p:cNvPr>
            <p:cNvSpPr>
              <a:spLocks noChangeAspect="1"/>
            </p:cNvSpPr>
            <p:nvPr userDrawn="1"/>
          </p:nvSpPr>
          <p:spPr bwMode="auto">
            <a:xfrm>
              <a:off x="289" y="391"/>
              <a:ext cx="57" cy="38"/>
            </a:xfrm>
            <a:custGeom>
              <a:avLst/>
              <a:gdLst/>
              <a:ahLst/>
              <a:cxnLst>
                <a:cxn ang="0">
                  <a:pos x="0" y="9"/>
                </a:cxn>
                <a:cxn ang="0">
                  <a:pos x="1359" y="7"/>
                </a:cxn>
                <a:cxn ang="0">
                  <a:pos x="1544" y="692"/>
                </a:cxn>
                <a:cxn ang="0">
                  <a:pos x="1117" y="1292"/>
                </a:cxn>
                <a:cxn ang="0">
                  <a:pos x="3874" y="1307"/>
                </a:cxn>
                <a:cxn ang="0">
                  <a:pos x="1980" y="2608"/>
                </a:cxn>
                <a:cxn ang="0">
                  <a:pos x="0" y="9"/>
                </a:cxn>
              </a:cxnLst>
              <a:rect l="0" t="0" r="r" b="b"/>
              <a:pathLst>
                <a:path w="3874" h="2608">
                  <a:moveTo>
                    <a:pt x="0" y="9"/>
                  </a:moveTo>
                  <a:cubicBezTo>
                    <a:pt x="453" y="0"/>
                    <a:pt x="906" y="3"/>
                    <a:pt x="1359" y="7"/>
                  </a:cubicBezTo>
                  <a:cubicBezTo>
                    <a:pt x="1428" y="233"/>
                    <a:pt x="1532" y="454"/>
                    <a:pt x="1544" y="692"/>
                  </a:cubicBezTo>
                  <a:cubicBezTo>
                    <a:pt x="1525" y="957"/>
                    <a:pt x="1276" y="1109"/>
                    <a:pt x="1117" y="1292"/>
                  </a:cubicBezTo>
                  <a:cubicBezTo>
                    <a:pt x="2036" y="1315"/>
                    <a:pt x="2955" y="1286"/>
                    <a:pt x="3874" y="1307"/>
                  </a:cubicBezTo>
                  <a:cubicBezTo>
                    <a:pt x="3248" y="1748"/>
                    <a:pt x="2614" y="2177"/>
                    <a:pt x="1980" y="2608"/>
                  </a:cubicBezTo>
                  <a:cubicBezTo>
                    <a:pt x="1331" y="1733"/>
                    <a:pt x="620" y="905"/>
                    <a:pt x="0" y="9"/>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18" name="Freeform 94">
              <a:extLst>
                <a:ext uri="{FF2B5EF4-FFF2-40B4-BE49-F238E27FC236}">
                  <a16:creationId xmlns:a16="http://schemas.microsoft.com/office/drawing/2014/main" id="{63E3CCB3-E37F-7740-8B4D-27C7E6A59142}"/>
                </a:ext>
              </a:extLst>
            </p:cNvPr>
            <p:cNvSpPr>
              <a:spLocks noChangeAspect="1"/>
            </p:cNvSpPr>
            <p:nvPr userDrawn="1"/>
          </p:nvSpPr>
          <p:spPr bwMode="auto">
            <a:xfrm>
              <a:off x="289" y="391"/>
              <a:ext cx="57" cy="38"/>
            </a:xfrm>
            <a:custGeom>
              <a:avLst/>
              <a:gdLst/>
              <a:ahLst/>
              <a:cxnLst>
                <a:cxn ang="0">
                  <a:pos x="0" y="9"/>
                </a:cxn>
                <a:cxn ang="0">
                  <a:pos x="1359" y="7"/>
                </a:cxn>
                <a:cxn ang="0">
                  <a:pos x="1544" y="692"/>
                </a:cxn>
                <a:cxn ang="0">
                  <a:pos x="1117" y="1292"/>
                </a:cxn>
                <a:cxn ang="0">
                  <a:pos x="3874" y="1307"/>
                </a:cxn>
                <a:cxn ang="0">
                  <a:pos x="1980" y="2608"/>
                </a:cxn>
                <a:cxn ang="0">
                  <a:pos x="0" y="9"/>
                </a:cxn>
              </a:cxnLst>
              <a:rect l="0" t="0" r="r" b="b"/>
              <a:pathLst>
                <a:path w="3874" h="2608">
                  <a:moveTo>
                    <a:pt x="0" y="9"/>
                  </a:moveTo>
                  <a:cubicBezTo>
                    <a:pt x="453" y="0"/>
                    <a:pt x="906" y="3"/>
                    <a:pt x="1359" y="7"/>
                  </a:cubicBezTo>
                  <a:cubicBezTo>
                    <a:pt x="1428" y="233"/>
                    <a:pt x="1532" y="454"/>
                    <a:pt x="1544" y="692"/>
                  </a:cubicBezTo>
                  <a:cubicBezTo>
                    <a:pt x="1525" y="957"/>
                    <a:pt x="1276" y="1109"/>
                    <a:pt x="1117" y="1292"/>
                  </a:cubicBezTo>
                  <a:cubicBezTo>
                    <a:pt x="2036" y="1315"/>
                    <a:pt x="2955" y="1286"/>
                    <a:pt x="3874" y="1307"/>
                  </a:cubicBezTo>
                  <a:cubicBezTo>
                    <a:pt x="3248" y="1748"/>
                    <a:pt x="2614" y="2177"/>
                    <a:pt x="1980" y="2608"/>
                  </a:cubicBezTo>
                  <a:cubicBezTo>
                    <a:pt x="1331" y="1733"/>
                    <a:pt x="620" y="905"/>
                    <a:pt x="0" y="9"/>
                  </a:cubicBezTo>
                  <a:close/>
                </a:path>
              </a:pathLst>
            </a:custGeom>
            <a:solidFill>
              <a:srgbClr val="1E59A6"/>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19" name="Freeform 95">
              <a:extLst>
                <a:ext uri="{FF2B5EF4-FFF2-40B4-BE49-F238E27FC236}">
                  <a16:creationId xmlns:a16="http://schemas.microsoft.com/office/drawing/2014/main" id="{1A16A2A5-AA2D-9745-8138-96847EA016D6}"/>
                </a:ext>
              </a:extLst>
            </p:cNvPr>
            <p:cNvSpPr>
              <a:spLocks noChangeAspect="1"/>
            </p:cNvSpPr>
            <p:nvPr userDrawn="1"/>
          </p:nvSpPr>
          <p:spPr bwMode="auto">
            <a:xfrm>
              <a:off x="100" y="398"/>
              <a:ext cx="69" cy="39"/>
            </a:xfrm>
            <a:custGeom>
              <a:avLst/>
              <a:gdLst/>
              <a:ahLst/>
              <a:cxnLst>
                <a:cxn ang="0">
                  <a:pos x="2113" y="1316"/>
                </a:cxn>
                <a:cxn ang="0">
                  <a:pos x="4654" y="0"/>
                </a:cxn>
                <a:cxn ang="0">
                  <a:pos x="4088" y="734"/>
                </a:cxn>
                <a:cxn ang="0">
                  <a:pos x="4458" y="741"/>
                </a:cxn>
                <a:cxn ang="0">
                  <a:pos x="4198" y="849"/>
                </a:cxn>
                <a:cxn ang="0">
                  <a:pos x="2188" y="1663"/>
                </a:cxn>
                <a:cxn ang="0">
                  <a:pos x="378" y="2647"/>
                </a:cxn>
                <a:cxn ang="0">
                  <a:pos x="0" y="2498"/>
                </a:cxn>
                <a:cxn ang="0">
                  <a:pos x="2113" y="1316"/>
                </a:cxn>
              </a:cxnLst>
              <a:rect l="0" t="0" r="r" b="b"/>
              <a:pathLst>
                <a:path w="4654" h="2647">
                  <a:moveTo>
                    <a:pt x="2113" y="1316"/>
                  </a:moveTo>
                  <a:cubicBezTo>
                    <a:pt x="2942" y="844"/>
                    <a:pt x="3781" y="387"/>
                    <a:pt x="4654" y="0"/>
                  </a:cubicBezTo>
                  <a:cubicBezTo>
                    <a:pt x="4633" y="336"/>
                    <a:pt x="4357" y="572"/>
                    <a:pt x="4088" y="734"/>
                  </a:cubicBezTo>
                  <a:cubicBezTo>
                    <a:pt x="4212" y="735"/>
                    <a:pt x="4335" y="738"/>
                    <a:pt x="4458" y="741"/>
                  </a:cubicBezTo>
                  <a:cubicBezTo>
                    <a:pt x="4372" y="779"/>
                    <a:pt x="4286" y="816"/>
                    <a:pt x="4198" y="849"/>
                  </a:cubicBezTo>
                  <a:cubicBezTo>
                    <a:pt x="3518" y="1096"/>
                    <a:pt x="2844" y="1360"/>
                    <a:pt x="2188" y="1663"/>
                  </a:cubicBezTo>
                  <a:cubicBezTo>
                    <a:pt x="1565" y="1952"/>
                    <a:pt x="959" y="2279"/>
                    <a:pt x="378" y="2647"/>
                  </a:cubicBezTo>
                  <a:cubicBezTo>
                    <a:pt x="249" y="2604"/>
                    <a:pt x="121" y="2559"/>
                    <a:pt x="0" y="2498"/>
                  </a:cubicBezTo>
                  <a:cubicBezTo>
                    <a:pt x="684" y="2069"/>
                    <a:pt x="1393" y="1681"/>
                    <a:pt x="2113" y="1316"/>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0" name="Freeform 96">
              <a:extLst>
                <a:ext uri="{FF2B5EF4-FFF2-40B4-BE49-F238E27FC236}">
                  <a16:creationId xmlns:a16="http://schemas.microsoft.com/office/drawing/2014/main" id="{E945E84C-0120-F74F-BC3B-60E6EFA37E43}"/>
                </a:ext>
              </a:extLst>
            </p:cNvPr>
            <p:cNvSpPr>
              <a:spLocks noChangeAspect="1"/>
            </p:cNvSpPr>
            <p:nvPr userDrawn="1"/>
          </p:nvSpPr>
          <p:spPr bwMode="auto">
            <a:xfrm>
              <a:off x="100" y="398"/>
              <a:ext cx="69" cy="39"/>
            </a:xfrm>
            <a:custGeom>
              <a:avLst/>
              <a:gdLst/>
              <a:ahLst/>
              <a:cxnLst>
                <a:cxn ang="0">
                  <a:pos x="2113" y="1316"/>
                </a:cxn>
                <a:cxn ang="0">
                  <a:pos x="4654" y="0"/>
                </a:cxn>
                <a:cxn ang="0">
                  <a:pos x="4088" y="734"/>
                </a:cxn>
                <a:cxn ang="0">
                  <a:pos x="4458" y="741"/>
                </a:cxn>
                <a:cxn ang="0">
                  <a:pos x="4198" y="849"/>
                </a:cxn>
                <a:cxn ang="0">
                  <a:pos x="2188" y="1663"/>
                </a:cxn>
                <a:cxn ang="0">
                  <a:pos x="378" y="2647"/>
                </a:cxn>
                <a:cxn ang="0">
                  <a:pos x="0" y="2498"/>
                </a:cxn>
                <a:cxn ang="0">
                  <a:pos x="2113" y="1316"/>
                </a:cxn>
              </a:cxnLst>
              <a:rect l="0" t="0" r="r" b="b"/>
              <a:pathLst>
                <a:path w="4654" h="2647">
                  <a:moveTo>
                    <a:pt x="2113" y="1316"/>
                  </a:moveTo>
                  <a:cubicBezTo>
                    <a:pt x="2942" y="844"/>
                    <a:pt x="3781" y="387"/>
                    <a:pt x="4654" y="0"/>
                  </a:cubicBezTo>
                  <a:cubicBezTo>
                    <a:pt x="4633" y="336"/>
                    <a:pt x="4357" y="572"/>
                    <a:pt x="4088" y="734"/>
                  </a:cubicBezTo>
                  <a:cubicBezTo>
                    <a:pt x="4212" y="735"/>
                    <a:pt x="4335" y="738"/>
                    <a:pt x="4458" y="741"/>
                  </a:cubicBezTo>
                  <a:cubicBezTo>
                    <a:pt x="4372" y="779"/>
                    <a:pt x="4286" y="816"/>
                    <a:pt x="4198" y="849"/>
                  </a:cubicBezTo>
                  <a:cubicBezTo>
                    <a:pt x="3518" y="1096"/>
                    <a:pt x="2844" y="1360"/>
                    <a:pt x="2188" y="1663"/>
                  </a:cubicBezTo>
                  <a:cubicBezTo>
                    <a:pt x="1565" y="1952"/>
                    <a:pt x="959" y="2279"/>
                    <a:pt x="378" y="2647"/>
                  </a:cubicBezTo>
                  <a:cubicBezTo>
                    <a:pt x="249" y="2604"/>
                    <a:pt x="121" y="2559"/>
                    <a:pt x="0" y="2498"/>
                  </a:cubicBezTo>
                  <a:cubicBezTo>
                    <a:pt x="684" y="2069"/>
                    <a:pt x="1393" y="1681"/>
                    <a:pt x="2113" y="1316"/>
                  </a:cubicBezTo>
                  <a:close/>
                </a:path>
              </a:pathLst>
            </a:custGeom>
            <a:solidFill>
              <a:srgbClr val="E32E3A"/>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1" name="Freeform 97">
              <a:extLst>
                <a:ext uri="{FF2B5EF4-FFF2-40B4-BE49-F238E27FC236}">
                  <a16:creationId xmlns:a16="http://schemas.microsoft.com/office/drawing/2014/main" id="{6D66009E-9B74-154A-AC4C-44953B3E5083}"/>
                </a:ext>
              </a:extLst>
            </p:cNvPr>
            <p:cNvSpPr>
              <a:spLocks noChangeAspect="1"/>
            </p:cNvSpPr>
            <p:nvPr userDrawn="1"/>
          </p:nvSpPr>
          <p:spPr bwMode="auto">
            <a:xfrm>
              <a:off x="263" y="414"/>
              <a:ext cx="4" cy="4"/>
            </a:xfrm>
            <a:custGeom>
              <a:avLst/>
              <a:gdLst/>
              <a:ahLst/>
              <a:cxnLst>
                <a:cxn ang="0">
                  <a:pos x="107" y="37"/>
                </a:cxn>
                <a:cxn ang="0">
                  <a:pos x="263" y="196"/>
                </a:cxn>
                <a:cxn ang="0">
                  <a:pos x="38" y="223"/>
                </a:cxn>
                <a:cxn ang="0">
                  <a:pos x="107" y="37"/>
                </a:cxn>
              </a:cxnLst>
              <a:rect l="0" t="0" r="r" b="b"/>
              <a:pathLst>
                <a:path w="297" h="315">
                  <a:moveTo>
                    <a:pt x="107" y="37"/>
                  </a:moveTo>
                  <a:cubicBezTo>
                    <a:pt x="200" y="0"/>
                    <a:pt x="297" y="105"/>
                    <a:pt x="263" y="196"/>
                  </a:cubicBezTo>
                  <a:cubicBezTo>
                    <a:pt x="244" y="298"/>
                    <a:pt x="81" y="315"/>
                    <a:pt x="38" y="223"/>
                  </a:cubicBezTo>
                  <a:cubicBezTo>
                    <a:pt x="0" y="157"/>
                    <a:pt x="30" y="58"/>
                    <a:pt x="107" y="37"/>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2" name="Freeform 98">
              <a:extLst>
                <a:ext uri="{FF2B5EF4-FFF2-40B4-BE49-F238E27FC236}">
                  <a16:creationId xmlns:a16="http://schemas.microsoft.com/office/drawing/2014/main" id="{460C9243-398A-F244-9632-1E79DB26C676}"/>
                </a:ext>
              </a:extLst>
            </p:cNvPr>
            <p:cNvSpPr>
              <a:spLocks noChangeAspect="1"/>
            </p:cNvSpPr>
            <p:nvPr userDrawn="1"/>
          </p:nvSpPr>
          <p:spPr bwMode="auto">
            <a:xfrm>
              <a:off x="263" y="414"/>
              <a:ext cx="4" cy="4"/>
            </a:xfrm>
            <a:custGeom>
              <a:avLst/>
              <a:gdLst/>
              <a:ahLst/>
              <a:cxnLst>
                <a:cxn ang="0">
                  <a:pos x="107" y="37"/>
                </a:cxn>
                <a:cxn ang="0">
                  <a:pos x="263" y="196"/>
                </a:cxn>
                <a:cxn ang="0">
                  <a:pos x="38" y="223"/>
                </a:cxn>
                <a:cxn ang="0">
                  <a:pos x="107" y="37"/>
                </a:cxn>
              </a:cxnLst>
              <a:rect l="0" t="0" r="r" b="b"/>
              <a:pathLst>
                <a:path w="297" h="315">
                  <a:moveTo>
                    <a:pt x="107" y="37"/>
                  </a:moveTo>
                  <a:cubicBezTo>
                    <a:pt x="200" y="0"/>
                    <a:pt x="297" y="105"/>
                    <a:pt x="263" y="196"/>
                  </a:cubicBezTo>
                  <a:cubicBezTo>
                    <a:pt x="244" y="298"/>
                    <a:pt x="81" y="315"/>
                    <a:pt x="38" y="223"/>
                  </a:cubicBezTo>
                  <a:cubicBezTo>
                    <a:pt x="0" y="157"/>
                    <a:pt x="30" y="58"/>
                    <a:pt x="107" y="37"/>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3" name="Freeform 99">
              <a:extLst>
                <a:ext uri="{FF2B5EF4-FFF2-40B4-BE49-F238E27FC236}">
                  <a16:creationId xmlns:a16="http://schemas.microsoft.com/office/drawing/2014/main" id="{7C0EEA1C-B19A-3844-9B3B-245F80270FCC}"/>
                </a:ext>
              </a:extLst>
            </p:cNvPr>
            <p:cNvSpPr>
              <a:spLocks noChangeAspect="1"/>
            </p:cNvSpPr>
            <p:nvPr userDrawn="1"/>
          </p:nvSpPr>
          <p:spPr bwMode="auto">
            <a:xfrm>
              <a:off x="476" y="428"/>
              <a:ext cx="5" cy="4"/>
            </a:xfrm>
            <a:custGeom>
              <a:avLst/>
              <a:gdLst/>
              <a:ahLst/>
              <a:cxnLst>
                <a:cxn ang="0">
                  <a:pos x="103" y="45"/>
                </a:cxn>
                <a:cxn ang="0">
                  <a:pos x="289" y="119"/>
                </a:cxn>
                <a:cxn ang="0">
                  <a:pos x="160" y="278"/>
                </a:cxn>
                <a:cxn ang="0">
                  <a:pos x="103" y="45"/>
                </a:cxn>
              </a:cxnLst>
              <a:rect l="0" t="0" r="r" b="b"/>
              <a:pathLst>
                <a:path w="311" h="289">
                  <a:moveTo>
                    <a:pt x="103" y="45"/>
                  </a:moveTo>
                  <a:cubicBezTo>
                    <a:pt x="167" y="0"/>
                    <a:pt x="277" y="38"/>
                    <a:pt x="289" y="119"/>
                  </a:cubicBezTo>
                  <a:cubicBezTo>
                    <a:pt x="311" y="198"/>
                    <a:pt x="244" y="289"/>
                    <a:pt x="160" y="278"/>
                  </a:cubicBezTo>
                  <a:cubicBezTo>
                    <a:pt x="45" y="283"/>
                    <a:pt x="0" y="97"/>
                    <a:pt x="103" y="45"/>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4" name="Freeform 100">
              <a:extLst>
                <a:ext uri="{FF2B5EF4-FFF2-40B4-BE49-F238E27FC236}">
                  <a16:creationId xmlns:a16="http://schemas.microsoft.com/office/drawing/2014/main" id="{18A2B81F-F8D6-DA43-AE28-4796072E3452}"/>
                </a:ext>
              </a:extLst>
            </p:cNvPr>
            <p:cNvSpPr>
              <a:spLocks noChangeAspect="1"/>
            </p:cNvSpPr>
            <p:nvPr userDrawn="1"/>
          </p:nvSpPr>
          <p:spPr bwMode="auto">
            <a:xfrm>
              <a:off x="476" y="428"/>
              <a:ext cx="5" cy="4"/>
            </a:xfrm>
            <a:custGeom>
              <a:avLst/>
              <a:gdLst/>
              <a:ahLst/>
              <a:cxnLst>
                <a:cxn ang="0">
                  <a:pos x="103" y="45"/>
                </a:cxn>
                <a:cxn ang="0">
                  <a:pos x="289" y="119"/>
                </a:cxn>
                <a:cxn ang="0">
                  <a:pos x="160" y="278"/>
                </a:cxn>
                <a:cxn ang="0">
                  <a:pos x="103" y="45"/>
                </a:cxn>
              </a:cxnLst>
              <a:rect l="0" t="0" r="r" b="b"/>
              <a:pathLst>
                <a:path w="311" h="289">
                  <a:moveTo>
                    <a:pt x="103" y="45"/>
                  </a:moveTo>
                  <a:cubicBezTo>
                    <a:pt x="167" y="0"/>
                    <a:pt x="277" y="38"/>
                    <a:pt x="289" y="119"/>
                  </a:cubicBezTo>
                  <a:cubicBezTo>
                    <a:pt x="311" y="198"/>
                    <a:pt x="244" y="289"/>
                    <a:pt x="160" y="278"/>
                  </a:cubicBezTo>
                  <a:cubicBezTo>
                    <a:pt x="45" y="283"/>
                    <a:pt x="0" y="97"/>
                    <a:pt x="103" y="45"/>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5" name="Freeform 101">
              <a:extLst>
                <a:ext uri="{FF2B5EF4-FFF2-40B4-BE49-F238E27FC236}">
                  <a16:creationId xmlns:a16="http://schemas.microsoft.com/office/drawing/2014/main" id="{03B3ADF0-9872-4748-BFB2-40606691BB6B}"/>
                </a:ext>
              </a:extLst>
            </p:cNvPr>
            <p:cNvSpPr>
              <a:spLocks noChangeAspect="1"/>
            </p:cNvSpPr>
            <p:nvPr userDrawn="1"/>
          </p:nvSpPr>
          <p:spPr bwMode="auto">
            <a:xfrm>
              <a:off x="497" y="431"/>
              <a:ext cx="16" cy="17"/>
            </a:xfrm>
            <a:custGeom>
              <a:avLst/>
              <a:gdLst/>
              <a:ahLst/>
              <a:cxnLst>
                <a:cxn ang="0">
                  <a:pos x="554" y="0"/>
                </a:cxn>
                <a:cxn ang="0">
                  <a:pos x="615" y="349"/>
                </a:cxn>
                <a:cxn ang="0">
                  <a:pos x="761" y="497"/>
                </a:cxn>
                <a:cxn ang="0">
                  <a:pos x="1107" y="554"/>
                </a:cxn>
                <a:cxn ang="0">
                  <a:pos x="769" y="600"/>
                </a:cxn>
                <a:cxn ang="0">
                  <a:pos x="614" y="763"/>
                </a:cxn>
                <a:cxn ang="0">
                  <a:pos x="556" y="1145"/>
                </a:cxn>
                <a:cxn ang="0">
                  <a:pos x="515" y="768"/>
                </a:cxn>
                <a:cxn ang="0">
                  <a:pos x="342" y="599"/>
                </a:cxn>
                <a:cxn ang="0">
                  <a:pos x="0" y="559"/>
                </a:cxn>
                <a:cxn ang="0">
                  <a:pos x="353" y="501"/>
                </a:cxn>
                <a:cxn ang="0">
                  <a:pos x="511" y="340"/>
                </a:cxn>
                <a:cxn ang="0">
                  <a:pos x="554" y="0"/>
                </a:cxn>
              </a:cxnLst>
              <a:rect l="0" t="0" r="r" b="b"/>
              <a:pathLst>
                <a:path w="1107" h="1145">
                  <a:moveTo>
                    <a:pt x="554" y="0"/>
                  </a:moveTo>
                  <a:cubicBezTo>
                    <a:pt x="586" y="114"/>
                    <a:pt x="579" y="236"/>
                    <a:pt x="615" y="349"/>
                  </a:cubicBezTo>
                  <a:cubicBezTo>
                    <a:pt x="659" y="402"/>
                    <a:pt x="708" y="453"/>
                    <a:pt x="761" y="497"/>
                  </a:cubicBezTo>
                  <a:cubicBezTo>
                    <a:pt x="875" y="524"/>
                    <a:pt x="993" y="527"/>
                    <a:pt x="1107" y="554"/>
                  </a:cubicBezTo>
                  <a:cubicBezTo>
                    <a:pt x="994" y="568"/>
                    <a:pt x="879" y="572"/>
                    <a:pt x="769" y="600"/>
                  </a:cubicBezTo>
                  <a:cubicBezTo>
                    <a:pt x="712" y="648"/>
                    <a:pt x="660" y="704"/>
                    <a:pt x="614" y="763"/>
                  </a:cubicBezTo>
                  <a:cubicBezTo>
                    <a:pt x="587" y="889"/>
                    <a:pt x="587" y="1020"/>
                    <a:pt x="556" y="1145"/>
                  </a:cubicBezTo>
                  <a:cubicBezTo>
                    <a:pt x="541" y="1020"/>
                    <a:pt x="544" y="891"/>
                    <a:pt x="515" y="768"/>
                  </a:cubicBezTo>
                  <a:cubicBezTo>
                    <a:pt x="461" y="708"/>
                    <a:pt x="407" y="647"/>
                    <a:pt x="342" y="599"/>
                  </a:cubicBezTo>
                  <a:cubicBezTo>
                    <a:pt x="229" y="576"/>
                    <a:pt x="114" y="575"/>
                    <a:pt x="0" y="559"/>
                  </a:cubicBezTo>
                  <a:cubicBezTo>
                    <a:pt x="117" y="534"/>
                    <a:pt x="238" y="533"/>
                    <a:pt x="353" y="501"/>
                  </a:cubicBezTo>
                  <a:cubicBezTo>
                    <a:pt x="411" y="453"/>
                    <a:pt x="463" y="398"/>
                    <a:pt x="511" y="340"/>
                  </a:cubicBezTo>
                  <a:cubicBezTo>
                    <a:pt x="537" y="229"/>
                    <a:pt x="535" y="113"/>
                    <a:pt x="554" y="0"/>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6" name="Freeform 102">
              <a:extLst>
                <a:ext uri="{FF2B5EF4-FFF2-40B4-BE49-F238E27FC236}">
                  <a16:creationId xmlns:a16="http://schemas.microsoft.com/office/drawing/2014/main" id="{03B910AB-EC0B-7243-8050-D86EA4AF9E44}"/>
                </a:ext>
              </a:extLst>
            </p:cNvPr>
            <p:cNvSpPr>
              <a:spLocks noChangeAspect="1"/>
            </p:cNvSpPr>
            <p:nvPr userDrawn="1"/>
          </p:nvSpPr>
          <p:spPr bwMode="auto">
            <a:xfrm>
              <a:off x="497" y="431"/>
              <a:ext cx="16" cy="17"/>
            </a:xfrm>
            <a:custGeom>
              <a:avLst/>
              <a:gdLst/>
              <a:ahLst/>
              <a:cxnLst>
                <a:cxn ang="0">
                  <a:pos x="554" y="0"/>
                </a:cxn>
                <a:cxn ang="0">
                  <a:pos x="615" y="349"/>
                </a:cxn>
                <a:cxn ang="0">
                  <a:pos x="761" y="497"/>
                </a:cxn>
                <a:cxn ang="0">
                  <a:pos x="1107" y="554"/>
                </a:cxn>
                <a:cxn ang="0">
                  <a:pos x="769" y="600"/>
                </a:cxn>
                <a:cxn ang="0">
                  <a:pos x="614" y="763"/>
                </a:cxn>
                <a:cxn ang="0">
                  <a:pos x="556" y="1145"/>
                </a:cxn>
                <a:cxn ang="0">
                  <a:pos x="515" y="768"/>
                </a:cxn>
                <a:cxn ang="0">
                  <a:pos x="342" y="599"/>
                </a:cxn>
                <a:cxn ang="0">
                  <a:pos x="0" y="559"/>
                </a:cxn>
                <a:cxn ang="0">
                  <a:pos x="353" y="501"/>
                </a:cxn>
                <a:cxn ang="0">
                  <a:pos x="511" y="340"/>
                </a:cxn>
                <a:cxn ang="0">
                  <a:pos x="554" y="0"/>
                </a:cxn>
              </a:cxnLst>
              <a:rect l="0" t="0" r="r" b="b"/>
              <a:pathLst>
                <a:path w="1107" h="1145">
                  <a:moveTo>
                    <a:pt x="554" y="0"/>
                  </a:moveTo>
                  <a:cubicBezTo>
                    <a:pt x="586" y="114"/>
                    <a:pt x="579" y="236"/>
                    <a:pt x="615" y="349"/>
                  </a:cubicBezTo>
                  <a:cubicBezTo>
                    <a:pt x="659" y="402"/>
                    <a:pt x="708" y="453"/>
                    <a:pt x="761" y="497"/>
                  </a:cubicBezTo>
                  <a:cubicBezTo>
                    <a:pt x="875" y="524"/>
                    <a:pt x="993" y="527"/>
                    <a:pt x="1107" y="554"/>
                  </a:cubicBezTo>
                  <a:cubicBezTo>
                    <a:pt x="994" y="568"/>
                    <a:pt x="879" y="572"/>
                    <a:pt x="769" y="600"/>
                  </a:cubicBezTo>
                  <a:cubicBezTo>
                    <a:pt x="712" y="648"/>
                    <a:pt x="660" y="704"/>
                    <a:pt x="614" y="763"/>
                  </a:cubicBezTo>
                  <a:cubicBezTo>
                    <a:pt x="587" y="889"/>
                    <a:pt x="587" y="1020"/>
                    <a:pt x="556" y="1145"/>
                  </a:cubicBezTo>
                  <a:cubicBezTo>
                    <a:pt x="541" y="1020"/>
                    <a:pt x="544" y="891"/>
                    <a:pt x="515" y="768"/>
                  </a:cubicBezTo>
                  <a:cubicBezTo>
                    <a:pt x="461" y="708"/>
                    <a:pt x="407" y="647"/>
                    <a:pt x="342" y="599"/>
                  </a:cubicBezTo>
                  <a:cubicBezTo>
                    <a:pt x="229" y="576"/>
                    <a:pt x="114" y="575"/>
                    <a:pt x="0" y="559"/>
                  </a:cubicBezTo>
                  <a:cubicBezTo>
                    <a:pt x="117" y="534"/>
                    <a:pt x="238" y="533"/>
                    <a:pt x="353" y="501"/>
                  </a:cubicBezTo>
                  <a:cubicBezTo>
                    <a:pt x="411" y="453"/>
                    <a:pt x="463" y="398"/>
                    <a:pt x="511" y="340"/>
                  </a:cubicBezTo>
                  <a:cubicBezTo>
                    <a:pt x="537" y="229"/>
                    <a:pt x="535" y="113"/>
                    <a:pt x="554" y="0"/>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7" name="Freeform 103">
              <a:extLst>
                <a:ext uri="{FF2B5EF4-FFF2-40B4-BE49-F238E27FC236}">
                  <a16:creationId xmlns:a16="http://schemas.microsoft.com/office/drawing/2014/main" id="{049E82BD-F8F1-9947-8CFA-D8F12C7094A4}"/>
                </a:ext>
              </a:extLst>
            </p:cNvPr>
            <p:cNvSpPr>
              <a:spLocks noChangeAspect="1"/>
            </p:cNvSpPr>
            <p:nvPr userDrawn="1"/>
          </p:nvSpPr>
          <p:spPr bwMode="auto">
            <a:xfrm>
              <a:off x="318" y="436"/>
              <a:ext cx="32" cy="31"/>
            </a:xfrm>
            <a:custGeom>
              <a:avLst/>
              <a:gdLst/>
              <a:ahLst/>
              <a:cxnLst>
                <a:cxn ang="0">
                  <a:pos x="0" y="277"/>
                </a:cxn>
                <a:cxn ang="0">
                  <a:pos x="398" y="0"/>
                </a:cxn>
                <a:cxn ang="0">
                  <a:pos x="1053" y="554"/>
                </a:cxn>
                <a:cxn ang="0">
                  <a:pos x="1968" y="1297"/>
                </a:cxn>
                <a:cxn ang="0">
                  <a:pos x="2157" y="1703"/>
                </a:cxn>
                <a:cxn ang="0">
                  <a:pos x="1735" y="2003"/>
                </a:cxn>
                <a:cxn ang="0">
                  <a:pos x="1178" y="1698"/>
                </a:cxn>
                <a:cxn ang="0">
                  <a:pos x="0" y="277"/>
                </a:cxn>
              </a:cxnLst>
              <a:rect l="0" t="0" r="r" b="b"/>
              <a:pathLst>
                <a:path w="2178" h="2036">
                  <a:moveTo>
                    <a:pt x="0" y="277"/>
                  </a:moveTo>
                  <a:cubicBezTo>
                    <a:pt x="132" y="184"/>
                    <a:pt x="265" y="91"/>
                    <a:pt x="398" y="0"/>
                  </a:cubicBezTo>
                  <a:cubicBezTo>
                    <a:pt x="612" y="189"/>
                    <a:pt x="825" y="381"/>
                    <a:pt x="1053" y="554"/>
                  </a:cubicBezTo>
                  <a:cubicBezTo>
                    <a:pt x="1360" y="799"/>
                    <a:pt x="1692" y="1015"/>
                    <a:pt x="1968" y="1297"/>
                  </a:cubicBezTo>
                  <a:cubicBezTo>
                    <a:pt x="2071" y="1406"/>
                    <a:pt x="2178" y="1544"/>
                    <a:pt x="2157" y="1703"/>
                  </a:cubicBezTo>
                  <a:cubicBezTo>
                    <a:pt x="2123" y="1891"/>
                    <a:pt x="1926" y="2036"/>
                    <a:pt x="1735" y="2003"/>
                  </a:cubicBezTo>
                  <a:cubicBezTo>
                    <a:pt x="1520" y="1971"/>
                    <a:pt x="1341" y="1834"/>
                    <a:pt x="1178" y="1698"/>
                  </a:cubicBezTo>
                  <a:cubicBezTo>
                    <a:pt x="714" y="1289"/>
                    <a:pt x="355" y="779"/>
                    <a:pt x="0" y="277"/>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8" name="Freeform 104">
              <a:extLst>
                <a:ext uri="{FF2B5EF4-FFF2-40B4-BE49-F238E27FC236}">
                  <a16:creationId xmlns:a16="http://schemas.microsoft.com/office/drawing/2014/main" id="{F9D5EDEC-706C-3045-8C3C-9C44C4D27296}"/>
                </a:ext>
              </a:extLst>
            </p:cNvPr>
            <p:cNvSpPr>
              <a:spLocks noChangeAspect="1"/>
            </p:cNvSpPr>
            <p:nvPr userDrawn="1"/>
          </p:nvSpPr>
          <p:spPr bwMode="auto">
            <a:xfrm>
              <a:off x="318" y="436"/>
              <a:ext cx="32" cy="31"/>
            </a:xfrm>
            <a:custGeom>
              <a:avLst/>
              <a:gdLst/>
              <a:ahLst/>
              <a:cxnLst>
                <a:cxn ang="0">
                  <a:pos x="0" y="277"/>
                </a:cxn>
                <a:cxn ang="0">
                  <a:pos x="398" y="0"/>
                </a:cxn>
                <a:cxn ang="0">
                  <a:pos x="1053" y="554"/>
                </a:cxn>
                <a:cxn ang="0">
                  <a:pos x="1968" y="1297"/>
                </a:cxn>
                <a:cxn ang="0">
                  <a:pos x="2157" y="1703"/>
                </a:cxn>
                <a:cxn ang="0">
                  <a:pos x="1735" y="2003"/>
                </a:cxn>
                <a:cxn ang="0">
                  <a:pos x="1178" y="1698"/>
                </a:cxn>
                <a:cxn ang="0">
                  <a:pos x="0" y="277"/>
                </a:cxn>
              </a:cxnLst>
              <a:rect l="0" t="0" r="r" b="b"/>
              <a:pathLst>
                <a:path w="2178" h="2036">
                  <a:moveTo>
                    <a:pt x="0" y="277"/>
                  </a:moveTo>
                  <a:cubicBezTo>
                    <a:pt x="132" y="184"/>
                    <a:pt x="265" y="91"/>
                    <a:pt x="398" y="0"/>
                  </a:cubicBezTo>
                  <a:cubicBezTo>
                    <a:pt x="612" y="189"/>
                    <a:pt x="825" y="381"/>
                    <a:pt x="1053" y="554"/>
                  </a:cubicBezTo>
                  <a:cubicBezTo>
                    <a:pt x="1360" y="799"/>
                    <a:pt x="1692" y="1015"/>
                    <a:pt x="1968" y="1297"/>
                  </a:cubicBezTo>
                  <a:cubicBezTo>
                    <a:pt x="2071" y="1406"/>
                    <a:pt x="2178" y="1544"/>
                    <a:pt x="2157" y="1703"/>
                  </a:cubicBezTo>
                  <a:cubicBezTo>
                    <a:pt x="2123" y="1891"/>
                    <a:pt x="1926" y="2036"/>
                    <a:pt x="1735" y="2003"/>
                  </a:cubicBezTo>
                  <a:cubicBezTo>
                    <a:pt x="1520" y="1971"/>
                    <a:pt x="1341" y="1834"/>
                    <a:pt x="1178" y="1698"/>
                  </a:cubicBezTo>
                  <a:cubicBezTo>
                    <a:pt x="714" y="1289"/>
                    <a:pt x="355" y="779"/>
                    <a:pt x="0" y="277"/>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9" name="Freeform 105">
              <a:extLst>
                <a:ext uri="{FF2B5EF4-FFF2-40B4-BE49-F238E27FC236}">
                  <a16:creationId xmlns:a16="http://schemas.microsoft.com/office/drawing/2014/main" id="{C5BCE3FA-AC3F-7D41-AFA2-BDAA0DA395C3}"/>
                </a:ext>
              </a:extLst>
            </p:cNvPr>
            <p:cNvSpPr>
              <a:spLocks noChangeAspect="1"/>
            </p:cNvSpPr>
            <p:nvPr userDrawn="1"/>
          </p:nvSpPr>
          <p:spPr bwMode="auto">
            <a:xfrm>
              <a:off x="480" y="438"/>
              <a:ext cx="5" cy="6"/>
            </a:xfrm>
            <a:custGeom>
              <a:avLst/>
              <a:gdLst/>
              <a:ahLst/>
              <a:cxnLst>
                <a:cxn ang="0">
                  <a:pos x="104" y="66"/>
                </a:cxn>
                <a:cxn ang="0">
                  <a:pos x="335" y="193"/>
                </a:cxn>
                <a:cxn ang="0">
                  <a:pos x="128" y="344"/>
                </a:cxn>
                <a:cxn ang="0">
                  <a:pos x="104" y="66"/>
                </a:cxn>
              </a:cxnLst>
              <a:rect l="0" t="0" r="r" b="b"/>
              <a:pathLst>
                <a:path w="343" h="382">
                  <a:moveTo>
                    <a:pt x="104" y="66"/>
                  </a:moveTo>
                  <a:cubicBezTo>
                    <a:pt x="199" y="0"/>
                    <a:pt x="338" y="80"/>
                    <a:pt x="335" y="193"/>
                  </a:cubicBezTo>
                  <a:cubicBezTo>
                    <a:pt x="343" y="300"/>
                    <a:pt x="227" y="382"/>
                    <a:pt x="128" y="344"/>
                  </a:cubicBezTo>
                  <a:cubicBezTo>
                    <a:pt x="13" y="305"/>
                    <a:pt x="0" y="125"/>
                    <a:pt x="104" y="66"/>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30" name="Freeform 106">
              <a:extLst>
                <a:ext uri="{FF2B5EF4-FFF2-40B4-BE49-F238E27FC236}">
                  <a16:creationId xmlns:a16="http://schemas.microsoft.com/office/drawing/2014/main" id="{1EE12235-E7E4-BB4B-B345-9A57A0FA5520}"/>
                </a:ext>
              </a:extLst>
            </p:cNvPr>
            <p:cNvSpPr>
              <a:spLocks noChangeAspect="1"/>
            </p:cNvSpPr>
            <p:nvPr userDrawn="1"/>
          </p:nvSpPr>
          <p:spPr bwMode="auto">
            <a:xfrm>
              <a:off x="480" y="438"/>
              <a:ext cx="5" cy="6"/>
            </a:xfrm>
            <a:custGeom>
              <a:avLst/>
              <a:gdLst/>
              <a:ahLst/>
              <a:cxnLst>
                <a:cxn ang="0">
                  <a:pos x="104" y="66"/>
                </a:cxn>
                <a:cxn ang="0">
                  <a:pos x="335" y="193"/>
                </a:cxn>
                <a:cxn ang="0">
                  <a:pos x="128" y="344"/>
                </a:cxn>
                <a:cxn ang="0">
                  <a:pos x="104" y="66"/>
                </a:cxn>
              </a:cxnLst>
              <a:rect l="0" t="0" r="r" b="b"/>
              <a:pathLst>
                <a:path w="343" h="382">
                  <a:moveTo>
                    <a:pt x="104" y="66"/>
                  </a:moveTo>
                  <a:cubicBezTo>
                    <a:pt x="199" y="0"/>
                    <a:pt x="338" y="80"/>
                    <a:pt x="335" y="193"/>
                  </a:cubicBezTo>
                  <a:cubicBezTo>
                    <a:pt x="343" y="300"/>
                    <a:pt x="227" y="382"/>
                    <a:pt x="128" y="344"/>
                  </a:cubicBezTo>
                  <a:cubicBezTo>
                    <a:pt x="13" y="305"/>
                    <a:pt x="0" y="125"/>
                    <a:pt x="104" y="66"/>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31" name="Freeform 107">
              <a:extLst>
                <a:ext uri="{FF2B5EF4-FFF2-40B4-BE49-F238E27FC236}">
                  <a16:creationId xmlns:a16="http://schemas.microsoft.com/office/drawing/2014/main" id="{2AC4DF73-C701-3942-B460-F35AFD5FA088}"/>
                </a:ext>
              </a:extLst>
            </p:cNvPr>
            <p:cNvSpPr>
              <a:spLocks noChangeAspect="1"/>
            </p:cNvSpPr>
            <p:nvPr userDrawn="1"/>
          </p:nvSpPr>
          <p:spPr bwMode="auto">
            <a:xfrm>
              <a:off x="449" y="439"/>
              <a:ext cx="5" cy="6"/>
            </a:xfrm>
            <a:custGeom>
              <a:avLst/>
              <a:gdLst/>
              <a:ahLst/>
              <a:cxnLst>
                <a:cxn ang="0">
                  <a:pos x="102" y="59"/>
                </a:cxn>
                <a:cxn ang="0">
                  <a:pos x="325" y="214"/>
                </a:cxn>
                <a:cxn ang="0">
                  <a:pos x="72" y="310"/>
                </a:cxn>
                <a:cxn ang="0">
                  <a:pos x="102" y="59"/>
                </a:cxn>
              </a:cxnLst>
              <a:rect l="0" t="0" r="r" b="b"/>
              <a:pathLst>
                <a:path w="348" h="392">
                  <a:moveTo>
                    <a:pt x="102" y="59"/>
                  </a:moveTo>
                  <a:cubicBezTo>
                    <a:pt x="205" y="0"/>
                    <a:pt x="348" y="94"/>
                    <a:pt x="325" y="214"/>
                  </a:cubicBezTo>
                  <a:cubicBezTo>
                    <a:pt x="323" y="335"/>
                    <a:pt x="155" y="392"/>
                    <a:pt x="72" y="310"/>
                  </a:cubicBezTo>
                  <a:cubicBezTo>
                    <a:pt x="0" y="242"/>
                    <a:pt x="11" y="106"/>
                    <a:pt x="102" y="59"/>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32" name="Freeform 108">
              <a:extLst>
                <a:ext uri="{FF2B5EF4-FFF2-40B4-BE49-F238E27FC236}">
                  <a16:creationId xmlns:a16="http://schemas.microsoft.com/office/drawing/2014/main" id="{21AB72F6-CC4A-4D4A-AECF-505C8F7FB503}"/>
                </a:ext>
              </a:extLst>
            </p:cNvPr>
            <p:cNvSpPr>
              <a:spLocks noChangeAspect="1"/>
            </p:cNvSpPr>
            <p:nvPr userDrawn="1"/>
          </p:nvSpPr>
          <p:spPr bwMode="auto">
            <a:xfrm>
              <a:off x="449" y="439"/>
              <a:ext cx="5" cy="6"/>
            </a:xfrm>
            <a:custGeom>
              <a:avLst/>
              <a:gdLst/>
              <a:ahLst/>
              <a:cxnLst>
                <a:cxn ang="0">
                  <a:pos x="102" y="59"/>
                </a:cxn>
                <a:cxn ang="0">
                  <a:pos x="325" y="214"/>
                </a:cxn>
                <a:cxn ang="0">
                  <a:pos x="72" y="310"/>
                </a:cxn>
                <a:cxn ang="0">
                  <a:pos x="102" y="59"/>
                </a:cxn>
              </a:cxnLst>
              <a:rect l="0" t="0" r="r" b="b"/>
              <a:pathLst>
                <a:path w="348" h="392">
                  <a:moveTo>
                    <a:pt x="102" y="59"/>
                  </a:moveTo>
                  <a:cubicBezTo>
                    <a:pt x="205" y="0"/>
                    <a:pt x="348" y="94"/>
                    <a:pt x="325" y="214"/>
                  </a:cubicBezTo>
                  <a:cubicBezTo>
                    <a:pt x="323" y="335"/>
                    <a:pt x="155" y="392"/>
                    <a:pt x="72" y="310"/>
                  </a:cubicBezTo>
                  <a:cubicBezTo>
                    <a:pt x="0" y="242"/>
                    <a:pt x="11" y="106"/>
                    <a:pt x="102" y="59"/>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33" name="Freeform 109">
              <a:extLst>
                <a:ext uri="{FF2B5EF4-FFF2-40B4-BE49-F238E27FC236}">
                  <a16:creationId xmlns:a16="http://schemas.microsoft.com/office/drawing/2014/main" id="{2E655886-3305-DF49-A3EF-C984F41BE3EF}"/>
                </a:ext>
              </a:extLst>
            </p:cNvPr>
            <p:cNvSpPr>
              <a:spLocks noChangeAspect="1"/>
            </p:cNvSpPr>
            <p:nvPr userDrawn="1"/>
          </p:nvSpPr>
          <p:spPr bwMode="auto">
            <a:xfrm>
              <a:off x="510" y="451"/>
              <a:ext cx="5" cy="6"/>
            </a:xfrm>
            <a:custGeom>
              <a:avLst/>
              <a:gdLst/>
              <a:ahLst/>
              <a:cxnLst>
                <a:cxn ang="0">
                  <a:pos x="114" y="56"/>
                </a:cxn>
                <a:cxn ang="0">
                  <a:pos x="338" y="190"/>
                </a:cxn>
                <a:cxn ang="0">
                  <a:pos x="142" y="340"/>
                </a:cxn>
                <a:cxn ang="0">
                  <a:pos x="114" y="56"/>
                </a:cxn>
              </a:cxnLst>
              <a:rect l="0" t="0" r="r" b="b"/>
              <a:pathLst>
                <a:path w="346" h="378">
                  <a:moveTo>
                    <a:pt x="114" y="56"/>
                  </a:moveTo>
                  <a:cubicBezTo>
                    <a:pt x="210" y="0"/>
                    <a:pt x="343" y="79"/>
                    <a:pt x="338" y="190"/>
                  </a:cubicBezTo>
                  <a:cubicBezTo>
                    <a:pt x="346" y="291"/>
                    <a:pt x="237" y="378"/>
                    <a:pt x="142" y="340"/>
                  </a:cubicBezTo>
                  <a:cubicBezTo>
                    <a:pt x="18" y="309"/>
                    <a:pt x="0" y="111"/>
                    <a:pt x="114" y="56"/>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34" name="Freeform 110">
              <a:extLst>
                <a:ext uri="{FF2B5EF4-FFF2-40B4-BE49-F238E27FC236}">
                  <a16:creationId xmlns:a16="http://schemas.microsoft.com/office/drawing/2014/main" id="{25F8E1FD-E679-F646-886A-AA2C938A3DE1}"/>
                </a:ext>
              </a:extLst>
            </p:cNvPr>
            <p:cNvSpPr>
              <a:spLocks noChangeAspect="1"/>
            </p:cNvSpPr>
            <p:nvPr userDrawn="1"/>
          </p:nvSpPr>
          <p:spPr bwMode="auto">
            <a:xfrm>
              <a:off x="510" y="451"/>
              <a:ext cx="5" cy="6"/>
            </a:xfrm>
            <a:custGeom>
              <a:avLst/>
              <a:gdLst/>
              <a:ahLst/>
              <a:cxnLst>
                <a:cxn ang="0">
                  <a:pos x="114" y="56"/>
                </a:cxn>
                <a:cxn ang="0">
                  <a:pos x="338" y="190"/>
                </a:cxn>
                <a:cxn ang="0">
                  <a:pos x="142" y="340"/>
                </a:cxn>
                <a:cxn ang="0">
                  <a:pos x="114" y="56"/>
                </a:cxn>
              </a:cxnLst>
              <a:rect l="0" t="0" r="r" b="b"/>
              <a:pathLst>
                <a:path w="346" h="378">
                  <a:moveTo>
                    <a:pt x="114" y="56"/>
                  </a:moveTo>
                  <a:cubicBezTo>
                    <a:pt x="210" y="0"/>
                    <a:pt x="343" y="79"/>
                    <a:pt x="338" y="190"/>
                  </a:cubicBezTo>
                  <a:cubicBezTo>
                    <a:pt x="346" y="291"/>
                    <a:pt x="237" y="378"/>
                    <a:pt x="142" y="340"/>
                  </a:cubicBezTo>
                  <a:cubicBezTo>
                    <a:pt x="18" y="309"/>
                    <a:pt x="0" y="111"/>
                    <a:pt x="114" y="56"/>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35" name="Freeform 111">
              <a:extLst>
                <a:ext uri="{FF2B5EF4-FFF2-40B4-BE49-F238E27FC236}">
                  <a16:creationId xmlns:a16="http://schemas.microsoft.com/office/drawing/2014/main" id="{FD6863F2-CDF1-6A45-BE08-367D01F3E589}"/>
                </a:ext>
              </a:extLst>
            </p:cNvPr>
            <p:cNvSpPr>
              <a:spLocks noChangeAspect="1"/>
            </p:cNvSpPr>
            <p:nvPr userDrawn="1"/>
          </p:nvSpPr>
          <p:spPr bwMode="auto">
            <a:xfrm>
              <a:off x="432" y="452"/>
              <a:ext cx="4" cy="4"/>
            </a:xfrm>
            <a:custGeom>
              <a:avLst/>
              <a:gdLst/>
              <a:ahLst/>
              <a:cxnLst>
                <a:cxn ang="0">
                  <a:pos x="89" y="51"/>
                </a:cxn>
                <a:cxn ang="0">
                  <a:pos x="277" y="151"/>
                </a:cxn>
                <a:cxn ang="0">
                  <a:pos x="120" y="279"/>
                </a:cxn>
                <a:cxn ang="0">
                  <a:pos x="89" y="51"/>
                </a:cxn>
              </a:cxnLst>
              <a:rect l="0" t="0" r="r" b="b"/>
              <a:pathLst>
                <a:path w="288" h="312">
                  <a:moveTo>
                    <a:pt x="89" y="51"/>
                  </a:moveTo>
                  <a:cubicBezTo>
                    <a:pt x="161" y="0"/>
                    <a:pt x="283" y="57"/>
                    <a:pt x="277" y="151"/>
                  </a:cubicBezTo>
                  <a:cubicBezTo>
                    <a:pt x="288" y="233"/>
                    <a:pt x="199" y="312"/>
                    <a:pt x="120" y="279"/>
                  </a:cubicBezTo>
                  <a:cubicBezTo>
                    <a:pt x="15" y="260"/>
                    <a:pt x="0" y="100"/>
                    <a:pt x="89" y="51"/>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36" name="Freeform 112">
              <a:extLst>
                <a:ext uri="{FF2B5EF4-FFF2-40B4-BE49-F238E27FC236}">
                  <a16:creationId xmlns:a16="http://schemas.microsoft.com/office/drawing/2014/main" id="{B809CE01-7E28-4146-A1BC-3A3769F6B59F}"/>
                </a:ext>
              </a:extLst>
            </p:cNvPr>
            <p:cNvSpPr>
              <a:spLocks noChangeAspect="1"/>
            </p:cNvSpPr>
            <p:nvPr userDrawn="1"/>
          </p:nvSpPr>
          <p:spPr bwMode="auto">
            <a:xfrm>
              <a:off x="432" y="452"/>
              <a:ext cx="4" cy="4"/>
            </a:xfrm>
            <a:custGeom>
              <a:avLst/>
              <a:gdLst/>
              <a:ahLst/>
              <a:cxnLst>
                <a:cxn ang="0">
                  <a:pos x="89" y="51"/>
                </a:cxn>
                <a:cxn ang="0">
                  <a:pos x="277" y="151"/>
                </a:cxn>
                <a:cxn ang="0">
                  <a:pos x="120" y="279"/>
                </a:cxn>
                <a:cxn ang="0">
                  <a:pos x="89" y="51"/>
                </a:cxn>
              </a:cxnLst>
              <a:rect l="0" t="0" r="r" b="b"/>
              <a:pathLst>
                <a:path w="288" h="312">
                  <a:moveTo>
                    <a:pt x="89" y="51"/>
                  </a:moveTo>
                  <a:cubicBezTo>
                    <a:pt x="161" y="0"/>
                    <a:pt x="283" y="57"/>
                    <a:pt x="277" y="151"/>
                  </a:cubicBezTo>
                  <a:cubicBezTo>
                    <a:pt x="288" y="233"/>
                    <a:pt x="199" y="312"/>
                    <a:pt x="120" y="279"/>
                  </a:cubicBezTo>
                  <a:cubicBezTo>
                    <a:pt x="15" y="260"/>
                    <a:pt x="0" y="100"/>
                    <a:pt x="89" y="51"/>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37" name="Freeform 113">
              <a:extLst>
                <a:ext uri="{FF2B5EF4-FFF2-40B4-BE49-F238E27FC236}">
                  <a16:creationId xmlns:a16="http://schemas.microsoft.com/office/drawing/2014/main" id="{A66DE6B9-751F-EB48-8890-5249C4D3FB0E}"/>
                </a:ext>
              </a:extLst>
            </p:cNvPr>
            <p:cNvSpPr>
              <a:spLocks noChangeAspect="1"/>
            </p:cNvSpPr>
            <p:nvPr userDrawn="1"/>
          </p:nvSpPr>
          <p:spPr bwMode="auto">
            <a:xfrm>
              <a:off x="449" y="454"/>
              <a:ext cx="5" cy="6"/>
            </a:xfrm>
            <a:custGeom>
              <a:avLst/>
              <a:gdLst/>
              <a:ahLst/>
              <a:cxnLst>
                <a:cxn ang="0">
                  <a:pos x="78" y="85"/>
                </a:cxn>
                <a:cxn ang="0">
                  <a:pos x="313" y="247"/>
                </a:cxn>
                <a:cxn ang="0">
                  <a:pos x="55" y="325"/>
                </a:cxn>
                <a:cxn ang="0">
                  <a:pos x="78" y="85"/>
                </a:cxn>
              </a:cxnLst>
              <a:rect l="0" t="0" r="r" b="b"/>
              <a:pathLst>
                <a:path w="353" h="397">
                  <a:moveTo>
                    <a:pt x="78" y="85"/>
                  </a:moveTo>
                  <a:cubicBezTo>
                    <a:pt x="186" y="0"/>
                    <a:pt x="353" y="115"/>
                    <a:pt x="313" y="247"/>
                  </a:cubicBezTo>
                  <a:cubicBezTo>
                    <a:pt x="299" y="367"/>
                    <a:pt x="137" y="397"/>
                    <a:pt x="55" y="325"/>
                  </a:cubicBezTo>
                  <a:cubicBezTo>
                    <a:pt x="0" y="255"/>
                    <a:pt x="0" y="136"/>
                    <a:pt x="78" y="85"/>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38" name="Freeform 114">
              <a:extLst>
                <a:ext uri="{FF2B5EF4-FFF2-40B4-BE49-F238E27FC236}">
                  <a16:creationId xmlns:a16="http://schemas.microsoft.com/office/drawing/2014/main" id="{2D171C8A-7A9E-5744-838B-8EC4881BDF6E}"/>
                </a:ext>
              </a:extLst>
            </p:cNvPr>
            <p:cNvSpPr>
              <a:spLocks noChangeAspect="1"/>
            </p:cNvSpPr>
            <p:nvPr userDrawn="1"/>
          </p:nvSpPr>
          <p:spPr bwMode="auto">
            <a:xfrm>
              <a:off x="449" y="454"/>
              <a:ext cx="5" cy="6"/>
            </a:xfrm>
            <a:custGeom>
              <a:avLst/>
              <a:gdLst/>
              <a:ahLst/>
              <a:cxnLst>
                <a:cxn ang="0">
                  <a:pos x="78" y="85"/>
                </a:cxn>
                <a:cxn ang="0">
                  <a:pos x="313" y="247"/>
                </a:cxn>
                <a:cxn ang="0">
                  <a:pos x="55" y="325"/>
                </a:cxn>
                <a:cxn ang="0">
                  <a:pos x="78" y="85"/>
                </a:cxn>
              </a:cxnLst>
              <a:rect l="0" t="0" r="r" b="b"/>
              <a:pathLst>
                <a:path w="353" h="397">
                  <a:moveTo>
                    <a:pt x="78" y="85"/>
                  </a:moveTo>
                  <a:cubicBezTo>
                    <a:pt x="186" y="0"/>
                    <a:pt x="353" y="115"/>
                    <a:pt x="313" y="247"/>
                  </a:cubicBezTo>
                  <a:cubicBezTo>
                    <a:pt x="299" y="367"/>
                    <a:pt x="137" y="397"/>
                    <a:pt x="55" y="325"/>
                  </a:cubicBezTo>
                  <a:cubicBezTo>
                    <a:pt x="0" y="255"/>
                    <a:pt x="0" y="136"/>
                    <a:pt x="78" y="85"/>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39" name="Freeform 115">
              <a:extLst>
                <a:ext uri="{FF2B5EF4-FFF2-40B4-BE49-F238E27FC236}">
                  <a16:creationId xmlns:a16="http://schemas.microsoft.com/office/drawing/2014/main" id="{2C3688CE-EFC6-6A4D-BDF9-B64EFCA1F241}"/>
                </a:ext>
              </a:extLst>
            </p:cNvPr>
            <p:cNvSpPr>
              <a:spLocks noChangeAspect="1"/>
            </p:cNvSpPr>
            <p:nvPr userDrawn="1"/>
          </p:nvSpPr>
          <p:spPr bwMode="auto">
            <a:xfrm>
              <a:off x="263" y="455"/>
              <a:ext cx="5" cy="6"/>
            </a:xfrm>
            <a:custGeom>
              <a:avLst/>
              <a:gdLst/>
              <a:ahLst/>
              <a:cxnLst>
                <a:cxn ang="0">
                  <a:pos x="94" y="70"/>
                </a:cxn>
                <a:cxn ang="0">
                  <a:pos x="324" y="231"/>
                </a:cxn>
                <a:cxn ang="0">
                  <a:pos x="71" y="315"/>
                </a:cxn>
                <a:cxn ang="0">
                  <a:pos x="94" y="70"/>
                </a:cxn>
              </a:cxnLst>
              <a:rect l="0" t="0" r="r" b="b"/>
              <a:pathLst>
                <a:path w="355" h="396">
                  <a:moveTo>
                    <a:pt x="94" y="70"/>
                  </a:moveTo>
                  <a:cubicBezTo>
                    <a:pt x="202" y="0"/>
                    <a:pt x="355" y="103"/>
                    <a:pt x="324" y="231"/>
                  </a:cubicBezTo>
                  <a:cubicBezTo>
                    <a:pt x="312" y="348"/>
                    <a:pt x="150" y="396"/>
                    <a:pt x="71" y="315"/>
                  </a:cubicBezTo>
                  <a:cubicBezTo>
                    <a:pt x="0" y="251"/>
                    <a:pt x="12" y="120"/>
                    <a:pt x="94" y="70"/>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40" name="Freeform 116">
              <a:extLst>
                <a:ext uri="{FF2B5EF4-FFF2-40B4-BE49-F238E27FC236}">
                  <a16:creationId xmlns:a16="http://schemas.microsoft.com/office/drawing/2014/main" id="{62916BCB-50B4-9C4D-9A93-DB3C49917AF9}"/>
                </a:ext>
              </a:extLst>
            </p:cNvPr>
            <p:cNvSpPr>
              <a:spLocks noChangeAspect="1"/>
            </p:cNvSpPr>
            <p:nvPr userDrawn="1"/>
          </p:nvSpPr>
          <p:spPr bwMode="auto">
            <a:xfrm>
              <a:off x="263" y="455"/>
              <a:ext cx="5" cy="6"/>
            </a:xfrm>
            <a:custGeom>
              <a:avLst/>
              <a:gdLst/>
              <a:ahLst/>
              <a:cxnLst>
                <a:cxn ang="0">
                  <a:pos x="94" y="70"/>
                </a:cxn>
                <a:cxn ang="0">
                  <a:pos x="324" y="231"/>
                </a:cxn>
                <a:cxn ang="0">
                  <a:pos x="71" y="315"/>
                </a:cxn>
                <a:cxn ang="0">
                  <a:pos x="94" y="70"/>
                </a:cxn>
              </a:cxnLst>
              <a:rect l="0" t="0" r="r" b="b"/>
              <a:pathLst>
                <a:path w="355" h="396">
                  <a:moveTo>
                    <a:pt x="94" y="70"/>
                  </a:moveTo>
                  <a:cubicBezTo>
                    <a:pt x="202" y="0"/>
                    <a:pt x="355" y="103"/>
                    <a:pt x="324" y="231"/>
                  </a:cubicBezTo>
                  <a:cubicBezTo>
                    <a:pt x="312" y="348"/>
                    <a:pt x="150" y="396"/>
                    <a:pt x="71" y="315"/>
                  </a:cubicBezTo>
                  <a:cubicBezTo>
                    <a:pt x="0" y="251"/>
                    <a:pt x="12" y="120"/>
                    <a:pt x="94" y="70"/>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41" name="Freeform 117">
              <a:extLst>
                <a:ext uri="{FF2B5EF4-FFF2-40B4-BE49-F238E27FC236}">
                  <a16:creationId xmlns:a16="http://schemas.microsoft.com/office/drawing/2014/main" id="{625571C9-4286-A248-A5E0-D3523EBB28DE}"/>
                </a:ext>
              </a:extLst>
            </p:cNvPr>
            <p:cNvSpPr>
              <a:spLocks noChangeAspect="1"/>
            </p:cNvSpPr>
            <p:nvPr userDrawn="1"/>
          </p:nvSpPr>
          <p:spPr bwMode="auto">
            <a:xfrm>
              <a:off x="499" y="456"/>
              <a:ext cx="5" cy="4"/>
            </a:xfrm>
            <a:custGeom>
              <a:avLst/>
              <a:gdLst/>
              <a:ahLst/>
              <a:cxnLst>
                <a:cxn ang="0">
                  <a:pos x="91" y="58"/>
                </a:cxn>
                <a:cxn ang="0">
                  <a:pos x="287" y="153"/>
                </a:cxn>
                <a:cxn ang="0">
                  <a:pos x="150" y="285"/>
                </a:cxn>
                <a:cxn ang="0">
                  <a:pos x="91" y="58"/>
                </a:cxn>
              </a:cxnLst>
              <a:rect l="0" t="0" r="r" b="b"/>
              <a:pathLst>
                <a:path w="298" h="299">
                  <a:moveTo>
                    <a:pt x="91" y="58"/>
                  </a:moveTo>
                  <a:cubicBezTo>
                    <a:pt x="164" y="0"/>
                    <a:pt x="293" y="55"/>
                    <a:pt x="287" y="153"/>
                  </a:cubicBezTo>
                  <a:cubicBezTo>
                    <a:pt x="298" y="229"/>
                    <a:pt x="225" y="299"/>
                    <a:pt x="150" y="285"/>
                  </a:cubicBezTo>
                  <a:cubicBezTo>
                    <a:pt x="40" y="283"/>
                    <a:pt x="0" y="115"/>
                    <a:pt x="91" y="58"/>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42" name="Freeform 118">
              <a:extLst>
                <a:ext uri="{FF2B5EF4-FFF2-40B4-BE49-F238E27FC236}">
                  <a16:creationId xmlns:a16="http://schemas.microsoft.com/office/drawing/2014/main" id="{9C80D29E-F5F0-BA44-8663-910C9227D9CE}"/>
                </a:ext>
              </a:extLst>
            </p:cNvPr>
            <p:cNvSpPr>
              <a:spLocks noChangeAspect="1"/>
            </p:cNvSpPr>
            <p:nvPr userDrawn="1"/>
          </p:nvSpPr>
          <p:spPr bwMode="auto">
            <a:xfrm>
              <a:off x="499" y="456"/>
              <a:ext cx="5" cy="4"/>
            </a:xfrm>
            <a:custGeom>
              <a:avLst/>
              <a:gdLst/>
              <a:ahLst/>
              <a:cxnLst>
                <a:cxn ang="0">
                  <a:pos x="91" y="58"/>
                </a:cxn>
                <a:cxn ang="0">
                  <a:pos x="287" y="153"/>
                </a:cxn>
                <a:cxn ang="0">
                  <a:pos x="150" y="285"/>
                </a:cxn>
                <a:cxn ang="0">
                  <a:pos x="91" y="58"/>
                </a:cxn>
              </a:cxnLst>
              <a:rect l="0" t="0" r="r" b="b"/>
              <a:pathLst>
                <a:path w="298" h="299">
                  <a:moveTo>
                    <a:pt x="91" y="58"/>
                  </a:moveTo>
                  <a:cubicBezTo>
                    <a:pt x="164" y="0"/>
                    <a:pt x="293" y="55"/>
                    <a:pt x="287" y="153"/>
                  </a:cubicBezTo>
                  <a:cubicBezTo>
                    <a:pt x="298" y="229"/>
                    <a:pt x="225" y="299"/>
                    <a:pt x="150" y="285"/>
                  </a:cubicBezTo>
                  <a:cubicBezTo>
                    <a:pt x="40" y="283"/>
                    <a:pt x="0" y="115"/>
                    <a:pt x="91" y="58"/>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43" name="Freeform 119">
              <a:extLst>
                <a:ext uri="{FF2B5EF4-FFF2-40B4-BE49-F238E27FC236}">
                  <a16:creationId xmlns:a16="http://schemas.microsoft.com/office/drawing/2014/main" id="{15D28452-55C9-D646-9A61-094CD4D1CC13}"/>
                </a:ext>
              </a:extLst>
            </p:cNvPr>
            <p:cNvSpPr>
              <a:spLocks noChangeAspect="1"/>
            </p:cNvSpPr>
            <p:nvPr userDrawn="1"/>
          </p:nvSpPr>
          <p:spPr bwMode="auto">
            <a:xfrm>
              <a:off x="206" y="466"/>
              <a:ext cx="5" cy="6"/>
            </a:xfrm>
            <a:custGeom>
              <a:avLst/>
              <a:gdLst/>
              <a:ahLst/>
              <a:cxnLst>
                <a:cxn ang="0">
                  <a:pos x="146" y="34"/>
                </a:cxn>
                <a:cxn ang="0">
                  <a:pos x="335" y="195"/>
                </a:cxn>
                <a:cxn ang="0">
                  <a:pos x="74" y="284"/>
                </a:cxn>
                <a:cxn ang="0">
                  <a:pos x="146" y="34"/>
                </a:cxn>
              </a:cxnLst>
              <a:rect l="0" t="0" r="r" b="b"/>
              <a:pathLst>
                <a:path w="351" h="392">
                  <a:moveTo>
                    <a:pt x="146" y="34"/>
                  </a:moveTo>
                  <a:cubicBezTo>
                    <a:pt x="244" y="0"/>
                    <a:pt x="351" y="93"/>
                    <a:pt x="335" y="195"/>
                  </a:cubicBezTo>
                  <a:cubicBezTo>
                    <a:pt x="343" y="326"/>
                    <a:pt x="148" y="392"/>
                    <a:pt x="74" y="284"/>
                  </a:cubicBezTo>
                  <a:cubicBezTo>
                    <a:pt x="0" y="205"/>
                    <a:pt x="41" y="61"/>
                    <a:pt x="146" y="34"/>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44" name="Freeform 120">
              <a:extLst>
                <a:ext uri="{FF2B5EF4-FFF2-40B4-BE49-F238E27FC236}">
                  <a16:creationId xmlns:a16="http://schemas.microsoft.com/office/drawing/2014/main" id="{C989D893-08AD-D646-8D29-74CD451B38D9}"/>
                </a:ext>
              </a:extLst>
            </p:cNvPr>
            <p:cNvSpPr>
              <a:spLocks noChangeAspect="1"/>
            </p:cNvSpPr>
            <p:nvPr userDrawn="1"/>
          </p:nvSpPr>
          <p:spPr bwMode="auto">
            <a:xfrm>
              <a:off x="206" y="466"/>
              <a:ext cx="5" cy="6"/>
            </a:xfrm>
            <a:custGeom>
              <a:avLst/>
              <a:gdLst/>
              <a:ahLst/>
              <a:cxnLst>
                <a:cxn ang="0">
                  <a:pos x="146" y="34"/>
                </a:cxn>
                <a:cxn ang="0">
                  <a:pos x="335" y="195"/>
                </a:cxn>
                <a:cxn ang="0">
                  <a:pos x="74" y="284"/>
                </a:cxn>
                <a:cxn ang="0">
                  <a:pos x="146" y="34"/>
                </a:cxn>
              </a:cxnLst>
              <a:rect l="0" t="0" r="r" b="b"/>
              <a:pathLst>
                <a:path w="351" h="392">
                  <a:moveTo>
                    <a:pt x="146" y="34"/>
                  </a:moveTo>
                  <a:cubicBezTo>
                    <a:pt x="244" y="0"/>
                    <a:pt x="351" y="93"/>
                    <a:pt x="335" y="195"/>
                  </a:cubicBezTo>
                  <a:cubicBezTo>
                    <a:pt x="343" y="326"/>
                    <a:pt x="148" y="392"/>
                    <a:pt x="74" y="284"/>
                  </a:cubicBezTo>
                  <a:cubicBezTo>
                    <a:pt x="0" y="205"/>
                    <a:pt x="41" y="61"/>
                    <a:pt x="146" y="34"/>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45" name="Freeform 121">
              <a:extLst>
                <a:ext uri="{FF2B5EF4-FFF2-40B4-BE49-F238E27FC236}">
                  <a16:creationId xmlns:a16="http://schemas.microsoft.com/office/drawing/2014/main" id="{33663077-7A9D-5842-8FC2-B81C175EB232}"/>
                </a:ext>
              </a:extLst>
            </p:cNvPr>
            <p:cNvSpPr>
              <a:spLocks noChangeAspect="1"/>
            </p:cNvSpPr>
            <p:nvPr userDrawn="1"/>
          </p:nvSpPr>
          <p:spPr bwMode="auto">
            <a:xfrm>
              <a:off x="183" y="469"/>
              <a:ext cx="5" cy="4"/>
            </a:xfrm>
            <a:custGeom>
              <a:avLst/>
              <a:gdLst/>
              <a:ahLst/>
              <a:cxnLst>
                <a:cxn ang="0">
                  <a:pos x="104" y="38"/>
                </a:cxn>
                <a:cxn ang="0">
                  <a:pos x="264" y="199"/>
                </a:cxn>
                <a:cxn ang="0">
                  <a:pos x="38" y="224"/>
                </a:cxn>
                <a:cxn ang="0">
                  <a:pos x="104" y="38"/>
                </a:cxn>
              </a:cxnLst>
              <a:rect l="0" t="0" r="r" b="b"/>
              <a:pathLst>
                <a:path w="300" h="315">
                  <a:moveTo>
                    <a:pt x="104" y="38"/>
                  </a:moveTo>
                  <a:cubicBezTo>
                    <a:pt x="198" y="0"/>
                    <a:pt x="300" y="104"/>
                    <a:pt x="264" y="199"/>
                  </a:cubicBezTo>
                  <a:cubicBezTo>
                    <a:pt x="241" y="301"/>
                    <a:pt x="83" y="315"/>
                    <a:pt x="38" y="224"/>
                  </a:cubicBezTo>
                  <a:cubicBezTo>
                    <a:pt x="0" y="157"/>
                    <a:pt x="30" y="63"/>
                    <a:pt x="104" y="38"/>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46" name="Freeform 122">
              <a:extLst>
                <a:ext uri="{FF2B5EF4-FFF2-40B4-BE49-F238E27FC236}">
                  <a16:creationId xmlns:a16="http://schemas.microsoft.com/office/drawing/2014/main" id="{8D884096-7496-A543-BF8E-EE46E6C37C60}"/>
                </a:ext>
              </a:extLst>
            </p:cNvPr>
            <p:cNvSpPr>
              <a:spLocks noChangeAspect="1"/>
            </p:cNvSpPr>
            <p:nvPr userDrawn="1"/>
          </p:nvSpPr>
          <p:spPr bwMode="auto">
            <a:xfrm>
              <a:off x="183" y="469"/>
              <a:ext cx="5" cy="4"/>
            </a:xfrm>
            <a:custGeom>
              <a:avLst/>
              <a:gdLst/>
              <a:ahLst/>
              <a:cxnLst>
                <a:cxn ang="0">
                  <a:pos x="104" y="38"/>
                </a:cxn>
                <a:cxn ang="0">
                  <a:pos x="264" y="199"/>
                </a:cxn>
                <a:cxn ang="0">
                  <a:pos x="38" y="224"/>
                </a:cxn>
                <a:cxn ang="0">
                  <a:pos x="104" y="38"/>
                </a:cxn>
              </a:cxnLst>
              <a:rect l="0" t="0" r="r" b="b"/>
              <a:pathLst>
                <a:path w="300" h="315">
                  <a:moveTo>
                    <a:pt x="104" y="38"/>
                  </a:moveTo>
                  <a:cubicBezTo>
                    <a:pt x="198" y="0"/>
                    <a:pt x="300" y="104"/>
                    <a:pt x="264" y="199"/>
                  </a:cubicBezTo>
                  <a:cubicBezTo>
                    <a:pt x="241" y="301"/>
                    <a:pt x="83" y="315"/>
                    <a:pt x="38" y="224"/>
                  </a:cubicBezTo>
                  <a:cubicBezTo>
                    <a:pt x="0" y="157"/>
                    <a:pt x="30" y="63"/>
                    <a:pt x="104" y="38"/>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47" name="Freeform 123">
              <a:extLst>
                <a:ext uri="{FF2B5EF4-FFF2-40B4-BE49-F238E27FC236}">
                  <a16:creationId xmlns:a16="http://schemas.microsoft.com/office/drawing/2014/main" id="{F929A311-1E19-D640-A3D7-3F2F4AE179A9}"/>
                </a:ext>
              </a:extLst>
            </p:cNvPr>
            <p:cNvSpPr>
              <a:spLocks noChangeAspect="1"/>
            </p:cNvSpPr>
            <p:nvPr userDrawn="1"/>
          </p:nvSpPr>
          <p:spPr bwMode="auto">
            <a:xfrm>
              <a:off x="480" y="475"/>
              <a:ext cx="5" cy="4"/>
            </a:xfrm>
            <a:custGeom>
              <a:avLst/>
              <a:gdLst/>
              <a:ahLst/>
              <a:cxnLst>
                <a:cxn ang="0">
                  <a:pos x="83" y="46"/>
                </a:cxn>
                <a:cxn ang="0">
                  <a:pos x="271" y="112"/>
                </a:cxn>
                <a:cxn ang="0">
                  <a:pos x="114" y="272"/>
                </a:cxn>
                <a:cxn ang="0">
                  <a:pos x="83" y="46"/>
                </a:cxn>
              </a:cxnLst>
              <a:rect l="0" t="0" r="r" b="b"/>
              <a:pathLst>
                <a:path w="308" h="311">
                  <a:moveTo>
                    <a:pt x="83" y="46"/>
                  </a:moveTo>
                  <a:cubicBezTo>
                    <a:pt x="146" y="0"/>
                    <a:pt x="255" y="33"/>
                    <a:pt x="271" y="112"/>
                  </a:cubicBezTo>
                  <a:cubicBezTo>
                    <a:pt x="308" y="204"/>
                    <a:pt x="206" y="311"/>
                    <a:pt x="114" y="272"/>
                  </a:cubicBezTo>
                  <a:cubicBezTo>
                    <a:pt x="17" y="246"/>
                    <a:pt x="0" y="97"/>
                    <a:pt x="83" y="46"/>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48" name="Freeform 124">
              <a:extLst>
                <a:ext uri="{FF2B5EF4-FFF2-40B4-BE49-F238E27FC236}">
                  <a16:creationId xmlns:a16="http://schemas.microsoft.com/office/drawing/2014/main" id="{47DC0911-5929-F946-A3AC-52D56EC104A4}"/>
                </a:ext>
              </a:extLst>
            </p:cNvPr>
            <p:cNvSpPr>
              <a:spLocks noChangeAspect="1"/>
            </p:cNvSpPr>
            <p:nvPr userDrawn="1"/>
          </p:nvSpPr>
          <p:spPr bwMode="auto">
            <a:xfrm>
              <a:off x="480" y="475"/>
              <a:ext cx="5" cy="4"/>
            </a:xfrm>
            <a:custGeom>
              <a:avLst/>
              <a:gdLst/>
              <a:ahLst/>
              <a:cxnLst>
                <a:cxn ang="0">
                  <a:pos x="83" y="46"/>
                </a:cxn>
                <a:cxn ang="0">
                  <a:pos x="271" y="112"/>
                </a:cxn>
                <a:cxn ang="0">
                  <a:pos x="114" y="272"/>
                </a:cxn>
                <a:cxn ang="0">
                  <a:pos x="83" y="46"/>
                </a:cxn>
              </a:cxnLst>
              <a:rect l="0" t="0" r="r" b="b"/>
              <a:pathLst>
                <a:path w="308" h="311">
                  <a:moveTo>
                    <a:pt x="83" y="46"/>
                  </a:moveTo>
                  <a:cubicBezTo>
                    <a:pt x="146" y="0"/>
                    <a:pt x="255" y="33"/>
                    <a:pt x="271" y="112"/>
                  </a:cubicBezTo>
                  <a:cubicBezTo>
                    <a:pt x="308" y="204"/>
                    <a:pt x="206" y="311"/>
                    <a:pt x="114" y="272"/>
                  </a:cubicBezTo>
                  <a:cubicBezTo>
                    <a:pt x="17" y="246"/>
                    <a:pt x="0" y="97"/>
                    <a:pt x="83" y="46"/>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49" name="Freeform 125">
              <a:extLst>
                <a:ext uri="{FF2B5EF4-FFF2-40B4-BE49-F238E27FC236}">
                  <a16:creationId xmlns:a16="http://schemas.microsoft.com/office/drawing/2014/main" id="{9D4A5C76-1AF6-D745-8EA8-5CDA66BBACCC}"/>
                </a:ext>
              </a:extLst>
            </p:cNvPr>
            <p:cNvSpPr>
              <a:spLocks noChangeAspect="1"/>
            </p:cNvSpPr>
            <p:nvPr userDrawn="1"/>
          </p:nvSpPr>
          <p:spPr bwMode="auto">
            <a:xfrm>
              <a:off x="432" y="477"/>
              <a:ext cx="4" cy="4"/>
            </a:xfrm>
            <a:custGeom>
              <a:avLst/>
              <a:gdLst/>
              <a:ahLst/>
              <a:cxnLst>
                <a:cxn ang="0">
                  <a:pos x="93" y="45"/>
                </a:cxn>
                <a:cxn ang="0">
                  <a:pos x="284" y="124"/>
                </a:cxn>
                <a:cxn ang="0">
                  <a:pos x="154" y="275"/>
                </a:cxn>
                <a:cxn ang="0">
                  <a:pos x="93" y="45"/>
                </a:cxn>
              </a:cxnLst>
              <a:rect l="0" t="0" r="r" b="b"/>
              <a:pathLst>
                <a:path w="303" h="293">
                  <a:moveTo>
                    <a:pt x="93" y="45"/>
                  </a:moveTo>
                  <a:cubicBezTo>
                    <a:pt x="161" y="0"/>
                    <a:pt x="275" y="36"/>
                    <a:pt x="284" y="124"/>
                  </a:cubicBezTo>
                  <a:cubicBezTo>
                    <a:pt x="303" y="201"/>
                    <a:pt x="238" y="293"/>
                    <a:pt x="154" y="275"/>
                  </a:cubicBezTo>
                  <a:cubicBezTo>
                    <a:pt x="36" y="280"/>
                    <a:pt x="0" y="104"/>
                    <a:pt x="93" y="45"/>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50" name="Freeform 126">
              <a:extLst>
                <a:ext uri="{FF2B5EF4-FFF2-40B4-BE49-F238E27FC236}">
                  <a16:creationId xmlns:a16="http://schemas.microsoft.com/office/drawing/2014/main" id="{CFD69EF6-F24B-194C-B6A5-5C2F083C9A79}"/>
                </a:ext>
              </a:extLst>
            </p:cNvPr>
            <p:cNvSpPr>
              <a:spLocks noChangeAspect="1"/>
            </p:cNvSpPr>
            <p:nvPr userDrawn="1"/>
          </p:nvSpPr>
          <p:spPr bwMode="auto">
            <a:xfrm>
              <a:off x="432" y="477"/>
              <a:ext cx="4" cy="4"/>
            </a:xfrm>
            <a:custGeom>
              <a:avLst/>
              <a:gdLst/>
              <a:ahLst/>
              <a:cxnLst>
                <a:cxn ang="0">
                  <a:pos x="93" y="45"/>
                </a:cxn>
                <a:cxn ang="0">
                  <a:pos x="284" y="124"/>
                </a:cxn>
                <a:cxn ang="0">
                  <a:pos x="154" y="275"/>
                </a:cxn>
                <a:cxn ang="0">
                  <a:pos x="93" y="45"/>
                </a:cxn>
              </a:cxnLst>
              <a:rect l="0" t="0" r="r" b="b"/>
              <a:pathLst>
                <a:path w="303" h="293">
                  <a:moveTo>
                    <a:pt x="93" y="45"/>
                  </a:moveTo>
                  <a:cubicBezTo>
                    <a:pt x="161" y="0"/>
                    <a:pt x="275" y="36"/>
                    <a:pt x="284" y="124"/>
                  </a:cubicBezTo>
                  <a:cubicBezTo>
                    <a:pt x="303" y="201"/>
                    <a:pt x="238" y="293"/>
                    <a:pt x="154" y="275"/>
                  </a:cubicBezTo>
                  <a:cubicBezTo>
                    <a:pt x="36" y="280"/>
                    <a:pt x="0" y="104"/>
                    <a:pt x="93" y="45"/>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51" name="Freeform 127">
              <a:extLst>
                <a:ext uri="{FF2B5EF4-FFF2-40B4-BE49-F238E27FC236}">
                  <a16:creationId xmlns:a16="http://schemas.microsoft.com/office/drawing/2014/main" id="{09B3261F-7E6D-B54B-B335-42941A2B382F}"/>
                </a:ext>
              </a:extLst>
            </p:cNvPr>
            <p:cNvSpPr>
              <a:spLocks noChangeAspect="1"/>
            </p:cNvSpPr>
            <p:nvPr userDrawn="1"/>
          </p:nvSpPr>
          <p:spPr bwMode="auto">
            <a:xfrm>
              <a:off x="240" y="477"/>
              <a:ext cx="5" cy="5"/>
            </a:xfrm>
            <a:custGeom>
              <a:avLst/>
              <a:gdLst/>
              <a:ahLst/>
              <a:cxnLst>
                <a:cxn ang="0">
                  <a:pos x="84" y="54"/>
                </a:cxn>
                <a:cxn ang="0">
                  <a:pos x="274" y="159"/>
                </a:cxn>
                <a:cxn ang="0">
                  <a:pos x="97" y="279"/>
                </a:cxn>
                <a:cxn ang="0">
                  <a:pos x="84" y="54"/>
                </a:cxn>
              </a:cxnLst>
              <a:rect l="0" t="0" r="r" b="b"/>
              <a:pathLst>
                <a:path w="283" h="323">
                  <a:moveTo>
                    <a:pt x="84" y="54"/>
                  </a:moveTo>
                  <a:cubicBezTo>
                    <a:pt x="158" y="0"/>
                    <a:pt x="283" y="65"/>
                    <a:pt x="274" y="159"/>
                  </a:cubicBezTo>
                  <a:cubicBezTo>
                    <a:pt x="283" y="248"/>
                    <a:pt x="177" y="323"/>
                    <a:pt x="97" y="279"/>
                  </a:cubicBezTo>
                  <a:cubicBezTo>
                    <a:pt x="11" y="239"/>
                    <a:pt x="0" y="102"/>
                    <a:pt x="84" y="54"/>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52" name="Freeform 128">
              <a:extLst>
                <a:ext uri="{FF2B5EF4-FFF2-40B4-BE49-F238E27FC236}">
                  <a16:creationId xmlns:a16="http://schemas.microsoft.com/office/drawing/2014/main" id="{888F9615-19EA-4A4D-A077-8F8C2C98B229}"/>
                </a:ext>
              </a:extLst>
            </p:cNvPr>
            <p:cNvSpPr>
              <a:spLocks noChangeAspect="1"/>
            </p:cNvSpPr>
            <p:nvPr userDrawn="1"/>
          </p:nvSpPr>
          <p:spPr bwMode="auto">
            <a:xfrm>
              <a:off x="240" y="477"/>
              <a:ext cx="5" cy="5"/>
            </a:xfrm>
            <a:custGeom>
              <a:avLst/>
              <a:gdLst/>
              <a:ahLst/>
              <a:cxnLst>
                <a:cxn ang="0">
                  <a:pos x="84" y="54"/>
                </a:cxn>
                <a:cxn ang="0">
                  <a:pos x="274" y="159"/>
                </a:cxn>
                <a:cxn ang="0">
                  <a:pos x="97" y="279"/>
                </a:cxn>
                <a:cxn ang="0">
                  <a:pos x="84" y="54"/>
                </a:cxn>
              </a:cxnLst>
              <a:rect l="0" t="0" r="r" b="b"/>
              <a:pathLst>
                <a:path w="283" h="323">
                  <a:moveTo>
                    <a:pt x="84" y="54"/>
                  </a:moveTo>
                  <a:cubicBezTo>
                    <a:pt x="158" y="0"/>
                    <a:pt x="283" y="65"/>
                    <a:pt x="274" y="159"/>
                  </a:cubicBezTo>
                  <a:cubicBezTo>
                    <a:pt x="283" y="248"/>
                    <a:pt x="177" y="323"/>
                    <a:pt x="97" y="279"/>
                  </a:cubicBezTo>
                  <a:cubicBezTo>
                    <a:pt x="11" y="239"/>
                    <a:pt x="0" y="102"/>
                    <a:pt x="84" y="54"/>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53" name="Freeform 129">
              <a:extLst>
                <a:ext uri="{FF2B5EF4-FFF2-40B4-BE49-F238E27FC236}">
                  <a16:creationId xmlns:a16="http://schemas.microsoft.com/office/drawing/2014/main" id="{9A1697FA-4820-6847-B1D8-542D03D9EF34}"/>
                </a:ext>
              </a:extLst>
            </p:cNvPr>
            <p:cNvSpPr>
              <a:spLocks noChangeAspect="1"/>
            </p:cNvSpPr>
            <p:nvPr userDrawn="1"/>
          </p:nvSpPr>
          <p:spPr bwMode="auto">
            <a:xfrm>
              <a:off x="203" y="478"/>
              <a:ext cx="6" cy="6"/>
            </a:xfrm>
            <a:custGeom>
              <a:avLst/>
              <a:gdLst/>
              <a:ahLst/>
              <a:cxnLst>
                <a:cxn ang="0">
                  <a:pos x="144" y="83"/>
                </a:cxn>
                <a:cxn ang="0">
                  <a:pos x="280" y="297"/>
                </a:cxn>
                <a:cxn ang="0">
                  <a:pos x="144" y="83"/>
                </a:cxn>
              </a:cxnLst>
              <a:rect l="0" t="0" r="r" b="b"/>
              <a:pathLst>
                <a:path w="409" h="401">
                  <a:moveTo>
                    <a:pt x="144" y="83"/>
                  </a:moveTo>
                  <a:cubicBezTo>
                    <a:pt x="277" y="0"/>
                    <a:pt x="409" y="213"/>
                    <a:pt x="280" y="297"/>
                  </a:cubicBezTo>
                  <a:cubicBezTo>
                    <a:pt x="145" y="401"/>
                    <a:pt x="0" y="165"/>
                    <a:pt x="144" y="83"/>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54" name="Freeform 130">
              <a:extLst>
                <a:ext uri="{FF2B5EF4-FFF2-40B4-BE49-F238E27FC236}">
                  <a16:creationId xmlns:a16="http://schemas.microsoft.com/office/drawing/2014/main" id="{9261CC5B-6EDD-D341-A648-28ABC78400D3}"/>
                </a:ext>
              </a:extLst>
            </p:cNvPr>
            <p:cNvSpPr>
              <a:spLocks noChangeAspect="1"/>
            </p:cNvSpPr>
            <p:nvPr userDrawn="1"/>
          </p:nvSpPr>
          <p:spPr bwMode="auto">
            <a:xfrm>
              <a:off x="203" y="478"/>
              <a:ext cx="6" cy="6"/>
            </a:xfrm>
            <a:custGeom>
              <a:avLst/>
              <a:gdLst/>
              <a:ahLst/>
              <a:cxnLst>
                <a:cxn ang="0">
                  <a:pos x="144" y="83"/>
                </a:cxn>
                <a:cxn ang="0">
                  <a:pos x="280" y="297"/>
                </a:cxn>
                <a:cxn ang="0">
                  <a:pos x="144" y="83"/>
                </a:cxn>
              </a:cxnLst>
              <a:rect l="0" t="0" r="r" b="b"/>
              <a:pathLst>
                <a:path w="409" h="401">
                  <a:moveTo>
                    <a:pt x="144" y="83"/>
                  </a:moveTo>
                  <a:cubicBezTo>
                    <a:pt x="277" y="0"/>
                    <a:pt x="409" y="213"/>
                    <a:pt x="280" y="297"/>
                  </a:cubicBezTo>
                  <a:cubicBezTo>
                    <a:pt x="145" y="401"/>
                    <a:pt x="0" y="165"/>
                    <a:pt x="144" y="83"/>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55" name="Freeform 131">
              <a:extLst>
                <a:ext uri="{FF2B5EF4-FFF2-40B4-BE49-F238E27FC236}">
                  <a16:creationId xmlns:a16="http://schemas.microsoft.com/office/drawing/2014/main" id="{6ADCF5D9-6AE7-2546-9283-DDD02F5497FE}"/>
                </a:ext>
              </a:extLst>
            </p:cNvPr>
            <p:cNvSpPr>
              <a:spLocks noChangeAspect="1"/>
            </p:cNvSpPr>
            <p:nvPr userDrawn="1"/>
          </p:nvSpPr>
          <p:spPr bwMode="auto">
            <a:xfrm>
              <a:off x="478" y="479"/>
              <a:ext cx="17" cy="17"/>
            </a:xfrm>
            <a:custGeom>
              <a:avLst/>
              <a:gdLst/>
              <a:ahLst/>
              <a:cxnLst>
                <a:cxn ang="0">
                  <a:pos x="550" y="0"/>
                </a:cxn>
                <a:cxn ang="0">
                  <a:pos x="607" y="323"/>
                </a:cxn>
                <a:cxn ang="0">
                  <a:pos x="767" y="483"/>
                </a:cxn>
                <a:cxn ang="0">
                  <a:pos x="1105" y="528"/>
                </a:cxn>
                <a:cxn ang="0">
                  <a:pos x="758" y="588"/>
                </a:cxn>
                <a:cxn ang="0">
                  <a:pos x="614" y="736"/>
                </a:cxn>
                <a:cxn ang="0">
                  <a:pos x="553" y="1119"/>
                </a:cxn>
                <a:cxn ang="0">
                  <a:pos x="509" y="744"/>
                </a:cxn>
                <a:cxn ang="0">
                  <a:pos x="347" y="584"/>
                </a:cxn>
                <a:cxn ang="0">
                  <a:pos x="0" y="531"/>
                </a:cxn>
                <a:cxn ang="0">
                  <a:pos x="341" y="487"/>
                </a:cxn>
                <a:cxn ang="0">
                  <a:pos x="510" y="315"/>
                </a:cxn>
                <a:cxn ang="0">
                  <a:pos x="550" y="0"/>
                </a:cxn>
              </a:cxnLst>
              <a:rect l="0" t="0" r="r" b="b"/>
              <a:pathLst>
                <a:path w="1105" h="1119">
                  <a:moveTo>
                    <a:pt x="550" y="0"/>
                  </a:moveTo>
                  <a:cubicBezTo>
                    <a:pt x="582" y="105"/>
                    <a:pt x="580" y="217"/>
                    <a:pt x="607" y="323"/>
                  </a:cubicBezTo>
                  <a:cubicBezTo>
                    <a:pt x="653" y="382"/>
                    <a:pt x="706" y="438"/>
                    <a:pt x="767" y="483"/>
                  </a:cubicBezTo>
                  <a:cubicBezTo>
                    <a:pt x="878" y="505"/>
                    <a:pt x="993" y="505"/>
                    <a:pt x="1105" y="528"/>
                  </a:cubicBezTo>
                  <a:cubicBezTo>
                    <a:pt x="990" y="553"/>
                    <a:pt x="868" y="546"/>
                    <a:pt x="758" y="588"/>
                  </a:cubicBezTo>
                  <a:cubicBezTo>
                    <a:pt x="705" y="632"/>
                    <a:pt x="658" y="683"/>
                    <a:pt x="614" y="736"/>
                  </a:cubicBezTo>
                  <a:cubicBezTo>
                    <a:pt x="581" y="861"/>
                    <a:pt x="585" y="994"/>
                    <a:pt x="553" y="1119"/>
                  </a:cubicBezTo>
                  <a:cubicBezTo>
                    <a:pt x="536" y="994"/>
                    <a:pt x="540" y="866"/>
                    <a:pt x="509" y="744"/>
                  </a:cubicBezTo>
                  <a:cubicBezTo>
                    <a:pt x="459" y="687"/>
                    <a:pt x="406" y="631"/>
                    <a:pt x="347" y="584"/>
                  </a:cubicBezTo>
                  <a:cubicBezTo>
                    <a:pt x="233" y="557"/>
                    <a:pt x="115" y="554"/>
                    <a:pt x="0" y="531"/>
                  </a:cubicBezTo>
                  <a:cubicBezTo>
                    <a:pt x="114" y="513"/>
                    <a:pt x="229" y="511"/>
                    <a:pt x="341" y="487"/>
                  </a:cubicBezTo>
                  <a:cubicBezTo>
                    <a:pt x="404" y="437"/>
                    <a:pt x="460" y="378"/>
                    <a:pt x="510" y="315"/>
                  </a:cubicBezTo>
                  <a:cubicBezTo>
                    <a:pt x="530" y="211"/>
                    <a:pt x="531" y="104"/>
                    <a:pt x="550" y="0"/>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56" name="Freeform 132">
              <a:extLst>
                <a:ext uri="{FF2B5EF4-FFF2-40B4-BE49-F238E27FC236}">
                  <a16:creationId xmlns:a16="http://schemas.microsoft.com/office/drawing/2014/main" id="{DB715024-DB86-DB47-ADE3-FADB7F073F73}"/>
                </a:ext>
              </a:extLst>
            </p:cNvPr>
            <p:cNvSpPr>
              <a:spLocks noChangeAspect="1"/>
            </p:cNvSpPr>
            <p:nvPr userDrawn="1"/>
          </p:nvSpPr>
          <p:spPr bwMode="auto">
            <a:xfrm>
              <a:off x="478" y="479"/>
              <a:ext cx="17" cy="17"/>
            </a:xfrm>
            <a:custGeom>
              <a:avLst/>
              <a:gdLst/>
              <a:ahLst/>
              <a:cxnLst>
                <a:cxn ang="0">
                  <a:pos x="550" y="0"/>
                </a:cxn>
                <a:cxn ang="0">
                  <a:pos x="607" y="323"/>
                </a:cxn>
                <a:cxn ang="0">
                  <a:pos x="767" y="483"/>
                </a:cxn>
                <a:cxn ang="0">
                  <a:pos x="1105" y="528"/>
                </a:cxn>
                <a:cxn ang="0">
                  <a:pos x="758" y="588"/>
                </a:cxn>
                <a:cxn ang="0">
                  <a:pos x="614" y="736"/>
                </a:cxn>
                <a:cxn ang="0">
                  <a:pos x="553" y="1119"/>
                </a:cxn>
                <a:cxn ang="0">
                  <a:pos x="509" y="744"/>
                </a:cxn>
                <a:cxn ang="0">
                  <a:pos x="347" y="584"/>
                </a:cxn>
                <a:cxn ang="0">
                  <a:pos x="0" y="531"/>
                </a:cxn>
                <a:cxn ang="0">
                  <a:pos x="341" y="487"/>
                </a:cxn>
                <a:cxn ang="0">
                  <a:pos x="510" y="315"/>
                </a:cxn>
                <a:cxn ang="0">
                  <a:pos x="550" y="0"/>
                </a:cxn>
              </a:cxnLst>
              <a:rect l="0" t="0" r="r" b="b"/>
              <a:pathLst>
                <a:path w="1105" h="1119">
                  <a:moveTo>
                    <a:pt x="550" y="0"/>
                  </a:moveTo>
                  <a:cubicBezTo>
                    <a:pt x="582" y="105"/>
                    <a:pt x="580" y="217"/>
                    <a:pt x="607" y="323"/>
                  </a:cubicBezTo>
                  <a:cubicBezTo>
                    <a:pt x="653" y="382"/>
                    <a:pt x="706" y="438"/>
                    <a:pt x="767" y="483"/>
                  </a:cubicBezTo>
                  <a:cubicBezTo>
                    <a:pt x="878" y="505"/>
                    <a:pt x="993" y="505"/>
                    <a:pt x="1105" y="528"/>
                  </a:cubicBezTo>
                  <a:cubicBezTo>
                    <a:pt x="990" y="553"/>
                    <a:pt x="868" y="546"/>
                    <a:pt x="758" y="588"/>
                  </a:cubicBezTo>
                  <a:cubicBezTo>
                    <a:pt x="705" y="632"/>
                    <a:pt x="658" y="683"/>
                    <a:pt x="614" y="736"/>
                  </a:cubicBezTo>
                  <a:cubicBezTo>
                    <a:pt x="581" y="861"/>
                    <a:pt x="585" y="994"/>
                    <a:pt x="553" y="1119"/>
                  </a:cubicBezTo>
                  <a:cubicBezTo>
                    <a:pt x="536" y="994"/>
                    <a:pt x="540" y="866"/>
                    <a:pt x="509" y="744"/>
                  </a:cubicBezTo>
                  <a:cubicBezTo>
                    <a:pt x="459" y="687"/>
                    <a:pt x="406" y="631"/>
                    <a:pt x="347" y="584"/>
                  </a:cubicBezTo>
                  <a:cubicBezTo>
                    <a:pt x="233" y="557"/>
                    <a:pt x="115" y="554"/>
                    <a:pt x="0" y="531"/>
                  </a:cubicBezTo>
                  <a:cubicBezTo>
                    <a:pt x="114" y="513"/>
                    <a:pt x="229" y="511"/>
                    <a:pt x="341" y="487"/>
                  </a:cubicBezTo>
                  <a:cubicBezTo>
                    <a:pt x="404" y="437"/>
                    <a:pt x="460" y="378"/>
                    <a:pt x="510" y="315"/>
                  </a:cubicBezTo>
                  <a:cubicBezTo>
                    <a:pt x="530" y="211"/>
                    <a:pt x="531" y="104"/>
                    <a:pt x="550" y="0"/>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57" name="Freeform 133">
              <a:extLst>
                <a:ext uri="{FF2B5EF4-FFF2-40B4-BE49-F238E27FC236}">
                  <a16:creationId xmlns:a16="http://schemas.microsoft.com/office/drawing/2014/main" id="{FC59CF2D-F564-564C-904F-B7CD65D0B3A9}"/>
                </a:ext>
              </a:extLst>
            </p:cNvPr>
            <p:cNvSpPr>
              <a:spLocks noChangeAspect="1"/>
            </p:cNvSpPr>
            <p:nvPr userDrawn="1"/>
          </p:nvSpPr>
          <p:spPr bwMode="auto">
            <a:xfrm>
              <a:off x="495" y="485"/>
              <a:ext cx="6" cy="5"/>
            </a:xfrm>
            <a:custGeom>
              <a:avLst/>
              <a:gdLst/>
              <a:ahLst/>
              <a:cxnLst>
                <a:cxn ang="0">
                  <a:pos x="134" y="64"/>
                </a:cxn>
                <a:cxn ang="0">
                  <a:pos x="219" y="307"/>
                </a:cxn>
                <a:cxn ang="0">
                  <a:pos x="134" y="64"/>
                </a:cxn>
              </a:cxnLst>
              <a:rect l="0" t="0" r="r" b="b"/>
              <a:pathLst>
                <a:path w="379" h="358">
                  <a:moveTo>
                    <a:pt x="134" y="64"/>
                  </a:moveTo>
                  <a:cubicBezTo>
                    <a:pt x="290" y="0"/>
                    <a:pt x="379" y="262"/>
                    <a:pt x="219" y="307"/>
                  </a:cubicBezTo>
                  <a:cubicBezTo>
                    <a:pt x="69" y="358"/>
                    <a:pt x="0" y="123"/>
                    <a:pt x="134" y="64"/>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58" name="Freeform 134">
              <a:extLst>
                <a:ext uri="{FF2B5EF4-FFF2-40B4-BE49-F238E27FC236}">
                  <a16:creationId xmlns:a16="http://schemas.microsoft.com/office/drawing/2014/main" id="{D3BBC22E-D244-4442-B52D-121573E3BE57}"/>
                </a:ext>
              </a:extLst>
            </p:cNvPr>
            <p:cNvSpPr>
              <a:spLocks noChangeAspect="1"/>
            </p:cNvSpPr>
            <p:nvPr userDrawn="1"/>
          </p:nvSpPr>
          <p:spPr bwMode="auto">
            <a:xfrm>
              <a:off x="495" y="485"/>
              <a:ext cx="6" cy="5"/>
            </a:xfrm>
            <a:custGeom>
              <a:avLst/>
              <a:gdLst/>
              <a:ahLst/>
              <a:cxnLst>
                <a:cxn ang="0">
                  <a:pos x="134" y="64"/>
                </a:cxn>
                <a:cxn ang="0">
                  <a:pos x="219" y="307"/>
                </a:cxn>
                <a:cxn ang="0">
                  <a:pos x="134" y="64"/>
                </a:cxn>
              </a:cxnLst>
              <a:rect l="0" t="0" r="r" b="b"/>
              <a:pathLst>
                <a:path w="379" h="358">
                  <a:moveTo>
                    <a:pt x="134" y="64"/>
                  </a:moveTo>
                  <a:cubicBezTo>
                    <a:pt x="290" y="0"/>
                    <a:pt x="379" y="262"/>
                    <a:pt x="219" y="307"/>
                  </a:cubicBezTo>
                  <a:cubicBezTo>
                    <a:pt x="69" y="358"/>
                    <a:pt x="0" y="123"/>
                    <a:pt x="134" y="64"/>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59" name="Freeform 135">
              <a:extLst>
                <a:ext uri="{FF2B5EF4-FFF2-40B4-BE49-F238E27FC236}">
                  <a16:creationId xmlns:a16="http://schemas.microsoft.com/office/drawing/2014/main" id="{DD0F5280-55C0-DF4E-BBEB-C5B4D619C4E9}"/>
                </a:ext>
              </a:extLst>
            </p:cNvPr>
            <p:cNvSpPr>
              <a:spLocks noChangeAspect="1"/>
            </p:cNvSpPr>
            <p:nvPr userDrawn="1"/>
          </p:nvSpPr>
          <p:spPr bwMode="auto">
            <a:xfrm>
              <a:off x="212" y="486"/>
              <a:ext cx="5" cy="5"/>
            </a:xfrm>
            <a:custGeom>
              <a:avLst/>
              <a:gdLst/>
              <a:ahLst/>
              <a:cxnLst>
                <a:cxn ang="0">
                  <a:pos x="112" y="55"/>
                </a:cxn>
                <a:cxn ang="0">
                  <a:pos x="337" y="170"/>
                </a:cxn>
                <a:cxn ang="0">
                  <a:pos x="144" y="337"/>
                </a:cxn>
                <a:cxn ang="0">
                  <a:pos x="112" y="55"/>
                </a:cxn>
              </a:cxnLst>
              <a:rect l="0" t="0" r="r" b="b"/>
              <a:pathLst>
                <a:path w="357" h="373">
                  <a:moveTo>
                    <a:pt x="112" y="55"/>
                  </a:moveTo>
                  <a:cubicBezTo>
                    <a:pt x="200" y="0"/>
                    <a:pt x="332" y="64"/>
                    <a:pt x="337" y="170"/>
                  </a:cubicBezTo>
                  <a:cubicBezTo>
                    <a:pt x="357" y="274"/>
                    <a:pt x="245" y="373"/>
                    <a:pt x="144" y="337"/>
                  </a:cubicBezTo>
                  <a:cubicBezTo>
                    <a:pt x="19" y="309"/>
                    <a:pt x="0" y="112"/>
                    <a:pt x="112" y="55"/>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60" name="Freeform 136">
              <a:extLst>
                <a:ext uri="{FF2B5EF4-FFF2-40B4-BE49-F238E27FC236}">
                  <a16:creationId xmlns:a16="http://schemas.microsoft.com/office/drawing/2014/main" id="{1420B18D-6F20-404D-96D9-FA95A60E91B2}"/>
                </a:ext>
              </a:extLst>
            </p:cNvPr>
            <p:cNvSpPr>
              <a:spLocks noChangeAspect="1"/>
            </p:cNvSpPr>
            <p:nvPr userDrawn="1"/>
          </p:nvSpPr>
          <p:spPr bwMode="auto">
            <a:xfrm>
              <a:off x="212" y="486"/>
              <a:ext cx="5" cy="5"/>
            </a:xfrm>
            <a:custGeom>
              <a:avLst/>
              <a:gdLst/>
              <a:ahLst/>
              <a:cxnLst>
                <a:cxn ang="0">
                  <a:pos x="112" y="55"/>
                </a:cxn>
                <a:cxn ang="0">
                  <a:pos x="337" y="170"/>
                </a:cxn>
                <a:cxn ang="0">
                  <a:pos x="144" y="337"/>
                </a:cxn>
                <a:cxn ang="0">
                  <a:pos x="112" y="55"/>
                </a:cxn>
              </a:cxnLst>
              <a:rect l="0" t="0" r="r" b="b"/>
              <a:pathLst>
                <a:path w="357" h="373">
                  <a:moveTo>
                    <a:pt x="112" y="55"/>
                  </a:moveTo>
                  <a:cubicBezTo>
                    <a:pt x="200" y="0"/>
                    <a:pt x="332" y="64"/>
                    <a:pt x="337" y="170"/>
                  </a:cubicBezTo>
                  <a:cubicBezTo>
                    <a:pt x="357" y="274"/>
                    <a:pt x="245" y="373"/>
                    <a:pt x="144" y="337"/>
                  </a:cubicBezTo>
                  <a:cubicBezTo>
                    <a:pt x="19" y="309"/>
                    <a:pt x="0" y="112"/>
                    <a:pt x="112" y="55"/>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61" name="Freeform 137">
              <a:extLst>
                <a:ext uri="{FF2B5EF4-FFF2-40B4-BE49-F238E27FC236}">
                  <a16:creationId xmlns:a16="http://schemas.microsoft.com/office/drawing/2014/main" id="{C3E6AF7D-49A1-324F-9749-99074708611B}"/>
                </a:ext>
              </a:extLst>
            </p:cNvPr>
            <p:cNvSpPr>
              <a:spLocks noChangeAspect="1"/>
            </p:cNvSpPr>
            <p:nvPr userDrawn="1"/>
          </p:nvSpPr>
          <p:spPr bwMode="auto">
            <a:xfrm>
              <a:off x="277" y="486"/>
              <a:ext cx="5" cy="6"/>
            </a:xfrm>
            <a:custGeom>
              <a:avLst/>
              <a:gdLst/>
              <a:ahLst/>
              <a:cxnLst>
                <a:cxn ang="0">
                  <a:pos x="126" y="48"/>
                </a:cxn>
                <a:cxn ang="0">
                  <a:pos x="331" y="212"/>
                </a:cxn>
                <a:cxn ang="0">
                  <a:pos x="105" y="327"/>
                </a:cxn>
                <a:cxn ang="0">
                  <a:pos x="126" y="48"/>
                </a:cxn>
              </a:cxnLst>
              <a:rect l="0" t="0" r="r" b="b"/>
              <a:pathLst>
                <a:path w="355" h="382">
                  <a:moveTo>
                    <a:pt x="126" y="48"/>
                  </a:moveTo>
                  <a:cubicBezTo>
                    <a:pt x="228" y="0"/>
                    <a:pt x="355" y="103"/>
                    <a:pt x="331" y="212"/>
                  </a:cubicBezTo>
                  <a:cubicBezTo>
                    <a:pt x="325" y="317"/>
                    <a:pt x="193" y="382"/>
                    <a:pt x="105" y="327"/>
                  </a:cubicBezTo>
                  <a:cubicBezTo>
                    <a:pt x="0" y="270"/>
                    <a:pt x="9" y="87"/>
                    <a:pt x="126" y="48"/>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62" name="Freeform 138">
              <a:extLst>
                <a:ext uri="{FF2B5EF4-FFF2-40B4-BE49-F238E27FC236}">
                  <a16:creationId xmlns:a16="http://schemas.microsoft.com/office/drawing/2014/main" id="{8B0B6651-FFD9-6045-97BD-8E074D0DFC2D}"/>
                </a:ext>
              </a:extLst>
            </p:cNvPr>
            <p:cNvSpPr>
              <a:spLocks noChangeAspect="1"/>
            </p:cNvSpPr>
            <p:nvPr userDrawn="1"/>
          </p:nvSpPr>
          <p:spPr bwMode="auto">
            <a:xfrm>
              <a:off x="277" y="486"/>
              <a:ext cx="5" cy="6"/>
            </a:xfrm>
            <a:custGeom>
              <a:avLst/>
              <a:gdLst/>
              <a:ahLst/>
              <a:cxnLst>
                <a:cxn ang="0">
                  <a:pos x="126" y="48"/>
                </a:cxn>
                <a:cxn ang="0">
                  <a:pos x="331" y="212"/>
                </a:cxn>
                <a:cxn ang="0">
                  <a:pos x="105" y="327"/>
                </a:cxn>
                <a:cxn ang="0">
                  <a:pos x="126" y="48"/>
                </a:cxn>
              </a:cxnLst>
              <a:rect l="0" t="0" r="r" b="b"/>
              <a:pathLst>
                <a:path w="355" h="382">
                  <a:moveTo>
                    <a:pt x="126" y="48"/>
                  </a:moveTo>
                  <a:cubicBezTo>
                    <a:pt x="228" y="0"/>
                    <a:pt x="355" y="103"/>
                    <a:pt x="331" y="212"/>
                  </a:cubicBezTo>
                  <a:cubicBezTo>
                    <a:pt x="325" y="317"/>
                    <a:pt x="193" y="382"/>
                    <a:pt x="105" y="327"/>
                  </a:cubicBezTo>
                  <a:cubicBezTo>
                    <a:pt x="0" y="270"/>
                    <a:pt x="9" y="87"/>
                    <a:pt x="126" y="48"/>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63" name="Freeform 139">
              <a:extLst>
                <a:ext uri="{FF2B5EF4-FFF2-40B4-BE49-F238E27FC236}">
                  <a16:creationId xmlns:a16="http://schemas.microsoft.com/office/drawing/2014/main" id="{3D9AC2F0-DEBA-8D49-8349-35F338CBF807}"/>
                </a:ext>
              </a:extLst>
            </p:cNvPr>
            <p:cNvSpPr>
              <a:spLocks noChangeAspect="1"/>
            </p:cNvSpPr>
            <p:nvPr userDrawn="1"/>
          </p:nvSpPr>
          <p:spPr bwMode="auto">
            <a:xfrm>
              <a:off x="370" y="488"/>
              <a:ext cx="4" cy="4"/>
            </a:xfrm>
            <a:custGeom>
              <a:avLst/>
              <a:gdLst/>
              <a:ahLst/>
              <a:cxnLst>
                <a:cxn ang="0">
                  <a:pos x="88" y="32"/>
                </a:cxn>
                <a:cxn ang="0">
                  <a:pos x="267" y="143"/>
                </a:cxn>
                <a:cxn ang="0">
                  <a:pos x="74" y="251"/>
                </a:cxn>
                <a:cxn ang="0">
                  <a:pos x="88" y="32"/>
                </a:cxn>
              </a:cxnLst>
              <a:rect l="0" t="0" r="r" b="b"/>
              <a:pathLst>
                <a:path w="283" h="314">
                  <a:moveTo>
                    <a:pt x="88" y="32"/>
                  </a:moveTo>
                  <a:cubicBezTo>
                    <a:pt x="167" y="0"/>
                    <a:pt x="277" y="47"/>
                    <a:pt x="267" y="143"/>
                  </a:cubicBezTo>
                  <a:cubicBezTo>
                    <a:pt x="283" y="246"/>
                    <a:pt x="151" y="314"/>
                    <a:pt x="74" y="251"/>
                  </a:cubicBezTo>
                  <a:cubicBezTo>
                    <a:pt x="0" y="202"/>
                    <a:pt x="13" y="74"/>
                    <a:pt x="88" y="32"/>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64" name="Freeform 140">
              <a:extLst>
                <a:ext uri="{FF2B5EF4-FFF2-40B4-BE49-F238E27FC236}">
                  <a16:creationId xmlns:a16="http://schemas.microsoft.com/office/drawing/2014/main" id="{D3A58EA8-1338-BF44-8FD2-D08A0E64147B}"/>
                </a:ext>
              </a:extLst>
            </p:cNvPr>
            <p:cNvSpPr>
              <a:spLocks noChangeAspect="1"/>
            </p:cNvSpPr>
            <p:nvPr userDrawn="1"/>
          </p:nvSpPr>
          <p:spPr bwMode="auto">
            <a:xfrm>
              <a:off x="370" y="488"/>
              <a:ext cx="4" cy="4"/>
            </a:xfrm>
            <a:custGeom>
              <a:avLst/>
              <a:gdLst/>
              <a:ahLst/>
              <a:cxnLst>
                <a:cxn ang="0">
                  <a:pos x="88" y="32"/>
                </a:cxn>
                <a:cxn ang="0">
                  <a:pos x="267" y="143"/>
                </a:cxn>
                <a:cxn ang="0">
                  <a:pos x="74" y="251"/>
                </a:cxn>
                <a:cxn ang="0">
                  <a:pos x="88" y="32"/>
                </a:cxn>
              </a:cxnLst>
              <a:rect l="0" t="0" r="r" b="b"/>
              <a:pathLst>
                <a:path w="283" h="314">
                  <a:moveTo>
                    <a:pt x="88" y="32"/>
                  </a:moveTo>
                  <a:cubicBezTo>
                    <a:pt x="167" y="0"/>
                    <a:pt x="277" y="47"/>
                    <a:pt x="267" y="143"/>
                  </a:cubicBezTo>
                  <a:cubicBezTo>
                    <a:pt x="283" y="246"/>
                    <a:pt x="151" y="314"/>
                    <a:pt x="74" y="251"/>
                  </a:cubicBezTo>
                  <a:cubicBezTo>
                    <a:pt x="0" y="202"/>
                    <a:pt x="13" y="74"/>
                    <a:pt x="88" y="32"/>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65" name="Freeform 141">
              <a:extLst>
                <a:ext uri="{FF2B5EF4-FFF2-40B4-BE49-F238E27FC236}">
                  <a16:creationId xmlns:a16="http://schemas.microsoft.com/office/drawing/2014/main" id="{EF37C929-3414-1246-8F0E-369A5BF5B75C}"/>
                </a:ext>
              </a:extLst>
            </p:cNvPr>
            <p:cNvSpPr>
              <a:spLocks noChangeAspect="1"/>
            </p:cNvSpPr>
            <p:nvPr userDrawn="1"/>
          </p:nvSpPr>
          <p:spPr bwMode="auto">
            <a:xfrm>
              <a:off x="328" y="503"/>
              <a:ext cx="4" cy="5"/>
            </a:xfrm>
            <a:custGeom>
              <a:avLst/>
              <a:gdLst/>
              <a:ahLst/>
              <a:cxnLst>
                <a:cxn ang="0">
                  <a:pos x="87" y="41"/>
                </a:cxn>
                <a:cxn ang="0">
                  <a:pos x="270" y="144"/>
                </a:cxn>
                <a:cxn ang="0">
                  <a:pos x="91" y="270"/>
                </a:cxn>
                <a:cxn ang="0">
                  <a:pos x="87" y="41"/>
                </a:cxn>
              </a:cxnLst>
              <a:rect l="0" t="0" r="r" b="b"/>
              <a:pathLst>
                <a:path w="285" h="319">
                  <a:moveTo>
                    <a:pt x="87" y="41"/>
                  </a:moveTo>
                  <a:cubicBezTo>
                    <a:pt x="163" y="0"/>
                    <a:pt x="268" y="55"/>
                    <a:pt x="270" y="144"/>
                  </a:cubicBezTo>
                  <a:cubicBezTo>
                    <a:pt x="285" y="237"/>
                    <a:pt x="175" y="319"/>
                    <a:pt x="91" y="270"/>
                  </a:cubicBezTo>
                  <a:cubicBezTo>
                    <a:pt x="0" y="227"/>
                    <a:pt x="5" y="91"/>
                    <a:pt x="87" y="41"/>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66" name="Freeform 142">
              <a:extLst>
                <a:ext uri="{FF2B5EF4-FFF2-40B4-BE49-F238E27FC236}">
                  <a16:creationId xmlns:a16="http://schemas.microsoft.com/office/drawing/2014/main" id="{43045212-A7A9-DD49-A3ED-D4017D98C8F6}"/>
                </a:ext>
              </a:extLst>
            </p:cNvPr>
            <p:cNvSpPr>
              <a:spLocks noChangeAspect="1"/>
            </p:cNvSpPr>
            <p:nvPr userDrawn="1"/>
          </p:nvSpPr>
          <p:spPr bwMode="auto">
            <a:xfrm>
              <a:off x="328" y="503"/>
              <a:ext cx="4" cy="5"/>
            </a:xfrm>
            <a:custGeom>
              <a:avLst/>
              <a:gdLst/>
              <a:ahLst/>
              <a:cxnLst>
                <a:cxn ang="0">
                  <a:pos x="87" y="41"/>
                </a:cxn>
                <a:cxn ang="0">
                  <a:pos x="270" y="144"/>
                </a:cxn>
                <a:cxn ang="0">
                  <a:pos x="91" y="270"/>
                </a:cxn>
                <a:cxn ang="0">
                  <a:pos x="87" y="41"/>
                </a:cxn>
              </a:cxnLst>
              <a:rect l="0" t="0" r="r" b="b"/>
              <a:pathLst>
                <a:path w="285" h="319">
                  <a:moveTo>
                    <a:pt x="87" y="41"/>
                  </a:moveTo>
                  <a:cubicBezTo>
                    <a:pt x="163" y="0"/>
                    <a:pt x="268" y="55"/>
                    <a:pt x="270" y="144"/>
                  </a:cubicBezTo>
                  <a:cubicBezTo>
                    <a:pt x="285" y="237"/>
                    <a:pt x="175" y="319"/>
                    <a:pt x="91" y="270"/>
                  </a:cubicBezTo>
                  <a:cubicBezTo>
                    <a:pt x="0" y="227"/>
                    <a:pt x="5" y="91"/>
                    <a:pt x="87" y="41"/>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67" name="Freeform 143">
              <a:extLst>
                <a:ext uri="{FF2B5EF4-FFF2-40B4-BE49-F238E27FC236}">
                  <a16:creationId xmlns:a16="http://schemas.microsoft.com/office/drawing/2014/main" id="{1C0CC767-8E52-274D-AEDB-C5C6470D1BED}"/>
                </a:ext>
              </a:extLst>
            </p:cNvPr>
            <p:cNvSpPr>
              <a:spLocks noChangeAspect="1"/>
            </p:cNvSpPr>
            <p:nvPr userDrawn="1"/>
          </p:nvSpPr>
          <p:spPr bwMode="auto">
            <a:xfrm>
              <a:off x="256" y="503"/>
              <a:ext cx="4" cy="5"/>
            </a:xfrm>
            <a:custGeom>
              <a:avLst/>
              <a:gdLst/>
              <a:ahLst/>
              <a:cxnLst>
                <a:cxn ang="0">
                  <a:pos x="44" y="63"/>
                </a:cxn>
                <a:cxn ang="0">
                  <a:pos x="257" y="124"/>
                </a:cxn>
                <a:cxn ang="0">
                  <a:pos x="75" y="264"/>
                </a:cxn>
                <a:cxn ang="0">
                  <a:pos x="44" y="63"/>
                </a:cxn>
              </a:cxnLst>
              <a:rect l="0" t="0" r="r" b="b"/>
              <a:pathLst>
                <a:path w="291" h="325">
                  <a:moveTo>
                    <a:pt x="44" y="63"/>
                  </a:moveTo>
                  <a:cubicBezTo>
                    <a:pt x="111" y="0"/>
                    <a:pt x="243" y="24"/>
                    <a:pt x="257" y="124"/>
                  </a:cubicBezTo>
                  <a:cubicBezTo>
                    <a:pt x="291" y="226"/>
                    <a:pt x="165" y="325"/>
                    <a:pt x="75" y="264"/>
                  </a:cubicBezTo>
                  <a:cubicBezTo>
                    <a:pt x="0" y="225"/>
                    <a:pt x="0" y="125"/>
                    <a:pt x="44" y="63"/>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68" name="Freeform 144">
              <a:extLst>
                <a:ext uri="{FF2B5EF4-FFF2-40B4-BE49-F238E27FC236}">
                  <a16:creationId xmlns:a16="http://schemas.microsoft.com/office/drawing/2014/main" id="{BF89C9ED-8E1E-E545-BC41-91F0703B7BEC}"/>
                </a:ext>
              </a:extLst>
            </p:cNvPr>
            <p:cNvSpPr>
              <a:spLocks noChangeAspect="1"/>
            </p:cNvSpPr>
            <p:nvPr userDrawn="1"/>
          </p:nvSpPr>
          <p:spPr bwMode="auto">
            <a:xfrm>
              <a:off x="256" y="503"/>
              <a:ext cx="4" cy="5"/>
            </a:xfrm>
            <a:custGeom>
              <a:avLst/>
              <a:gdLst/>
              <a:ahLst/>
              <a:cxnLst>
                <a:cxn ang="0">
                  <a:pos x="44" y="63"/>
                </a:cxn>
                <a:cxn ang="0">
                  <a:pos x="257" y="124"/>
                </a:cxn>
                <a:cxn ang="0">
                  <a:pos x="75" y="264"/>
                </a:cxn>
                <a:cxn ang="0">
                  <a:pos x="44" y="63"/>
                </a:cxn>
              </a:cxnLst>
              <a:rect l="0" t="0" r="r" b="b"/>
              <a:pathLst>
                <a:path w="291" h="325">
                  <a:moveTo>
                    <a:pt x="44" y="63"/>
                  </a:moveTo>
                  <a:cubicBezTo>
                    <a:pt x="111" y="0"/>
                    <a:pt x="243" y="24"/>
                    <a:pt x="257" y="124"/>
                  </a:cubicBezTo>
                  <a:cubicBezTo>
                    <a:pt x="291" y="226"/>
                    <a:pt x="165" y="325"/>
                    <a:pt x="75" y="264"/>
                  </a:cubicBezTo>
                  <a:cubicBezTo>
                    <a:pt x="0" y="225"/>
                    <a:pt x="0" y="125"/>
                    <a:pt x="44" y="63"/>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69" name="Freeform 145">
              <a:extLst>
                <a:ext uri="{FF2B5EF4-FFF2-40B4-BE49-F238E27FC236}">
                  <a16:creationId xmlns:a16="http://schemas.microsoft.com/office/drawing/2014/main" id="{4717314E-D8F7-9E4F-AC2C-5C316B633D81}"/>
                </a:ext>
              </a:extLst>
            </p:cNvPr>
            <p:cNvSpPr>
              <a:spLocks noChangeAspect="1"/>
            </p:cNvSpPr>
            <p:nvPr userDrawn="1"/>
          </p:nvSpPr>
          <p:spPr bwMode="auto">
            <a:xfrm>
              <a:off x="280" y="508"/>
              <a:ext cx="4" cy="4"/>
            </a:xfrm>
            <a:custGeom>
              <a:avLst/>
              <a:gdLst/>
              <a:ahLst/>
              <a:cxnLst>
                <a:cxn ang="0">
                  <a:pos x="84" y="53"/>
                </a:cxn>
                <a:cxn ang="0">
                  <a:pos x="277" y="160"/>
                </a:cxn>
                <a:cxn ang="0">
                  <a:pos x="145" y="284"/>
                </a:cxn>
                <a:cxn ang="0">
                  <a:pos x="84" y="53"/>
                </a:cxn>
              </a:cxnLst>
              <a:rect l="0" t="0" r="r" b="b"/>
              <a:pathLst>
                <a:path w="293" h="295">
                  <a:moveTo>
                    <a:pt x="84" y="53"/>
                  </a:moveTo>
                  <a:cubicBezTo>
                    <a:pt x="162" y="0"/>
                    <a:pt x="293" y="58"/>
                    <a:pt x="277" y="160"/>
                  </a:cubicBezTo>
                  <a:cubicBezTo>
                    <a:pt x="284" y="231"/>
                    <a:pt x="216" y="295"/>
                    <a:pt x="145" y="284"/>
                  </a:cubicBezTo>
                  <a:cubicBezTo>
                    <a:pt x="30" y="284"/>
                    <a:pt x="0" y="114"/>
                    <a:pt x="84" y="53"/>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70" name="Freeform 146">
              <a:extLst>
                <a:ext uri="{FF2B5EF4-FFF2-40B4-BE49-F238E27FC236}">
                  <a16:creationId xmlns:a16="http://schemas.microsoft.com/office/drawing/2014/main" id="{7A156A2A-65FF-9149-B380-3290044C4172}"/>
                </a:ext>
              </a:extLst>
            </p:cNvPr>
            <p:cNvSpPr>
              <a:spLocks noChangeAspect="1"/>
            </p:cNvSpPr>
            <p:nvPr userDrawn="1"/>
          </p:nvSpPr>
          <p:spPr bwMode="auto">
            <a:xfrm>
              <a:off x="280" y="508"/>
              <a:ext cx="4" cy="4"/>
            </a:xfrm>
            <a:custGeom>
              <a:avLst/>
              <a:gdLst/>
              <a:ahLst/>
              <a:cxnLst>
                <a:cxn ang="0">
                  <a:pos x="84" y="53"/>
                </a:cxn>
                <a:cxn ang="0">
                  <a:pos x="277" y="160"/>
                </a:cxn>
                <a:cxn ang="0">
                  <a:pos x="145" y="284"/>
                </a:cxn>
                <a:cxn ang="0">
                  <a:pos x="84" y="53"/>
                </a:cxn>
              </a:cxnLst>
              <a:rect l="0" t="0" r="r" b="b"/>
              <a:pathLst>
                <a:path w="293" h="295">
                  <a:moveTo>
                    <a:pt x="84" y="53"/>
                  </a:moveTo>
                  <a:cubicBezTo>
                    <a:pt x="162" y="0"/>
                    <a:pt x="293" y="58"/>
                    <a:pt x="277" y="160"/>
                  </a:cubicBezTo>
                  <a:cubicBezTo>
                    <a:pt x="284" y="231"/>
                    <a:pt x="216" y="295"/>
                    <a:pt x="145" y="284"/>
                  </a:cubicBezTo>
                  <a:cubicBezTo>
                    <a:pt x="30" y="284"/>
                    <a:pt x="0" y="114"/>
                    <a:pt x="84" y="53"/>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71" name="Freeform 147">
              <a:extLst>
                <a:ext uri="{FF2B5EF4-FFF2-40B4-BE49-F238E27FC236}">
                  <a16:creationId xmlns:a16="http://schemas.microsoft.com/office/drawing/2014/main" id="{3CD21055-31B5-B247-8ED0-7EF5DEFB8BA3}"/>
                </a:ext>
              </a:extLst>
            </p:cNvPr>
            <p:cNvSpPr>
              <a:spLocks noChangeAspect="1"/>
            </p:cNvSpPr>
            <p:nvPr userDrawn="1"/>
          </p:nvSpPr>
          <p:spPr bwMode="auto">
            <a:xfrm>
              <a:off x="256" y="523"/>
              <a:ext cx="16" cy="17"/>
            </a:xfrm>
            <a:custGeom>
              <a:avLst/>
              <a:gdLst/>
              <a:ahLst/>
              <a:cxnLst>
                <a:cxn ang="0">
                  <a:pos x="496" y="380"/>
                </a:cxn>
                <a:cxn ang="0">
                  <a:pos x="555" y="0"/>
                </a:cxn>
                <a:cxn ang="0">
                  <a:pos x="595" y="372"/>
                </a:cxn>
                <a:cxn ang="0">
                  <a:pos x="754" y="535"/>
                </a:cxn>
                <a:cxn ang="0">
                  <a:pos x="1110" y="587"/>
                </a:cxn>
                <a:cxn ang="0">
                  <a:pos x="767" y="630"/>
                </a:cxn>
                <a:cxn ang="0">
                  <a:pos x="599" y="802"/>
                </a:cxn>
                <a:cxn ang="0">
                  <a:pos x="557" y="1149"/>
                </a:cxn>
                <a:cxn ang="0">
                  <a:pos x="497" y="796"/>
                </a:cxn>
                <a:cxn ang="0">
                  <a:pos x="334" y="636"/>
                </a:cxn>
                <a:cxn ang="0">
                  <a:pos x="0" y="585"/>
                </a:cxn>
                <a:cxn ang="0">
                  <a:pos x="334" y="539"/>
                </a:cxn>
                <a:cxn ang="0">
                  <a:pos x="496" y="380"/>
                </a:cxn>
              </a:cxnLst>
              <a:rect l="0" t="0" r="r" b="b"/>
              <a:pathLst>
                <a:path w="1110" h="1149">
                  <a:moveTo>
                    <a:pt x="496" y="380"/>
                  </a:moveTo>
                  <a:cubicBezTo>
                    <a:pt x="524" y="255"/>
                    <a:pt x="527" y="125"/>
                    <a:pt x="555" y="0"/>
                  </a:cubicBezTo>
                  <a:cubicBezTo>
                    <a:pt x="568" y="124"/>
                    <a:pt x="566" y="250"/>
                    <a:pt x="595" y="372"/>
                  </a:cubicBezTo>
                  <a:cubicBezTo>
                    <a:pt x="643" y="430"/>
                    <a:pt x="696" y="486"/>
                    <a:pt x="754" y="535"/>
                  </a:cubicBezTo>
                  <a:cubicBezTo>
                    <a:pt x="872" y="559"/>
                    <a:pt x="993" y="562"/>
                    <a:pt x="1110" y="587"/>
                  </a:cubicBezTo>
                  <a:cubicBezTo>
                    <a:pt x="996" y="600"/>
                    <a:pt x="879" y="603"/>
                    <a:pt x="767" y="630"/>
                  </a:cubicBezTo>
                  <a:cubicBezTo>
                    <a:pt x="701" y="675"/>
                    <a:pt x="649" y="740"/>
                    <a:pt x="599" y="802"/>
                  </a:cubicBezTo>
                  <a:cubicBezTo>
                    <a:pt x="575" y="916"/>
                    <a:pt x="576" y="1033"/>
                    <a:pt x="557" y="1149"/>
                  </a:cubicBezTo>
                  <a:cubicBezTo>
                    <a:pt x="522" y="1034"/>
                    <a:pt x="530" y="911"/>
                    <a:pt x="497" y="796"/>
                  </a:cubicBezTo>
                  <a:cubicBezTo>
                    <a:pt x="447" y="738"/>
                    <a:pt x="395" y="681"/>
                    <a:pt x="334" y="636"/>
                  </a:cubicBezTo>
                  <a:cubicBezTo>
                    <a:pt x="224" y="611"/>
                    <a:pt x="110" y="609"/>
                    <a:pt x="0" y="585"/>
                  </a:cubicBezTo>
                  <a:cubicBezTo>
                    <a:pt x="111" y="565"/>
                    <a:pt x="224" y="565"/>
                    <a:pt x="334" y="539"/>
                  </a:cubicBezTo>
                  <a:cubicBezTo>
                    <a:pt x="394" y="493"/>
                    <a:pt x="446" y="437"/>
                    <a:pt x="496" y="380"/>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72" name="Freeform 148">
              <a:extLst>
                <a:ext uri="{FF2B5EF4-FFF2-40B4-BE49-F238E27FC236}">
                  <a16:creationId xmlns:a16="http://schemas.microsoft.com/office/drawing/2014/main" id="{E984AD40-6279-3E49-9561-FB5FAB62EDBB}"/>
                </a:ext>
              </a:extLst>
            </p:cNvPr>
            <p:cNvSpPr>
              <a:spLocks noChangeAspect="1"/>
            </p:cNvSpPr>
            <p:nvPr userDrawn="1"/>
          </p:nvSpPr>
          <p:spPr bwMode="auto">
            <a:xfrm>
              <a:off x="256" y="523"/>
              <a:ext cx="16" cy="17"/>
            </a:xfrm>
            <a:custGeom>
              <a:avLst/>
              <a:gdLst/>
              <a:ahLst/>
              <a:cxnLst>
                <a:cxn ang="0">
                  <a:pos x="496" y="380"/>
                </a:cxn>
                <a:cxn ang="0">
                  <a:pos x="555" y="0"/>
                </a:cxn>
                <a:cxn ang="0">
                  <a:pos x="595" y="372"/>
                </a:cxn>
                <a:cxn ang="0">
                  <a:pos x="754" y="535"/>
                </a:cxn>
                <a:cxn ang="0">
                  <a:pos x="1110" y="587"/>
                </a:cxn>
                <a:cxn ang="0">
                  <a:pos x="767" y="630"/>
                </a:cxn>
                <a:cxn ang="0">
                  <a:pos x="599" y="802"/>
                </a:cxn>
                <a:cxn ang="0">
                  <a:pos x="557" y="1149"/>
                </a:cxn>
                <a:cxn ang="0">
                  <a:pos x="497" y="796"/>
                </a:cxn>
                <a:cxn ang="0">
                  <a:pos x="334" y="636"/>
                </a:cxn>
                <a:cxn ang="0">
                  <a:pos x="0" y="585"/>
                </a:cxn>
                <a:cxn ang="0">
                  <a:pos x="334" y="539"/>
                </a:cxn>
                <a:cxn ang="0">
                  <a:pos x="496" y="380"/>
                </a:cxn>
              </a:cxnLst>
              <a:rect l="0" t="0" r="r" b="b"/>
              <a:pathLst>
                <a:path w="1110" h="1149">
                  <a:moveTo>
                    <a:pt x="496" y="380"/>
                  </a:moveTo>
                  <a:cubicBezTo>
                    <a:pt x="524" y="255"/>
                    <a:pt x="527" y="125"/>
                    <a:pt x="555" y="0"/>
                  </a:cubicBezTo>
                  <a:cubicBezTo>
                    <a:pt x="568" y="124"/>
                    <a:pt x="566" y="250"/>
                    <a:pt x="595" y="372"/>
                  </a:cubicBezTo>
                  <a:cubicBezTo>
                    <a:pt x="643" y="430"/>
                    <a:pt x="696" y="486"/>
                    <a:pt x="754" y="535"/>
                  </a:cubicBezTo>
                  <a:cubicBezTo>
                    <a:pt x="872" y="559"/>
                    <a:pt x="993" y="562"/>
                    <a:pt x="1110" y="587"/>
                  </a:cubicBezTo>
                  <a:cubicBezTo>
                    <a:pt x="996" y="600"/>
                    <a:pt x="879" y="603"/>
                    <a:pt x="767" y="630"/>
                  </a:cubicBezTo>
                  <a:cubicBezTo>
                    <a:pt x="701" y="675"/>
                    <a:pt x="649" y="740"/>
                    <a:pt x="599" y="802"/>
                  </a:cubicBezTo>
                  <a:cubicBezTo>
                    <a:pt x="575" y="916"/>
                    <a:pt x="576" y="1033"/>
                    <a:pt x="557" y="1149"/>
                  </a:cubicBezTo>
                  <a:cubicBezTo>
                    <a:pt x="522" y="1034"/>
                    <a:pt x="530" y="911"/>
                    <a:pt x="497" y="796"/>
                  </a:cubicBezTo>
                  <a:cubicBezTo>
                    <a:pt x="447" y="738"/>
                    <a:pt x="395" y="681"/>
                    <a:pt x="334" y="636"/>
                  </a:cubicBezTo>
                  <a:cubicBezTo>
                    <a:pt x="224" y="611"/>
                    <a:pt x="110" y="609"/>
                    <a:pt x="0" y="585"/>
                  </a:cubicBezTo>
                  <a:cubicBezTo>
                    <a:pt x="111" y="565"/>
                    <a:pt x="224" y="565"/>
                    <a:pt x="334" y="539"/>
                  </a:cubicBezTo>
                  <a:cubicBezTo>
                    <a:pt x="394" y="493"/>
                    <a:pt x="446" y="437"/>
                    <a:pt x="496" y="380"/>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73" name="Freeform 149">
              <a:extLst>
                <a:ext uri="{FF2B5EF4-FFF2-40B4-BE49-F238E27FC236}">
                  <a16:creationId xmlns:a16="http://schemas.microsoft.com/office/drawing/2014/main" id="{7C317B85-9901-6643-B8C2-8F775AB22705}"/>
                </a:ext>
              </a:extLst>
            </p:cNvPr>
            <p:cNvSpPr>
              <a:spLocks noChangeAspect="1"/>
            </p:cNvSpPr>
            <p:nvPr userDrawn="1"/>
          </p:nvSpPr>
          <p:spPr bwMode="auto">
            <a:xfrm>
              <a:off x="440" y="525"/>
              <a:ext cx="5" cy="5"/>
            </a:xfrm>
            <a:custGeom>
              <a:avLst/>
              <a:gdLst/>
              <a:ahLst/>
              <a:cxnLst>
                <a:cxn ang="0">
                  <a:pos x="94" y="42"/>
                </a:cxn>
                <a:cxn ang="0">
                  <a:pos x="268" y="183"/>
                </a:cxn>
                <a:cxn ang="0">
                  <a:pos x="43" y="226"/>
                </a:cxn>
                <a:cxn ang="0">
                  <a:pos x="94" y="42"/>
                </a:cxn>
              </a:cxnLst>
              <a:rect l="0" t="0" r="r" b="b"/>
              <a:pathLst>
                <a:path w="298" h="319">
                  <a:moveTo>
                    <a:pt x="94" y="42"/>
                  </a:moveTo>
                  <a:cubicBezTo>
                    <a:pt x="184" y="0"/>
                    <a:pt x="298" y="82"/>
                    <a:pt x="268" y="183"/>
                  </a:cubicBezTo>
                  <a:cubicBezTo>
                    <a:pt x="264" y="293"/>
                    <a:pt x="91" y="319"/>
                    <a:pt x="43" y="226"/>
                  </a:cubicBezTo>
                  <a:cubicBezTo>
                    <a:pt x="0" y="164"/>
                    <a:pt x="34" y="78"/>
                    <a:pt x="94" y="42"/>
                  </a:cubicBezTo>
                  <a:close/>
                </a:path>
              </a:pathLst>
            </a:custGeom>
            <a:noFill/>
            <a:ln w="0" cap="flat">
              <a:noFill/>
              <a:prstDash val="solid"/>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74" name="Freeform 150">
              <a:extLst>
                <a:ext uri="{FF2B5EF4-FFF2-40B4-BE49-F238E27FC236}">
                  <a16:creationId xmlns:a16="http://schemas.microsoft.com/office/drawing/2014/main" id="{2AB84556-C924-4547-854E-9C3650172EE3}"/>
                </a:ext>
              </a:extLst>
            </p:cNvPr>
            <p:cNvSpPr>
              <a:spLocks noChangeAspect="1"/>
            </p:cNvSpPr>
            <p:nvPr userDrawn="1"/>
          </p:nvSpPr>
          <p:spPr bwMode="auto">
            <a:xfrm>
              <a:off x="440" y="525"/>
              <a:ext cx="5" cy="5"/>
            </a:xfrm>
            <a:custGeom>
              <a:avLst/>
              <a:gdLst/>
              <a:ahLst/>
              <a:cxnLst>
                <a:cxn ang="0">
                  <a:pos x="94" y="42"/>
                </a:cxn>
                <a:cxn ang="0">
                  <a:pos x="268" y="183"/>
                </a:cxn>
                <a:cxn ang="0">
                  <a:pos x="43" y="226"/>
                </a:cxn>
                <a:cxn ang="0">
                  <a:pos x="94" y="42"/>
                </a:cxn>
              </a:cxnLst>
              <a:rect l="0" t="0" r="r" b="b"/>
              <a:pathLst>
                <a:path w="298" h="319">
                  <a:moveTo>
                    <a:pt x="94" y="42"/>
                  </a:moveTo>
                  <a:cubicBezTo>
                    <a:pt x="184" y="0"/>
                    <a:pt x="298" y="82"/>
                    <a:pt x="268" y="183"/>
                  </a:cubicBezTo>
                  <a:cubicBezTo>
                    <a:pt x="264" y="293"/>
                    <a:pt x="91" y="319"/>
                    <a:pt x="43" y="226"/>
                  </a:cubicBezTo>
                  <a:cubicBezTo>
                    <a:pt x="0" y="164"/>
                    <a:pt x="34" y="78"/>
                    <a:pt x="94" y="42"/>
                  </a:cubicBezTo>
                  <a:close/>
                </a:path>
              </a:pathLst>
            </a:custGeom>
            <a:solidFill>
              <a:srgbClr val="FFFFFF"/>
            </a:solidFill>
            <a:ln w="0">
              <a:noFill/>
              <a:prstDash val="solid"/>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Tree>
  </p:cSld>
  <p:clrMap bg1="lt1" tx1="dk1" bg2="lt2" tx2="dk2" accent1="accent1" accent2="accent2" accent3="accent3" accent4="accent4" accent5="accent5" accent6="accent6" hlink="hlink" folHlink="folHlink"/>
  <p:sldLayoutIdLst>
    <p:sldLayoutId id="2147483791"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ftr="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5pPr>
      <a:lvl6pPr marL="457200" algn="l" rtl="0" fontAlgn="base">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6pPr>
      <a:lvl7pPr marL="914400" algn="l" rtl="0" fontAlgn="base">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7pPr>
      <a:lvl8pPr marL="1371600" algn="l" rtl="0" fontAlgn="base">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8pPr>
      <a:lvl9pPr marL="1828800" algn="l" rtl="0" fontAlgn="base">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10" Type="http://schemas.openxmlformats.org/officeDocument/2006/relationships/image" Target="../media/image8.png"/><Relationship Id="rId4" Type="http://schemas.openxmlformats.org/officeDocument/2006/relationships/image" Target="../media/image2.emf"/><Relationship Id="rId9" Type="http://schemas.openxmlformats.org/officeDocument/2006/relationships/image" Target="../media/image7.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ww.planetont.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11.png"/><Relationship Id="rId7"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7E376115-FA12-0F4E-BF88-A7EBCB197D18}"/>
              </a:ext>
            </a:extLst>
          </p:cNvPr>
          <p:cNvSpPr>
            <a:spLocks noGrp="1" noChangeArrowheads="1"/>
          </p:cNvSpPr>
          <p:nvPr>
            <p:ph type="ctrTitle"/>
          </p:nvPr>
        </p:nvSpPr>
        <p:spPr/>
        <p:txBody>
          <a:bodyPr/>
          <a:lstStyle/>
          <a:p>
            <a:pPr eaLnBrk="1" hangingPunct="1"/>
            <a:r>
              <a:rPr lang="en-US" altLang="en-US"/>
              <a:t>Semantic Web </a:t>
            </a:r>
            <a:br>
              <a:rPr lang="en-US" altLang="en-US"/>
            </a:br>
            <a:r>
              <a:rPr lang="en-US" altLang="en-US"/>
              <a:t>Infusion Roadmap V1.0 </a:t>
            </a:r>
            <a:br>
              <a:rPr lang="en-US" altLang="en-US"/>
            </a:br>
            <a:r>
              <a:rPr lang="en-US" altLang="en-US"/>
              <a:t>Gap Analysis 1.6</a:t>
            </a:r>
          </a:p>
        </p:txBody>
      </p:sp>
      <p:sp>
        <p:nvSpPr>
          <p:cNvPr id="15363" name="Rectangle 8">
            <a:extLst>
              <a:ext uri="{FF2B5EF4-FFF2-40B4-BE49-F238E27FC236}">
                <a16:creationId xmlns:a16="http://schemas.microsoft.com/office/drawing/2014/main" id="{BCA94419-1913-8B40-89A0-27F1B6387A90}"/>
              </a:ext>
            </a:extLst>
          </p:cNvPr>
          <p:cNvSpPr>
            <a:spLocks noGrp="1" noChangeArrowheads="1"/>
          </p:cNvSpPr>
          <p:nvPr>
            <p:ph type="subTitle" idx="1"/>
          </p:nvPr>
        </p:nvSpPr>
        <p:spPr>
          <a:xfrm>
            <a:off x="1129553" y="3886200"/>
            <a:ext cx="6970955" cy="1752600"/>
          </a:xfrm>
        </p:spPr>
        <p:txBody>
          <a:bodyPr/>
          <a:lstStyle/>
          <a:p>
            <a:pPr eaLnBrk="1" hangingPunct="1"/>
            <a:r>
              <a:rPr lang="en-US" altLang="en-US" dirty="0"/>
              <a:t>NASA/ESDSWG/TIWG</a:t>
            </a:r>
          </a:p>
          <a:p>
            <a:pPr eaLnBrk="1" hangingPunct="1"/>
            <a:r>
              <a:rPr lang="en-US" altLang="en-US" dirty="0"/>
              <a:t>April-November 2008</a:t>
            </a:r>
          </a:p>
          <a:p>
            <a:pPr eaLnBrk="1" hangingPunct="1"/>
            <a:r>
              <a:rPr lang="en-US" altLang="en-US" dirty="0"/>
              <a:t>Semantic Web sub-group</a:t>
            </a:r>
          </a:p>
          <a:p>
            <a:pPr eaLnBrk="1" hangingPunct="1"/>
            <a:r>
              <a:rPr lang="en-US" altLang="en-US" dirty="0"/>
              <a:t>Presented to ESIP-STC April 2018</a:t>
            </a:r>
          </a:p>
          <a:p>
            <a:pPr eaLnBrk="1" hangingPunct="1"/>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a:extLst>
              <a:ext uri="{FF2B5EF4-FFF2-40B4-BE49-F238E27FC236}">
                <a16:creationId xmlns:a16="http://schemas.microsoft.com/office/drawing/2014/main" id="{860C45B0-2C95-F545-8D3C-E766E6BED5B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a:t>September 2008</a:t>
            </a:r>
            <a:endParaRPr lang="en-US" altLang="en-US" sz="800"/>
          </a:p>
        </p:txBody>
      </p:sp>
      <p:sp>
        <p:nvSpPr>
          <p:cNvPr id="33795" name="Slide Number Placeholder 5">
            <a:extLst>
              <a:ext uri="{FF2B5EF4-FFF2-40B4-BE49-F238E27FC236}">
                <a16:creationId xmlns:a16="http://schemas.microsoft.com/office/drawing/2014/main" id="{56009610-36EB-B14B-B4B4-DABDF8A6E65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A721C5E-0F50-9F46-A083-68F91DED32A6}" type="slidenum">
              <a:rPr lang="en-US" altLang="en-US" sz="800"/>
              <a:pPr/>
              <a:t>10</a:t>
            </a:fld>
            <a:endParaRPr lang="en-US" altLang="en-US" sz="800"/>
          </a:p>
        </p:txBody>
      </p:sp>
      <p:sp>
        <p:nvSpPr>
          <p:cNvPr id="33796" name="Rectangle 11">
            <a:extLst>
              <a:ext uri="{FF2B5EF4-FFF2-40B4-BE49-F238E27FC236}">
                <a16:creationId xmlns:a16="http://schemas.microsoft.com/office/drawing/2014/main" id="{49554095-A8C0-234C-9DC4-24495DE95023}"/>
              </a:ext>
            </a:extLst>
          </p:cNvPr>
          <p:cNvSpPr>
            <a:spLocks noGrp="1" noChangeArrowheads="1"/>
          </p:cNvSpPr>
          <p:nvPr>
            <p:ph type="title"/>
          </p:nvPr>
        </p:nvSpPr>
        <p:spPr/>
        <p:txBody>
          <a:bodyPr/>
          <a:lstStyle/>
          <a:p>
            <a:pPr eaLnBrk="1" hangingPunct="1"/>
            <a:r>
              <a:rPr lang="en-US" altLang="en-US"/>
              <a:t>Assisted Knowledge Building Inventory</a:t>
            </a:r>
          </a:p>
        </p:txBody>
      </p:sp>
      <p:sp>
        <p:nvSpPr>
          <p:cNvPr id="33797" name="Rectangle 12">
            <a:extLst>
              <a:ext uri="{FF2B5EF4-FFF2-40B4-BE49-F238E27FC236}">
                <a16:creationId xmlns:a16="http://schemas.microsoft.com/office/drawing/2014/main" id="{8C276FCC-3013-6D44-A0C9-8E04B986EBA1}"/>
              </a:ext>
            </a:extLst>
          </p:cNvPr>
          <p:cNvSpPr>
            <a:spLocks noGrp="1" noChangeArrowheads="1"/>
          </p:cNvSpPr>
          <p:nvPr>
            <p:ph type="body" idx="1"/>
          </p:nvPr>
        </p:nvSpPr>
        <p:spPr>
          <a:xfrm>
            <a:off x="381000" y="1143000"/>
            <a:ext cx="5562600" cy="5562600"/>
          </a:xfrm>
        </p:spPr>
        <p:txBody>
          <a:bodyPr/>
          <a:lstStyle/>
          <a:p>
            <a:pPr eaLnBrk="1" hangingPunct="1">
              <a:lnSpc>
                <a:spcPct val="90000"/>
              </a:lnSpc>
            </a:pPr>
            <a:r>
              <a:rPr lang="en-GB" altLang="en-US" sz="2400"/>
              <a:t>Current technologies</a:t>
            </a:r>
          </a:p>
          <a:p>
            <a:pPr lvl="1" eaLnBrk="1" hangingPunct="1">
              <a:lnSpc>
                <a:spcPct val="90000"/>
              </a:lnSpc>
            </a:pPr>
            <a:r>
              <a:rPr lang="en-GB" altLang="en-US" sz="2000"/>
              <a:t>Data mining algorithms (Support vector machines, independent component analysis, rule induction) and ontologies</a:t>
            </a:r>
          </a:p>
          <a:p>
            <a:pPr lvl="1" eaLnBrk="1" hangingPunct="1">
              <a:lnSpc>
                <a:spcPct val="90000"/>
              </a:lnSpc>
            </a:pPr>
            <a:r>
              <a:rPr lang="en-GB" altLang="en-US" sz="2000"/>
              <a:t>Data mining toolkits (Adam, D2K, Darwin) and plug-ins (IMAGINE, ENVI, ArcGIS) with semantic annotations</a:t>
            </a:r>
          </a:p>
          <a:p>
            <a:pPr lvl="1" eaLnBrk="1" hangingPunct="1">
              <a:lnSpc>
                <a:spcPct val="90000"/>
              </a:lnSpc>
            </a:pPr>
            <a:r>
              <a:rPr lang="en-US" altLang="en-US" sz="2000"/>
              <a:t>Data and service description standards, web service directories, syndication services, topic maps</a:t>
            </a:r>
          </a:p>
          <a:p>
            <a:pPr eaLnBrk="1" hangingPunct="1">
              <a:lnSpc>
                <a:spcPct val="90000"/>
              </a:lnSpc>
            </a:pPr>
            <a:r>
              <a:rPr lang="en-US" altLang="en-US" sz="2400"/>
              <a:t>Needed technologies</a:t>
            </a:r>
          </a:p>
          <a:p>
            <a:pPr lvl="1" eaLnBrk="1" hangingPunct="1">
              <a:lnSpc>
                <a:spcPct val="90000"/>
              </a:lnSpc>
            </a:pPr>
            <a:r>
              <a:rPr lang="en-US" altLang="en-US" sz="1800"/>
              <a:t>Cross-domain data mining and fusion and rule-based  smart data mining and fusion</a:t>
            </a:r>
          </a:p>
          <a:p>
            <a:pPr lvl="1" eaLnBrk="1" hangingPunct="1">
              <a:lnSpc>
                <a:spcPct val="90000"/>
              </a:lnSpc>
            </a:pPr>
            <a:r>
              <a:rPr lang="en-US" altLang="en-US" sz="1800"/>
              <a:t>Ontologies for visualization and analysis, metadata annotation with ontologies</a:t>
            </a:r>
          </a:p>
          <a:p>
            <a:pPr lvl="1" eaLnBrk="1" hangingPunct="1">
              <a:lnSpc>
                <a:spcPct val="90000"/>
              </a:lnSpc>
            </a:pPr>
            <a:r>
              <a:rPr lang="en-US" altLang="en-US" sz="1800"/>
              <a:t>Conversion of  folksonomies to ontologies</a:t>
            </a:r>
          </a:p>
          <a:p>
            <a:pPr lvl="1" eaLnBrk="1" hangingPunct="1">
              <a:lnSpc>
                <a:spcPct val="90000"/>
              </a:lnSpc>
            </a:pPr>
            <a:r>
              <a:rPr lang="en-US" altLang="en-US" sz="1800"/>
              <a:t>Formalizing the long-term de-facto standards into formal ontologies</a:t>
            </a:r>
          </a:p>
        </p:txBody>
      </p:sp>
      <p:pic>
        <p:nvPicPr>
          <p:cNvPr id="33798" name="Picture 5">
            <a:extLst>
              <a:ext uri="{FF2B5EF4-FFF2-40B4-BE49-F238E27FC236}">
                <a16:creationId xmlns:a16="http://schemas.microsoft.com/office/drawing/2014/main" id="{326BBFF8-E24C-1D4C-B6F6-41E41099A5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00200"/>
            <a:ext cx="1752600" cy="1362075"/>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33799" name="Group 6">
            <a:extLst>
              <a:ext uri="{FF2B5EF4-FFF2-40B4-BE49-F238E27FC236}">
                <a16:creationId xmlns:a16="http://schemas.microsoft.com/office/drawing/2014/main" id="{ABD45498-9D31-0E48-B0F1-7872700B5E85}"/>
              </a:ext>
            </a:extLst>
          </p:cNvPr>
          <p:cNvGrpSpPr>
            <a:grpSpLocks/>
          </p:cNvGrpSpPr>
          <p:nvPr/>
        </p:nvGrpSpPr>
        <p:grpSpPr bwMode="auto">
          <a:xfrm>
            <a:off x="6859588" y="2895600"/>
            <a:ext cx="1293812" cy="1446213"/>
            <a:chOff x="4080" y="1680"/>
            <a:chExt cx="815" cy="911"/>
          </a:xfrm>
        </p:grpSpPr>
        <p:sp>
          <p:nvSpPr>
            <p:cNvPr id="33801" name="Rectangle 7">
              <a:extLst>
                <a:ext uri="{FF2B5EF4-FFF2-40B4-BE49-F238E27FC236}">
                  <a16:creationId xmlns:a16="http://schemas.microsoft.com/office/drawing/2014/main" id="{BED39856-35AA-B048-8BDC-1ABC1428DA58}"/>
                </a:ext>
              </a:extLst>
            </p:cNvPr>
            <p:cNvSpPr>
              <a:spLocks noChangeArrowheads="1"/>
            </p:cNvSpPr>
            <p:nvPr/>
          </p:nvSpPr>
          <p:spPr bwMode="auto">
            <a:xfrm flipH="1">
              <a:off x="4080" y="1680"/>
              <a:ext cx="816" cy="912"/>
            </a:xfrm>
            <a:prstGeom prst="rect">
              <a:avLst/>
            </a:prstGeom>
            <a:gradFill rotWithShape="0">
              <a:gsLst>
                <a:gs pos="0">
                  <a:srgbClr val="009900"/>
                </a:gs>
                <a:gs pos="100000">
                  <a:srgbClr val="0055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33802" name="Picture 8">
              <a:extLst>
                <a:ext uri="{FF2B5EF4-FFF2-40B4-BE49-F238E27FC236}">
                  <a16:creationId xmlns:a16="http://schemas.microsoft.com/office/drawing/2014/main" id="{8C6D4920-01F3-5741-9604-11AD41F605EB}"/>
                </a:ext>
              </a:extLst>
            </p:cNvPr>
            <p:cNvPicPr>
              <a:picLocks noChangeAspect="1" noChangeArrowheads="1"/>
            </p:cNvPicPr>
            <p:nvPr/>
          </p:nvPicPr>
          <p:blipFill>
            <a:blip r:embed="rId4">
              <a:lum bright="94000"/>
              <a:extLst>
                <a:ext uri="{28A0092B-C50C-407E-A947-70E740481C1C}">
                  <a14:useLocalDpi xmlns:a14="http://schemas.microsoft.com/office/drawing/2010/main" val="0"/>
                </a:ext>
              </a:extLst>
            </a:blip>
            <a:srcRect/>
            <a:stretch>
              <a:fillRect/>
            </a:stretch>
          </p:blipFill>
          <p:spPr bwMode="auto">
            <a:xfrm>
              <a:off x="4170" y="1756"/>
              <a:ext cx="652" cy="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pic>
        <p:nvPicPr>
          <p:cNvPr id="33800" name="Picture 10" descr="BD19665_[1]">
            <a:extLst>
              <a:ext uri="{FF2B5EF4-FFF2-40B4-BE49-F238E27FC236}">
                <a16:creationId xmlns:a16="http://schemas.microsoft.com/office/drawing/2014/main" id="{D8E4BF68-9A18-C44A-B8AB-31DC39CAAE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271463"/>
            <a:ext cx="1066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a:extLst>
              <a:ext uri="{FF2B5EF4-FFF2-40B4-BE49-F238E27FC236}">
                <a16:creationId xmlns:a16="http://schemas.microsoft.com/office/drawing/2014/main" id="{98A0E57A-97C3-6B4A-878A-4A2E4D2965A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a:t>September 2008</a:t>
            </a:r>
            <a:endParaRPr lang="en-US" altLang="en-US" sz="800"/>
          </a:p>
        </p:txBody>
      </p:sp>
      <p:sp>
        <p:nvSpPr>
          <p:cNvPr id="35843" name="Slide Number Placeholder 5">
            <a:extLst>
              <a:ext uri="{FF2B5EF4-FFF2-40B4-BE49-F238E27FC236}">
                <a16:creationId xmlns:a16="http://schemas.microsoft.com/office/drawing/2014/main" id="{ABA3D97B-3B73-8B4F-9F45-8B0CAF1F329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C2A6F8-04C8-5340-BA4E-AAA892A84CBB}" type="slidenum">
              <a:rPr lang="en-US" altLang="en-US" sz="800"/>
              <a:pPr/>
              <a:t>11</a:t>
            </a:fld>
            <a:endParaRPr lang="en-US" altLang="en-US" sz="800"/>
          </a:p>
        </p:txBody>
      </p:sp>
      <p:sp>
        <p:nvSpPr>
          <p:cNvPr id="35844" name="Rectangle 2">
            <a:extLst>
              <a:ext uri="{FF2B5EF4-FFF2-40B4-BE49-F238E27FC236}">
                <a16:creationId xmlns:a16="http://schemas.microsoft.com/office/drawing/2014/main" id="{32C802B6-B8FD-C040-BBCF-EAF8A17CC21B}"/>
              </a:ext>
            </a:extLst>
          </p:cNvPr>
          <p:cNvSpPr>
            <a:spLocks noGrp="1" noChangeArrowheads="1"/>
          </p:cNvSpPr>
          <p:nvPr>
            <p:ph type="title"/>
          </p:nvPr>
        </p:nvSpPr>
        <p:spPr/>
        <p:txBody>
          <a:bodyPr/>
          <a:lstStyle/>
          <a:p>
            <a:pPr eaLnBrk="1" hangingPunct="1"/>
            <a:r>
              <a:rPr lang="en-US" altLang="en-US"/>
              <a:t>Scalable Analysis Portals Inventory</a:t>
            </a:r>
          </a:p>
        </p:txBody>
      </p:sp>
      <p:grpSp>
        <p:nvGrpSpPr>
          <p:cNvPr id="35845" name="Group 4">
            <a:extLst>
              <a:ext uri="{FF2B5EF4-FFF2-40B4-BE49-F238E27FC236}">
                <a16:creationId xmlns:a16="http://schemas.microsoft.com/office/drawing/2014/main" id="{414D52AF-34EB-6A4C-969D-59663B540155}"/>
              </a:ext>
            </a:extLst>
          </p:cNvPr>
          <p:cNvGrpSpPr>
            <a:grpSpLocks/>
          </p:cNvGrpSpPr>
          <p:nvPr/>
        </p:nvGrpSpPr>
        <p:grpSpPr bwMode="auto">
          <a:xfrm>
            <a:off x="5486400" y="1447800"/>
            <a:ext cx="3429000" cy="2476500"/>
            <a:chOff x="3120" y="960"/>
            <a:chExt cx="2160" cy="1560"/>
          </a:xfrm>
        </p:grpSpPr>
        <p:pic>
          <p:nvPicPr>
            <p:cNvPr id="35851" name="Picture 5" descr="bmap">
              <a:extLst>
                <a:ext uri="{FF2B5EF4-FFF2-40B4-BE49-F238E27FC236}">
                  <a16:creationId xmlns:a16="http://schemas.microsoft.com/office/drawing/2014/main" id="{69936547-C3B6-AA47-8CEE-6BF6C9D1B1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 y="960"/>
              <a:ext cx="2160" cy="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52" name="Group 6">
              <a:extLst>
                <a:ext uri="{FF2B5EF4-FFF2-40B4-BE49-F238E27FC236}">
                  <a16:creationId xmlns:a16="http://schemas.microsoft.com/office/drawing/2014/main" id="{EB3FDB3B-3545-2A40-A29B-C389EFCC6E5A}"/>
                </a:ext>
              </a:extLst>
            </p:cNvPr>
            <p:cNvGrpSpPr>
              <a:grpSpLocks/>
            </p:cNvGrpSpPr>
            <p:nvPr/>
          </p:nvGrpSpPr>
          <p:grpSpPr bwMode="auto">
            <a:xfrm>
              <a:off x="3888" y="1392"/>
              <a:ext cx="240" cy="168"/>
              <a:chOff x="1776" y="1680"/>
              <a:chExt cx="384" cy="240"/>
            </a:xfrm>
          </p:grpSpPr>
          <p:sp>
            <p:nvSpPr>
              <p:cNvPr id="35868" name="AutoShape 7">
                <a:extLst>
                  <a:ext uri="{FF2B5EF4-FFF2-40B4-BE49-F238E27FC236}">
                    <a16:creationId xmlns:a16="http://schemas.microsoft.com/office/drawing/2014/main" id="{65B20832-03EF-EB42-8CA7-C218D6E4F3EB}"/>
                  </a:ext>
                </a:extLst>
              </p:cNvPr>
              <p:cNvSpPr>
                <a:spLocks noChangeArrowheads="1"/>
              </p:cNvSpPr>
              <p:nvPr/>
            </p:nvSpPr>
            <p:spPr bwMode="auto">
              <a:xfrm>
                <a:off x="1776" y="1728"/>
                <a:ext cx="384" cy="192"/>
              </a:xfrm>
              <a:prstGeom prst="can">
                <a:avLst>
                  <a:gd name="adj" fmla="val 25000"/>
                </a:avLst>
              </a:prstGeom>
              <a:solidFill>
                <a:srgbClr val="FFFF00"/>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000"/>
              </a:p>
            </p:txBody>
          </p:sp>
          <p:sp>
            <p:nvSpPr>
              <p:cNvPr id="35869" name="AutoShape 8">
                <a:extLst>
                  <a:ext uri="{FF2B5EF4-FFF2-40B4-BE49-F238E27FC236}">
                    <a16:creationId xmlns:a16="http://schemas.microsoft.com/office/drawing/2014/main" id="{DF8F3F73-6E6C-0345-A195-8BBD5060D405}"/>
                  </a:ext>
                </a:extLst>
              </p:cNvPr>
              <p:cNvSpPr>
                <a:spLocks noChangeArrowheads="1"/>
              </p:cNvSpPr>
              <p:nvPr/>
            </p:nvSpPr>
            <p:spPr bwMode="auto">
              <a:xfrm>
                <a:off x="1776" y="1680"/>
                <a:ext cx="384" cy="192"/>
              </a:xfrm>
              <a:prstGeom prst="can">
                <a:avLst>
                  <a:gd name="adj" fmla="val 25000"/>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000"/>
              </a:p>
            </p:txBody>
          </p:sp>
        </p:grpSp>
        <p:grpSp>
          <p:nvGrpSpPr>
            <p:cNvPr id="35853" name="Group 9">
              <a:extLst>
                <a:ext uri="{FF2B5EF4-FFF2-40B4-BE49-F238E27FC236}">
                  <a16:creationId xmlns:a16="http://schemas.microsoft.com/office/drawing/2014/main" id="{7762AE76-0D20-8746-A563-376FC65E1157}"/>
                </a:ext>
              </a:extLst>
            </p:cNvPr>
            <p:cNvGrpSpPr>
              <a:grpSpLocks/>
            </p:cNvGrpSpPr>
            <p:nvPr/>
          </p:nvGrpSpPr>
          <p:grpSpPr bwMode="auto">
            <a:xfrm>
              <a:off x="3408" y="1776"/>
              <a:ext cx="240" cy="168"/>
              <a:chOff x="1776" y="1680"/>
              <a:chExt cx="384" cy="240"/>
            </a:xfrm>
          </p:grpSpPr>
          <p:sp>
            <p:nvSpPr>
              <p:cNvPr id="35866" name="AutoShape 10">
                <a:extLst>
                  <a:ext uri="{FF2B5EF4-FFF2-40B4-BE49-F238E27FC236}">
                    <a16:creationId xmlns:a16="http://schemas.microsoft.com/office/drawing/2014/main" id="{7547D3B6-19B9-4246-B88D-AC78451EA4FD}"/>
                  </a:ext>
                </a:extLst>
              </p:cNvPr>
              <p:cNvSpPr>
                <a:spLocks noChangeArrowheads="1"/>
              </p:cNvSpPr>
              <p:nvPr/>
            </p:nvSpPr>
            <p:spPr bwMode="auto">
              <a:xfrm>
                <a:off x="1776" y="1728"/>
                <a:ext cx="384" cy="192"/>
              </a:xfrm>
              <a:prstGeom prst="can">
                <a:avLst>
                  <a:gd name="adj" fmla="val 25000"/>
                </a:avLst>
              </a:prstGeom>
              <a:solidFill>
                <a:srgbClr val="FFFF00"/>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000"/>
              </a:p>
            </p:txBody>
          </p:sp>
          <p:sp>
            <p:nvSpPr>
              <p:cNvPr id="35867" name="AutoShape 11">
                <a:extLst>
                  <a:ext uri="{FF2B5EF4-FFF2-40B4-BE49-F238E27FC236}">
                    <a16:creationId xmlns:a16="http://schemas.microsoft.com/office/drawing/2014/main" id="{10415ACA-9F19-604C-82BD-0A2F624B7FE5}"/>
                  </a:ext>
                </a:extLst>
              </p:cNvPr>
              <p:cNvSpPr>
                <a:spLocks noChangeArrowheads="1"/>
              </p:cNvSpPr>
              <p:nvPr/>
            </p:nvSpPr>
            <p:spPr bwMode="auto">
              <a:xfrm>
                <a:off x="1776" y="1680"/>
                <a:ext cx="384" cy="192"/>
              </a:xfrm>
              <a:prstGeom prst="can">
                <a:avLst>
                  <a:gd name="adj" fmla="val 25000"/>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000"/>
              </a:p>
            </p:txBody>
          </p:sp>
        </p:grpSp>
        <p:grpSp>
          <p:nvGrpSpPr>
            <p:cNvPr id="35854" name="Group 12">
              <a:extLst>
                <a:ext uri="{FF2B5EF4-FFF2-40B4-BE49-F238E27FC236}">
                  <a16:creationId xmlns:a16="http://schemas.microsoft.com/office/drawing/2014/main" id="{94C6762A-B4BE-2D48-91FA-C84CF3047417}"/>
                </a:ext>
              </a:extLst>
            </p:cNvPr>
            <p:cNvGrpSpPr>
              <a:grpSpLocks/>
            </p:cNvGrpSpPr>
            <p:nvPr/>
          </p:nvGrpSpPr>
          <p:grpSpPr bwMode="auto">
            <a:xfrm>
              <a:off x="4704" y="1488"/>
              <a:ext cx="240" cy="168"/>
              <a:chOff x="1776" y="1680"/>
              <a:chExt cx="384" cy="240"/>
            </a:xfrm>
          </p:grpSpPr>
          <p:sp>
            <p:nvSpPr>
              <p:cNvPr id="35864" name="AutoShape 13">
                <a:extLst>
                  <a:ext uri="{FF2B5EF4-FFF2-40B4-BE49-F238E27FC236}">
                    <a16:creationId xmlns:a16="http://schemas.microsoft.com/office/drawing/2014/main" id="{E3E92D34-ACD8-A64E-BAE5-EDCD61A03333}"/>
                  </a:ext>
                </a:extLst>
              </p:cNvPr>
              <p:cNvSpPr>
                <a:spLocks noChangeArrowheads="1"/>
              </p:cNvSpPr>
              <p:nvPr/>
            </p:nvSpPr>
            <p:spPr bwMode="auto">
              <a:xfrm>
                <a:off x="1776" y="1728"/>
                <a:ext cx="384" cy="192"/>
              </a:xfrm>
              <a:prstGeom prst="can">
                <a:avLst>
                  <a:gd name="adj" fmla="val 25000"/>
                </a:avLst>
              </a:prstGeom>
              <a:solidFill>
                <a:srgbClr val="FFFF00"/>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000"/>
              </a:p>
            </p:txBody>
          </p:sp>
          <p:sp>
            <p:nvSpPr>
              <p:cNvPr id="35865" name="AutoShape 14">
                <a:extLst>
                  <a:ext uri="{FF2B5EF4-FFF2-40B4-BE49-F238E27FC236}">
                    <a16:creationId xmlns:a16="http://schemas.microsoft.com/office/drawing/2014/main" id="{6A3F5169-AA45-1F43-BC1B-1140B60F1A53}"/>
                  </a:ext>
                </a:extLst>
              </p:cNvPr>
              <p:cNvSpPr>
                <a:spLocks noChangeArrowheads="1"/>
              </p:cNvSpPr>
              <p:nvPr/>
            </p:nvSpPr>
            <p:spPr bwMode="auto">
              <a:xfrm>
                <a:off x="1776" y="1680"/>
                <a:ext cx="384" cy="192"/>
              </a:xfrm>
              <a:prstGeom prst="can">
                <a:avLst>
                  <a:gd name="adj" fmla="val 25000"/>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000"/>
              </a:p>
            </p:txBody>
          </p:sp>
        </p:grpSp>
        <p:sp>
          <p:nvSpPr>
            <p:cNvPr id="35855" name="AutoShape 15">
              <a:extLst>
                <a:ext uri="{FF2B5EF4-FFF2-40B4-BE49-F238E27FC236}">
                  <a16:creationId xmlns:a16="http://schemas.microsoft.com/office/drawing/2014/main" id="{E5B0EACE-F207-C44B-BAF3-63BB3ABA068C}"/>
                </a:ext>
              </a:extLst>
            </p:cNvPr>
            <p:cNvSpPr>
              <a:spLocks noChangeArrowheads="1"/>
            </p:cNvSpPr>
            <p:nvPr/>
          </p:nvSpPr>
          <p:spPr bwMode="auto">
            <a:xfrm>
              <a:off x="3456" y="1488"/>
              <a:ext cx="240" cy="96"/>
            </a:xfrm>
            <a:prstGeom prst="roundRect">
              <a:avLst>
                <a:gd name="adj" fmla="val 16667"/>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400"/>
            </a:p>
          </p:txBody>
        </p:sp>
        <p:sp>
          <p:nvSpPr>
            <p:cNvPr id="35856" name="AutoShape 16">
              <a:extLst>
                <a:ext uri="{FF2B5EF4-FFF2-40B4-BE49-F238E27FC236}">
                  <a16:creationId xmlns:a16="http://schemas.microsoft.com/office/drawing/2014/main" id="{DEB11046-9140-654E-BA2B-0229122221B0}"/>
                </a:ext>
              </a:extLst>
            </p:cNvPr>
            <p:cNvSpPr>
              <a:spLocks noChangeArrowheads="1"/>
            </p:cNvSpPr>
            <p:nvPr/>
          </p:nvSpPr>
          <p:spPr bwMode="auto">
            <a:xfrm>
              <a:off x="4032" y="1824"/>
              <a:ext cx="240" cy="96"/>
            </a:xfrm>
            <a:prstGeom prst="roundRect">
              <a:avLst>
                <a:gd name="adj" fmla="val 16667"/>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400"/>
            </a:p>
          </p:txBody>
        </p:sp>
        <p:sp>
          <p:nvSpPr>
            <p:cNvPr id="35857" name="AutoShape 17">
              <a:extLst>
                <a:ext uri="{FF2B5EF4-FFF2-40B4-BE49-F238E27FC236}">
                  <a16:creationId xmlns:a16="http://schemas.microsoft.com/office/drawing/2014/main" id="{527D717F-F041-564A-AD95-FB3E738308EE}"/>
                </a:ext>
              </a:extLst>
            </p:cNvPr>
            <p:cNvSpPr>
              <a:spLocks noChangeArrowheads="1"/>
            </p:cNvSpPr>
            <p:nvPr/>
          </p:nvSpPr>
          <p:spPr bwMode="auto">
            <a:xfrm>
              <a:off x="4272" y="1584"/>
              <a:ext cx="240" cy="96"/>
            </a:xfrm>
            <a:prstGeom prst="roundRect">
              <a:avLst>
                <a:gd name="adj" fmla="val 16667"/>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400"/>
            </a:p>
          </p:txBody>
        </p:sp>
        <p:sp>
          <p:nvSpPr>
            <p:cNvPr id="35858" name="AutoShape 18">
              <a:extLst>
                <a:ext uri="{FF2B5EF4-FFF2-40B4-BE49-F238E27FC236}">
                  <a16:creationId xmlns:a16="http://schemas.microsoft.com/office/drawing/2014/main" id="{ECCE0179-A63F-CC44-BB05-5156063BBF4B}"/>
                </a:ext>
              </a:extLst>
            </p:cNvPr>
            <p:cNvSpPr>
              <a:spLocks noChangeArrowheads="1"/>
            </p:cNvSpPr>
            <p:nvPr/>
          </p:nvSpPr>
          <p:spPr bwMode="auto">
            <a:xfrm rot="-1190165">
              <a:off x="3648" y="1920"/>
              <a:ext cx="48" cy="384"/>
            </a:xfrm>
            <a:prstGeom prst="upDownArrow">
              <a:avLst>
                <a:gd name="adj1" fmla="val 50000"/>
                <a:gd name="adj2" fmla="val 160000"/>
              </a:avLst>
            </a:prstGeom>
            <a:solidFill>
              <a:srgbClr val="FFCC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5859" name="AutoShape 19">
              <a:extLst>
                <a:ext uri="{FF2B5EF4-FFF2-40B4-BE49-F238E27FC236}">
                  <a16:creationId xmlns:a16="http://schemas.microsoft.com/office/drawing/2014/main" id="{74AD35FE-484B-BB47-A4E4-552174E1014E}"/>
                </a:ext>
              </a:extLst>
            </p:cNvPr>
            <p:cNvSpPr>
              <a:spLocks noChangeArrowheads="1"/>
            </p:cNvSpPr>
            <p:nvPr/>
          </p:nvSpPr>
          <p:spPr bwMode="auto">
            <a:xfrm rot="-1280476">
              <a:off x="3744" y="1585"/>
              <a:ext cx="48" cy="720"/>
            </a:xfrm>
            <a:prstGeom prst="upDownArrow">
              <a:avLst>
                <a:gd name="adj1" fmla="val 50000"/>
                <a:gd name="adj2" fmla="val 191944"/>
              </a:avLst>
            </a:prstGeom>
            <a:solidFill>
              <a:srgbClr val="FFCC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5860" name="AutoShape 20">
              <a:extLst>
                <a:ext uri="{FF2B5EF4-FFF2-40B4-BE49-F238E27FC236}">
                  <a16:creationId xmlns:a16="http://schemas.microsoft.com/office/drawing/2014/main" id="{BB5CFFEB-E076-704D-89A8-247F802D24FA}"/>
                </a:ext>
              </a:extLst>
            </p:cNvPr>
            <p:cNvSpPr>
              <a:spLocks noChangeArrowheads="1"/>
            </p:cNvSpPr>
            <p:nvPr/>
          </p:nvSpPr>
          <p:spPr bwMode="auto">
            <a:xfrm>
              <a:off x="3984" y="1584"/>
              <a:ext cx="48" cy="720"/>
            </a:xfrm>
            <a:prstGeom prst="upDownArrow">
              <a:avLst>
                <a:gd name="adj1" fmla="val 50000"/>
                <a:gd name="adj2" fmla="val 191944"/>
              </a:avLst>
            </a:prstGeom>
            <a:solidFill>
              <a:srgbClr val="FFCC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5861" name="AutoShape 21">
              <a:extLst>
                <a:ext uri="{FF2B5EF4-FFF2-40B4-BE49-F238E27FC236}">
                  <a16:creationId xmlns:a16="http://schemas.microsoft.com/office/drawing/2014/main" id="{91FFCB66-FB5C-D642-AC25-29829DC1A5D6}"/>
                </a:ext>
              </a:extLst>
            </p:cNvPr>
            <p:cNvSpPr>
              <a:spLocks noChangeArrowheads="1"/>
            </p:cNvSpPr>
            <p:nvPr/>
          </p:nvSpPr>
          <p:spPr bwMode="auto">
            <a:xfrm rot="636778">
              <a:off x="4315" y="1679"/>
              <a:ext cx="48" cy="624"/>
            </a:xfrm>
            <a:prstGeom prst="upDownArrow">
              <a:avLst>
                <a:gd name="adj1" fmla="val 50000"/>
                <a:gd name="adj2" fmla="val 166352"/>
              </a:avLst>
            </a:prstGeom>
            <a:solidFill>
              <a:srgbClr val="FFCC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5862" name="AutoShape 22">
              <a:extLst>
                <a:ext uri="{FF2B5EF4-FFF2-40B4-BE49-F238E27FC236}">
                  <a16:creationId xmlns:a16="http://schemas.microsoft.com/office/drawing/2014/main" id="{EA724C8A-72AC-0240-91E8-72C8D696F2F7}"/>
                </a:ext>
              </a:extLst>
            </p:cNvPr>
            <p:cNvSpPr>
              <a:spLocks noChangeArrowheads="1"/>
            </p:cNvSpPr>
            <p:nvPr/>
          </p:nvSpPr>
          <p:spPr bwMode="auto">
            <a:xfrm rot="1184319">
              <a:off x="4704" y="1632"/>
              <a:ext cx="48" cy="672"/>
            </a:xfrm>
            <a:prstGeom prst="upDownArrow">
              <a:avLst>
                <a:gd name="adj1" fmla="val 50000"/>
                <a:gd name="adj2" fmla="val 179148"/>
              </a:avLst>
            </a:prstGeom>
            <a:solidFill>
              <a:srgbClr val="FFCC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5863" name="AutoShape 23">
              <a:extLst>
                <a:ext uri="{FF2B5EF4-FFF2-40B4-BE49-F238E27FC236}">
                  <a16:creationId xmlns:a16="http://schemas.microsoft.com/office/drawing/2014/main" id="{A925A6ED-37A0-0349-834E-B5B61FEA6B0F}"/>
                </a:ext>
              </a:extLst>
            </p:cNvPr>
            <p:cNvSpPr>
              <a:spLocks noChangeArrowheads="1"/>
            </p:cNvSpPr>
            <p:nvPr/>
          </p:nvSpPr>
          <p:spPr bwMode="auto">
            <a:xfrm>
              <a:off x="4128" y="1920"/>
              <a:ext cx="48" cy="384"/>
            </a:xfrm>
            <a:prstGeom prst="upDownArrow">
              <a:avLst>
                <a:gd name="adj1" fmla="val 50000"/>
                <a:gd name="adj2" fmla="val 102370"/>
              </a:avLst>
            </a:prstGeom>
            <a:solidFill>
              <a:srgbClr val="FFCC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35846" name="Group 24">
            <a:extLst>
              <a:ext uri="{FF2B5EF4-FFF2-40B4-BE49-F238E27FC236}">
                <a16:creationId xmlns:a16="http://schemas.microsoft.com/office/drawing/2014/main" id="{57E39A64-021E-5D4C-92D1-75D4D07D395D}"/>
              </a:ext>
            </a:extLst>
          </p:cNvPr>
          <p:cNvGrpSpPr>
            <a:grpSpLocks noChangeAspect="1"/>
          </p:cNvGrpSpPr>
          <p:nvPr/>
        </p:nvGrpSpPr>
        <p:grpSpPr bwMode="auto">
          <a:xfrm>
            <a:off x="5562600" y="3505200"/>
            <a:ext cx="3276600" cy="2457450"/>
            <a:chOff x="480" y="2208"/>
            <a:chExt cx="1536" cy="1152"/>
          </a:xfrm>
        </p:grpSpPr>
        <p:pic>
          <p:nvPicPr>
            <p:cNvPr id="35849" name="Picture 25">
              <a:extLst>
                <a:ext uri="{FF2B5EF4-FFF2-40B4-BE49-F238E27FC236}">
                  <a16:creationId xmlns:a16="http://schemas.microsoft.com/office/drawing/2014/main" id="{1087B11F-C45C-F74A-ADC9-2422D3EB5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 y="2208"/>
              <a:ext cx="1536"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26" descr="Colorized global Sea Surface Temperature map for January, 1993, taken from NOAA AVHHR data.">
              <a:extLst>
                <a:ext uri="{FF2B5EF4-FFF2-40B4-BE49-F238E27FC236}">
                  <a16:creationId xmlns:a16="http://schemas.microsoft.com/office/drawing/2014/main" id="{AF252A34-4DAB-7442-9AA2-8339EFC14A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6667" t="11111" r="42592" b="22223"/>
            <a:stretch>
              <a:fillRect/>
            </a:stretch>
          </p:blipFill>
          <p:spPr bwMode="auto">
            <a:xfrm>
              <a:off x="576" y="2304"/>
              <a:ext cx="864"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5847" name="Picture 27" descr="j0195384">
            <a:extLst>
              <a:ext uri="{FF2B5EF4-FFF2-40B4-BE49-F238E27FC236}">
                <a16:creationId xmlns:a16="http://schemas.microsoft.com/office/drawing/2014/main" id="{36B8109B-0121-5345-9CEA-1BC7CAE890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105400" y="5257800"/>
            <a:ext cx="9699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Rectangle 28">
            <a:extLst>
              <a:ext uri="{FF2B5EF4-FFF2-40B4-BE49-F238E27FC236}">
                <a16:creationId xmlns:a16="http://schemas.microsoft.com/office/drawing/2014/main" id="{EE93C34A-6788-B04B-A1C0-03A157C94FC5}"/>
              </a:ext>
            </a:extLst>
          </p:cNvPr>
          <p:cNvSpPr>
            <a:spLocks noGrp="1" noChangeArrowheads="1"/>
          </p:cNvSpPr>
          <p:nvPr>
            <p:ph type="body" idx="1"/>
          </p:nvPr>
        </p:nvSpPr>
        <p:spPr>
          <a:xfrm>
            <a:off x="381000" y="1143000"/>
            <a:ext cx="4343400" cy="5257800"/>
          </a:xfrm>
          <a:noFill/>
        </p:spPr>
        <p:txBody>
          <a:bodyPr/>
          <a:lstStyle/>
          <a:p>
            <a:pPr eaLnBrk="1" hangingPunct="1"/>
            <a:r>
              <a:rPr lang="en-US" altLang="en-US" sz="2800"/>
              <a:t>Current technologies</a:t>
            </a:r>
          </a:p>
          <a:p>
            <a:pPr lvl="1" eaLnBrk="1" hangingPunct="1"/>
            <a:r>
              <a:rPr lang="en-US" altLang="en-US" sz="2000"/>
              <a:t>JSR168/268 porlets</a:t>
            </a:r>
          </a:p>
          <a:p>
            <a:pPr lvl="1" eaLnBrk="1" hangingPunct="1"/>
            <a:r>
              <a:rPr lang="en-US" altLang="en-US" sz="2000"/>
              <a:t>Several implementations; Gridsphere, JetSpeed, et c.</a:t>
            </a:r>
          </a:p>
          <a:p>
            <a:pPr eaLnBrk="1" hangingPunct="1"/>
            <a:r>
              <a:rPr lang="en-US" altLang="en-US" sz="2800"/>
              <a:t>Needed technologies</a:t>
            </a:r>
          </a:p>
          <a:p>
            <a:pPr lvl="1" eaLnBrk="1" hangingPunct="1"/>
            <a:r>
              <a:rPr lang="en-US" altLang="en-US" sz="1800"/>
              <a:t>Ontologies for portal modal functions</a:t>
            </a:r>
          </a:p>
          <a:p>
            <a:pPr lvl="1" eaLnBrk="1" hangingPunct="1"/>
            <a:r>
              <a:rPr lang="en-US" altLang="en-US" sz="1800"/>
              <a:t>APIs for accessing domain ontologies</a:t>
            </a:r>
          </a:p>
          <a:p>
            <a:pPr lvl="1" eaLnBrk="1" hangingPunct="1"/>
            <a:r>
              <a:rPr lang="en-US" altLang="en-US" sz="1800"/>
              <a:t>Capabilities to propagate provenance and other key metadata</a:t>
            </a:r>
          </a:p>
          <a:p>
            <a:pPr lvl="1" eaLnBrk="1" hangingPunct="1"/>
            <a:r>
              <a:rPr lang="en-US" altLang="en-US" sz="1800"/>
              <a:t>Ontology to describe analysis functions and results </a:t>
            </a:r>
          </a:p>
          <a:p>
            <a:pPr lvl="1" eaLnBrk="1" hangingPunct="1"/>
            <a:endParaRPr lang="en-US" altLang="en-US"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a:extLst>
              <a:ext uri="{FF2B5EF4-FFF2-40B4-BE49-F238E27FC236}">
                <a16:creationId xmlns:a16="http://schemas.microsoft.com/office/drawing/2014/main" id="{78FC456A-4E23-8F43-9669-7580C836E66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a:t>September 2008</a:t>
            </a:r>
            <a:endParaRPr lang="en-US" altLang="en-US" sz="800"/>
          </a:p>
        </p:txBody>
      </p:sp>
      <p:sp>
        <p:nvSpPr>
          <p:cNvPr id="37891" name="Slide Number Placeholder 5">
            <a:extLst>
              <a:ext uri="{FF2B5EF4-FFF2-40B4-BE49-F238E27FC236}">
                <a16:creationId xmlns:a16="http://schemas.microsoft.com/office/drawing/2014/main" id="{DD41FF84-6CDA-C340-9840-190C6B7DBA8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AD82DF9-6FAC-B946-9C55-FF7D18A1957E}" type="slidenum">
              <a:rPr lang="en-US" altLang="en-US" sz="800"/>
              <a:pPr/>
              <a:t>12</a:t>
            </a:fld>
            <a:endParaRPr lang="en-US" altLang="en-US" sz="800"/>
          </a:p>
        </p:txBody>
      </p:sp>
      <p:sp>
        <p:nvSpPr>
          <p:cNvPr id="37892" name="Rectangle 2">
            <a:extLst>
              <a:ext uri="{FF2B5EF4-FFF2-40B4-BE49-F238E27FC236}">
                <a16:creationId xmlns:a16="http://schemas.microsoft.com/office/drawing/2014/main" id="{9E5B5DE9-4F93-114D-AE3B-9EA44F9D271D}"/>
              </a:ext>
            </a:extLst>
          </p:cNvPr>
          <p:cNvSpPr>
            <a:spLocks noGrp="1" noChangeArrowheads="1"/>
          </p:cNvSpPr>
          <p:nvPr>
            <p:ph type="title"/>
          </p:nvPr>
        </p:nvSpPr>
        <p:spPr/>
        <p:txBody>
          <a:bodyPr/>
          <a:lstStyle/>
          <a:p>
            <a:pPr eaLnBrk="1" hangingPunct="1"/>
            <a:r>
              <a:rPr lang="en-US" altLang="en-US"/>
              <a:t>Community Modeling Frameworks Inventory</a:t>
            </a:r>
          </a:p>
        </p:txBody>
      </p:sp>
      <p:sp>
        <p:nvSpPr>
          <p:cNvPr id="37893" name="Rectangle 3">
            <a:extLst>
              <a:ext uri="{FF2B5EF4-FFF2-40B4-BE49-F238E27FC236}">
                <a16:creationId xmlns:a16="http://schemas.microsoft.com/office/drawing/2014/main" id="{E280152D-9026-B24A-8151-60EAB4906CCE}"/>
              </a:ext>
            </a:extLst>
          </p:cNvPr>
          <p:cNvSpPr>
            <a:spLocks noGrp="1" noChangeArrowheads="1"/>
          </p:cNvSpPr>
          <p:nvPr>
            <p:ph type="body" idx="1"/>
          </p:nvPr>
        </p:nvSpPr>
        <p:spPr>
          <a:xfrm>
            <a:off x="381000" y="1143000"/>
            <a:ext cx="4800600" cy="5715000"/>
          </a:xfrm>
        </p:spPr>
        <p:txBody>
          <a:bodyPr/>
          <a:lstStyle/>
          <a:p>
            <a:pPr eaLnBrk="1" hangingPunct="1"/>
            <a:r>
              <a:rPr lang="en-US" altLang="en-US" sz="2800"/>
              <a:t>Current technologies</a:t>
            </a:r>
          </a:p>
          <a:p>
            <a:pPr lvl="1" eaLnBrk="1" hangingPunct="1"/>
            <a:r>
              <a:rPr lang="en-US" altLang="en-US" sz="2000"/>
              <a:t>Frameworks: ESMF, SPMF, etc. </a:t>
            </a:r>
          </a:p>
          <a:p>
            <a:pPr lvl="1" eaLnBrk="1" hangingPunct="1"/>
            <a:r>
              <a:rPr lang="en-US" altLang="en-US" sz="2000"/>
              <a:t>Models: WRF, ROM, etc.</a:t>
            </a:r>
          </a:p>
          <a:p>
            <a:pPr lvl="1" eaLnBrk="1" hangingPunct="1"/>
            <a:r>
              <a:rPr lang="en-US" altLang="en-US" sz="2000"/>
              <a:t>Earth System Curator</a:t>
            </a:r>
          </a:p>
          <a:p>
            <a:pPr eaLnBrk="1" hangingPunct="1"/>
            <a:r>
              <a:rPr lang="en-US" altLang="en-US" sz="2800"/>
              <a:t>Needed technologies</a:t>
            </a:r>
          </a:p>
          <a:p>
            <a:pPr lvl="1" eaLnBrk="1" hangingPunct="1"/>
            <a:r>
              <a:rPr lang="en-US" altLang="en-US" sz="1800"/>
              <a:t>Ontologies for model component and framework functions</a:t>
            </a:r>
          </a:p>
          <a:p>
            <a:pPr lvl="1" eaLnBrk="1" hangingPunct="1"/>
            <a:r>
              <a:rPr lang="en-US" altLang="en-US" sz="1800"/>
              <a:t>APIs for accessing domain ontologies</a:t>
            </a:r>
          </a:p>
          <a:p>
            <a:pPr lvl="1" eaLnBrk="1" hangingPunct="1"/>
            <a:r>
              <a:rPr lang="en-US" altLang="en-US" sz="1800"/>
              <a:t>Capabilities to generate provenance and other key metadata </a:t>
            </a:r>
          </a:p>
          <a:p>
            <a:pPr lvl="1" eaLnBrk="1" hangingPunct="1"/>
            <a:r>
              <a:rPr lang="en-US" altLang="en-US" sz="1800"/>
              <a:t>Use of data-type ontologies, units (point back to lower layer)</a:t>
            </a:r>
          </a:p>
          <a:p>
            <a:pPr lvl="1" eaLnBrk="1" hangingPunct="1"/>
            <a:r>
              <a:rPr lang="en-US" altLang="en-US" sz="1800"/>
              <a:t>Semantics of assumptions, especially among models</a:t>
            </a:r>
          </a:p>
          <a:p>
            <a:pPr lvl="1" eaLnBrk="1" hangingPunct="1"/>
            <a:r>
              <a:rPr lang="en-US" altLang="en-US" sz="1800"/>
              <a:t>Semantics to facilitate data assimilation</a:t>
            </a:r>
            <a:endParaRPr lang="en-US" altLang="en-US" sz="2000"/>
          </a:p>
        </p:txBody>
      </p:sp>
      <p:pic>
        <p:nvPicPr>
          <p:cNvPr id="37894" name="Picture 4" descr="monitor2D">
            <a:extLst>
              <a:ext uri="{FF2B5EF4-FFF2-40B4-BE49-F238E27FC236}">
                <a16:creationId xmlns:a16="http://schemas.microsoft.com/office/drawing/2014/main" id="{0EDDE7E3-E27C-4142-A109-32C52A0AD9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733800"/>
            <a:ext cx="2590800"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AutoShape 5">
            <a:extLst>
              <a:ext uri="{FF2B5EF4-FFF2-40B4-BE49-F238E27FC236}">
                <a16:creationId xmlns:a16="http://schemas.microsoft.com/office/drawing/2014/main" id="{E65107A5-9C5D-6C4D-97FF-49052D01A302}"/>
              </a:ext>
            </a:extLst>
          </p:cNvPr>
          <p:cNvSpPr>
            <a:spLocks noChangeArrowheads="1"/>
          </p:cNvSpPr>
          <p:nvPr/>
        </p:nvSpPr>
        <p:spPr bwMode="auto">
          <a:xfrm rot="16200000" flipH="1">
            <a:off x="5638800" y="3429000"/>
            <a:ext cx="838200" cy="990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8572" y="5399"/>
                  <a:pt x="6573" y="6767"/>
                  <a:pt x="5766" y="8844"/>
                </a:cubicBezTo>
                <a:lnTo>
                  <a:pt x="733" y="6888"/>
                </a:lnTo>
                <a:cubicBezTo>
                  <a:pt x="2346" y="2735"/>
                  <a:pt x="6344" y="-1"/>
                  <a:pt x="10800" y="0"/>
                </a:cubicBezTo>
                <a:cubicBezTo>
                  <a:pt x="16764" y="0"/>
                  <a:pt x="21599" y="4835"/>
                  <a:pt x="21599"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37896" name="Group 6">
            <a:extLst>
              <a:ext uri="{FF2B5EF4-FFF2-40B4-BE49-F238E27FC236}">
                <a16:creationId xmlns:a16="http://schemas.microsoft.com/office/drawing/2014/main" id="{50BC467F-08E7-394C-8711-ABECE945EC8D}"/>
              </a:ext>
            </a:extLst>
          </p:cNvPr>
          <p:cNvGrpSpPr>
            <a:grpSpLocks noChangeAspect="1"/>
          </p:cNvGrpSpPr>
          <p:nvPr/>
        </p:nvGrpSpPr>
        <p:grpSpPr bwMode="auto">
          <a:xfrm>
            <a:off x="5181600" y="1371600"/>
            <a:ext cx="2667000" cy="2138363"/>
            <a:chOff x="3120" y="2112"/>
            <a:chExt cx="2400" cy="1924"/>
          </a:xfrm>
        </p:grpSpPr>
        <p:pic>
          <p:nvPicPr>
            <p:cNvPr id="37897" name="Picture 7" descr="hurricane_path2">
              <a:extLst>
                <a:ext uri="{FF2B5EF4-FFF2-40B4-BE49-F238E27FC236}">
                  <a16:creationId xmlns:a16="http://schemas.microsoft.com/office/drawing/2014/main" id="{2FE8FEB9-14CA-0D4A-AC3D-DC33792F10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2112"/>
              <a:ext cx="2400" cy="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Freeform 8">
              <a:extLst>
                <a:ext uri="{FF2B5EF4-FFF2-40B4-BE49-F238E27FC236}">
                  <a16:creationId xmlns:a16="http://schemas.microsoft.com/office/drawing/2014/main" id="{C25A156D-3BF5-3C4F-8EC9-A9EC242EE9C6}"/>
                </a:ext>
              </a:extLst>
            </p:cNvPr>
            <p:cNvSpPr>
              <a:spLocks noChangeAspect="1"/>
            </p:cNvSpPr>
            <p:nvPr/>
          </p:nvSpPr>
          <p:spPr bwMode="auto">
            <a:xfrm>
              <a:off x="3747" y="2359"/>
              <a:ext cx="934" cy="717"/>
            </a:xfrm>
            <a:custGeom>
              <a:avLst/>
              <a:gdLst>
                <a:gd name="T0" fmla="*/ 926 w 934"/>
                <a:gd name="T1" fmla="*/ 701 h 717"/>
                <a:gd name="T2" fmla="*/ 285 w 934"/>
                <a:gd name="T3" fmla="*/ 425 h 717"/>
                <a:gd name="T4" fmla="*/ 0 w 934"/>
                <a:gd name="T5" fmla="*/ 190 h 717"/>
                <a:gd name="T6" fmla="*/ 50 w 934"/>
                <a:gd name="T7" fmla="*/ 55 h 717"/>
                <a:gd name="T8" fmla="*/ 153 w 934"/>
                <a:gd name="T9" fmla="*/ 0 h 717"/>
                <a:gd name="T10" fmla="*/ 333 w 934"/>
                <a:gd name="T11" fmla="*/ 329 h 717"/>
                <a:gd name="T12" fmla="*/ 926 w 934"/>
                <a:gd name="T13" fmla="*/ 701 h 717"/>
                <a:gd name="T14" fmla="*/ 0 60000 65536"/>
                <a:gd name="T15" fmla="*/ 0 60000 65536"/>
                <a:gd name="T16" fmla="*/ 0 60000 65536"/>
                <a:gd name="T17" fmla="*/ 0 60000 65536"/>
                <a:gd name="T18" fmla="*/ 0 60000 65536"/>
                <a:gd name="T19" fmla="*/ 0 60000 65536"/>
                <a:gd name="T20" fmla="*/ 0 60000 65536"/>
                <a:gd name="T21" fmla="*/ 0 w 934"/>
                <a:gd name="T22" fmla="*/ 0 h 717"/>
                <a:gd name="T23" fmla="*/ 934 w 934"/>
                <a:gd name="T24" fmla="*/ 717 h 7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4" h="717">
                  <a:moveTo>
                    <a:pt x="926" y="701"/>
                  </a:moveTo>
                  <a:cubicBezTo>
                    <a:pt x="918" y="717"/>
                    <a:pt x="439" y="510"/>
                    <a:pt x="285" y="425"/>
                  </a:cubicBezTo>
                  <a:cubicBezTo>
                    <a:pt x="134" y="338"/>
                    <a:pt x="39" y="253"/>
                    <a:pt x="0" y="190"/>
                  </a:cubicBezTo>
                  <a:cubicBezTo>
                    <a:pt x="9" y="108"/>
                    <a:pt x="23" y="85"/>
                    <a:pt x="50" y="55"/>
                  </a:cubicBezTo>
                  <a:cubicBezTo>
                    <a:pt x="80" y="24"/>
                    <a:pt x="96" y="9"/>
                    <a:pt x="153" y="0"/>
                  </a:cubicBezTo>
                  <a:cubicBezTo>
                    <a:pt x="199" y="42"/>
                    <a:pt x="205" y="209"/>
                    <a:pt x="333" y="329"/>
                  </a:cubicBezTo>
                  <a:cubicBezTo>
                    <a:pt x="461" y="449"/>
                    <a:pt x="934" y="685"/>
                    <a:pt x="926" y="701"/>
                  </a:cubicBezTo>
                  <a:close/>
                </a:path>
              </a:pathLst>
            </a:custGeom>
            <a:solidFill>
              <a:srgbClr val="FFCC00">
                <a:alpha val="52156"/>
              </a:srgbClr>
            </a:solidFill>
            <a:ln w="9525">
              <a:solidFill>
                <a:srgbClr val="FF0000"/>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a:extLst>
              <a:ext uri="{FF2B5EF4-FFF2-40B4-BE49-F238E27FC236}">
                <a16:creationId xmlns:a16="http://schemas.microsoft.com/office/drawing/2014/main" id="{D5CE3ADE-9C13-FD48-BE1A-29E8976825E5}"/>
              </a:ext>
            </a:extLst>
          </p:cNvPr>
          <p:cNvSpPr txBox="1">
            <a:spLocks noGrp="1"/>
          </p:cNvSpPr>
          <p:nvPr/>
        </p:nvSpPr>
        <p:spPr bwMode="auto">
          <a:xfrm>
            <a:off x="0" y="662940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a:t>September 2008</a:t>
            </a:r>
            <a:endParaRPr lang="en-US" altLang="en-US" sz="800"/>
          </a:p>
        </p:txBody>
      </p:sp>
      <p:sp>
        <p:nvSpPr>
          <p:cNvPr id="39939" name="Slide Number Placeholder 5">
            <a:extLst>
              <a:ext uri="{FF2B5EF4-FFF2-40B4-BE49-F238E27FC236}">
                <a16:creationId xmlns:a16="http://schemas.microsoft.com/office/drawing/2014/main" id="{73058358-11FB-A949-8601-ED48E4A8A93C}"/>
              </a:ext>
            </a:extLst>
          </p:cNvPr>
          <p:cNvSpPr txBox="1">
            <a:spLocks noGrp="1"/>
          </p:cNvSpPr>
          <p:nvPr/>
        </p:nvSpPr>
        <p:spPr bwMode="auto">
          <a:xfrm>
            <a:off x="8610600" y="66294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84362A90-410E-A14E-8569-A325A0D406DE}" type="slidenum">
              <a:rPr lang="en-US" altLang="en-US" sz="800"/>
              <a:pPr algn="r"/>
              <a:t>13</a:t>
            </a:fld>
            <a:endParaRPr lang="en-US" altLang="en-US" sz="800"/>
          </a:p>
        </p:txBody>
      </p:sp>
      <p:sp>
        <p:nvSpPr>
          <p:cNvPr id="39940" name="Rectangle 2">
            <a:extLst>
              <a:ext uri="{FF2B5EF4-FFF2-40B4-BE49-F238E27FC236}">
                <a16:creationId xmlns:a16="http://schemas.microsoft.com/office/drawing/2014/main" id="{4F9D563C-B898-B34F-A5E1-8DCD075A9319}"/>
              </a:ext>
            </a:extLst>
          </p:cNvPr>
          <p:cNvSpPr>
            <a:spLocks noGrp="1" noChangeArrowheads="1"/>
          </p:cNvSpPr>
          <p:nvPr>
            <p:ph type="title" idx="4294967295"/>
          </p:nvPr>
        </p:nvSpPr>
        <p:spPr/>
        <p:txBody>
          <a:bodyPr/>
          <a:lstStyle/>
          <a:p>
            <a:pPr eaLnBrk="1" hangingPunct="1"/>
            <a:r>
              <a:rPr lang="en-US" altLang="en-US"/>
              <a:t>Keys to notations in gap analysis</a:t>
            </a:r>
          </a:p>
        </p:txBody>
      </p:sp>
      <p:pic>
        <p:nvPicPr>
          <p:cNvPr id="39941" name="Picture 5" descr="100px-Flag_of_Europe">
            <a:extLst>
              <a:ext uri="{FF2B5EF4-FFF2-40B4-BE49-F238E27FC236}">
                <a16:creationId xmlns:a16="http://schemas.microsoft.com/office/drawing/2014/main" id="{98CF0556-18CF-0D4F-B3B7-C60787F3C9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2427288"/>
            <a:ext cx="9525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6" descr="100px-Flag_of_the_United_Nations">
            <a:extLst>
              <a:ext uri="{FF2B5EF4-FFF2-40B4-BE49-F238E27FC236}">
                <a16:creationId xmlns:a16="http://schemas.microsoft.com/office/drawing/2014/main" id="{A9B23F58-FFDB-E044-ABE1-83B46FB448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4446588"/>
            <a:ext cx="9525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7" descr="100px-Flag_of_the_United_States">
            <a:extLst>
              <a:ext uri="{FF2B5EF4-FFF2-40B4-BE49-F238E27FC236}">
                <a16:creationId xmlns:a16="http://schemas.microsoft.com/office/drawing/2014/main" id="{BF3494C1-69C5-F340-A927-C132EECA5A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1268413"/>
            <a:ext cx="952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8" descr="100px-Flag_of_Japan">
            <a:extLst>
              <a:ext uri="{FF2B5EF4-FFF2-40B4-BE49-F238E27FC236}">
                <a16:creationId xmlns:a16="http://schemas.microsoft.com/office/drawing/2014/main" id="{0886FC58-751E-F544-8630-9B9A0A906A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5113" y="3719513"/>
            <a:ext cx="952500" cy="638175"/>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pic>
      <p:pic>
        <p:nvPicPr>
          <p:cNvPr id="39945" name="Picture 9" descr="120px-Flag_of_Australia">
            <a:extLst>
              <a:ext uri="{FF2B5EF4-FFF2-40B4-BE49-F238E27FC236}">
                <a16:creationId xmlns:a16="http://schemas.microsoft.com/office/drawing/2014/main" id="{827D588E-D1E1-CC4F-B33D-25CD8DC2CF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6700" y="3154363"/>
            <a:ext cx="9509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10" descr="100px-Flag_of_the_United_Kingdom">
            <a:extLst>
              <a:ext uri="{FF2B5EF4-FFF2-40B4-BE49-F238E27FC236}">
                <a16:creationId xmlns:a16="http://schemas.microsoft.com/office/drawing/2014/main" id="{315B2AFF-9836-CC45-B192-7A9F3C1431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5113" y="1862138"/>
            <a:ext cx="9525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11" descr="100px-Flag_of_Europe">
            <a:extLst>
              <a:ext uri="{FF2B5EF4-FFF2-40B4-BE49-F238E27FC236}">
                <a16:creationId xmlns:a16="http://schemas.microsoft.com/office/drawing/2014/main" id="{6B76DE2A-F721-8D48-8ADD-06CF0B2705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2559050"/>
            <a:ext cx="2746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2" descr="100px-Flag_of_the_United_Nations">
            <a:extLst>
              <a:ext uri="{FF2B5EF4-FFF2-40B4-BE49-F238E27FC236}">
                <a16:creationId xmlns:a16="http://schemas.microsoft.com/office/drawing/2014/main" id="{681EBFBB-7A65-794B-AA78-66FC071D2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3284538"/>
            <a:ext cx="2746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Picture 13" descr="100px-Flag_of_the_United_States">
            <a:extLst>
              <a:ext uri="{FF2B5EF4-FFF2-40B4-BE49-F238E27FC236}">
                <a16:creationId xmlns:a16="http://schemas.microsoft.com/office/drawing/2014/main" id="{E84E19CE-6785-6445-875D-DC270FF67D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2130425"/>
            <a:ext cx="274638"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0" name="Picture 14" descr="100px-Flag_of_Japan">
            <a:extLst>
              <a:ext uri="{FF2B5EF4-FFF2-40B4-BE49-F238E27FC236}">
                <a16:creationId xmlns:a16="http://schemas.microsoft.com/office/drawing/2014/main" id="{6F791762-C045-8548-A780-1D500CA58C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500" y="3027363"/>
            <a:ext cx="274638" cy="184150"/>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pic>
      <p:pic>
        <p:nvPicPr>
          <p:cNvPr id="39951" name="Picture 15" descr="120px-Flag_of_Australia">
            <a:extLst>
              <a:ext uri="{FF2B5EF4-FFF2-40B4-BE49-F238E27FC236}">
                <a16:creationId xmlns:a16="http://schemas.microsoft.com/office/drawing/2014/main" id="{3756A0B0-6622-1741-9B95-BB4F7AE6F2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500" y="2816225"/>
            <a:ext cx="2746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2" name="Picture 16" descr="100px-Flag_of_the_United_Kingdom">
            <a:extLst>
              <a:ext uri="{FF2B5EF4-FFF2-40B4-BE49-F238E27FC236}">
                <a16:creationId xmlns:a16="http://schemas.microsoft.com/office/drawing/2014/main" id="{87AF3AE4-4195-504A-8FA3-6144553E67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1500" y="2347913"/>
            <a:ext cx="274638"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a:extLst>
              <a:ext uri="{FF2B5EF4-FFF2-40B4-BE49-F238E27FC236}">
                <a16:creationId xmlns:a16="http://schemas.microsoft.com/office/drawing/2014/main" id="{6AFE5E6F-6614-6B49-9DC4-7F700DD54443}"/>
              </a:ext>
            </a:extLst>
          </p:cNvPr>
          <p:cNvSpPr>
            <a:spLocks noChangeArrowheads="1"/>
          </p:cNvSpPr>
          <p:nvPr/>
        </p:nvSpPr>
        <p:spPr bwMode="auto">
          <a:xfrm>
            <a:off x="8459788" y="1146175"/>
            <a:ext cx="419100" cy="2027238"/>
          </a:xfrm>
          <a:prstGeom prst="roundRect">
            <a:avLst>
              <a:gd name="adj" fmla="val 16667"/>
            </a:avLst>
          </a:prstGeom>
          <a:solidFill>
            <a:srgbClr val="C0C0C0"/>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0963" name="AutoShape 3">
            <a:extLst>
              <a:ext uri="{FF2B5EF4-FFF2-40B4-BE49-F238E27FC236}">
                <a16:creationId xmlns:a16="http://schemas.microsoft.com/office/drawing/2014/main" id="{D84C6A35-AB6D-D24B-8A04-268DDD26D558}"/>
              </a:ext>
            </a:extLst>
          </p:cNvPr>
          <p:cNvSpPr>
            <a:spLocks noChangeArrowheads="1"/>
          </p:cNvSpPr>
          <p:nvPr/>
        </p:nvSpPr>
        <p:spPr bwMode="auto">
          <a:xfrm>
            <a:off x="561975" y="3260725"/>
            <a:ext cx="3878263" cy="2874963"/>
          </a:xfrm>
          <a:prstGeom prst="roundRect">
            <a:avLst>
              <a:gd name="adj" fmla="val 16667"/>
            </a:avLst>
          </a:prstGeom>
          <a:solidFill>
            <a:srgbClr val="C0C0C0"/>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0964" name="Date Placeholder 3">
            <a:extLst>
              <a:ext uri="{FF2B5EF4-FFF2-40B4-BE49-F238E27FC236}">
                <a16:creationId xmlns:a16="http://schemas.microsoft.com/office/drawing/2014/main" id="{46A42DF5-D143-F745-992D-2764F395FD9C}"/>
              </a:ext>
            </a:extLst>
          </p:cNvPr>
          <p:cNvSpPr txBox="1">
            <a:spLocks noGrp="1"/>
          </p:cNvSpPr>
          <p:nvPr/>
        </p:nvSpPr>
        <p:spPr bwMode="auto">
          <a:xfrm>
            <a:off x="0" y="662940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a:t>September 2008</a:t>
            </a:r>
            <a:endParaRPr lang="en-US" altLang="en-US" sz="800"/>
          </a:p>
        </p:txBody>
      </p:sp>
      <p:sp>
        <p:nvSpPr>
          <p:cNvPr id="40965" name="Slide Number Placeholder 5">
            <a:extLst>
              <a:ext uri="{FF2B5EF4-FFF2-40B4-BE49-F238E27FC236}">
                <a16:creationId xmlns:a16="http://schemas.microsoft.com/office/drawing/2014/main" id="{894E0AD2-0BA5-0946-AB43-3B6D0AFA7464}"/>
              </a:ext>
            </a:extLst>
          </p:cNvPr>
          <p:cNvSpPr txBox="1">
            <a:spLocks noGrp="1"/>
          </p:cNvSpPr>
          <p:nvPr/>
        </p:nvSpPr>
        <p:spPr bwMode="auto">
          <a:xfrm>
            <a:off x="8610600" y="66294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FE96C2E4-4C8E-B24E-9D35-9C608DAE5F23}" type="slidenum">
              <a:rPr lang="en-US" altLang="en-US" sz="800"/>
              <a:pPr algn="r"/>
              <a:t>14</a:t>
            </a:fld>
            <a:endParaRPr lang="en-US" altLang="en-US" sz="800"/>
          </a:p>
        </p:txBody>
      </p:sp>
      <p:sp>
        <p:nvSpPr>
          <p:cNvPr id="40966" name="Rectangle 2">
            <a:extLst>
              <a:ext uri="{FF2B5EF4-FFF2-40B4-BE49-F238E27FC236}">
                <a16:creationId xmlns:a16="http://schemas.microsoft.com/office/drawing/2014/main" id="{E42C4AA3-2EED-2240-BBF1-511BBB7FD503}"/>
              </a:ext>
            </a:extLst>
          </p:cNvPr>
          <p:cNvSpPr>
            <a:spLocks noGrp="1" noChangeArrowheads="1"/>
          </p:cNvSpPr>
          <p:nvPr>
            <p:ph type="title"/>
          </p:nvPr>
        </p:nvSpPr>
        <p:spPr/>
        <p:txBody>
          <a:bodyPr/>
          <a:lstStyle/>
          <a:p>
            <a:pPr eaLnBrk="1" hangingPunct="1"/>
            <a:r>
              <a:rPr lang="en-US" altLang="en-US"/>
              <a:t>Keys to notations in gap analysis</a:t>
            </a:r>
          </a:p>
        </p:txBody>
      </p:sp>
      <p:sp>
        <p:nvSpPr>
          <p:cNvPr id="40967" name="Rectangle 7">
            <a:extLst>
              <a:ext uri="{FF2B5EF4-FFF2-40B4-BE49-F238E27FC236}">
                <a16:creationId xmlns:a16="http://schemas.microsoft.com/office/drawing/2014/main" id="{CF8E4131-AF6A-9D45-B5F4-63FC15F6826F}"/>
              </a:ext>
            </a:extLst>
          </p:cNvPr>
          <p:cNvSpPr>
            <a:spLocks noGrp="1" noChangeArrowheads="1"/>
          </p:cNvSpPr>
          <p:nvPr>
            <p:ph type="body" sz="half" idx="1"/>
          </p:nvPr>
        </p:nvSpPr>
        <p:spPr>
          <a:xfrm>
            <a:off x="381000" y="1143000"/>
            <a:ext cx="4114800" cy="2085975"/>
          </a:xfrm>
        </p:spPr>
        <p:txBody>
          <a:bodyPr/>
          <a:lstStyle/>
          <a:p>
            <a:pPr eaLnBrk="1" hangingPunct="1"/>
            <a:r>
              <a:rPr lang="en-US" altLang="en-US"/>
              <a:t>Symbols:</a:t>
            </a:r>
          </a:p>
          <a:p>
            <a:pPr lvl="1" eaLnBrk="1" hangingPunct="1"/>
            <a:r>
              <a:rPr lang="en-US" altLang="en-US"/>
              <a:t>Warning = gap</a:t>
            </a:r>
          </a:p>
          <a:p>
            <a:pPr eaLnBrk="1" hangingPunct="1"/>
            <a:r>
              <a:rPr lang="en-US" altLang="en-US"/>
              <a:t>Color scheme (unless otherwise noted)</a:t>
            </a:r>
          </a:p>
        </p:txBody>
      </p:sp>
      <p:sp>
        <p:nvSpPr>
          <p:cNvPr id="40968" name="Rectangle 8">
            <a:extLst>
              <a:ext uri="{FF2B5EF4-FFF2-40B4-BE49-F238E27FC236}">
                <a16:creationId xmlns:a16="http://schemas.microsoft.com/office/drawing/2014/main" id="{B5EB6477-70F1-0343-B740-75CFD089D463}"/>
              </a:ext>
            </a:extLst>
          </p:cNvPr>
          <p:cNvSpPr>
            <a:spLocks noGrp="1" noChangeArrowheads="1"/>
          </p:cNvSpPr>
          <p:nvPr>
            <p:ph type="body" sz="half" idx="2"/>
          </p:nvPr>
        </p:nvSpPr>
        <p:spPr/>
        <p:txBody>
          <a:bodyPr/>
          <a:lstStyle/>
          <a:p>
            <a:pPr eaLnBrk="1" hangingPunct="1"/>
            <a:r>
              <a:rPr lang="en-US" altLang="en-US"/>
              <a:t>Distance measure:</a:t>
            </a:r>
          </a:p>
          <a:p>
            <a:pPr lvl="1" eaLnBrk="1" hangingPunct="1"/>
            <a:r>
              <a:rPr lang="en-US" altLang="en-US"/>
              <a:t>NASA =</a:t>
            </a:r>
          </a:p>
          <a:p>
            <a:pPr lvl="1" eaLnBrk="1" hangingPunct="1"/>
            <a:r>
              <a:rPr lang="en-US" altLang="en-US"/>
              <a:t>Earth science =</a:t>
            </a:r>
          </a:p>
          <a:p>
            <a:pPr lvl="1" eaLnBrk="1" hangingPunct="1"/>
            <a:r>
              <a:rPr lang="en-US" altLang="en-US"/>
              <a:t>Country = flag</a:t>
            </a:r>
          </a:p>
          <a:p>
            <a:pPr eaLnBrk="1" hangingPunct="1"/>
            <a:r>
              <a:rPr lang="en-US" altLang="en-US"/>
              <a:t>Examples:</a:t>
            </a:r>
          </a:p>
          <a:p>
            <a:pPr lvl="1" eaLnBrk="1" hangingPunct="1"/>
            <a:r>
              <a:rPr lang="en-US" altLang="en-US"/>
              <a:t>outside US</a:t>
            </a:r>
          </a:p>
          <a:p>
            <a:pPr lvl="1" eaLnBrk="1" hangingPunct="1"/>
            <a:r>
              <a:rPr lang="en-US" altLang="en-US"/>
              <a:t>in US, outside NASA and ES  </a:t>
            </a:r>
          </a:p>
          <a:p>
            <a:pPr lvl="1" eaLnBrk="1" hangingPunct="1"/>
            <a:r>
              <a:rPr lang="en-US" altLang="en-US"/>
              <a:t>in ES, outside NASA</a:t>
            </a:r>
          </a:p>
          <a:p>
            <a:pPr lvl="1" eaLnBrk="1" hangingPunct="1"/>
            <a:r>
              <a:rPr lang="en-US" altLang="en-US"/>
              <a:t>within NASA and ES</a:t>
            </a:r>
          </a:p>
          <a:p>
            <a:pPr eaLnBrk="1" hangingPunct="1"/>
            <a:endParaRPr lang="en-US" altLang="en-US"/>
          </a:p>
          <a:p>
            <a:endParaRPr lang="en-US" altLang="en-US"/>
          </a:p>
        </p:txBody>
      </p:sp>
      <p:sp>
        <p:nvSpPr>
          <p:cNvPr id="40969" name="AutoShape 7">
            <a:extLst>
              <a:ext uri="{FF2B5EF4-FFF2-40B4-BE49-F238E27FC236}">
                <a16:creationId xmlns:a16="http://schemas.microsoft.com/office/drawing/2014/main" id="{B7B64D69-EACA-7441-9F6E-6C6A5AE85278}"/>
              </a:ext>
            </a:extLst>
          </p:cNvPr>
          <p:cNvSpPr>
            <a:spLocks noChangeAspect="1" noChangeArrowheads="1"/>
          </p:cNvSpPr>
          <p:nvPr/>
        </p:nvSpPr>
        <p:spPr bwMode="auto">
          <a:xfrm>
            <a:off x="3492500" y="1412875"/>
            <a:ext cx="804863" cy="7429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40970" name="Picture 10" descr="100px-Flag_of_the_United_Nations">
            <a:extLst>
              <a:ext uri="{FF2B5EF4-FFF2-40B4-BE49-F238E27FC236}">
                <a16:creationId xmlns:a16="http://schemas.microsoft.com/office/drawing/2014/main" id="{C06833D9-BF5F-9940-B216-3FE43D131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3573463"/>
            <a:ext cx="2746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11" descr="100px-Flag_of_the_United_States">
            <a:extLst>
              <a:ext uri="{FF2B5EF4-FFF2-40B4-BE49-F238E27FC236}">
                <a16:creationId xmlns:a16="http://schemas.microsoft.com/office/drawing/2014/main" id="{6640131A-149C-FC4A-8616-4F499FC9F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4437063"/>
            <a:ext cx="274638"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210" descr="MCj04325690000[1]">
            <a:extLst>
              <a:ext uri="{FF2B5EF4-FFF2-40B4-BE49-F238E27FC236}">
                <a16:creationId xmlns:a16="http://schemas.microsoft.com/office/drawing/2014/main" id="{CDFCAF21-35A4-AB46-988E-7A311DE0D2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4797425"/>
            <a:ext cx="26511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73" name="Group 13">
            <a:extLst>
              <a:ext uri="{FF2B5EF4-FFF2-40B4-BE49-F238E27FC236}">
                <a16:creationId xmlns:a16="http://schemas.microsoft.com/office/drawing/2014/main" id="{8606D8A7-F1F7-2848-904A-3B5066EA15A3}"/>
              </a:ext>
            </a:extLst>
          </p:cNvPr>
          <p:cNvGrpSpPr>
            <a:grpSpLocks noChangeAspect="1"/>
          </p:cNvGrpSpPr>
          <p:nvPr/>
        </p:nvGrpSpPr>
        <p:grpSpPr bwMode="auto">
          <a:xfrm>
            <a:off x="8316913" y="5264150"/>
            <a:ext cx="274637" cy="238125"/>
            <a:chOff x="691" y="1739"/>
            <a:chExt cx="2367" cy="2039"/>
          </a:xfrm>
        </p:grpSpPr>
        <p:sp>
          <p:nvSpPr>
            <p:cNvPr id="41077" name="Oval 14">
              <a:extLst>
                <a:ext uri="{FF2B5EF4-FFF2-40B4-BE49-F238E27FC236}">
                  <a16:creationId xmlns:a16="http://schemas.microsoft.com/office/drawing/2014/main" id="{6B4AA85F-3175-9046-AE00-176D96FF4C64}"/>
                </a:ext>
              </a:extLst>
            </p:cNvPr>
            <p:cNvSpPr>
              <a:spLocks noChangeAspect="1" noChangeArrowheads="1"/>
            </p:cNvSpPr>
            <p:nvPr/>
          </p:nvSpPr>
          <p:spPr bwMode="auto">
            <a:xfrm>
              <a:off x="816" y="1752"/>
              <a:ext cx="1944" cy="200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78" name="Freeform 15">
              <a:extLst>
                <a:ext uri="{FF2B5EF4-FFF2-40B4-BE49-F238E27FC236}">
                  <a16:creationId xmlns:a16="http://schemas.microsoft.com/office/drawing/2014/main" id="{CDC67A25-EE67-3A4B-9753-F4F66071CE68}"/>
                </a:ext>
              </a:extLst>
            </p:cNvPr>
            <p:cNvSpPr>
              <a:spLocks noChangeAspect="1"/>
            </p:cNvSpPr>
            <p:nvPr/>
          </p:nvSpPr>
          <p:spPr bwMode="auto">
            <a:xfrm>
              <a:off x="807" y="1739"/>
              <a:ext cx="1812" cy="1234"/>
            </a:xfrm>
            <a:custGeom>
              <a:avLst/>
              <a:gdLst>
                <a:gd name="T0" fmla="*/ 865 w 26863"/>
                <a:gd name="T1" fmla="*/ 16 h 18299"/>
                <a:gd name="T2" fmla="*/ 1250 w 26863"/>
                <a:gd name="T3" fmla="*/ 48 h 18299"/>
                <a:gd name="T4" fmla="*/ 1710 w 26863"/>
                <a:gd name="T5" fmla="*/ 347 h 18299"/>
                <a:gd name="T6" fmla="*/ 1812 w 26863"/>
                <a:gd name="T7" fmla="*/ 489 h 18299"/>
                <a:gd name="T8" fmla="*/ 1584 w 26863"/>
                <a:gd name="T9" fmla="*/ 613 h 18299"/>
                <a:gd name="T10" fmla="*/ 1227 w 26863"/>
                <a:gd name="T11" fmla="*/ 770 h 18299"/>
                <a:gd name="T12" fmla="*/ 1057 w 26863"/>
                <a:gd name="T13" fmla="*/ 581 h 18299"/>
                <a:gd name="T14" fmla="*/ 814 w 26863"/>
                <a:gd name="T15" fmla="*/ 404 h 18299"/>
                <a:gd name="T16" fmla="*/ 671 w 26863"/>
                <a:gd name="T17" fmla="*/ 355 h 18299"/>
                <a:gd name="T18" fmla="*/ 565 w 26863"/>
                <a:gd name="T19" fmla="*/ 372 h 18299"/>
                <a:gd name="T20" fmla="*/ 506 w 26863"/>
                <a:gd name="T21" fmla="*/ 449 h 18299"/>
                <a:gd name="T22" fmla="*/ 491 w 26863"/>
                <a:gd name="T23" fmla="*/ 560 h 18299"/>
                <a:gd name="T24" fmla="*/ 546 w 26863"/>
                <a:gd name="T25" fmla="*/ 805 h 18299"/>
                <a:gd name="T26" fmla="*/ 630 w 26863"/>
                <a:gd name="T27" fmla="*/ 980 h 18299"/>
                <a:gd name="T28" fmla="*/ 506 w 26863"/>
                <a:gd name="T29" fmla="*/ 1022 h 18299"/>
                <a:gd name="T30" fmla="*/ 507 w 26863"/>
                <a:gd name="T31" fmla="*/ 879 h 18299"/>
                <a:gd name="T32" fmla="*/ 512 w 26863"/>
                <a:gd name="T33" fmla="*/ 851 h 18299"/>
                <a:gd name="T34" fmla="*/ 536 w 26863"/>
                <a:gd name="T35" fmla="*/ 824 h 18299"/>
                <a:gd name="T36" fmla="*/ 425 w 26863"/>
                <a:gd name="T37" fmla="*/ 824 h 18299"/>
                <a:gd name="T38" fmla="*/ 453 w 26863"/>
                <a:gd name="T39" fmla="*/ 862 h 18299"/>
                <a:gd name="T40" fmla="*/ 456 w 26863"/>
                <a:gd name="T41" fmla="*/ 886 h 18299"/>
                <a:gd name="T42" fmla="*/ 456 w 26863"/>
                <a:gd name="T43" fmla="*/ 1041 h 18299"/>
                <a:gd name="T44" fmla="*/ 451 w 26863"/>
                <a:gd name="T45" fmla="*/ 1045 h 18299"/>
                <a:gd name="T46" fmla="*/ 358 w 26863"/>
                <a:gd name="T47" fmla="*/ 883 h 18299"/>
                <a:gd name="T48" fmla="*/ 322 w 26863"/>
                <a:gd name="T49" fmla="*/ 822 h 18299"/>
                <a:gd name="T50" fmla="*/ 219 w 26863"/>
                <a:gd name="T51" fmla="*/ 822 h 18299"/>
                <a:gd name="T52" fmla="*/ 166 w 26863"/>
                <a:gd name="T53" fmla="*/ 822 h 18299"/>
                <a:gd name="T54" fmla="*/ 193 w 26863"/>
                <a:gd name="T55" fmla="*/ 858 h 18299"/>
                <a:gd name="T56" fmla="*/ 198 w 26863"/>
                <a:gd name="T57" fmla="*/ 884 h 18299"/>
                <a:gd name="T58" fmla="*/ 198 w 26863"/>
                <a:gd name="T59" fmla="*/ 1145 h 18299"/>
                <a:gd name="T60" fmla="*/ 27 w 26863"/>
                <a:gd name="T61" fmla="*/ 1234 h 18299"/>
                <a:gd name="T62" fmla="*/ 3 w 26863"/>
                <a:gd name="T63" fmla="*/ 1031 h 18299"/>
                <a:gd name="T64" fmla="*/ 106 w 26863"/>
                <a:gd name="T65" fmla="*/ 568 h 18299"/>
                <a:gd name="T66" fmla="*/ 388 w 26863"/>
                <a:gd name="T67" fmla="*/ 217 h 18299"/>
                <a:gd name="T68" fmla="*/ 865 w 26863"/>
                <a:gd name="T69" fmla="*/ 16 h 182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863"/>
                <a:gd name="T106" fmla="*/ 0 h 18299"/>
                <a:gd name="T107" fmla="*/ 26863 w 26863"/>
                <a:gd name="T108" fmla="*/ 18299 h 182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863" h="18299">
                  <a:moveTo>
                    <a:pt x="12819" y="237"/>
                  </a:moveTo>
                  <a:cubicBezTo>
                    <a:pt x="14730" y="0"/>
                    <a:pt x="16690" y="159"/>
                    <a:pt x="18535" y="713"/>
                  </a:cubicBezTo>
                  <a:cubicBezTo>
                    <a:pt x="21172" y="1496"/>
                    <a:pt x="23555" y="3074"/>
                    <a:pt x="25351" y="5152"/>
                  </a:cubicBezTo>
                  <a:cubicBezTo>
                    <a:pt x="25912" y="5806"/>
                    <a:pt x="26432" y="6499"/>
                    <a:pt x="26863" y="7245"/>
                  </a:cubicBezTo>
                  <a:cubicBezTo>
                    <a:pt x="25775" y="7931"/>
                    <a:pt x="24633" y="8529"/>
                    <a:pt x="23477" y="9091"/>
                  </a:cubicBezTo>
                  <a:cubicBezTo>
                    <a:pt x="21754" y="9947"/>
                    <a:pt x="19985" y="10708"/>
                    <a:pt x="18197" y="11419"/>
                  </a:cubicBezTo>
                  <a:cubicBezTo>
                    <a:pt x="17433" y="10421"/>
                    <a:pt x="16581" y="9492"/>
                    <a:pt x="15673" y="8623"/>
                  </a:cubicBezTo>
                  <a:cubicBezTo>
                    <a:pt x="14588" y="7600"/>
                    <a:pt x="13397" y="6671"/>
                    <a:pt x="12067" y="5986"/>
                  </a:cubicBezTo>
                  <a:cubicBezTo>
                    <a:pt x="11399" y="5648"/>
                    <a:pt x="10694" y="5358"/>
                    <a:pt x="9947" y="5257"/>
                  </a:cubicBezTo>
                  <a:cubicBezTo>
                    <a:pt x="9413" y="5188"/>
                    <a:pt x="8838" y="5234"/>
                    <a:pt x="8370" y="5522"/>
                  </a:cubicBezTo>
                  <a:cubicBezTo>
                    <a:pt x="7948" y="5772"/>
                    <a:pt x="7661" y="6200"/>
                    <a:pt x="7501" y="6656"/>
                  </a:cubicBezTo>
                  <a:cubicBezTo>
                    <a:pt x="7314" y="7184"/>
                    <a:pt x="7264" y="7751"/>
                    <a:pt x="7277" y="8308"/>
                  </a:cubicBezTo>
                  <a:cubicBezTo>
                    <a:pt x="7317" y="9555"/>
                    <a:pt x="7645" y="10775"/>
                    <a:pt x="8088" y="11934"/>
                  </a:cubicBezTo>
                  <a:cubicBezTo>
                    <a:pt x="8430" y="12835"/>
                    <a:pt x="8876" y="13693"/>
                    <a:pt x="9346" y="14533"/>
                  </a:cubicBezTo>
                  <a:cubicBezTo>
                    <a:pt x="8733" y="14742"/>
                    <a:pt x="8120" y="14954"/>
                    <a:pt x="7505" y="15158"/>
                  </a:cubicBezTo>
                  <a:cubicBezTo>
                    <a:pt x="7497" y="14450"/>
                    <a:pt x="7519" y="13743"/>
                    <a:pt x="7513" y="13036"/>
                  </a:cubicBezTo>
                  <a:cubicBezTo>
                    <a:pt x="7520" y="12895"/>
                    <a:pt x="7498" y="12732"/>
                    <a:pt x="7597" y="12616"/>
                  </a:cubicBezTo>
                  <a:cubicBezTo>
                    <a:pt x="7707" y="12481"/>
                    <a:pt x="7834" y="12360"/>
                    <a:pt x="7944" y="12225"/>
                  </a:cubicBezTo>
                  <a:cubicBezTo>
                    <a:pt x="7395" y="12212"/>
                    <a:pt x="6845" y="12198"/>
                    <a:pt x="6295" y="12212"/>
                  </a:cubicBezTo>
                  <a:cubicBezTo>
                    <a:pt x="6428" y="12408"/>
                    <a:pt x="6599" y="12577"/>
                    <a:pt x="6710" y="12788"/>
                  </a:cubicBezTo>
                  <a:cubicBezTo>
                    <a:pt x="6769" y="12896"/>
                    <a:pt x="6754" y="13023"/>
                    <a:pt x="6756" y="13141"/>
                  </a:cubicBezTo>
                  <a:cubicBezTo>
                    <a:pt x="6748" y="13906"/>
                    <a:pt x="6763" y="14671"/>
                    <a:pt x="6763" y="15436"/>
                  </a:cubicBezTo>
                  <a:cubicBezTo>
                    <a:pt x="6742" y="15453"/>
                    <a:pt x="6701" y="15485"/>
                    <a:pt x="6680" y="15502"/>
                  </a:cubicBezTo>
                  <a:cubicBezTo>
                    <a:pt x="6225" y="14698"/>
                    <a:pt x="5776" y="13891"/>
                    <a:pt x="5314" y="13091"/>
                  </a:cubicBezTo>
                  <a:cubicBezTo>
                    <a:pt x="5134" y="12790"/>
                    <a:pt x="4974" y="12475"/>
                    <a:pt x="4772" y="12188"/>
                  </a:cubicBezTo>
                  <a:cubicBezTo>
                    <a:pt x="4266" y="12189"/>
                    <a:pt x="3759" y="12188"/>
                    <a:pt x="3253" y="12189"/>
                  </a:cubicBezTo>
                  <a:cubicBezTo>
                    <a:pt x="2989" y="12192"/>
                    <a:pt x="2725" y="12166"/>
                    <a:pt x="2461" y="12188"/>
                  </a:cubicBezTo>
                  <a:cubicBezTo>
                    <a:pt x="2579" y="12377"/>
                    <a:pt x="2737" y="12537"/>
                    <a:pt x="2863" y="12720"/>
                  </a:cubicBezTo>
                  <a:cubicBezTo>
                    <a:pt x="2947" y="12831"/>
                    <a:pt x="2925" y="12976"/>
                    <a:pt x="2928" y="13105"/>
                  </a:cubicBezTo>
                  <a:cubicBezTo>
                    <a:pt x="2917" y="14398"/>
                    <a:pt x="2909" y="15691"/>
                    <a:pt x="2934" y="16983"/>
                  </a:cubicBezTo>
                  <a:cubicBezTo>
                    <a:pt x="2061" y="17370"/>
                    <a:pt x="1222" y="17827"/>
                    <a:pt x="393" y="18299"/>
                  </a:cubicBezTo>
                  <a:cubicBezTo>
                    <a:pt x="164" y="17315"/>
                    <a:pt x="58" y="16303"/>
                    <a:pt x="43" y="15293"/>
                  </a:cubicBezTo>
                  <a:cubicBezTo>
                    <a:pt x="0" y="12925"/>
                    <a:pt x="526" y="10550"/>
                    <a:pt x="1568" y="8423"/>
                  </a:cubicBezTo>
                  <a:cubicBezTo>
                    <a:pt x="2550" y="6405"/>
                    <a:pt x="3988" y="4610"/>
                    <a:pt x="5749" y="3219"/>
                  </a:cubicBezTo>
                  <a:cubicBezTo>
                    <a:pt x="7777" y="1608"/>
                    <a:pt x="10246" y="550"/>
                    <a:pt x="12819" y="237"/>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79" name="Freeform 16">
              <a:extLst>
                <a:ext uri="{FF2B5EF4-FFF2-40B4-BE49-F238E27FC236}">
                  <a16:creationId xmlns:a16="http://schemas.microsoft.com/office/drawing/2014/main" id="{7520A93F-87E1-7C4D-AF01-CBDD94A75F60}"/>
                </a:ext>
              </a:extLst>
            </p:cNvPr>
            <p:cNvSpPr>
              <a:spLocks noChangeAspect="1"/>
            </p:cNvSpPr>
            <p:nvPr/>
          </p:nvSpPr>
          <p:spPr bwMode="auto">
            <a:xfrm>
              <a:off x="807" y="1739"/>
              <a:ext cx="1812" cy="1234"/>
            </a:xfrm>
            <a:custGeom>
              <a:avLst/>
              <a:gdLst>
                <a:gd name="T0" fmla="*/ 865 w 26863"/>
                <a:gd name="T1" fmla="*/ 16 h 18299"/>
                <a:gd name="T2" fmla="*/ 1250 w 26863"/>
                <a:gd name="T3" fmla="*/ 48 h 18299"/>
                <a:gd name="T4" fmla="*/ 1710 w 26863"/>
                <a:gd name="T5" fmla="*/ 347 h 18299"/>
                <a:gd name="T6" fmla="*/ 1812 w 26863"/>
                <a:gd name="T7" fmla="*/ 489 h 18299"/>
                <a:gd name="T8" fmla="*/ 1584 w 26863"/>
                <a:gd name="T9" fmla="*/ 613 h 18299"/>
                <a:gd name="T10" fmla="*/ 1227 w 26863"/>
                <a:gd name="T11" fmla="*/ 770 h 18299"/>
                <a:gd name="T12" fmla="*/ 1057 w 26863"/>
                <a:gd name="T13" fmla="*/ 581 h 18299"/>
                <a:gd name="T14" fmla="*/ 814 w 26863"/>
                <a:gd name="T15" fmla="*/ 404 h 18299"/>
                <a:gd name="T16" fmla="*/ 671 w 26863"/>
                <a:gd name="T17" fmla="*/ 355 h 18299"/>
                <a:gd name="T18" fmla="*/ 565 w 26863"/>
                <a:gd name="T19" fmla="*/ 372 h 18299"/>
                <a:gd name="T20" fmla="*/ 506 w 26863"/>
                <a:gd name="T21" fmla="*/ 449 h 18299"/>
                <a:gd name="T22" fmla="*/ 491 w 26863"/>
                <a:gd name="T23" fmla="*/ 560 h 18299"/>
                <a:gd name="T24" fmla="*/ 546 w 26863"/>
                <a:gd name="T25" fmla="*/ 805 h 18299"/>
                <a:gd name="T26" fmla="*/ 630 w 26863"/>
                <a:gd name="T27" fmla="*/ 980 h 18299"/>
                <a:gd name="T28" fmla="*/ 506 w 26863"/>
                <a:gd name="T29" fmla="*/ 1022 h 18299"/>
                <a:gd name="T30" fmla="*/ 507 w 26863"/>
                <a:gd name="T31" fmla="*/ 879 h 18299"/>
                <a:gd name="T32" fmla="*/ 512 w 26863"/>
                <a:gd name="T33" fmla="*/ 851 h 18299"/>
                <a:gd name="T34" fmla="*/ 536 w 26863"/>
                <a:gd name="T35" fmla="*/ 824 h 18299"/>
                <a:gd name="T36" fmla="*/ 425 w 26863"/>
                <a:gd name="T37" fmla="*/ 824 h 18299"/>
                <a:gd name="T38" fmla="*/ 453 w 26863"/>
                <a:gd name="T39" fmla="*/ 862 h 18299"/>
                <a:gd name="T40" fmla="*/ 456 w 26863"/>
                <a:gd name="T41" fmla="*/ 886 h 18299"/>
                <a:gd name="T42" fmla="*/ 456 w 26863"/>
                <a:gd name="T43" fmla="*/ 1041 h 18299"/>
                <a:gd name="T44" fmla="*/ 451 w 26863"/>
                <a:gd name="T45" fmla="*/ 1045 h 18299"/>
                <a:gd name="T46" fmla="*/ 358 w 26863"/>
                <a:gd name="T47" fmla="*/ 883 h 18299"/>
                <a:gd name="T48" fmla="*/ 322 w 26863"/>
                <a:gd name="T49" fmla="*/ 822 h 18299"/>
                <a:gd name="T50" fmla="*/ 219 w 26863"/>
                <a:gd name="T51" fmla="*/ 822 h 18299"/>
                <a:gd name="T52" fmla="*/ 166 w 26863"/>
                <a:gd name="T53" fmla="*/ 822 h 18299"/>
                <a:gd name="T54" fmla="*/ 193 w 26863"/>
                <a:gd name="T55" fmla="*/ 858 h 18299"/>
                <a:gd name="T56" fmla="*/ 198 w 26863"/>
                <a:gd name="T57" fmla="*/ 884 h 18299"/>
                <a:gd name="T58" fmla="*/ 198 w 26863"/>
                <a:gd name="T59" fmla="*/ 1145 h 18299"/>
                <a:gd name="T60" fmla="*/ 27 w 26863"/>
                <a:gd name="T61" fmla="*/ 1234 h 18299"/>
                <a:gd name="T62" fmla="*/ 3 w 26863"/>
                <a:gd name="T63" fmla="*/ 1031 h 18299"/>
                <a:gd name="T64" fmla="*/ 106 w 26863"/>
                <a:gd name="T65" fmla="*/ 568 h 18299"/>
                <a:gd name="T66" fmla="*/ 388 w 26863"/>
                <a:gd name="T67" fmla="*/ 217 h 18299"/>
                <a:gd name="T68" fmla="*/ 865 w 26863"/>
                <a:gd name="T69" fmla="*/ 16 h 182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863"/>
                <a:gd name="T106" fmla="*/ 0 h 18299"/>
                <a:gd name="T107" fmla="*/ 26863 w 26863"/>
                <a:gd name="T108" fmla="*/ 18299 h 182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863" h="18299">
                  <a:moveTo>
                    <a:pt x="12819" y="237"/>
                  </a:moveTo>
                  <a:cubicBezTo>
                    <a:pt x="14730" y="0"/>
                    <a:pt x="16690" y="159"/>
                    <a:pt x="18535" y="713"/>
                  </a:cubicBezTo>
                  <a:cubicBezTo>
                    <a:pt x="21172" y="1496"/>
                    <a:pt x="23555" y="3074"/>
                    <a:pt x="25351" y="5152"/>
                  </a:cubicBezTo>
                  <a:cubicBezTo>
                    <a:pt x="25912" y="5806"/>
                    <a:pt x="26432" y="6499"/>
                    <a:pt x="26863" y="7245"/>
                  </a:cubicBezTo>
                  <a:cubicBezTo>
                    <a:pt x="25775" y="7931"/>
                    <a:pt x="24633" y="8529"/>
                    <a:pt x="23477" y="9091"/>
                  </a:cubicBezTo>
                  <a:cubicBezTo>
                    <a:pt x="21754" y="9947"/>
                    <a:pt x="19985" y="10708"/>
                    <a:pt x="18197" y="11419"/>
                  </a:cubicBezTo>
                  <a:cubicBezTo>
                    <a:pt x="17433" y="10421"/>
                    <a:pt x="16581" y="9492"/>
                    <a:pt x="15673" y="8623"/>
                  </a:cubicBezTo>
                  <a:cubicBezTo>
                    <a:pt x="14588" y="7600"/>
                    <a:pt x="13397" y="6671"/>
                    <a:pt x="12067" y="5986"/>
                  </a:cubicBezTo>
                  <a:cubicBezTo>
                    <a:pt x="11399" y="5648"/>
                    <a:pt x="10694" y="5358"/>
                    <a:pt x="9947" y="5257"/>
                  </a:cubicBezTo>
                  <a:cubicBezTo>
                    <a:pt x="9413" y="5188"/>
                    <a:pt x="8838" y="5234"/>
                    <a:pt x="8370" y="5522"/>
                  </a:cubicBezTo>
                  <a:cubicBezTo>
                    <a:pt x="7948" y="5772"/>
                    <a:pt x="7661" y="6200"/>
                    <a:pt x="7501" y="6656"/>
                  </a:cubicBezTo>
                  <a:cubicBezTo>
                    <a:pt x="7314" y="7184"/>
                    <a:pt x="7264" y="7751"/>
                    <a:pt x="7277" y="8308"/>
                  </a:cubicBezTo>
                  <a:cubicBezTo>
                    <a:pt x="7317" y="9555"/>
                    <a:pt x="7645" y="10775"/>
                    <a:pt x="8088" y="11934"/>
                  </a:cubicBezTo>
                  <a:cubicBezTo>
                    <a:pt x="8430" y="12835"/>
                    <a:pt x="8876" y="13693"/>
                    <a:pt x="9346" y="14533"/>
                  </a:cubicBezTo>
                  <a:cubicBezTo>
                    <a:pt x="8733" y="14742"/>
                    <a:pt x="8120" y="14954"/>
                    <a:pt x="7505" y="15158"/>
                  </a:cubicBezTo>
                  <a:cubicBezTo>
                    <a:pt x="7497" y="14450"/>
                    <a:pt x="7519" y="13743"/>
                    <a:pt x="7513" y="13036"/>
                  </a:cubicBezTo>
                  <a:cubicBezTo>
                    <a:pt x="7520" y="12895"/>
                    <a:pt x="7498" y="12732"/>
                    <a:pt x="7597" y="12616"/>
                  </a:cubicBezTo>
                  <a:cubicBezTo>
                    <a:pt x="7707" y="12481"/>
                    <a:pt x="7834" y="12360"/>
                    <a:pt x="7944" y="12225"/>
                  </a:cubicBezTo>
                  <a:cubicBezTo>
                    <a:pt x="7395" y="12212"/>
                    <a:pt x="6845" y="12198"/>
                    <a:pt x="6295" y="12212"/>
                  </a:cubicBezTo>
                  <a:cubicBezTo>
                    <a:pt x="6428" y="12408"/>
                    <a:pt x="6599" y="12577"/>
                    <a:pt x="6710" y="12788"/>
                  </a:cubicBezTo>
                  <a:cubicBezTo>
                    <a:pt x="6769" y="12896"/>
                    <a:pt x="6754" y="13023"/>
                    <a:pt x="6756" y="13141"/>
                  </a:cubicBezTo>
                  <a:cubicBezTo>
                    <a:pt x="6748" y="13906"/>
                    <a:pt x="6763" y="14671"/>
                    <a:pt x="6763" y="15436"/>
                  </a:cubicBezTo>
                  <a:cubicBezTo>
                    <a:pt x="6742" y="15453"/>
                    <a:pt x="6701" y="15485"/>
                    <a:pt x="6680" y="15502"/>
                  </a:cubicBezTo>
                  <a:cubicBezTo>
                    <a:pt x="6225" y="14698"/>
                    <a:pt x="5776" y="13891"/>
                    <a:pt x="5314" y="13091"/>
                  </a:cubicBezTo>
                  <a:cubicBezTo>
                    <a:pt x="5134" y="12790"/>
                    <a:pt x="4974" y="12475"/>
                    <a:pt x="4772" y="12188"/>
                  </a:cubicBezTo>
                  <a:cubicBezTo>
                    <a:pt x="4266" y="12189"/>
                    <a:pt x="3759" y="12188"/>
                    <a:pt x="3253" y="12189"/>
                  </a:cubicBezTo>
                  <a:cubicBezTo>
                    <a:pt x="2989" y="12192"/>
                    <a:pt x="2725" y="12166"/>
                    <a:pt x="2461" y="12188"/>
                  </a:cubicBezTo>
                  <a:cubicBezTo>
                    <a:pt x="2579" y="12377"/>
                    <a:pt x="2737" y="12537"/>
                    <a:pt x="2863" y="12720"/>
                  </a:cubicBezTo>
                  <a:cubicBezTo>
                    <a:pt x="2947" y="12831"/>
                    <a:pt x="2925" y="12976"/>
                    <a:pt x="2928" y="13105"/>
                  </a:cubicBezTo>
                  <a:cubicBezTo>
                    <a:pt x="2917" y="14398"/>
                    <a:pt x="2909" y="15691"/>
                    <a:pt x="2934" y="16983"/>
                  </a:cubicBezTo>
                  <a:cubicBezTo>
                    <a:pt x="2061" y="17370"/>
                    <a:pt x="1222" y="17827"/>
                    <a:pt x="393" y="18299"/>
                  </a:cubicBezTo>
                  <a:cubicBezTo>
                    <a:pt x="164" y="17315"/>
                    <a:pt x="58" y="16303"/>
                    <a:pt x="43" y="15293"/>
                  </a:cubicBezTo>
                  <a:cubicBezTo>
                    <a:pt x="0" y="12925"/>
                    <a:pt x="526" y="10550"/>
                    <a:pt x="1568" y="8423"/>
                  </a:cubicBezTo>
                  <a:cubicBezTo>
                    <a:pt x="2550" y="6405"/>
                    <a:pt x="3988" y="4610"/>
                    <a:pt x="5749" y="3219"/>
                  </a:cubicBezTo>
                  <a:cubicBezTo>
                    <a:pt x="7777" y="1608"/>
                    <a:pt x="10246" y="550"/>
                    <a:pt x="12819" y="237"/>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80" name="Freeform 17">
              <a:extLst>
                <a:ext uri="{FF2B5EF4-FFF2-40B4-BE49-F238E27FC236}">
                  <a16:creationId xmlns:a16="http://schemas.microsoft.com/office/drawing/2014/main" id="{678325B8-1D91-DC43-9687-D1DF7890B2B3}"/>
                </a:ext>
              </a:extLst>
            </p:cNvPr>
            <p:cNvSpPr>
              <a:spLocks noChangeAspect="1"/>
            </p:cNvSpPr>
            <p:nvPr/>
          </p:nvSpPr>
          <p:spPr bwMode="auto">
            <a:xfrm>
              <a:off x="2035" y="1843"/>
              <a:ext cx="1023" cy="894"/>
            </a:xfrm>
            <a:custGeom>
              <a:avLst/>
              <a:gdLst>
                <a:gd name="T0" fmla="*/ 1020 w 15162"/>
                <a:gd name="T1" fmla="*/ 0 h 13259"/>
                <a:gd name="T2" fmla="*/ 1016 w 15162"/>
                <a:gd name="T3" fmla="*/ 23 h 13259"/>
                <a:gd name="T4" fmla="*/ 921 w 15162"/>
                <a:gd name="T5" fmla="*/ 211 h 13259"/>
                <a:gd name="T6" fmla="*/ 652 w 15162"/>
                <a:gd name="T7" fmla="*/ 516 h 13259"/>
                <a:gd name="T8" fmla="*/ 395 w 15162"/>
                <a:gd name="T9" fmla="*/ 725 h 13259"/>
                <a:gd name="T10" fmla="*/ 317 w 15162"/>
                <a:gd name="T11" fmla="*/ 781 h 13259"/>
                <a:gd name="T12" fmla="*/ 196 w 15162"/>
                <a:gd name="T13" fmla="*/ 865 h 13259"/>
                <a:gd name="T14" fmla="*/ 154 w 15162"/>
                <a:gd name="T15" fmla="*/ 894 h 13259"/>
                <a:gd name="T16" fmla="*/ 134 w 15162"/>
                <a:gd name="T17" fmla="*/ 859 h 13259"/>
                <a:gd name="T18" fmla="*/ 301 w 15162"/>
                <a:gd name="T19" fmla="*/ 740 h 13259"/>
                <a:gd name="T20" fmla="*/ 320 w 15162"/>
                <a:gd name="T21" fmla="*/ 726 h 13259"/>
                <a:gd name="T22" fmla="*/ 522 w 15162"/>
                <a:gd name="T23" fmla="*/ 561 h 13259"/>
                <a:gd name="T24" fmla="*/ 546 w 15162"/>
                <a:gd name="T25" fmla="*/ 540 h 13259"/>
                <a:gd name="T26" fmla="*/ 504 w 15162"/>
                <a:gd name="T27" fmla="*/ 566 h 13259"/>
                <a:gd name="T28" fmla="*/ 134 w 15162"/>
                <a:gd name="T29" fmla="*/ 749 h 13259"/>
                <a:gd name="T30" fmla="*/ 134 w 15162"/>
                <a:gd name="T31" fmla="*/ 717 h 13259"/>
                <a:gd name="T32" fmla="*/ 101 w 15162"/>
                <a:gd name="T33" fmla="*/ 736 h 13259"/>
                <a:gd name="T34" fmla="*/ 47 w 15162"/>
                <a:gd name="T35" fmla="*/ 727 h 13259"/>
                <a:gd name="T36" fmla="*/ 31 w 15162"/>
                <a:gd name="T37" fmla="*/ 707 h 13259"/>
                <a:gd name="T38" fmla="*/ 0 w 15162"/>
                <a:gd name="T39" fmla="*/ 666 h 13259"/>
                <a:gd name="T40" fmla="*/ 356 w 15162"/>
                <a:gd name="T41" fmla="*/ 509 h 13259"/>
                <a:gd name="T42" fmla="*/ 585 w 15162"/>
                <a:gd name="T43" fmla="*/ 385 h 13259"/>
                <a:gd name="T44" fmla="*/ 817 w 15162"/>
                <a:gd name="T45" fmla="*/ 218 h 13259"/>
                <a:gd name="T46" fmla="*/ 1020 w 15162"/>
                <a:gd name="T47" fmla="*/ 0 h 132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62"/>
                <a:gd name="T73" fmla="*/ 0 h 13259"/>
                <a:gd name="T74" fmla="*/ 15162 w 15162"/>
                <a:gd name="T75" fmla="*/ 13259 h 1325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62" h="13259">
                  <a:moveTo>
                    <a:pt x="15112" y="0"/>
                  </a:moveTo>
                  <a:cubicBezTo>
                    <a:pt x="15162" y="113"/>
                    <a:pt x="15094" y="227"/>
                    <a:pt x="15060" y="334"/>
                  </a:cubicBezTo>
                  <a:cubicBezTo>
                    <a:pt x="14707" y="1317"/>
                    <a:pt x="14223" y="2249"/>
                    <a:pt x="13652" y="3122"/>
                  </a:cubicBezTo>
                  <a:cubicBezTo>
                    <a:pt x="12550" y="4814"/>
                    <a:pt x="11152" y="6291"/>
                    <a:pt x="9664" y="7647"/>
                  </a:cubicBezTo>
                  <a:cubicBezTo>
                    <a:pt x="8449" y="8751"/>
                    <a:pt x="7158" y="9765"/>
                    <a:pt x="5847" y="10750"/>
                  </a:cubicBezTo>
                  <a:cubicBezTo>
                    <a:pt x="5463" y="11024"/>
                    <a:pt x="5082" y="11301"/>
                    <a:pt x="4702" y="11581"/>
                  </a:cubicBezTo>
                  <a:cubicBezTo>
                    <a:pt x="4102" y="11998"/>
                    <a:pt x="3506" y="12422"/>
                    <a:pt x="2900" y="12832"/>
                  </a:cubicBezTo>
                  <a:cubicBezTo>
                    <a:pt x="2696" y="12974"/>
                    <a:pt x="2485" y="13107"/>
                    <a:pt x="2288" y="13259"/>
                  </a:cubicBezTo>
                  <a:cubicBezTo>
                    <a:pt x="2189" y="13086"/>
                    <a:pt x="2086" y="12915"/>
                    <a:pt x="1985" y="12743"/>
                  </a:cubicBezTo>
                  <a:cubicBezTo>
                    <a:pt x="2833" y="12183"/>
                    <a:pt x="3657" y="11588"/>
                    <a:pt x="4467" y="10975"/>
                  </a:cubicBezTo>
                  <a:cubicBezTo>
                    <a:pt x="4559" y="10905"/>
                    <a:pt x="4652" y="10835"/>
                    <a:pt x="4744" y="10765"/>
                  </a:cubicBezTo>
                  <a:cubicBezTo>
                    <a:pt x="5766" y="9980"/>
                    <a:pt x="6761" y="9160"/>
                    <a:pt x="7736" y="8317"/>
                  </a:cubicBezTo>
                  <a:cubicBezTo>
                    <a:pt x="7856" y="8214"/>
                    <a:pt x="7978" y="8113"/>
                    <a:pt x="8091" y="8002"/>
                  </a:cubicBezTo>
                  <a:cubicBezTo>
                    <a:pt x="7874" y="8120"/>
                    <a:pt x="7676" y="8271"/>
                    <a:pt x="7465" y="8401"/>
                  </a:cubicBezTo>
                  <a:cubicBezTo>
                    <a:pt x="5741" y="9498"/>
                    <a:pt x="3888" y="10384"/>
                    <a:pt x="1981" y="11115"/>
                  </a:cubicBezTo>
                  <a:cubicBezTo>
                    <a:pt x="1980" y="10956"/>
                    <a:pt x="1987" y="10798"/>
                    <a:pt x="1990" y="10639"/>
                  </a:cubicBezTo>
                  <a:cubicBezTo>
                    <a:pt x="1837" y="10746"/>
                    <a:pt x="1706" y="10939"/>
                    <a:pt x="1497" y="10915"/>
                  </a:cubicBezTo>
                  <a:cubicBezTo>
                    <a:pt x="1229" y="10887"/>
                    <a:pt x="963" y="10834"/>
                    <a:pt x="700" y="10776"/>
                  </a:cubicBezTo>
                  <a:cubicBezTo>
                    <a:pt x="594" y="10709"/>
                    <a:pt x="539" y="10584"/>
                    <a:pt x="459" y="10489"/>
                  </a:cubicBezTo>
                  <a:cubicBezTo>
                    <a:pt x="310" y="10283"/>
                    <a:pt x="146" y="10089"/>
                    <a:pt x="0" y="9881"/>
                  </a:cubicBezTo>
                  <a:cubicBezTo>
                    <a:pt x="1788" y="9170"/>
                    <a:pt x="3557" y="8409"/>
                    <a:pt x="5280" y="7553"/>
                  </a:cubicBezTo>
                  <a:cubicBezTo>
                    <a:pt x="6436" y="6991"/>
                    <a:pt x="7578" y="6393"/>
                    <a:pt x="8666" y="5707"/>
                  </a:cubicBezTo>
                  <a:cubicBezTo>
                    <a:pt x="9867" y="4960"/>
                    <a:pt x="11024" y="4142"/>
                    <a:pt x="12111" y="3238"/>
                  </a:cubicBezTo>
                  <a:cubicBezTo>
                    <a:pt x="13240" y="2290"/>
                    <a:pt x="14315" y="1248"/>
                    <a:pt x="15112"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81" name="Freeform 18">
              <a:extLst>
                <a:ext uri="{FF2B5EF4-FFF2-40B4-BE49-F238E27FC236}">
                  <a16:creationId xmlns:a16="http://schemas.microsoft.com/office/drawing/2014/main" id="{8CE5E783-9AA7-5049-B567-D4843C8D7BF6}"/>
                </a:ext>
              </a:extLst>
            </p:cNvPr>
            <p:cNvSpPr>
              <a:spLocks noChangeAspect="1"/>
            </p:cNvSpPr>
            <p:nvPr/>
          </p:nvSpPr>
          <p:spPr bwMode="auto">
            <a:xfrm>
              <a:off x="2035" y="1843"/>
              <a:ext cx="1023" cy="894"/>
            </a:xfrm>
            <a:custGeom>
              <a:avLst/>
              <a:gdLst>
                <a:gd name="T0" fmla="*/ 1020 w 15162"/>
                <a:gd name="T1" fmla="*/ 0 h 13259"/>
                <a:gd name="T2" fmla="*/ 1016 w 15162"/>
                <a:gd name="T3" fmla="*/ 23 h 13259"/>
                <a:gd name="T4" fmla="*/ 921 w 15162"/>
                <a:gd name="T5" fmla="*/ 211 h 13259"/>
                <a:gd name="T6" fmla="*/ 652 w 15162"/>
                <a:gd name="T7" fmla="*/ 516 h 13259"/>
                <a:gd name="T8" fmla="*/ 395 w 15162"/>
                <a:gd name="T9" fmla="*/ 725 h 13259"/>
                <a:gd name="T10" fmla="*/ 317 w 15162"/>
                <a:gd name="T11" fmla="*/ 781 h 13259"/>
                <a:gd name="T12" fmla="*/ 196 w 15162"/>
                <a:gd name="T13" fmla="*/ 865 h 13259"/>
                <a:gd name="T14" fmla="*/ 154 w 15162"/>
                <a:gd name="T15" fmla="*/ 894 h 13259"/>
                <a:gd name="T16" fmla="*/ 134 w 15162"/>
                <a:gd name="T17" fmla="*/ 859 h 13259"/>
                <a:gd name="T18" fmla="*/ 301 w 15162"/>
                <a:gd name="T19" fmla="*/ 740 h 13259"/>
                <a:gd name="T20" fmla="*/ 320 w 15162"/>
                <a:gd name="T21" fmla="*/ 726 h 13259"/>
                <a:gd name="T22" fmla="*/ 522 w 15162"/>
                <a:gd name="T23" fmla="*/ 561 h 13259"/>
                <a:gd name="T24" fmla="*/ 546 w 15162"/>
                <a:gd name="T25" fmla="*/ 540 h 13259"/>
                <a:gd name="T26" fmla="*/ 504 w 15162"/>
                <a:gd name="T27" fmla="*/ 566 h 13259"/>
                <a:gd name="T28" fmla="*/ 134 w 15162"/>
                <a:gd name="T29" fmla="*/ 749 h 13259"/>
                <a:gd name="T30" fmla="*/ 134 w 15162"/>
                <a:gd name="T31" fmla="*/ 717 h 13259"/>
                <a:gd name="T32" fmla="*/ 101 w 15162"/>
                <a:gd name="T33" fmla="*/ 736 h 13259"/>
                <a:gd name="T34" fmla="*/ 47 w 15162"/>
                <a:gd name="T35" fmla="*/ 727 h 13259"/>
                <a:gd name="T36" fmla="*/ 31 w 15162"/>
                <a:gd name="T37" fmla="*/ 707 h 13259"/>
                <a:gd name="T38" fmla="*/ 0 w 15162"/>
                <a:gd name="T39" fmla="*/ 666 h 13259"/>
                <a:gd name="T40" fmla="*/ 356 w 15162"/>
                <a:gd name="T41" fmla="*/ 509 h 13259"/>
                <a:gd name="T42" fmla="*/ 585 w 15162"/>
                <a:gd name="T43" fmla="*/ 385 h 13259"/>
                <a:gd name="T44" fmla="*/ 817 w 15162"/>
                <a:gd name="T45" fmla="*/ 218 h 13259"/>
                <a:gd name="T46" fmla="*/ 1020 w 15162"/>
                <a:gd name="T47" fmla="*/ 0 h 132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62"/>
                <a:gd name="T73" fmla="*/ 0 h 13259"/>
                <a:gd name="T74" fmla="*/ 15162 w 15162"/>
                <a:gd name="T75" fmla="*/ 13259 h 1325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62" h="13259">
                  <a:moveTo>
                    <a:pt x="15112" y="0"/>
                  </a:moveTo>
                  <a:cubicBezTo>
                    <a:pt x="15162" y="113"/>
                    <a:pt x="15094" y="227"/>
                    <a:pt x="15060" y="334"/>
                  </a:cubicBezTo>
                  <a:cubicBezTo>
                    <a:pt x="14707" y="1317"/>
                    <a:pt x="14223" y="2249"/>
                    <a:pt x="13652" y="3122"/>
                  </a:cubicBezTo>
                  <a:cubicBezTo>
                    <a:pt x="12550" y="4814"/>
                    <a:pt x="11152" y="6291"/>
                    <a:pt x="9664" y="7647"/>
                  </a:cubicBezTo>
                  <a:cubicBezTo>
                    <a:pt x="8449" y="8751"/>
                    <a:pt x="7158" y="9765"/>
                    <a:pt x="5847" y="10750"/>
                  </a:cubicBezTo>
                  <a:cubicBezTo>
                    <a:pt x="5463" y="11024"/>
                    <a:pt x="5082" y="11301"/>
                    <a:pt x="4702" y="11581"/>
                  </a:cubicBezTo>
                  <a:cubicBezTo>
                    <a:pt x="4102" y="11998"/>
                    <a:pt x="3506" y="12422"/>
                    <a:pt x="2900" y="12832"/>
                  </a:cubicBezTo>
                  <a:cubicBezTo>
                    <a:pt x="2696" y="12974"/>
                    <a:pt x="2485" y="13107"/>
                    <a:pt x="2288" y="13259"/>
                  </a:cubicBezTo>
                  <a:cubicBezTo>
                    <a:pt x="2189" y="13086"/>
                    <a:pt x="2086" y="12915"/>
                    <a:pt x="1985" y="12743"/>
                  </a:cubicBezTo>
                  <a:cubicBezTo>
                    <a:pt x="2833" y="12183"/>
                    <a:pt x="3657" y="11588"/>
                    <a:pt x="4467" y="10975"/>
                  </a:cubicBezTo>
                  <a:cubicBezTo>
                    <a:pt x="4559" y="10905"/>
                    <a:pt x="4652" y="10835"/>
                    <a:pt x="4744" y="10765"/>
                  </a:cubicBezTo>
                  <a:cubicBezTo>
                    <a:pt x="5766" y="9980"/>
                    <a:pt x="6761" y="9160"/>
                    <a:pt x="7736" y="8317"/>
                  </a:cubicBezTo>
                  <a:cubicBezTo>
                    <a:pt x="7856" y="8214"/>
                    <a:pt x="7978" y="8113"/>
                    <a:pt x="8091" y="8002"/>
                  </a:cubicBezTo>
                  <a:cubicBezTo>
                    <a:pt x="7874" y="8120"/>
                    <a:pt x="7676" y="8271"/>
                    <a:pt x="7465" y="8401"/>
                  </a:cubicBezTo>
                  <a:cubicBezTo>
                    <a:pt x="5741" y="9498"/>
                    <a:pt x="3888" y="10384"/>
                    <a:pt x="1981" y="11115"/>
                  </a:cubicBezTo>
                  <a:cubicBezTo>
                    <a:pt x="1980" y="10956"/>
                    <a:pt x="1987" y="10798"/>
                    <a:pt x="1990" y="10639"/>
                  </a:cubicBezTo>
                  <a:cubicBezTo>
                    <a:pt x="1837" y="10746"/>
                    <a:pt x="1706" y="10939"/>
                    <a:pt x="1497" y="10915"/>
                  </a:cubicBezTo>
                  <a:cubicBezTo>
                    <a:pt x="1229" y="10887"/>
                    <a:pt x="963" y="10834"/>
                    <a:pt x="700" y="10776"/>
                  </a:cubicBezTo>
                  <a:cubicBezTo>
                    <a:pt x="594" y="10709"/>
                    <a:pt x="539" y="10584"/>
                    <a:pt x="459" y="10489"/>
                  </a:cubicBezTo>
                  <a:cubicBezTo>
                    <a:pt x="310" y="10283"/>
                    <a:pt x="146" y="10089"/>
                    <a:pt x="0" y="9881"/>
                  </a:cubicBezTo>
                  <a:cubicBezTo>
                    <a:pt x="1788" y="9170"/>
                    <a:pt x="3557" y="8409"/>
                    <a:pt x="5280" y="7553"/>
                  </a:cubicBezTo>
                  <a:cubicBezTo>
                    <a:pt x="6436" y="6991"/>
                    <a:pt x="7578" y="6393"/>
                    <a:pt x="8666" y="5707"/>
                  </a:cubicBezTo>
                  <a:cubicBezTo>
                    <a:pt x="9867" y="4960"/>
                    <a:pt x="11024" y="4142"/>
                    <a:pt x="12111" y="3238"/>
                  </a:cubicBezTo>
                  <a:cubicBezTo>
                    <a:pt x="13240" y="2290"/>
                    <a:pt x="14315" y="1248"/>
                    <a:pt x="15112" y="0"/>
                  </a:cubicBezTo>
                  <a:close/>
                </a:path>
              </a:pathLst>
            </a:custGeom>
            <a:solidFill>
              <a:srgbClr val="E32E3A"/>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82" name="Freeform 19">
              <a:extLst>
                <a:ext uri="{FF2B5EF4-FFF2-40B4-BE49-F238E27FC236}">
                  <a16:creationId xmlns:a16="http://schemas.microsoft.com/office/drawing/2014/main" id="{7D1D730B-D151-384E-BCF7-EB2CA192B9B5}"/>
                </a:ext>
              </a:extLst>
            </p:cNvPr>
            <p:cNvSpPr>
              <a:spLocks noChangeAspect="1"/>
            </p:cNvSpPr>
            <p:nvPr/>
          </p:nvSpPr>
          <p:spPr bwMode="auto">
            <a:xfrm>
              <a:off x="1297" y="2088"/>
              <a:ext cx="1365" cy="1251"/>
            </a:xfrm>
            <a:custGeom>
              <a:avLst/>
              <a:gdLst>
                <a:gd name="T0" fmla="*/ 181 w 20222"/>
                <a:gd name="T1" fmla="*/ 5 h 18546"/>
                <a:gd name="T2" fmla="*/ 568 w 20222"/>
                <a:gd name="T3" fmla="*/ 232 h 18546"/>
                <a:gd name="T4" fmla="*/ 769 w 20222"/>
                <a:gd name="T5" fmla="*/ 461 h 18546"/>
                <a:gd name="T6" fmla="*/ 839 w 20222"/>
                <a:gd name="T7" fmla="*/ 490 h 18546"/>
                <a:gd name="T8" fmla="*/ 872 w 20222"/>
                <a:gd name="T9" fmla="*/ 504 h 18546"/>
                <a:gd name="T10" fmla="*/ 826 w 20222"/>
                <a:gd name="T11" fmla="*/ 540 h 18546"/>
                <a:gd name="T12" fmla="*/ 892 w 20222"/>
                <a:gd name="T13" fmla="*/ 648 h 18546"/>
                <a:gd name="T14" fmla="*/ 988 w 20222"/>
                <a:gd name="T15" fmla="*/ 784 h 18546"/>
                <a:gd name="T16" fmla="*/ 1055 w 20222"/>
                <a:gd name="T17" fmla="*/ 535 h 18546"/>
                <a:gd name="T18" fmla="*/ 1212 w 20222"/>
                <a:gd name="T19" fmla="*/ 481 h 18546"/>
                <a:gd name="T20" fmla="*/ 1365 w 20222"/>
                <a:gd name="T21" fmla="*/ 855 h 18546"/>
                <a:gd name="T22" fmla="*/ 1147 w 20222"/>
                <a:gd name="T23" fmla="*/ 853 h 18546"/>
                <a:gd name="T24" fmla="*/ 1163 w 20222"/>
                <a:gd name="T25" fmla="*/ 767 h 18546"/>
                <a:gd name="T26" fmla="*/ 1038 w 20222"/>
                <a:gd name="T27" fmla="*/ 828 h 18546"/>
                <a:gd name="T28" fmla="*/ 988 w 20222"/>
                <a:gd name="T29" fmla="*/ 853 h 18546"/>
                <a:gd name="T30" fmla="*/ 1014 w 20222"/>
                <a:gd name="T31" fmla="*/ 1166 h 18546"/>
                <a:gd name="T32" fmla="*/ 830 w 20222"/>
                <a:gd name="T33" fmla="*/ 1240 h 18546"/>
                <a:gd name="T34" fmla="*/ 711 w 20222"/>
                <a:gd name="T35" fmla="*/ 1196 h 18546"/>
                <a:gd name="T36" fmla="*/ 905 w 20222"/>
                <a:gd name="T37" fmla="*/ 1233 h 18546"/>
                <a:gd name="T38" fmla="*/ 1013 w 20222"/>
                <a:gd name="T39" fmla="*/ 1065 h 18546"/>
                <a:gd name="T40" fmla="*/ 936 w 20222"/>
                <a:gd name="T41" fmla="*/ 852 h 18546"/>
                <a:gd name="T42" fmla="*/ 879 w 20222"/>
                <a:gd name="T43" fmla="*/ 657 h 18546"/>
                <a:gd name="T44" fmla="*/ 799 w 20222"/>
                <a:gd name="T45" fmla="*/ 531 h 18546"/>
                <a:gd name="T46" fmla="*/ 702 w 20222"/>
                <a:gd name="T47" fmla="*/ 564 h 18546"/>
                <a:gd name="T48" fmla="*/ 780 w 20222"/>
                <a:gd name="T49" fmla="*/ 610 h 18546"/>
                <a:gd name="T50" fmla="*/ 708 w 20222"/>
                <a:gd name="T51" fmla="*/ 720 h 18546"/>
                <a:gd name="T52" fmla="*/ 590 w 20222"/>
                <a:gd name="T53" fmla="*/ 599 h 18546"/>
                <a:gd name="T54" fmla="*/ 715 w 20222"/>
                <a:gd name="T55" fmla="*/ 477 h 18546"/>
                <a:gd name="T56" fmla="*/ 720 w 20222"/>
                <a:gd name="T57" fmla="*/ 427 h 18546"/>
                <a:gd name="T58" fmla="*/ 244 w 20222"/>
                <a:gd name="T59" fmla="*/ 41 h 18546"/>
                <a:gd name="T60" fmla="*/ 35 w 20222"/>
                <a:gd name="T61" fmla="*/ 109 h 18546"/>
                <a:gd name="T62" fmla="*/ 94 w 20222"/>
                <a:gd name="T63" fmla="*/ 486 h 18546"/>
                <a:gd name="T64" fmla="*/ 141 w 20222"/>
                <a:gd name="T65" fmla="*/ 630 h 18546"/>
                <a:gd name="T66" fmla="*/ 1 w 20222"/>
                <a:gd name="T67" fmla="*/ 210 h 18546"/>
                <a:gd name="T68" fmla="*/ 75 w 20222"/>
                <a:gd name="T69" fmla="*/ 23 h 185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22"/>
                <a:gd name="T106" fmla="*/ 0 h 18546"/>
                <a:gd name="T107" fmla="*/ 20222 w 20222"/>
                <a:gd name="T108" fmla="*/ 18546 h 185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222" h="18546">
                  <a:moveTo>
                    <a:pt x="1106" y="334"/>
                  </a:moveTo>
                  <a:cubicBezTo>
                    <a:pt x="1574" y="46"/>
                    <a:pt x="2149" y="0"/>
                    <a:pt x="2683" y="69"/>
                  </a:cubicBezTo>
                  <a:cubicBezTo>
                    <a:pt x="3430" y="170"/>
                    <a:pt x="4135" y="460"/>
                    <a:pt x="4803" y="798"/>
                  </a:cubicBezTo>
                  <a:cubicBezTo>
                    <a:pt x="6133" y="1483"/>
                    <a:pt x="7324" y="2412"/>
                    <a:pt x="8409" y="3435"/>
                  </a:cubicBezTo>
                  <a:cubicBezTo>
                    <a:pt x="9317" y="4304"/>
                    <a:pt x="10169" y="5233"/>
                    <a:pt x="10933" y="6231"/>
                  </a:cubicBezTo>
                  <a:cubicBezTo>
                    <a:pt x="11079" y="6439"/>
                    <a:pt x="11243" y="6633"/>
                    <a:pt x="11392" y="6839"/>
                  </a:cubicBezTo>
                  <a:cubicBezTo>
                    <a:pt x="11472" y="6934"/>
                    <a:pt x="11527" y="7059"/>
                    <a:pt x="11633" y="7126"/>
                  </a:cubicBezTo>
                  <a:cubicBezTo>
                    <a:pt x="11896" y="7184"/>
                    <a:pt x="12162" y="7237"/>
                    <a:pt x="12430" y="7265"/>
                  </a:cubicBezTo>
                  <a:cubicBezTo>
                    <a:pt x="12639" y="7289"/>
                    <a:pt x="12770" y="7096"/>
                    <a:pt x="12923" y="6989"/>
                  </a:cubicBezTo>
                  <a:cubicBezTo>
                    <a:pt x="12920" y="7148"/>
                    <a:pt x="12913" y="7306"/>
                    <a:pt x="12914" y="7465"/>
                  </a:cubicBezTo>
                  <a:cubicBezTo>
                    <a:pt x="12907" y="7784"/>
                    <a:pt x="12925" y="8103"/>
                    <a:pt x="12922" y="8423"/>
                  </a:cubicBezTo>
                  <a:cubicBezTo>
                    <a:pt x="12703" y="8274"/>
                    <a:pt x="12490" y="8111"/>
                    <a:pt x="12241" y="8012"/>
                  </a:cubicBezTo>
                  <a:cubicBezTo>
                    <a:pt x="12460" y="8376"/>
                    <a:pt x="12704" y="8726"/>
                    <a:pt x="12918" y="9093"/>
                  </a:cubicBezTo>
                  <a:cubicBezTo>
                    <a:pt x="13019" y="9265"/>
                    <a:pt x="13122" y="9436"/>
                    <a:pt x="13221" y="9609"/>
                  </a:cubicBezTo>
                  <a:cubicBezTo>
                    <a:pt x="13685" y="10420"/>
                    <a:pt x="14104" y="11258"/>
                    <a:pt x="14456" y="12124"/>
                  </a:cubicBezTo>
                  <a:cubicBezTo>
                    <a:pt x="14569" y="11977"/>
                    <a:pt x="14595" y="11792"/>
                    <a:pt x="14644" y="11619"/>
                  </a:cubicBezTo>
                  <a:cubicBezTo>
                    <a:pt x="14878" y="10774"/>
                    <a:pt x="15123" y="9931"/>
                    <a:pt x="15354" y="9085"/>
                  </a:cubicBezTo>
                  <a:cubicBezTo>
                    <a:pt x="15452" y="8701"/>
                    <a:pt x="15571" y="8322"/>
                    <a:pt x="15635" y="7931"/>
                  </a:cubicBezTo>
                  <a:cubicBezTo>
                    <a:pt x="16015" y="7651"/>
                    <a:pt x="16396" y="7374"/>
                    <a:pt x="16780" y="7100"/>
                  </a:cubicBezTo>
                  <a:cubicBezTo>
                    <a:pt x="17172" y="7131"/>
                    <a:pt x="17567" y="7113"/>
                    <a:pt x="17961" y="7130"/>
                  </a:cubicBezTo>
                  <a:cubicBezTo>
                    <a:pt x="18585" y="8805"/>
                    <a:pt x="19119" y="10513"/>
                    <a:pt x="19776" y="12176"/>
                  </a:cubicBezTo>
                  <a:cubicBezTo>
                    <a:pt x="19856" y="12392"/>
                    <a:pt x="20019" y="12567"/>
                    <a:pt x="20222" y="12672"/>
                  </a:cubicBezTo>
                  <a:cubicBezTo>
                    <a:pt x="19582" y="12649"/>
                    <a:pt x="18941" y="12673"/>
                    <a:pt x="18301" y="12660"/>
                  </a:cubicBezTo>
                  <a:cubicBezTo>
                    <a:pt x="17866" y="12644"/>
                    <a:pt x="17431" y="12664"/>
                    <a:pt x="16996" y="12648"/>
                  </a:cubicBezTo>
                  <a:cubicBezTo>
                    <a:pt x="17151" y="12461"/>
                    <a:pt x="17403" y="12311"/>
                    <a:pt x="17419" y="12046"/>
                  </a:cubicBezTo>
                  <a:cubicBezTo>
                    <a:pt x="17403" y="11809"/>
                    <a:pt x="17305" y="11589"/>
                    <a:pt x="17231" y="11367"/>
                  </a:cubicBezTo>
                  <a:cubicBezTo>
                    <a:pt x="16642" y="11367"/>
                    <a:pt x="16053" y="11362"/>
                    <a:pt x="15465" y="11370"/>
                  </a:cubicBezTo>
                  <a:cubicBezTo>
                    <a:pt x="15355" y="11652"/>
                    <a:pt x="15284" y="11970"/>
                    <a:pt x="15379" y="12268"/>
                  </a:cubicBezTo>
                  <a:cubicBezTo>
                    <a:pt x="15420" y="12417"/>
                    <a:pt x="15521" y="12538"/>
                    <a:pt x="15631" y="12643"/>
                  </a:cubicBezTo>
                  <a:cubicBezTo>
                    <a:pt x="15300" y="12648"/>
                    <a:pt x="14969" y="12641"/>
                    <a:pt x="14638" y="12647"/>
                  </a:cubicBezTo>
                  <a:cubicBezTo>
                    <a:pt x="14898" y="13473"/>
                    <a:pt x="15108" y="14318"/>
                    <a:pt x="15195" y="15181"/>
                  </a:cubicBezTo>
                  <a:cubicBezTo>
                    <a:pt x="15262" y="15883"/>
                    <a:pt x="15266" y="16615"/>
                    <a:pt x="15016" y="17284"/>
                  </a:cubicBezTo>
                  <a:cubicBezTo>
                    <a:pt x="14854" y="17723"/>
                    <a:pt x="14532" y="18112"/>
                    <a:pt x="14096" y="18298"/>
                  </a:cubicBezTo>
                  <a:cubicBezTo>
                    <a:pt x="13531" y="18546"/>
                    <a:pt x="12889" y="18498"/>
                    <a:pt x="12298" y="18380"/>
                  </a:cubicBezTo>
                  <a:cubicBezTo>
                    <a:pt x="11749" y="18266"/>
                    <a:pt x="11220" y="18077"/>
                    <a:pt x="10704" y="17863"/>
                  </a:cubicBezTo>
                  <a:cubicBezTo>
                    <a:pt x="10634" y="17837"/>
                    <a:pt x="10577" y="17788"/>
                    <a:pt x="10530" y="17732"/>
                  </a:cubicBezTo>
                  <a:cubicBezTo>
                    <a:pt x="10818" y="17817"/>
                    <a:pt x="11090" y="17949"/>
                    <a:pt x="11378" y="18034"/>
                  </a:cubicBezTo>
                  <a:cubicBezTo>
                    <a:pt x="12030" y="18238"/>
                    <a:pt x="12725" y="18392"/>
                    <a:pt x="13408" y="18274"/>
                  </a:cubicBezTo>
                  <a:cubicBezTo>
                    <a:pt x="13857" y="18199"/>
                    <a:pt x="14285" y="17962"/>
                    <a:pt x="14550" y="17586"/>
                  </a:cubicBezTo>
                  <a:cubicBezTo>
                    <a:pt x="14924" y="17069"/>
                    <a:pt x="15011" y="16408"/>
                    <a:pt x="15013" y="15785"/>
                  </a:cubicBezTo>
                  <a:cubicBezTo>
                    <a:pt x="14992" y="14710"/>
                    <a:pt x="14716" y="13659"/>
                    <a:pt x="14364" y="12649"/>
                  </a:cubicBezTo>
                  <a:cubicBezTo>
                    <a:pt x="14199" y="12645"/>
                    <a:pt x="14033" y="12638"/>
                    <a:pt x="13868" y="12633"/>
                  </a:cubicBezTo>
                  <a:cubicBezTo>
                    <a:pt x="13993" y="12531"/>
                    <a:pt x="14121" y="12432"/>
                    <a:pt x="14243" y="12327"/>
                  </a:cubicBezTo>
                  <a:cubicBezTo>
                    <a:pt x="13907" y="11434"/>
                    <a:pt x="13491" y="10572"/>
                    <a:pt x="13024" y="9740"/>
                  </a:cubicBezTo>
                  <a:cubicBezTo>
                    <a:pt x="12926" y="9566"/>
                    <a:pt x="12824" y="9394"/>
                    <a:pt x="12722" y="9223"/>
                  </a:cubicBezTo>
                  <a:cubicBezTo>
                    <a:pt x="12443" y="8762"/>
                    <a:pt x="12145" y="8312"/>
                    <a:pt x="11837" y="7870"/>
                  </a:cubicBezTo>
                  <a:cubicBezTo>
                    <a:pt x="11512" y="7742"/>
                    <a:pt x="11138" y="7739"/>
                    <a:pt x="10806" y="7842"/>
                  </a:cubicBezTo>
                  <a:cubicBezTo>
                    <a:pt x="10585" y="7910"/>
                    <a:pt x="10351" y="8095"/>
                    <a:pt x="10403" y="8354"/>
                  </a:cubicBezTo>
                  <a:cubicBezTo>
                    <a:pt x="10455" y="8471"/>
                    <a:pt x="10536" y="8575"/>
                    <a:pt x="10642" y="8648"/>
                  </a:cubicBezTo>
                  <a:cubicBezTo>
                    <a:pt x="10913" y="8848"/>
                    <a:pt x="11251" y="8911"/>
                    <a:pt x="11557" y="9036"/>
                  </a:cubicBezTo>
                  <a:cubicBezTo>
                    <a:pt x="11841" y="9151"/>
                    <a:pt x="12124" y="9279"/>
                    <a:pt x="12374" y="9458"/>
                  </a:cubicBezTo>
                  <a:cubicBezTo>
                    <a:pt x="11748" y="9870"/>
                    <a:pt x="11119" y="10276"/>
                    <a:pt x="10484" y="10672"/>
                  </a:cubicBezTo>
                  <a:cubicBezTo>
                    <a:pt x="10135" y="10500"/>
                    <a:pt x="9739" y="10419"/>
                    <a:pt x="9427" y="10179"/>
                  </a:cubicBezTo>
                  <a:cubicBezTo>
                    <a:pt x="9021" y="9877"/>
                    <a:pt x="8772" y="9387"/>
                    <a:pt x="8741" y="8885"/>
                  </a:cubicBezTo>
                  <a:cubicBezTo>
                    <a:pt x="8720" y="8443"/>
                    <a:pt x="8869" y="7988"/>
                    <a:pt x="9178" y="7666"/>
                  </a:cubicBezTo>
                  <a:cubicBezTo>
                    <a:pt x="9541" y="7279"/>
                    <a:pt x="10074" y="7099"/>
                    <a:pt x="10594" y="7066"/>
                  </a:cubicBezTo>
                  <a:cubicBezTo>
                    <a:pt x="10811" y="7046"/>
                    <a:pt x="11029" y="7064"/>
                    <a:pt x="11247" y="7070"/>
                  </a:cubicBezTo>
                  <a:cubicBezTo>
                    <a:pt x="11065" y="6815"/>
                    <a:pt x="10869" y="6570"/>
                    <a:pt x="10668" y="6330"/>
                  </a:cubicBezTo>
                  <a:cubicBezTo>
                    <a:pt x="9437" y="4841"/>
                    <a:pt x="8091" y="3435"/>
                    <a:pt x="6562" y="2249"/>
                  </a:cubicBezTo>
                  <a:cubicBezTo>
                    <a:pt x="5662" y="1571"/>
                    <a:pt x="4692" y="959"/>
                    <a:pt x="3617" y="601"/>
                  </a:cubicBezTo>
                  <a:cubicBezTo>
                    <a:pt x="2970" y="399"/>
                    <a:pt x="2253" y="278"/>
                    <a:pt x="1599" y="513"/>
                  </a:cubicBezTo>
                  <a:cubicBezTo>
                    <a:pt x="1091" y="689"/>
                    <a:pt x="702" y="1122"/>
                    <a:pt x="523" y="1622"/>
                  </a:cubicBezTo>
                  <a:cubicBezTo>
                    <a:pt x="249" y="2368"/>
                    <a:pt x="290" y="3185"/>
                    <a:pt x="405" y="3958"/>
                  </a:cubicBezTo>
                  <a:cubicBezTo>
                    <a:pt x="586" y="5079"/>
                    <a:pt x="957" y="6159"/>
                    <a:pt x="1394" y="7204"/>
                  </a:cubicBezTo>
                  <a:cubicBezTo>
                    <a:pt x="1686" y="7901"/>
                    <a:pt x="2011" y="8586"/>
                    <a:pt x="2375" y="9249"/>
                  </a:cubicBezTo>
                  <a:cubicBezTo>
                    <a:pt x="2277" y="9281"/>
                    <a:pt x="2179" y="9312"/>
                    <a:pt x="2082" y="9345"/>
                  </a:cubicBezTo>
                  <a:cubicBezTo>
                    <a:pt x="1612" y="8505"/>
                    <a:pt x="1166" y="7647"/>
                    <a:pt x="824" y="6746"/>
                  </a:cubicBezTo>
                  <a:cubicBezTo>
                    <a:pt x="381" y="5587"/>
                    <a:pt x="53" y="4367"/>
                    <a:pt x="13" y="3120"/>
                  </a:cubicBezTo>
                  <a:cubicBezTo>
                    <a:pt x="0" y="2563"/>
                    <a:pt x="50" y="1996"/>
                    <a:pt x="237" y="1468"/>
                  </a:cubicBezTo>
                  <a:cubicBezTo>
                    <a:pt x="397" y="1012"/>
                    <a:pt x="684" y="584"/>
                    <a:pt x="1106" y="334"/>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83" name="Freeform 20">
              <a:extLst>
                <a:ext uri="{FF2B5EF4-FFF2-40B4-BE49-F238E27FC236}">
                  <a16:creationId xmlns:a16="http://schemas.microsoft.com/office/drawing/2014/main" id="{9FDF6FFF-3612-B541-BBAD-C00174CD7476}"/>
                </a:ext>
              </a:extLst>
            </p:cNvPr>
            <p:cNvSpPr>
              <a:spLocks noChangeAspect="1"/>
            </p:cNvSpPr>
            <p:nvPr/>
          </p:nvSpPr>
          <p:spPr bwMode="auto">
            <a:xfrm>
              <a:off x="1314" y="2107"/>
              <a:ext cx="703" cy="605"/>
            </a:xfrm>
            <a:custGeom>
              <a:avLst/>
              <a:gdLst>
                <a:gd name="T0" fmla="*/ 91 w 10419"/>
                <a:gd name="T1" fmla="*/ 16 h 8971"/>
                <a:gd name="T2" fmla="*/ 227 w 10419"/>
                <a:gd name="T3" fmla="*/ 22 h 8971"/>
                <a:gd name="T4" fmla="*/ 426 w 10419"/>
                <a:gd name="T5" fmla="*/ 133 h 8971"/>
                <a:gd name="T6" fmla="*/ 703 w 10419"/>
                <a:gd name="T7" fmla="*/ 408 h 8971"/>
                <a:gd name="T8" fmla="*/ 429 w 10419"/>
                <a:gd name="T9" fmla="*/ 508 h 8971"/>
                <a:gd name="T10" fmla="*/ 396 w 10419"/>
                <a:gd name="T11" fmla="*/ 520 h 8971"/>
                <a:gd name="T12" fmla="*/ 373 w 10419"/>
                <a:gd name="T13" fmla="*/ 457 h 8971"/>
                <a:gd name="T14" fmla="*/ 188 w 10419"/>
                <a:gd name="T15" fmla="*/ 456 h 8971"/>
                <a:gd name="T16" fmla="*/ 217 w 10419"/>
                <a:gd name="T17" fmla="*/ 494 h 8971"/>
                <a:gd name="T18" fmla="*/ 217 w 10419"/>
                <a:gd name="T19" fmla="*/ 510 h 8971"/>
                <a:gd name="T20" fmla="*/ 198 w 10419"/>
                <a:gd name="T21" fmla="*/ 586 h 8971"/>
                <a:gd name="T22" fmla="*/ 143 w 10419"/>
                <a:gd name="T23" fmla="*/ 605 h 8971"/>
                <a:gd name="T24" fmla="*/ 77 w 10419"/>
                <a:gd name="T25" fmla="*/ 467 h 8971"/>
                <a:gd name="T26" fmla="*/ 11 w 10419"/>
                <a:gd name="T27" fmla="*/ 248 h 8971"/>
                <a:gd name="T28" fmla="*/ 18 w 10419"/>
                <a:gd name="T29" fmla="*/ 91 h 8971"/>
                <a:gd name="T30" fmla="*/ 91 w 10419"/>
                <a:gd name="T31" fmla="*/ 16 h 89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19"/>
                <a:gd name="T49" fmla="*/ 0 h 8971"/>
                <a:gd name="T50" fmla="*/ 10419 w 10419"/>
                <a:gd name="T51" fmla="*/ 8971 h 89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19" h="8971">
                  <a:moveTo>
                    <a:pt x="1350" y="235"/>
                  </a:moveTo>
                  <a:cubicBezTo>
                    <a:pt x="2004" y="0"/>
                    <a:pt x="2721" y="121"/>
                    <a:pt x="3368" y="323"/>
                  </a:cubicBezTo>
                  <a:cubicBezTo>
                    <a:pt x="4443" y="681"/>
                    <a:pt x="5413" y="1293"/>
                    <a:pt x="6313" y="1971"/>
                  </a:cubicBezTo>
                  <a:cubicBezTo>
                    <a:pt x="7842" y="3157"/>
                    <a:pt x="9188" y="4563"/>
                    <a:pt x="10419" y="6052"/>
                  </a:cubicBezTo>
                  <a:cubicBezTo>
                    <a:pt x="9077" y="6577"/>
                    <a:pt x="7720" y="7062"/>
                    <a:pt x="6359" y="7534"/>
                  </a:cubicBezTo>
                  <a:cubicBezTo>
                    <a:pt x="6196" y="7591"/>
                    <a:pt x="6033" y="7645"/>
                    <a:pt x="5873" y="7710"/>
                  </a:cubicBezTo>
                  <a:cubicBezTo>
                    <a:pt x="5763" y="7396"/>
                    <a:pt x="5647" y="7083"/>
                    <a:pt x="5531" y="6770"/>
                  </a:cubicBezTo>
                  <a:cubicBezTo>
                    <a:pt x="4616" y="6772"/>
                    <a:pt x="3701" y="6751"/>
                    <a:pt x="2786" y="6762"/>
                  </a:cubicBezTo>
                  <a:cubicBezTo>
                    <a:pt x="2935" y="6943"/>
                    <a:pt x="3114" y="7106"/>
                    <a:pt x="3221" y="7318"/>
                  </a:cubicBezTo>
                  <a:cubicBezTo>
                    <a:pt x="3267" y="7396"/>
                    <a:pt x="3236" y="7486"/>
                    <a:pt x="3221" y="7567"/>
                  </a:cubicBezTo>
                  <a:cubicBezTo>
                    <a:pt x="3135" y="7945"/>
                    <a:pt x="3038" y="8321"/>
                    <a:pt x="2936" y="8696"/>
                  </a:cubicBezTo>
                  <a:cubicBezTo>
                    <a:pt x="2665" y="8784"/>
                    <a:pt x="2397" y="8884"/>
                    <a:pt x="2126" y="8971"/>
                  </a:cubicBezTo>
                  <a:cubicBezTo>
                    <a:pt x="1762" y="8308"/>
                    <a:pt x="1437" y="7623"/>
                    <a:pt x="1145" y="6926"/>
                  </a:cubicBezTo>
                  <a:cubicBezTo>
                    <a:pt x="708" y="5881"/>
                    <a:pt x="337" y="4801"/>
                    <a:pt x="156" y="3680"/>
                  </a:cubicBezTo>
                  <a:cubicBezTo>
                    <a:pt x="41" y="2907"/>
                    <a:pt x="0" y="2090"/>
                    <a:pt x="274" y="1344"/>
                  </a:cubicBezTo>
                  <a:cubicBezTo>
                    <a:pt x="453" y="844"/>
                    <a:pt x="842" y="411"/>
                    <a:pt x="1350" y="235"/>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84" name="Freeform 21">
              <a:extLst>
                <a:ext uri="{FF2B5EF4-FFF2-40B4-BE49-F238E27FC236}">
                  <a16:creationId xmlns:a16="http://schemas.microsoft.com/office/drawing/2014/main" id="{8530BBCF-9E94-4046-98E5-1692A7AE585C}"/>
                </a:ext>
              </a:extLst>
            </p:cNvPr>
            <p:cNvSpPr>
              <a:spLocks noChangeAspect="1"/>
            </p:cNvSpPr>
            <p:nvPr/>
          </p:nvSpPr>
          <p:spPr bwMode="auto">
            <a:xfrm>
              <a:off x="1314" y="2107"/>
              <a:ext cx="703" cy="605"/>
            </a:xfrm>
            <a:custGeom>
              <a:avLst/>
              <a:gdLst>
                <a:gd name="T0" fmla="*/ 91 w 10419"/>
                <a:gd name="T1" fmla="*/ 16 h 8971"/>
                <a:gd name="T2" fmla="*/ 227 w 10419"/>
                <a:gd name="T3" fmla="*/ 22 h 8971"/>
                <a:gd name="T4" fmla="*/ 426 w 10419"/>
                <a:gd name="T5" fmla="*/ 133 h 8971"/>
                <a:gd name="T6" fmla="*/ 703 w 10419"/>
                <a:gd name="T7" fmla="*/ 408 h 8971"/>
                <a:gd name="T8" fmla="*/ 429 w 10419"/>
                <a:gd name="T9" fmla="*/ 508 h 8971"/>
                <a:gd name="T10" fmla="*/ 396 w 10419"/>
                <a:gd name="T11" fmla="*/ 520 h 8971"/>
                <a:gd name="T12" fmla="*/ 373 w 10419"/>
                <a:gd name="T13" fmla="*/ 457 h 8971"/>
                <a:gd name="T14" fmla="*/ 188 w 10419"/>
                <a:gd name="T15" fmla="*/ 456 h 8971"/>
                <a:gd name="T16" fmla="*/ 217 w 10419"/>
                <a:gd name="T17" fmla="*/ 494 h 8971"/>
                <a:gd name="T18" fmla="*/ 217 w 10419"/>
                <a:gd name="T19" fmla="*/ 510 h 8971"/>
                <a:gd name="T20" fmla="*/ 198 w 10419"/>
                <a:gd name="T21" fmla="*/ 586 h 8971"/>
                <a:gd name="T22" fmla="*/ 143 w 10419"/>
                <a:gd name="T23" fmla="*/ 605 h 8971"/>
                <a:gd name="T24" fmla="*/ 77 w 10419"/>
                <a:gd name="T25" fmla="*/ 467 h 8971"/>
                <a:gd name="T26" fmla="*/ 11 w 10419"/>
                <a:gd name="T27" fmla="*/ 248 h 8971"/>
                <a:gd name="T28" fmla="*/ 18 w 10419"/>
                <a:gd name="T29" fmla="*/ 91 h 8971"/>
                <a:gd name="T30" fmla="*/ 91 w 10419"/>
                <a:gd name="T31" fmla="*/ 16 h 89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19"/>
                <a:gd name="T49" fmla="*/ 0 h 8971"/>
                <a:gd name="T50" fmla="*/ 10419 w 10419"/>
                <a:gd name="T51" fmla="*/ 8971 h 89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19" h="8971">
                  <a:moveTo>
                    <a:pt x="1350" y="235"/>
                  </a:moveTo>
                  <a:cubicBezTo>
                    <a:pt x="2004" y="0"/>
                    <a:pt x="2721" y="121"/>
                    <a:pt x="3368" y="323"/>
                  </a:cubicBezTo>
                  <a:cubicBezTo>
                    <a:pt x="4443" y="681"/>
                    <a:pt x="5413" y="1293"/>
                    <a:pt x="6313" y="1971"/>
                  </a:cubicBezTo>
                  <a:cubicBezTo>
                    <a:pt x="7842" y="3157"/>
                    <a:pt x="9188" y="4563"/>
                    <a:pt x="10419" y="6052"/>
                  </a:cubicBezTo>
                  <a:cubicBezTo>
                    <a:pt x="9077" y="6577"/>
                    <a:pt x="7720" y="7062"/>
                    <a:pt x="6359" y="7534"/>
                  </a:cubicBezTo>
                  <a:cubicBezTo>
                    <a:pt x="6196" y="7591"/>
                    <a:pt x="6033" y="7645"/>
                    <a:pt x="5873" y="7710"/>
                  </a:cubicBezTo>
                  <a:cubicBezTo>
                    <a:pt x="5763" y="7396"/>
                    <a:pt x="5647" y="7083"/>
                    <a:pt x="5531" y="6770"/>
                  </a:cubicBezTo>
                  <a:cubicBezTo>
                    <a:pt x="4616" y="6772"/>
                    <a:pt x="3701" y="6751"/>
                    <a:pt x="2786" y="6762"/>
                  </a:cubicBezTo>
                  <a:cubicBezTo>
                    <a:pt x="2935" y="6943"/>
                    <a:pt x="3114" y="7106"/>
                    <a:pt x="3221" y="7318"/>
                  </a:cubicBezTo>
                  <a:cubicBezTo>
                    <a:pt x="3267" y="7396"/>
                    <a:pt x="3236" y="7486"/>
                    <a:pt x="3221" y="7567"/>
                  </a:cubicBezTo>
                  <a:cubicBezTo>
                    <a:pt x="3135" y="7945"/>
                    <a:pt x="3038" y="8321"/>
                    <a:pt x="2936" y="8696"/>
                  </a:cubicBezTo>
                  <a:cubicBezTo>
                    <a:pt x="2665" y="8784"/>
                    <a:pt x="2397" y="8884"/>
                    <a:pt x="2126" y="8971"/>
                  </a:cubicBezTo>
                  <a:cubicBezTo>
                    <a:pt x="1762" y="8308"/>
                    <a:pt x="1437" y="7623"/>
                    <a:pt x="1145" y="6926"/>
                  </a:cubicBezTo>
                  <a:cubicBezTo>
                    <a:pt x="708" y="5881"/>
                    <a:pt x="337" y="4801"/>
                    <a:pt x="156" y="3680"/>
                  </a:cubicBezTo>
                  <a:cubicBezTo>
                    <a:pt x="41" y="2907"/>
                    <a:pt x="0" y="2090"/>
                    <a:pt x="274" y="1344"/>
                  </a:cubicBezTo>
                  <a:cubicBezTo>
                    <a:pt x="453" y="844"/>
                    <a:pt x="842" y="411"/>
                    <a:pt x="1350" y="235"/>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85" name="Freeform 22">
              <a:extLst>
                <a:ext uri="{FF2B5EF4-FFF2-40B4-BE49-F238E27FC236}">
                  <a16:creationId xmlns:a16="http://schemas.microsoft.com/office/drawing/2014/main" id="{E051574B-B89C-9546-A652-9602250908B3}"/>
                </a:ext>
              </a:extLst>
            </p:cNvPr>
            <p:cNvSpPr>
              <a:spLocks noChangeAspect="1"/>
            </p:cNvSpPr>
            <p:nvPr/>
          </p:nvSpPr>
          <p:spPr bwMode="auto">
            <a:xfrm>
              <a:off x="1133" y="2359"/>
              <a:ext cx="1650" cy="1419"/>
            </a:xfrm>
            <a:custGeom>
              <a:avLst/>
              <a:gdLst>
                <a:gd name="T0" fmla="*/ 1297 w 24447"/>
                <a:gd name="T1" fmla="*/ 209 h 21052"/>
                <a:gd name="T2" fmla="*/ 1554 w 24447"/>
                <a:gd name="T3" fmla="*/ 0 h 21052"/>
                <a:gd name="T4" fmla="*/ 1624 w 24447"/>
                <a:gd name="T5" fmla="*/ 540 h 21052"/>
                <a:gd name="T6" fmla="*/ 1455 w 24447"/>
                <a:gd name="T7" fmla="*/ 973 h 21052"/>
                <a:gd name="T8" fmla="*/ 1220 w 24447"/>
                <a:gd name="T9" fmla="*/ 1216 h 21052"/>
                <a:gd name="T10" fmla="*/ 825 w 24447"/>
                <a:gd name="T11" fmla="*/ 1387 h 21052"/>
                <a:gd name="T12" fmla="*/ 303 w 24447"/>
                <a:gd name="T13" fmla="*/ 1334 h 21052"/>
                <a:gd name="T14" fmla="*/ 0 w 24447"/>
                <a:gd name="T15" fmla="*/ 1141 h 21052"/>
                <a:gd name="T16" fmla="*/ 223 w 24447"/>
                <a:gd name="T17" fmla="*/ 957 h 21052"/>
                <a:gd name="T18" fmla="*/ 548 w 24447"/>
                <a:gd name="T19" fmla="*/ 717 h 21052"/>
                <a:gd name="T20" fmla="*/ 627 w 24447"/>
                <a:gd name="T21" fmla="*/ 813 h 21052"/>
                <a:gd name="T22" fmla="*/ 665 w 24447"/>
                <a:gd name="T23" fmla="*/ 834 h 21052"/>
                <a:gd name="T24" fmla="*/ 694 w 24447"/>
                <a:gd name="T25" fmla="*/ 813 h 21052"/>
                <a:gd name="T26" fmla="*/ 681 w 24447"/>
                <a:gd name="T27" fmla="*/ 786 h 21052"/>
                <a:gd name="T28" fmla="*/ 619 w 24447"/>
                <a:gd name="T29" fmla="*/ 736 h 21052"/>
                <a:gd name="T30" fmla="*/ 575 w 24447"/>
                <a:gd name="T31" fmla="*/ 699 h 21052"/>
                <a:gd name="T32" fmla="*/ 760 w 24447"/>
                <a:gd name="T33" fmla="*/ 574 h 21052"/>
                <a:gd name="T34" fmla="*/ 760 w 24447"/>
                <a:gd name="T35" fmla="*/ 609 h 21052"/>
                <a:gd name="T36" fmla="*/ 806 w 24447"/>
                <a:gd name="T37" fmla="*/ 574 h 21052"/>
                <a:gd name="T38" fmla="*/ 886 w 24447"/>
                <a:gd name="T39" fmla="*/ 592 h 21052"/>
                <a:gd name="T40" fmla="*/ 1005 w 24447"/>
                <a:gd name="T41" fmla="*/ 568 h 21052"/>
                <a:gd name="T42" fmla="*/ 1068 w 24447"/>
                <a:gd name="T43" fmla="*/ 507 h 21052"/>
                <a:gd name="T44" fmla="*/ 1067 w 24447"/>
                <a:gd name="T45" fmla="*/ 440 h 21052"/>
                <a:gd name="T46" fmla="*/ 1034 w 24447"/>
                <a:gd name="T47" fmla="*/ 393 h 21052"/>
                <a:gd name="T48" fmla="*/ 1043 w 24447"/>
                <a:gd name="T49" fmla="*/ 387 h 21052"/>
                <a:gd name="T50" fmla="*/ 1126 w 24447"/>
                <a:gd name="T51" fmla="*/ 561 h 21052"/>
                <a:gd name="T52" fmla="*/ 1100 w 24447"/>
                <a:gd name="T53" fmla="*/ 582 h 21052"/>
                <a:gd name="T54" fmla="*/ 1134 w 24447"/>
                <a:gd name="T55" fmla="*/ 583 h 21052"/>
                <a:gd name="T56" fmla="*/ 1178 w 24447"/>
                <a:gd name="T57" fmla="*/ 795 h 21052"/>
                <a:gd name="T58" fmla="*/ 1146 w 24447"/>
                <a:gd name="T59" fmla="*/ 916 h 21052"/>
                <a:gd name="T60" fmla="*/ 1069 w 24447"/>
                <a:gd name="T61" fmla="*/ 962 h 21052"/>
                <a:gd name="T62" fmla="*/ 932 w 24447"/>
                <a:gd name="T63" fmla="*/ 946 h 21052"/>
                <a:gd name="T64" fmla="*/ 875 w 24447"/>
                <a:gd name="T65" fmla="*/ 926 h 21052"/>
                <a:gd name="T66" fmla="*/ 887 w 24447"/>
                <a:gd name="T67" fmla="*/ 935 h 21052"/>
                <a:gd name="T68" fmla="*/ 994 w 24447"/>
                <a:gd name="T69" fmla="*/ 969 h 21052"/>
                <a:gd name="T70" fmla="*/ 1116 w 24447"/>
                <a:gd name="T71" fmla="*/ 964 h 21052"/>
                <a:gd name="T72" fmla="*/ 1178 w 24447"/>
                <a:gd name="T73" fmla="*/ 896 h 21052"/>
                <a:gd name="T74" fmla="*/ 1190 w 24447"/>
                <a:gd name="T75" fmla="*/ 754 h 21052"/>
                <a:gd name="T76" fmla="*/ 1152 w 24447"/>
                <a:gd name="T77" fmla="*/ 583 h 21052"/>
                <a:gd name="T78" fmla="*/ 1219 w 24447"/>
                <a:gd name="T79" fmla="*/ 583 h 21052"/>
                <a:gd name="T80" fmla="*/ 1202 w 24447"/>
                <a:gd name="T81" fmla="*/ 558 h 21052"/>
                <a:gd name="T82" fmla="*/ 1208 w 24447"/>
                <a:gd name="T83" fmla="*/ 497 h 21052"/>
                <a:gd name="T84" fmla="*/ 1327 w 24447"/>
                <a:gd name="T85" fmla="*/ 497 h 21052"/>
                <a:gd name="T86" fmla="*/ 1340 w 24447"/>
                <a:gd name="T87" fmla="*/ 543 h 21052"/>
                <a:gd name="T88" fmla="*/ 1311 w 24447"/>
                <a:gd name="T89" fmla="*/ 583 h 21052"/>
                <a:gd name="T90" fmla="*/ 1400 w 24447"/>
                <a:gd name="T91" fmla="*/ 584 h 21052"/>
                <a:gd name="T92" fmla="*/ 1529 w 24447"/>
                <a:gd name="T93" fmla="*/ 585 h 21052"/>
                <a:gd name="T94" fmla="*/ 1499 w 24447"/>
                <a:gd name="T95" fmla="*/ 551 h 21052"/>
                <a:gd name="T96" fmla="*/ 1377 w 24447"/>
                <a:gd name="T97" fmla="*/ 211 h 21052"/>
                <a:gd name="T98" fmla="*/ 1297 w 24447"/>
                <a:gd name="T99" fmla="*/ 209 h 210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447"/>
                <a:gd name="T151" fmla="*/ 0 h 21052"/>
                <a:gd name="T152" fmla="*/ 24447 w 24447"/>
                <a:gd name="T153" fmla="*/ 21052 h 210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447" h="21052">
                  <a:moveTo>
                    <a:pt x="19215" y="3103"/>
                  </a:moveTo>
                  <a:cubicBezTo>
                    <a:pt x="20526" y="2118"/>
                    <a:pt x="21817" y="1104"/>
                    <a:pt x="23032" y="0"/>
                  </a:cubicBezTo>
                  <a:cubicBezTo>
                    <a:pt x="24088" y="2512"/>
                    <a:pt x="24447" y="5310"/>
                    <a:pt x="24063" y="8007"/>
                  </a:cubicBezTo>
                  <a:cubicBezTo>
                    <a:pt x="23741" y="10304"/>
                    <a:pt x="22878" y="12522"/>
                    <a:pt x="21565" y="14433"/>
                  </a:cubicBezTo>
                  <a:cubicBezTo>
                    <a:pt x="20616" y="15819"/>
                    <a:pt x="19434" y="17045"/>
                    <a:pt x="18080" y="18039"/>
                  </a:cubicBezTo>
                  <a:cubicBezTo>
                    <a:pt x="16352" y="19310"/>
                    <a:pt x="14337" y="20193"/>
                    <a:pt x="12226" y="20578"/>
                  </a:cubicBezTo>
                  <a:cubicBezTo>
                    <a:pt x="9643" y="21052"/>
                    <a:pt x="6928" y="20781"/>
                    <a:pt x="4492" y="19795"/>
                  </a:cubicBezTo>
                  <a:cubicBezTo>
                    <a:pt x="2834" y="19128"/>
                    <a:pt x="1304" y="18147"/>
                    <a:pt x="0" y="16924"/>
                  </a:cubicBezTo>
                  <a:cubicBezTo>
                    <a:pt x="1071" y="15980"/>
                    <a:pt x="2182" y="15081"/>
                    <a:pt x="3304" y="14198"/>
                  </a:cubicBezTo>
                  <a:cubicBezTo>
                    <a:pt x="4876" y="12968"/>
                    <a:pt x="6482" y="11783"/>
                    <a:pt x="8119" y="10641"/>
                  </a:cubicBezTo>
                  <a:cubicBezTo>
                    <a:pt x="8474" y="11143"/>
                    <a:pt x="8833" y="11653"/>
                    <a:pt x="9297" y="12062"/>
                  </a:cubicBezTo>
                  <a:cubicBezTo>
                    <a:pt x="9460" y="12198"/>
                    <a:pt x="9639" y="12335"/>
                    <a:pt x="9854" y="12367"/>
                  </a:cubicBezTo>
                  <a:cubicBezTo>
                    <a:pt x="10045" y="12400"/>
                    <a:pt x="10242" y="12255"/>
                    <a:pt x="10276" y="12067"/>
                  </a:cubicBezTo>
                  <a:cubicBezTo>
                    <a:pt x="10297" y="11908"/>
                    <a:pt x="10190" y="11770"/>
                    <a:pt x="10087" y="11661"/>
                  </a:cubicBezTo>
                  <a:cubicBezTo>
                    <a:pt x="9811" y="11379"/>
                    <a:pt x="9479" y="11163"/>
                    <a:pt x="9172" y="10918"/>
                  </a:cubicBezTo>
                  <a:cubicBezTo>
                    <a:pt x="8944" y="10745"/>
                    <a:pt x="8731" y="10553"/>
                    <a:pt x="8517" y="10364"/>
                  </a:cubicBezTo>
                  <a:cubicBezTo>
                    <a:pt x="9422" y="9737"/>
                    <a:pt x="10336" y="9123"/>
                    <a:pt x="11258" y="8521"/>
                  </a:cubicBezTo>
                  <a:cubicBezTo>
                    <a:pt x="11268" y="8691"/>
                    <a:pt x="11265" y="8863"/>
                    <a:pt x="11266" y="9034"/>
                  </a:cubicBezTo>
                  <a:cubicBezTo>
                    <a:pt x="11480" y="8852"/>
                    <a:pt x="11688" y="8654"/>
                    <a:pt x="11935" y="8519"/>
                  </a:cubicBezTo>
                  <a:cubicBezTo>
                    <a:pt x="12324" y="8649"/>
                    <a:pt x="12721" y="8765"/>
                    <a:pt x="13133" y="8789"/>
                  </a:cubicBezTo>
                  <a:cubicBezTo>
                    <a:pt x="13736" y="8837"/>
                    <a:pt x="14361" y="8732"/>
                    <a:pt x="14888" y="8425"/>
                  </a:cubicBezTo>
                  <a:cubicBezTo>
                    <a:pt x="15268" y="8212"/>
                    <a:pt x="15635" y="7924"/>
                    <a:pt x="15818" y="7517"/>
                  </a:cubicBezTo>
                  <a:cubicBezTo>
                    <a:pt x="15962" y="7208"/>
                    <a:pt x="15950" y="6841"/>
                    <a:pt x="15814" y="6532"/>
                  </a:cubicBezTo>
                  <a:cubicBezTo>
                    <a:pt x="15704" y="6263"/>
                    <a:pt x="15510" y="6042"/>
                    <a:pt x="15315" y="5832"/>
                  </a:cubicBezTo>
                  <a:cubicBezTo>
                    <a:pt x="15362" y="5802"/>
                    <a:pt x="15410" y="5772"/>
                    <a:pt x="15459" y="5743"/>
                  </a:cubicBezTo>
                  <a:cubicBezTo>
                    <a:pt x="15926" y="6575"/>
                    <a:pt x="16342" y="7437"/>
                    <a:pt x="16678" y="8330"/>
                  </a:cubicBezTo>
                  <a:cubicBezTo>
                    <a:pt x="16556" y="8435"/>
                    <a:pt x="16428" y="8534"/>
                    <a:pt x="16303" y="8636"/>
                  </a:cubicBezTo>
                  <a:cubicBezTo>
                    <a:pt x="16468" y="8641"/>
                    <a:pt x="16634" y="8648"/>
                    <a:pt x="16799" y="8652"/>
                  </a:cubicBezTo>
                  <a:cubicBezTo>
                    <a:pt x="17151" y="9662"/>
                    <a:pt x="17427" y="10713"/>
                    <a:pt x="17448" y="11788"/>
                  </a:cubicBezTo>
                  <a:cubicBezTo>
                    <a:pt x="17446" y="12411"/>
                    <a:pt x="17359" y="13072"/>
                    <a:pt x="16985" y="13589"/>
                  </a:cubicBezTo>
                  <a:cubicBezTo>
                    <a:pt x="16720" y="13965"/>
                    <a:pt x="16292" y="14202"/>
                    <a:pt x="15843" y="14277"/>
                  </a:cubicBezTo>
                  <a:cubicBezTo>
                    <a:pt x="15160" y="14395"/>
                    <a:pt x="14465" y="14241"/>
                    <a:pt x="13813" y="14037"/>
                  </a:cubicBezTo>
                  <a:cubicBezTo>
                    <a:pt x="13525" y="13952"/>
                    <a:pt x="13253" y="13820"/>
                    <a:pt x="12965" y="13735"/>
                  </a:cubicBezTo>
                  <a:cubicBezTo>
                    <a:pt x="13012" y="13791"/>
                    <a:pt x="13069" y="13840"/>
                    <a:pt x="13139" y="13866"/>
                  </a:cubicBezTo>
                  <a:cubicBezTo>
                    <a:pt x="13655" y="14080"/>
                    <a:pt x="14184" y="14269"/>
                    <a:pt x="14733" y="14383"/>
                  </a:cubicBezTo>
                  <a:cubicBezTo>
                    <a:pt x="15324" y="14501"/>
                    <a:pt x="15966" y="14549"/>
                    <a:pt x="16531" y="14301"/>
                  </a:cubicBezTo>
                  <a:cubicBezTo>
                    <a:pt x="16967" y="14115"/>
                    <a:pt x="17289" y="13726"/>
                    <a:pt x="17451" y="13287"/>
                  </a:cubicBezTo>
                  <a:cubicBezTo>
                    <a:pt x="17701" y="12618"/>
                    <a:pt x="17697" y="11886"/>
                    <a:pt x="17630" y="11184"/>
                  </a:cubicBezTo>
                  <a:cubicBezTo>
                    <a:pt x="17543" y="10321"/>
                    <a:pt x="17333" y="9476"/>
                    <a:pt x="17073" y="8650"/>
                  </a:cubicBezTo>
                  <a:cubicBezTo>
                    <a:pt x="17404" y="8644"/>
                    <a:pt x="17735" y="8651"/>
                    <a:pt x="18066" y="8646"/>
                  </a:cubicBezTo>
                  <a:cubicBezTo>
                    <a:pt x="17956" y="8541"/>
                    <a:pt x="17855" y="8420"/>
                    <a:pt x="17814" y="8271"/>
                  </a:cubicBezTo>
                  <a:cubicBezTo>
                    <a:pt x="17719" y="7973"/>
                    <a:pt x="17790" y="7655"/>
                    <a:pt x="17900" y="7373"/>
                  </a:cubicBezTo>
                  <a:cubicBezTo>
                    <a:pt x="18488" y="7365"/>
                    <a:pt x="19077" y="7370"/>
                    <a:pt x="19666" y="7370"/>
                  </a:cubicBezTo>
                  <a:cubicBezTo>
                    <a:pt x="19740" y="7592"/>
                    <a:pt x="19838" y="7812"/>
                    <a:pt x="19854" y="8049"/>
                  </a:cubicBezTo>
                  <a:cubicBezTo>
                    <a:pt x="19838" y="8314"/>
                    <a:pt x="19586" y="8464"/>
                    <a:pt x="19431" y="8651"/>
                  </a:cubicBezTo>
                  <a:cubicBezTo>
                    <a:pt x="19866" y="8667"/>
                    <a:pt x="20301" y="8647"/>
                    <a:pt x="20736" y="8663"/>
                  </a:cubicBezTo>
                  <a:cubicBezTo>
                    <a:pt x="21376" y="8676"/>
                    <a:pt x="22017" y="8652"/>
                    <a:pt x="22657" y="8675"/>
                  </a:cubicBezTo>
                  <a:cubicBezTo>
                    <a:pt x="22454" y="8570"/>
                    <a:pt x="22291" y="8395"/>
                    <a:pt x="22211" y="8179"/>
                  </a:cubicBezTo>
                  <a:cubicBezTo>
                    <a:pt x="21554" y="6516"/>
                    <a:pt x="21020" y="4808"/>
                    <a:pt x="20396" y="3133"/>
                  </a:cubicBezTo>
                  <a:cubicBezTo>
                    <a:pt x="20002" y="3116"/>
                    <a:pt x="19607" y="3134"/>
                    <a:pt x="19215" y="3103"/>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86" name="Freeform 23">
              <a:extLst>
                <a:ext uri="{FF2B5EF4-FFF2-40B4-BE49-F238E27FC236}">
                  <a16:creationId xmlns:a16="http://schemas.microsoft.com/office/drawing/2014/main" id="{52E3F412-279F-C143-8E46-354C1B3C9C0B}"/>
                </a:ext>
              </a:extLst>
            </p:cNvPr>
            <p:cNvSpPr>
              <a:spLocks noChangeAspect="1"/>
            </p:cNvSpPr>
            <p:nvPr/>
          </p:nvSpPr>
          <p:spPr bwMode="auto">
            <a:xfrm>
              <a:off x="2124" y="2382"/>
              <a:ext cx="457" cy="320"/>
            </a:xfrm>
            <a:custGeom>
              <a:avLst/>
              <a:gdLst>
                <a:gd name="T0" fmla="*/ 415 w 6783"/>
                <a:gd name="T1" fmla="*/ 27 h 4741"/>
                <a:gd name="T2" fmla="*/ 457 w 6783"/>
                <a:gd name="T3" fmla="*/ 0 h 4741"/>
                <a:gd name="T4" fmla="*/ 433 w 6783"/>
                <a:gd name="T5" fmla="*/ 21 h 4741"/>
                <a:gd name="T6" fmla="*/ 231 w 6783"/>
                <a:gd name="T7" fmla="*/ 186 h 4741"/>
                <a:gd name="T8" fmla="*/ 200 w 6783"/>
                <a:gd name="T9" fmla="*/ 186 h 4741"/>
                <a:gd name="T10" fmla="*/ 213 w 6783"/>
                <a:gd name="T11" fmla="*/ 201 h 4741"/>
                <a:gd name="T12" fmla="*/ 46 w 6783"/>
                <a:gd name="T13" fmla="*/ 320 h 4741"/>
                <a:gd name="T14" fmla="*/ 0 w 6783"/>
                <a:gd name="T15" fmla="*/ 247 h 4741"/>
                <a:gd name="T16" fmla="*/ 46 w 6783"/>
                <a:gd name="T17" fmla="*/ 275 h 4741"/>
                <a:gd name="T18" fmla="*/ 45 w 6783"/>
                <a:gd name="T19" fmla="*/ 210 h 4741"/>
                <a:gd name="T20" fmla="*/ 415 w 6783"/>
                <a:gd name="T21" fmla="*/ 27 h 47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83"/>
                <a:gd name="T34" fmla="*/ 0 h 4741"/>
                <a:gd name="T35" fmla="*/ 6783 w 6783"/>
                <a:gd name="T36" fmla="*/ 4741 h 47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83" h="4741">
                  <a:moveTo>
                    <a:pt x="6157" y="399"/>
                  </a:moveTo>
                  <a:cubicBezTo>
                    <a:pt x="6368" y="269"/>
                    <a:pt x="6566" y="118"/>
                    <a:pt x="6783" y="0"/>
                  </a:cubicBezTo>
                  <a:cubicBezTo>
                    <a:pt x="6670" y="111"/>
                    <a:pt x="6548" y="212"/>
                    <a:pt x="6428" y="315"/>
                  </a:cubicBezTo>
                  <a:cubicBezTo>
                    <a:pt x="5453" y="1158"/>
                    <a:pt x="4458" y="1978"/>
                    <a:pt x="3436" y="2763"/>
                  </a:cubicBezTo>
                  <a:cubicBezTo>
                    <a:pt x="3280" y="2764"/>
                    <a:pt x="3124" y="2762"/>
                    <a:pt x="2968" y="2762"/>
                  </a:cubicBezTo>
                  <a:cubicBezTo>
                    <a:pt x="3029" y="2835"/>
                    <a:pt x="3094" y="2904"/>
                    <a:pt x="3159" y="2973"/>
                  </a:cubicBezTo>
                  <a:cubicBezTo>
                    <a:pt x="2349" y="3586"/>
                    <a:pt x="1525" y="4181"/>
                    <a:pt x="677" y="4741"/>
                  </a:cubicBezTo>
                  <a:cubicBezTo>
                    <a:pt x="463" y="4374"/>
                    <a:pt x="219" y="4024"/>
                    <a:pt x="0" y="3660"/>
                  </a:cubicBezTo>
                  <a:cubicBezTo>
                    <a:pt x="249" y="3759"/>
                    <a:pt x="462" y="3922"/>
                    <a:pt x="681" y="4071"/>
                  </a:cubicBezTo>
                  <a:cubicBezTo>
                    <a:pt x="684" y="3751"/>
                    <a:pt x="666" y="3432"/>
                    <a:pt x="673" y="3113"/>
                  </a:cubicBezTo>
                  <a:cubicBezTo>
                    <a:pt x="2580" y="2382"/>
                    <a:pt x="4433" y="1496"/>
                    <a:pt x="6157" y="399"/>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87" name="Freeform 24">
              <a:extLst>
                <a:ext uri="{FF2B5EF4-FFF2-40B4-BE49-F238E27FC236}">
                  <a16:creationId xmlns:a16="http://schemas.microsoft.com/office/drawing/2014/main" id="{2A1D1602-5850-7440-AF3C-D67DB0F64F0C}"/>
                </a:ext>
              </a:extLst>
            </p:cNvPr>
            <p:cNvSpPr>
              <a:spLocks noChangeAspect="1"/>
            </p:cNvSpPr>
            <p:nvPr/>
          </p:nvSpPr>
          <p:spPr bwMode="auto">
            <a:xfrm>
              <a:off x="2124" y="2382"/>
              <a:ext cx="457" cy="320"/>
            </a:xfrm>
            <a:custGeom>
              <a:avLst/>
              <a:gdLst>
                <a:gd name="T0" fmla="*/ 415 w 6783"/>
                <a:gd name="T1" fmla="*/ 27 h 4741"/>
                <a:gd name="T2" fmla="*/ 457 w 6783"/>
                <a:gd name="T3" fmla="*/ 0 h 4741"/>
                <a:gd name="T4" fmla="*/ 433 w 6783"/>
                <a:gd name="T5" fmla="*/ 21 h 4741"/>
                <a:gd name="T6" fmla="*/ 231 w 6783"/>
                <a:gd name="T7" fmla="*/ 186 h 4741"/>
                <a:gd name="T8" fmla="*/ 200 w 6783"/>
                <a:gd name="T9" fmla="*/ 186 h 4741"/>
                <a:gd name="T10" fmla="*/ 213 w 6783"/>
                <a:gd name="T11" fmla="*/ 201 h 4741"/>
                <a:gd name="T12" fmla="*/ 46 w 6783"/>
                <a:gd name="T13" fmla="*/ 320 h 4741"/>
                <a:gd name="T14" fmla="*/ 0 w 6783"/>
                <a:gd name="T15" fmla="*/ 247 h 4741"/>
                <a:gd name="T16" fmla="*/ 46 w 6783"/>
                <a:gd name="T17" fmla="*/ 275 h 4741"/>
                <a:gd name="T18" fmla="*/ 45 w 6783"/>
                <a:gd name="T19" fmla="*/ 210 h 4741"/>
                <a:gd name="T20" fmla="*/ 415 w 6783"/>
                <a:gd name="T21" fmla="*/ 27 h 47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83"/>
                <a:gd name="T34" fmla="*/ 0 h 4741"/>
                <a:gd name="T35" fmla="*/ 6783 w 6783"/>
                <a:gd name="T36" fmla="*/ 4741 h 47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83" h="4741">
                  <a:moveTo>
                    <a:pt x="6157" y="399"/>
                  </a:moveTo>
                  <a:cubicBezTo>
                    <a:pt x="6368" y="269"/>
                    <a:pt x="6566" y="118"/>
                    <a:pt x="6783" y="0"/>
                  </a:cubicBezTo>
                  <a:cubicBezTo>
                    <a:pt x="6670" y="111"/>
                    <a:pt x="6548" y="212"/>
                    <a:pt x="6428" y="315"/>
                  </a:cubicBezTo>
                  <a:cubicBezTo>
                    <a:pt x="5453" y="1158"/>
                    <a:pt x="4458" y="1978"/>
                    <a:pt x="3436" y="2763"/>
                  </a:cubicBezTo>
                  <a:cubicBezTo>
                    <a:pt x="3280" y="2764"/>
                    <a:pt x="3124" y="2762"/>
                    <a:pt x="2968" y="2762"/>
                  </a:cubicBezTo>
                  <a:cubicBezTo>
                    <a:pt x="3029" y="2835"/>
                    <a:pt x="3094" y="2904"/>
                    <a:pt x="3159" y="2973"/>
                  </a:cubicBezTo>
                  <a:cubicBezTo>
                    <a:pt x="2349" y="3586"/>
                    <a:pt x="1525" y="4181"/>
                    <a:pt x="677" y="4741"/>
                  </a:cubicBezTo>
                  <a:cubicBezTo>
                    <a:pt x="463" y="4374"/>
                    <a:pt x="219" y="4024"/>
                    <a:pt x="0" y="3660"/>
                  </a:cubicBezTo>
                  <a:cubicBezTo>
                    <a:pt x="249" y="3759"/>
                    <a:pt x="462" y="3922"/>
                    <a:pt x="681" y="4071"/>
                  </a:cubicBezTo>
                  <a:cubicBezTo>
                    <a:pt x="684" y="3751"/>
                    <a:pt x="666" y="3432"/>
                    <a:pt x="673" y="3113"/>
                  </a:cubicBezTo>
                  <a:cubicBezTo>
                    <a:pt x="2580" y="2382"/>
                    <a:pt x="4433" y="1496"/>
                    <a:pt x="6157" y="399"/>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88" name="Freeform 25">
              <a:extLst>
                <a:ext uri="{FF2B5EF4-FFF2-40B4-BE49-F238E27FC236}">
                  <a16:creationId xmlns:a16="http://schemas.microsoft.com/office/drawing/2014/main" id="{E573B453-08F4-2143-9CE5-2F5CD0B86419}"/>
                </a:ext>
              </a:extLst>
            </p:cNvPr>
            <p:cNvSpPr>
              <a:spLocks noChangeAspect="1"/>
            </p:cNvSpPr>
            <p:nvPr/>
          </p:nvSpPr>
          <p:spPr bwMode="auto">
            <a:xfrm>
              <a:off x="1710" y="2516"/>
              <a:ext cx="346" cy="212"/>
            </a:xfrm>
            <a:custGeom>
              <a:avLst/>
              <a:gdLst>
                <a:gd name="T0" fmla="*/ 33 w 5125"/>
                <a:gd name="T1" fmla="*/ 100 h 3144"/>
                <a:gd name="T2" fmla="*/ 307 w 5125"/>
                <a:gd name="T3" fmla="*/ 0 h 3144"/>
                <a:gd name="T4" fmla="*/ 346 w 5125"/>
                <a:gd name="T5" fmla="*/ 50 h 3144"/>
                <a:gd name="T6" fmla="*/ 302 w 5125"/>
                <a:gd name="T7" fmla="*/ 50 h 3144"/>
                <a:gd name="T8" fmla="*/ 206 w 5125"/>
                <a:gd name="T9" fmla="*/ 90 h 3144"/>
                <a:gd name="T10" fmla="*/ 177 w 5125"/>
                <a:gd name="T11" fmla="*/ 172 h 3144"/>
                <a:gd name="T12" fmla="*/ 35 w 5125"/>
                <a:gd name="T13" fmla="*/ 212 h 3144"/>
                <a:gd name="T14" fmla="*/ 0 w 5125"/>
                <a:gd name="T15" fmla="*/ 112 h 3144"/>
                <a:gd name="T16" fmla="*/ 33 w 5125"/>
                <a:gd name="T17" fmla="*/ 100 h 3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25"/>
                <a:gd name="T28" fmla="*/ 0 h 3144"/>
                <a:gd name="T29" fmla="*/ 5125 w 5125"/>
                <a:gd name="T30" fmla="*/ 3144 h 3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25" h="3144">
                  <a:moveTo>
                    <a:pt x="486" y="1482"/>
                  </a:moveTo>
                  <a:cubicBezTo>
                    <a:pt x="1847" y="1010"/>
                    <a:pt x="3204" y="525"/>
                    <a:pt x="4546" y="0"/>
                  </a:cubicBezTo>
                  <a:cubicBezTo>
                    <a:pt x="4747" y="240"/>
                    <a:pt x="4943" y="485"/>
                    <a:pt x="5125" y="740"/>
                  </a:cubicBezTo>
                  <a:cubicBezTo>
                    <a:pt x="4907" y="734"/>
                    <a:pt x="4689" y="716"/>
                    <a:pt x="4472" y="736"/>
                  </a:cubicBezTo>
                  <a:cubicBezTo>
                    <a:pt x="3952" y="769"/>
                    <a:pt x="3419" y="949"/>
                    <a:pt x="3056" y="1336"/>
                  </a:cubicBezTo>
                  <a:cubicBezTo>
                    <a:pt x="2747" y="1658"/>
                    <a:pt x="2598" y="2113"/>
                    <a:pt x="2619" y="2555"/>
                  </a:cubicBezTo>
                  <a:cubicBezTo>
                    <a:pt x="1919" y="2753"/>
                    <a:pt x="1223" y="2965"/>
                    <a:pt x="518" y="3144"/>
                  </a:cubicBezTo>
                  <a:cubicBezTo>
                    <a:pt x="345" y="2649"/>
                    <a:pt x="174" y="2153"/>
                    <a:pt x="0" y="1658"/>
                  </a:cubicBezTo>
                  <a:cubicBezTo>
                    <a:pt x="160" y="1593"/>
                    <a:pt x="323" y="1539"/>
                    <a:pt x="486" y="1482"/>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89" name="Freeform 26">
              <a:extLst>
                <a:ext uri="{FF2B5EF4-FFF2-40B4-BE49-F238E27FC236}">
                  <a16:creationId xmlns:a16="http://schemas.microsoft.com/office/drawing/2014/main" id="{AC3D20B5-7E6C-504F-8DD0-46C42A31C9F5}"/>
                </a:ext>
              </a:extLst>
            </p:cNvPr>
            <p:cNvSpPr>
              <a:spLocks noChangeAspect="1"/>
            </p:cNvSpPr>
            <p:nvPr/>
          </p:nvSpPr>
          <p:spPr bwMode="auto">
            <a:xfrm>
              <a:off x="1710" y="2516"/>
              <a:ext cx="346" cy="212"/>
            </a:xfrm>
            <a:custGeom>
              <a:avLst/>
              <a:gdLst>
                <a:gd name="T0" fmla="*/ 33 w 5125"/>
                <a:gd name="T1" fmla="*/ 100 h 3144"/>
                <a:gd name="T2" fmla="*/ 307 w 5125"/>
                <a:gd name="T3" fmla="*/ 0 h 3144"/>
                <a:gd name="T4" fmla="*/ 346 w 5125"/>
                <a:gd name="T5" fmla="*/ 50 h 3144"/>
                <a:gd name="T6" fmla="*/ 302 w 5125"/>
                <a:gd name="T7" fmla="*/ 50 h 3144"/>
                <a:gd name="T8" fmla="*/ 206 w 5125"/>
                <a:gd name="T9" fmla="*/ 90 h 3144"/>
                <a:gd name="T10" fmla="*/ 177 w 5125"/>
                <a:gd name="T11" fmla="*/ 172 h 3144"/>
                <a:gd name="T12" fmla="*/ 35 w 5125"/>
                <a:gd name="T13" fmla="*/ 212 h 3144"/>
                <a:gd name="T14" fmla="*/ 0 w 5125"/>
                <a:gd name="T15" fmla="*/ 112 h 3144"/>
                <a:gd name="T16" fmla="*/ 33 w 5125"/>
                <a:gd name="T17" fmla="*/ 100 h 3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25"/>
                <a:gd name="T28" fmla="*/ 0 h 3144"/>
                <a:gd name="T29" fmla="*/ 5125 w 5125"/>
                <a:gd name="T30" fmla="*/ 3144 h 3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25" h="3144">
                  <a:moveTo>
                    <a:pt x="486" y="1482"/>
                  </a:moveTo>
                  <a:cubicBezTo>
                    <a:pt x="1847" y="1010"/>
                    <a:pt x="3204" y="525"/>
                    <a:pt x="4546" y="0"/>
                  </a:cubicBezTo>
                  <a:cubicBezTo>
                    <a:pt x="4747" y="240"/>
                    <a:pt x="4943" y="485"/>
                    <a:pt x="5125" y="740"/>
                  </a:cubicBezTo>
                  <a:cubicBezTo>
                    <a:pt x="4907" y="734"/>
                    <a:pt x="4689" y="716"/>
                    <a:pt x="4472" y="736"/>
                  </a:cubicBezTo>
                  <a:cubicBezTo>
                    <a:pt x="3952" y="769"/>
                    <a:pt x="3419" y="949"/>
                    <a:pt x="3056" y="1336"/>
                  </a:cubicBezTo>
                  <a:cubicBezTo>
                    <a:pt x="2747" y="1658"/>
                    <a:pt x="2598" y="2113"/>
                    <a:pt x="2619" y="2555"/>
                  </a:cubicBezTo>
                  <a:cubicBezTo>
                    <a:pt x="1919" y="2753"/>
                    <a:pt x="1223" y="2965"/>
                    <a:pt x="518" y="3144"/>
                  </a:cubicBezTo>
                  <a:cubicBezTo>
                    <a:pt x="345" y="2649"/>
                    <a:pt x="174" y="2153"/>
                    <a:pt x="0" y="1658"/>
                  </a:cubicBezTo>
                  <a:cubicBezTo>
                    <a:pt x="160" y="1593"/>
                    <a:pt x="323" y="1539"/>
                    <a:pt x="486" y="1482"/>
                  </a:cubicBezTo>
                  <a:close/>
                </a:path>
              </a:pathLst>
            </a:custGeom>
            <a:solidFill>
              <a:srgbClr val="E32E3A"/>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90" name="Freeform 27">
              <a:extLst>
                <a:ext uri="{FF2B5EF4-FFF2-40B4-BE49-F238E27FC236}">
                  <a16:creationId xmlns:a16="http://schemas.microsoft.com/office/drawing/2014/main" id="{20EFA2AC-95BE-6842-9CC5-D1D7C74D50C5}"/>
                </a:ext>
              </a:extLst>
            </p:cNvPr>
            <p:cNvSpPr>
              <a:spLocks noChangeAspect="1"/>
            </p:cNvSpPr>
            <p:nvPr/>
          </p:nvSpPr>
          <p:spPr bwMode="auto">
            <a:xfrm>
              <a:off x="967" y="2559"/>
              <a:ext cx="381" cy="379"/>
            </a:xfrm>
            <a:custGeom>
              <a:avLst/>
              <a:gdLst>
                <a:gd name="T0" fmla="*/ 6 w 5639"/>
                <a:gd name="T1" fmla="*/ 1 h 5621"/>
                <a:gd name="T2" fmla="*/ 60 w 5639"/>
                <a:gd name="T3" fmla="*/ 2 h 5621"/>
                <a:gd name="T4" fmla="*/ 162 w 5639"/>
                <a:gd name="T5" fmla="*/ 1 h 5621"/>
                <a:gd name="T6" fmla="*/ 199 w 5639"/>
                <a:gd name="T7" fmla="*/ 62 h 5621"/>
                <a:gd name="T8" fmla="*/ 291 w 5639"/>
                <a:gd name="T9" fmla="*/ 225 h 5621"/>
                <a:gd name="T10" fmla="*/ 297 w 5639"/>
                <a:gd name="T11" fmla="*/ 220 h 5621"/>
                <a:gd name="T12" fmla="*/ 296 w 5639"/>
                <a:gd name="T13" fmla="*/ 66 h 5621"/>
                <a:gd name="T14" fmla="*/ 293 w 5639"/>
                <a:gd name="T15" fmla="*/ 42 h 5621"/>
                <a:gd name="T16" fmla="*/ 265 w 5639"/>
                <a:gd name="T17" fmla="*/ 3 h 5621"/>
                <a:gd name="T18" fmla="*/ 377 w 5639"/>
                <a:gd name="T19" fmla="*/ 4 h 5621"/>
                <a:gd name="T20" fmla="*/ 353 w 5639"/>
                <a:gd name="T21" fmla="*/ 30 h 5621"/>
                <a:gd name="T22" fmla="*/ 348 w 5639"/>
                <a:gd name="T23" fmla="*/ 59 h 5621"/>
                <a:gd name="T24" fmla="*/ 347 w 5639"/>
                <a:gd name="T25" fmla="*/ 202 h 5621"/>
                <a:gd name="T26" fmla="*/ 348 w 5639"/>
                <a:gd name="T27" fmla="*/ 280 h 5621"/>
                <a:gd name="T28" fmla="*/ 350 w 5639"/>
                <a:gd name="T29" fmla="*/ 333 h 5621"/>
                <a:gd name="T30" fmla="*/ 381 w 5639"/>
                <a:gd name="T31" fmla="*/ 378 h 5621"/>
                <a:gd name="T32" fmla="*/ 227 w 5639"/>
                <a:gd name="T33" fmla="*/ 378 h 5621"/>
                <a:gd name="T34" fmla="*/ 194 w 5639"/>
                <a:gd name="T35" fmla="*/ 322 h 5621"/>
                <a:gd name="T36" fmla="*/ 164 w 5639"/>
                <a:gd name="T37" fmla="*/ 270 h 5621"/>
                <a:gd name="T38" fmla="*/ 86 w 5639"/>
                <a:gd name="T39" fmla="*/ 136 h 5621"/>
                <a:gd name="T40" fmla="*/ 86 w 5639"/>
                <a:gd name="T41" fmla="*/ 302 h 5621"/>
                <a:gd name="T42" fmla="*/ 101 w 5639"/>
                <a:gd name="T43" fmla="*/ 351 h 5621"/>
                <a:gd name="T44" fmla="*/ 120 w 5639"/>
                <a:gd name="T45" fmla="*/ 373 h 5621"/>
                <a:gd name="T46" fmla="*/ 25 w 5639"/>
                <a:gd name="T47" fmla="*/ 375 h 5621"/>
                <a:gd name="T48" fmla="*/ 0 w 5639"/>
                <a:gd name="T49" fmla="*/ 374 h 5621"/>
                <a:gd name="T50" fmla="*/ 38 w 5639"/>
                <a:gd name="T51" fmla="*/ 325 h 5621"/>
                <a:gd name="T52" fmla="*/ 38 w 5639"/>
                <a:gd name="T53" fmla="*/ 63 h 5621"/>
                <a:gd name="T54" fmla="*/ 33 w 5639"/>
                <a:gd name="T55" fmla="*/ 37 h 5621"/>
                <a:gd name="T56" fmla="*/ 6 w 5639"/>
                <a:gd name="T57" fmla="*/ 1 h 56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39"/>
                <a:gd name="T88" fmla="*/ 0 h 5621"/>
                <a:gd name="T89" fmla="*/ 5639 w 5639"/>
                <a:gd name="T90" fmla="*/ 5621 h 56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39" h="5621">
                  <a:moveTo>
                    <a:pt x="93" y="22"/>
                  </a:moveTo>
                  <a:cubicBezTo>
                    <a:pt x="357" y="0"/>
                    <a:pt x="621" y="26"/>
                    <a:pt x="885" y="23"/>
                  </a:cubicBezTo>
                  <a:cubicBezTo>
                    <a:pt x="1391" y="22"/>
                    <a:pt x="1898" y="23"/>
                    <a:pt x="2404" y="22"/>
                  </a:cubicBezTo>
                  <a:cubicBezTo>
                    <a:pt x="2606" y="309"/>
                    <a:pt x="2766" y="624"/>
                    <a:pt x="2946" y="925"/>
                  </a:cubicBezTo>
                  <a:cubicBezTo>
                    <a:pt x="3408" y="1725"/>
                    <a:pt x="3857" y="2532"/>
                    <a:pt x="4312" y="3336"/>
                  </a:cubicBezTo>
                  <a:cubicBezTo>
                    <a:pt x="4333" y="3319"/>
                    <a:pt x="4374" y="3287"/>
                    <a:pt x="4395" y="3270"/>
                  </a:cubicBezTo>
                  <a:cubicBezTo>
                    <a:pt x="4395" y="2505"/>
                    <a:pt x="4380" y="1740"/>
                    <a:pt x="4388" y="975"/>
                  </a:cubicBezTo>
                  <a:cubicBezTo>
                    <a:pt x="4386" y="857"/>
                    <a:pt x="4401" y="730"/>
                    <a:pt x="4342" y="622"/>
                  </a:cubicBezTo>
                  <a:cubicBezTo>
                    <a:pt x="4231" y="411"/>
                    <a:pt x="4060" y="242"/>
                    <a:pt x="3927" y="46"/>
                  </a:cubicBezTo>
                  <a:cubicBezTo>
                    <a:pt x="4477" y="32"/>
                    <a:pt x="5027" y="46"/>
                    <a:pt x="5576" y="59"/>
                  </a:cubicBezTo>
                  <a:cubicBezTo>
                    <a:pt x="5466" y="194"/>
                    <a:pt x="5339" y="315"/>
                    <a:pt x="5229" y="450"/>
                  </a:cubicBezTo>
                  <a:cubicBezTo>
                    <a:pt x="5130" y="566"/>
                    <a:pt x="5152" y="729"/>
                    <a:pt x="5145" y="870"/>
                  </a:cubicBezTo>
                  <a:cubicBezTo>
                    <a:pt x="5151" y="1577"/>
                    <a:pt x="5129" y="2284"/>
                    <a:pt x="5137" y="2992"/>
                  </a:cubicBezTo>
                  <a:cubicBezTo>
                    <a:pt x="5130" y="3378"/>
                    <a:pt x="5150" y="3765"/>
                    <a:pt x="5145" y="4151"/>
                  </a:cubicBezTo>
                  <a:cubicBezTo>
                    <a:pt x="5156" y="4415"/>
                    <a:pt x="5116" y="4685"/>
                    <a:pt x="5177" y="4944"/>
                  </a:cubicBezTo>
                  <a:cubicBezTo>
                    <a:pt x="5286" y="5194"/>
                    <a:pt x="5508" y="5371"/>
                    <a:pt x="5639" y="5608"/>
                  </a:cubicBezTo>
                  <a:cubicBezTo>
                    <a:pt x="4877" y="5621"/>
                    <a:pt x="4116" y="5612"/>
                    <a:pt x="3354" y="5612"/>
                  </a:cubicBezTo>
                  <a:cubicBezTo>
                    <a:pt x="3189" y="5336"/>
                    <a:pt x="3030" y="5055"/>
                    <a:pt x="2868" y="4777"/>
                  </a:cubicBezTo>
                  <a:cubicBezTo>
                    <a:pt x="2721" y="4519"/>
                    <a:pt x="2572" y="4261"/>
                    <a:pt x="2423" y="4004"/>
                  </a:cubicBezTo>
                  <a:cubicBezTo>
                    <a:pt x="2039" y="3341"/>
                    <a:pt x="1670" y="2669"/>
                    <a:pt x="1279" y="2011"/>
                  </a:cubicBezTo>
                  <a:cubicBezTo>
                    <a:pt x="1254" y="2834"/>
                    <a:pt x="1259" y="3658"/>
                    <a:pt x="1279" y="4481"/>
                  </a:cubicBezTo>
                  <a:cubicBezTo>
                    <a:pt x="1270" y="4739"/>
                    <a:pt x="1317" y="5012"/>
                    <a:pt x="1502" y="5205"/>
                  </a:cubicBezTo>
                  <a:cubicBezTo>
                    <a:pt x="1594" y="5314"/>
                    <a:pt x="1693" y="5418"/>
                    <a:pt x="1783" y="5530"/>
                  </a:cubicBezTo>
                  <a:cubicBezTo>
                    <a:pt x="1313" y="5558"/>
                    <a:pt x="841" y="5528"/>
                    <a:pt x="370" y="5558"/>
                  </a:cubicBezTo>
                  <a:cubicBezTo>
                    <a:pt x="247" y="5555"/>
                    <a:pt x="124" y="5552"/>
                    <a:pt x="0" y="5551"/>
                  </a:cubicBezTo>
                  <a:cubicBezTo>
                    <a:pt x="269" y="5389"/>
                    <a:pt x="545" y="5153"/>
                    <a:pt x="566" y="4817"/>
                  </a:cubicBezTo>
                  <a:cubicBezTo>
                    <a:pt x="541" y="3525"/>
                    <a:pt x="549" y="2232"/>
                    <a:pt x="560" y="939"/>
                  </a:cubicBezTo>
                  <a:cubicBezTo>
                    <a:pt x="557" y="810"/>
                    <a:pt x="579" y="665"/>
                    <a:pt x="495" y="554"/>
                  </a:cubicBezTo>
                  <a:cubicBezTo>
                    <a:pt x="369" y="371"/>
                    <a:pt x="211" y="211"/>
                    <a:pt x="93" y="22"/>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91" name="Freeform 28">
              <a:extLst>
                <a:ext uri="{FF2B5EF4-FFF2-40B4-BE49-F238E27FC236}">
                  <a16:creationId xmlns:a16="http://schemas.microsoft.com/office/drawing/2014/main" id="{6283995C-6AC8-E444-A41A-503B9A007A5C}"/>
                </a:ext>
              </a:extLst>
            </p:cNvPr>
            <p:cNvSpPr>
              <a:spLocks noChangeAspect="1"/>
            </p:cNvSpPr>
            <p:nvPr/>
          </p:nvSpPr>
          <p:spPr bwMode="auto">
            <a:xfrm>
              <a:off x="1995" y="2611"/>
              <a:ext cx="101" cy="41"/>
            </a:xfrm>
            <a:custGeom>
              <a:avLst/>
              <a:gdLst>
                <a:gd name="T0" fmla="*/ 31 w 1486"/>
                <a:gd name="T1" fmla="*/ 7 h 615"/>
                <a:gd name="T2" fmla="*/ 101 w 1486"/>
                <a:gd name="T3" fmla="*/ 9 h 615"/>
                <a:gd name="T4" fmla="*/ 4 w 1486"/>
                <a:gd name="T5" fmla="*/ 41 h 615"/>
                <a:gd name="T6" fmla="*/ 31 w 1486"/>
                <a:gd name="T7" fmla="*/ 7 h 615"/>
                <a:gd name="T8" fmla="*/ 0 60000 65536"/>
                <a:gd name="T9" fmla="*/ 0 60000 65536"/>
                <a:gd name="T10" fmla="*/ 0 60000 65536"/>
                <a:gd name="T11" fmla="*/ 0 60000 65536"/>
                <a:gd name="T12" fmla="*/ 0 w 1486"/>
                <a:gd name="T13" fmla="*/ 0 h 615"/>
                <a:gd name="T14" fmla="*/ 1486 w 1486"/>
                <a:gd name="T15" fmla="*/ 615 h 615"/>
              </a:gdLst>
              <a:ahLst/>
              <a:cxnLst>
                <a:cxn ang="T8">
                  <a:pos x="T0" y="T1"/>
                </a:cxn>
                <a:cxn ang="T9">
                  <a:pos x="T2" y="T3"/>
                </a:cxn>
                <a:cxn ang="T10">
                  <a:pos x="T4" y="T5"/>
                </a:cxn>
                <a:cxn ang="T11">
                  <a:pos x="T6" y="T7"/>
                </a:cxn>
              </a:cxnLst>
              <a:rect l="T12" t="T13" r="T14" b="T15"/>
              <a:pathLst>
                <a:path w="1486" h="615">
                  <a:moveTo>
                    <a:pt x="455" y="103"/>
                  </a:moveTo>
                  <a:cubicBezTo>
                    <a:pt x="787" y="0"/>
                    <a:pt x="1161" y="3"/>
                    <a:pt x="1486" y="131"/>
                  </a:cubicBezTo>
                  <a:cubicBezTo>
                    <a:pt x="1011" y="301"/>
                    <a:pt x="537" y="477"/>
                    <a:pt x="52" y="615"/>
                  </a:cubicBezTo>
                  <a:cubicBezTo>
                    <a:pt x="0" y="356"/>
                    <a:pt x="234" y="171"/>
                    <a:pt x="455" y="103"/>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92" name="Freeform 29">
              <a:extLst>
                <a:ext uri="{FF2B5EF4-FFF2-40B4-BE49-F238E27FC236}">
                  <a16:creationId xmlns:a16="http://schemas.microsoft.com/office/drawing/2014/main" id="{31F10436-6298-C947-99AD-63AF7629A6FA}"/>
                </a:ext>
              </a:extLst>
            </p:cNvPr>
            <p:cNvSpPr>
              <a:spLocks noChangeAspect="1"/>
            </p:cNvSpPr>
            <p:nvPr/>
          </p:nvSpPr>
          <p:spPr bwMode="auto">
            <a:xfrm>
              <a:off x="1995" y="2611"/>
              <a:ext cx="101" cy="41"/>
            </a:xfrm>
            <a:custGeom>
              <a:avLst/>
              <a:gdLst>
                <a:gd name="T0" fmla="*/ 31 w 1486"/>
                <a:gd name="T1" fmla="*/ 7 h 615"/>
                <a:gd name="T2" fmla="*/ 101 w 1486"/>
                <a:gd name="T3" fmla="*/ 9 h 615"/>
                <a:gd name="T4" fmla="*/ 4 w 1486"/>
                <a:gd name="T5" fmla="*/ 41 h 615"/>
                <a:gd name="T6" fmla="*/ 31 w 1486"/>
                <a:gd name="T7" fmla="*/ 7 h 615"/>
                <a:gd name="T8" fmla="*/ 0 60000 65536"/>
                <a:gd name="T9" fmla="*/ 0 60000 65536"/>
                <a:gd name="T10" fmla="*/ 0 60000 65536"/>
                <a:gd name="T11" fmla="*/ 0 60000 65536"/>
                <a:gd name="T12" fmla="*/ 0 w 1486"/>
                <a:gd name="T13" fmla="*/ 0 h 615"/>
                <a:gd name="T14" fmla="*/ 1486 w 1486"/>
                <a:gd name="T15" fmla="*/ 615 h 615"/>
              </a:gdLst>
              <a:ahLst/>
              <a:cxnLst>
                <a:cxn ang="T8">
                  <a:pos x="T0" y="T1"/>
                </a:cxn>
                <a:cxn ang="T9">
                  <a:pos x="T2" y="T3"/>
                </a:cxn>
                <a:cxn ang="T10">
                  <a:pos x="T4" y="T5"/>
                </a:cxn>
                <a:cxn ang="T11">
                  <a:pos x="T6" y="T7"/>
                </a:cxn>
              </a:cxnLst>
              <a:rect l="T12" t="T13" r="T14" b="T15"/>
              <a:pathLst>
                <a:path w="1486" h="615">
                  <a:moveTo>
                    <a:pt x="455" y="103"/>
                  </a:moveTo>
                  <a:cubicBezTo>
                    <a:pt x="787" y="0"/>
                    <a:pt x="1161" y="3"/>
                    <a:pt x="1486" y="131"/>
                  </a:cubicBezTo>
                  <a:cubicBezTo>
                    <a:pt x="1011" y="301"/>
                    <a:pt x="537" y="477"/>
                    <a:pt x="52" y="615"/>
                  </a:cubicBezTo>
                  <a:cubicBezTo>
                    <a:pt x="0" y="356"/>
                    <a:pt x="234" y="171"/>
                    <a:pt x="455" y="103"/>
                  </a:cubicBezTo>
                  <a:close/>
                </a:path>
              </a:pathLst>
            </a:custGeom>
            <a:solidFill>
              <a:srgbClr val="E32E3A"/>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93" name="Freeform 30">
              <a:extLst>
                <a:ext uri="{FF2B5EF4-FFF2-40B4-BE49-F238E27FC236}">
                  <a16:creationId xmlns:a16="http://schemas.microsoft.com/office/drawing/2014/main" id="{D6C4AD9D-DF14-CE49-8619-AEDD72A2B5E2}"/>
                </a:ext>
              </a:extLst>
            </p:cNvPr>
            <p:cNvSpPr>
              <a:spLocks noChangeAspect="1"/>
            </p:cNvSpPr>
            <p:nvPr/>
          </p:nvSpPr>
          <p:spPr bwMode="auto">
            <a:xfrm>
              <a:off x="1999" y="2620"/>
              <a:ext cx="156" cy="107"/>
            </a:xfrm>
            <a:custGeom>
              <a:avLst/>
              <a:gdLst>
                <a:gd name="T0" fmla="*/ 0 w 2319"/>
                <a:gd name="T1" fmla="*/ 33 h 1588"/>
                <a:gd name="T2" fmla="*/ 96 w 2319"/>
                <a:gd name="T3" fmla="*/ 0 h 1588"/>
                <a:gd name="T4" fmla="*/ 156 w 2319"/>
                <a:gd name="T5" fmla="*/ 91 h 1588"/>
                <a:gd name="T6" fmla="*/ 133 w 2319"/>
                <a:gd name="T7" fmla="*/ 107 h 1588"/>
                <a:gd name="T8" fmla="*/ 78 w 2319"/>
                <a:gd name="T9" fmla="*/ 79 h 1588"/>
                <a:gd name="T10" fmla="*/ 16 w 2319"/>
                <a:gd name="T11" fmla="*/ 52 h 1588"/>
                <a:gd name="T12" fmla="*/ 0 w 2319"/>
                <a:gd name="T13" fmla="*/ 33 h 1588"/>
                <a:gd name="T14" fmla="*/ 0 60000 65536"/>
                <a:gd name="T15" fmla="*/ 0 60000 65536"/>
                <a:gd name="T16" fmla="*/ 0 60000 65536"/>
                <a:gd name="T17" fmla="*/ 0 60000 65536"/>
                <a:gd name="T18" fmla="*/ 0 60000 65536"/>
                <a:gd name="T19" fmla="*/ 0 60000 65536"/>
                <a:gd name="T20" fmla="*/ 0 60000 65536"/>
                <a:gd name="T21" fmla="*/ 0 w 2319"/>
                <a:gd name="T22" fmla="*/ 0 h 1588"/>
                <a:gd name="T23" fmla="*/ 2319 w 2319"/>
                <a:gd name="T24" fmla="*/ 1588 h 1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19" h="1588">
                  <a:moveTo>
                    <a:pt x="0" y="484"/>
                  </a:moveTo>
                  <a:cubicBezTo>
                    <a:pt x="485" y="346"/>
                    <a:pt x="959" y="170"/>
                    <a:pt x="1434" y="0"/>
                  </a:cubicBezTo>
                  <a:cubicBezTo>
                    <a:pt x="1742" y="442"/>
                    <a:pt x="2040" y="892"/>
                    <a:pt x="2319" y="1353"/>
                  </a:cubicBezTo>
                  <a:cubicBezTo>
                    <a:pt x="2205" y="1435"/>
                    <a:pt x="2088" y="1512"/>
                    <a:pt x="1971" y="1588"/>
                  </a:cubicBezTo>
                  <a:cubicBezTo>
                    <a:pt x="1721" y="1409"/>
                    <a:pt x="1438" y="1281"/>
                    <a:pt x="1154" y="1166"/>
                  </a:cubicBezTo>
                  <a:cubicBezTo>
                    <a:pt x="848" y="1041"/>
                    <a:pt x="510" y="978"/>
                    <a:pt x="239" y="778"/>
                  </a:cubicBezTo>
                  <a:cubicBezTo>
                    <a:pt x="133" y="705"/>
                    <a:pt x="52" y="601"/>
                    <a:pt x="0" y="484"/>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94" name="Freeform 31">
              <a:extLst>
                <a:ext uri="{FF2B5EF4-FFF2-40B4-BE49-F238E27FC236}">
                  <a16:creationId xmlns:a16="http://schemas.microsoft.com/office/drawing/2014/main" id="{70A19B4B-7982-FC4D-8F5C-0C70BFCA8023}"/>
                </a:ext>
              </a:extLst>
            </p:cNvPr>
            <p:cNvSpPr>
              <a:spLocks noChangeAspect="1"/>
            </p:cNvSpPr>
            <p:nvPr/>
          </p:nvSpPr>
          <p:spPr bwMode="auto">
            <a:xfrm>
              <a:off x="1999" y="2620"/>
              <a:ext cx="156" cy="107"/>
            </a:xfrm>
            <a:custGeom>
              <a:avLst/>
              <a:gdLst>
                <a:gd name="T0" fmla="*/ 0 w 2319"/>
                <a:gd name="T1" fmla="*/ 33 h 1588"/>
                <a:gd name="T2" fmla="*/ 96 w 2319"/>
                <a:gd name="T3" fmla="*/ 0 h 1588"/>
                <a:gd name="T4" fmla="*/ 156 w 2319"/>
                <a:gd name="T5" fmla="*/ 91 h 1588"/>
                <a:gd name="T6" fmla="*/ 133 w 2319"/>
                <a:gd name="T7" fmla="*/ 107 h 1588"/>
                <a:gd name="T8" fmla="*/ 78 w 2319"/>
                <a:gd name="T9" fmla="*/ 79 h 1588"/>
                <a:gd name="T10" fmla="*/ 16 w 2319"/>
                <a:gd name="T11" fmla="*/ 52 h 1588"/>
                <a:gd name="T12" fmla="*/ 0 w 2319"/>
                <a:gd name="T13" fmla="*/ 33 h 1588"/>
                <a:gd name="T14" fmla="*/ 0 60000 65536"/>
                <a:gd name="T15" fmla="*/ 0 60000 65536"/>
                <a:gd name="T16" fmla="*/ 0 60000 65536"/>
                <a:gd name="T17" fmla="*/ 0 60000 65536"/>
                <a:gd name="T18" fmla="*/ 0 60000 65536"/>
                <a:gd name="T19" fmla="*/ 0 60000 65536"/>
                <a:gd name="T20" fmla="*/ 0 60000 65536"/>
                <a:gd name="T21" fmla="*/ 0 w 2319"/>
                <a:gd name="T22" fmla="*/ 0 h 1588"/>
                <a:gd name="T23" fmla="*/ 2319 w 2319"/>
                <a:gd name="T24" fmla="*/ 1588 h 1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19" h="1588">
                  <a:moveTo>
                    <a:pt x="0" y="484"/>
                  </a:moveTo>
                  <a:cubicBezTo>
                    <a:pt x="485" y="346"/>
                    <a:pt x="959" y="170"/>
                    <a:pt x="1434" y="0"/>
                  </a:cubicBezTo>
                  <a:cubicBezTo>
                    <a:pt x="1742" y="442"/>
                    <a:pt x="2040" y="892"/>
                    <a:pt x="2319" y="1353"/>
                  </a:cubicBezTo>
                  <a:cubicBezTo>
                    <a:pt x="2205" y="1435"/>
                    <a:pt x="2088" y="1512"/>
                    <a:pt x="1971" y="1588"/>
                  </a:cubicBezTo>
                  <a:cubicBezTo>
                    <a:pt x="1721" y="1409"/>
                    <a:pt x="1438" y="1281"/>
                    <a:pt x="1154" y="1166"/>
                  </a:cubicBezTo>
                  <a:cubicBezTo>
                    <a:pt x="848" y="1041"/>
                    <a:pt x="510" y="978"/>
                    <a:pt x="239" y="778"/>
                  </a:cubicBezTo>
                  <a:cubicBezTo>
                    <a:pt x="133" y="705"/>
                    <a:pt x="52" y="601"/>
                    <a:pt x="0" y="484"/>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95" name="Freeform 32">
              <a:extLst>
                <a:ext uri="{FF2B5EF4-FFF2-40B4-BE49-F238E27FC236}">
                  <a16:creationId xmlns:a16="http://schemas.microsoft.com/office/drawing/2014/main" id="{F68F4073-5E62-CA47-BA18-B2D26B337225}"/>
                </a:ext>
              </a:extLst>
            </p:cNvPr>
            <p:cNvSpPr>
              <a:spLocks noChangeAspect="1"/>
            </p:cNvSpPr>
            <p:nvPr/>
          </p:nvSpPr>
          <p:spPr bwMode="auto">
            <a:xfrm>
              <a:off x="2189" y="2623"/>
              <a:ext cx="163" cy="284"/>
            </a:xfrm>
            <a:custGeom>
              <a:avLst/>
              <a:gdLst>
                <a:gd name="T0" fmla="*/ 41 w 2414"/>
                <a:gd name="T1" fmla="*/ 85 h 4193"/>
                <a:gd name="T2" fmla="*/ 163 w 2414"/>
                <a:gd name="T3" fmla="*/ 0 h 4193"/>
                <a:gd name="T4" fmla="*/ 144 w 2414"/>
                <a:gd name="T5" fmla="*/ 78 h 4193"/>
                <a:gd name="T6" fmla="*/ 96 w 2414"/>
                <a:gd name="T7" fmla="*/ 250 h 4193"/>
                <a:gd name="T8" fmla="*/ 83 w 2414"/>
                <a:gd name="T9" fmla="*/ 284 h 4193"/>
                <a:gd name="T10" fmla="*/ 0 w 2414"/>
                <a:gd name="T11" fmla="*/ 114 h 4193"/>
                <a:gd name="T12" fmla="*/ 41 w 2414"/>
                <a:gd name="T13" fmla="*/ 85 h 4193"/>
                <a:gd name="T14" fmla="*/ 0 60000 65536"/>
                <a:gd name="T15" fmla="*/ 0 60000 65536"/>
                <a:gd name="T16" fmla="*/ 0 60000 65536"/>
                <a:gd name="T17" fmla="*/ 0 60000 65536"/>
                <a:gd name="T18" fmla="*/ 0 60000 65536"/>
                <a:gd name="T19" fmla="*/ 0 60000 65536"/>
                <a:gd name="T20" fmla="*/ 0 60000 65536"/>
                <a:gd name="T21" fmla="*/ 0 w 2414"/>
                <a:gd name="T22" fmla="*/ 0 h 4193"/>
                <a:gd name="T23" fmla="*/ 2414 w 2414"/>
                <a:gd name="T24" fmla="*/ 4193 h 41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14" h="4193">
                  <a:moveTo>
                    <a:pt x="612" y="1251"/>
                  </a:moveTo>
                  <a:cubicBezTo>
                    <a:pt x="1218" y="841"/>
                    <a:pt x="1814" y="417"/>
                    <a:pt x="2414" y="0"/>
                  </a:cubicBezTo>
                  <a:cubicBezTo>
                    <a:pt x="2350" y="391"/>
                    <a:pt x="2231" y="770"/>
                    <a:pt x="2133" y="1154"/>
                  </a:cubicBezTo>
                  <a:cubicBezTo>
                    <a:pt x="1902" y="2000"/>
                    <a:pt x="1657" y="2843"/>
                    <a:pt x="1423" y="3688"/>
                  </a:cubicBezTo>
                  <a:cubicBezTo>
                    <a:pt x="1374" y="3861"/>
                    <a:pt x="1348" y="4046"/>
                    <a:pt x="1235" y="4193"/>
                  </a:cubicBezTo>
                  <a:cubicBezTo>
                    <a:pt x="883" y="3327"/>
                    <a:pt x="464" y="2489"/>
                    <a:pt x="0" y="1678"/>
                  </a:cubicBezTo>
                  <a:cubicBezTo>
                    <a:pt x="197" y="1526"/>
                    <a:pt x="408" y="1393"/>
                    <a:pt x="612" y="1251"/>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96" name="Freeform 33">
              <a:extLst>
                <a:ext uri="{FF2B5EF4-FFF2-40B4-BE49-F238E27FC236}">
                  <a16:creationId xmlns:a16="http://schemas.microsoft.com/office/drawing/2014/main" id="{E7C64A06-3E6E-7B4A-A9AB-D2DE24605CA5}"/>
                </a:ext>
              </a:extLst>
            </p:cNvPr>
            <p:cNvSpPr>
              <a:spLocks noChangeAspect="1"/>
            </p:cNvSpPr>
            <p:nvPr/>
          </p:nvSpPr>
          <p:spPr bwMode="auto">
            <a:xfrm>
              <a:off x="2189" y="2623"/>
              <a:ext cx="163" cy="284"/>
            </a:xfrm>
            <a:custGeom>
              <a:avLst/>
              <a:gdLst>
                <a:gd name="T0" fmla="*/ 41 w 2414"/>
                <a:gd name="T1" fmla="*/ 85 h 4193"/>
                <a:gd name="T2" fmla="*/ 163 w 2414"/>
                <a:gd name="T3" fmla="*/ 0 h 4193"/>
                <a:gd name="T4" fmla="*/ 144 w 2414"/>
                <a:gd name="T5" fmla="*/ 78 h 4193"/>
                <a:gd name="T6" fmla="*/ 96 w 2414"/>
                <a:gd name="T7" fmla="*/ 250 h 4193"/>
                <a:gd name="T8" fmla="*/ 83 w 2414"/>
                <a:gd name="T9" fmla="*/ 284 h 4193"/>
                <a:gd name="T10" fmla="*/ 0 w 2414"/>
                <a:gd name="T11" fmla="*/ 114 h 4193"/>
                <a:gd name="T12" fmla="*/ 41 w 2414"/>
                <a:gd name="T13" fmla="*/ 85 h 4193"/>
                <a:gd name="T14" fmla="*/ 0 60000 65536"/>
                <a:gd name="T15" fmla="*/ 0 60000 65536"/>
                <a:gd name="T16" fmla="*/ 0 60000 65536"/>
                <a:gd name="T17" fmla="*/ 0 60000 65536"/>
                <a:gd name="T18" fmla="*/ 0 60000 65536"/>
                <a:gd name="T19" fmla="*/ 0 60000 65536"/>
                <a:gd name="T20" fmla="*/ 0 60000 65536"/>
                <a:gd name="T21" fmla="*/ 0 w 2414"/>
                <a:gd name="T22" fmla="*/ 0 h 4193"/>
                <a:gd name="T23" fmla="*/ 2414 w 2414"/>
                <a:gd name="T24" fmla="*/ 4193 h 41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14" h="4193">
                  <a:moveTo>
                    <a:pt x="612" y="1251"/>
                  </a:moveTo>
                  <a:cubicBezTo>
                    <a:pt x="1218" y="841"/>
                    <a:pt x="1814" y="417"/>
                    <a:pt x="2414" y="0"/>
                  </a:cubicBezTo>
                  <a:cubicBezTo>
                    <a:pt x="2350" y="391"/>
                    <a:pt x="2231" y="770"/>
                    <a:pt x="2133" y="1154"/>
                  </a:cubicBezTo>
                  <a:cubicBezTo>
                    <a:pt x="1902" y="2000"/>
                    <a:pt x="1657" y="2843"/>
                    <a:pt x="1423" y="3688"/>
                  </a:cubicBezTo>
                  <a:cubicBezTo>
                    <a:pt x="1374" y="3861"/>
                    <a:pt x="1348" y="4046"/>
                    <a:pt x="1235" y="4193"/>
                  </a:cubicBezTo>
                  <a:cubicBezTo>
                    <a:pt x="883" y="3327"/>
                    <a:pt x="464" y="2489"/>
                    <a:pt x="0" y="1678"/>
                  </a:cubicBezTo>
                  <a:cubicBezTo>
                    <a:pt x="197" y="1526"/>
                    <a:pt x="408" y="1393"/>
                    <a:pt x="612" y="1251"/>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97" name="Freeform 34">
              <a:extLst>
                <a:ext uri="{FF2B5EF4-FFF2-40B4-BE49-F238E27FC236}">
                  <a16:creationId xmlns:a16="http://schemas.microsoft.com/office/drawing/2014/main" id="{55BD2811-F588-004A-8DA7-E5846F80D62E}"/>
                </a:ext>
              </a:extLst>
            </p:cNvPr>
            <p:cNvSpPr>
              <a:spLocks noChangeAspect="1"/>
            </p:cNvSpPr>
            <p:nvPr/>
          </p:nvSpPr>
          <p:spPr bwMode="auto">
            <a:xfrm>
              <a:off x="1537" y="2667"/>
              <a:ext cx="72" cy="116"/>
            </a:xfrm>
            <a:custGeom>
              <a:avLst/>
              <a:gdLst>
                <a:gd name="T0" fmla="*/ 35 w 1078"/>
                <a:gd name="T1" fmla="*/ 0 h 1706"/>
                <a:gd name="T2" fmla="*/ 56 w 1078"/>
                <a:gd name="T3" fmla="*/ 52 h 1706"/>
                <a:gd name="T4" fmla="*/ 72 w 1078"/>
                <a:gd name="T5" fmla="*/ 97 h 1706"/>
                <a:gd name="T6" fmla="*/ 0 w 1078"/>
                <a:gd name="T7" fmla="*/ 116 h 1706"/>
                <a:gd name="T8" fmla="*/ 27 w 1078"/>
                <a:gd name="T9" fmla="*/ 26 h 1706"/>
                <a:gd name="T10" fmla="*/ 35 w 1078"/>
                <a:gd name="T11" fmla="*/ 0 h 1706"/>
                <a:gd name="T12" fmla="*/ 0 60000 65536"/>
                <a:gd name="T13" fmla="*/ 0 60000 65536"/>
                <a:gd name="T14" fmla="*/ 0 60000 65536"/>
                <a:gd name="T15" fmla="*/ 0 60000 65536"/>
                <a:gd name="T16" fmla="*/ 0 60000 65536"/>
                <a:gd name="T17" fmla="*/ 0 60000 65536"/>
                <a:gd name="T18" fmla="*/ 0 w 1078"/>
                <a:gd name="T19" fmla="*/ 0 h 1706"/>
                <a:gd name="T20" fmla="*/ 1078 w 1078"/>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1078" h="1706">
                  <a:moveTo>
                    <a:pt x="528" y="0"/>
                  </a:moveTo>
                  <a:cubicBezTo>
                    <a:pt x="656" y="242"/>
                    <a:pt x="729" y="507"/>
                    <a:pt x="833" y="758"/>
                  </a:cubicBezTo>
                  <a:cubicBezTo>
                    <a:pt x="913" y="982"/>
                    <a:pt x="1011" y="1199"/>
                    <a:pt x="1078" y="1427"/>
                  </a:cubicBezTo>
                  <a:cubicBezTo>
                    <a:pt x="720" y="1526"/>
                    <a:pt x="360" y="1616"/>
                    <a:pt x="0" y="1706"/>
                  </a:cubicBezTo>
                  <a:cubicBezTo>
                    <a:pt x="131" y="1262"/>
                    <a:pt x="268" y="820"/>
                    <a:pt x="401" y="376"/>
                  </a:cubicBezTo>
                  <a:cubicBezTo>
                    <a:pt x="437" y="249"/>
                    <a:pt x="477" y="123"/>
                    <a:pt x="528"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98" name="Freeform 35">
              <a:extLst>
                <a:ext uri="{FF2B5EF4-FFF2-40B4-BE49-F238E27FC236}">
                  <a16:creationId xmlns:a16="http://schemas.microsoft.com/office/drawing/2014/main" id="{02968732-76C1-574C-8BFD-3D67983C5D06}"/>
                </a:ext>
              </a:extLst>
            </p:cNvPr>
            <p:cNvSpPr>
              <a:spLocks noChangeAspect="1"/>
            </p:cNvSpPr>
            <p:nvPr/>
          </p:nvSpPr>
          <p:spPr bwMode="auto">
            <a:xfrm>
              <a:off x="1537" y="2667"/>
              <a:ext cx="72" cy="116"/>
            </a:xfrm>
            <a:custGeom>
              <a:avLst/>
              <a:gdLst>
                <a:gd name="T0" fmla="*/ 35 w 1078"/>
                <a:gd name="T1" fmla="*/ 0 h 1706"/>
                <a:gd name="T2" fmla="*/ 56 w 1078"/>
                <a:gd name="T3" fmla="*/ 52 h 1706"/>
                <a:gd name="T4" fmla="*/ 72 w 1078"/>
                <a:gd name="T5" fmla="*/ 97 h 1706"/>
                <a:gd name="T6" fmla="*/ 0 w 1078"/>
                <a:gd name="T7" fmla="*/ 116 h 1706"/>
                <a:gd name="T8" fmla="*/ 27 w 1078"/>
                <a:gd name="T9" fmla="*/ 26 h 1706"/>
                <a:gd name="T10" fmla="*/ 35 w 1078"/>
                <a:gd name="T11" fmla="*/ 0 h 1706"/>
                <a:gd name="T12" fmla="*/ 0 60000 65536"/>
                <a:gd name="T13" fmla="*/ 0 60000 65536"/>
                <a:gd name="T14" fmla="*/ 0 60000 65536"/>
                <a:gd name="T15" fmla="*/ 0 60000 65536"/>
                <a:gd name="T16" fmla="*/ 0 60000 65536"/>
                <a:gd name="T17" fmla="*/ 0 60000 65536"/>
                <a:gd name="T18" fmla="*/ 0 w 1078"/>
                <a:gd name="T19" fmla="*/ 0 h 1706"/>
                <a:gd name="T20" fmla="*/ 1078 w 1078"/>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1078" h="1706">
                  <a:moveTo>
                    <a:pt x="528" y="0"/>
                  </a:moveTo>
                  <a:cubicBezTo>
                    <a:pt x="656" y="242"/>
                    <a:pt x="729" y="507"/>
                    <a:pt x="833" y="758"/>
                  </a:cubicBezTo>
                  <a:cubicBezTo>
                    <a:pt x="913" y="982"/>
                    <a:pt x="1011" y="1199"/>
                    <a:pt x="1078" y="1427"/>
                  </a:cubicBezTo>
                  <a:cubicBezTo>
                    <a:pt x="720" y="1526"/>
                    <a:pt x="360" y="1616"/>
                    <a:pt x="0" y="1706"/>
                  </a:cubicBezTo>
                  <a:cubicBezTo>
                    <a:pt x="131" y="1262"/>
                    <a:pt x="268" y="820"/>
                    <a:pt x="401" y="376"/>
                  </a:cubicBezTo>
                  <a:cubicBezTo>
                    <a:pt x="437" y="249"/>
                    <a:pt x="477" y="123"/>
                    <a:pt x="528" y="0"/>
                  </a:cubicBezTo>
                  <a:close/>
                </a:path>
              </a:pathLst>
            </a:custGeom>
            <a:solidFill>
              <a:srgbClr val="E32E3A"/>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99" name="Freeform 36">
              <a:extLst>
                <a:ext uri="{FF2B5EF4-FFF2-40B4-BE49-F238E27FC236}">
                  <a16:creationId xmlns:a16="http://schemas.microsoft.com/office/drawing/2014/main" id="{39B6DFB9-EE5F-FD44-8D6D-363967D3C636}"/>
                </a:ext>
              </a:extLst>
            </p:cNvPr>
            <p:cNvSpPr>
              <a:spLocks noChangeAspect="1"/>
            </p:cNvSpPr>
            <p:nvPr/>
          </p:nvSpPr>
          <p:spPr bwMode="auto">
            <a:xfrm>
              <a:off x="2352" y="2670"/>
              <a:ext cx="94" cy="138"/>
            </a:xfrm>
            <a:custGeom>
              <a:avLst/>
              <a:gdLst>
                <a:gd name="T0" fmla="*/ 0 w 1386"/>
                <a:gd name="T1" fmla="*/ 138 h 2034"/>
                <a:gd name="T2" fmla="*/ 42 w 1386"/>
                <a:gd name="T3" fmla="*/ 0 h 2034"/>
                <a:gd name="T4" fmla="*/ 94 w 1386"/>
                <a:gd name="T5" fmla="*/ 138 h 2034"/>
                <a:gd name="T6" fmla="*/ 0 w 1386"/>
                <a:gd name="T7" fmla="*/ 138 h 2034"/>
                <a:gd name="T8" fmla="*/ 0 60000 65536"/>
                <a:gd name="T9" fmla="*/ 0 60000 65536"/>
                <a:gd name="T10" fmla="*/ 0 60000 65536"/>
                <a:gd name="T11" fmla="*/ 0 60000 65536"/>
                <a:gd name="T12" fmla="*/ 0 w 1386"/>
                <a:gd name="T13" fmla="*/ 0 h 2034"/>
                <a:gd name="T14" fmla="*/ 1386 w 1386"/>
                <a:gd name="T15" fmla="*/ 2034 h 2034"/>
              </a:gdLst>
              <a:ahLst/>
              <a:cxnLst>
                <a:cxn ang="T8">
                  <a:pos x="T0" y="T1"/>
                </a:cxn>
                <a:cxn ang="T9">
                  <a:pos x="T2" y="T3"/>
                </a:cxn>
                <a:cxn ang="T10">
                  <a:pos x="T4" y="T5"/>
                </a:cxn>
                <a:cxn ang="T11">
                  <a:pos x="T6" y="T7"/>
                </a:cxn>
              </a:cxnLst>
              <a:rect l="T12" t="T13" r="T14" b="T15"/>
              <a:pathLst>
                <a:path w="1386" h="2034">
                  <a:moveTo>
                    <a:pt x="0" y="2028"/>
                  </a:moveTo>
                  <a:cubicBezTo>
                    <a:pt x="204" y="1352"/>
                    <a:pt x="400" y="672"/>
                    <a:pt x="618" y="0"/>
                  </a:cubicBezTo>
                  <a:cubicBezTo>
                    <a:pt x="873" y="677"/>
                    <a:pt x="1135" y="1350"/>
                    <a:pt x="1386" y="2028"/>
                  </a:cubicBezTo>
                  <a:cubicBezTo>
                    <a:pt x="924" y="2034"/>
                    <a:pt x="462" y="2034"/>
                    <a:pt x="0" y="2028"/>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100" name="Freeform 37">
              <a:extLst>
                <a:ext uri="{FF2B5EF4-FFF2-40B4-BE49-F238E27FC236}">
                  <a16:creationId xmlns:a16="http://schemas.microsoft.com/office/drawing/2014/main" id="{D747380B-9F00-AA45-8964-E554B3737FB2}"/>
                </a:ext>
              </a:extLst>
            </p:cNvPr>
            <p:cNvSpPr>
              <a:spLocks noChangeAspect="1"/>
            </p:cNvSpPr>
            <p:nvPr/>
          </p:nvSpPr>
          <p:spPr bwMode="auto">
            <a:xfrm>
              <a:off x="2352" y="2670"/>
              <a:ext cx="94" cy="138"/>
            </a:xfrm>
            <a:custGeom>
              <a:avLst/>
              <a:gdLst>
                <a:gd name="T0" fmla="*/ 0 w 1386"/>
                <a:gd name="T1" fmla="*/ 138 h 2034"/>
                <a:gd name="T2" fmla="*/ 42 w 1386"/>
                <a:gd name="T3" fmla="*/ 0 h 2034"/>
                <a:gd name="T4" fmla="*/ 94 w 1386"/>
                <a:gd name="T5" fmla="*/ 138 h 2034"/>
                <a:gd name="T6" fmla="*/ 0 w 1386"/>
                <a:gd name="T7" fmla="*/ 138 h 2034"/>
                <a:gd name="T8" fmla="*/ 0 60000 65536"/>
                <a:gd name="T9" fmla="*/ 0 60000 65536"/>
                <a:gd name="T10" fmla="*/ 0 60000 65536"/>
                <a:gd name="T11" fmla="*/ 0 60000 65536"/>
                <a:gd name="T12" fmla="*/ 0 w 1386"/>
                <a:gd name="T13" fmla="*/ 0 h 2034"/>
                <a:gd name="T14" fmla="*/ 1386 w 1386"/>
                <a:gd name="T15" fmla="*/ 2034 h 2034"/>
              </a:gdLst>
              <a:ahLst/>
              <a:cxnLst>
                <a:cxn ang="T8">
                  <a:pos x="T0" y="T1"/>
                </a:cxn>
                <a:cxn ang="T9">
                  <a:pos x="T2" y="T3"/>
                </a:cxn>
                <a:cxn ang="T10">
                  <a:pos x="T4" y="T5"/>
                </a:cxn>
                <a:cxn ang="T11">
                  <a:pos x="T6" y="T7"/>
                </a:cxn>
              </a:cxnLst>
              <a:rect l="T12" t="T13" r="T14" b="T15"/>
              <a:pathLst>
                <a:path w="1386" h="2034">
                  <a:moveTo>
                    <a:pt x="0" y="2028"/>
                  </a:moveTo>
                  <a:cubicBezTo>
                    <a:pt x="204" y="1352"/>
                    <a:pt x="400" y="672"/>
                    <a:pt x="618" y="0"/>
                  </a:cubicBezTo>
                  <a:cubicBezTo>
                    <a:pt x="873" y="677"/>
                    <a:pt x="1135" y="1350"/>
                    <a:pt x="1386" y="2028"/>
                  </a:cubicBezTo>
                  <a:cubicBezTo>
                    <a:pt x="924" y="2034"/>
                    <a:pt x="462" y="2034"/>
                    <a:pt x="0" y="2028"/>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101" name="Freeform 38">
              <a:extLst>
                <a:ext uri="{FF2B5EF4-FFF2-40B4-BE49-F238E27FC236}">
                  <a16:creationId xmlns:a16="http://schemas.microsoft.com/office/drawing/2014/main" id="{BEAA2682-95EC-9C40-A8ED-2DB8527CA83D}"/>
                </a:ext>
              </a:extLst>
            </p:cNvPr>
            <p:cNvSpPr>
              <a:spLocks noChangeAspect="1"/>
            </p:cNvSpPr>
            <p:nvPr/>
          </p:nvSpPr>
          <p:spPr bwMode="auto">
            <a:xfrm>
              <a:off x="1745" y="2689"/>
              <a:ext cx="259" cy="238"/>
            </a:xfrm>
            <a:custGeom>
              <a:avLst/>
              <a:gdLst>
                <a:gd name="T0" fmla="*/ 0 w 3844"/>
                <a:gd name="T1" fmla="*/ 40 h 3542"/>
                <a:gd name="T2" fmla="*/ 142 w 3844"/>
                <a:gd name="T3" fmla="*/ 0 h 3542"/>
                <a:gd name="T4" fmla="*/ 188 w 3844"/>
                <a:gd name="T5" fmla="*/ 87 h 3542"/>
                <a:gd name="T6" fmla="*/ 259 w 3844"/>
                <a:gd name="T7" fmla="*/ 120 h 3542"/>
                <a:gd name="T8" fmla="*/ 173 w 3844"/>
                <a:gd name="T9" fmla="*/ 175 h 3542"/>
                <a:gd name="T10" fmla="*/ 146 w 3844"/>
                <a:gd name="T11" fmla="*/ 153 h 3542"/>
                <a:gd name="T12" fmla="*/ 146 w 3844"/>
                <a:gd name="T13" fmla="*/ 193 h 3542"/>
                <a:gd name="T14" fmla="*/ 79 w 3844"/>
                <a:gd name="T15" fmla="*/ 238 h 3542"/>
                <a:gd name="T16" fmla="*/ 55 w 3844"/>
                <a:gd name="T17" fmla="*/ 191 h 3542"/>
                <a:gd name="T18" fmla="*/ 0 w 3844"/>
                <a:gd name="T19" fmla="*/ 40 h 35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4"/>
                <a:gd name="T31" fmla="*/ 0 h 3542"/>
                <a:gd name="T32" fmla="*/ 3844 w 3844"/>
                <a:gd name="T33" fmla="*/ 3542 h 35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4" h="3542">
                  <a:moveTo>
                    <a:pt x="0" y="589"/>
                  </a:moveTo>
                  <a:cubicBezTo>
                    <a:pt x="705" y="410"/>
                    <a:pt x="1401" y="198"/>
                    <a:pt x="2101" y="0"/>
                  </a:cubicBezTo>
                  <a:cubicBezTo>
                    <a:pt x="2132" y="502"/>
                    <a:pt x="2381" y="992"/>
                    <a:pt x="2787" y="1294"/>
                  </a:cubicBezTo>
                  <a:cubicBezTo>
                    <a:pt x="3099" y="1534"/>
                    <a:pt x="3495" y="1615"/>
                    <a:pt x="3844" y="1787"/>
                  </a:cubicBezTo>
                  <a:cubicBezTo>
                    <a:pt x="3419" y="2063"/>
                    <a:pt x="2990" y="2334"/>
                    <a:pt x="2565" y="2609"/>
                  </a:cubicBezTo>
                  <a:cubicBezTo>
                    <a:pt x="2429" y="2500"/>
                    <a:pt x="2295" y="2388"/>
                    <a:pt x="2162" y="2275"/>
                  </a:cubicBezTo>
                  <a:cubicBezTo>
                    <a:pt x="2165" y="2474"/>
                    <a:pt x="2179" y="2673"/>
                    <a:pt x="2167" y="2872"/>
                  </a:cubicBezTo>
                  <a:cubicBezTo>
                    <a:pt x="1831" y="3092"/>
                    <a:pt x="1498" y="3315"/>
                    <a:pt x="1167" y="3542"/>
                  </a:cubicBezTo>
                  <a:cubicBezTo>
                    <a:pt x="979" y="3349"/>
                    <a:pt x="907" y="3084"/>
                    <a:pt x="811" y="2840"/>
                  </a:cubicBezTo>
                  <a:cubicBezTo>
                    <a:pt x="526" y="2095"/>
                    <a:pt x="262" y="1342"/>
                    <a:pt x="0" y="589"/>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102" name="Freeform 39">
              <a:extLst>
                <a:ext uri="{FF2B5EF4-FFF2-40B4-BE49-F238E27FC236}">
                  <a16:creationId xmlns:a16="http://schemas.microsoft.com/office/drawing/2014/main" id="{253FAE91-CBE6-F644-B338-43872A9B0572}"/>
                </a:ext>
              </a:extLst>
            </p:cNvPr>
            <p:cNvSpPr>
              <a:spLocks noChangeAspect="1"/>
            </p:cNvSpPr>
            <p:nvPr/>
          </p:nvSpPr>
          <p:spPr bwMode="auto">
            <a:xfrm>
              <a:off x="1745" y="2689"/>
              <a:ext cx="259" cy="238"/>
            </a:xfrm>
            <a:custGeom>
              <a:avLst/>
              <a:gdLst>
                <a:gd name="T0" fmla="*/ 0 w 3844"/>
                <a:gd name="T1" fmla="*/ 40 h 3542"/>
                <a:gd name="T2" fmla="*/ 142 w 3844"/>
                <a:gd name="T3" fmla="*/ 0 h 3542"/>
                <a:gd name="T4" fmla="*/ 188 w 3844"/>
                <a:gd name="T5" fmla="*/ 87 h 3542"/>
                <a:gd name="T6" fmla="*/ 259 w 3844"/>
                <a:gd name="T7" fmla="*/ 120 h 3542"/>
                <a:gd name="T8" fmla="*/ 173 w 3844"/>
                <a:gd name="T9" fmla="*/ 175 h 3542"/>
                <a:gd name="T10" fmla="*/ 146 w 3844"/>
                <a:gd name="T11" fmla="*/ 153 h 3542"/>
                <a:gd name="T12" fmla="*/ 146 w 3844"/>
                <a:gd name="T13" fmla="*/ 193 h 3542"/>
                <a:gd name="T14" fmla="*/ 79 w 3844"/>
                <a:gd name="T15" fmla="*/ 238 h 3542"/>
                <a:gd name="T16" fmla="*/ 55 w 3844"/>
                <a:gd name="T17" fmla="*/ 191 h 3542"/>
                <a:gd name="T18" fmla="*/ 0 w 3844"/>
                <a:gd name="T19" fmla="*/ 40 h 35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4"/>
                <a:gd name="T31" fmla="*/ 0 h 3542"/>
                <a:gd name="T32" fmla="*/ 3844 w 3844"/>
                <a:gd name="T33" fmla="*/ 3542 h 35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4" h="3542">
                  <a:moveTo>
                    <a:pt x="0" y="589"/>
                  </a:moveTo>
                  <a:cubicBezTo>
                    <a:pt x="705" y="410"/>
                    <a:pt x="1401" y="198"/>
                    <a:pt x="2101" y="0"/>
                  </a:cubicBezTo>
                  <a:cubicBezTo>
                    <a:pt x="2132" y="502"/>
                    <a:pt x="2381" y="992"/>
                    <a:pt x="2787" y="1294"/>
                  </a:cubicBezTo>
                  <a:cubicBezTo>
                    <a:pt x="3099" y="1534"/>
                    <a:pt x="3495" y="1615"/>
                    <a:pt x="3844" y="1787"/>
                  </a:cubicBezTo>
                  <a:cubicBezTo>
                    <a:pt x="3419" y="2063"/>
                    <a:pt x="2990" y="2334"/>
                    <a:pt x="2565" y="2609"/>
                  </a:cubicBezTo>
                  <a:cubicBezTo>
                    <a:pt x="2429" y="2500"/>
                    <a:pt x="2295" y="2388"/>
                    <a:pt x="2162" y="2275"/>
                  </a:cubicBezTo>
                  <a:cubicBezTo>
                    <a:pt x="2165" y="2474"/>
                    <a:pt x="2179" y="2673"/>
                    <a:pt x="2167" y="2872"/>
                  </a:cubicBezTo>
                  <a:cubicBezTo>
                    <a:pt x="1831" y="3092"/>
                    <a:pt x="1498" y="3315"/>
                    <a:pt x="1167" y="3542"/>
                  </a:cubicBezTo>
                  <a:cubicBezTo>
                    <a:pt x="979" y="3349"/>
                    <a:pt x="907" y="3084"/>
                    <a:pt x="811" y="2840"/>
                  </a:cubicBezTo>
                  <a:cubicBezTo>
                    <a:pt x="526" y="2095"/>
                    <a:pt x="262" y="1342"/>
                    <a:pt x="0" y="589"/>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103" name="Freeform 40">
              <a:extLst>
                <a:ext uri="{FF2B5EF4-FFF2-40B4-BE49-F238E27FC236}">
                  <a16:creationId xmlns:a16="http://schemas.microsoft.com/office/drawing/2014/main" id="{40D4134E-3DA8-6943-AAEA-E5C780789A67}"/>
                </a:ext>
              </a:extLst>
            </p:cNvPr>
            <p:cNvSpPr>
              <a:spLocks noChangeAspect="1"/>
            </p:cNvSpPr>
            <p:nvPr/>
          </p:nvSpPr>
          <p:spPr bwMode="auto">
            <a:xfrm>
              <a:off x="1313" y="2694"/>
              <a:ext cx="199" cy="145"/>
            </a:xfrm>
            <a:custGeom>
              <a:avLst/>
              <a:gdLst>
                <a:gd name="T0" fmla="*/ 144 w 2951"/>
                <a:gd name="T1" fmla="*/ 19 h 2155"/>
                <a:gd name="T2" fmla="*/ 199 w 2951"/>
                <a:gd name="T3" fmla="*/ 0 h 2155"/>
                <a:gd name="T4" fmla="*/ 170 w 2951"/>
                <a:gd name="T5" fmla="*/ 102 h 2155"/>
                <a:gd name="T6" fmla="*/ 1 w 2951"/>
                <a:gd name="T7" fmla="*/ 145 h 2155"/>
                <a:gd name="T8" fmla="*/ 0 w 2951"/>
                <a:gd name="T9" fmla="*/ 67 h 2155"/>
                <a:gd name="T10" fmla="*/ 125 w 2951"/>
                <a:gd name="T11" fmla="*/ 25 h 2155"/>
                <a:gd name="T12" fmla="*/ 144 w 2951"/>
                <a:gd name="T13" fmla="*/ 19 h 2155"/>
                <a:gd name="T14" fmla="*/ 0 60000 65536"/>
                <a:gd name="T15" fmla="*/ 0 60000 65536"/>
                <a:gd name="T16" fmla="*/ 0 60000 65536"/>
                <a:gd name="T17" fmla="*/ 0 60000 65536"/>
                <a:gd name="T18" fmla="*/ 0 60000 65536"/>
                <a:gd name="T19" fmla="*/ 0 60000 65536"/>
                <a:gd name="T20" fmla="*/ 0 60000 65536"/>
                <a:gd name="T21" fmla="*/ 0 w 2951"/>
                <a:gd name="T22" fmla="*/ 0 h 2155"/>
                <a:gd name="T23" fmla="*/ 2951 w 2951"/>
                <a:gd name="T24" fmla="*/ 2155 h 21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51" h="2155">
                  <a:moveTo>
                    <a:pt x="2141" y="275"/>
                  </a:moveTo>
                  <a:cubicBezTo>
                    <a:pt x="2412" y="188"/>
                    <a:pt x="2680" y="88"/>
                    <a:pt x="2951" y="0"/>
                  </a:cubicBezTo>
                  <a:cubicBezTo>
                    <a:pt x="2815" y="506"/>
                    <a:pt x="2671" y="1010"/>
                    <a:pt x="2527" y="1514"/>
                  </a:cubicBezTo>
                  <a:cubicBezTo>
                    <a:pt x="1688" y="1720"/>
                    <a:pt x="852" y="1938"/>
                    <a:pt x="15" y="2155"/>
                  </a:cubicBezTo>
                  <a:cubicBezTo>
                    <a:pt x="20" y="1769"/>
                    <a:pt x="0" y="1382"/>
                    <a:pt x="7" y="996"/>
                  </a:cubicBezTo>
                  <a:cubicBezTo>
                    <a:pt x="622" y="792"/>
                    <a:pt x="1235" y="580"/>
                    <a:pt x="1848" y="371"/>
                  </a:cubicBezTo>
                  <a:cubicBezTo>
                    <a:pt x="1945" y="338"/>
                    <a:pt x="2043" y="307"/>
                    <a:pt x="2141" y="275"/>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104" name="Freeform 41">
              <a:extLst>
                <a:ext uri="{FF2B5EF4-FFF2-40B4-BE49-F238E27FC236}">
                  <a16:creationId xmlns:a16="http://schemas.microsoft.com/office/drawing/2014/main" id="{870C26BC-05E4-634B-AF0C-94A901261F9D}"/>
                </a:ext>
              </a:extLst>
            </p:cNvPr>
            <p:cNvSpPr>
              <a:spLocks noChangeAspect="1"/>
            </p:cNvSpPr>
            <p:nvPr/>
          </p:nvSpPr>
          <p:spPr bwMode="auto">
            <a:xfrm>
              <a:off x="1313" y="2694"/>
              <a:ext cx="199" cy="145"/>
            </a:xfrm>
            <a:custGeom>
              <a:avLst/>
              <a:gdLst>
                <a:gd name="T0" fmla="*/ 144 w 2951"/>
                <a:gd name="T1" fmla="*/ 19 h 2155"/>
                <a:gd name="T2" fmla="*/ 199 w 2951"/>
                <a:gd name="T3" fmla="*/ 0 h 2155"/>
                <a:gd name="T4" fmla="*/ 170 w 2951"/>
                <a:gd name="T5" fmla="*/ 102 h 2155"/>
                <a:gd name="T6" fmla="*/ 1 w 2951"/>
                <a:gd name="T7" fmla="*/ 145 h 2155"/>
                <a:gd name="T8" fmla="*/ 0 w 2951"/>
                <a:gd name="T9" fmla="*/ 67 h 2155"/>
                <a:gd name="T10" fmla="*/ 125 w 2951"/>
                <a:gd name="T11" fmla="*/ 25 h 2155"/>
                <a:gd name="T12" fmla="*/ 144 w 2951"/>
                <a:gd name="T13" fmla="*/ 19 h 2155"/>
                <a:gd name="T14" fmla="*/ 0 60000 65536"/>
                <a:gd name="T15" fmla="*/ 0 60000 65536"/>
                <a:gd name="T16" fmla="*/ 0 60000 65536"/>
                <a:gd name="T17" fmla="*/ 0 60000 65536"/>
                <a:gd name="T18" fmla="*/ 0 60000 65536"/>
                <a:gd name="T19" fmla="*/ 0 60000 65536"/>
                <a:gd name="T20" fmla="*/ 0 60000 65536"/>
                <a:gd name="T21" fmla="*/ 0 w 2951"/>
                <a:gd name="T22" fmla="*/ 0 h 2155"/>
                <a:gd name="T23" fmla="*/ 2951 w 2951"/>
                <a:gd name="T24" fmla="*/ 2155 h 21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51" h="2155">
                  <a:moveTo>
                    <a:pt x="2141" y="275"/>
                  </a:moveTo>
                  <a:cubicBezTo>
                    <a:pt x="2412" y="188"/>
                    <a:pt x="2680" y="88"/>
                    <a:pt x="2951" y="0"/>
                  </a:cubicBezTo>
                  <a:cubicBezTo>
                    <a:pt x="2815" y="506"/>
                    <a:pt x="2671" y="1010"/>
                    <a:pt x="2527" y="1514"/>
                  </a:cubicBezTo>
                  <a:cubicBezTo>
                    <a:pt x="1688" y="1720"/>
                    <a:pt x="852" y="1938"/>
                    <a:pt x="15" y="2155"/>
                  </a:cubicBezTo>
                  <a:cubicBezTo>
                    <a:pt x="20" y="1769"/>
                    <a:pt x="0" y="1382"/>
                    <a:pt x="7" y="996"/>
                  </a:cubicBezTo>
                  <a:cubicBezTo>
                    <a:pt x="622" y="792"/>
                    <a:pt x="1235" y="580"/>
                    <a:pt x="1848" y="371"/>
                  </a:cubicBezTo>
                  <a:cubicBezTo>
                    <a:pt x="1945" y="338"/>
                    <a:pt x="2043" y="307"/>
                    <a:pt x="2141" y="275"/>
                  </a:cubicBezTo>
                  <a:close/>
                </a:path>
              </a:pathLst>
            </a:custGeom>
            <a:solidFill>
              <a:srgbClr val="E32E3A"/>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105" name="Freeform 42">
              <a:extLst>
                <a:ext uri="{FF2B5EF4-FFF2-40B4-BE49-F238E27FC236}">
                  <a16:creationId xmlns:a16="http://schemas.microsoft.com/office/drawing/2014/main" id="{DDEF8B97-3CF6-AB45-9C92-0517A3BD7A79}"/>
                </a:ext>
              </a:extLst>
            </p:cNvPr>
            <p:cNvSpPr>
              <a:spLocks noChangeAspect="1"/>
            </p:cNvSpPr>
            <p:nvPr/>
          </p:nvSpPr>
          <p:spPr bwMode="auto">
            <a:xfrm>
              <a:off x="1052" y="2695"/>
              <a:ext cx="78" cy="167"/>
            </a:xfrm>
            <a:custGeom>
              <a:avLst/>
              <a:gdLst>
                <a:gd name="T0" fmla="*/ 2 w 1169"/>
                <a:gd name="T1" fmla="*/ 0 h 2470"/>
                <a:gd name="T2" fmla="*/ 78 w 1169"/>
                <a:gd name="T3" fmla="*/ 135 h 2470"/>
                <a:gd name="T4" fmla="*/ 2 w 1169"/>
                <a:gd name="T5" fmla="*/ 167 h 2470"/>
                <a:gd name="T6" fmla="*/ 2 w 1169"/>
                <a:gd name="T7" fmla="*/ 0 h 2470"/>
                <a:gd name="T8" fmla="*/ 0 60000 65536"/>
                <a:gd name="T9" fmla="*/ 0 60000 65536"/>
                <a:gd name="T10" fmla="*/ 0 60000 65536"/>
                <a:gd name="T11" fmla="*/ 0 60000 65536"/>
                <a:gd name="T12" fmla="*/ 0 w 1169"/>
                <a:gd name="T13" fmla="*/ 0 h 2470"/>
                <a:gd name="T14" fmla="*/ 1169 w 1169"/>
                <a:gd name="T15" fmla="*/ 2470 h 2470"/>
              </a:gdLst>
              <a:ahLst/>
              <a:cxnLst>
                <a:cxn ang="T8">
                  <a:pos x="T0" y="T1"/>
                </a:cxn>
                <a:cxn ang="T9">
                  <a:pos x="T2" y="T3"/>
                </a:cxn>
                <a:cxn ang="T10">
                  <a:pos x="T4" y="T5"/>
                </a:cxn>
                <a:cxn ang="T11">
                  <a:pos x="T6" y="T7"/>
                </a:cxn>
              </a:cxnLst>
              <a:rect l="T12" t="T13" r="T14" b="T15"/>
              <a:pathLst>
                <a:path w="1169" h="2470">
                  <a:moveTo>
                    <a:pt x="25" y="0"/>
                  </a:moveTo>
                  <a:cubicBezTo>
                    <a:pt x="416" y="658"/>
                    <a:pt x="785" y="1330"/>
                    <a:pt x="1169" y="1993"/>
                  </a:cubicBezTo>
                  <a:cubicBezTo>
                    <a:pt x="789" y="2155"/>
                    <a:pt x="409" y="2318"/>
                    <a:pt x="25" y="2470"/>
                  </a:cubicBezTo>
                  <a:cubicBezTo>
                    <a:pt x="5" y="1647"/>
                    <a:pt x="0" y="823"/>
                    <a:pt x="25"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106" name="Freeform 43">
              <a:extLst>
                <a:ext uri="{FF2B5EF4-FFF2-40B4-BE49-F238E27FC236}">
                  <a16:creationId xmlns:a16="http://schemas.microsoft.com/office/drawing/2014/main" id="{F719D7CB-1678-E14F-9571-5360F56089B3}"/>
                </a:ext>
              </a:extLst>
            </p:cNvPr>
            <p:cNvSpPr>
              <a:spLocks noChangeAspect="1"/>
            </p:cNvSpPr>
            <p:nvPr/>
          </p:nvSpPr>
          <p:spPr bwMode="auto">
            <a:xfrm>
              <a:off x="1052" y="2695"/>
              <a:ext cx="78" cy="167"/>
            </a:xfrm>
            <a:custGeom>
              <a:avLst/>
              <a:gdLst>
                <a:gd name="T0" fmla="*/ 2 w 1169"/>
                <a:gd name="T1" fmla="*/ 0 h 2470"/>
                <a:gd name="T2" fmla="*/ 78 w 1169"/>
                <a:gd name="T3" fmla="*/ 135 h 2470"/>
                <a:gd name="T4" fmla="*/ 2 w 1169"/>
                <a:gd name="T5" fmla="*/ 167 h 2470"/>
                <a:gd name="T6" fmla="*/ 2 w 1169"/>
                <a:gd name="T7" fmla="*/ 0 h 2470"/>
                <a:gd name="T8" fmla="*/ 0 60000 65536"/>
                <a:gd name="T9" fmla="*/ 0 60000 65536"/>
                <a:gd name="T10" fmla="*/ 0 60000 65536"/>
                <a:gd name="T11" fmla="*/ 0 60000 65536"/>
                <a:gd name="T12" fmla="*/ 0 w 1169"/>
                <a:gd name="T13" fmla="*/ 0 h 2470"/>
                <a:gd name="T14" fmla="*/ 1169 w 1169"/>
                <a:gd name="T15" fmla="*/ 2470 h 2470"/>
              </a:gdLst>
              <a:ahLst/>
              <a:cxnLst>
                <a:cxn ang="T8">
                  <a:pos x="T0" y="T1"/>
                </a:cxn>
                <a:cxn ang="T9">
                  <a:pos x="T2" y="T3"/>
                </a:cxn>
                <a:cxn ang="T10">
                  <a:pos x="T4" y="T5"/>
                </a:cxn>
                <a:cxn ang="T11">
                  <a:pos x="T6" y="T7"/>
                </a:cxn>
              </a:cxnLst>
              <a:rect l="T12" t="T13" r="T14" b="T15"/>
              <a:pathLst>
                <a:path w="1169" h="2470">
                  <a:moveTo>
                    <a:pt x="25" y="0"/>
                  </a:moveTo>
                  <a:cubicBezTo>
                    <a:pt x="416" y="658"/>
                    <a:pt x="785" y="1330"/>
                    <a:pt x="1169" y="1993"/>
                  </a:cubicBezTo>
                  <a:cubicBezTo>
                    <a:pt x="789" y="2155"/>
                    <a:pt x="409" y="2318"/>
                    <a:pt x="25" y="2470"/>
                  </a:cubicBezTo>
                  <a:cubicBezTo>
                    <a:pt x="5" y="1647"/>
                    <a:pt x="0" y="823"/>
                    <a:pt x="25" y="0"/>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107" name="Freeform 44">
              <a:extLst>
                <a:ext uri="{FF2B5EF4-FFF2-40B4-BE49-F238E27FC236}">
                  <a16:creationId xmlns:a16="http://schemas.microsoft.com/office/drawing/2014/main" id="{F21B51EF-3C00-164E-BFF4-CFA8FB36F748}"/>
                </a:ext>
              </a:extLst>
            </p:cNvPr>
            <p:cNvSpPr>
              <a:spLocks noChangeAspect="1"/>
            </p:cNvSpPr>
            <p:nvPr/>
          </p:nvSpPr>
          <p:spPr bwMode="auto">
            <a:xfrm>
              <a:off x="964" y="2711"/>
              <a:ext cx="1212" cy="947"/>
            </a:xfrm>
            <a:custGeom>
              <a:avLst/>
              <a:gdLst>
                <a:gd name="T0" fmla="*/ 1192 w 17975"/>
                <a:gd name="T1" fmla="*/ 0 h 14047"/>
                <a:gd name="T2" fmla="*/ 1212 w 17975"/>
                <a:gd name="T3" fmla="*/ 35 h 14047"/>
                <a:gd name="T4" fmla="*/ 1202 w 17975"/>
                <a:gd name="T5" fmla="*/ 41 h 14047"/>
                <a:gd name="T6" fmla="*/ 1089 w 17975"/>
                <a:gd name="T7" fmla="*/ 116 h 14047"/>
                <a:gd name="T8" fmla="*/ 999 w 17975"/>
                <a:gd name="T9" fmla="*/ 176 h 14047"/>
                <a:gd name="T10" fmla="*/ 929 w 17975"/>
                <a:gd name="T11" fmla="*/ 222 h 14047"/>
                <a:gd name="T12" fmla="*/ 744 w 17975"/>
                <a:gd name="T13" fmla="*/ 346 h 14047"/>
                <a:gd name="T14" fmla="*/ 717 w 17975"/>
                <a:gd name="T15" fmla="*/ 365 h 14047"/>
                <a:gd name="T16" fmla="*/ 392 w 17975"/>
                <a:gd name="T17" fmla="*/ 605 h 14047"/>
                <a:gd name="T18" fmla="*/ 170 w 17975"/>
                <a:gd name="T19" fmla="*/ 789 h 14047"/>
                <a:gd name="T20" fmla="*/ 57 w 17975"/>
                <a:gd name="T21" fmla="*/ 891 h 14047"/>
                <a:gd name="T22" fmla="*/ 0 w 17975"/>
                <a:gd name="T23" fmla="*/ 947 h 14047"/>
                <a:gd name="T24" fmla="*/ 4 w 17975"/>
                <a:gd name="T25" fmla="*/ 911 h 14047"/>
                <a:gd name="T26" fmla="*/ 152 w 17975"/>
                <a:gd name="T27" fmla="*/ 772 h 14047"/>
                <a:gd name="T28" fmla="*/ 550 w 17975"/>
                <a:gd name="T29" fmla="*/ 432 h 14047"/>
                <a:gd name="T30" fmla="*/ 695 w 17975"/>
                <a:gd name="T31" fmla="*/ 330 h 14047"/>
                <a:gd name="T32" fmla="*/ 717 w 17975"/>
                <a:gd name="T33" fmla="*/ 315 h 14047"/>
                <a:gd name="T34" fmla="*/ 844 w 17975"/>
                <a:gd name="T35" fmla="*/ 227 h 14047"/>
                <a:gd name="T36" fmla="*/ 860 w 17975"/>
                <a:gd name="T37" fmla="*/ 216 h 14047"/>
                <a:gd name="T38" fmla="*/ 928 w 17975"/>
                <a:gd name="T39" fmla="*/ 171 h 14047"/>
                <a:gd name="T40" fmla="*/ 954 w 17975"/>
                <a:gd name="T41" fmla="*/ 153 h 14047"/>
                <a:gd name="T42" fmla="*/ 1041 w 17975"/>
                <a:gd name="T43" fmla="*/ 98 h 14047"/>
                <a:gd name="T44" fmla="*/ 1168 w 17975"/>
                <a:gd name="T45" fmla="*/ 16 h 14047"/>
                <a:gd name="T46" fmla="*/ 1192 w 17975"/>
                <a:gd name="T47" fmla="*/ 0 h 14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975"/>
                <a:gd name="T73" fmla="*/ 0 h 14047"/>
                <a:gd name="T74" fmla="*/ 17975 w 17975"/>
                <a:gd name="T75" fmla="*/ 14047 h 140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975" h="14047">
                  <a:moveTo>
                    <a:pt x="17673" y="0"/>
                  </a:moveTo>
                  <a:cubicBezTo>
                    <a:pt x="17775" y="171"/>
                    <a:pt x="17877" y="343"/>
                    <a:pt x="17975" y="517"/>
                  </a:cubicBezTo>
                  <a:cubicBezTo>
                    <a:pt x="17926" y="546"/>
                    <a:pt x="17878" y="576"/>
                    <a:pt x="17831" y="606"/>
                  </a:cubicBezTo>
                  <a:cubicBezTo>
                    <a:pt x="17274" y="982"/>
                    <a:pt x="16712" y="1352"/>
                    <a:pt x="16154" y="1725"/>
                  </a:cubicBezTo>
                  <a:cubicBezTo>
                    <a:pt x="15707" y="2019"/>
                    <a:pt x="15259" y="2311"/>
                    <a:pt x="14815" y="2609"/>
                  </a:cubicBezTo>
                  <a:cubicBezTo>
                    <a:pt x="14466" y="2834"/>
                    <a:pt x="14119" y="3063"/>
                    <a:pt x="13774" y="3295"/>
                  </a:cubicBezTo>
                  <a:cubicBezTo>
                    <a:pt x="12852" y="3897"/>
                    <a:pt x="11938" y="4511"/>
                    <a:pt x="11033" y="5138"/>
                  </a:cubicBezTo>
                  <a:cubicBezTo>
                    <a:pt x="10900" y="5229"/>
                    <a:pt x="10767" y="5322"/>
                    <a:pt x="10635" y="5415"/>
                  </a:cubicBezTo>
                  <a:cubicBezTo>
                    <a:pt x="8998" y="6557"/>
                    <a:pt x="7392" y="7742"/>
                    <a:pt x="5820" y="8972"/>
                  </a:cubicBezTo>
                  <a:cubicBezTo>
                    <a:pt x="4698" y="9855"/>
                    <a:pt x="3587" y="10754"/>
                    <a:pt x="2516" y="11698"/>
                  </a:cubicBezTo>
                  <a:cubicBezTo>
                    <a:pt x="1951" y="12191"/>
                    <a:pt x="1389" y="12688"/>
                    <a:pt x="850" y="13209"/>
                  </a:cubicBezTo>
                  <a:cubicBezTo>
                    <a:pt x="559" y="13479"/>
                    <a:pt x="293" y="13774"/>
                    <a:pt x="5" y="14047"/>
                  </a:cubicBezTo>
                  <a:cubicBezTo>
                    <a:pt x="26" y="13869"/>
                    <a:pt x="0" y="13676"/>
                    <a:pt x="60" y="13509"/>
                  </a:cubicBezTo>
                  <a:cubicBezTo>
                    <a:pt x="776" y="12809"/>
                    <a:pt x="1512" y="12129"/>
                    <a:pt x="2254" y="11458"/>
                  </a:cubicBezTo>
                  <a:cubicBezTo>
                    <a:pt x="4068" y="9604"/>
                    <a:pt x="6065" y="7936"/>
                    <a:pt x="8158" y="6407"/>
                  </a:cubicBezTo>
                  <a:cubicBezTo>
                    <a:pt x="8864" y="5888"/>
                    <a:pt x="9583" y="5387"/>
                    <a:pt x="10305" y="4889"/>
                  </a:cubicBezTo>
                  <a:cubicBezTo>
                    <a:pt x="10412" y="4815"/>
                    <a:pt x="10520" y="4742"/>
                    <a:pt x="10627" y="4668"/>
                  </a:cubicBezTo>
                  <a:cubicBezTo>
                    <a:pt x="11261" y="4237"/>
                    <a:pt x="11895" y="3808"/>
                    <a:pt x="12521" y="3367"/>
                  </a:cubicBezTo>
                  <a:cubicBezTo>
                    <a:pt x="12600" y="3312"/>
                    <a:pt x="12679" y="3258"/>
                    <a:pt x="12758" y="3204"/>
                  </a:cubicBezTo>
                  <a:cubicBezTo>
                    <a:pt x="13089" y="2977"/>
                    <a:pt x="13422" y="2754"/>
                    <a:pt x="13758" y="2534"/>
                  </a:cubicBezTo>
                  <a:cubicBezTo>
                    <a:pt x="13891" y="2447"/>
                    <a:pt x="14023" y="2358"/>
                    <a:pt x="14156" y="2271"/>
                  </a:cubicBezTo>
                  <a:cubicBezTo>
                    <a:pt x="14581" y="1996"/>
                    <a:pt x="15010" y="1725"/>
                    <a:pt x="15435" y="1449"/>
                  </a:cubicBezTo>
                  <a:cubicBezTo>
                    <a:pt x="16070" y="1053"/>
                    <a:pt x="16699" y="647"/>
                    <a:pt x="17325" y="235"/>
                  </a:cubicBezTo>
                  <a:cubicBezTo>
                    <a:pt x="17442" y="159"/>
                    <a:pt x="17559" y="82"/>
                    <a:pt x="17673"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108" name="Freeform 45">
              <a:extLst>
                <a:ext uri="{FF2B5EF4-FFF2-40B4-BE49-F238E27FC236}">
                  <a16:creationId xmlns:a16="http://schemas.microsoft.com/office/drawing/2014/main" id="{F5208451-2747-504B-8C65-538F99D4B9CA}"/>
                </a:ext>
              </a:extLst>
            </p:cNvPr>
            <p:cNvSpPr>
              <a:spLocks noChangeAspect="1"/>
            </p:cNvSpPr>
            <p:nvPr/>
          </p:nvSpPr>
          <p:spPr bwMode="auto">
            <a:xfrm>
              <a:off x="964" y="2711"/>
              <a:ext cx="1212" cy="947"/>
            </a:xfrm>
            <a:custGeom>
              <a:avLst/>
              <a:gdLst>
                <a:gd name="T0" fmla="*/ 1192 w 17975"/>
                <a:gd name="T1" fmla="*/ 0 h 14047"/>
                <a:gd name="T2" fmla="*/ 1212 w 17975"/>
                <a:gd name="T3" fmla="*/ 35 h 14047"/>
                <a:gd name="T4" fmla="*/ 1202 w 17975"/>
                <a:gd name="T5" fmla="*/ 41 h 14047"/>
                <a:gd name="T6" fmla="*/ 1089 w 17975"/>
                <a:gd name="T7" fmla="*/ 116 h 14047"/>
                <a:gd name="T8" fmla="*/ 999 w 17975"/>
                <a:gd name="T9" fmla="*/ 176 h 14047"/>
                <a:gd name="T10" fmla="*/ 929 w 17975"/>
                <a:gd name="T11" fmla="*/ 222 h 14047"/>
                <a:gd name="T12" fmla="*/ 744 w 17975"/>
                <a:gd name="T13" fmla="*/ 346 h 14047"/>
                <a:gd name="T14" fmla="*/ 717 w 17975"/>
                <a:gd name="T15" fmla="*/ 365 h 14047"/>
                <a:gd name="T16" fmla="*/ 392 w 17975"/>
                <a:gd name="T17" fmla="*/ 605 h 14047"/>
                <a:gd name="T18" fmla="*/ 170 w 17975"/>
                <a:gd name="T19" fmla="*/ 789 h 14047"/>
                <a:gd name="T20" fmla="*/ 57 w 17975"/>
                <a:gd name="T21" fmla="*/ 891 h 14047"/>
                <a:gd name="T22" fmla="*/ 0 w 17975"/>
                <a:gd name="T23" fmla="*/ 947 h 14047"/>
                <a:gd name="T24" fmla="*/ 4 w 17975"/>
                <a:gd name="T25" fmla="*/ 911 h 14047"/>
                <a:gd name="T26" fmla="*/ 152 w 17975"/>
                <a:gd name="T27" fmla="*/ 772 h 14047"/>
                <a:gd name="T28" fmla="*/ 550 w 17975"/>
                <a:gd name="T29" fmla="*/ 432 h 14047"/>
                <a:gd name="T30" fmla="*/ 695 w 17975"/>
                <a:gd name="T31" fmla="*/ 330 h 14047"/>
                <a:gd name="T32" fmla="*/ 717 w 17975"/>
                <a:gd name="T33" fmla="*/ 315 h 14047"/>
                <a:gd name="T34" fmla="*/ 844 w 17975"/>
                <a:gd name="T35" fmla="*/ 227 h 14047"/>
                <a:gd name="T36" fmla="*/ 860 w 17975"/>
                <a:gd name="T37" fmla="*/ 216 h 14047"/>
                <a:gd name="T38" fmla="*/ 928 w 17975"/>
                <a:gd name="T39" fmla="*/ 171 h 14047"/>
                <a:gd name="T40" fmla="*/ 954 w 17975"/>
                <a:gd name="T41" fmla="*/ 153 h 14047"/>
                <a:gd name="T42" fmla="*/ 1041 w 17975"/>
                <a:gd name="T43" fmla="*/ 98 h 14047"/>
                <a:gd name="T44" fmla="*/ 1168 w 17975"/>
                <a:gd name="T45" fmla="*/ 16 h 14047"/>
                <a:gd name="T46" fmla="*/ 1192 w 17975"/>
                <a:gd name="T47" fmla="*/ 0 h 14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975"/>
                <a:gd name="T73" fmla="*/ 0 h 14047"/>
                <a:gd name="T74" fmla="*/ 17975 w 17975"/>
                <a:gd name="T75" fmla="*/ 14047 h 140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975" h="14047">
                  <a:moveTo>
                    <a:pt x="17673" y="0"/>
                  </a:moveTo>
                  <a:cubicBezTo>
                    <a:pt x="17775" y="171"/>
                    <a:pt x="17877" y="343"/>
                    <a:pt x="17975" y="517"/>
                  </a:cubicBezTo>
                  <a:cubicBezTo>
                    <a:pt x="17926" y="546"/>
                    <a:pt x="17878" y="576"/>
                    <a:pt x="17831" y="606"/>
                  </a:cubicBezTo>
                  <a:cubicBezTo>
                    <a:pt x="17274" y="982"/>
                    <a:pt x="16712" y="1352"/>
                    <a:pt x="16154" y="1725"/>
                  </a:cubicBezTo>
                  <a:cubicBezTo>
                    <a:pt x="15707" y="2019"/>
                    <a:pt x="15259" y="2311"/>
                    <a:pt x="14815" y="2609"/>
                  </a:cubicBezTo>
                  <a:cubicBezTo>
                    <a:pt x="14466" y="2834"/>
                    <a:pt x="14119" y="3063"/>
                    <a:pt x="13774" y="3295"/>
                  </a:cubicBezTo>
                  <a:cubicBezTo>
                    <a:pt x="12852" y="3897"/>
                    <a:pt x="11938" y="4511"/>
                    <a:pt x="11033" y="5138"/>
                  </a:cubicBezTo>
                  <a:cubicBezTo>
                    <a:pt x="10900" y="5229"/>
                    <a:pt x="10767" y="5322"/>
                    <a:pt x="10635" y="5415"/>
                  </a:cubicBezTo>
                  <a:cubicBezTo>
                    <a:pt x="8998" y="6557"/>
                    <a:pt x="7392" y="7742"/>
                    <a:pt x="5820" y="8972"/>
                  </a:cubicBezTo>
                  <a:cubicBezTo>
                    <a:pt x="4698" y="9855"/>
                    <a:pt x="3587" y="10754"/>
                    <a:pt x="2516" y="11698"/>
                  </a:cubicBezTo>
                  <a:cubicBezTo>
                    <a:pt x="1951" y="12191"/>
                    <a:pt x="1389" y="12688"/>
                    <a:pt x="850" y="13209"/>
                  </a:cubicBezTo>
                  <a:cubicBezTo>
                    <a:pt x="559" y="13479"/>
                    <a:pt x="293" y="13774"/>
                    <a:pt x="5" y="14047"/>
                  </a:cubicBezTo>
                  <a:cubicBezTo>
                    <a:pt x="26" y="13869"/>
                    <a:pt x="0" y="13676"/>
                    <a:pt x="60" y="13509"/>
                  </a:cubicBezTo>
                  <a:cubicBezTo>
                    <a:pt x="776" y="12809"/>
                    <a:pt x="1512" y="12129"/>
                    <a:pt x="2254" y="11458"/>
                  </a:cubicBezTo>
                  <a:cubicBezTo>
                    <a:pt x="4068" y="9604"/>
                    <a:pt x="6065" y="7936"/>
                    <a:pt x="8158" y="6407"/>
                  </a:cubicBezTo>
                  <a:cubicBezTo>
                    <a:pt x="8864" y="5888"/>
                    <a:pt x="9583" y="5387"/>
                    <a:pt x="10305" y="4889"/>
                  </a:cubicBezTo>
                  <a:cubicBezTo>
                    <a:pt x="10412" y="4815"/>
                    <a:pt x="10520" y="4742"/>
                    <a:pt x="10627" y="4668"/>
                  </a:cubicBezTo>
                  <a:cubicBezTo>
                    <a:pt x="11261" y="4237"/>
                    <a:pt x="11895" y="3808"/>
                    <a:pt x="12521" y="3367"/>
                  </a:cubicBezTo>
                  <a:cubicBezTo>
                    <a:pt x="12600" y="3312"/>
                    <a:pt x="12679" y="3258"/>
                    <a:pt x="12758" y="3204"/>
                  </a:cubicBezTo>
                  <a:cubicBezTo>
                    <a:pt x="13089" y="2977"/>
                    <a:pt x="13422" y="2754"/>
                    <a:pt x="13758" y="2534"/>
                  </a:cubicBezTo>
                  <a:cubicBezTo>
                    <a:pt x="13891" y="2447"/>
                    <a:pt x="14023" y="2358"/>
                    <a:pt x="14156" y="2271"/>
                  </a:cubicBezTo>
                  <a:cubicBezTo>
                    <a:pt x="14581" y="1996"/>
                    <a:pt x="15010" y="1725"/>
                    <a:pt x="15435" y="1449"/>
                  </a:cubicBezTo>
                  <a:cubicBezTo>
                    <a:pt x="16070" y="1053"/>
                    <a:pt x="16699" y="647"/>
                    <a:pt x="17325" y="235"/>
                  </a:cubicBezTo>
                  <a:cubicBezTo>
                    <a:pt x="17442" y="159"/>
                    <a:pt x="17559" y="82"/>
                    <a:pt x="17673" y="0"/>
                  </a:cubicBezTo>
                  <a:close/>
                </a:path>
              </a:pathLst>
            </a:custGeom>
            <a:solidFill>
              <a:srgbClr val="E32E3A"/>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109" name="Freeform 46">
              <a:extLst>
                <a:ext uri="{FF2B5EF4-FFF2-40B4-BE49-F238E27FC236}">
                  <a16:creationId xmlns:a16="http://schemas.microsoft.com/office/drawing/2014/main" id="{BC831565-8785-7C47-AC95-CCCA2F082B85}"/>
                </a:ext>
              </a:extLst>
            </p:cNvPr>
            <p:cNvSpPr>
              <a:spLocks noChangeAspect="1"/>
            </p:cNvSpPr>
            <p:nvPr/>
          </p:nvSpPr>
          <p:spPr bwMode="auto">
            <a:xfrm>
              <a:off x="1893" y="2752"/>
              <a:ext cx="317" cy="216"/>
            </a:xfrm>
            <a:custGeom>
              <a:avLst/>
              <a:gdLst>
                <a:gd name="T0" fmla="*/ 160 w 4704"/>
                <a:gd name="T1" fmla="*/ 75 h 3202"/>
                <a:gd name="T2" fmla="*/ 273 w 4704"/>
                <a:gd name="T3" fmla="*/ 0 h 3202"/>
                <a:gd name="T4" fmla="*/ 307 w 4704"/>
                <a:gd name="T5" fmla="*/ 47 h 3202"/>
                <a:gd name="T6" fmla="*/ 307 w 4704"/>
                <a:gd name="T7" fmla="*/ 114 h 3202"/>
                <a:gd name="T8" fmla="*/ 245 w 4704"/>
                <a:gd name="T9" fmla="*/ 175 h 3202"/>
                <a:gd name="T10" fmla="*/ 126 w 4704"/>
                <a:gd name="T11" fmla="*/ 199 h 3202"/>
                <a:gd name="T12" fmla="*/ 46 w 4704"/>
                <a:gd name="T13" fmla="*/ 181 h 3202"/>
                <a:gd name="T14" fmla="*/ 1 w 4704"/>
                <a:gd name="T15" fmla="*/ 216 h 3202"/>
                <a:gd name="T16" fmla="*/ 0 w 4704"/>
                <a:gd name="T17" fmla="*/ 181 h 3202"/>
                <a:gd name="T18" fmla="*/ 70 w 4704"/>
                <a:gd name="T19" fmla="*/ 135 h 3202"/>
                <a:gd name="T20" fmla="*/ 168 w 4704"/>
                <a:gd name="T21" fmla="*/ 137 h 3202"/>
                <a:gd name="T22" fmla="*/ 188 w 4704"/>
                <a:gd name="T23" fmla="*/ 124 h 3202"/>
                <a:gd name="T24" fmla="*/ 187 w 4704"/>
                <a:gd name="T25" fmla="*/ 94 h 3202"/>
                <a:gd name="T26" fmla="*/ 160 w 4704"/>
                <a:gd name="T27" fmla="*/ 75 h 3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04"/>
                <a:gd name="T43" fmla="*/ 0 h 3202"/>
                <a:gd name="T44" fmla="*/ 4704 w 4704"/>
                <a:gd name="T45" fmla="*/ 3202 h 3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04" h="3202">
                  <a:moveTo>
                    <a:pt x="2380" y="1119"/>
                  </a:moveTo>
                  <a:cubicBezTo>
                    <a:pt x="2938" y="746"/>
                    <a:pt x="3500" y="376"/>
                    <a:pt x="4057" y="0"/>
                  </a:cubicBezTo>
                  <a:cubicBezTo>
                    <a:pt x="4252" y="210"/>
                    <a:pt x="4446" y="431"/>
                    <a:pt x="4556" y="700"/>
                  </a:cubicBezTo>
                  <a:cubicBezTo>
                    <a:pt x="4692" y="1009"/>
                    <a:pt x="4704" y="1376"/>
                    <a:pt x="4560" y="1685"/>
                  </a:cubicBezTo>
                  <a:cubicBezTo>
                    <a:pt x="4377" y="2092"/>
                    <a:pt x="4010" y="2380"/>
                    <a:pt x="3630" y="2593"/>
                  </a:cubicBezTo>
                  <a:cubicBezTo>
                    <a:pt x="3103" y="2900"/>
                    <a:pt x="2478" y="3005"/>
                    <a:pt x="1875" y="2957"/>
                  </a:cubicBezTo>
                  <a:cubicBezTo>
                    <a:pt x="1463" y="2933"/>
                    <a:pt x="1066" y="2817"/>
                    <a:pt x="677" y="2687"/>
                  </a:cubicBezTo>
                  <a:cubicBezTo>
                    <a:pt x="430" y="2822"/>
                    <a:pt x="222" y="3020"/>
                    <a:pt x="8" y="3202"/>
                  </a:cubicBezTo>
                  <a:cubicBezTo>
                    <a:pt x="7" y="3031"/>
                    <a:pt x="10" y="2859"/>
                    <a:pt x="0" y="2689"/>
                  </a:cubicBezTo>
                  <a:cubicBezTo>
                    <a:pt x="345" y="2457"/>
                    <a:pt x="692" y="2228"/>
                    <a:pt x="1041" y="2003"/>
                  </a:cubicBezTo>
                  <a:cubicBezTo>
                    <a:pt x="1501" y="2185"/>
                    <a:pt x="2032" y="2201"/>
                    <a:pt x="2496" y="2025"/>
                  </a:cubicBezTo>
                  <a:cubicBezTo>
                    <a:pt x="2604" y="1979"/>
                    <a:pt x="2724" y="1932"/>
                    <a:pt x="2795" y="1833"/>
                  </a:cubicBezTo>
                  <a:cubicBezTo>
                    <a:pt x="2867" y="1698"/>
                    <a:pt x="2874" y="1515"/>
                    <a:pt x="2769" y="1396"/>
                  </a:cubicBezTo>
                  <a:cubicBezTo>
                    <a:pt x="2663" y="1274"/>
                    <a:pt x="2512" y="1206"/>
                    <a:pt x="2380" y="1119"/>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110" name="Freeform 47">
              <a:extLst>
                <a:ext uri="{FF2B5EF4-FFF2-40B4-BE49-F238E27FC236}">
                  <a16:creationId xmlns:a16="http://schemas.microsoft.com/office/drawing/2014/main" id="{477A9BF3-29E2-7740-B067-F56B86CBA1BD}"/>
                </a:ext>
              </a:extLst>
            </p:cNvPr>
            <p:cNvSpPr>
              <a:spLocks noChangeAspect="1"/>
            </p:cNvSpPr>
            <p:nvPr/>
          </p:nvSpPr>
          <p:spPr bwMode="auto">
            <a:xfrm>
              <a:off x="1530" y="2764"/>
              <a:ext cx="95" cy="38"/>
            </a:xfrm>
            <a:custGeom>
              <a:avLst/>
              <a:gdLst>
                <a:gd name="T0" fmla="*/ 80 w 1388"/>
                <a:gd name="T1" fmla="*/ 0 h 577"/>
                <a:gd name="T2" fmla="*/ 95 w 1388"/>
                <a:gd name="T3" fmla="*/ 38 h 577"/>
                <a:gd name="T4" fmla="*/ 0 w 1388"/>
                <a:gd name="T5" fmla="*/ 38 h 577"/>
                <a:gd name="T6" fmla="*/ 6 w 1388"/>
                <a:gd name="T7" fmla="*/ 18 h 577"/>
                <a:gd name="T8" fmla="*/ 80 w 1388"/>
                <a:gd name="T9" fmla="*/ 0 h 577"/>
                <a:gd name="T10" fmla="*/ 0 60000 65536"/>
                <a:gd name="T11" fmla="*/ 0 60000 65536"/>
                <a:gd name="T12" fmla="*/ 0 60000 65536"/>
                <a:gd name="T13" fmla="*/ 0 60000 65536"/>
                <a:gd name="T14" fmla="*/ 0 60000 65536"/>
                <a:gd name="T15" fmla="*/ 0 w 1388"/>
                <a:gd name="T16" fmla="*/ 0 h 577"/>
                <a:gd name="T17" fmla="*/ 1388 w 1388"/>
                <a:gd name="T18" fmla="*/ 577 h 577"/>
              </a:gdLst>
              <a:ahLst/>
              <a:cxnLst>
                <a:cxn ang="T10">
                  <a:pos x="T0" y="T1"/>
                </a:cxn>
                <a:cxn ang="T11">
                  <a:pos x="T2" y="T3"/>
                </a:cxn>
                <a:cxn ang="T12">
                  <a:pos x="T4" y="T5"/>
                </a:cxn>
                <a:cxn ang="T13">
                  <a:pos x="T6" y="T7"/>
                </a:cxn>
                <a:cxn ang="T14">
                  <a:pos x="T8" y="T9"/>
                </a:cxn>
              </a:cxnLst>
              <a:rect l="T15" t="T16" r="T17" b="T18"/>
              <a:pathLst>
                <a:path w="1388" h="577">
                  <a:moveTo>
                    <a:pt x="1164" y="0"/>
                  </a:moveTo>
                  <a:cubicBezTo>
                    <a:pt x="1258" y="182"/>
                    <a:pt x="1312" y="381"/>
                    <a:pt x="1388" y="571"/>
                  </a:cubicBezTo>
                  <a:cubicBezTo>
                    <a:pt x="926" y="576"/>
                    <a:pt x="463" y="577"/>
                    <a:pt x="0" y="570"/>
                  </a:cubicBezTo>
                  <a:cubicBezTo>
                    <a:pt x="25" y="472"/>
                    <a:pt x="54" y="375"/>
                    <a:pt x="86" y="279"/>
                  </a:cubicBezTo>
                  <a:cubicBezTo>
                    <a:pt x="446" y="189"/>
                    <a:pt x="806" y="99"/>
                    <a:pt x="1164"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111" name="Freeform 48">
              <a:extLst>
                <a:ext uri="{FF2B5EF4-FFF2-40B4-BE49-F238E27FC236}">
                  <a16:creationId xmlns:a16="http://schemas.microsoft.com/office/drawing/2014/main" id="{C66A5440-53BD-1F4F-A812-B02BE572C3B2}"/>
                </a:ext>
              </a:extLst>
            </p:cNvPr>
            <p:cNvSpPr>
              <a:spLocks noChangeAspect="1"/>
            </p:cNvSpPr>
            <p:nvPr/>
          </p:nvSpPr>
          <p:spPr bwMode="auto">
            <a:xfrm>
              <a:off x="1530" y="2764"/>
              <a:ext cx="95" cy="38"/>
            </a:xfrm>
            <a:custGeom>
              <a:avLst/>
              <a:gdLst>
                <a:gd name="T0" fmla="*/ 80 w 1388"/>
                <a:gd name="T1" fmla="*/ 0 h 577"/>
                <a:gd name="T2" fmla="*/ 95 w 1388"/>
                <a:gd name="T3" fmla="*/ 38 h 577"/>
                <a:gd name="T4" fmla="*/ 0 w 1388"/>
                <a:gd name="T5" fmla="*/ 38 h 577"/>
                <a:gd name="T6" fmla="*/ 6 w 1388"/>
                <a:gd name="T7" fmla="*/ 18 h 577"/>
                <a:gd name="T8" fmla="*/ 80 w 1388"/>
                <a:gd name="T9" fmla="*/ 0 h 577"/>
                <a:gd name="T10" fmla="*/ 0 60000 65536"/>
                <a:gd name="T11" fmla="*/ 0 60000 65536"/>
                <a:gd name="T12" fmla="*/ 0 60000 65536"/>
                <a:gd name="T13" fmla="*/ 0 60000 65536"/>
                <a:gd name="T14" fmla="*/ 0 60000 65536"/>
                <a:gd name="T15" fmla="*/ 0 w 1388"/>
                <a:gd name="T16" fmla="*/ 0 h 577"/>
                <a:gd name="T17" fmla="*/ 1388 w 1388"/>
                <a:gd name="T18" fmla="*/ 577 h 577"/>
              </a:gdLst>
              <a:ahLst/>
              <a:cxnLst>
                <a:cxn ang="T10">
                  <a:pos x="T0" y="T1"/>
                </a:cxn>
                <a:cxn ang="T11">
                  <a:pos x="T2" y="T3"/>
                </a:cxn>
                <a:cxn ang="T12">
                  <a:pos x="T4" y="T5"/>
                </a:cxn>
                <a:cxn ang="T13">
                  <a:pos x="T6" y="T7"/>
                </a:cxn>
                <a:cxn ang="T14">
                  <a:pos x="T8" y="T9"/>
                </a:cxn>
              </a:cxnLst>
              <a:rect l="T15" t="T16" r="T17" b="T18"/>
              <a:pathLst>
                <a:path w="1388" h="577">
                  <a:moveTo>
                    <a:pt x="1164" y="0"/>
                  </a:moveTo>
                  <a:cubicBezTo>
                    <a:pt x="1258" y="182"/>
                    <a:pt x="1312" y="381"/>
                    <a:pt x="1388" y="571"/>
                  </a:cubicBezTo>
                  <a:cubicBezTo>
                    <a:pt x="926" y="576"/>
                    <a:pt x="463" y="577"/>
                    <a:pt x="0" y="570"/>
                  </a:cubicBezTo>
                  <a:cubicBezTo>
                    <a:pt x="25" y="472"/>
                    <a:pt x="54" y="375"/>
                    <a:pt x="86" y="279"/>
                  </a:cubicBezTo>
                  <a:cubicBezTo>
                    <a:pt x="446" y="189"/>
                    <a:pt x="806" y="99"/>
                    <a:pt x="1164" y="0"/>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112" name="Freeform 49">
              <a:extLst>
                <a:ext uri="{FF2B5EF4-FFF2-40B4-BE49-F238E27FC236}">
                  <a16:creationId xmlns:a16="http://schemas.microsoft.com/office/drawing/2014/main" id="{B72E3F01-E7B1-2941-AAC9-966F5A9BB65D}"/>
                </a:ext>
              </a:extLst>
            </p:cNvPr>
            <p:cNvSpPr>
              <a:spLocks noChangeAspect="1"/>
            </p:cNvSpPr>
            <p:nvPr/>
          </p:nvSpPr>
          <p:spPr bwMode="auto">
            <a:xfrm>
              <a:off x="839" y="2797"/>
              <a:ext cx="820" cy="686"/>
            </a:xfrm>
            <a:custGeom>
              <a:avLst/>
              <a:gdLst>
                <a:gd name="T0" fmla="*/ 475 w 12150"/>
                <a:gd name="T1" fmla="*/ 43 h 10193"/>
                <a:gd name="T2" fmla="*/ 645 w 12150"/>
                <a:gd name="T3" fmla="*/ 0 h 10193"/>
                <a:gd name="T4" fmla="*/ 621 w 12150"/>
                <a:gd name="T5" fmla="*/ 86 h 10193"/>
                <a:gd name="T6" fmla="*/ 613 w 12150"/>
                <a:gd name="T7" fmla="*/ 104 h 10193"/>
                <a:gd name="T8" fmla="*/ 573 w 12150"/>
                <a:gd name="T9" fmla="*/ 140 h 10193"/>
                <a:gd name="T10" fmla="*/ 692 w 12150"/>
                <a:gd name="T11" fmla="*/ 140 h 10193"/>
                <a:gd name="T12" fmla="*/ 676 w 12150"/>
                <a:gd name="T13" fmla="*/ 119 h 10193"/>
                <a:gd name="T14" fmla="*/ 680 w 12150"/>
                <a:gd name="T15" fmla="*/ 56 h 10193"/>
                <a:gd name="T16" fmla="*/ 820 w 12150"/>
                <a:gd name="T17" fmla="*/ 244 h 10193"/>
                <a:gd name="T18" fmla="*/ 675 w 12150"/>
                <a:gd name="T19" fmla="*/ 346 h 10193"/>
                <a:gd name="T20" fmla="*/ 277 w 12150"/>
                <a:gd name="T21" fmla="*/ 686 h 10193"/>
                <a:gd name="T22" fmla="*/ 118 w 12150"/>
                <a:gd name="T23" fmla="*/ 486 h 10193"/>
                <a:gd name="T24" fmla="*/ 0 w 12150"/>
                <a:gd name="T25" fmla="*/ 200 h 10193"/>
                <a:gd name="T26" fmla="*/ 136 w 12150"/>
                <a:gd name="T27" fmla="*/ 145 h 10193"/>
                <a:gd name="T28" fmla="*/ 153 w 12150"/>
                <a:gd name="T29" fmla="*/ 138 h 10193"/>
                <a:gd name="T30" fmla="*/ 249 w 12150"/>
                <a:gd name="T31" fmla="*/ 136 h 10193"/>
                <a:gd name="T32" fmla="*/ 230 w 12150"/>
                <a:gd name="T33" fmla="*/ 114 h 10193"/>
                <a:gd name="T34" fmla="*/ 322 w 12150"/>
                <a:gd name="T35" fmla="*/ 85 h 10193"/>
                <a:gd name="T36" fmla="*/ 355 w 12150"/>
                <a:gd name="T37" fmla="*/ 141 h 10193"/>
                <a:gd name="T38" fmla="*/ 509 w 12150"/>
                <a:gd name="T39" fmla="*/ 141 h 10193"/>
                <a:gd name="T40" fmla="*/ 478 w 12150"/>
                <a:gd name="T41" fmla="*/ 97 h 10193"/>
                <a:gd name="T42" fmla="*/ 475 w 12150"/>
                <a:gd name="T43" fmla="*/ 43 h 101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150"/>
                <a:gd name="T67" fmla="*/ 0 h 10193"/>
                <a:gd name="T68" fmla="*/ 12150 w 12150"/>
                <a:gd name="T69" fmla="*/ 10193 h 101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150" h="10193">
                  <a:moveTo>
                    <a:pt x="7045" y="641"/>
                  </a:moveTo>
                  <a:cubicBezTo>
                    <a:pt x="7882" y="424"/>
                    <a:pt x="8718" y="206"/>
                    <a:pt x="9557" y="0"/>
                  </a:cubicBezTo>
                  <a:cubicBezTo>
                    <a:pt x="9440" y="424"/>
                    <a:pt x="9316" y="846"/>
                    <a:pt x="9205" y="1271"/>
                  </a:cubicBezTo>
                  <a:cubicBezTo>
                    <a:pt x="9180" y="1367"/>
                    <a:pt x="9149" y="1465"/>
                    <a:pt x="9084" y="1541"/>
                  </a:cubicBezTo>
                  <a:cubicBezTo>
                    <a:pt x="8914" y="1750"/>
                    <a:pt x="8686" y="1898"/>
                    <a:pt x="8486" y="2074"/>
                  </a:cubicBezTo>
                  <a:cubicBezTo>
                    <a:pt x="9076" y="2082"/>
                    <a:pt x="9666" y="2092"/>
                    <a:pt x="10256" y="2082"/>
                  </a:cubicBezTo>
                  <a:cubicBezTo>
                    <a:pt x="10156" y="1994"/>
                    <a:pt x="10065" y="1892"/>
                    <a:pt x="10019" y="1766"/>
                  </a:cubicBezTo>
                  <a:cubicBezTo>
                    <a:pt x="9899" y="1462"/>
                    <a:pt x="9956" y="1119"/>
                    <a:pt x="10080" y="825"/>
                  </a:cubicBezTo>
                  <a:cubicBezTo>
                    <a:pt x="10732" y="1785"/>
                    <a:pt x="11416" y="2724"/>
                    <a:pt x="12150" y="3624"/>
                  </a:cubicBezTo>
                  <a:cubicBezTo>
                    <a:pt x="11428" y="4122"/>
                    <a:pt x="10709" y="4623"/>
                    <a:pt x="10003" y="5142"/>
                  </a:cubicBezTo>
                  <a:cubicBezTo>
                    <a:pt x="7910" y="6671"/>
                    <a:pt x="5913" y="8339"/>
                    <a:pt x="4099" y="10193"/>
                  </a:cubicBezTo>
                  <a:cubicBezTo>
                    <a:pt x="3203" y="9297"/>
                    <a:pt x="2403" y="8302"/>
                    <a:pt x="1749" y="7215"/>
                  </a:cubicBezTo>
                  <a:cubicBezTo>
                    <a:pt x="955" y="5900"/>
                    <a:pt x="360" y="4464"/>
                    <a:pt x="0" y="2970"/>
                  </a:cubicBezTo>
                  <a:cubicBezTo>
                    <a:pt x="656" y="2667"/>
                    <a:pt x="1330" y="2403"/>
                    <a:pt x="2010" y="2156"/>
                  </a:cubicBezTo>
                  <a:cubicBezTo>
                    <a:pt x="2098" y="2123"/>
                    <a:pt x="2184" y="2086"/>
                    <a:pt x="2270" y="2048"/>
                  </a:cubicBezTo>
                  <a:cubicBezTo>
                    <a:pt x="2741" y="2018"/>
                    <a:pt x="3213" y="2048"/>
                    <a:pt x="3683" y="2020"/>
                  </a:cubicBezTo>
                  <a:cubicBezTo>
                    <a:pt x="3593" y="1908"/>
                    <a:pt x="3494" y="1804"/>
                    <a:pt x="3402" y="1695"/>
                  </a:cubicBezTo>
                  <a:cubicBezTo>
                    <a:pt x="3849" y="1527"/>
                    <a:pt x="4313" y="1409"/>
                    <a:pt x="4768" y="1267"/>
                  </a:cubicBezTo>
                  <a:cubicBezTo>
                    <a:pt x="4930" y="1545"/>
                    <a:pt x="5089" y="1826"/>
                    <a:pt x="5254" y="2102"/>
                  </a:cubicBezTo>
                  <a:cubicBezTo>
                    <a:pt x="6016" y="2102"/>
                    <a:pt x="6777" y="2111"/>
                    <a:pt x="7539" y="2098"/>
                  </a:cubicBezTo>
                  <a:cubicBezTo>
                    <a:pt x="7408" y="1861"/>
                    <a:pt x="7186" y="1684"/>
                    <a:pt x="7077" y="1434"/>
                  </a:cubicBezTo>
                  <a:cubicBezTo>
                    <a:pt x="7016" y="1175"/>
                    <a:pt x="7056" y="905"/>
                    <a:pt x="7045" y="641"/>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113" name="Freeform 50">
              <a:extLst>
                <a:ext uri="{FF2B5EF4-FFF2-40B4-BE49-F238E27FC236}">
                  <a16:creationId xmlns:a16="http://schemas.microsoft.com/office/drawing/2014/main" id="{AC9387F5-D773-9148-84B2-34D2C7BA0C38}"/>
                </a:ext>
              </a:extLst>
            </p:cNvPr>
            <p:cNvSpPr>
              <a:spLocks noChangeAspect="1"/>
            </p:cNvSpPr>
            <p:nvPr/>
          </p:nvSpPr>
          <p:spPr bwMode="auto">
            <a:xfrm>
              <a:off x="839" y="2797"/>
              <a:ext cx="820" cy="686"/>
            </a:xfrm>
            <a:custGeom>
              <a:avLst/>
              <a:gdLst>
                <a:gd name="T0" fmla="*/ 475 w 12150"/>
                <a:gd name="T1" fmla="*/ 43 h 10193"/>
                <a:gd name="T2" fmla="*/ 645 w 12150"/>
                <a:gd name="T3" fmla="*/ 0 h 10193"/>
                <a:gd name="T4" fmla="*/ 621 w 12150"/>
                <a:gd name="T5" fmla="*/ 86 h 10193"/>
                <a:gd name="T6" fmla="*/ 613 w 12150"/>
                <a:gd name="T7" fmla="*/ 104 h 10193"/>
                <a:gd name="T8" fmla="*/ 573 w 12150"/>
                <a:gd name="T9" fmla="*/ 140 h 10193"/>
                <a:gd name="T10" fmla="*/ 692 w 12150"/>
                <a:gd name="T11" fmla="*/ 140 h 10193"/>
                <a:gd name="T12" fmla="*/ 676 w 12150"/>
                <a:gd name="T13" fmla="*/ 119 h 10193"/>
                <a:gd name="T14" fmla="*/ 680 w 12150"/>
                <a:gd name="T15" fmla="*/ 56 h 10193"/>
                <a:gd name="T16" fmla="*/ 820 w 12150"/>
                <a:gd name="T17" fmla="*/ 244 h 10193"/>
                <a:gd name="T18" fmla="*/ 675 w 12150"/>
                <a:gd name="T19" fmla="*/ 346 h 10193"/>
                <a:gd name="T20" fmla="*/ 277 w 12150"/>
                <a:gd name="T21" fmla="*/ 686 h 10193"/>
                <a:gd name="T22" fmla="*/ 118 w 12150"/>
                <a:gd name="T23" fmla="*/ 486 h 10193"/>
                <a:gd name="T24" fmla="*/ 0 w 12150"/>
                <a:gd name="T25" fmla="*/ 200 h 10193"/>
                <a:gd name="T26" fmla="*/ 136 w 12150"/>
                <a:gd name="T27" fmla="*/ 145 h 10193"/>
                <a:gd name="T28" fmla="*/ 153 w 12150"/>
                <a:gd name="T29" fmla="*/ 138 h 10193"/>
                <a:gd name="T30" fmla="*/ 249 w 12150"/>
                <a:gd name="T31" fmla="*/ 136 h 10193"/>
                <a:gd name="T32" fmla="*/ 230 w 12150"/>
                <a:gd name="T33" fmla="*/ 114 h 10193"/>
                <a:gd name="T34" fmla="*/ 322 w 12150"/>
                <a:gd name="T35" fmla="*/ 85 h 10193"/>
                <a:gd name="T36" fmla="*/ 355 w 12150"/>
                <a:gd name="T37" fmla="*/ 141 h 10193"/>
                <a:gd name="T38" fmla="*/ 509 w 12150"/>
                <a:gd name="T39" fmla="*/ 141 h 10193"/>
                <a:gd name="T40" fmla="*/ 478 w 12150"/>
                <a:gd name="T41" fmla="*/ 97 h 10193"/>
                <a:gd name="T42" fmla="*/ 475 w 12150"/>
                <a:gd name="T43" fmla="*/ 43 h 101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150"/>
                <a:gd name="T67" fmla="*/ 0 h 10193"/>
                <a:gd name="T68" fmla="*/ 12150 w 12150"/>
                <a:gd name="T69" fmla="*/ 10193 h 101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150" h="10193">
                  <a:moveTo>
                    <a:pt x="7045" y="641"/>
                  </a:moveTo>
                  <a:cubicBezTo>
                    <a:pt x="7882" y="424"/>
                    <a:pt x="8718" y="206"/>
                    <a:pt x="9557" y="0"/>
                  </a:cubicBezTo>
                  <a:cubicBezTo>
                    <a:pt x="9440" y="424"/>
                    <a:pt x="9316" y="846"/>
                    <a:pt x="9205" y="1271"/>
                  </a:cubicBezTo>
                  <a:cubicBezTo>
                    <a:pt x="9180" y="1367"/>
                    <a:pt x="9149" y="1465"/>
                    <a:pt x="9084" y="1541"/>
                  </a:cubicBezTo>
                  <a:cubicBezTo>
                    <a:pt x="8914" y="1750"/>
                    <a:pt x="8686" y="1898"/>
                    <a:pt x="8486" y="2074"/>
                  </a:cubicBezTo>
                  <a:cubicBezTo>
                    <a:pt x="9076" y="2082"/>
                    <a:pt x="9666" y="2092"/>
                    <a:pt x="10256" y="2082"/>
                  </a:cubicBezTo>
                  <a:cubicBezTo>
                    <a:pt x="10156" y="1994"/>
                    <a:pt x="10065" y="1892"/>
                    <a:pt x="10019" y="1766"/>
                  </a:cubicBezTo>
                  <a:cubicBezTo>
                    <a:pt x="9899" y="1462"/>
                    <a:pt x="9956" y="1119"/>
                    <a:pt x="10080" y="825"/>
                  </a:cubicBezTo>
                  <a:cubicBezTo>
                    <a:pt x="10732" y="1785"/>
                    <a:pt x="11416" y="2724"/>
                    <a:pt x="12150" y="3624"/>
                  </a:cubicBezTo>
                  <a:cubicBezTo>
                    <a:pt x="11428" y="4122"/>
                    <a:pt x="10709" y="4623"/>
                    <a:pt x="10003" y="5142"/>
                  </a:cubicBezTo>
                  <a:cubicBezTo>
                    <a:pt x="7910" y="6671"/>
                    <a:pt x="5913" y="8339"/>
                    <a:pt x="4099" y="10193"/>
                  </a:cubicBezTo>
                  <a:cubicBezTo>
                    <a:pt x="3203" y="9297"/>
                    <a:pt x="2403" y="8302"/>
                    <a:pt x="1749" y="7215"/>
                  </a:cubicBezTo>
                  <a:cubicBezTo>
                    <a:pt x="955" y="5900"/>
                    <a:pt x="360" y="4464"/>
                    <a:pt x="0" y="2970"/>
                  </a:cubicBezTo>
                  <a:cubicBezTo>
                    <a:pt x="656" y="2667"/>
                    <a:pt x="1330" y="2403"/>
                    <a:pt x="2010" y="2156"/>
                  </a:cubicBezTo>
                  <a:cubicBezTo>
                    <a:pt x="2098" y="2123"/>
                    <a:pt x="2184" y="2086"/>
                    <a:pt x="2270" y="2048"/>
                  </a:cubicBezTo>
                  <a:cubicBezTo>
                    <a:pt x="2741" y="2018"/>
                    <a:pt x="3213" y="2048"/>
                    <a:pt x="3683" y="2020"/>
                  </a:cubicBezTo>
                  <a:cubicBezTo>
                    <a:pt x="3593" y="1908"/>
                    <a:pt x="3494" y="1804"/>
                    <a:pt x="3402" y="1695"/>
                  </a:cubicBezTo>
                  <a:cubicBezTo>
                    <a:pt x="3849" y="1527"/>
                    <a:pt x="4313" y="1409"/>
                    <a:pt x="4768" y="1267"/>
                  </a:cubicBezTo>
                  <a:cubicBezTo>
                    <a:pt x="4930" y="1545"/>
                    <a:pt x="5089" y="1826"/>
                    <a:pt x="5254" y="2102"/>
                  </a:cubicBezTo>
                  <a:cubicBezTo>
                    <a:pt x="6016" y="2102"/>
                    <a:pt x="6777" y="2111"/>
                    <a:pt x="7539" y="2098"/>
                  </a:cubicBezTo>
                  <a:cubicBezTo>
                    <a:pt x="7408" y="1861"/>
                    <a:pt x="7186" y="1684"/>
                    <a:pt x="7077" y="1434"/>
                  </a:cubicBezTo>
                  <a:cubicBezTo>
                    <a:pt x="7016" y="1175"/>
                    <a:pt x="7056" y="905"/>
                    <a:pt x="7045" y="641"/>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114" name="Freeform 51">
              <a:extLst>
                <a:ext uri="{FF2B5EF4-FFF2-40B4-BE49-F238E27FC236}">
                  <a16:creationId xmlns:a16="http://schemas.microsoft.com/office/drawing/2014/main" id="{E7D30EE3-FA6A-A34A-88B1-D746A394BE36}"/>
                </a:ext>
              </a:extLst>
            </p:cNvPr>
            <p:cNvSpPr>
              <a:spLocks noChangeAspect="1"/>
            </p:cNvSpPr>
            <p:nvPr/>
          </p:nvSpPr>
          <p:spPr bwMode="auto">
            <a:xfrm>
              <a:off x="1963" y="2827"/>
              <a:ext cx="124" cy="73"/>
            </a:xfrm>
            <a:custGeom>
              <a:avLst/>
              <a:gdLst>
                <a:gd name="T0" fmla="*/ 0 w 1833"/>
                <a:gd name="T1" fmla="*/ 60 h 1082"/>
                <a:gd name="T2" fmla="*/ 91 w 1833"/>
                <a:gd name="T3" fmla="*/ 0 h 1082"/>
                <a:gd name="T4" fmla="*/ 117 w 1833"/>
                <a:gd name="T5" fmla="*/ 19 h 1082"/>
                <a:gd name="T6" fmla="*/ 119 w 1833"/>
                <a:gd name="T7" fmla="*/ 48 h 1082"/>
                <a:gd name="T8" fmla="*/ 98 w 1833"/>
                <a:gd name="T9" fmla="*/ 61 h 1082"/>
                <a:gd name="T10" fmla="*/ 0 w 1833"/>
                <a:gd name="T11" fmla="*/ 60 h 1082"/>
                <a:gd name="T12" fmla="*/ 0 60000 65536"/>
                <a:gd name="T13" fmla="*/ 0 60000 65536"/>
                <a:gd name="T14" fmla="*/ 0 60000 65536"/>
                <a:gd name="T15" fmla="*/ 0 60000 65536"/>
                <a:gd name="T16" fmla="*/ 0 60000 65536"/>
                <a:gd name="T17" fmla="*/ 0 60000 65536"/>
                <a:gd name="T18" fmla="*/ 0 w 1833"/>
                <a:gd name="T19" fmla="*/ 0 h 1082"/>
                <a:gd name="T20" fmla="*/ 1833 w 1833"/>
                <a:gd name="T21" fmla="*/ 1082 h 1082"/>
              </a:gdLst>
              <a:ahLst/>
              <a:cxnLst>
                <a:cxn ang="T12">
                  <a:pos x="T0" y="T1"/>
                </a:cxn>
                <a:cxn ang="T13">
                  <a:pos x="T2" y="T3"/>
                </a:cxn>
                <a:cxn ang="T14">
                  <a:pos x="T4" y="T5"/>
                </a:cxn>
                <a:cxn ang="T15">
                  <a:pos x="T6" y="T7"/>
                </a:cxn>
                <a:cxn ang="T16">
                  <a:pos x="T8" y="T9"/>
                </a:cxn>
                <a:cxn ang="T17">
                  <a:pos x="T10" y="T11"/>
                </a:cxn>
              </a:cxnLst>
              <a:rect l="T18" t="T19" r="T20" b="T21"/>
              <a:pathLst>
                <a:path w="1833" h="1082">
                  <a:moveTo>
                    <a:pt x="0" y="884"/>
                  </a:moveTo>
                  <a:cubicBezTo>
                    <a:pt x="444" y="586"/>
                    <a:pt x="892" y="294"/>
                    <a:pt x="1339" y="0"/>
                  </a:cubicBezTo>
                  <a:cubicBezTo>
                    <a:pt x="1471" y="87"/>
                    <a:pt x="1622" y="155"/>
                    <a:pt x="1728" y="277"/>
                  </a:cubicBezTo>
                  <a:cubicBezTo>
                    <a:pt x="1833" y="396"/>
                    <a:pt x="1826" y="579"/>
                    <a:pt x="1754" y="714"/>
                  </a:cubicBezTo>
                  <a:cubicBezTo>
                    <a:pt x="1683" y="813"/>
                    <a:pt x="1563" y="860"/>
                    <a:pt x="1455" y="906"/>
                  </a:cubicBezTo>
                  <a:cubicBezTo>
                    <a:pt x="991" y="1082"/>
                    <a:pt x="460" y="1066"/>
                    <a:pt x="0" y="884"/>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115" name="Freeform 52">
              <a:extLst>
                <a:ext uri="{FF2B5EF4-FFF2-40B4-BE49-F238E27FC236}">
                  <a16:creationId xmlns:a16="http://schemas.microsoft.com/office/drawing/2014/main" id="{8D107E0E-5EDA-CE4A-94DA-5072210AA7D4}"/>
                </a:ext>
              </a:extLst>
            </p:cNvPr>
            <p:cNvSpPr>
              <a:spLocks noChangeAspect="1"/>
            </p:cNvSpPr>
            <p:nvPr/>
          </p:nvSpPr>
          <p:spPr bwMode="auto">
            <a:xfrm>
              <a:off x="1963" y="2827"/>
              <a:ext cx="124" cy="73"/>
            </a:xfrm>
            <a:custGeom>
              <a:avLst/>
              <a:gdLst>
                <a:gd name="T0" fmla="*/ 0 w 1833"/>
                <a:gd name="T1" fmla="*/ 60 h 1082"/>
                <a:gd name="T2" fmla="*/ 91 w 1833"/>
                <a:gd name="T3" fmla="*/ 0 h 1082"/>
                <a:gd name="T4" fmla="*/ 117 w 1833"/>
                <a:gd name="T5" fmla="*/ 19 h 1082"/>
                <a:gd name="T6" fmla="*/ 119 w 1833"/>
                <a:gd name="T7" fmla="*/ 48 h 1082"/>
                <a:gd name="T8" fmla="*/ 98 w 1833"/>
                <a:gd name="T9" fmla="*/ 61 h 1082"/>
                <a:gd name="T10" fmla="*/ 0 w 1833"/>
                <a:gd name="T11" fmla="*/ 60 h 1082"/>
                <a:gd name="T12" fmla="*/ 0 60000 65536"/>
                <a:gd name="T13" fmla="*/ 0 60000 65536"/>
                <a:gd name="T14" fmla="*/ 0 60000 65536"/>
                <a:gd name="T15" fmla="*/ 0 60000 65536"/>
                <a:gd name="T16" fmla="*/ 0 60000 65536"/>
                <a:gd name="T17" fmla="*/ 0 60000 65536"/>
                <a:gd name="T18" fmla="*/ 0 w 1833"/>
                <a:gd name="T19" fmla="*/ 0 h 1082"/>
                <a:gd name="T20" fmla="*/ 1833 w 1833"/>
                <a:gd name="T21" fmla="*/ 1082 h 1082"/>
              </a:gdLst>
              <a:ahLst/>
              <a:cxnLst>
                <a:cxn ang="T12">
                  <a:pos x="T0" y="T1"/>
                </a:cxn>
                <a:cxn ang="T13">
                  <a:pos x="T2" y="T3"/>
                </a:cxn>
                <a:cxn ang="T14">
                  <a:pos x="T4" y="T5"/>
                </a:cxn>
                <a:cxn ang="T15">
                  <a:pos x="T6" y="T7"/>
                </a:cxn>
                <a:cxn ang="T16">
                  <a:pos x="T8" y="T9"/>
                </a:cxn>
                <a:cxn ang="T17">
                  <a:pos x="T10" y="T11"/>
                </a:cxn>
              </a:cxnLst>
              <a:rect l="T18" t="T19" r="T20" b="T21"/>
              <a:pathLst>
                <a:path w="1833" h="1082">
                  <a:moveTo>
                    <a:pt x="0" y="884"/>
                  </a:moveTo>
                  <a:cubicBezTo>
                    <a:pt x="444" y="586"/>
                    <a:pt x="892" y="294"/>
                    <a:pt x="1339" y="0"/>
                  </a:cubicBezTo>
                  <a:cubicBezTo>
                    <a:pt x="1471" y="87"/>
                    <a:pt x="1622" y="155"/>
                    <a:pt x="1728" y="277"/>
                  </a:cubicBezTo>
                  <a:cubicBezTo>
                    <a:pt x="1833" y="396"/>
                    <a:pt x="1826" y="579"/>
                    <a:pt x="1754" y="714"/>
                  </a:cubicBezTo>
                  <a:cubicBezTo>
                    <a:pt x="1683" y="813"/>
                    <a:pt x="1563" y="860"/>
                    <a:pt x="1455" y="906"/>
                  </a:cubicBezTo>
                  <a:cubicBezTo>
                    <a:pt x="991" y="1082"/>
                    <a:pt x="460" y="1066"/>
                    <a:pt x="0" y="884"/>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116" name="Freeform 53">
              <a:extLst>
                <a:ext uri="{FF2B5EF4-FFF2-40B4-BE49-F238E27FC236}">
                  <a16:creationId xmlns:a16="http://schemas.microsoft.com/office/drawing/2014/main" id="{3149E865-1D67-4347-8182-14D1A48CD674}"/>
                </a:ext>
              </a:extLst>
            </p:cNvPr>
            <p:cNvSpPr>
              <a:spLocks noChangeAspect="1"/>
            </p:cNvSpPr>
            <p:nvPr/>
          </p:nvSpPr>
          <p:spPr bwMode="auto">
            <a:xfrm>
              <a:off x="1053" y="2829"/>
              <a:ext cx="108" cy="81"/>
            </a:xfrm>
            <a:custGeom>
              <a:avLst/>
              <a:gdLst>
                <a:gd name="T0" fmla="*/ 1 w 1598"/>
                <a:gd name="T1" fmla="*/ 32 h 1201"/>
                <a:gd name="T2" fmla="*/ 78 w 1598"/>
                <a:gd name="T3" fmla="*/ 0 h 1201"/>
                <a:gd name="T4" fmla="*/ 108 w 1598"/>
                <a:gd name="T5" fmla="*/ 52 h 1201"/>
                <a:gd name="T6" fmla="*/ 16 w 1598"/>
                <a:gd name="T7" fmla="*/ 81 h 1201"/>
                <a:gd name="T8" fmla="*/ 1 w 1598"/>
                <a:gd name="T9" fmla="*/ 32 h 1201"/>
                <a:gd name="T10" fmla="*/ 0 60000 65536"/>
                <a:gd name="T11" fmla="*/ 0 60000 65536"/>
                <a:gd name="T12" fmla="*/ 0 60000 65536"/>
                <a:gd name="T13" fmla="*/ 0 60000 65536"/>
                <a:gd name="T14" fmla="*/ 0 60000 65536"/>
                <a:gd name="T15" fmla="*/ 0 w 1598"/>
                <a:gd name="T16" fmla="*/ 0 h 1201"/>
                <a:gd name="T17" fmla="*/ 1598 w 1598"/>
                <a:gd name="T18" fmla="*/ 1201 h 1201"/>
              </a:gdLst>
              <a:ahLst/>
              <a:cxnLst>
                <a:cxn ang="T10">
                  <a:pos x="T0" y="T1"/>
                </a:cxn>
                <a:cxn ang="T11">
                  <a:pos x="T2" y="T3"/>
                </a:cxn>
                <a:cxn ang="T12">
                  <a:pos x="T4" y="T5"/>
                </a:cxn>
                <a:cxn ang="T13">
                  <a:pos x="T6" y="T7"/>
                </a:cxn>
                <a:cxn ang="T14">
                  <a:pos x="T8" y="T9"/>
                </a:cxn>
              </a:cxnLst>
              <a:rect l="T15" t="T16" r="T17" b="T18"/>
              <a:pathLst>
                <a:path w="1598" h="1201">
                  <a:moveTo>
                    <a:pt x="9" y="477"/>
                  </a:moveTo>
                  <a:cubicBezTo>
                    <a:pt x="393" y="325"/>
                    <a:pt x="773" y="162"/>
                    <a:pt x="1153" y="0"/>
                  </a:cubicBezTo>
                  <a:cubicBezTo>
                    <a:pt x="1302" y="257"/>
                    <a:pt x="1451" y="515"/>
                    <a:pt x="1598" y="773"/>
                  </a:cubicBezTo>
                  <a:cubicBezTo>
                    <a:pt x="1143" y="915"/>
                    <a:pt x="679" y="1033"/>
                    <a:pt x="232" y="1201"/>
                  </a:cubicBezTo>
                  <a:cubicBezTo>
                    <a:pt x="47" y="1008"/>
                    <a:pt x="0" y="735"/>
                    <a:pt x="9" y="477"/>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117" name="Freeform 54">
              <a:extLst>
                <a:ext uri="{FF2B5EF4-FFF2-40B4-BE49-F238E27FC236}">
                  <a16:creationId xmlns:a16="http://schemas.microsoft.com/office/drawing/2014/main" id="{80DC1783-FB0F-B24E-AEAC-AE7A897833A0}"/>
                </a:ext>
              </a:extLst>
            </p:cNvPr>
            <p:cNvSpPr>
              <a:spLocks noChangeAspect="1"/>
            </p:cNvSpPr>
            <p:nvPr/>
          </p:nvSpPr>
          <p:spPr bwMode="auto">
            <a:xfrm>
              <a:off x="1053" y="2829"/>
              <a:ext cx="108" cy="81"/>
            </a:xfrm>
            <a:custGeom>
              <a:avLst/>
              <a:gdLst>
                <a:gd name="T0" fmla="*/ 1 w 1598"/>
                <a:gd name="T1" fmla="*/ 32 h 1201"/>
                <a:gd name="T2" fmla="*/ 78 w 1598"/>
                <a:gd name="T3" fmla="*/ 0 h 1201"/>
                <a:gd name="T4" fmla="*/ 108 w 1598"/>
                <a:gd name="T5" fmla="*/ 52 h 1201"/>
                <a:gd name="T6" fmla="*/ 16 w 1598"/>
                <a:gd name="T7" fmla="*/ 81 h 1201"/>
                <a:gd name="T8" fmla="*/ 1 w 1598"/>
                <a:gd name="T9" fmla="*/ 32 h 1201"/>
                <a:gd name="T10" fmla="*/ 0 60000 65536"/>
                <a:gd name="T11" fmla="*/ 0 60000 65536"/>
                <a:gd name="T12" fmla="*/ 0 60000 65536"/>
                <a:gd name="T13" fmla="*/ 0 60000 65536"/>
                <a:gd name="T14" fmla="*/ 0 60000 65536"/>
                <a:gd name="T15" fmla="*/ 0 w 1598"/>
                <a:gd name="T16" fmla="*/ 0 h 1201"/>
                <a:gd name="T17" fmla="*/ 1598 w 1598"/>
                <a:gd name="T18" fmla="*/ 1201 h 1201"/>
              </a:gdLst>
              <a:ahLst/>
              <a:cxnLst>
                <a:cxn ang="T10">
                  <a:pos x="T0" y="T1"/>
                </a:cxn>
                <a:cxn ang="T11">
                  <a:pos x="T2" y="T3"/>
                </a:cxn>
                <a:cxn ang="T12">
                  <a:pos x="T4" y="T5"/>
                </a:cxn>
                <a:cxn ang="T13">
                  <a:pos x="T6" y="T7"/>
                </a:cxn>
                <a:cxn ang="T14">
                  <a:pos x="T8" y="T9"/>
                </a:cxn>
              </a:cxnLst>
              <a:rect l="T15" t="T16" r="T17" b="T18"/>
              <a:pathLst>
                <a:path w="1598" h="1201">
                  <a:moveTo>
                    <a:pt x="9" y="477"/>
                  </a:moveTo>
                  <a:cubicBezTo>
                    <a:pt x="393" y="325"/>
                    <a:pt x="773" y="162"/>
                    <a:pt x="1153" y="0"/>
                  </a:cubicBezTo>
                  <a:cubicBezTo>
                    <a:pt x="1302" y="257"/>
                    <a:pt x="1451" y="515"/>
                    <a:pt x="1598" y="773"/>
                  </a:cubicBezTo>
                  <a:cubicBezTo>
                    <a:pt x="1143" y="915"/>
                    <a:pt x="679" y="1033"/>
                    <a:pt x="232" y="1201"/>
                  </a:cubicBezTo>
                  <a:cubicBezTo>
                    <a:pt x="47" y="1008"/>
                    <a:pt x="0" y="735"/>
                    <a:pt x="9" y="477"/>
                  </a:cubicBezTo>
                  <a:close/>
                </a:path>
              </a:pathLst>
            </a:custGeom>
            <a:solidFill>
              <a:srgbClr val="E32E3A"/>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118" name="Freeform 55">
              <a:extLst>
                <a:ext uri="{FF2B5EF4-FFF2-40B4-BE49-F238E27FC236}">
                  <a16:creationId xmlns:a16="http://schemas.microsoft.com/office/drawing/2014/main" id="{7C309649-E952-E04E-828C-D71095D30295}"/>
                </a:ext>
              </a:extLst>
            </p:cNvPr>
            <p:cNvSpPr>
              <a:spLocks noChangeAspect="1"/>
            </p:cNvSpPr>
            <p:nvPr/>
          </p:nvSpPr>
          <p:spPr bwMode="auto">
            <a:xfrm>
              <a:off x="1547" y="2850"/>
              <a:ext cx="261" cy="175"/>
            </a:xfrm>
            <a:custGeom>
              <a:avLst/>
              <a:gdLst>
                <a:gd name="T0" fmla="*/ 0 w 3874"/>
                <a:gd name="T1" fmla="*/ 1 h 2608"/>
                <a:gd name="T2" fmla="*/ 92 w 3874"/>
                <a:gd name="T3" fmla="*/ 0 h 2608"/>
                <a:gd name="T4" fmla="*/ 104 w 3874"/>
                <a:gd name="T5" fmla="*/ 46 h 2608"/>
                <a:gd name="T6" fmla="*/ 75 w 3874"/>
                <a:gd name="T7" fmla="*/ 87 h 2608"/>
                <a:gd name="T8" fmla="*/ 261 w 3874"/>
                <a:gd name="T9" fmla="*/ 88 h 2608"/>
                <a:gd name="T10" fmla="*/ 133 w 3874"/>
                <a:gd name="T11" fmla="*/ 175 h 2608"/>
                <a:gd name="T12" fmla="*/ 0 w 3874"/>
                <a:gd name="T13" fmla="*/ 1 h 2608"/>
                <a:gd name="T14" fmla="*/ 0 60000 65536"/>
                <a:gd name="T15" fmla="*/ 0 60000 65536"/>
                <a:gd name="T16" fmla="*/ 0 60000 65536"/>
                <a:gd name="T17" fmla="*/ 0 60000 65536"/>
                <a:gd name="T18" fmla="*/ 0 60000 65536"/>
                <a:gd name="T19" fmla="*/ 0 60000 65536"/>
                <a:gd name="T20" fmla="*/ 0 60000 65536"/>
                <a:gd name="T21" fmla="*/ 0 w 3874"/>
                <a:gd name="T22" fmla="*/ 0 h 2608"/>
                <a:gd name="T23" fmla="*/ 3874 w 3874"/>
                <a:gd name="T24" fmla="*/ 2608 h 26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4" h="2608">
                  <a:moveTo>
                    <a:pt x="0" y="9"/>
                  </a:moveTo>
                  <a:cubicBezTo>
                    <a:pt x="453" y="0"/>
                    <a:pt x="906" y="3"/>
                    <a:pt x="1359" y="7"/>
                  </a:cubicBezTo>
                  <a:cubicBezTo>
                    <a:pt x="1428" y="233"/>
                    <a:pt x="1532" y="454"/>
                    <a:pt x="1544" y="692"/>
                  </a:cubicBezTo>
                  <a:cubicBezTo>
                    <a:pt x="1525" y="957"/>
                    <a:pt x="1276" y="1109"/>
                    <a:pt x="1117" y="1292"/>
                  </a:cubicBezTo>
                  <a:cubicBezTo>
                    <a:pt x="2036" y="1315"/>
                    <a:pt x="2955" y="1286"/>
                    <a:pt x="3874" y="1307"/>
                  </a:cubicBezTo>
                  <a:cubicBezTo>
                    <a:pt x="3248" y="1748"/>
                    <a:pt x="2614" y="2177"/>
                    <a:pt x="1980" y="2608"/>
                  </a:cubicBezTo>
                  <a:cubicBezTo>
                    <a:pt x="1331" y="1733"/>
                    <a:pt x="620" y="905"/>
                    <a:pt x="0" y="9"/>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119" name="Freeform 56">
              <a:extLst>
                <a:ext uri="{FF2B5EF4-FFF2-40B4-BE49-F238E27FC236}">
                  <a16:creationId xmlns:a16="http://schemas.microsoft.com/office/drawing/2014/main" id="{F3264B9C-947E-2C40-892A-66D31A5376B3}"/>
                </a:ext>
              </a:extLst>
            </p:cNvPr>
            <p:cNvSpPr>
              <a:spLocks noChangeAspect="1"/>
            </p:cNvSpPr>
            <p:nvPr/>
          </p:nvSpPr>
          <p:spPr bwMode="auto">
            <a:xfrm>
              <a:off x="691" y="2884"/>
              <a:ext cx="314" cy="178"/>
            </a:xfrm>
            <a:custGeom>
              <a:avLst/>
              <a:gdLst>
                <a:gd name="T0" fmla="*/ 143 w 4654"/>
                <a:gd name="T1" fmla="*/ 88 h 2647"/>
                <a:gd name="T2" fmla="*/ 314 w 4654"/>
                <a:gd name="T3" fmla="*/ 0 h 2647"/>
                <a:gd name="T4" fmla="*/ 276 w 4654"/>
                <a:gd name="T5" fmla="*/ 49 h 2647"/>
                <a:gd name="T6" fmla="*/ 301 w 4654"/>
                <a:gd name="T7" fmla="*/ 50 h 2647"/>
                <a:gd name="T8" fmla="*/ 283 w 4654"/>
                <a:gd name="T9" fmla="*/ 57 h 2647"/>
                <a:gd name="T10" fmla="*/ 148 w 4654"/>
                <a:gd name="T11" fmla="*/ 112 h 2647"/>
                <a:gd name="T12" fmla="*/ 26 w 4654"/>
                <a:gd name="T13" fmla="*/ 178 h 2647"/>
                <a:gd name="T14" fmla="*/ 0 w 4654"/>
                <a:gd name="T15" fmla="*/ 168 h 2647"/>
                <a:gd name="T16" fmla="*/ 143 w 4654"/>
                <a:gd name="T17" fmla="*/ 88 h 26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54"/>
                <a:gd name="T28" fmla="*/ 0 h 2647"/>
                <a:gd name="T29" fmla="*/ 4654 w 4654"/>
                <a:gd name="T30" fmla="*/ 2647 h 26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54" h="2647">
                  <a:moveTo>
                    <a:pt x="2113" y="1316"/>
                  </a:moveTo>
                  <a:cubicBezTo>
                    <a:pt x="2942" y="844"/>
                    <a:pt x="3781" y="387"/>
                    <a:pt x="4654" y="0"/>
                  </a:cubicBezTo>
                  <a:cubicBezTo>
                    <a:pt x="4633" y="336"/>
                    <a:pt x="4357" y="572"/>
                    <a:pt x="4088" y="734"/>
                  </a:cubicBezTo>
                  <a:cubicBezTo>
                    <a:pt x="4212" y="735"/>
                    <a:pt x="4335" y="738"/>
                    <a:pt x="4458" y="741"/>
                  </a:cubicBezTo>
                  <a:cubicBezTo>
                    <a:pt x="4372" y="779"/>
                    <a:pt x="4286" y="816"/>
                    <a:pt x="4198" y="849"/>
                  </a:cubicBezTo>
                  <a:cubicBezTo>
                    <a:pt x="3518" y="1096"/>
                    <a:pt x="2844" y="1360"/>
                    <a:pt x="2188" y="1663"/>
                  </a:cubicBezTo>
                  <a:cubicBezTo>
                    <a:pt x="1565" y="1952"/>
                    <a:pt x="959" y="2279"/>
                    <a:pt x="378" y="2647"/>
                  </a:cubicBezTo>
                  <a:cubicBezTo>
                    <a:pt x="249" y="2604"/>
                    <a:pt x="121" y="2559"/>
                    <a:pt x="0" y="2498"/>
                  </a:cubicBezTo>
                  <a:cubicBezTo>
                    <a:pt x="684" y="2069"/>
                    <a:pt x="1393" y="1681"/>
                    <a:pt x="2113" y="1316"/>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120" name="Freeform 57">
              <a:extLst>
                <a:ext uri="{FF2B5EF4-FFF2-40B4-BE49-F238E27FC236}">
                  <a16:creationId xmlns:a16="http://schemas.microsoft.com/office/drawing/2014/main" id="{621E2E7B-BAF0-1F41-BCC3-6918DBC4865C}"/>
                </a:ext>
              </a:extLst>
            </p:cNvPr>
            <p:cNvSpPr>
              <a:spLocks noChangeAspect="1"/>
            </p:cNvSpPr>
            <p:nvPr/>
          </p:nvSpPr>
          <p:spPr bwMode="auto">
            <a:xfrm>
              <a:off x="691" y="2884"/>
              <a:ext cx="314" cy="178"/>
            </a:xfrm>
            <a:custGeom>
              <a:avLst/>
              <a:gdLst>
                <a:gd name="T0" fmla="*/ 143 w 4654"/>
                <a:gd name="T1" fmla="*/ 88 h 2647"/>
                <a:gd name="T2" fmla="*/ 314 w 4654"/>
                <a:gd name="T3" fmla="*/ 0 h 2647"/>
                <a:gd name="T4" fmla="*/ 276 w 4654"/>
                <a:gd name="T5" fmla="*/ 49 h 2647"/>
                <a:gd name="T6" fmla="*/ 301 w 4654"/>
                <a:gd name="T7" fmla="*/ 50 h 2647"/>
                <a:gd name="T8" fmla="*/ 283 w 4654"/>
                <a:gd name="T9" fmla="*/ 57 h 2647"/>
                <a:gd name="T10" fmla="*/ 148 w 4654"/>
                <a:gd name="T11" fmla="*/ 112 h 2647"/>
                <a:gd name="T12" fmla="*/ 26 w 4654"/>
                <a:gd name="T13" fmla="*/ 178 h 2647"/>
                <a:gd name="T14" fmla="*/ 0 w 4654"/>
                <a:gd name="T15" fmla="*/ 168 h 2647"/>
                <a:gd name="T16" fmla="*/ 143 w 4654"/>
                <a:gd name="T17" fmla="*/ 88 h 26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54"/>
                <a:gd name="T28" fmla="*/ 0 h 2647"/>
                <a:gd name="T29" fmla="*/ 4654 w 4654"/>
                <a:gd name="T30" fmla="*/ 2647 h 26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54" h="2647">
                  <a:moveTo>
                    <a:pt x="2113" y="1316"/>
                  </a:moveTo>
                  <a:cubicBezTo>
                    <a:pt x="2942" y="844"/>
                    <a:pt x="3781" y="387"/>
                    <a:pt x="4654" y="0"/>
                  </a:cubicBezTo>
                  <a:cubicBezTo>
                    <a:pt x="4633" y="336"/>
                    <a:pt x="4357" y="572"/>
                    <a:pt x="4088" y="734"/>
                  </a:cubicBezTo>
                  <a:cubicBezTo>
                    <a:pt x="4212" y="735"/>
                    <a:pt x="4335" y="738"/>
                    <a:pt x="4458" y="741"/>
                  </a:cubicBezTo>
                  <a:cubicBezTo>
                    <a:pt x="4372" y="779"/>
                    <a:pt x="4286" y="816"/>
                    <a:pt x="4198" y="849"/>
                  </a:cubicBezTo>
                  <a:cubicBezTo>
                    <a:pt x="3518" y="1096"/>
                    <a:pt x="2844" y="1360"/>
                    <a:pt x="2188" y="1663"/>
                  </a:cubicBezTo>
                  <a:cubicBezTo>
                    <a:pt x="1565" y="1952"/>
                    <a:pt x="959" y="2279"/>
                    <a:pt x="378" y="2647"/>
                  </a:cubicBezTo>
                  <a:cubicBezTo>
                    <a:pt x="249" y="2604"/>
                    <a:pt x="121" y="2559"/>
                    <a:pt x="0" y="2498"/>
                  </a:cubicBezTo>
                  <a:cubicBezTo>
                    <a:pt x="684" y="2069"/>
                    <a:pt x="1393" y="1681"/>
                    <a:pt x="2113" y="1316"/>
                  </a:cubicBezTo>
                  <a:close/>
                </a:path>
              </a:pathLst>
            </a:custGeom>
            <a:solidFill>
              <a:srgbClr val="E32E3A"/>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pic>
        <p:nvPicPr>
          <p:cNvPr id="40974" name="Picture 210" descr="MCj04325690000[1]">
            <a:extLst>
              <a:ext uri="{FF2B5EF4-FFF2-40B4-BE49-F238E27FC236}">
                <a16:creationId xmlns:a16="http://schemas.microsoft.com/office/drawing/2014/main" id="{679D11F5-6C42-7A47-8B5C-66E3A11B57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4250" y="5251450"/>
            <a:ext cx="265113"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Picture 59" descr="100px-Flag_of_Europe">
            <a:extLst>
              <a:ext uri="{FF2B5EF4-FFF2-40B4-BE49-F238E27FC236}">
                <a16:creationId xmlns:a16="http://schemas.microsoft.com/office/drawing/2014/main" id="{096FCA16-9DC8-0645-B1C5-F1F1682C5B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9163" y="2216150"/>
            <a:ext cx="2746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6" name="Picture 60" descr="100px-Flag_of_the_United_Nations">
            <a:extLst>
              <a:ext uri="{FF2B5EF4-FFF2-40B4-BE49-F238E27FC236}">
                <a16:creationId xmlns:a16="http://schemas.microsoft.com/office/drawing/2014/main" id="{EC853F65-600B-C949-8584-B072267AD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9163" y="2887663"/>
            <a:ext cx="2746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Picture 61" descr="100px-Flag_of_the_United_States">
            <a:extLst>
              <a:ext uri="{FF2B5EF4-FFF2-40B4-BE49-F238E27FC236}">
                <a16:creationId xmlns:a16="http://schemas.microsoft.com/office/drawing/2014/main" id="{A18734A4-3892-574D-BB35-C3CA23107A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9163" y="1824038"/>
            <a:ext cx="274637"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8" name="Picture 62" descr="100px-Flag_of_Japan">
            <a:extLst>
              <a:ext uri="{FF2B5EF4-FFF2-40B4-BE49-F238E27FC236}">
                <a16:creationId xmlns:a16="http://schemas.microsoft.com/office/drawing/2014/main" id="{BC462A72-868C-6A4F-9A67-A1BFD529BB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9163" y="2647950"/>
            <a:ext cx="274637" cy="184150"/>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pic>
      <p:pic>
        <p:nvPicPr>
          <p:cNvPr id="40979" name="Picture 63" descr="120px-Flag_of_Australia">
            <a:extLst>
              <a:ext uri="{FF2B5EF4-FFF2-40B4-BE49-F238E27FC236}">
                <a16:creationId xmlns:a16="http://schemas.microsoft.com/office/drawing/2014/main" id="{244A235D-8DC2-9B43-BED0-9ED2F460AE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9163" y="2455863"/>
            <a:ext cx="274637"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0" name="Picture 64" descr="100px-Flag_of_the_United_Kingdom">
            <a:extLst>
              <a:ext uri="{FF2B5EF4-FFF2-40B4-BE49-F238E27FC236}">
                <a16:creationId xmlns:a16="http://schemas.microsoft.com/office/drawing/2014/main" id="{A68B0D57-4757-1143-87E6-3B7A407C5C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39163" y="2024063"/>
            <a:ext cx="274637"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1" name="Picture 210" descr="MCj04325690000[1]">
            <a:extLst>
              <a:ext uri="{FF2B5EF4-FFF2-40B4-BE49-F238E27FC236}">
                <a16:creationId xmlns:a16="http://schemas.microsoft.com/office/drawing/2014/main" id="{46970BF6-E32A-6949-BA85-550B2D0B73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2338" y="1504950"/>
            <a:ext cx="26511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82" name="Group 66">
            <a:extLst>
              <a:ext uri="{FF2B5EF4-FFF2-40B4-BE49-F238E27FC236}">
                <a16:creationId xmlns:a16="http://schemas.microsoft.com/office/drawing/2014/main" id="{33D47C15-0753-E54F-8D6F-62A5FBD26C45}"/>
              </a:ext>
            </a:extLst>
          </p:cNvPr>
          <p:cNvGrpSpPr>
            <a:grpSpLocks noChangeAspect="1"/>
          </p:cNvGrpSpPr>
          <p:nvPr/>
        </p:nvGrpSpPr>
        <p:grpSpPr bwMode="auto">
          <a:xfrm>
            <a:off x="8537575" y="1212850"/>
            <a:ext cx="274638" cy="238125"/>
            <a:chOff x="691" y="1739"/>
            <a:chExt cx="2367" cy="2039"/>
          </a:xfrm>
        </p:grpSpPr>
        <p:sp>
          <p:nvSpPr>
            <p:cNvPr id="41033" name="Oval 67">
              <a:extLst>
                <a:ext uri="{FF2B5EF4-FFF2-40B4-BE49-F238E27FC236}">
                  <a16:creationId xmlns:a16="http://schemas.microsoft.com/office/drawing/2014/main" id="{090600E6-7696-C144-B86D-4CABC0CDBB57}"/>
                </a:ext>
              </a:extLst>
            </p:cNvPr>
            <p:cNvSpPr>
              <a:spLocks noChangeAspect="1" noChangeArrowheads="1"/>
            </p:cNvSpPr>
            <p:nvPr/>
          </p:nvSpPr>
          <p:spPr bwMode="auto">
            <a:xfrm>
              <a:off x="816" y="1752"/>
              <a:ext cx="1944" cy="200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34" name="Freeform 68">
              <a:extLst>
                <a:ext uri="{FF2B5EF4-FFF2-40B4-BE49-F238E27FC236}">
                  <a16:creationId xmlns:a16="http://schemas.microsoft.com/office/drawing/2014/main" id="{0FA565B4-41C7-C847-92CD-3053061F7EC5}"/>
                </a:ext>
              </a:extLst>
            </p:cNvPr>
            <p:cNvSpPr>
              <a:spLocks noChangeAspect="1"/>
            </p:cNvSpPr>
            <p:nvPr/>
          </p:nvSpPr>
          <p:spPr bwMode="auto">
            <a:xfrm>
              <a:off x="807" y="1739"/>
              <a:ext cx="1812" cy="1234"/>
            </a:xfrm>
            <a:custGeom>
              <a:avLst/>
              <a:gdLst>
                <a:gd name="T0" fmla="*/ 865 w 26863"/>
                <a:gd name="T1" fmla="*/ 16 h 18299"/>
                <a:gd name="T2" fmla="*/ 1250 w 26863"/>
                <a:gd name="T3" fmla="*/ 48 h 18299"/>
                <a:gd name="T4" fmla="*/ 1710 w 26863"/>
                <a:gd name="T5" fmla="*/ 347 h 18299"/>
                <a:gd name="T6" fmla="*/ 1812 w 26863"/>
                <a:gd name="T7" fmla="*/ 489 h 18299"/>
                <a:gd name="T8" fmla="*/ 1584 w 26863"/>
                <a:gd name="T9" fmla="*/ 613 h 18299"/>
                <a:gd name="T10" fmla="*/ 1227 w 26863"/>
                <a:gd name="T11" fmla="*/ 770 h 18299"/>
                <a:gd name="T12" fmla="*/ 1057 w 26863"/>
                <a:gd name="T13" fmla="*/ 581 h 18299"/>
                <a:gd name="T14" fmla="*/ 814 w 26863"/>
                <a:gd name="T15" fmla="*/ 404 h 18299"/>
                <a:gd name="T16" fmla="*/ 671 w 26863"/>
                <a:gd name="T17" fmla="*/ 355 h 18299"/>
                <a:gd name="T18" fmla="*/ 565 w 26863"/>
                <a:gd name="T19" fmla="*/ 372 h 18299"/>
                <a:gd name="T20" fmla="*/ 506 w 26863"/>
                <a:gd name="T21" fmla="*/ 449 h 18299"/>
                <a:gd name="T22" fmla="*/ 491 w 26863"/>
                <a:gd name="T23" fmla="*/ 560 h 18299"/>
                <a:gd name="T24" fmla="*/ 546 w 26863"/>
                <a:gd name="T25" fmla="*/ 805 h 18299"/>
                <a:gd name="T26" fmla="*/ 630 w 26863"/>
                <a:gd name="T27" fmla="*/ 980 h 18299"/>
                <a:gd name="T28" fmla="*/ 506 w 26863"/>
                <a:gd name="T29" fmla="*/ 1022 h 18299"/>
                <a:gd name="T30" fmla="*/ 507 w 26863"/>
                <a:gd name="T31" fmla="*/ 879 h 18299"/>
                <a:gd name="T32" fmla="*/ 512 w 26863"/>
                <a:gd name="T33" fmla="*/ 851 h 18299"/>
                <a:gd name="T34" fmla="*/ 536 w 26863"/>
                <a:gd name="T35" fmla="*/ 824 h 18299"/>
                <a:gd name="T36" fmla="*/ 425 w 26863"/>
                <a:gd name="T37" fmla="*/ 824 h 18299"/>
                <a:gd name="T38" fmla="*/ 453 w 26863"/>
                <a:gd name="T39" fmla="*/ 862 h 18299"/>
                <a:gd name="T40" fmla="*/ 456 w 26863"/>
                <a:gd name="T41" fmla="*/ 886 h 18299"/>
                <a:gd name="T42" fmla="*/ 456 w 26863"/>
                <a:gd name="T43" fmla="*/ 1041 h 18299"/>
                <a:gd name="T44" fmla="*/ 451 w 26863"/>
                <a:gd name="T45" fmla="*/ 1045 h 18299"/>
                <a:gd name="T46" fmla="*/ 358 w 26863"/>
                <a:gd name="T47" fmla="*/ 883 h 18299"/>
                <a:gd name="T48" fmla="*/ 322 w 26863"/>
                <a:gd name="T49" fmla="*/ 822 h 18299"/>
                <a:gd name="T50" fmla="*/ 219 w 26863"/>
                <a:gd name="T51" fmla="*/ 822 h 18299"/>
                <a:gd name="T52" fmla="*/ 166 w 26863"/>
                <a:gd name="T53" fmla="*/ 822 h 18299"/>
                <a:gd name="T54" fmla="*/ 193 w 26863"/>
                <a:gd name="T55" fmla="*/ 858 h 18299"/>
                <a:gd name="T56" fmla="*/ 198 w 26863"/>
                <a:gd name="T57" fmla="*/ 884 h 18299"/>
                <a:gd name="T58" fmla="*/ 198 w 26863"/>
                <a:gd name="T59" fmla="*/ 1145 h 18299"/>
                <a:gd name="T60" fmla="*/ 27 w 26863"/>
                <a:gd name="T61" fmla="*/ 1234 h 18299"/>
                <a:gd name="T62" fmla="*/ 3 w 26863"/>
                <a:gd name="T63" fmla="*/ 1031 h 18299"/>
                <a:gd name="T64" fmla="*/ 106 w 26863"/>
                <a:gd name="T65" fmla="*/ 568 h 18299"/>
                <a:gd name="T66" fmla="*/ 388 w 26863"/>
                <a:gd name="T67" fmla="*/ 217 h 18299"/>
                <a:gd name="T68" fmla="*/ 865 w 26863"/>
                <a:gd name="T69" fmla="*/ 16 h 182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863"/>
                <a:gd name="T106" fmla="*/ 0 h 18299"/>
                <a:gd name="T107" fmla="*/ 26863 w 26863"/>
                <a:gd name="T108" fmla="*/ 18299 h 182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863" h="18299">
                  <a:moveTo>
                    <a:pt x="12819" y="237"/>
                  </a:moveTo>
                  <a:cubicBezTo>
                    <a:pt x="14730" y="0"/>
                    <a:pt x="16690" y="159"/>
                    <a:pt x="18535" y="713"/>
                  </a:cubicBezTo>
                  <a:cubicBezTo>
                    <a:pt x="21172" y="1496"/>
                    <a:pt x="23555" y="3074"/>
                    <a:pt x="25351" y="5152"/>
                  </a:cubicBezTo>
                  <a:cubicBezTo>
                    <a:pt x="25912" y="5806"/>
                    <a:pt x="26432" y="6499"/>
                    <a:pt x="26863" y="7245"/>
                  </a:cubicBezTo>
                  <a:cubicBezTo>
                    <a:pt x="25775" y="7931"/>
                    <a:pt x="24633" y="8529"/>
                    <a:pt x="23477" y="9091"/>
                  </a:cubicBezTo>
                  <a:cubicBezTo>
                    <a:pt x="21754" y="9947"/>
                    <a:pt x="19985" y="10708"/>
                    <a:pt x="18197" y="11419"/>
                  </a:cubicBezTo>
                  <a:cubicBezTo>
                    <a:pt x="17433" y="10421"/>
                    <a:pt x="16581" y="9492"/>
                    <a:pt x="15673" y="8623"/>
                  </a:cubicBezTo>
                  <a:cubicBezTo>
                    <a:pt x="14588" y="7600"/>
                    <a:pt x="13397" y="6671"/>
                    <a:pt x="12067" y="5986"/>
                  </a:cubicBezTo>
                  <a:cubicBezTo>
                    <a:pt x="11399" y="5648"/>
                    <a:pt x="10694" y="5358"/>
                    <a:pt x="9947" y="5257"/>
                  </a:cubicBezTo>
                  <a:cubicBezTo>
                    <a:pt x="9413" y="5188"/>
                    <a:pt x="8838" y="5234"/>
                    <a:pt x="8370" y="5522"/>
                  </a:cubicBezTo>
                  <a:cubicBezTo>
                    <a:pt x="7948" y="5772"/>
                    <a:pt x="7661" y="6200"/>
                    <a:pt x="7501" y="6656"/>
                  </a:cubicBezTo>
                  <a:cubicBezTo>
                    <a:pt x="7314" y="7184"/>
                    <a:pt x="7264" y="7751"/>
                    <a:pt x="7277" y="8308"/>
                  </a:cubicBezTo>
                  <a:cubicBezTo>
                    <a:pt x="7317" y="9555"/>
                    <a:pt x="7645" y="10775"/>
                    <a:pt x="8088" y="11934"/>
                  </a:cubicBezTo>
                  <a:cubicBezTo>
                    <a:pt x="8430" y="12835"/>
                    <a:pt x="8876" y="13693"/>
                    <a:pt x="9346" y="14533"/>
                  </a:cubicBezTo>
                  <a:cubicBezTo>
                    <a:pt x="8733" y="14742"/>
                    <a:pt x="8120" y="14954"/>
                    <a:pt x="7505" y="15158"/>
                  </a:cubicBezTo>
                  <a:cubicBezTo>
                    <a:pt x="7497" y="14450"/>
                    <a:pt x="7519" y="13743"/>
                    <a:pt x="7513" y="13036"/>
                  </a:cubicBezTo>
                  <a:cubicBezTo>
                    <a:pt x="7520" y="12895"/>
                    <a:pt x="7498" y="12732"/>
                    <a:pt x="7597" y="12616"/>
                  </a:cubicBezTo>
                  <a:cubicBezTo>
                    <a:pt x="7707" y="12481"/>
                    <a:pt x="7834" y="12360"/>
                    <a:pt x="7944" y="12225"/>
                  </a:cubicBezTo>
                  <a:cubicBezTo>
                    <a:pt x="7395" y="12212"/>
                    <a:pt x="6845" y="12198"/>
                    <a:pt x="6295" y="12212"/>
                  </a:cubicBezTo>
                  <a:cubicBezTo>
                    <a:pt x="6428" y="12408"/>
                    <a:pt x="6599" y="12577"/>
                    <a:pt x="6710" y="12788"/>
                  </a:cubicBezTo>
                  <a:cubicBezTo>
                    <a:pt x="6769" y="12896"/>
                    <a:pt x="6754" y="13023"/>
                    <a:pt x="6756" y="13141"/>
                  </a:cubicBezTo>
                  <a:cubicBezTo>
                    <a:pt x="6748" y="13906"/>
                    <a:pt x="6763" y="14671"/>
                    <a:pt x="6763" y="15436"/>
                  </a:cubicBezTo>
                  <a:cubicBezTo>
                    <a:pt x="6742" y="15453"/>
                    <a:pt x="6701" y="15485"/>
                    <a:pt x="6680" y="15502"/>
                  </a:cubicBezTo>
                  <a:cubicBezTo>
                    <a:pt x="6225" y="14698"/>
                    <a:pt x="5776" y="13891"/>
                    <a:pt x="5314" y="13091"/>
                  </a:cubicBezTo>
                  <a:cubicBezTo>
                    <a:pt x="5134" y="12790"/>
                    <a:pt x="4974" y="12475"/>
                    <a:pt x="4772" y="12188"/>
                  </a:cubicBezTo>
                  <a:cubicBezTo>
                    <a:pt x="4266" y="12189"/>
                    <a:pt x="3759" y="12188"/>
                    <a:pt x="3253" y="12189"/>
                  </a:cubicBezTo>
                  <a:cubicBezTo>
                    <a:pt x="2989" y="12192"/>
                    <a:pt x="2725" y="12166"/>
                    <a:pt x="2461" y="12188"/>
                  </a:cubicBezTo>
                  <a:cubicBezTo>
                    <a:pt x="2579" y="12377"/>
                    <a:pt x="2737" y="12537"/>
                    <a:pt x="2863" y="12720"/>
                  </a:cubicBezTo>
                  <a:cubicBezTo>
                    <a:pt x="2947" y="12831"/>
                    <a:pt x="2925" y="12976"/>
                    <a:pt x="2928" y="13105"/>
                  </a:cubicBezTo>
                  <a:cubicBezTo>
                    <a:pt x="2917" y="14398"/>
                    <a:pt x="2909" y="15691"/>
                    <a:pt x="2934" y="16983"/>
                  </a:cubicBezTo>
                  <a:cubicBezTo>
                    <a:pt x="2061" y="17370"/>
                    <a:pt x="1222" y="17827"/>
                    <a:pt x="393" y="18299"/>
                  </a:cubicBezTo>
                  <a:cubicBezTo>
                    <a:pt x="164" y="17315"/>
                    <a:pt x="58" y="16303"/>
                    <a:pt x="43" y="15293"/>
                  </a:cubicBezTo>
                  <a:cubicBezTo>
                    <a:pt x="0" y="12925"/>
                    <a:pt x="526" y="10550"/>
                    <a:pt x="1568" y="8423"/>
                  </a:cubicBezTo>
                  <a:cubicBezTo>
                    <a:pt x="2550" y="6405"/>
                    <a:pt x="3988" y="4610"/>
                    <a:pt x="5749" y="3219"/>
                  </a:cubicBezTo>
                  <a:cubicBezTo>
                    <a:pt x="7777" y="1608"/>
                    <a:pt x="10246" y="550"/>
                    <a:pt x="12819" y="237"/>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35" name="Freeform 69">
              <a:extLst>
                <a:ext uri="{FF2B5EF4-FFF2-40B4-BE49-F238E27FC236}">
                  <a16:creationId xmlns:a16="http://schemas.microsoft.com/office/drawing/2014/main" id="{F3289732-FD03-244E-BAEF-5E0B4C1EAC3A}"/>
                </a:ext>
              </a:extLst>
            </p:cNvPr>
            <p:cNvSpPr>
              <a:spLocks noChangeAspect="1"/>
            </p:cNvSpPr>
            <p:nvPr/>
          </p:nvSpPr>
          <p:spPr bwMode="auto">
            <a:xfrm>
              <a:off x="807" y="1739"/>
              <a:ext cx="1812" cy="1234"/>
            </a:xfrm>
            <a:custGeom>
              <a:avLst/>
              <a:gdLst>
                <a:gd name="T0" fmla="*/ 865 w 26863"/>
                <a:gd name="T1" fmla="*/ 16 h 18299"/>
                <a:gd name="T2" fmla="*/ 1250 w 26863"/>
                <a:gd name="T3" fmla="*/ 48 h 18299"/>
                <a:gd name="T4" fmla="*/ 1710 w 26863"/>
                <a:gd name="T5" fmla="*/ 347 h 18299"/>
                <a:gd name="T6" fmla="*/ 1812 w 26863"/>
                <a:gd name="T7" fmla="*/ 489 h 18299"/>
                <a:gd name="T8" fmla="*/ 1584 w 26863"/>
                <a:gd name="T9" fmla="*/ 613 h 18299"/>
                <a:gd name="T10" fmla="*/ 1227 w 26863"/>
                <a:gd name="T11" fmla="*/ 770 h 18299"/>
                <a:gd name="T12" fmla="*/ 1057 w 26863"/>
                <a:gd name="T13" fmla="*/ 581 h 18299"/>
                <a:gd name="T14" fmla="*/ 814 w 26863"/>
                <a:gd name="T15" fmla="*/ 404 h 18299"/>
                <a:gd name="T16" fmla="*/ 671 w 26863"/>
                <a:gd name="T17" fmla="*/ 355 h 18299"/>
                <a:gd name="T18" fmla="*/ 565 w 26863"/>
                <a:gd name="T19" fmla="*/ 372 h 18299"/>
                <a:gd name="T20" fmla="*/ 506 w 26863"/>
                <a:gd name="T21" fmla="*/ 449 h 18299"/>
                <a:gd name="T22" fmla="*/ 491 w 26863"/>
                <a:gd name="T23" fmla="*/ 560 h 18299"/>
                <a:gd name="T24" fmla="*/ 546 w 26863"/>
                <a:gd name="T25" fmla="*/ 805 h 18299"/>
                <a:gd name="T26" fmla="*/ 630 w 26863"/>
                <a:gd name="T27" fmla="*/ 980 h 18299"/>
                <a:gd name="T28" fmla="*/ 506 w 26863"/>
                <a:gd name="T29" fmla="*/ 1022 h 18299"/>
                <a:gd name="T30" fmla="*/ 507 w 26863"/>
                <a:gd name="T31" fmla="*/ 879 h 18299"/>
                <a:gd name="T32" fmla="*/ 512 w 26863"/>
                <a:gd name="T33" fmla="*/ 851 h 18299"/>
                <a:gd name="T34" fmla="*/ 536 w 26863"/>
                <a:gd name="T35" fmla="*/ 824 h 18299"/>
                <a:gd name="T36" fmla="*/ 425 w 26863"/>
                <a:gd name="T37" fmla="*/ 824 h 18299"/>
                <a:gd name="T38" fmla="*/ 453 w 26863"/>
                <a:gd name="T39" fmla="*/ 862 h 18299"/>
                <a:gd name="T40" fmla="*/ 456 w 26863"/>
                <a:gd name="T41" fmla="*/ 886 h 18299"/>
                <a:gd name="T42" fmla="*/ 456 w 26863"/>
                <a:gd name="T43" fmla="*/ 1041 h 18299"/>
                <a:gd name="T44" fmla="*/ 451 w 26863"/>
                <a:gd name="T45" fmla="*/ 1045 h 18299"/>
                <a:gd name="T46" fmla="*/ 358 w 26863"/>
                <a:gd name="T47" fmla="*/ 883 h 18299"/>
                <a:gd name="T48" fmla="*/ 322 w 26863"/>
                <a:gd name="T49" fmla="*/ 822 h 18299"/>
                <a:gd name="T50" fmla="*/ 219 w 26863"/>
                <a:gd name="T51" fmla="*/ 822 h 18299"/>
                <a:gd name="T52" fmla="*/ 166 w 26863"/>
                <a:gd name="T53" fmla="*/ 822 h 18299"/>
                <a:gd name="T54" fmla="*/ 193 w 26863"/>
                <a:gd name="T55" fmla="*/ 858 h 18299"/>
                <a:gd name="T56" fmla="*/ 198 w 26863"/>
                <a:gd name="T57" fmla="*/ 884 h 18299"/>
                <a:gd name="T58" fmla="*/ 198 w 26863"/>
                <a:gd name="T59" fmla="*/ 1145 h 18299"/>
                <a:gd name="T60" fmla="*/ 27 w 26863"/>
                <a:gd name="T61" fmla="*/ 1234 h 18299"/>
                <a:gd name="T62" fmla="*/ 3 w 26863"/>
                <a:gd name="T63" fmla="*/ 1031 h 18299"/>
                <a:gd name="T64" fmla="*/ 106 w 26863"/>
                <a:gd name="T65" fmla="*/ 568 h 18299"/>
                <a:gd name="T66" fmla="*/ 388 w 26863"/>
                <a:gd name="T67" fmla="*/ 217 h 18299"/>
                <a:gd name="T68" fmla="*/ 865 w 26863"/>
                <a:gd name="T69" fmla="*/ 16 h 182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863"/>
                <a:gd name="T106" fmla="*/ 0 h 18299"/>
                <a:gd name="T107" fmla="*/ 26863 w 26863"/>
                <a:gd name="T108" fmla="*/ 18299 h 182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863" h="18299">
                  <a:moveTo>
                    <a:pt x="12819" y="237"/>
                  </a:moveTo>
                  <a:cubicBezTo>
                    <a:pt x="14730" y="0"/>
                    <a:pt x="16690" y="159"/>
                    <a:pt x="18535" y="713"/>
                  </a:cubicBezTo>
                  <a:cubicBezTo>
                    <a:pt x="21172" y="1496"/>
                    <a:pt x="23555" y="3074"/>
                    <a:pt x="25351" y="5152"/>
                  </a:cubicBezTo>
                  <a:cubicBezTo>
                    <a:pt x="25912" y="5806"/>
                    <a:pt x="26432" y="6499"/>
                    <a:pt x="26863" y="7245"/>
                  </a:cubicBezTo>
                  <a:cubicBezTo>
                    <a:pt x="25775" y="7931"/>
                    <a:pt x="24633" y="8529"/>
                    <a:pt x="23477" y="9091"/>
                  </a:cubicBezTo>
                  <a:cubicBezTo>
                    <a:pt x="21754" y="9947"/>
                    <a:pt x="19985" y="10708"/>
                    <a:pt x="18197" y="11419"/>
                  </a:cubicBezTo>
                  <a:cubicBezTo>
                    <a:pt x="17433" y="10421"/>
                    <a:pt x="16581" y="9492"/>
                    <a:pt x="15673" y="8623"/>
                  </a:cubicBezTo>
                  <a:cubicBezTo>
                    <a:pt x="14588" y="7600"/>
                    <a:pt x="13397" y="6671"/>
                    <a:pt x="12067" y="5986"/>
                  </a:cubicBezTo>
                  <a:cubicBezTo>
                    <a:pt x="11399" y="5648"/>
                    <a:pt x="10694" y="5358"/>
                    <a:pt x="9947" y="5257"/>
                  </a:cubicBezTo>
                  <a:cubicBezTo>
                    <a:pt x="9413" y="5188"/>
                    <a:pt x="8838" y="5234"/>
                    <a:pt x="8370" y="5522"/>
                  </a:cubicBezTo>
                  <a:cubicBezTo>
                    <a:pt x="7948" y="5772"/>
                    <a:pt x="7661" y="6200"/>
                    <a:pt x="7501" y="6656"/>
                  </a:cubicBezTo>
                  <a:cubicBezTo>
                    <a:pt x="7314" y="7184"/>
                    <a:pt x="7264" y="7751"/>
                    <a:pt x="7277" y="8308"/>
                  </a:cubicBezTo>
                  <a:cubicBezTo>
                    <a:pt x="7317" y="9555"/>
                    <a:pt x="7645" y="10775"/>
                    <a:pt x="8088" y="11934"/>
                  </a:cubicBezTo>
                  <a:cubicBezTo>
                    <a:pt x="8430" y="12835"/>
                    <a:pt x="8876" y="13693"/>
                    <a:pt x="9346" y="14533"/>
                  </a:cubicBezTo>
                  <a:cubicBezTo>
                    <a:pt x="8733" y="14742"/>
                    <a:pt x="8120" y="14954"/>
                    <a:pt x="7505" y="15158"/>
                  </a:cubicBezTo>
                  <a:cubicBezTo>
                    <a:pt x="7497" y="14450"/>
                    <a:pt x="7519" y="13743"/>
                    <a:pt x="7513" y="13036"/>
                  </a:cubicBezTo>
                  <a:cubicBezTo>
                    <a:pt x="7520" y="12895"/>
                    <a:pt x="7498" y="12732"/>
                    <a:pt x="7597" y="12616"/>
                  </a:cubicBezTo>
                  <a:cubicBezTo>
                    <a:pt x="7707" y="12481"/>
                    <a:pt x="7834" y="12360"/>
                    <a:pt x="7944" y="12225"/>
                  </a:cubicBezTo>
                  <a:cubicBezTo>
                    <a:pt x="7395" y="12212"/>
                    <a:pt x="6845" y="12198"/>
                    <a:pt x="6295" y="12212"/>
                  </a:cubicBezTo>
                  <a:cubicBezTo>
                    <a:pt x="6428" y="12408"/>
                    <a:pt x="6599" y="12577"/>
                    <a:pt x="6710" y="12788"/>
                  </a:cubicBezTo>
                  <a:cubicBezTo>
                    <a:pt x="6769" y="12896"/>
                    <a:pt x="6754" y="13023"/>
                    <a:pt x="6756" y="13141"/>
                  </a:cubicBezTo>
                  <a:cubicBezTo>
                    <a:pt x="6748" y="13906"/>
                    <a:pt x="6763" y="14671"/>
                    <a:pt x="6763" y="15436"/>
                  </a:cubicBezTo>
                  <a:cubicBezTo>
                    <a:pt x="6742" y="15453"/>
                    <a:pt x="6701" y="15485"/>
                    <a:pt x="6680" y="15502"/>
                  </a:cubicBezTo>
                  <a:cubicBezTo>
                    <a:pt x="6225" y="14698"/>
                    <a:pt x="5776" y="13891"/>
                    <a:pt x="5314" y="13091"/>
                  </a:cubicBezTo>
                  <a:cubicBezTo>
                    <a:pt x="5134" y="12790"/>
                    <a:pt x="4974" y="12475"/>
                    <a:pt x="4772" y="12188"/>
                  </a:cubicBezTo>
                  <a:cubicBezTo>
                    <a:pt x="4266" y="12189"/>
                    <a:pt x="3759" y="12188"/>
                    <a:pt x="3253" y="12189"/>
                  </a:cubicBezTo>
                  <a:cubicBezTo>
                    <a:pt x="2989" y="12192"/>
                    <a:pt x="2725" y="12166"/>
                    <a:pt x="2461" y="12188"/>
                  </a:cubicBezTo>
                  <a:cubicBezTo>
                    <a:pt x="2579" y="12377"/>
                    <a:pt x="2737" y="12537"/>
                    <a:pt x="2863" y="12720"/>
                  </a:cubicBezTo>
                  <a:cubicBezTo>
                    <a:pt x="2947" y="12831"/>
                    <a:pt x="2925" y="12976"/>
                    <a:pt x="2928" y="13105"/>
                  </a:cubicBezTo>
                  <a:cubicBezTo>
                    <a:pt x="2917" y="14398"/>
                    <a:pt x="2909" y="15691"/>
                    <a:pt x="2934" y="16983"/>
                  </a:cubicBezTo>
                  <a:cubicBezTo>
                    <a:pt x="2061" y="17370"/>
                    <a:pt x="1222" y="17827"/>
                    <a:pt x="393" y="18299"/>
                  </a:cubicBezTo>
                  <a:cubicBezTo>
                    <a:pt x="164" y="17315"/>
                    <a:pt x="58" y="16303"/>
                    <a:pt x="43" y="15293"/>
                  </a:cubicBezTo>
                  <a:cubicBezTo>
                    <a:pt x="0" y="12925"/>
                    <a:pt x="526" y="10550"/>
                    <a:pt x="1568" y="8423"/>
                  </a:cubicBezTo>
                  <a:cubicBezTo>
                    <a:pt x="2550" y="6405"/>
                    <a:pt x="3988" y="4610"/>
                    <a:pt x="5749" y="3219"/>
                  </a:cubicBezTo>
                  <a:cubicBezTo>
                    <a:pt x="7777" y="1608"/>
                    <a:pt x="10246" y="550"/>
                    <a:pt x="12819" y="237"/>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36" name="Freeform 70">
              <a:extLst>
                <a:ext uri="{FF2B5EF4-FFF2-40B4-BE49-F238E27FC236}">
                  <a16:creationId xmlns:a16="http://schemas.microsoft.com/office/drawing/2014/main" id="{6035C26E-DF49-454B-ACB5-13E650F619EB}"/>
                </a:ext>
              </a:extLst>
            </p:cNvPr>
            <p:cNvSpPr>
              <a:spLocks noChangeAspect="1"/>
            </p:cNvSpPr>
            <p:nvPr/>
          </p:nvSpPr>
          <p:spPr bwMode="auto">
            <a:xfrm>
              <a:off x="2035" y="1843"/>
              <a:ext cx="1023" cy="894"/>
            </a:xfrm>
            <a:custGeom>
              <a:avLst/>
              <a:gdLst>
                <a:gd name="T0" fmla="*/ 1020 w 15162"/>
                <a:gd name="T1" fmla="*/ 0 h 13259"/>
                <a:gd name="T2" fmla="*/ 1016 w 15162"/>
                <a:gd name="T3" fmla="*/ 23 h 13259"/>
                <a:gd name="T4" fmla="*/ 921 w 15162"/>
                <a:gd name="T5" fmla="*/ 211 h 13259"/>
                <a:gd name="T6" fmla="*/ 652 w 15162"/>
                <a:gd name="T7" fmla="*/ 516 h 13259"/>
                <a:gd name="T8" fmla="*/ 395 w 15162"/>
                <a:gd name="T9" fmla="*/ 725 h 13259"/>
                <a:gd name="T10" fmla="*/ 317 w 15162"/>
                <a:gd name="T11" fmla="*/ 781 h 13259"/>
                <a:gd name="T12" fmla="*/ 196 w 15162"/>
                <a:gd name="T13" fmla="*/ 865 h 13259"/>
                <a:gd name="T14" fmla="*/ 154 w 15162"/>
                <a:gd name="T15" fmla="*/ 894 h 13259"/>
                <a:gd name="T16" fmla="*/ 134 w 15162"/>
                <a:gd name="T17" fmla="*/ 859 h 13259"/>
                <a:gd name="T18" fmla="*/ 301 w 15162"/>
                <a:gd name="T19" fmla="*/ 740 h 13259"/>
                <a:gd name="T20" fmla="*/ 320 w 15162"/>
                <a:gd name="T21" fmla="*/ 726 h 13259"/>
                <a:gd name="T22" fmla="*/ 522 w 15162"/>
                <a:gd name="T23" fmla="*/ 561 h 13259"/>
                <a:gd name="T24" fmla="*/ 546 w 15162"/>
                <a:gd name="T25" fmla="*/ 540 h 13259"/>
                <a:gd name="T26" fmla="*/ 504 w 15162"/>
                <a:gd name="T27" fmla="*/ 566 h 13259"/>
                <a:gd name="T28" fmla="*/ 134 w 15162"/>
                <a:gd name="T29" fmla="*/ 749 h 13259"/>
                <a:gd name="T30" fmla="*/ 134 w 15162"/>
                <a:gd name="T31" fmla="*/ 717 h 13259"/>
                <a:gd name="T32" fmla="*/ 101 w 15162"/>
                <a:gd name="T33" fmla="*/ 736 h 13259"/>
                <a:gd name="T34" fmla="*/ 47 w 15162"/>
                <a:gd name="T35" fmla="*/ 727 h 13259"/>
                <a:gd name="T36" fmla="*/ 31 w 15162"/>
                <a:gd name="T37" fmla="*/ 707 h 13259"/>
                <a:gd name="T38" fmla="*/ 0 w 15162"/>
                <a:gd name="T39" fmla="*/ 666 h 13259"/>
                <a:gd name="T40" fmla="*/ 356 w 15162"/>
                <a:gd name="T41" fmla="*/ 509 h 13259"/>
                <a:gd name="T42" fmla="*/ 585 w 15162"/>
                <a:gd name="T43" fmla="*/ 385 h 13259"/>
                <a:gd name="T44" fmla="*/ 817 w 15162"/>
                <a:gd name="T45" fmla="*/ 218 h 13259"/>
                <a:gd name="T46" fmla="*/ 1020 w 15162"/>
                <a:gd name="T47" fmla="*/ 0 h 132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62"/>
                <a:gd name="T73" fmla="*/ 0 h 13259"/>
                <a:gd name="T74" fmla="*/ 15162 w 15162"/>
                <a:gd name="T75" fmla="*/ 13259 h 1325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62" h="13259">
                  <a:moveTo>
                    <a:pt x="15112" y="0"/>
                  </a:moveTo>
                  <a:cubicBezTo>
                    <a:pt x="15162" y="113"/>
                    <a:pt x="15094" y="227"/>
                    <a:pt x="15060" y="334"/>
                  </a:cubicBezTo>
                  <a:cubicBezTo>
                    <a:pt x="14707" y="1317"/>
                    <a:pt x="14223" y="2249"/>
                    <a:pt x="13652" y="3122"/>
                  </a:cubicBezTo>
                  <a:cubicBezTo>
                    <a:pt x="12550" y="4814"/>
                    <a:pt x="11152" y="6291"/>
                    <a:pt x="9664" y="7647"/>
                  </a:cubicBezTo>
                  <a:cubicBezTo>
                    <a:pt x="8449" y="8751"/>
                    <a:pt x="7158" y="9765"/>
                    <a:pt x="5847" y="10750"/>
                  </a:cubicBezTo>
                  <a:cubicBezTo>
                    <a:pt x="5463" y="11024"/>
                    <a:pt x="5082" y="11301"/>
                    <a:pt x="4702" y="11581"/>
                  </a:cubicBezTo>
                  <a:cubicBezTo>
                    <a:pt x="4102" y="11998"/>
                    <a:pt x="3506" y="12422"/>
                    <a:pt x="2900" y="12832"/>
                  </a:cubicBezTo>
                  <a:cubicBezTo>
                    <a:pt x="2696" y="12974"/>
                    <a:pt x="2485" y="13107"/>
                    <a:pt x="2288" y="13259"/>
                  </a:cubicBezTo>
                  <a:cubicBezTo>
                    <a:pt x="2189" y="13086"/>
                    <a:pt x="2086" y="12915"/>
                    <a:pt x="1985" y="12743"/>
                  </a:cubicBezTo>
                  <a:cubicBezTo>
                    <a:pt x="2833" y="12183"/>
                    <a:pt x="3657" y="11588"/>
                    <a:pt x="4467" y="10975"/>
                  </a:cubicBezTo>
                  <a:cubicBezTo>
                    <a:pt x="4559" y="10905"/>
                    <a:pt x="4652" y="10835"/>
                    <a:pt x="4744" y="10765"/>
                  </a:cubicBezTo>
                  <a:cubicBezTo>
                    <a:pt x="5766" y="9980"/>
                    <a:pt x="6761" y="9160"/>
                    <a:pt x="7736" y="8317"/>
                  </a:cubicBezTo>
                  <a:cubicBezTo>
                    <a:pt x="7856" y="8214"/>
                    <a:pt x="7978" y="8113"/>
                    <a:pt x="8091" y="8002"/>
                  </a:cubicBezTo>
                  <a:cubicBezTo>
                    <a:pt x="7874" y="8120"/>
                    <a:pt x="7676" y="8271"/>
                    <a:pt x="7465" y="8401"/>
                  </a:cubicBezTo>
                  <a:cubicBezTo>
                    <a:pt x="5741" y="9498"/>
                    <a:pt x="3888" y="10384"/>
                    <a:pt x="1981" y="11115"/>
                  </a:cubicBezTo>
                  <a:cubicBezTo>
                    <a:pt x="1980" y="10956"/>
                    <a:pt x="1987" y="10798"/>
                    <a:pt x="1990" y="10639"/>
                  </a:cubicBezTo>
                  <a:cubicBezTo>
                    <a:pt x="1837" y="10746"/>
                    <a:pt x="1706" y="10939"/>
                    <a:pt x="1497" y="10915"/>
                  </a:cubicBezTo>
                  <a:cubicBezTo>
                    <a:pt x="1229" y="10887"/>
                    <a:pt x="963" y="10834"/>
                    <a:pt x="700" y="10776"/>
                  </a:cubicBezTo>
                  <a:cubicBezTo>
                    <a:pt x="594" y="10709"/>
                    <a:pt x="539" y="10584"/>
                    <a:pt x="459" y="10489"/>
                  </a:cubicBezTo>
                  <a:cubicBezTo>
                    <a:pt x="310" y="10283"/>
                    <a:pt x="146" y="10089"/>
                    <a:pt x="0" y="9881"/>
                  </a:cubicBezTo>
                  <a:cubicBezTo>
                    <a:pt x="1788" y="9170"/>
                    <a:pt x="3557" y="8409"/>
                    <a:pt x="5280" y="7553"/>
                  </a:cubicBezTo>
                  <a:cubicBezTo>
                    <a:pt x="6436" y="6991"/>
                    <a:pt x="7578" y="6393"/>
                    <a:pt x="8666" y="5707"/>
                  </a:cubicBezTo>
                  <a:cubicBezTo>
                    <a:pt x="9867" y="4960"/>
                    <a:pt x="11024" y="4142"/>
                    <a:pt x="12111" y="3238"/>
                  </a:cubicBezTo>
                  <a:cubicBezTo>
                    <a:pt x="13240" y="2290"/>
                    <a:pt x="14315" y="1248"/>
                    <a:pt x="15112"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37" name="Freeform 71">
              <a:extLst>
                <a:ext uri="{FF2B5EF4-FFF2-40B4-BE49-F238E27FC236}">
                  <a16:creationId xmlns:a16="http://schemas.microsoft.com/office/drawing/2014/main" id="{DFFC0812-2198-A944-9A54-EFCE3C6C1949}"/>
                </a:ext>
              </a:extLst>
            </p:cNvPr>
            <p:cNvSpPr>
              <a:spLocks noChangeAspect="1"/>
            </p:cNvSpPr>
            <p:nvPr/>
          </p:nvSpPr>
          <p:spPr bwMode="auto">
            <a:xfrm>
              <a:off x="2035" y="1843"/>
              <a:ext cx="1023" cy="894"/>
            </a:xfrm>
            <a:custGeom>
              <a:avLst/>
              <a:gdLst>
                <a:gd name="T0" fmla="*/ 1020 w 15162"/>
                <a:gd name="T1" fmla="*/ 0 h 13259"/>
                <a:gd name="T2" fmla="*/ 1016 w 15162"/>
                <a:gd name="T3" fmla="*/ 23 h 13259"/>
                <a:gd name="T4" fmla="*/ 921 w 15162"/>
                <a:gd name="T5" fmla="*/ 211 h 13259"/>
                <a:gd name="T6" fmla="*/ 652 w 15162"/>
                <a:gd name="T7" fmla="*/ 516 h 13259"/>
                <a:gd name="T8" fmla="*/ 395 w 15162"/>
                <a:gd name="T9" fmla="*/ 725 h 13259"/>
                <a:gd name="T10" fmla="*/ 317 w 15162"/>
                <a:gd name="T11" fmla="*/ 781 h 13259"/>
                <a:gd name="T12" fmla="*/ 196 w 15162"/>
                <a:gd name="T13" fmla="*/ 865 h 13259"/>
                <a:gd name="T14" fmla="*/ 154 w 15162"/>
                <a:gd name="T15" fmla="*/ 894 h 13259"/>
                <a:gd name="T16" fmla="*/ 134 w 15162"/>
                <a:gd name="T17" fmla="*/ 859 h 13259"/>
                <a:gd name="T18" fmla="*/ 301 w 15162"/>
                <a:gd name="T19" fmla="*/ 740 h 13259"/>
                <a:gd name="T20" fmla="*/ 320 w 15162"/>
                <a:gd name="T21" fmla="*/ 726 h 13259"/>
                <a:gd name="T22" fmla="*/ 522 w 15162"/>
                <a:gd name="T23" fmla="*/ 561 h 13259"/>
                <a:gd name="T24" fmla="*/ 546 w 15162"/>
                <a:gd name="T25" fmla="*/ 540 h 13259"/>
                <a:gd name="T26" fmla="*/ 504 w 15162"/>
                <a:gd name="T27" fmla="*/ 566 h 13259"/>
                <a:gd name="T28" fmla="*/ 134 w 15162"/>
                <a:gd name="T29" fmla="*/ 749 h 13259"/>
                <a:gd name="T30" fmla="*/ 134 w 15162"/>
                <a:gd name="T31" fmla="*/ 717 h 13259"/>
                <a:gd name="T32" fmla="*/ 101 w 15162"/>
                <a:gd name="T33" fmla="*/ 736 h 13259"/>
                <a:gd name="T34" fmla="*/ 47 w 15162"/>
                <a:gd name="T35" fmla="*/ 727 h 13259"/>
                <a:gd name="T36" fmla="*/ 31 w 15162"/>
                <a:gd name="T37" fmla="*/ 707 h 13259"/>
                <a:gd name="T38" fmla="*/ 0 w 15162"/>
                <a:gd name="T39" fmla="*/ 666 h 13259"/>
                <a:gd name="T40" fmla="*/ 356 w 15162"/>
                <a:gd name="T41" fmla="*/ 509 h 13259"/>
                <a:gd name="T42" fmla="*/ 585 w 15162"/>
                <a:gd name="T43" fmla="*/ 385 h 13259"/>
                <a:gd name="T44" fmla="*/ 817 w 15162"/>
                <a:gd name="T45" fmla="*/ 218 h 13259"/>
                <a:gd name="T46" fmla="*/ 1020 w 15162"/>
                <a:gd name="T47" fmla="*/ 0 h 132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62"/>
                <a:gd name="T73" fmla="*/ 0 h 13259"/>
                <a:gd name="T74" fmla="*/ 15162 w 15162"/>
                <a:gd name="T75" fmla="*/ 13259 h 1325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62" h="13259">
                  <a:moveTo>
                    <a:pt x="15112" y="0"/>
                  </a:moveTo>
                  <a:cubicBezTo>
                    <a:pt x="15162" y="113"/>
                    <a:pt x="15094" y="227"/>
                    <a:pt x="15060" y="334"/>
                  </a:cubicBezTo>
                  <a:cubicBezTo>
                    <a:pt x="14707" y="1317"/>
                    <a:pt x="14223" y="2249"/>
                    <a:pt x="13652" y="3122"/>
                  </a:cubicBezTo>
                  <a:cubicBezTo>
                    <a:pt x="12550" y="4814"/>
                    <a:pt x="11152" y="6291"/>
                    <a:pt x="9664" y="7647"/>
                  </a:cubicBezTo>
                  <a:cubicBezTo>
                    <a:pt x="8449" y="8751"/>
                    <a:pt x="7158" y="9765"/>
                    <a:pt x="5847" y="10750"/>
                  </a:cubicBezTo>
                  <a:cubicBezTo>
                    <a:pt x="5463" y="11024"/>
                    <a:pt x="5082" y="11301"/>
                    <a:pt x="4702" y="11581"/>
                  </a:cubicBezTo>
                  <a:cubicBezTo>
                    <a:pt x="4102" y="11998"/>
                    <a:pt x="3506" y="12422"/>
                    <a:pt x="2900" y="12832"/>
                  </a:cubicBezTo>
                  <a:cubicBezTo>
                    <a:pt x="2696" y="12974"/>
                    <a:pt x="2485" y="13107"/>
                    <a:pt x="2288" y="13259"/>
                  </a:cubicBezTo>
                  <a:cubicBezTo>
                    <a:pt x="2189" y="13086"/>
                    <a:pt x="2086" y="12915"/>
                    <a:pt x="1985" y="12743"/>
                  </a:cubicBezTo>
                  <a:cubicBezTo>
                    <a:pt x="2833" y="12183"/>
                    <a:pt x="3657" y="11588"/>
                    <a:pt x="4467" y="10975"/>
                  </a:cubicBezTo>
                  <a:cubicBezTo>
                    <a:pt x="4559" y="10905"/>
                    <a:pt x="4652" y="10835"/>
                    <a:pt x="4744" y="10765"/>
                  </a:cubicBezTo>
                  <a:cubicBezTo>
                    <a:pt x="5766" y="9980"/>
                    <a:pt x="6761" y="9160"/>
                    <a:pt x="7736" y="8317"/>
                  </a:cubicBezTo>
                  <a:cubicBezTo>
                    <a:pt x="7856" y="8214"/>
                    <a:pt x="7978" y="8113"/>
                    <a:pt x="8091" y="8002"/>
                  </a:cubicBezTo>
                  <a:cubicBezTo>
                    <a:pt x="7874" y="8120"/>
                    <a:pt x="7676" y="8271"/>
                    <a:pt x="7465" y="8401"/>
                  </a:cubicBezTo>
                  <a:cubicBezTo>
                    <a:pt x="5741" y="9498"/>
                    <a:pt x="3888" y="10384"/>
                    <a:pt x="1981" y="11115"/>
                  </a:cubicBezTo>
                  <a:cubicBezTo>
                    <a:pt x="1980" y="10956"/>
                    <a:pt x="1987" y="10798"/>
                    <a:pt x="1990" y="10639"/>
                  </a:cubicBezTo>
                  <a:cubicBezTo>
                    <a:pt x="1837" y="10746"/>
                    <a:pt x="1706" y="10939"/>
                    <a:pt x="1497" y="10915"/>
                  </a:cubicBezTo>
                  <a:cubicBezTo>
                    <a:pt x="1229" y="10887"/>
                    <a:pt x="963" y="10834"/>
                    <a:pt x="700" y="10776"/>
                  </a:cubicBezTo>
                  <a:cubicBezTo>
                    <a:pt x="594" y="10709"/>
                    <a:pt x="539" y="10584"/>
                    <a:pt x="459" y="10489"/>
                  </a:cubicBezTo>
                  <a:cubicBezTo>
                    <a:pt x="310" y="10283"/>
                    <a:pt x="146" y="10089"/>
                    <a:pt x="0" y="9881"/>
                  </a:cubicBezTo>
                  <a:cubicBezTo>
                    <a:pt x="1788" y="9170"/>
                    <a:pt x="3557" y="8409"/>
                    <a:pt x="5280" y="7553"/>
                  </a:cubicBezTo>
                  <a:cubicBezTo>
                    <a:pt x="6436" y="6991"/>
                    <a:pt x="7578" y="6393"/>
                    <a:pt x="8666" y="5707"/>
                  </a:cubicBezTo>
                  <a:cubicBezTo>
                    <a:pt x="9867" y="4960"/>
                    <a:pt x="11024" y="4142"/>
                    <a:pt x="12111" y="3238"/>
                  </a:cubicBezTo>
                  <a:cubicBezTo>
                    <a:pt x="13240" y="2290"/>
                    <a:pt x="14315" y="1248"/>
                    <a:pt x="15112" y="0"/>
                  </a:cubicBezTo>
                  <a:close/>
                </a:path>
              </a:pathLst>
            </a:custGeom>
            <a:solidFill>
              <a:srgbClr val="E32E3A"/>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38" name="Freeform 72">
              <a:extLst>
                <a:ext uri="{FF2B5EF4-FFF2-40B4-BE49-F238E27FC236}">
                  <a16:creationId xmlns:a16="http://schemas.microsoft.com/office/drawing/2014/main" id="{5E37474A-6AF4-474D-88ED-3852BC65EDAB}"/>
                </a:ext>
              </a:extLst>
            </p:cNvPr>
            <p:cNvSpPr>
              <a:spLocks noChangeAspect="1"/>
            </p:cNvSpPr>
            <p:nvPr/>
          </p:nvSpPr>
          <p:spPr bwMode="auto">
            <a:xfrm>
              <a:off x="1297" y="2088"/>
              <a:ext cx="1365" cy="1251"/>
            </a:xfrm>
            <a:custGeom>
              <a:avLst/>
              <a:gdLst>
                <a:gd name="T0" fmla="*/ 181 w 20222"/>
                <a:gd name="T1" fmla="*/ 5 h 18546"/>
                <a:gd name="T2" fmla="*/ 568 w 20222"/>
                <a:gd name="T3" fmla="*/ 232 h 18546"/>
                <a:gd name="T4" fmla="*/ 769 w 20222"/>
                <a:gd name="T5" fmla="*/ 461 h 18546"/>
                <a:gd name="T6" fmla="*/ 839 w 20222"/>
                <a:gd name="T7" fmla="*/ 490 h 18546"/>
                <a:gd name="T8" fmla="*/ 872 w 20222"/>
                <a:gd name="T9" fmla="*/ 504 h 18546"/>
                <a:gd name="T10" fmla="*/ 826 w 20222"/>
                <a:gd name="T11" fmla="*/ 540 h 18546"/>
                <a:gd name="T12" fmla="*/ 892 w 20222"/>
                <a:gd name="T13" fmla="*/ 648 h 18546"/>
                <a:gd name="T14" fmla="*/ 988 w 20222"/>
                <a:gd name="T15" fmla="*/ 784 h 18546"/>
                <a:gd name="T16" fmla="*/ 1055 w 20222"/>
                <a:gd name="T17" fmla="*/ 535 h 18546"/>
                <a:gd name="T18" fmla="*/ 1212 w 20222"/>
                <a:gd name="T19" fmla="*/ 481 h 18546"/>
                <a:gd name="T20" fmla="*/ 1365 w 20222"/>
                <a:gd name="T21" fmla="*/ 855 h 18546"/>
                <a:gd name="T22" fmla="*/ 1147 w 20222"/>
                <a:gd name="T23" fmla="*/ 853 h 18546"/>
                <a:gd name="T24" fmla="*/ 1163 w 20222"/>
                <a:gd name="T25" fmla="*/ 767 h 18546"/>
                <a:gd name="T26" fmla="*/ 1038 w 20222"/>
                <a:gd name="T27" fmla="*/ 828 h 18546"/>
                <a:gd name="T28" fmla="*/ 988 w 20222"/>
                <a:gd name="T29" fmla="*/ 853 h 18546"/>
                <a:gd name="T30" fmla="*/ 1014 w 20222"/>
                <a:gd name="T31" fmla="*/ 1166 h 18546"/>
                <a:gd name="T32" fmla="*/ 830 w 20222"/>
                <a:gd name="T33" fmla="*/ 1240 h 18546"/>
                <a:gd name="T34" fmla="*/ 711 w 20222"/>
                <a:gd name="T35" fmla="*/ 1196 h 18546"/>
                <a:gd name="T36" fmla="*/ 905 w 20222"/>
                <a:gd name="T37" fmla="*/ 1233 h 18546"/>
                <a:gd name="T38" fmla="*/ 1013 w 20222"/>
                <a:gd name="T39" fmla="*/ 1065 h 18546"/>
                <a:gd name="T40" fmla="*/ 936 w 20222"/>
                <a:gd name="T41" fmla="*/ 852 h 18546"/>
                <a:gd name="T42" fmla="*/ 879 w 20222"/>
                <a:gd name="T43" fmla="*/ 657 h 18546"/>
                <a:gd name="T44" fmla="*/ 799 w 20222"/>
                <a:gd name="T45" fmla="*/ 531 h 18546"/>
                <a:gd name="T46" fmla="*/ 702 w 20222"/>
                <a:gd name="T47" fmla="*/ 564 h 18546"/>
                <a:gd name="T48" fmla="*/ 780 w 20222"/>
                <a:gd name="T49" fmla="*/ 610 h 18546"/>
                <a:gd name="T50" fmla="*/ 708 w 20222"/>
                <a:gd name="T51" fmla="*/ 720 h 18546"/>
                <a:gd name="T52" fmla="*/ 590 w 20222"/>
                <a:gd name="T53" fmla="*/ 599 h 18546"/>
                <a:gd name="T54" fmla="*/ 715 w 20222"/>
                <a:gd name="T55" fmla="*/ 477 h 18546"/>
                <a:gd name="T56" fmla="*/ 720 w 20222"/>
                <a:gd name="T57" fmla="*/ 427 h 18546"/>
                <a:gd name="T58" fmla="*/ 244 w 20222"/>
                <a:gd name="T59" fmla="*/ 41 h 18546"/>
                <a:gd name="T60" fmla="*/ 35 w 20222"/>
                <a:gd name="T61" fmla="*/ 109 h 18546"/>
                <a:gd name="T62" fmla="*/ 94 w 20222"/>
                <a:gd name="T63" fmla="*/ 486 h 18546"/>
                <a:gd name="T64" fmla="*/ 141 w 20222"/>
                <a:gd name="T65" fmla="*/ 630 h 18546"/>
                <a:gd name="T66" fmla="*/ 1 w 20222"/>
                <a:gd name="T67" fmla="*/ 210 h 18546"/>
                <a:gd name="T68" fmla="*/ 75 w 20222"/>
                <a:gd name="T69" fmla="*/ 23 h 185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22"/>
                <a:gd name="T106" fmla="*/ 0 h 18546"/>
                <a:gd name="T107" fmla="*/ 20222 w 20222"/>
                <a:gd name="T108" fmla="*/ 18546 h 185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222" h="18546">
                  <a:moveTo>
                    <a:pt x="1106" y="334"/>
                  </a:moveTo>
                  <a:cubicBezTo>
                    <a:pt x="1574" y="46"/>
                    <a:pt x="2149" y="0"/>
                    <a:pt x="2683" y="69"/>
                  </a:cubicBezTo>
                  <a:cubicBezTo>
                    <a:pt x="3430" y="170"/>
                    <a:pt x="4135" y="460"/>
                    <a:pt x="4803" y="798"/>
                  </a:cubicBezTo>
                  <a:cubicBezTo>
                    <a:pt x="6133" y="1483"/>
                    <a:pt x="7324" y="2412"/>
                    <a:pt x="8409" y="3435"/>
                  </a:cubicBezTo>
                  <a:cubicBezTo>
                    <a:pt x="9317" y="4304"/>
                    <a:pt x="10169" y="5233"/>
                    <a:pt x="10933" y="6231"/>
                  </a:cubicBezTo>
                  <a:cubicBezTo>
                    <a:pt x="11079" y="6439"/>
                    <a:pt x="11243" y="6633"/>
                    <a:pt x="11392" y="6839"/>
                  </a:cubicBezTo>
                  <a:cubicBezTo>
                    <a:pt x="11472" y="6934"/>
                    <a:pt x="11527" y="7059"/>
                    <a:pt x="11633" y="7126"/>
                  </a:cubicBezTo>
                  <a:cubicBezTo>
                    <a:pt x="11896" y="7184"/>
                    <a:pt x="12162" y="7237"/>
                    <a:pt x="12430" y="7265"/>
                  </a:cubicBezTo>
                  <a:cubicBezTo>
                    <a:pt x="12639" y="7289"/>
                    <a:pt x="12770" y="7096"/>
                    <a:pt x="12923" y="6989"/>
                  </a:cubicBezTo>
                  <a:cubicBezTo>
                    <a:pt x="12920" y="7148"/>
                    <a:pt x="12913" y="7306"/>
                    <a:pt x="12914" y="7465"/>
                  </a:cubicBezTo>
                  <a:cubicBezTo>
                    <a:pt x="12907" y="7784"/>
                    <a:pt x="12925" y="8103"/>
                    <a:pt x="12922" y="8423"/>
                  </a:cubicBezTo>
                  <a:cubicBezTo>
                    <a:pt x="12703" y="8274"/>
                    <a:pt x="12490" y="8111"/>
                    <a:pt x="12241" y="8012"/>
                  </a:cubicBezTo>
                  <a:cubicBezTo>
                    <a:pt x="12460" y="8376"/>
                    <a:pt x="12704" y="8726"/>
                    <a:pt x="12918" y="9093"/>
                  </a:cubicBezTo>
                  <a:cubicBezTo>
                    <a:pt x="13019" y="9265"/>
                    <a:pt x="13122" y="9436"/>
                    <a:pt x="13221" y="9609"/>
                  </a:cubicBezTo>
                  <a:cubicBezTo>
                    <a:pt x="13685" y="10420"/>
                    <a:pt x="14104" y="11258"/>
                    <a:pt x="14456" y="12124"/>
                  </a:cubicBezTo>
                  <a:cubicBezTo>
                    <a:pt x="14569" y="11977"/>
                    <a:pt x="14595" y="11792"/>
                    <a:pt x="14644" y="11619"/>
                  </a:cubicBezTo>
                  <a:cubicBezTo>
                    <a:pt x="14878" y="10774"/>
                    <a:pt x="15123" y="9931"/>
                    <a:pt x="15354" y="9085"/>
                  </a:cubicBezTo>
                  <a:cubicBezTo>
                    <a:pt x="15452" y="8701"/>
                    <a:pt x="15571" y="8322"/>
                    <a:pt x="15635" y="7931"/>
                  </a:cubicBezTo>
                  <a:cubicBezTo>
                    <a:pt x="16015" y="7651"/>
                    <a:pt x="16396" y="7374"/>
                    <a:pt x="16780" y="7100"/>
                  </a:cubicBezTo>
                  <a:cubicBezTo>
                    <a:pt x="17172" y="7131"/>
                    <a:pt x="17567" y="7113"/>
                    <a:pt x="17961" y="7130"/>
                  </a:cubicBezTo>
                  <a:cubicBezTo>
                    <a:pt x="18585" y="8805"/>
                    <a:pt x="19119" y="10513"/>
                    <a:pt x="19776" y="12176"/>
                  </a:cubicBezTo>
                  <a:cubicBezTo>
                    <a:pt x="19856" y="12392"/>
                    <a:pt x="20019" y="12567"/>
                    <a:pt x="20222" y="12672"/>
                  </a:cubicBezTo>
                  <a:cubicBezTo>
                    <a:pt x="19582" y="12649"/>
                    <a:pt x="18941" y="12673"/>
                    <a:pt x="18301" y="12660"/>
                  </a:cubicBezTo>
                  <a:cubicBezTo>
                    <a:pt x="17866" y="12644"/>
                    <a:pt x="17431" y="12664"/>
                    <a:pt x="16996" y="12648"/>
                  </a:cubicBezTo>
                  <a:cubicBezTo>
                    <a:pt x="17151" y="12461"/>
                    <a:pt x="17403" y="12311"/>
                    <a:pt x="17419" y="12046"/>
                  </a:cubicBezTo>
                  <a:cubicBezTo>
                    <a:pt x="17403" y="11809"/>
                    <a:pt x="17305" y="11589"/>
                    <a:pt x="17231" y="11367"/>
                  </a:cubicBezTo>
                  <a:cubicBezTo>
                    <a:pt x="16642" y="11367"/>
                    <a:pt x="16053" y="11362"/>
                    <a:pt x="15465" y="11370"/>
                  </a:cubicBezTo>
                  <a:cubicBezTo>
                    <a:pt x="15355" y="11652"/>
                    <a:pt x="15284" y="11970"/>
                    <a:pt x="15379" y="12268"/>
                  </a:cubicBezTo>
                  <a:cubicBezTo>
                    <a:pt x="15420" y="12417"/>
                    <a:pt x="15521" y="12538"/>
                    <a:pt x="15631" y="12643"/>
                  </a:cubicBezTo>
                  <a:cubicBezTo>
                    <a:pt x="15300" y="12648"/>
                    <a:pt x="14969" y="12641"/>
                    <a:pt x="14638" y="12647"/>
                  </a:cubicBezTo>
                  <a:cubicBezTo>
                    <a:pt x="14898" y="13473"/>
                    <a:pt x="15108" y="14318"/>
                    <a:pt x="15195" y="15181"/>
                  </a:cubicBezTo>
                  <a:cubicBezTo>
                    <a:pt x="15262" y="15883"/>
                    <a:pt x="15266" y="16615"/>
                    <a:pt x="15016" y="17284"/>
                  </a:cubicBezTo>
                  <a:cubicBezTo>
                    <a:pt x="14854" y="17723"/>
                    <a:pt x="14532" y="18112"/>
                    <a:pt x="14096" y="18298"/>
                  </a:cubicBezTo>
                  <a:cubicBezTo>
                    <a:pt x="13531" y="18546"/>
                    <a:pt x="12889" y="18498"/>
                    <a:pt x="12298" y="18380"/>
                  </a:cubicBezTo>
                  <a:cubicBezTo>
                    <a:pt x="11749" y="18266"/>
                    <a:pt x="11220" y="18077"/>
                    <a:pt x="10704" y="17863"/>
                  </a:cubicBezTo>
                  <a:cubicBezTo>
                    <a:pt x="10634" y="17837"/>
                    <a:pt x="10577" y="17788"/>
                    <a:pt x="10530" y="17732"/>
                  </a:cubicBezTo>
                  <a:cubicBezTo>
                    <a:pt x="10818" y="17817"/>
                    <a:pt x="11090" y="17949"/>
                    <a:pt x="11378" y="18034"/>
                  </a:cubicBezTo>
                  <a:cubicBezTo>
                    <a:pt x="12030" y="18238"/>
                    <a:pt x="12725" y="18392"/>
                    <a:pt x="13408" y="18274"/>
                  </a:cubicBezTo>
                  <a:cubicBezTo>
                    <a:pt x="13857" y="18199"/>
                    <a:pt x="14285" y="17962"/>
                    <a:pt x="14550" y="17586"/>
                  </a:cubicBezTo>
                  <a:cubicBezTo>
                    <a:pt x="14924" y="17069"/>
                    <a:pt x="15011" y="16408"/>
                    <a:pt x="15013" y="15785"/>
                  </a:cubicBezTo>
                  <a:cubicBezTo>
                    <a:pt x="14992" y="14710"/>
                    <a:pt x="14716" y="13659"/>
                    <a:pt x="14364" y="12649"/>
                  </a:cubicBezTo>
                  <a:cubicBezTo>
                    <a:pt x="14199" y="12645"/>
                    <a:pt x="14033" y="12638"/>
                    <a:pt x="13868" y="12633"/>
                  </a:cubicBezTo>
                  <a:cubicBezTo>
                    <a:pt x="13993" y="12531"/>
                    <a:pt x="14121" y="12432"/>
                    <a:pt x="14243" y="12327"/>
                  </a:cubicBezTo>
                  <a:cubicBezTo>
                    <a:pt x="13907" y="11434"/>
                    <a:pt x="13491" y="10572"/>
                    <a:pt x="13024" y="9740"/>
                  </a:cubicBezTo>
                  <a:cubicBezTo>
                    <a:pt x="12926" y="9566"/>
                    <a:pt x="12824" y="9394"/>
                    <a:pt x="12722" y="9223"/>
                  </a:cubicBezTo>
                  <a:cubicBezTo>
                    <a:pt x="12443" y="8762"/>
                    <a:pt x="12145" y="8312"/>
                    <a:pt x="11837" y="7870"/>
                  </a:cubicBezTo>
                  <a:cubicBezTo>
                    <a:pt x="11512" y="7742"/>
                    <a:pt x="11138" y="7739"/>
                    <a:pt x="10806" y="7842"/>
                  </a:cubicBezTo>
                  <a:cubicBezTo>
                    <a:pt x="10585" y="7910"/>
                    <a:pt x="10351" y="8095"/>
                    <a:pt x="10403" y="8354"/>
                  </a:cubicBezTo>
                  <a:cubicBezTo>
                    <a:pt x="10455" y="8471"/>
                    <a:pt x="10536" y="8575"/>
                    <a:pt x="10642" y="8648"/>
                  </a:cubicBezTo>
                  <a:cubicBezTo>
                    <a:pt x="10913" y="8848"/>
                    <a:pt x="11251" y="8911"/>
                    <a:pt x="11557" y="9036"/>
                  </a:cubicBezTo>
                  <a:cubicBezTo>
                    <a:pt x="11841" y="9151"/>
                    <a:pt x="12124" y="9279"/>
                    <a:pt x="12374" y="9458"/>
                  </a:cubicBezTo>
                  <a:cubicBezTo>
                    <a:pt x="11748" y="9870"/>
                    <a:pt x="11119" y="10276"/>
                    <a:pt x="10484" y="10672"/>
                  </a:cubicBezTo>
                  <a:cubicBezTo>
                    <a:pt x="10135" y="10500"/>
                    <a:pt x="9739" y="10419"/>
                    <a:pt x="9427" y="10179"/>
                  </a:cubicBezTo>
                  <a:cubicBezTo>
                    <a:pt x="9021" y="9877"/>
                    <a:pt x="8772" y="9387"/>
                    <a:pt x="8741" y="8885"/>
                  </a:cubicBezTo>
                  <a:cubicBezTo>
                    <a:pt x="8720" y="8443"/>
                    <a:pt x="8869" y="7988"/>
                    <a:pt x="9178" y="7666"/>
                  </a:cubicBezTo>
                  <a:cubicBezTo>
                    <a:pt x="9541" y="7279"/>
                    <a:pt x="10074" y="7099"/>
                    <a:pt x="10594" y="7066"/>
                  </a:cubicBezTo>
                  <a:cubicBezTo>
                    <a:pt x="10811" y="7046"/>
                    <a:pt x="11029" y="7064"/>
                    <a:pt x="11247" y="7070"/>
                  </a:cubicBezTo>
                  <a:cubicBezTo>
                    <a:pt x="11065" y="6815"/>
                    <a:pt x="10869" y="6570"/>
                    <a:pt x="10668" y="6330"/>
                  </a:cubicBezTo>
                  <a:cubicBezTo>
                    <a:pt x="9437" y="4841"/>
                    <a:pt x="8091" y="3435"/>
                    <a:pt x="6562" y="2249"/>
                  </a:cubicBezTo>
                  <a:cubicBezTo>
                    <a:pt x="5662" y="1571"/>
                    <a:pt x="4692" y="959"/>
                    <a:pt x="3617" y="601"/>
                  </a:cubicBezTo>
                  <a:cubicBezTo>
                    <a:pt x="2970" y="399"/>
                    <a:pt x="2253" y="278"/>
                    <a:pt x="1599" y="513"/>
                  </a:cubicBezTo>
                  <a:cubicBezTo>
                    <a:pt x="1091" y="689"/>
                    <a:pt x="702" y="1122"/>
                    <a:pt x="523" y="1622"/>
                  </a:cubicBezTo>
                  <a:cubicBezTo>
                    <a:pt x="249" y="2368"/>
                    <a:pt x="290" y="3185"/>
                    <a:pt x="405" y="3958"/>
                  </a:cubicBezTo>
                  <a:cubicBezTo>
                    <a:pt x="586" y="5079"/>
                    <a:pt x="957" y="6159"/>
                    <a:pt x="1394" y="7204"/>
                  </a:cubicBezTo>
                  <a:cubicBezTo>
                    <a:pt x="1686" y="7901"/>
                    <a:pt x="2011" y="8586"/>
                    <a:pt x="2375" y="9249"/>
                  </a:cubicBezTo>
                  <a:cubicBezTo>
                    <a:pt x="2277" y="9281"/>
                    <a:pt x="2179" y="9312"/>
                    <a:pt x="2082" y="9345"/>
                  </a:cubicBezTo>
                  <a:cubicBezTo>
                    <a:pt x="1612" y="8505"/>
                    <a:pt x="1166" y="7647"/>
                    <a:pt x="824" y="6746"/>
                  </a:cubicBezTo>
                  <a:cubicBezTo>
                    <a:pt x="381" y="5587"/>
                    <a:pt x="53" y="4367"/>
                    <a:pt x="13" y="3120"/>
                  </a:cubicBezTo>
                  <a:cubicBezTo>
                    <a:pt x="0" y="2563"/>
                    <a:pt x="50" y="1996"/>
                    <a:pt x="237" y="1468"/>
                  </a:cubicBezTo>
                  <a:cubicBezTo>
                    <a:pt x="397" y="1012"/>
                    <a:pt x="684" y="584"/>
                    <a:pt x="1106" y="334"/>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39" name="Freeform 73">
              <a:extLst>
                <a:ext uri="{FF2B5EF4-FFF2-40B4-BE49-F238E27FC236}">
                  <a16:creationId xmlns:a16="http://schemas.microsoft.com/office/drawing/2014/main" id="{5E7CCD3A-76EB-EC46-A6D6-431F14DEA7D1}"/>
                </a:ext>
              </a:extLst>
            </p:cNvPr>
            <p:cNvSpPr>
              <a:spLocks noChangeAspect="1"/>
            </p:cNvSpPr>
            <p:nvPr/>
          </p:nvSpPr>
          <p:spPr bwMode="auto">
            <a:xfrm>
              <a:off x="1314" y="2107"/>
              <a:ext cx="703" cy="605"/>
            </a:xfrm>
            <a:custGeom>
              <a:avLst/>
              <a:gdLst>
                <a:gd name="T0" fmla="*/ 91 w 10419"/>
                <a:gd name="T1" fmla="*/ 16 h 8971"/>
                <a:gd name="T2" fmla="*/ 227 w 10419"/>
                <a:gd name="T3" fmla="*/ 22 h 8971"/>
                <a:gd name="T4" fmla="*/ 426 w 10419"/>
                <a:gd name="T5" fmla="*/ 133 h 8971"/>
                <a:gd name="T6" fmla="*/ 703 w 10419"/>
                <a:gd name="T7" fmla="*/ 408 h 8971"/>
                <a:gd name="T8" fmla="*/ 429 w 10419"/>
                <a:gd name="T9" fmla="*/ 508 h 8971"/>
                <a:gd name="T10" fmla="*/ 396 w 10419"/>
                <a:gd name="T11" fmla="*/ 520 h 8971"/>
                <a:gd name="T12" fmla="*/ 373 w 10419"/>
                <a:gd name="T13" fmla="*/ 457 h 8971"/>
                <a:gd name="T14" fmla="*/ 188 w 10419"/>
                <a:gd name="T15" fmla="*/ 456 h 8971"/>
                <a:gd name="T16" fmla="*/ 217 w 10419"/>
                <a:gd name="T17" fmla="*/ 494 h 8971"/>
                <a:gd name="T18" fmla="*/ 217 w 10419"/>
                <a:gd name="T19" fmla="*/ 510 h 8971"/>
                <a:gd name="T20" fmla="*/ 198 w 10419"/>
                <a:gd name="T21" fmla="*/ 586 h 8971"/>
                <a:gd name="T22" fmla="*/ 143 w 10419"/>
                <a:gd name="T23" fmla="*/ 605 h 8971"/>
                <a:gd name="T24" fmla="*/ 77 w 10419"/>
                <a:gd name="T25" fmla="*/ 467 h 8971"/>
                <a:gd name="T26" fmla="*/ 11 w 10419"/>
                <a:gd name="T27" fmla="*/ 248 h 8971"/>
                <a:gd name="T28" fmla="*/ 18 w 10419"/>
                <a:gd name="T29" fmla="*/ 91 h 8971"/>
                <a:gd name="T30" fmla="*/ 91 w 10419"/>
                <a:gd name="T31" fmla="*/ 16 h 89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19"/>
                <a:gd name="T49" fmla="*/ 0 h 8971"/>
                <a:gd name="T50" fmla="*/ 10419 w 10419"/>
                <a:gd name="T51" fmla="*/ 8971 h 89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19" h="8971">
                  <a:moveTo>
                    <a:pt x="1350" y="235"/>
                  </a:moveTo>
                  <a:cubicBezTo>
                    <a:pt x="2004" y="0"/>
                    <a:pt x="2721" y="121"/>
                    <a:pt x="3368" y="323"/>
                  </a:cubicBezTo>
                  <a:cubicBezTo>
                    <a:pt x="4443" y="681"/>
                    <a:pt x="5413" y="1293"/>
                    <a:pt x="6313" y="1971"/>
                  </a:cubicBezTo>
                  <a:cubicBezTo>
                    <a:pt x="7842" y="3157"/>
                    <a:pt x="9188" y="4563"/>
                    <a:pt x="10419" y="6052"/>
                  </a:cubicBezTo>
                  <a:cubicBezTo>
                    <a:pt x="9077" y="6577"/>
                    <a:pt x="7720" y="7062"/>
                    <a:pt x="6359" y="7534"/>
                  </a:cubicBezTo>
                  <a:cubicBezTo>
                    <a:pt x="6196" y="7591"/>
                    <a:pt x="6033" y="7645"/>
                    <a:pt x="5873" y="7710"/>
                  </a:cubicBezTo>
                  <a:cubicBezTo>
                    <a:pt x="5763" y="7396"/>
                    <a:pt x="5647" y="7083"/>
                    <a:pt x="5531" y="6770"/>
                  </a:cubicBezTo>
                  <a:cubicBezTo>
                    <a:pt x="4616" y="6772"/>
                    <a:pt x="3701" y="6751"/>
                    <a:pt x="2786" y="6762"/>
                  </a:cubicBezTo>
                  <a:cubicBezTo>
                    <a:pt x="2935" y="6943"/>
                    <a:pt x="3114" y="7106"/>
                    <a:pt x="3221" y="7318"/>
                  </a:cubicBezTo>
                  <a:cubicBezTo>
                    <a:pt x="3267" y="7396"/>
                    <a:pt x="3236" y="7486"/>
                    <a:pt x="3221" y="7567"/>
                  </a:cubicBezTo>
                  <a:cubicBezTo>
                    <a:pt x="3135" y="7945"/>
                    <a:pt x="3038" y="8321"/>
                    <a:pt x="2936" y="8696"/>
                  </a:cubicBezTo>
                  <a:cubicBezTo>
                    <a:pt x="2665" y="8784"/>
                    <a:pt x="2397" y="8884"/>
                    <a:pt x="2126" y="8971"/>
                  </a:cubicBezTo>
                  <a:cubicBezTo>
                    <a:pt x="1762" y="8308"/>
                    <a:pt x="1437" y="7623"/>
                    <a:pt x="1145" y="6926"/>
                  </a:cubicBezTo>
                  <a:cubicBezTo>
                    <a:pt x="708" y="5881"/>
                    <a:pt x="337" y="4801"/>
                    <a:pt x="156" y="3680"/>
                  </a:cubicBezTo>
                  <a:cubicBezTo>
                    <a:pt x="41" y="2907"/>
                    <a:pt x="0" y="2090"/>
                    <a:pt x="274" y="1344"/>
                  </a:cubicBezTo>
                  <a:cubicBezTo>
                    <a:pt x="453" y="844"/>
                    <a:pt x="842" y="411"/>
                    <a:pt x="1350" y="235"/>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40" name="Freeform 74">
              <a:extLst>
                <a:ext uri="{FF2B5EF4-FFF2-40B4-BE49-F238E27FC236}">
                  <a16:creationId xmlns:a16="http://schemas.microsoft.com/office/drawing/2014/main" id="{D2BFED7A-9650-6744-BFFC-8B66644A1805}"/>
                </a:ext>
              </a:extLst>
            </p:cNvPr>
            <p:cNvSpPr>
              <a:spLocks noChangeAspect="1"/>
            </p:cNvSpPr>
            <p:nvPr/>
          </p:nvSpPr>
          <p:spPr bwMode="auto">
            <a:xfrm>
              <a:off x="1314" y="2107"/>
              <a:ext cx="703" cy="605"/>
            </a:xfrm>
            <a:custGeom>
              <a:avLst/>
              <a:gdLst>
                <a:gd name="T0" fmla="*/ 91 w 10419"/>
                <a:gd name="T1" fmla="*/ 16 h 8971"/>
                <a:gd name="T2" fmla="*/ 227 w 10419"/>
                <a:gd name="T3" fmla="*/ 22 h 8971"/>
                <a:gd name="T4" fmla="*/ 426 w 10419"/>
                <a:gd name="T5" fmla="*/ 133 h 8971"/>
                <a:gd name="T6" fmla="*/ 703 w 10419"/>
                <a:gd name="T7" fmla="*/ 408 h 8971"/>
                <a:gd name="T8" fmla="*/ 429 w 10419"/>
                <a:gd name="T9" fmla="*/ 508 h 8971"/>
                <a:gd name="T10" fmla="*/ 396 w 10419"/>
                <a:gd name="T11" fmla="*/ 520 h 8971"/>
                <a:gd name="T12" fmla="*/ 373 w 10419"/>
                <a:gd name="T13" fmla="*/ 457 h 8971"/>
                <a:gd name="T14" fmla="*/ 188 w 10419"/>
                <a:gd name="T15" fmla="*/ 456 h 8971"/>
                <a:gd name="T16" fmla="*/ 217 w 10419"/>
                <a:gd name="T17" fmla="*/ 494 h 8971"/>
                <a:gd name="T18" fmla="*/ 217 w 10419"/>
                <a:gd name="T19" fmla="*/ 510 h 8971"/>
                <a:gd name="T20" fmla="*/ 198 w 10419"/>
                <a:gd name="T21" fmla="*/ 586 h 8971"/>
                <a:gd name="T22" fmla="*/ 143 w 10419"/>
                <a:gd name="T23" fmla="*/ 605 h 8971"/>
                <a:gd name="T24" fmla="*/ 77 w 10419"/>
                <a:gd name="T25" fmla="*/ 467 h 8971"/>
                <a:gd name="T26" fmla="*/ 11 w 10419"/>
                <a:gd name="T27" fmla="*/ 248 h 8971"/>
                <a:gd name="T28" fmla="*/ 18 w 10419"/>
                <a:gd name="T29" fmla="*/ 91 h 8971"/>
                <a:gd name="T30" fmla="*/ 91 w 10419"/>
                <a:gd name="T31" fmla="*/ 16 h 89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19"/>
                <a:gd name="T49" fmla="*/ 0 h 8971"/>
                <a:gd name="T50" fmla="*/ 10419 w 10419"/>
                <a:gd name="T51" fmla="*/ 8971 h 89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19" h="8971">
                  <a:moveTo>
                    <a:pt x="1350" y="235"/>
                  </a:moveTo>
                  <a:cubicBezTo>
                    <a:pt x="2004" y="0"/>
                    <a:pt x="2721" y="121"/>
                    <a:pt x="3368" y="323"/>
                  </a:cubicBezTo>
                  <a:cubicBezTo>
                    <a:pt x="4443" y="681"/>
                    <a:pt x="5413" y="1293"/>
                    <a:pt x="6313" y="1971"/>
                  </a:cubicBezTo>
                  <a:cubicBezTo>
                    <a:pt x="7842" y="3157"/>
                    <a:pt x="9188" y="4563"/>
                    <a:pt x="10419" y="6052"/>
                  </a:cubicBezTo>
                  <a:cubicBezTo>
                    <a:pt x="9077" y="6577"/>
                    <a:pt x="7720" y="7062"/>
                    <a:pt x="6359" y="7534"/>
                  </a:cubicBezTo>
                  <a:cubicBezTo>
                    <a:pt x="6196" y="7591"/>
                    <a:pt x="6033" y="7645"/>
                    <a:pt x="5873" y="7710"/>
                  </a:cubicBezTo>
                  <a:cubicBezTo>
                    <a:pt x="5763" y="7396"/>
                    <a:pt x="5647" y="7083"/>
                    <a:pt x="5531" y="6770"/>
                  </a:cubicBezTo>
                  <a:cubicBezTo>
                    <a:pt x="4616" y="6772"/>
                    <a:pt x="3701" y="6751"/>
                    <a:pt x="2786" y="6762"/>
                  </a:cubicBezTo>
                  <a:cubicBezTo>
                    <a:pt x="2935" y="6943"/>
                    <a:pt x="3114" y="7106"/>
                    <a:pt x="3221" y="7318"/>
                  </a:cubicBezTo>
                  <a:cubicBezTo>
                    <a:pt x="3267" y="7396"/>
                    <a:pt x="3236" y="7486"/>
                    <a:pt x="3221" y="7567"/>
                  </a:cubicBezTo>
                  <a:cubicBezTo>
                    <a:pt x="3135" y="7945"/>
                    <a:pt x="3038" y="8321"/>
                    <a:pt x="2936" y="8696"/>
                  </a:cubicBezTo>
                  <a:cubicBezTo>
                    <a:pt x="2665" y="8784"/>
                    <a:pt x="2397" y="8884"/>
                    <a:pt x="2126" y="8971"/>
                  </a:cubicBezTo>
                  <a:cubicBezTo>
                    <a:pt x="1762" y="8308"/>
                    <a:pt x="1437" y="7623"/>
                    <a:pt x="1145" y="6926"/>
                  </a:cubicBezTo>
                  <a:cubicBezTo>
                    <a:pt x="708" y="5881"/>
                    <a:pt x="337" y="4801"/>
                    <a:pt x="156" y="3680"/>
                  </a:cubicBezTo>
                  <a:cubicBezTo>
                    <a:pt x="41" y="2907"/>
                    <a:pt x="0" y="2090"/>
                    <a:pt x="274" y="1344"/>
                  </a:cubicBezTo>
                  <a:cubicBezTo>
                    <a:pt x="453" y="844"/>
                    <a:pt x="842" y="411"/>
                    <a:pt x="1350" y="235"/>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41" name="Freeform 75">
              <a:extLst>
                <a:ext uri="{FF2B5EF4-FFF2-40B4-BE49-F238E27FC236}">
                  <a16:creationId xmlns:a16="http://schemas.microsoft.com/office/drawing/2014/main" id="{68B97955-C63E-9A48-BB1A-D578C3C8BEB7}"/>
                </a:ext>
              </a:extLst>
            </p:cNvPr>
            <p:cNvSpPr>
              <a:spLocks noChangeAspect="1"/>
            </p:cNvSpPr>
            <p:nvPr/>
          </p:nvSpPr>
          <p:spPr bwMode="auto">
            <a:xfrm>
              <a:off x="1133" y="2359"/>
              <a:ext cx="1650" cy="1419"/>
            </a:xfrm>
            <a:custGeom>
              <a:avLst/>
              <a:gdLst>
                <a:gd name="T0" fmla="*/ 1297 w 24447"/>
                <a:gd name="T1" fmla="*/ 209 h 21052"/>
                <a:gd name="T2" fmla="*/ 1554 w 24447"/>
                <a:gd name="T3" fmla="*/ 0 h 21052"/>
                <a:gd name="T4" fmla="*/ 1624 w 24447"/>
                <a:gd name="T5" fmla="*/ 540 h 21052"/>
                <a:gd name="T6" fmla="*/ 1455 w 24447"/>
                <a:gd name="T7" fmla="*/ 973 h 21052"/>
                <a:gd name="T8" fmla="*/ 1220 w 24447"/>
                <a:gd name="T9" fmla="*/ 1216 h 21052"/>
                <a:gd name="T10" fmla="*/ 825 w 24447"/>
                <a:gd name="T11" fmla="*/ 1387 h 21052"/>
                <a:gd name="T12" fmla="*/ 303 w 24447"/>
                <a:gd name="T13" fmla="*/ 1334 h 21052"/>
                <a:gd name="T14" fmla="*/ 0 w 24447"/>
                <a:gd name="T15" fmla="*/ 1141 h 21052"/>
                <a:gd name="T16" fmla="*/ 223 w 24447"/>
                <a:gd name="T17" fmla="*/ 957 h 21052"/>
                <a:gd name="T18" fmla="*/ 548 w 24447"/>
                <a:gd name="T19" fmla="*/ 717 h 21052"/>
                <a:gd name="T20" fmla="*/ 627 w 24447"/>
                <a:gd name="T21" fmla="*/ 813 h 21052"/>
                <a:gd name="T22" fmla="*/ 665 w 24447"/>
                <a:gd name="T23" fmla="*/ 834 h 21052"/>
                <a:gd name="T24" fmla="*/ 694 w 24447"/>
                <a:gd name="T25" fmla="*/ 813 h 21052"/>
                <a:gd name="T26" fmla="*/ 681 w 24447"/>
                <a:gd name="T27" fmla="*/ 786 h 21052"/>
                <a:gd name="T28" fmla="*/ 619 w 24447"/>
                <a:gd name="T29" fmla="*/ 736 h 21052"/>
                <a:gd name="T30" fmla="*/ 575 w 24447"/>
                <a:gd name="T31" fmla="*/ 699 h 21052"/>
                <a:gd name="T32" fmla="*/ 760 w 24447"/>
                <a:gd name="T33" fmla="*/ 574 h 21052"/>
                <a:gd name="T34" fmla="*/ 760 w 24447"/>
                <a:gd name="T35" fmla="*/ 609 h 21052"/>
                <a:gd name="T36" fmla="*/ 806 w 24447"/>
                <a:gd name="T37" fmla="*/ 574 h 21052"/>
                <a:gd name="T38" fmla="*/ 886 w 24447"/>
                <a:gd name="T39" fmla="*/ 592 h 21052"/>
                <a:gd name="T40" fmla="*/ 1005 w 24447"/>
                <a:gd name="T41" fmla="*/ 568 h 21052"/>
                <a:gd name="T42" fmla="*/ 1068 w 24447"/>
                <a:gd name="T43" fmla="*/ 507 h 21052"/>
                <a:gd name="T44" fmla="*/ 1067 w 24447"/>
                <a:gd name="T45" fmla="*/ 440 h 21052"/>
                <a:gd name="T46" fmla="*/ 1034 w 24447"/>
                <a:gd name="T47" fmla="*/ 393 h 21052"/>
                <a:gd name="T48" fmla="*/ 1043 w 24447"/>
                <a:gd name="T49" fmla="*/ 387 h 21052"/>
                <a:gd name="T50" fmla="*/ 1126 w 24447"/>
                <a:gd name="T51" fmla="*/ 561 h 21052"/>
                <a:gd name="T52" fmla="*/ 1100 w 24447"/>
                <a:gd name="T53" fmla="*/ 582 h 21052"/>
                <a:gd name="T54" fmla="*/ 1134 w 24447"/>
                <a:gd name="T55" fmla="*/ 583 h 21052"/>
                <a:gd name="T56" fmla="*/ 1178 w 24447"/>
                <a:gd name="T57" fmla="*/ 795 h 21052"/>
                <a:gd name="T58" fmla="*/ 1146 w 24447"/>
                <a:gd name="T59" fmla="*/ 916 h 21052"/>
                <a:gd name="T60" fmla="*/ 1069 w 24447"/>
                <a:gd name="T61" fmla="*/ 962 h 21052"/>
                <a:gd name="T62" fmla="*/ 932 w 24447"/>
                <a:gd name="T63" fmla="*/ 946 h 21052"/>
                <a:gd name="T64" fmla="*/ 875 w 24447"/>
                <a:gd name="T65" fmla="*/ 926 h 21052"/>
                <a:gd name="T66" fmla="*/ 887 w 24447"/>
                <a:gd name="T67" fmla="*/ 935 h 21052"/>
                <a:gd name="T68" fmla="*/ 994 w 24447"/>
                <a:gd name="T69" fmla="*/ 969 h 21052"/>
                <a:gd name="T70" fmla="*/ 1116 w 24447"/>
                <a:gd name="T71" fmla="*/ 964 h 21052"/>
                <a:gd name="T72" fmla="*/ 1178 w 24447"/>
                <a:gd name="T73" fmla="*/ 896 h 21052"/>
                <a:gd name="T74" fmla="*/ 1190 w 24447"/>
                <a:gd name="T75" fmla="*/ 754 h 21052"/>
                <a:gd name="T76" fmla="*/ 1152 w 24447"/>
                <a:gd name="T77" fmla="*/ 583 h 21052"/>
                <a:gd name="T78" fmla="*/ 1219 w 24447"/>
                <a:gd name="T79" fmla="*/ 583 h 21052"/>
                <a:gd name="T80" fmla="*/ 1202 w 24447"/>
                <a:gd name="T81" fmla="*/ 558 h 21052"/>
                <a:gd name="T82" fmla="*/ 1208 w 24447"/>
                <a:gd name="T83" fmla="*/ 497 h 21052"/>
                <a:gd name="T84" fmla="*/ 1327 w 24447"/>
                <a:gd name="T85" fmla="*/ 497 h 21052"/>
                <a:gd name="T86" fmla="*/ 1340 w 24447"/>
                <a:gd name="T87" fmla="*/ 543 h 21052"/>
                <a:gd name="T88" fmla="*/ 1311 w 24447"/>
                <a:gd name="T89" fmla="*/ 583 h 21052"/>
                <a:gd name="T90" fmla="*/ 1400 w 24447"/>
                <a:gd name="T91" fmla="*/ 584 h 21052"/>
                <a:gd name="T92" fmla="*/ 1529 w 24447"/>
                <a:gd name="T93" fmla="*/ 585 h 21052"/>
                <a:gd name="T94" fmla="*/ 1499 w 24447"/>
                <a:gd name="T95" fmla="*/ 551 h 21052"/>
                <a:gd name="T96" fmla="*/ 1377 w 24447"/>
                <a:gd name="T97" fmla="*/ 211 h 21052"/>
                <a:gd name="T98" fmla="*/ 1297 w 24447"/>
                <a:gd name="T99" fmla="*/ 209 h 210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447"/>
                <a:gd name="T151" fmla="*/ 0 h 21052"/>
                <a:gd name="T152" fmla="*/ 24447 w 24447"/>
                <a:gd name="T153" fmla="*/ 21052 h 210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447" h="21052">
                  <a:moveTo>
                    <a:pt x="19215" y="3103"/>
                  </a:moveTo>
                  <a:cubicBezTo>
                    <a:pt x="20526" y="2118"/>
                    <a:pt x="21817" y="1104"/>
                    <a:pt x="23032" y="0"/>
                  </a:cubicBezTo>
                  <a:cubicBezTo>
                    <a:pt x="24088" y="2512"/>
                    <a:pt x="24447" y="5310"/>
                    <a:pt x="24063" y="8007"/>
                  </a:cubicBezTo>
                  <a:cubicBezTo>
                    <a:pt x="23741" y="10304"/>
                    <a:pt x="22878" y="12522"/>
                    <a:pt x="21565" y="14433"/>
                  </a:cubicBezTo>
                  <a:cubicBezTo>
                    <a:pt x="20616" y="15819"/>
                    <a:pt x="19434" y="17045"/>
                    <a:pt x="18080" y="18039"/>
                  </a:cubicBezTo>
                  <a:cubicBezTo>
                    <a:pt x="16352" y="19310"/>
                    <a:pt x="14337" y="20193"/>
                    <a:pt x="12226" y="20578"/>
                  </a:cubicBezTo>
                  <a:cubicBezTo>
                    <a:pt x="9643" y="21052"/>
                    <a:pt x="6928" y="20781"/>
                    <a:pt x="4492" y="19795"/>
                  </a:cubicBezTo>
                  <a:cubicBezTo>
                    <a:pt x="2834" y="19128"/>
                    <a:pt x="1304" y="18147"/>
                    <a:pt x="0" y="16924"/>
                  </a:cubicBezTo>
                  <a:cubicBezTo>
                    <a:pt x="1071" y="15980"/>
                    <a:pt x="2182" y="15081"/>
                    <a:pt x="3304" y="14198"/>
                  </a:cubicBezTo>
                  <a:cubicBezTo>
                    <a:pt x="4876" y="12968"/>
                    <a:pt x="6482" y="11783"/>
                    <a:pt x="8119" y="10641"/>
                  </a:cubicBezTo>
                  <a:cubicBezTo>
                    <a:pt x="8474" y="11143"/>
                    <a:pt x="8833" y="11653"/>
                    <a:pt x="9297" y="12062"/>
                  </a:cubicBezTo>
                  <a:cubicBezTo>
                    <a:pt x="9460" y="12198"/>
                    <a:pt x="9639" y="12335"/>
                    <a:pt x="9854" y="12367"/>
                  </a:cubicBezTo>
                  <a:cubicBezTo>
                    <a:pt x="10045" y="12400"/>
                    <a:pt x="10242" y="12255"/>
                    <a:pt x="10276" y="12067"/>
                  </a:cubicBezTo>
                  <a:cubicBezTo>
                    <a:pt x="10297" y="11908"/>
                    <a:pt x="10190" y="11770"/>
                    <a:pt x="10087" y="11661"/>
                  </a:cubicBezTo>
                  <a:cubicBezTo>
                    <a:pt x="9811" y="11379"/>
                    <a:pt x="9479" y="11163"/>
                    <a:pt x="9172" y="10918"/>
                  </a:cubicBezTo>
                  <a:cubicBezTo>
                    <a:pt x="8944" y="10745"/>
                    <a:pt x="8731" y="10553"/>
                    <a:pt x="8517" y="10364"/>
                  </a:cubicBezTo>
                  <a:cubicBezTo>
                    <a:pt x="9422" y="9737"/>
                    <a:pt x="10336" y="9123"/>
                    <a:pt x="11258" y="8521"/>
                  </a:cubicBezTo>
                  <a:cubicBezTo>
                    <a:pt x="11268" y="8691"/>
                    <a:pt x="11265" y="8863"/>
                    <a:pt x="11266" y="9034"/>
                  </a:cubicBezTo>
                  <a:cubicBezTo>
                    <a:pt x="11480" y="8852"/>
                    <a:pt x="11688" y="8654"/>
                    <a:pt x="11935" y="8519"/>
                  </a:cubicBezTo>
                  <a:cubicBezTo>
                    <a:pt x="12324" y="8649"/>
                    <a:pt x="12721" y="8765"/>
                    <a:pt x="13133" y="8789"/>
                  </a:cubicBezTo>
                  <a:cubicBezTo>
                    <a:pt x="13736" y="8837"/>
                    <a:pt x="14361" y="8732"/>
                    <a:pt x="14888" y="8425"/>
                  </a:cubicBezTo>
                  <a:cubicBezTo>
                    <a:pt x="15268" y="8212"/>
                    <a:pt x="15635" y="7924"/>
                    <a:pt x="15818" y="7517"/>
                  </a:cubicBezTo>
                  <a:cubicBezTo>
                    <a:pt x="15962" y="7208"/>
                    <a:pt x="15950" y="6841"/>
                    <a:pt x="15814" y="6532"/>
                  </a:cubicBezTo>
                  <a:cubicBezTo>
                    <a:pt x="15704" y="6263"/>
                    <a:pt x="15510" y="6042"/>
                    <a:pt x="15315" y="5832"/>
                  </a:cubicBezTo>
                  <a:cubicBezTo>
                    <a:pt x="15362" y="5802"/>
                    <a:pt x="15410" y="5772"/>
                    <a:pt x="15459" y="5743"/>
                  </a:cubicBezTo>
                  <a:cubicBezTo>
                    <a:pt x="15926" y="6575"/>
                    <a:pt x="16342" y="7437"/>
                    <a:pt x="16678" y="8330"/>
                  </a:cubicBezTo>
                  <a:cubicBezTo>
                    <a:pt x="16556" y="8435"/>
                    <a:pt x="16428" y="8534"/>
                    <a:pt x="16303" y="8636"/>
                  </a:cubicBezTo>
                  <a:cubicBezTo>
                    <a:pt x="16468" y="8641"/>
                    <a:pt x="16634" y="8648"/>
                    <a:pt x="16799" y="8652"/>
                  </a:cubicBezTo>
                  <a:cubicBezTo>
                    <a:pt x="17151" y="9662"/>
                    <a:pt x="17427" y="10713"/>
                    <a:pt x="17448" y="11788"/>
                  </a:cubicBezTo>
                  <a:cubicBezTo>
                    <a:pt x="17446" y="12411"/>
                    <a:pt x="17359" y="13072"/>
                    <a:pt x="16985" y="13589"/>
                  </a:cubicBezTo>
                  <a:cubicBezTo>
                    <a:pt x="16720" y="13965"/>
                    <a:pt x="16292" y="14202"/>
                    <a:pt x="15843" y="14277"/>
                  </a:cubicBezTo>
                  <a:cubicBezTo>
                    <a:pt x="15160" y="14395"/>
                    <a:pt x="14465" y="14241"/>
                    <a:pt x="13813" y="14037"/>
                  </a:cubicBezTo>
                  <a:cubicBezTo>
                    <a:pt x="13525" y="13952"/>
                    <a:pt x="13253" y="13820"/>
                    <a:pt x="12965" y="13735"/>
                  </a:cubicBezTo>
                  <a:cubicBezTo>
                    <a:pt x="13012" y="13791"/>
                    <a:pt x="13069" y="13840"/>
                    <a:pt x="13139" y="13866"/>
                  </a:cubicBezTo>
                  <a:cubicBezTo>
                    <a:pt x="13655" y="14080"/>
                    <a:pt x="14184" y="14269"/>
                    <a:pt x="14733" y="14383"/>
                  </a:cubicBezTo>
                  <a:cubicBezTo>
                    <a:pt x="15324" y="14501"/>
                    <a:pt x="15966" y="14549"/>
                    <a:pt x="16531" y="14301"/>
                  </a:cubicBezTo>
                  <a:cubicBezTo>
                    <a:pt x="16967" y="14115"/>
                    <a:pt x="17289" y="13726"/>
                    <a:pt x="17451" y="13287"/>
                  </a:cubicBezTo>
                  <a:cubicBezTo>
                    <a:pt x="17701" y="12618"/>
                    <a:pt x="17697" y="11886"/>
                    <a:pt x="17630" y="11184"/>
                  </a:cubicBezTo>
                  <a:cubicBezTo>
                    <a:pt x="17543" y="10321"/>
                    <a:pt x="17333" y="9476"/>
                    <a:pt x="17073" y="8650"/>
                  </a:cubicBezTo>
                  <a:cubicBezTo>
                    <a:pt x="17404" y="8644"/>
                    <a:pt x="17735" y="8651"/>
                    <a:pt x="18066" y="8646"/>
                  </a:cubicBezTo>
                  <a:cubicBezTo>
                    <a:pt x="17956" y="8541"/>
                    <a:pt x="17855" y="8420"/>
                    <a:pt x="17814" y="8271"/>
                  </a:cubicBezTo>
                  <a:cubicBezTo>
                    <a:pt x="17719" y="7973"/>
                    <a:pt x="17790" y="7655"/>
                    <a:pt x="17900" y="7373"/>
                  </a:cubicBezTo>
                  <a:cubicBezTo>
                    <a:pt x="18488" y="7365"/>
                    <a:pt x="19077" y="7370"/>
                    <a:pt x="19666" y="7370"/>
                  </a:cubicBezTo>
                  <a:cubicBezTo>
                    <a:pt x="19740" y="7592"/>
                    <a:pt x="19838" y="7812"/>
                    <a:pt x="19854" y="8049"/>
                  </a:cubicBezTo>
                  <a:cubicBezTo>
                    <a:pt x="19838" y="8314"/>
                    <a:pt x="19586" y="8464"/>
                    <a:pt x="19431" y="8651"/>
                  </a:cubicBezTo>
                  <a:cubicBezTo>
                    <a:pt x="19866" y="8667"/>
                    <a:pt x="20301" y="8647"/>
                    <a:pt x="20736" y="8663"/>
                  </a:cubicBezTo>
                  <a:cubicBezTo>
                    <a:pt x="21376" y="8676"/>
                    <a:pt x="22017" y="8652"/>
                    <a:pt x="22657" y="8675"/>
                  </a:cubicBezTo>
                  <a:cubicBezTo>
                    <a:pt x="22454" y="8570"/>
                    <a:pt x="22291" y="8395"/>
                    <a:pt x="22211" y="8179"/>
                  </a:cubicBezTo>
                  <a:cubicBezTo>
                    <a:pt x="21554" y="6516"/>
                    <a:pt x="21020" y="4808"/>
                    <a:pt x="20396" y="3133"/>
                  </a:cubicBezTo>
                  <a:cubicBezTo>
                    <a:pt x="20002" y="3116"/>
                    <a:pt x="19607" y="3134"/>
                    <a:pt x="19215" y="3103"/>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42" name="Freeform 76">
              <a:extLst>
                <a:ext uri="{FF2B5EF4-FFF2-40B4-BE49-F238E27FC236}">
                  <a16:creationId xmlns:a16="http://schemas.microsoft.com/office/drawing/2014/main" id="{79089BA3-F7DF-BF40-B642-C59DB44F7B47}"/>
                </a:ext>
              </a:extLst>
            </p:cNvPr>
            <p:cNvSpPr>
              <a:spLocks noChangeAspect="1"/>
            </p:cNvSpPr>
            <p:nvPr/>
          </p:nvSpPr>
          <p:spPr bwMode="auto">
            <a:xfrm>
              <a:off x="2124" y="2382"/>
              <a:ext cx="457" cy="320"/>
            </a:xfrm>
            <a:custGeom>
              <a:avLst/>
              <a:gdLst>
                <a:gd name="T0" fmla="*/ 415 w 6783"/>
                <a:gd name="T1" fmla="*/ 27 h 4741"/>
                <a:gd name="T2" fmla="*/ 457 w 6783"/>
                <a:gd name="T3" fmla="*/ 0 h 4741"/>
                <a:gd name="T4" fmla="*/ 433 w 6783"/>
                <a:gd name="T5" fmla="*/ 21 h 4741"/>
                <a:gd name="T6" fmla="*/ 231 w 6783"/>
                <a:gd name="T7" fmla="*/ 186 h 4741"/>
                <a:gd name="T8" fmla="*/ 200 w 6783"/>
                <a:gd name="T9" fmla="*/ 186 h 4741"/>
                <a:gd name="T10" fmla="*/ 213 w 6783"/>
                <a:gd name="T11" fmla="*/ 201 h 4741"/>
                <a:gd name="T12" fmla="*/ 46 w 6783"/>
                <a:gd name="T13" fmla="*/ 320 h 4741"/>
                <a:gd name="T14" fmla="*/ 0 w 6783"/>
                <a:gd name="T15" fmla="*/ 247 h 4741"/>
                <a:gd name="T16" fmla="*/ 46 w 6783"/>
                <a:gd name="T17" fmla="*/ 275 h 4741"/>
                <a:gd name="T18" fmla="*/ 45 w 6783"/>
                <a:gd name="T19" fmla="*/ 210 h 4741"/>
                <a:gd name="T20" fmla="*/ 415 w 6783"/>
                <a:gd name="T21" fmla="*/ 27 h 47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83"/>
                <a:gd name="T34" fmla="*/ 0 h 4741"/>
                <a:gd name="T35" fmla="*/ 6783 w 6783"/>
                <a:gd name="T36" fmla="*/ 4741 h 47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83" h="4741">
                  <a:moveTo>
                    <a:pt x="6157" y="399"/>
                  </a:moveTo>
                  <a:cubicBezTo>
                    <a:pt x="6368" y="269"/>
                    <a:pt x="6566" y="118"/>
                    <a:pt x="6783" y="0"/>
                  </a:cubicBezTo>
                  <a:cubicBezTo>
                    <a:pt x="6670" y="111"/>
                    <a:pt x="6548" y="212"/>
                    <a:pt x="6428" y="315"/>
                  </a:cubicBezTo>
                  <a:cubicBezTo>
                    <a:pt x="5453" y="1158"/>
                    <a:pt x="4458" y="1978"/>
                    <a:pt x="3436" y="2763"/>
                  </a:cubicBezTo>
                  <a:cubicBezTo>
                    <a:pt x="3280" y="2764"/>
                    <a:pt x="3124" y="2762"/>
                    <a:pt x="2968" y="2762"/>
                  </a:cubicBezTo>
                  <a:cubicBezTo>
                    <a:pt x="3029" y="2835"/>
                    <a:pt x="3094" y="2904"/>
                    <a:pt x="3159" y="2973"/>
                  </a:cubicBezTo>
                  <a:cubicBezTo>
                    <a:pt x="2349" y="3586"/>
                    <a:pt x="1525" y="4181"/>
                    <a:pt x="677" y="4741"/>
                  </a:cubicBezTo>
                  <a:cubicBezTo>
                    <a:pt x="463" y="4374"/>
                    <a:pt x="219" y="4024"/>
                    <a:pt x="0" y="3660"/>
                  </a:cubicBezTo>
                  <a:cubicBezTo>
                    <a:pt x="249" y="3759"/>
                    <a:pt x="462" y="3922"/>
                    <a:pt x="681" y="4071"/>
                  </a:cubicBezTo>
                  <a:cubicBezTo>
                    <a:pt x="684" y="3751"/>
                    <a:pt x="666" y="3432"/>
                    <a:pt x="673" y="3113"/>
                  </a:cubicBezTo>
                  <a:cubicBezTo>
                    <a:pt x="2580" y="2382"/>
                    <a:pt x="4433" y="1496"/>
                    <a:pt x="6157" y="399"/>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43" name="Freeform 77">
              <a:extLst>
                <a:ext uri="{FF2B5EF4-FFF2-40B4-BE49-F238E27FC236}">
                  <a16:creationId xmlns:a16="http://schemas.microsoft.com/office/drawing/2014/main" id="{D7DBA775-1D31-9A46-91DB-AC5A2519372A}"/>
                </a:ext>
              </a:extLst>
            </p:cNvPr>
            <p:cNvSpPr>
              <a:spLocks noChangeAspect="1"/>
            </p:cNvSpPr>
            <p:nvPr/>
          </p:nvSpPr>
          <p:spPr bwMode="auto">
            <a:xfrm>
              <a:off x="2124" y="2382"/>
              <a:ext cx="457" cy="320"/>
            </a:xfrm>
            <a:custGeom>
              <a:avLst/>
              <a:gdLst>
                <a:gd name="T0" fmla="*/ 415 w 6783"/>
                <a:gd name="T1" fmla="*/ 27 h 4741"/>
                <a:gd name="T2" fmla="*/ 457 w 6783"/>
                <a:gd name="T3" fmla="*/ 0 h 4741"/>
                <a:gd name="T4" fmla="*/ 433 w 6783"/>
                <a:gd name="T5" fmla="*/ 21 h 4741"/>
                <a:gd name="T6" fmla="*/ 231 w 6783"/>
                <a:gd name="T7" fmla="*/ 186 h 4741"/>
                <a:gd name="T8" fmla="*/ 200 w 6783"/>
                <a:gd name="T9" fmla="*/ 186 h 4741"/>
                <a:gd name="T10" fmla="*/ 213 w 6783"/>
                <a:gd name="T11" fmla="*/ 201 h 4741"/>
                <a:gd name="T12" fmla="*/ 46 w 6783"/>
                <a:gd name="T13" fmla="*/ 320 h 4741"/>
                <a:gd name="T14" fmla="*/ 0 w 6783"/>
                <a:gd name="T15" fmla="*/ 247 h 4741"/>
                <a:gd name="T16" fmla="*/ 46 w 6783"/>
                <a:gd name="T17" fmla="*/ 275 h 4741"/>
                <a:gd name="T18" fmla="*/ 45 w 6783"/>
                <a:gd name="T19" fmla="*/ 210 h 4741"/>
                <a:gd name="T20" fmla="*/ 415 w 6783"/>
                <a:gd name="T21" fmla="*/ 27 h 47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83"/>
                <a:gd name="T34" fmla="*/ 0 h 4741"/>
                <a:gd name="T35" fmla="*/ 6783 w 6783"/>
                <a:gd name="T36" fmla="*/ 4741 h 47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83" h="4741">
                  <a:moveTo>
                    <a:pt x="6157" y="399"/>
                  </a:moveTo>
                  <a:cubicBezTo>
                    <a:pt x="6368" y="269"/>
                    <a:pt x="6566" y="118"/>
                    <a:pt x="6783" y="0"/>
                  </a:cubicBezTo>
                  <a:cubicBezTo>
                    <a:pt x="6670" y="111"/>
                    <a:pt x="6548" y="212"/>
                    <a:pt x="6428" y="315"/>
                  </a:cubicBezTo>
                  <a:cubicBezTo>
                    <a:pt x="5453" y="1158"/>
                    <a:pt x="4458" y="1978"/>
                    <a:pt x="3436" y="2763"/>
                  </a:cubicBezTo>
                  <a:cubicBezTo>
                    <a:pt x="3280" y="2764"/>
                    <a:pt x="3124" y="2762"/>
                    <a:pt x="2968" y="2762"/>
                  </a:cubicBezTo>
                  <a:cubicBezTo>
                    <a:pt x="3029" y="2835"/>
                    <a:pt x="3094" y="2904"/>
                    <a:pt x="3159" y="2973"/>
                  </a:cubicBezTo>
                  <a:cubicBezTo>
                    <a:pt x="2349" y="3586"/>
                    <a:pt x="1525" y="4181"/>
                    <a:pt x="677" y="4741"/>
                  </a:cubicBezTo>
                  <a:cubicBezTo>
                    <a:pt x="463" y="4374"/>
                    <a:pt x="219" y="4024"/>
                    <a:pt x="0" y="3660"/>
                  </a:cubicBezTo>
                  <a:cubicBezTo>
                    <a:pt x="249" y="3759"/>
                    <a:pt x="462" y="3922"/>
                    <a:pt x="681" y="4071"/>
                  </a:cubicBezTo>
                  <a:cubicBezTo>
                    <a:pt x="684" y="3751"/>
                    <a:pt x="666" y="3432"/>
                    <a:pt x="673" y="3113"/>
                  </a:cubicBezTo>
                  <a:cubicBezTo>
                    <a:pt x="2580" y="2382"/>
                    <a:pt x="4433" y="1496"/>
                    <a:pt x="6157" y="399"/>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44" name="Freeform 78">
              <a:extLst>
                <a:ext uri="{FF2B5EF4-FFF2-40B4-BE49-F238E27FC236}">
                  <a16:creationId xmlns:a16="http://schemas.microsoft.com/office/drawing/2014/main" id="{DBB78309-453C-B743-ADFB-66FE060AAE2C}"/>
                </a:ext>
              </a:extLst>
            </p:cNvPr>
            <p:cNvSpPr>
              <a:spLocks noChangeAspect="1"/>
            </p:cNvSpPr>
            <p:nvPr/>
          </p:nvSpPr>
          <p:spPr bwMode="auto">
            <a:xfrm>
              <a:off x="1710" y="2516"/>
              <a:ext cx="346" cy="212"/>
            </a:xfrm>
            <a:custGeom>
              <a:avLst/>
              <a:gdLst>
                <a:gd name="T0" fmla="*/ 33 w 5125"/>
                <a:gd name="T1" fmla="*/ 100 h 3144"/>
                <a:gd name="T2" fmla="*/ 307 w 5125"/>
                <a:gd name="T3" fmla="*/ 0 h 3144"/>
                <a:gd name="T4" fmla="*/ 346 w 5125"/>
                <a:gd name="T5" fmla="*/ 50 h 3144"/>
                <a:gd name="T6" fmla="*/ 302 w 5125"/>
                <a:gd name="T7" fmla="*/ 50 h 3144"/>
                <a:gd name="T8" fmla="*/ 206 w 5125"/>
                <a:gd name="T9" fmla="*/ 90 h 3144"/>
                <a:gd name="T10" fmla="*/ 177 w 5125"/>
                <a:gd name="T11" fmla="*/ 172 h 3144"/>
                <a:gd name="T12" fmla="*/ 35 w 5125"/>
                <a:gd name="T13" fmla="*/ 212 h 3144"/>
                <a:gd name="T14" fmla="*/ 0 w 5125"/>
                <a:gd name="T15" fmla="*/ 112 h 3144"/>
                <a:gd name="T16" fmla="*/ 33 w 5125"/>
                <a:gd name="T17" fmla="*/ 100 h 3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25"/>
                <a:gd name="T28" fmla="*/ 0 h 3144"/>
                <a:gd name="T29" fmla="*/ 5125 w 5125"/>
                <a:gd name="T30" fmla="*/ 3144 h 3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25" h="3144">
                  <a:moveTo>
                    <a:pt x="486" y="1482"/>
                  </a:moveTo>
                  <a:cubicBezTo>
                    <a:pt x="1847" y="1010"/>
                    <a:pt x="3204" y="525"/>
                    <a:pt x="4546" y="0"/>
                  </a:cubicBezTo>
                  <a:cubicBezTo>
                    <a:pt x="4747" y="240"/>
                    <a:pt x="4943" y="485"/>
                    <a:pt x="5125" y="740"/>
                  </a:cubicBezTo>
                  <a:cubicBezTo>
                    <a:pt x="4907" y="734"/>
                    <a:pt x="4689" y="716"/>
                    <a:pt x="4472" y="736"/>
                  </a:cubicBezTo>
                  <a:cubicBezTo>
                    <a:pt x="3952" y="769"/>
                    <a:pt x="3419" y="949"/>
                    <a:pt x="3056" y="1336"/>
                  </a:cubicBezTo>
                  <a:cubicBezTo>
                    <a:pt x="2747" y="1658"/>
                    <a:pt x="2598" y="2113"/>
                    <a:pt x="2619" y="2555"/>
                  </a:cubicBezTo>
                  <a:cubicBezTo>
                    <a:pt x="1919" y="2753"/>
                    <a:pt x="1223" y="2965"/>
                    <a:pt x="518" y="3144"/>
                  </a:cubicBezTo>
                  <a:cubicBezTo>
                    <a:pt x="345" y="2649"/>
                    <a:pt x="174" y="2153"/>
                    <a:pt x="0" y="1658"/>
                  </a:cubicBezTo>
                  <a:cubicBezTo>
                    <a:pt x="160" y="1593"/>
                    <a:pt x="323" y="1539"/>
                    <a:pt x="486" y="1482"/>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45" name="Freeform 79">
              <a:extLst>
                <a:ext uri="{FF2B5EF4-FFF2-40B4-BE49-F238E27FC236}">
                  <a16:creationId xmlns:a16="http://schemas.microsoft.com/office/drawing/2014/main" id="{9B709CDF-9069-744D-A85C-FB62D17BEDD4}"/>
                </a:ext>
              </a:extLst>
            </p:cNvPr>
            <p:cNvSpPr>
              <a:spLocks noChangeAspect="1"/>
            </p:cNvSpPr>
            <p:nvPr/>
          </p:nvSpPr>
          <p:spPr bwMode="auto">
            <a:xfrm>
              <a:off x="1710" y="2516"/>
              <a:ext cx="346" cy="212"/>
            </a:xfrm>
            <a:custGeom>
              <a:avLst/>
              <a:gdLst>
                <a:gd name="T0" fmla="*/ 33 w 5125"/>
                <a:gd name="T1" fmla="*/ 100 h 3144"/>
                <a:gd name="T2" fmla="*/ 307 w 5125"/>
                <a:gd name="T3" fmla="*/ 0 h 3144"/>
                <a:gd name="T4" fmla="*/ 346 w 5125"/>
                <a:gd name="T5" fmla="*/ 50 h 3144"/>
                <a:gd name="T6" fmla="*/ 302 w 5125"/>
                <a:gd name="T7" fmla="*/ 50 h 3144"/>
                <a:gd name="T8" fmla="*/ 206 w 5125"/>
                <a:gd name="T9" fmla="*/ 90 h 3144"/>
                <a:gd name="T10" fmla="*/ 177 w 5125"/>
                <a:gd name="T11" fmla="*/ 172 h 3144"/>
                <a:gd name="T12" fmla="*/ 35 w 5125"/>
                <a:gd name="T13" fmla="*/ 212 h 3144"/>
                <a:gd name="T14" fmla="*/ 0 w 5125"/>
                <a:gd name="T15" fmla="*/ 112 h 3144"/>
                <a:gd name="T16" fmla="*/ 33 w 5125"/>
                <a:gd name="T17" fmla="*/ 100 h 3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25"/>
                <a:gd name="T28" fmla="*/ 0 h 3144"/>
                <a:gd name="T29" fmla="*/ 5125 w 5125"/>
                <a:gd name="T30" fmla="*/ 3144 h 3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25" h="3144">
                  <a:moveTo>
                    <a:pt x="486" y="1482"/>
                  </a:moveTo>
                  <a:cubicBezTo>
                    <a:pt x="1847" y="1010"/>
                    <a:pt x="3204" y="525"/>
                    <a:pt x="4546" y="0"/>
                  </a:cubicBezTo>
                  <a:cubicBezTo>
                    <a:pt x="4747" y="240"/>
                    <a:pt x="4943" y="485"/>
                    <a:pt x="5125" y="740"/>
                  </a:cubicBezTo>
                  <a:cubicBezTo>
                    <a:pt x="4907" y="734"/>
                    <a:pt x="4689" y="716"/>
                    <a:pt x="4472" y="736"/>
                  </a:cubicBezTo>
                  <a:cubicBezTo>
                    <a:pt x="3952" y="769"/>
                    <a:pt x="3419" y="949"/>
                    <a:pt x="3056" y="1336"/>
                  </a:cubicBezTo>
                  <a:cubicBezTo>
                    <a:pt x="2747" y="1658"/>
                    <a:pt x="2598" y="2113"/>
                    <a:pt x="2619" y="2555"/>
                  </a:cubicBezTo>
                  <a:cubicBezTo>
                    <a:pt x="1919" y="2753"/>
                    <a:pt x="1223" y="2965"/>
                    <a:pt x="518" y="3144"/>
                  </a:cubicBezTo>
                  <a:cubicBezTo>
                    <a:pt x="345" y="2649"/>
                    <a:pt x="174" y="2153"/>
                    <a:pt x="0" y="1658"/>
                  </a:cubicBezTo>
                  <a:cubicBezTo>
                    <a:pt x="160" y="1593"/>
                    <a:pt x="323" y="1539"/>
                    <a:pt x="486" y="1482"/>
                  </a:cubicBezTo>
                  <a:close/>
                </a:path>
              </a:pathLst>
            </a:custGeom>
            <a:solidFill>
              <a:srgbClr val="E32E3A"/>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46" name="Freeform 80">
              <a:extLst>
                <a:ext uri="{FF2B5EF4-FFF2-40B4-BE49-F238E27FC236}">
                  <a16:creationId xmlns:a16="http://schemas.microsoft.com/office/drawing/2014/main" id="{6990430C-CE8A-6847-B1E1-3D5703A7E147}"/>
                </a:ext>
              </a:extLst>
            </p:cNvPr>
            <p:cNvSpPr>
              <a:spLocks noChangeAspect="1"/>
            </p:cNvSpPr>
            <p:nvPr/>
          </p:nvSpPr>
          <p:spPr bwMode="auto">
            <a:xfrm>
              <a:off x="967" y="2559"/>
              <a:ext cx="381" cy="379"/>
            </a:xfrm>
            <a:custGeom>
              <a:avLst/>
              <a:gdLst>
                <a:gd name="T0" fmla="*/ 6 w 5639"/>
                <a:gd name="T1" fmla="*/ 1 h 5621"/>
                <a:gd name="T2" fmla="*/ 60 w 5639"/>
                <a:gd name="T3" fmla="*/ 2 h 5621"/>
                <a:gd name="T4" fmla="*/ 162 w 5639"/>
                <a:gd name="T5" fmla="*/ 1 h 5621"/>
                <a:gd name="T6" fmla="*/ 199 w 5639"/>
                <a:gd name="T7" fmla="*/ 62 h 5621"/>
                <a:gd name="T8" fmla="*/ 291 w 5639"/>
                <a:gd name="T9" fmla="*/ 225 h 5621"/>
                <a:gd name="T10" fmla="*/ 297 w 5639"/>
                <a:gd name="T11" fmla="*/ 220 h 5621"/>
                <a:gd name="T12" fmla="*/ 296 w 5639"/>
                <a:gd name="T13" fmla="*/ 66 h 5621"/>
                <a:gd name="T14" fmla="*/ 293 w 5639"/>
                <a:gd name="T15" fmla="*/ 42 h 5621"/>
                <a:gd name="T16" fmla="*/ 265 w 5639"/>
                <a:gd name="T17" fmla="*/ 3 h 5621"/>
                <a:gd name="T18" fmla="*/ 377 w 5639"/>
                <a:gd name="T19" fmla="*/ 4 h 5621"/>
                <a:gd name="T20" fmla="*/ 353 w 5639"/>
                <a:gd name="T21" fmla="*/ 30 h 5621"/>
                <a:gd name="T22" fmla="*/ 348 w 5639"/>
                <a:gd name="T23" fmla="*/ 59 h 5621"/>
                <a:gd name="T24" fmla="*/ 347 w 5639"/>
                <a:gd name="T25" fmla="*/ 202 h 5621"/>
                <a:gd name="T26" fmla="*/ 348 w 5639"/>
                <a:gd name="T27" fmla="*/ 280 h 5621"/>
                <a:gd name="T28" fmla="*/ 350 w 5639"/>
                <a:gd name="T29" fmla="*/ 333 h 5621"/>
                <a:gd name="T30" fmla="*/ 381 w 5639"/>
                <a:gd name="T31" fmla="*/ 378 h 5621"/>
                <a:gd name="T32" fmla="*/ 227 w 5639"/>
                <a:gd name="T33" fmla="*/ 378 h 5621"/>
                <a:gd name="T34" fmla="*/ 194 w 5639"/>
                <a:gd name="T35" fmla="*/ 322 h 5621"/>
                <a:gd name="T36" fmla="*/ 164 w 5639"/>
                <a:gd name="T37" fmla="*/ 270 h 5621"/>
                <a:gd name="T38" fmla="*/ 86 w 5639"/>
                <a:gd name="T39" fmla="*/ 136 h 5621"/>
                <a:gd name="T40" fmla="*/ 86 w 5639"/>
                <a:gd name="T41" fmla="*/ 302 h 5621"/>
                <a:gd name="T42" fmla="*/ 101 w 5639"/>
                <a:gd name="T43" fmla="*/ 351 h 5621"/>
                <a:gd name="T44" fmla="*/ 120 w 5639"/>
                <a:gd name="T45" fmla="*/ 373 h 5621"/>
                <a:gd name="T46" fmla="*/ 25 w 5639"/>
                <a:gd name="T47" fmla="*/ 375 h 5621"/>
                <a:gd name="T48" fmla="*/ 0 w 5639"/>
                <a:gd name="T49" fmla="*/ 374 h 5621"/>
                <a:gd name="T50" fmla="*/ 38 w 5639"/>
                <a:gd name="T51" fmla="*/ 325 h 5621"/>
                <a:gd name="T52" fmla="*/ 38 w 5639"/>
                <a:gd name="T53" fmla="*/ 63 h 5621"/>
                <a:gd name="T54" fmla="*/ 33 w 5639"/>
                <a:gd name="T55" fmla="*/ 37 h 5621"/>
                <a:gd name="T56" fmla="*/ 6 w 5639"/>
                <a:gd name="T57" fmla="*/ 1 h 56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39"/>
                <a:gd name="T88" fmla="*/ 0 h 5621"/>
                <a:gd name="T89" fmla="*/ 5639 w 5639"/>
                <a:gd name="T90" fmla="*/ 5621 h 56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39" h="5621">
                  <a:moveTo>
                    <a:pt x="93" y="22"/>
                  </a:moveTo>
                  <a:cubicBezTo>
                    <a:pt x="357" y="0"/>
                    <a:pt x="621" y="26"/>
                    <a:pt x="885" y="23"/>
                  </a:cubicBezTo>
                  <a:cubicBezTo>
                    <a:pt x="1391" y="22"/>
                    <a:pt x="1898" y="23"/>
                    <a:pt x="2404" y="22"/>
                  </a:cubicBezTo>
                  <a:cubicBezTo>
                    <a:pt x="2606" y="309"/>
                    <a:pt x="2766" y="624"/>
                    <a:pt x="2946" y="925"/>
                  </a:cubicBezTo>
                  <a:cubicBezTo>
                    <a:pt x="3408" y="1725"/>
                    <a:pt x="3857" y="2532"/>
                    <a:pt x="4312" y="3336"/>
                  </a:cubicBezTo>
                  <a:cubicBezTo>
                    <a:pt x="4333" y="3319"/>
                    <a:pt x="4374" y="3287"/>
                    <a:pt x="4395" y="3270"/>
                  </a:cubicBezTo>
                  <a:cubicBezTo>
                    <a:pt x="4395" y="2505"/>
                    <a:pt x="4380" y="1740"/>
                    <a:pt x="4388" y="975"/>
                  </a:cubicBezTo>
                  <a:cubicBezTo>
                    <a:pt x="4386" y="857"/>
                    <a:pt x="4401" y="730"/>
                    <a:pt x="4342" y="622"/>
                  </a:cubicBezTo>
                  <a:cubicBezTo>
                    <a:pt x="4231" y="411"/>
                    <a:pt x="4060" y="242"/>
                    <a:pt x="3927" y="46"/>
                  </a:cubicBezTo>
                  <a:cubicBezTo>
                    <a:pt x="4477" y="32"/>
                    <a:pt x="5027" y="46"/>
                    <a:pt x="5576" y="59"/>
                  </a:cubicBezTo>
                  <a:cubicBezTo>
                    <a:pt x="5466" y="194"/>
                    <a:pt x="5339" y="315"/>
                    <a:pt x="5229" y="450"/>
                  </a:cubicBezTo>
                  <a:cubicBezTo>
                    <a:pt x="5130" y="566"/>
                    <a:pt x="5152" y="729"/>
                    <a:pt x="5145" y="870"/>
                  </a:cubicBezTo>
                  <a:cubicBezTo>
                    <a:pt x="5151" y="1577"/>
                    <a:pt x="5129" y="2284"/>
                    <a:pt x="5137" y="2992"/>
                  </a:cubicBezTo>
                  <a:cubicBezTo>
                    <a:pt x="5130" y="3378"/>
                    <a:pt x="5150" y="3765"/>
                    <a:pt x="5145" y="4151"/>
                  </a:cubicBezTo>
                  <a:cubicBezTo>
                    <a:pt x="5156" y="4415"/>
                    <a:pt x="5116" y="4685"/>
                    <a:pt x="5177" y="4944"/>
                  </a:cubicBezTo>
                  <a:cubicBezTo>
                    <a:pt x="5286" y="5194"/>
                    <a:pt x="5508" y="5371"/>
                    <a:pt x="5639" y="5608"/>
                  </a:cubicBezTo>
                  <a:cubicBezTo>
                    <a:pt x="4877" y="5621"/>
                    <a:pt x="4116" y="5612"/>
                    <a:pt x="3354" y="5612"/>
                  </a:cubicBezTo>
                  <a:cubicBezTo>
                    <a:pt x="3189" y="5336"/>
                    <a:pt x="3030" y="5055"/>
                    <a:pt x="2868" y="4777"/>
                  </a:cubicBezTo>
                  <a:cubicBezTo>
                    <a:pt x="2721" y="4519"/>
                    <a:pt x="2572" y="4261"/>
                    <a:pt x="2423" y="4004"/>
                  </a:cubicBezTo>
                  <a:cubicBezTo>
                    <a:pt x="2039" y="3341"/>
                    <a:pt x="1670" y="2669"/>
                    <a:pt x="1279" y="2011"/>
                  </a:cubicBezTo>
                  <a:cubicBezTo>
                    <a:pt x="1254" y="2834"/>
                    <a:pt x="1259" y="3658"/>
                    <a:pt x="1279" y="4481"/>
                  </a:cubicBezTo>
                  <a:cubicBezTo>
                    <a:pt x="1270" y="4739"/>
                    <a:pt x="1317" y="5012"/>
                    <a:pt x="1502" y="5205"/>
                  </a:cubicBezTo>
                  <a:cubicBezTo>
                    <a:pt x="1594" y="5314"/>
                    <a:pt x="1693" y="5418"/>
                    <a:pt x="1783" y="5530"/>
                  </a:cubicBezTo>
                  <a:cubicBezTo>
                    <a:pt x="1313" y="5558"/>
                    <a:pt x="841" y="5528"/>
                    <a:pt x="370" y="5558"/>
                  </a:cubicBezTo>
                  <a:cubicBezTo>
                    <a:pt x="247" y="5555"/>
                    <a:pt x="124" y="5552"/>
                    <a:pt x="0" y="5551"/>
                  </a:cubicBezTo>
                  <a:cubicBezTo>
                    <a:pt x="269" y="5389"/>
                    <a:pt x="545" y="5153"/>
                    <a:pt x="566" y="4817"/>
                  </a:cubicBezTo>
                  <a:cubicBezTo>
                    <a:pt x="541" y="3525"/>
                    <a:pt x="549" y="2232"/>
                    <a:pt x="560" y="939"/>
                  </a:cubicBezTo>
                  <a:cubicBezTo>
                    <a:pt x="557" y="810"/>
                    <a:pt x="579" y="665"/>
                    <a:pt x="495" y="554"/>
                  </a:cubicBezTo>
                  <a:cubicBezTo>
                    <a:pt x="369" y="371"/>
                    <a:pt x="211" y="211"/>
                    <a:pt x="93" y="22"/>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47" name="Freeform 81">
              <a:extLst>
                <a:ext uri="{FF2B5EF4-FFF2-40B4-BE49-F238E27FC236}">
                  <a16:creationId xmlns:a16="http://schemas.microsoft.com/office/drawing/2014/main" id="{936C6C4E-EE25-E048-B00B-1496BD852BAA}"/>
                </a:ext>
              </a:extLst>
            </p:cNvPr>
            <p:cNvSpPr>
              <a:spLocks noChangeAspect="1"/>
            </p:cNvSpPr>
            <p:nvPr/>
          </p:nvSpPr>
          <p:spPr bwMode="auto">
            <a:xfrm>
              <a:off x="1995" y="2611"/>
              <a:ext cx="101" cy="41"/>
            </a:xfrm>
            <a:custGeom>
              <a:avLst/>
              <a:gdLst>
                <a:gd name="T0" fmla="*/ 31 w 1486"/>
                <a:gd name="T1" fmla="*/ 7 h 615"/>
                <a:gd name="T2" fmla="*/ 101 w 1486"/>
                <a:gd name="T3" fmla="*/ 9 h 615"/>
                <a:gd name="T4" fmla="*/ 4 w 1486"/>
                <a:gd name="T5" fmla="*/ 41 h 615"/>
                <a:gd name="T6" fmla="*/ 31 w 1486"/>
                <a:gd name="T7" fmla="*/ 7 h 615"/>
                <a:gd name="T8" fmla="*/ 0 60000 65536"/>
                <a:gd name="T9" fmla="*/ 0 60000 65536"/>
                <a:gd name="T10" fmla="*/ 0 60000 65536"/>
                <a:gd name="T11" fmla="*/ 0 60000 65536"/>
                <a:gd name="T12" fmla="*/ 0 w 1486"/>
                <a:gd name="T13" fmla="*/ 0 h 615"/>
                <a:gd name="T14" fmla="*/ 1486 w 1486"/>
                <a:gd name="T15" fmla="*/ 615 h 615"/>
              </a:gdLst>
              <a:ahLst/>
              <a:cxnLst>
                <a:cxn ang="T8">
                  <a:pos x="T0" y="T1"/>
                </a:cxn>
                <a:cxn ang="T9">
                  <a:pos x="T2" y="T3"/>
                </a:cxn>
                <a:cxn ang="T10">
                  <a:pos x="T4" y="T5"/>
                </a:cxn>
                <a:cxn ang="T11">
                  <a:pos x="T6" y="T7"/>
                </a:cxn>
              </a:cxnLst>
              <a:rect l="T12" t="T13" r="T14" b="T15"/>
              <a:pathLst>
                <a:path w="1486" h="615">
                  <a:moveTo>
                    <a:pt x="455" y="103"/>
                  </a:moveTo>
                  <a:cubicBezTo>
                    <a:pt x="787" y="0"/>
                    <a:pt x="1161" y="3"/>
                    <a:pt x="1486" y="131"/>
                  </a:cubicBezTo>
                  <a:cubicBezTo>
                    <a:pt x="1011" y="301"/>
                    <a:pt x="537" y="477"/>
                    <a:pt x="52" y="615"/>
                  </a:cubicBezTo>
                  <a:cubicBezTo>
                    <a:pt x="0" y="356"/>
                    <a:pt x="234" y="171"/>
                    <a:pt x="455" y="103"/>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48" name="Freeform 82">
              <a:extLst>
                <a:ext uri="{FF2B5EF4-FFF2-40B4-BE49-F238E27FC236}">
                  <a16:creationId xmlns:a16="http://schemas.microsoft.com/office/drawing/2014/main" id="{DE22FF91-36A3-A447-9F36-51601D86B196}"/>
                </a:ext>
              </a:extLst>
            </p:cNvPr>
            <p:cNvSpPr>
              <a:spLocks noChangeAspect="1"/>
            </p:cNvSpPr>
            <p:nvPr/>
          </p:nvSpPr>
          <p:spPr bwMode="auto">
            <a:xfrm>
              <a:off x="1995" y="2611"/>
              <a:ext cx="101" cy="41"/>
            </a:xfrm>
            <a:custGeom>
              <a:avLst/>
              <a:gdLst>
                <a:gd name="T0" fmla="*/ 31 w 1486"/>
                <a:gd name="T1" fmla="*/ 7 h 615"/>
                <a:gd name="T2" fmla="*/ 101 w 1486"/>
                <a:gd name="T3" fmla="*/ 9 h 615"/>
                <a:gd name="T4" fmla="*/ 4 w 1486"/>
                <a:gd name="T5" fmla="*/ 41 h 615"/>
                <a:gd name="T6" fmla="*/ 31 w 1486"/>
                <a:gd name="T7" fmla="*/ 7 h 615"/>
                <a:gd name="T8" fmla="*/ 0 60000 65536"/>
                <a:gd name="T9" fmla="*/ 0 60000 65536"/>
                <a:gd name="T10" fmla="*/ 0 60000 65536"/>
                <a:gd name="T11" fmla="*/ 0 60000 65536"/>
                <a:gd name="T12" fmla="*/ 0 w 1486"/>
                <a:gd name="T13" fmla="*/ 0 h 615"/>
                <a:gd name="T14" fmla="*/ 1486 w 1486"/>
                <a:gd name="T15" fmla="*/ 615 h 615"/>
              </a:gdLst>
              <a:ahLst/>
              <a:cxnLst>
                <a:cxn ang="T8">
                  <a:pos x="T0" y="T1"/>
                </a:cxn>
                <a:cxn ang="T9">
                  <a:pos x="T2" y="T3"/>
                </a:cxn>
                <a:cxn ang="T10">
                  <a:pos x="T4" y="T5"/>
                </a:cxn>
                <a:cxn ang="T11">
                  <a:pos x="T6" y="T7"/>
                </a:cxn>
              </a:cxnLst>
              <a:rect l="T12" t="T13" r="T14" b="T15"/>
              <a:pathLst>
                <a:path w="1486" h="615">
                  <a:moveTo>
                    <a:pt x="455" y="103"/>
                  </a:moveTo>
                  <a:cubicBezTo>
                    <a:pt x="787" y="0"/>
                    <a:pt x="1161" y="3"/>
                    <a:pt x="1486" y="131"/>
                  </a:cubicBezTo>
                  <a:cubicBezTo>
                    <a:pt x="1011" y="301"/>
                    <a:pt x="537" y="477"/>
                    <a:pt x="52" y="615"/>
                  </a:cubicBezTo>
                  <a:cubicBezTo>
                    <a:pt x="0" y="356"/>
                    <a:pt x="234" y="171"/>
                    <a:pt x="455" y="103"/>
                  </a:cubicBezTo>
                  <a:close/>
                </a:path>
              </a:pathLst>
            </a:custGeom>
            <a:solidFill>
              <a:srgbClr val="E32E3A"/>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49" name="Freeform 83">
              <a:extLst>
                <a:ext uri="{FF2B5EF4-FFF2-40B4-BE49-F238E27FC236}">
                  <a16:creationId xmlns:a16="http://schemas.microsoft.com/office/drawing/2014/main" id="{2904567F-D3A1-1D48-9B80-6542651EFC03}"/>
                </a:ext>
              </a:extLst>
            </p:cNvPr>
            <p:cNvSpPr>
              <a:spLocks noChangeAspect="1"/>
            </p:cNvSpPr>
            <p:nvPr/>
          </p:nvSpPr>
          <p:spPr bwMode="auto">
            <a:xfrm>
              <a:off x="1999" y="2620"/>
              <a:ext cx="156" cy="107"/>
            </a:xfrm>
            <a:custGeom>
              <a:avLst/>
              <a:gdLst>
                <a:gd name="T0" fmla="*/ 0 w 2319"/>
                <a:gd name="T1" fmla="*/ 33 h 1588"/>
                <a:gd name="T2" fmla="*/ 96 w 2319"/>
                <a:gd name="T3" fmla="*/ 0 h 1588"/>
                <a:gd name="T4" fmla="*/ 156 w 2319"/>
                <a:gd name="T5" fmla="*/ 91 h 1588"/>
                <a:gd name="T6" fmla="*/ 133 w 2319"/>
                <a:gd name="T7" fmla="*/ 107 h 1588"/>
                <a:gd name="T8" fmla="*/ 78 w 2319"/>
                <a:gd name="T9" fmla="*/ 79 h 1588"/>
                <a:gd name="T10" fmla="*/ 16 w 2319"/>
                <a:gd name="T11" fmla="*/ 52 h 1588"/>
                <a:gd name="T12" fmla="*/ 0 w 2319"/>
                <a:gd name="T13" fmla="*/ 33 h 1588"/>
                <a:gd name="T14" fmla="*/ 0 60000 65536"/>
                <a:gd name="T15" fmla="*/ 0 60000 65536"/>
                <a:gd name="T16" fmla="*/ 0 60000 65536"/>
                <a:gd name="T17" fmla="*/ 0 60000 65536"/>
                <a:gd name="T18" fmla="*/ 0 60000 65536"/>
                <a:gd name="T19" fmla="*/ 0 60000 65536"/>
                <a:gd name="T20" fmla="*/ 0 60000 65536"/>
                <a:gd name="T21" fmla="*/ 0 w 2319"/>
                <a:gd name="T22" fmla="*/ 0 h 1588"/>
                <a:gd name="T23" fmla="*/ 2319 w 2319"/>
                <a:gd name="T24" fmla="*/ 1588 h 1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19" h="1588">
                  <a:moveTo>
                    <a:pt x="0" y="484"/>
                  </a:moveTo>
                  <a:cubicBezTo>
                    <a:pt x="485" y="346"/>
                    <a:pt x="959" y="170"/>
                    <a:pt x="1434" y="0"/>
                  </a:cubicBezTo>
                  <a:cubicBezTo>
                    <a:pt x="1742" y="442"/>
                    <a:pt x="2040" y="892"/>
                    <a:pt x="2319" y="1353"/>
                  </a:cubicBezTo>
                  <a:cubicBezTo>
                    <a:pt x="2205" y="1435"/>
                    <a:pt x="2088" y="1512"/>
                    <a:pt x="1971" y="1588"/>
                  </a:cubicBezTo>
                  <a:cubicBezTo>
                    <a:pt x="1721" y="1409"/>
                    <a:pt x="1438" y="1281"/>
                    <a:pt x="1154" y="1166"/>
                  </a:cubicBezTo>
                  <a:cubicBezTo>
                    <a:pt x="848" y="1041"/>
                    <a:pt x="510" y="978"/>
                    <a:pt x="239" y="778"/>
                  </a:cubicBezTo>
                  <a:cubicBezTo>
                    <a:pt x="133" y="705"/>
                    <a:pt x="52" y="601"/>
                    <a:pt x="0" y="484"/>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50" name="Freeform 84">
              <a:extLst>
                <a:ext uri="{FF2B5EF4-FFF2-40B4-BE49-F238E27FC236}">
                  <a16:creationId xmlns:a16="http://schemas.microsoft.com/office/drawing/2014/main" id="{58A7B44B-D97F-8B4B-8264-167CA1977089}"/>
                </a:ext>
              </a:extLst>
            </p:cNvPr>
            <p:cNvSpPr>
              <a:spLocks noChangeAspect="1"/>
            </p:cNvSpPr>
            <p:nvPr/>
          </p:nvSpPr>
          <p:spPr bwMode="auto">
            <a:xfrm>
              <a:off x="1999" y="2620"/>
              <a:ext cx="156" cy="107"/>
            </a:xfrm>
            <a:custGeom>
              <a:avLst/>
              <a:gdLst>
                <a:gd name="T0" fmla="*/ 0 w 2319"/>
                <a:gd name="T1" fmla="*/ 33 h 1588"/>
                <a:gd name="T2" fmla="*/ 96 w 2319"/>
                <a:gd name="T3" fmla="*/ 0 h 1588"/>
                <a:gd name="T4" fmla="*/ 156 w 2319"/>
                <a:gd name="T5" fmla="*/ 91 h 1588"/>
                <a:gd name="T6" fmla="*/ 133 w 2319"/>
                <a:gd name="T7" fmla="*/ 107 h 1588"/>
                <a:gd name="T8" fmla="*/ 78 w 2319"/>
                <a:gd name="T9" fmla="*/ 79 h 1588"/>
                <a:gd name="T10" fmla="*/ 16 w 2319"/>
                <a:gd name="T11" fmla="*/ 52 h 1588"/>
                <a:gd name="T12" fmla="*/ 0 w 2319"/>
                <a:gd name="T13" fmla="*/ 33 h 1588"/>
                <a:gd name="T14" fmla="*/ 0 60000 65536"/>
                <a:gd name="T15" fmla="*/ 0 60000 65536"/>
                <a:gd name="T16" fmla="*/ 0 60000 65536"/>
                <a:gd name="T17" fmla="*/ 0 60000 65536"/>
                <a:gd name="T18" fmla="*/ 0 60000 65536"/>
                <a:gd name="T19" fmla="*/ 0 60000 65536"/>
                <a:gd name="T20" fmla="*/ 0 60000 65536"/>
                <a:gd name="T21" fmla="*/ 0 w 2319"/>
                <a:gd name="T22" fmla="*/ 0 h 1588"/>
                <a:gd name="T23" fmla="*/ 2319 w 2319"/>
                <a:gd name="T24" fmla="*/ 1588 h 1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19" h="1588">
                  <a:moveTo>
                    <a:pt x="0" y="484"/>
                  </a:moveTo>
                  <a:cubicBezTo>
                    <a:pt x="485" y="346"/>
                    <a:pt x="959" y="170"/>
                    <a:pt x="1434" y="0"/>
                  </a:cubicBezTo>
                  <a:cubicBezTo>
                    <a:pt x="1742" y="442"/>
                    <a:pt x="2040" y="892"/>
                    <a:pt x="2319" y="1353"/>
                  </a:cubicBezTo>
                  <a:cubicBezTo>
                    <a:pt x="2205" y="1435"/>
                    <a:pt x="2088" y="1512"/>
                    <a:pt x="1971" y="1588"/>
                  </a:cubicBezTo>
                  <a:cubicBezTo>
                    <a:pt x="1721" y="1409"/>
                    <a:pt x="1438" y="1281"/>
                    <a:pt x="1154" y="1166"/>
                  </a:cubicBezTo>
                  <a:cubicBezTo>
                    <a:pt x="848" y="1041"/>
                    <a:pt x="510" y="978"/>
                    <a:pt x="239" y="778"/>
                  </a:cubicBezTo>
                  <a:cubicBezTo>
                    <a:pt x="133" y="705"/>
                    <a:pt x="52" y="601"/>
                    <a:pt x="0" y="484"/>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51" name="Freeform 85">
              <a:extLst>
                <a:ext uri="{FF2B5EF4-FFF2-40B4-BE49-F238E27FC236}">
                  <a16:creationId xmlns:a16="http://schemas.microsoft.com/office/drawing/2014/main" id="{FC48CCF3-A673-164C-AA84-AACA0AF2E32E}"/>
                </a:ext>
              </a:extLst>
            </p:cNvPr>
            <p:cNvSpPr>
              <a:spLocks noChangeAspect="1"/>
            </p:cNvSpPr>
            <p:nvPr/>
          </p:nvSpPr>
          <p:spPr bwMode="auto">
            <a:xfrm>
              <a:off x="2189" y="2623"/>
              <a:ext cx="163" cy="284"/>
            </a:xfrm>
            <a:custGeom>
              <a:avLst/>
              <a:gdLst>
                <a:gd name="T0" fmla="*/ 41 w 2414"/>
                <a:gd name="T1" fmla="*/ 85 h 4193"/>
                <a:gd name="T2" fmla="*/ 163 w 2414"/>
                <a:gd name="T3" fmla="*/ 0 h 4193"/>
                <a:gd name="T4" fmla="*/ 144 w 2414"/>
                <a:gd name="T5" fmla="*/ 78 h 4193"/>
                <a:gd name="T6" fmla="*/ 96 w 2414"/>
                <a:gd name="T7" fmla="*/ 250 h 4193"/>
                <a:gd name="T8" fmla="*/ 83 w 2414"/>
                <a:gd name="T9" fmla="*/ 284 h 4193"/>
                <a:gd name="T10" fmla="*/ 0 w 2414"/>
                <a:gd name="T11" fmla="*/ 114 h 4193"/>
                <a:gd name="T12" fmla="*/ 41 w 2414"/>
                <a:gd name="T13" fmla="*/ 85 h 4193"/>
                <a:gd name="T14" fmla="*/ 0 60000 65536"/>
                <a:gd name="T15" fmla="*/ 0 60000 65536"/>
                <a:gd name="T16" fmla="*/ 0 60000 65536"/>
                <a:gd name="T17" fmla="*/ 0 60000 65536"/>
                <a:gd name="T18" fmla="*/ 0 60000 65536"/>
                <a:gd name="T19" fmla="*/ 0 60000 65536"/>
                <a:gd name="T20" fmla="*/ 0 60000 65536"/>
                <a:gd name="T21" fmla="*/ 0 w 2414"/>
                <a:gd name="T22" fmla="*/ 0 h 4193"/>
                <a:gd name="T23" fmla="*/ 2414 w 2414"/>
                <a:gd name="T24" fmla="*/ 4193 h 41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14" h="4193">
                  <a:moveTo>
                    <a:pt x="612" y="1251"/>
                  </a:moveTo>
                  <a:cubicBezTo>
                    <a:pt x="1218" y="841"/>
                    <a:pt x="1814" y="417"/>
                    <a:pt x="2414" y="0"/>
                  </a:cubicBezTo>
                  <a:cubicBezTo>
                    <a:pt x="2350" y="391"/>
                    <a:pt x="2231" y="770"/>
                    <a:pt x="2133" y="1154"/>
                  </a:cubicBezTo>
                  <a:cubicBezTo>
                    <a:pt x="1902" y="2000"/>
                    <a:pt x="1657" y="2843"/>
                    <a:pt x="1423" y="3688"/>
                  </a:cubicBezTo>
                  <a:cubicBezTo>
                    <a:pt x="1374" y="3861"/>
                    <a:pt x="1348" y="4046"/>
                    <a:pt x="1235" y="4193"/>
                  </a:cubicBezTo>
                  <a:cubicBezTo>
                    <a:pt x="883" y="3327"/>
                    <a:pt x="464" y="2489"/>
                    <a:pt x="0" y="1678"/>
                  </a:cubicBezTo>
                  <a:cubicBezTo>
                    <a:pt x="197" y="1526"/>
                    <a:pt x="408" y="1393"/>
                    <a:pt x="612" y="1251"/>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52" name="Freeform 86">
              <a:extLst>
                <a:ext uri="{FF2B5EF4-FFF2-40B4-BE49-F238E27FC236}">
                  <a16:creationId xmlns:a16="http://schemas.microsoft.com/office/drawing/2014/main" id="{DDF5F122-EBA7-B84F-95E0-5D0C642CE543}"/>
                </a:ext>
              </a:extLst>
            </p:cNvPr>
            <p:cNvSpPr>
              <a:spLocks noChangeAspect="1"/>
            </p:cNvSpPr>
            <p:nvPr/>
          </p:nvSpPr>
          <p:spPr bwMode="auto">
            <a:xfrm>
              <a:off x="2189" y="2623"/>
              <a:ext cx="163" cy="284"/>
            </a:xfrm>
            <a:custGeom>
              <a:avLst/>
              <a:gdLst>
                <a:gd name="T0" fmla="*/ 41 w 2414"/>
                <a:gd name="T1" fmla="*/ 85 h 4193"/>
                <a:gd name="T2" fmla="*/ 163 w 2414"/>
                <a:gd name="T3" fmla="*/ 0 h 4193"/>
                <a:gd name="T4" fmla="*/ 144 w 2414"/>
                <a:gd name="T5" fmla="*/ 78 h 4193"/>
                <a:gd name="T6" fmla="*/ 96 w 2414"/>
                <a:gd name="T7" fmla="*/ 250 h 4193"/>
                <a:gd name="T8" fmla="*/ 83 w 2414"/>
                <a:gd name="T9" fmla="*/ 284 h 4193"/>
                <a:gd name="T10" fmla="*/ 0 w 2414"/>
                <a:gd name="T11" fmla="*/ 114 h 4193"/>
                <a:gd name="T12" fmla="*/ 41 w 2414"/>
                <a:gd name="T13" fmla="*/ 85 h 4193"/>
                <a:gd name="T14" fmla="*/ 0 60000 65536"/>
                <a:gd name="T15" fmla="*/ 0 60000 65536"/>
                <a:gd name="T16" fmla="*/ 0 60000 65536"/>
                <a:gd name="T17" fmla="*/ 0 60000 65536"/>
                <a:gd name="T18" fmla="*/ 0 60000 65536"/>
                <a:gd name="T19" fmla="*/ 0 60000 65536"/>
                <a:gd name="T20" fmla="*/ 0 60000 65536"/>
                <a:gd name="T21" fmla="*/ 0 w 2414"/>
                <a:gd name="T22" fmla="*/ 0 h 4193"/>
                <a:gd name="T23" fmla="*/ 2414 w 2414"/>
                <a:gd name="T24" fmla="*/ 4193 h 41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14" h="4193">
                  <a:moveTo>
                    <a:pt x="612" y="1251"/>
                  </a:moveTo>
                  <a:cubicBezTo>
                    <a:pt x="1218" y="841"/>
                    <a:pt x="1814" y="417"/>
                    <a:pt x="2414" y="0"/>
                  </a:cubicBezTo>
                  <a:cubicBezTo>
                    <a:pt x="2350" y="391"/>
                    <a:pt x="2231" y="770"/>
                    <a:pt x="2133" y="1154"/>
                  </a:cubicBezTo>
                  <a:cubicBezTo>
                    <a:pt x="1902" y="2000"/>
                    <a:pt x="1657" y="2843"/>
                    <a:pt x="1423" y="3688"/>
                  </a:cubicBezTo>
                  <a:cubicBezTo>
                    <a:pt x="1374" y="3861"/>
                    <a:pt x="1348" y="4046"/>
                    <a:pt x="1235" y="4193"/>
                  </a:cubicBezTo>
                  <a:cubicBezTo>
                    <a:pt x="883" y="3327"/>
                    <a:pt x="464" y="2489"/>
                    <a:pt x="0" y="1678"/>
                  </a:cubicBezTo>
                  <a:cubicBezTo>
                    <a:pt x="197" y="1526"/>
                    <a:pt x="408" y="1393"/>
                    <a:pt x="612" y="1251"/>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53" name="Freeform 87">
              <a:extLst>
                <a:ext uri="{FF2B5EF4-FFF2-40B4-BE49-F238E27FC236}">
                  <a16:creationId xmlns:a16="http://schemas.microsoft.com/office/drawing/2014/main" id="{6BEEBDAB-D90B-2746-8A19-42B657F7362C}"/>
                </a:ext>
              </a:extLst>
            </p:cNvPr>
            <p:cNvSpPr>
              <a:spLocks noChangeAspect="1"/>
            </p:cNvSpPr>
            <p:nvPr/>
          </p:nvSpPr>
          <p:spPr bwMode="auto">
            <a:xfrm>
              <a:off x="1537" y="2667"/>
              <a:ext cx="72" cy="116"/>
            </a:xfrm>
            <a:custGeom>
              <a:avLst/>
              <a:gdLst>
                <a:gd name="T0" fmla="*/ 35 w 1078"/>
                <a:gd name="T1" fmla="*/ 0 h 1706"/>
                <a:gd name="T2" fmla="*/ 56 w 1078"/>
                <a:gd name="T3" fmla="*/ 52 h 1706"/>
                <a:gd name="T4" fmla="*/ 72 w 1078"/>
                <a:gd name="T5" fmla="*/ 97 h 1706"/>
                <a:gd name="T6" fmla="*/ 0 w 1078"/>
                <a:gd name="T7" fmla="*/ 116 h 1706"/>
                <a:gd name="T8" fmla="*/ 27 w 1078"/>
                <a:gd name="T9" fmla="*/ 26 h 1706"/>
                <a:gd name="T10" fmla="*/ 35 w 1078"/>
                <a:gd name="T11" fmla="*/ 0 h 1706"/>
                <a:gd name="T12" fmla="*/ 0 60000 65536"/>
                <a:gd name="T13" fmla="*/ 0 60000 65536"/>
                <a:gd name="T14" fmla="*/ 0 60000 65536"/>
                <a:gd name="T15" fmla="*/ 0 60000 65536"/>
                <a:gd name="T16" fmla="*/ 0 60000 65536"/>
                <a:gd name="T17" fmla="*/ 0 60000 65536"/>
                <a:gd name="T18" fmla="*/ 0 w 1078"/>
                <a:gd name="T19" fmla="*/ 0 h 1706"/>
                <a:gd name="T20" fmla="*/ 1078 w 1078"/>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1078" h="1706">
                  <a:moveTo>
                    <a:pt x="528" y="0"/>
                  </a:moveTo>
                  <a:cubicBezTo>
                    <a:pt x="656" y="242"/>
                    <a:pt x="729" y="507"/>
                    <a:pt x="833" y="758"/>
                  </a:cubicBezTo>
                  <a:cubicBezTo>
                    <a:pt x="913" y="982"/>
                    <a:pt x="1011" y="1199"/>
                    <a:pt x="1078" y="1427"/>
                  </a:cubicBezTo>
                  <a:cubicBezTo>
                    <a:pt x="720" y="1526"/>
                    <a:pt x="360" y="1616"/>
                    <a:pt x="0" y="1706"/>
                  </a:cubicBezTo>
                  <a:cubicBezTo>
                    <a:pt x="131" y="1262"/>
                    <a:pt x="268" y="820"/>
                    <a:pt x="401" y="376"/>
                  </a:cubicBezTo>
                  <a:cubicBezTo>
                    <a:pt x="437" y="249"/>
                    <a:pt x="477" y="123"/>
                    <a:pt x="528"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54" name="Freeform 88">
              <a:extLst>
                <a:ext uri="{FF2B5EF4-FFF2-40B4-BE49-F238E27FC236}">
                  <a16:creationId xmlns:a16="http://schemas.microsoft.com/office/drawing/2014/main" id="{7406690E-AD0B-0647-94E5-EEEC690B2890}"/>
                </a:ext>
              </a:extLst>
            </p:cNvPr>
            <p:cNvSpPr>
              <a:spLocks noChangeAspect="1"/>
            </p:cNvSpPr>
            <p:nvPr/>
          </p:nvSpPr>
          <p:spPr bwMode="auto">
            <a:xfrm>
              <a:off x="1537" y="2667"/>
              <a:ext cx="72" cy="116"/>
            </a:xfrm>
            <a:custGeom>
              <a:avLst/>
              <a:gdLst>
                <a:gd name="T0" fmla="*/ 35 w 1078"/>
                <a:gd name="T1" fmla="*/ 0 h 1706"/>
                <a:gd name="T2" fmla="*/ 56 w 1078"/>
                <a:gd name="T3" fmla="*/ 52 h 1706"/>
                <a:gd name="T4" fmla="*/ 72 w 1078"/>
                <a:gd name="T5" fmla="*/ 97 h 1706"/>
                <a:gd name="T6" fmla="*/ 0 w 1078"/>
                <a:gd name="T7" fmla="*/ 116 h 1706"/>
                <a:gd name="T8" fmla="*/ 27 w 1078"/>
                <a:gd name="T9" fmla="*/ 26 h 1706"/>
                <a:gd name="T10" fmla="*/ 35 w 1078"/>
                <a:gd name="T11" fmla="*/ 0 h 1706"/>
                <a:gd name="T12" fmla="*/ 0 60000 65536"/>
                <a:gd name="T13" fmla="*/ 0 60000 65536"/>
                <a:gd name="T14" fmla="*/ 0 60000 65536"/>
                <a:gd name="T15" fmla="*/ 0 60000 65536"/>
                <a:gd name="T16" fmla="*/ 0 60000 65536"/>
                <a:gd name="T17" fmla="*/ 0 60000 65536"/>
                <a:gd name="T18" fmla="*/ 0 w 1078"/>
                <a:gd name="T19" fmla="*/ 0 h 1706"/>
                <a:gd name="T20" fmla="*/ 1078 w 1078"/>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1078" h="1706">
                  <a:moveTo>
                    <a:pt x="528" y="0"/>
                  </a:moveTo>
                  <a:cubicBezTo>
                    <a:pt x="656" y="242"/>
                    <a:pt x="729" y="507"/>
                    <a:pt x="833" y="758"/>
                  </a:cubicBezTo>
                  <a:cubicBezTo>
                    <a:pt x="913" y="982"/>
                    <a:pt x="1011" y="1199"/>
                    <a:pt x="1078" y="1427"/>
                  </a:cubicBezTo>
                  <a:cubicBezTo>
                    <a:pt x="720" y="1526"/>
                    <a:pt x="360" y="1616"/>
                    <a:pt x="0" y="1706"/>
                  </a:cubicBezTo>
                  <a:cubicBezTo>
                    <a:pt x="131" y="1262"/>
                    <a:pt x="268" y="820"/>
                    <a:pt x="401" y="376"/>
                  </a:cubicBezTo>
                  <a:cubicBezTo>
                    <a:pt x="437" y="249"/>
                    <a:pt x="477" y="123"/>
                    <a:pt x="528" y="0"/>
                  </a:cubicBezTo>
                  <a:close/>
                </a:path>
              </a:pathLst>
            </a:custGeom>
            <a:solidFill>
              <a:srgbClr val="E32E3A"/>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55" name="Freeform 89">
              <a:extLst>
                <a:ext uri="{FF2B5EF4-FFF2-40B4-BE49-F238E27FC236}">
                  <a16:creationId xmlns:a16="http://schemas.microsoft.com/office/drawing/2014/main" id="{213370BD-48EE-164B-89D3-3A3DDD78585F}"/>
                </a:ext>
              </a:extLst>
            </p:cNvPr>
            <p:cNvSpPr>
              <a:spLocks noChangeAspect="1"/>
            </p:cNvSpPr>
            <p:nvPr/>
          </p:nvSpPr>
          <p:spPr bwMode="auto">
            <a:xfrm>
              <a:off x="2352" y="2670"/>
              <a:ext cx="94" cy="138"/>
            </a:xfrm>
            <a:custGeom>
              <a:avLst/>
              <a:gdLst>
                <a:gd name="T0" fmla="*/ 0 w 1386"/>
                <a:gd name="T1" fmla="*/ 138 h 2034"/>
                <a:gd name="T2" fmla="*/ 42 w 1386"/>
                <a:gd name="T3" fmla="*/ 0 h 2034"/>
                <a:gd name="T4" fmla="*/ 94 w 1386"/>
                <a:gd name="T5" fmla="*/ 138 h 2034"/>
                <a:gd name="T6" fmla="*/ 0 w 1386"/>
                <a:gd name="T7" fmla="*/ 138 h 2034"/>
                <a:gd name="T8" fmla="*/ 0 60000 65536"/>
                <a:gd name="T9" fmla="*/ 0 60000 65536"/>
                <a:gd name="T10" fmla="*/ 0 60000 65536"/>
                <a:gd name="T11" fmla="*/ 0 60000 65536"/>
                <a:gd name="T12" fmla="*/ 0 w 1386"/>
                <a:gd name="T13" fmla="*/ 0 h 2034"/>
                <a:gd name="T14" fmla="*/ 1386 w 1386"/>
                <a:gd name="T15" fmla="*/ 2034 h 2034"/>
              </a:gdLst>
              <a:ahLst/>
              <a:cxnLst>
                <a:cxn ang="T8">
                  <a:pos x="T0" y="T1"/>
                </a:cxn>
                <a:cxn ang="T9">
                  <a:pos x="T2" y="T3"/>
                </a:cxn>
                <a:cxn ang="T10">
                  <a:pos x="T4" y="T5"/>
                </a:cxn>
                <a:cxn ang="T11">
                  <a:pos x="T6" y="T7"/>
                </a:cxn>
              </a:cxnLst>
              <a:rect l="T12" t="T13" r="T14" b="T15"/>
              <a:pathLst>
                <a:path w="1386" h="2034">
                  <a:moveTo>
                    <a:pt x="0" y="2028"/>
                  </a:moveTo>
                  <a:cubicBezTo>
                    <a:pt x="204" y="1352"/>
                    <a:pt x="400" y="672"/>
                    <a:pt x="618" y="0"/>
                  </a:cubicBezTo>
                  <a:cubicBezTo>
                    <a:pt x="873" y="677"/>
                    <a:pt x="1135" y="1350"/>
                    <a:pt x="1386" y="2028"/>
                  </a:cubicBezTo>
                  <a:cubicBezTo>
                    <a:pt x="924" y="2034"/>
                    <a:pt x="462" y="2034"/>
                    <a:pt x="0" y="2028"/>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56" name="Freeform 90">
              <a:extLst>
                <a:ext uri="{FF2B5EF4-FFF2-40B4-BE49-F238E27FC236}">
                  <a16:creationId xmlns:a16="http://schemas.microsoft.com/office/drawing/2014/main" id="{A2D5F8C8-6146-6347-81CC-EC8556F9A84D}"/>
                </a:ext>
              </a:extLst>
            </p:cNvPr>
            <p:cNvSpPr>
              <a:spLocks noChangeAspect="1"/>
            </p:cNvSpPr>
            <p:nvPr/>
          </p:nvSpPr>
          <p:spPr bwMode="auto">
            <a:xfrm>
              <a:off x="2352" y="2670"/>
              <a:ext cx="94" cy="138"/>
            </a:xfrm>
            <a:custGeom>
              <a:avLst/>
              <a:gdLst>
                <a:gd name="T0" fmla="*/ 0 w 1386"/>
                <a:gd name="T1" fmla="*/ 138 h 2034"/>
                <a:gd name="T2" fmla="*/ 42 w 1386"/>
                <a:gd name="T3" fmla="*/ 0 h 2034"/>
                <a:gd name="T4" fmla="*/ 94 w 1386"/>
                <a:gd name="T5" fmla="*/ 138 h 2034"/>
                <a:gd name="T6" fmla="*/ 0 w 1386"/>
                <a:gd name="T7" fmla="*/ 138 h 2034"/>
                <a:gd name="T8" fmla="*/ 0 60000 65536"/>
                <a:gd name="T9" fmla="*/ 0 60000 65536"/>
                <a:gd name="T10" fmla="*/ 0 60000 65536"/>
                <a:gd name="T11" fmla="*/ 0 60000 65536"/>
                <a:gd name="T12" fmla="*/ 0 w 1386"/>
                <a:gd name="T13" fmla="*/ 0 h 2034"/>
                <a:gd name="T14" fmla="*/ 1386 w 1386"/>
                <a:gd name="T15" fmla="*/ 2034 h 2034"/>
              </a:gdLst>
              <a:ahLst/>
              <a:cxnLst>
                <a:cxn ang="T8">
                  <a:pos x="T0" y="T1"/>
                </a:cxn>
                <a:cxn ang="T9">
                  <a:pos x="T2" y="T3"/>
                </a:cxn>
                <a:cxn ang="T10">
                  <a:pos x="T4" y="T5"/>
                </a:cxn>
                <a:cxn ang="T11">
                  <a:pos x="T6" y="T7"/>
                </a:cxn>
              </a:cxnLst>
              <a:rect l="T12" t="T13" r="T14" b="T15"/>
              <a:pathLst>
                <a:path w="1386" h="2034">
                  <a:moveTo>
                    <a:pt x="0" y="2028"/>
                  </a:moveTo>
                  <a:cubicBezTo>
                    <a:pt x="204" y="1352"/>
                    <a:pt x="400" y="672"/>
                    <a:pt x="618" y="0"/>
                  </a:cubicBezTo>
                  <a:cubicBezTo>
                    <a:pt x="873" y="677"/>
                    <a:pt x="1135" y="1350"/>
                    <a:pt x="1386" y="2028"/>
                  </a:cubicBezTo>
                  <a:cubicBezTo>
                    <a:pt x="924" y="2034"/>
                    <a:pt x="462" y="2034"/>
                    <a:pt x="0" y="2028"/>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57" name="Freeform 91">
              <a:extLst>
                <a:ext uri="{FF2B5EF4-FFF2-40B4-BE49-F238E27FC236}">
                  <a16:creationId xmlns:a16="http://schemas.microsoft.com/office/drawing/2014/main" id="{BD316A2D-1ABF-F543-B5A1-2925322868DC}"/>
                </a:ext>
              </a:extLst>
            </p:cNvPr>
            <p:cNvSpPr>
              <a:spLocks noChangeAspect="1"/>
            </p:cNvSpPr>
            <p:nvPr/>
          </p:nvSpPr>
          <p:spPr bwMode="auto">
            <a:xfrm>
              <a:off x="1745" y="2689"/>
              <a:ext cx="259" cy="238"/>
            </a:xfrm>
            <a:custGeom>
              <a:avLst/>
              <a:gdLst>
                <a:gd name="T0" fmla="*/ 0 w 3844"/>
                <a:gd name="T1" fmla="*/ 40 h 3542"/>
                <a:gd name="T2" fmla="*/ 142 w 3844"/>
                <a:gd name="T3" fmla="*/ 0 h 3542"/>
                <a:gd name="T4" fmla="*/ 188 w 3844"/>
                <a:gd name="T5" fmla="*/ 87 h 3542"/>
                <a:gd name="T6" fmla="*/ 259 w 3844"/>
                <a:gd name="T7" fmla="*/ 120 h 3542"/>
                <a:gd name="T8" fmla="*/ 173 w 3844"/>
                <a:gd name="T9" fmla="*/ 175 h 3542"/>
                <a:gd name="T10" fmla="*/ 146 w 3844"/>
                <a:gd name="T11" fmla="*/ 153 h 3542"/>
                <a:gd name="T12" fmla="*/ 146 w 3844"/>
                <a:gd name="T13" fmla="*/ 193 h 3542"/>
                <a:gd name="T14" fmla="*/ 79 w 3844"/>
                <a:gd name="T15" fmla="*/ 238 h 3542"/>
                <a:gd name="T16" fmla="*/ 55 w 3844"/>
                <a:gd name="T17" fmla="*/ 191 h 3542"/>
                <a:gd name="T18" fmla="*/ 0 w 3844"/>
                <a:gd name="T19" fmla="*/ 40 h 35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4"/>
                <a:gd name="T31" fmla="*/ 0 h 3542"/>
                <a:gd name="T32" fmla="*/ 3844 w 3844"/>
                <a:gd name="T33" fmla="*/ 3542 h 35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4" h="3542">
                  <a:moveTo>
                    <a:pt x="0" y="589"/>
                  </a:moveTo>
                  <a:cubicBezTo>
                    <a:pt x="705" y="410"/>
                    <a:pt x="1401" y="198"/>
                    <a:pt x="2101" y="0"/>
                  </a:cubicBezTo>
                  <a:cubicBezTo>
                    <a:pt x="2132" y="502"/>
                    <a:pt x="2381" y="992"/>
                    <a:pt x="2787" y="1294"/>
                  </a:cubicBezTo>
                  <a:cubicBezTo>
                    <a:pt x="3099" y="1534"/>
                    <a:pt x="3495" y="1615"/>
                    <a:pt x="3844" y="1787"/>
                  </a:cubicBezTo>
                  <a:cubicBezTo>
                    <a:pt x="3419" y="2063"/>
                    <a:pt x="2990" y="2334"/>
                    <a:pt x="2565" y="2609"/>
                  </a:cubicBezTo>
                  <a:cubicBezTo>
                    <a:pt x="2429" y="2500"/>
                    <a:pt x="2295" y="2388"/>
                    <a:pt x="2162" y="2275"/>
                  </a:cubicBezTo>
                  <a:cubicBezTo>
                    <a:pt x="2165" y="2474"/>
                    <a:pt x="2179" y="2673"/>
                    <a:pt x="2167" y="2872"/>
                  </a:cubicBezTo>
                  <a:cubicBezTo>
                    <a:pt x="1831" y="3092"/>
                    <a:pt x="1498" y="3315"/>
                    <a:pt x="1167" y="3542"/>
                  </a:cubicBezTo>
                  <a:cubicBezTo>
                    <a:pt x="979" y="3349"/>
                    <a:pt x="907" y="3084"/>
                    <a:pt x="811" y="2840"/>
                  </a:cubicBezTo>
                  <a:cubicBezTo>
                    <a:pt x="526" y="2095"/>
                    <a:pt x="262" y="1342"/>
                    <a:pt x="0" y="589"/>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58" name="Freeform 92">
              <a:extLst>
                <a:ext uri="{FF2B5EF4-FFF2-40B4-BE49-F238E27FC236}">
                  <a16:creationId xmlns:a16="http://schemas.microsoft.com/office/drawing/2014/main" id="{21424F21-B9F3-F54A-A649-22E19CB2E2D2}"/>
                </a:ext>
              </a:extLst>
            </p:cNvPr>
            <p:cNvSpPr>
              <a:spLocks noChangeAspect="1"/>
            </p:cNvSpPr>
            <p:nvPr/>
          </p:nvSpPr>
          <p:spPr bwMode="auto">
            <a:xfrm>
              <a:off x="1745" y="2689"/>
              <a:ext cx="259" cy="238"/>
            </a:xfrm>
            <a:custGeom>
              <a:avLst/>
              <a:gdLst>
                <a:gd name="T0" fmla="*/ 0 w 3844"/>
                <a:gd name="T1" fmla="*/ 40 h 3542"/>
                <a:gd name="T2" fmla="*/ 142 w 3844"/>
                <a:gd name="T3" fmla="*/ 0 h 3542"/>
                <a:gd name="T4" fmla="*/ 188 w 3844"/>
                <a:gd name="T5" fmla="*/ 87 h 3542"/>
                <a:gd name="T6" fmla="*/ 259 w 3844"/>
                <a:gd name="T7" fmla="*/ 120 h 3542"/>
                <a:gd name="T8" fmla="*/ 173 w 3844"/>
                <a:gd name="T9" fmla="*/ 175 h 3542"/>
                <a:gd name="T10" fmla="*/ 146 w 3844"/>
                <a:gd name="T11" fmla="*/ 153 h 3542"/>
                <a:gd name="T12" fmla="*/ 146 w 3844"/>
                <a:gd name="T13" fmla="*/ 193 h 3542"/>
                <a:gd name="T14" fmla="*/ 79 w 3844"/>
                <a:gd name="T15" fmla="*/ 238 h 3542"/>
                <a:gd name="T16" fmla="*/ 55 w 3844"/>
                <a:gd name="T17" fmla="*/ 191 h 3542"/>
                <a:gd name="T18" fmla="*/ 0 w 3844"/>
                <a:gd name="T19" fmla="*/ 40 h 35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4"/>
                <a:gd name="T31" fmla="*/ 0 h 3542"/>
                <a:gd name="T32" fmla="*/ 3844 w 3844"/>
                <a:gd name="T33" fmla="*/ 3542 h 35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4" h="3542">
                  <a:moveTo>
                    <a:pt x="0" y="589"/>
                  </a:moveTo>
                  <a:cubicBezTo>
                    <a:pt x="705" y="410"/>
                    <a:pt x="1401" y="198"/>
                    <a:pt x="2101" y="0"/>
                  </a:cubicBezTo>
                  <a:cubicBezTo>
                    <a:pt x="2132" y="502"/>
                    <a:pt x="2381" y="992"/>
                    <a:pt x="2787" y="1294"/>
                  </a:cubicBezTo>
                  <a:cubicBezTo>
                    <a:pt x="3099" y="1534"/>
                    <a:pt x="3495" y="1615"/>
                    <a:pt x="3844" y="1787"/>
                  </a:cubicBezTo>
                  <a:cubicBezTo>
                    <a:pt x="3419" y="2063"/>
                    <a:pt x="2990" y="2334"/>
                    <a:pt x="2565" y="2609"/>
                  </a:cubicBezTo>
                  <a:cubicBezTo>
                    <a:pt x="2429" y="2500"/>
                    <a:pt x="2295" y="2388"/>
                    <a:pt x="2162" y="2275"/>
                  </a:cubicBezTo>
                  <a:cubicBezTo>
                    <a:pt x="2165" y="2474"/>
                    <a:pt x="2179" y="2673"/>
                    <a:pt x="2167" y="2872"/>
                  </a:cubicBezTo>
                  <a:cubicBezTo>
                    <a:pt x="1831" y="3092"/>
                    <a:pt x="1498" y="3315"/>
                    <a:pt x="1167" y="3542"/>
                  </a:cubicBezTo>
                  <a:cubicBezTo>
                    <a:pt x="979" y="3349"/>
                    <a:pt x="907" y="3084"/>
                    <a:pt x="811" y="2840"/>
                  </a:cubicBezTo>
                  <a:cubicBezTo>
                    <a:pt x="526" y="2095"/>
                    <a:pt x="262" y="1342"/>
                    <a:pt x="0" y="589"/>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59" name="Freeform 93">
              <a:extLst>
                <a:ext uri="{FF2B5EF4-FFF2-40B4-BE49-F238E27FC236}">
                  <a16:creationId xmlns:a16="http://schemas.microsoft.com/office/drawing/2014/main" id="{8D1505C3-9D37-DD4F-8FE8-51838C94DB3C}"/>
                </a:ext>
              </a:extLst>
            </p:cNvPr>
            <p:cNvSpPr>
              <a:spLocks noChangeAspect="1"/>
            </p:cNvSpPr>
            <p:nvPr/>
          </p:nvSpPr>
          <p:spPr bwMode="auto">
            <a:xfrm>
              <a:off x="1313" y="2694"/>
              <a:ext cx="199" cy="145"/>
            </a:xfrm>
            <a:custGeom>
              <a:avLst/>
              <a:gdLst>
                <a:gd name="T0" fmla="*/ 144 w 2951"/>
                <a:gd name="T1" fmla="*/ 19 h 2155"/>
                <a:gd name="T2" fmla="*/ 199 w 2951"/>
                <a:gd name="T3" fmla="*/ 0 h 2155"/>
                <a:gd name="T4" fmla="*/ 170 w 2951"/>
                <a:gd name="T5" fmla="*/ 102 h 2155"/>
                <a:gd name="T6" fmla="*/ 1 w 2951"/>
                <a:gd name="T7" fmla="*/ 145 h 2155"/>
                <a:gd name="T8" fmla="*/ 0 w 2951"/>
                <a:gd name="T9" fmla="*/ 67 h 2155"/>
                <a:gd name="T10" fmla="*/ 125 w 2951"/>
                <a:gd name="T11" fmla="*/ 25 h 2155"/>
                <a:gd name="T12" fmla="*/ 144 w 2951"/>
                <a:gd name="T13" fmla="*/ 19 h 2155"/>
                <a:gd name="T14" fmla="*/ 0 60000 65536"/>
                <a:gd name="T15" fmla="*/ 0 60000 65536"/>
                <a:gd name="T16" fmla="*/ 0 60000 65536"/>
                <a:gd name="T17" fmla="*/ 0 60000 65536"/>
                <a:gd name="T18" fmla="*/ 0 60000 65536"/>
                <a:gd name="T19" fmla="*/ 0 60000 65536"/>
                <a:gd name="T20" fmla="*/ 0 60000 65536"/>
                <a:gd name="T21" fmla="*/ 0 w 2951"/>
                <a:gd name="T22" fmla="*/ 0 h 2155"/>
                <a:gd name="T23" fmla="*/ 2951 w 2951"/>
                <a:gd name="T24" fmla="*/ 2155 h 21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51" h="2155">
                  <a:moveTo>
                    <a:pt x="2141" y="275"/>
                  </a:moveTo>
                  <a:cubicBezTo>
                    <a:pt x="2412" y="188"/>
                    <a:pt x="2680" y="88"/>
                    <a:pt x="2951" y="0"/>
                  </a:cubicBezTo>
                  <a:cubicBezTo>
                    <a:pt x="2815" y="506"/>
                    <a:pt x="2671" y="1010"/>
                    <a:pt x="2527" y="1514"/>
                  </a:cubicBezTo>
                  <a:cubicBezTo>
                    <a:pt x="1688" y="1720"/>
                    <a:pt x="852" y="1938"/>
                    <a:pt x="15" y="2155"/>
                  </a:cubicBezTo>
                  <a:cubicBezTo>
                    <a:pt x="20" y="1769"/>
                    <a:pt x="0" y="1382"/>
                    <a:pt x="7" y="996"/>
                  </a:cubicBezTo>
                  <a:cubicBezTo>
                    <a:pt x="622" y="792"/>
                    <a:pt x="1235" y="580"/>
                    <a:pt x="1848" y="371"/>
                  </a:cubicBezTo>
                  <a:cubicBezTo>
                    <a:pt x="1945" y="338"/>
                    <a:pt x="2043" y="307"/>
                    <a:pt x="2141" y="275"/>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60" name="Freeform 94">
              <a:extLst>
                <a:ext uri="{FF2B5EF4-FFF2-40B4-BE49-F238E27FC236}">
                  <a16:creationId xmlns:a16="http://schemas.microsoft.com/office/drawing/2014/main" id="{9959F89C-BE7C-824E-A1CA-34A122D067C4}"/>
                </a:ext>
              </a:extLst>
            </p:cNvPr>
            <p:cNvSpPr>
              <a:spLocks noChangeAspect="1"/>
            </p:cNvSpPr>
            <p:nvPr/>
          </p:nvSpPr>
          <p:spPr bwMode="auto">
            <a:xfrm>
              <a:off x="1313" y="2694"/>
              <a:ext cx="199" cy="145"/>
            </a:xfrm>
            <a:custGeom>
              <a:avLst/>
              <a:gdLst>
                <a:gd name="T0" fmla="*/ 144 w 2951"/>
                <a:gd name="T1" fmla="*/ 19 h 2155"/>
                <a:gd name="T2" fmla="*/ 199 w 2951"/>
                <a:gd name="T3" fmla="*/ 0 h 2155"/>
                <a:gd name="T4" fmla="*/ 170 w 2951"/>
                <a:gd name="T5" fmla="*/ 102 h 2155"/>
                <a:gd name="T6" fmla="*/ 1 w 2951"/>
                <a:gd name="T7" fmla="*/ 145 h 2155"/>
                <a:gd name="T8" fmla="*/ 0 w 2951"/>
                <a:gd name="T9" fmla="*/ 67 h 2155"/>
                <a:gd name="T10" fmla="*/ 125 w 2951"/>
                <a:gd name="T11" fmla="*/ 25 h 2155"/>
                <a:gd name="T12" fmla="*/ 144 w 2951"/>
                <a:gd name="T13" fmla="*/ 19 h 2155"/>
                <a:gd name="T14" fmla="*/ 0 60000 65536"/>
                <a:gd name="T15" fmla="*/ 0 60000 65536"/>
                <a:gd name="T16" fmla="*/ 0 60000 65536"/>
                <a:gd name="T17" fmla="*/ 0 60000 65536"/>
                <a:gd name="T18" fmla="*/ 0 60000 65536"/>
                <a:gd name="T19" fmla="*/ 0 60000 65536"/>
                <a:gd name="T20" fmla="*/ 0 60000 65536"/>
                <a:gd name="T21" fmla="*/ 0 w 2951"/>
                <a:gd name="T22" fmla="*/ 0 h 2155"/>
                <a:gd name="T23" fmla="*/ 2951 w 2951"/>
                <a:gd name="T24" fmla="*/ 2155 h 21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51" h="2155">
                  <a:moveTo>
                    <a:pt x="2141" y="275"/>
                  </a:moveTo>
                  <a:cubicBezTo>
                    <a:pt x="2412" y="188"/>
                    <a:pt x="2680" y="88"/>
                    <a:pt x="2951" y="0"/>
                  </a:cubicBezTo>
                  <a:cubicBezTo>
                    <a:pt x="2815" y="506"/>
                    <a:pt x="2671" y="1010"/>
                    <a:pt x="2527" y="1514"/>
                  </a:cubicBezTo>
                  <a:cubicBezTo>
                    <a:pt x="1688" y="1720"/>
                    <a:pt x="852" y="1938"/>
                    <a:pt x="15" y="2155"/>
                  </a:cubicBezTo>
                  <a:cubicBezTo>
                    <a:pt x="20" y="1769"/>
                    <a:pt x="0" y="1382"/>
                    <a:pt x="7" y="996"/>
                  </a:cubicBezTo>
                  <a:cubicBezTo>
                    <a:pt x="622" y="792"/>
                    <a:pt x="1235" y="580"/>
                    <a:pt x="1848" y="371"/>
                  </a:cubicBezTo>
                  <a:cubicBezTo>
                    <a:pt x="1945" y="338"/>
                    <a:pt x="2043" y="307"/>
                    <a:pt x="2141" y="275"/>
                  </a:cubicBezTo>
                  <a:close/>
                </a:path>
              </a:pathLst>
            </a:custGeom>
            <a:solidFill>
              <a:srgbClr val="E32E3A"/>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61" name="Freeform 95">
              <a:extLst>
                <a:ext uri="{FF2B5EF4-FFF2-40B4-BE49-F238E27FC236}">
                  <a16:creationId xmlns:a16="http://schemas.microsoft.com/office/drawing/2014/main" id="{50F67FF8-A8BD-AC46-815E-ECBE804CBD48}"/>
                </a:ext>
              </a:extLst>
            </p:cNvPr>
            <p:cNvSpPr>
              <a:spLocks noChangeAspect="1"/>
            </p:cNvSpPr>
            <p:nvPr/>
          </p:nvSpPr>
          <p:spPr bwMode="auto">
            <a:xfrm>
              <a:off x="1052" y="2695"/>
              <a:ext cx="78" cy="167"/>
            </a:xfrm>
            <a:custGeom>
              <a:avLst/>
              <a:gdLst>
                <a:gd name="T0" fmla="*/ 2 w 1169"/>
                <a:gd name="T1" fmla="*/ 0 h 2470"/>
                <a:gd name="T2" fmla="*/ 78 w 1169"/>
                <a:gd name="T3" fmla="*/ 135 h 2470"/>
                <a:gd name="T4" fmla="*/ 2 w 1169"/>
                <a:gd name="T5" fmla="*/ 167 h 2470"/>
                <a:gd name="T6" fmla="*/ 2 w 1169"/>
                <a:gd name="T7" fmla="*/ 0 h 2470"/>
                <a:gd name="T8" fmla="*/ 0 60000 65536"/>
                <a:gd name="T9" fmla="*/ 0 60000 65536"/>
                <a:gd name="T10" fmla="*/ 0 60000 65536"/>
                <a:gd name="T11" fmla="*/ 0 60000 65536"/>
                <a:gd name="T12" fmla="*/ 0 w 1169"/>
                <a:gd name="T13" fmla="*/ 0 h 2470"/>
                <a:gd name="T14" fmla="*/ 1169 w 1169"/>
                <a:gd name="T15" fmla="*/ 2470 h 2470"/>
              </a:gdLst>
              <a:ahLst/>
              <a:cxnLst>
                <a:cxn ang="T8">
                  <a:pos x="T0" y="T1"/>
                </a:cxn>
                <a:cxn ang="T9">
                  <a:pos x="T2" y="T3"/>
                </a:cxn>
                <a:cxn ang="T10">
                  <a:pos x="T4" y="T5"/>
                </a:cxn>
                <a:cxn ang="T11">
                  <a:pos x="T6" y="T7"/>
                </a:cxn>
              </a:cxnLst>
              <a:rect l="T12" t="T13" r="T14" b="T15"/>
              <a:pathLst>
                <a:path w="1169" h="2470">
                  <a:moveTo>
                    <a:pt x="25" y="0"/>
                  </a:moveTo>
                  <a:cubicBezTo>
                    <a:pt x="416" y="658"/>
                    <a:pt x="785" y="1330"/>
                    <a:pt x="1169" y="1993"/>
                  </a:cubicBezTo>
                  <a:cubicBezTo>
                    <a:pt x="789" y="2155"/>
                    <a:pt x="409" y="2318"/>
                    <a:pt x="25" y="2470"/>
                  </a:cubicBezTo>
                  <a:cubicBezTo>
                    <a:pt x="5" y="1647"/>
                    <a:pt x="0" y="823"/>
                    <a:pt x="25"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62" name="Freeform 96">
              <a:extLst>
                <a:ext uri="{FF2B5EF4-FFF2-40B4-BE49-F238E27FC236}">
                  <a16:creationId xmlns:a16="http://schemas.microsoft.com/office/drawing/2014/main" id="{4FBC5E8E-1A33-B341-B8A7-28AA5978CA7E}"/>
                </a:ext>
              </a:extLst>
            </p:cNvPr>
            <p:cNvSpPr>
              <a:spLocks noChangeAspect="1"/>
            </p:cNvSpPr>
            <p:nvPr/>
          </p:nvSpPr>
          <p:spPr bwMode="auto">
            <a:xfrm>
              <a:off x="1052" y="2695"/>
              <a:ext cx="78" cy="167"/>
            </a:xfrm>
            <a:custGeom>
              <a:avLst/>
              <a:gdLst>
                <a:gd name="T0" fmla="*/ 2 w 1169"/>
                <a:gd name="T1" fmla="*/ 0 h 2470"/>
                <a:gd name="T2" fmla="*/ 78 w 1169"/>
                <a:gd name="T3" fmla="*/ 135 h 2470"/>
                <a:gd name="T4" fmla="*/ 2 w 1169"/>
                <a:gd name="T5" fmla="*/ 167 h 2470"/>
                <a:gd name="T6" fmla="*/ 2 w 1169"/>
                <a:gd name="T7" fmla="*/ 0 h 2470"/>
                <a:gd name="T8" fmla="*/ 0 60000 65536"/>
                <a:gd name="T9" fmla="*/ 0 60000 65536"/>
                <a:gd name="T10" fmla="*/ 0 60000 65536"/>
                <a:gd name="T11" fmla="*/ 0 60000 65536"/>
                <a:gd name="T12" fmla="*/ 0 w 1169"/>
                <a:gd name="T13" fmla="*/ 0 h 2470"/>
                <a:gd name="T14" fmla="*/ 1169 w 1169"/>
                <a:gd name="T15" fmla="*/ 2470 h 2470"/>
              </a:gdLst>
              <a:ahLst/>
              <a:cxnLst>
                <a:cxn ang="T8">
                  <a:pos x="T0" y="T1"/>
                </a:cxn>
                <a:cxn ang="T9">
                  <a:pos x="T2" y="T3"/>
                </a:cxn>
                <a:cxn ang="T10">
                  <a:pos x="T4" y="T5"/>
                </a:cxn>
                <a:cxn ang="T11">
                  <a:pos x="T6" y="T7"/>
                </a:cxn>
              </a:cxnLst>
              <a:rect l="T12" t="T13" r="T14" b="T15"/>
              <a:pathLst>
                <a:path w="1169" h="2470">
                  <a:moveTo>
                    <a:pt x="25" y="0"/>
                  </a:moveTo>
                  <a:cubicBezTo>
                    <a:pt x="416" y="658"/>
                    <a:pt x="785" y="1330"/>
                    <a:pt x="1169" y="1993"/>
                  </a:cubicBezTo>
                  <a:cubicBezTo>
                    <a:pt x="789" y="2155"/>
                    <a:pt x="409" y="2318"/>
                    <a:pt x="25" y="2470"/>
                  </a:cubicBezTo>
                  <a:cubicBezTo>
                    <a:pt x="5" y="1647"/>
                    <a:pt x="0" y="823"/>
                    <a:pt x="25" y="0"/>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63" name="Freeform 97">
              <a:extLst>
                <a:ext uri="{FF2B5EF4-FFF2-40B4-BE49-F238E27FC236}">
                  <a16:creationId xmlns:a16="http://schemas.microsoft.com/office/drawing/2014/main" id="{EE7472EE-110B-EC4B-876E-F3367A8C795F}"/>
                </a:ext>
              </a:extLst>
            </p:cNvPr>
            <p:cNvSpPr>
              <a:spLocks noChangeAspect="1"/>
            </p:cNvSpPr>
            <p:nvPr/>
          </p:nvSpPr>
          <p:spPr bwMode="auto">
            <a:xfrm>
              <a:off x="964" y="2711"/>
              <a:ext cx="1212" cy="947"/>
            </a:xfrm>
            <a:custGeom>
              <a:avLst/>
              <a:gdLst>
                <a:gd name="T0" fmla="*/ 1192 w 17975"/>
                <a:gd name="T1" fmla="*/ 0 h 14047"/>
                <a:gd name="T2" fmla="*/ 1212 w 17975"/>
                <a:gd name="T3" fmla="*/ 35 h 14047"/>
                <a:gd name="T4" fmla="*/ 1202 w 17975"/>
                <a:gd name="T5" fmla="*/ 41 h 14047"/>
                <a:gd name="T6" fmla="*/ 1089 w 17975"/>
                <a:gd name="T7" fmla="*/ 116 h 14047"/>
                <a:gd name="T8" fmla="*/ 999 w 17975"/>
                <a:gd name="T9" fmla="*/ 176 h 14047"/>
                <a:gd name="T10" fmla="*/ 929 w 17975"/>
                <a:gd name="T11" fmla="*/ 222 h 14047"/>
                <a:gd name="T12" fmla="*/ 744 w 17975"/>
                <a:gd name="T13" fmla="*/ 346 h 14047"/>
                <a:gd name="T14" fmla="*/ 717 w 17975"/>
                <a:gd name="T15" fmla="*/ 365 h 14047"/>
                <a:gd name="T16" fmla="*/ 392 w 17975"/>
                <a:gd name="T17" fmla="*/ 605 h 14047"/>
                <a:gd name="T18" fmla="*/ 170 w 17975"/>
                <a:gd name="T19" fmla="*/ 789 h 14047"/>
                <a:gd name="T20" fmla="*/ 57 w 17975"/>
                <a:gd name="T21" fmla="*/ 891 h 14047"/>
                <a:gd name="T22" fmla="*/ 0 w 17975"/>
                <a:gd name="T23" fmla="*/ 947 h 14047"/>
                <a:gd name="T24" fmla="*/ 4 w 17975"/>
                <a:gd name="T25" fmla="*/ 911 h 14047"/>
                <a:gd name="T26" fmla="*/ 152 w 17975"/>
                <a:gd name="T27" fmla="*/ 772 h 14047"/>
                <a:gd name="T28" fmla="*/ 550 w 17975"/>
                <a:gd name="T29" fmla="*/ 432 h 14047"/>
                <a:gd name="T30" fmla="*/ 695 w 17975"/>
                <a:gd name="T31" fmla="*/ 330 h 14047"/>
                <a:gd name="T32" fmla="*/ 717 w 17975"/>
                <a:gd name="T33" fmla="*/ 315 h 14047"/>
                <a:gd name="T34" fmla="*/ 844 w 17975"/>
                <a:gd name="T35" fmla="*/ 227 h 14047"/>
                <a:gd name="T36" fmla="*/ 860 w 17975"/>
                <a:gd name="T37" fmla="*/ 216 h 14047"/>
                <a:gd name="T38" fmla="*/ 928 w 17975"/>
                <a:gd name="T39" fmla="*/ 171 h 14047"/>
                <a:gd name="T40" fmla="*/ 954 w 17975"/>
                <a:gd name="T41" fmla="*/ 153 h 14047"/>
                <a:gd name="T42" fmla="*/ 1041 w 17975"/>
                <a:gd name="T43" fmla="*/ 98 h 14047"/>
                <a:gd name="T44" fmla="*/ 1168 w 17975"/>
                <a:gd name="T45" fmla="*/ 16 h 14047"/>
                <a:gd name="T46" fmla="*/ 1192 w 17975"/>
                <a:gd name="T47" fmla="*/ 0 h 14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975"/>
                <a:gd name="T73" fmla="*/ 0 h 14047"/>
                <a:gd name="T74" fmla="*/ 17975 w 17975"/>
                <a:gd name="T75" fmla="*/ 14047 h 140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975" h="14047">
                  <a:moveTo>
                    <a:pt x="17673" y="0"/>
                  </a:moveTo>
                  <a:cubicBezTo>
                    <a:pt x="17775" y="171"/>
                    <a:pt x="17877" y="343"/>
                    <a:pt x="17975" y="517"/>
                  </a:cubicBezTo>
                  <a:cubicBezTo>
                    <a:pt x="17926" y="546"/>
                    <a:pt x="17878" y="576"/>
                    <a:pt x="17831" y="606"/>
                  </a:cubicBezTo>
                  <a:cubicBezTo>
                    <a:pt x="17274" y="982"/>
                    <a:pt x="16712" y="1352"/>
                    <a:pt x="16154" y="1725"/>
                  </a:cubicBezTo>
                  <a:cubicBezTo>
                    <a:pt x="15707" y="2019"/>
                    <a:pt x="15259" y="2311"/>
                    <a:pt x="14815" y="2609"/>
                  </a:cubicBezTo>
                  <a:cubicBezTo>
                    <a:pt x="14466" y="2834"/>
                    <a:pt x="14119" y="3063"/>
                    <a:pt x="13774" y="3295"/>
                  </a:cubicBezTo>
                  <a:cubicBezTo>
                    <a:pt x="12852" y="3897"/>
                    <a:pt x="11938" y="4511"/>
                    <a:pt x="11033" y="5138"/>
                  </a:cubicBezTo>
                  <a:cubicBezTo>
                    <a:pt x="10900" y="5229"/>
                    <a:pt x="10767" y="5322"/>
                    <a:pt x="10635" y="5415"/>
                  </a:cubicBezTo>
                  <a:cubicBezTo>
                    <a:pt x="8998" y="6557"/>
                    <a:pt x="7392" y="7742"/>
                    <a:pt x="5820" y="8972"/>
                  </a:cubicBezTo>
                  <a:cubicBezTo>
                    <a:pt x="4698" y="9855"/>
                    <a:pt x="3587" y="10754"/>
                    <a:pt x="2516" y="11698"/>
                  </a:cubicBezTo>
                  <a:cubicBezTo>
                    <a:pt x="1951" y="12191"/>
                    <a:pt x="1389" y="12688"/>
                    <a:pt x="850" y="13209"/>
                  </a:cubicBezTo>
                  <a:cubicBezTo>
                    <a:pt x="559" y="13479"/>
                    <a:pt x="293" y="13774"/>
                    <a:pt x="5" y="14047"/>
                  </a:cubicBezTo>
                  <a:cubicBezTo>
                    <a:pt x="26" y="13869"/>
                    <a:pt x="0" y="13676"/>
                    <a:pt x="60" y="13509"/>
                  </a:cubicBezTo>
                  <a:cubicBezTo>
                    <a:pt x="776" y="12809"/>
                    <a:pt x="1512" y="12129"/>
                    <a:pt x="2254" y="11458"/>
                  </a:cubicBezTo>
                  <a:cubicBezTo>
                    <a:pt x="4068" y="9604"/>
                    <a:pt x="6065" y="7936"/>
                    <a:pt x="8158" y="6407"/>
                  </a:cubicBezTo>
                  <a:cubicBezTo>
                    <a:pt x="8864" y="5888"/>
                    <a:pt x="9583" y="5387"/>
                    <a:pt x="10305" y="4889"/>
                  </a:cubicBezTo>
                  <a:cubicBezTo>
                    <a:pt x="10412" y="4815"/>
                    <a:pt x="10520" y="4742"/>
                    <a:pt x="10627" y="4668"/>
                  </a:cubicBezTo>
                  <a:cubicBezTo>
                    <a:pt x="11261" y="4237"/>
                    <a:pt x="11895" y="3808"/>
                    <a:pt x="12521" y="3367"/>
                  </a:cubicBezTo>
                  <a:cubicBezTo>
                    <a:pt x="12600" y="3312"/>
                    <a:pt x="12679" y="3258"/>
                    <a:pt x="12758" y="3204"/>
                  </a:cubicBezTo>
                  <a:cubicBezTo>
                    <a:pt x="13089" y="2977"/>
                    <a:pt x="13422" y="2754"/>
                    <a:pt x="13758" y="2534"/>
                  </a:cubicBezTo>
                  <a:cubicBezTo>
                    <a:pt x="13891" y="2447"/>
                    <a:pt x="14023" y="2358"/>
                    <a:pt x="14156" y="2271"/>
                  </a:cubicBezTo>
                  <a:cubicBezTo>
                    <a:pt x="14581" y="1996"/>
                    <a:pt x="15010" y="1725"/>
                    <a:pt x="15435" y="1449"/>
                  </a:cubicBezTo>
                  <a:cubicBezTo>
                    <a:pt x="16070" y="1053"/>
                    <a:pt x="16699" y="647"/>
                    <a:pt x="17325" y="235"/>
                  </a:cubicBezTo>
                  <a:cubicBezTo>
                    <a:pt x="17442" y="159"/>
                    <a:pt x="17559" y="82"/>
                    <a:pt x="17673"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64" name="Freeform 98">
              <a:extLst>
                <a:ext uri="{FF2B5EF4-FFF2-40B4-BE49-F238E27FC236}">
                  <a16:creationId xmlns:a16="http://schemas.microsoft.com/office/drawing/2014/main" id="{4C08847E-1FFF-E84F-AAB4-0E26FF6ED959}"/>
                </a:ext>
              </a:extLst>
            </p:cNvPr>
            <p:cNvSpPr>
              <a:spLocks noChangeAspect="1"/>
            </p:cNvSpPr>
            <p:nvPr/>
          </p:nvSpPr>
          <p:spPr bwMode="auto">
            <a:xfrm>
              <a:off x="964" y="2711"/>
              <a:ext cx="1212" cy="947"/>
            </a:xfrm>
            <a:custGeom>
              <a:avLst/>
              <a:gdLst>
                <a:gd name="T0" fmla="*/ 1192 w 17975"/>
                <a:gd name="T1" fmla="*/ 0 h 14047"/>
                <a:gd name="T2" fmla="*/ 1212 w 17975"/>
                <a:gd name="T3" fmla="*/ 35 h 14047"/>
                <a:gd name="T4" fmla="*/ 1202 w 17975"/>
                <a:gd name="T5" fmla="*/ 41 h 14047"/>
                <a:gd name="T6" fmla="*/ 1089 w 17975"/>
                <a:gd name="T7" fmla="*/ 116 h 14047"/>
                <a:gd name="T8" fmla="*/ 999 w 17975"/>
                <a:gd name="T9" fmla="*/ 176 h 14047"/>
                <a:gd name="T10" fmla="*/ 929 w 17975"/>
                <a:gd name="T11" fmla="*/ 222 h 14047"/>
                <a:gd name="T12" fmla="*/ 744 w 17975"/>
                <a:gd name="T13" fmla="*/ 346 h 14047"/>
                <a:gd name="T14" fmla="*/ 717 w 17975"/>
                <a:gd name="T15" fmla="*/ 365 h 14047"/>
                <a:gd name="T16" fmla="*/ 392 w 17975"/>
                <a:gd name="T17" fmla="*/ 605 h 14047"/>
                <a:gd name="T18" fmla="*/ 170 w 17975"/>
                <a:gd name="T19" fmla="*/ 789 h 14047"/>
                <a:gd name="T20" fmla="*/ 57 w 17975"/>
                <a:gd name="T21" fmla="*/ 891 h 14047"/>
                <a:gd name="T22" fmla="*/ 0 w 17975"/>
                <a:gd name="T23" fmla="*/ 947 h 14047"/>
                <a:gd name="T24" fmla="*/ 4 w 17975"/>
                <a:gd name="T25" fmla="*/ 911 h 14047"/>
                <a:gd name="T26" fmla="*/ 152 w 17975"/>
                <a:gd name="T27" fmla="*/ 772 h 14047"/>
                <a:gd name="T28" fmla="*/ 550 w 17975"/>
                <a:gd name="T29" fmla="*/ 432 h 14047"/>
                <a:gd name="T30" fmla="*/ 695 w 17975"/>
                <a:gd name="T31" fmla="*/ 330 h 14047"/>
                <a:gd name="T32" fmla="*/ 717 w 17975"/>
                <a:gd name="T33" fmla="*/ 315 h 14047"/>
                <a:gd name="T34" fmla="*/ 844 w 17975"/>
                <a:gd name="T35" fmla="*/ 227 h 14047"/>
                <a:gd name="T36" fmla="*/ 860 w 17975"/>
                <a:gd name="T37" fmla="*/ 216 h 14047"/>
                <a:gd name="T38" fmla="*/ 928 w 17975"/>
                <a:gd name="T39" fmla="*/ 171 h 14047"/>
                <a:gd name="T40" fmla="*/ 954 w 17975"/>
                <a:gd name="T41" fmla="*/ 153 h 14047"/>
                <a:gd name="T42" fmla="*/ 1041 w 17975"/>
                <a:gd name="T43" fmla="*/ 98 h 14047"/>
                <a:gd name="T44" fmla="*/ 1168 w 17975"/>
                <a:gd name="T45" fmla="*/ 16 h 14047"/>
                <a:gd name="T46" fmla="*/ 1192 w 17975"/>
                <a:gd name="T47" fmla="*/ 0 h 14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975"/>
                <a:gd name="T73" fmla="*/ 0 h 14047"/>
                <a:gd name="T74" fmla="*/ 17975 w 17975"/>
                <a:gd name="T75" fmla="*/ 14047 h 140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975" h="14047">
                  <a:moveTo>
                    <a:pt x="17673" y="0"/>
                  </a:moveTo>
                  <a:cubicBezTo>
                    <a:pt x="17775" y="171"/>
                    <a:pt x="17877" y="343"/>
                    <a:pt x="17975" y="517"/>
                  </a:cubicBezTo>
                  <a:cubicBezTo>
                    <a:pt x="17926" y="546"/>
                    <a:pt x="17878" y="576"/>
                    <a:pt x="17831" y="606"/>
                  </a:cubicBezTo>
                  <a:cubicBezTo>
                    <a:pt x="17274" y="982"/>
                    <a:pt x="16712" y="1352"/>
                    <a:pt x="16154" y="1725"/>
                  </a:cubicBezTo>
                  <a:cubicBezTo>
                    <a:pt x="15707" y="2019"/>
                    <a:pt x="15259" y="2311"/>
                    <a:pt x="14815" y="2609"/>
                  </a:cubicBezTo>
                  <a:cubicBezTo>
                    <a:pt x="14466" y="2834"/>
                    <a:pt x="14119" y="3063"/>
                    <a:pt x="13774" y="3295"/>
                  </a:cubicBezTo>
                  <a:cubicBezTo>
                    <a:pt x="12852" y="3897"/>
                    <a:pt x="11938" y="4511"/>
                    <a:pt x="11033" y="5138"/>
                  </a:cubicBezTo>
                  <a:cubicBezTo>
                    <a:pt x="10900" y="5229"/>
                    <a:pt x="10767" y="5322"/>
                    <a:pt x="10635" y="5415"/>
                  </a:cubicBezTo>
                  <a:cubicBezTo>
                    <a:pt x="8998" y="6557"/>
                    <a:pt x="7392" y="7742"/>
                    <a:pt x="5820" y="8972"/>
                  </a:cubicBezTo>
                  <a:cubicBezTo>
                    <a:pt x="4698" y="9855"/>
                    <a:pt x="3587" y="10754"/>
                    <a:pt x="2516" y="11698"/>
                  </a:cubicBezTo>
                  <a:cubicBezTo>
                    <a:pt x="1951" y="12191"/>
                    <a:pt x="1389" y="12688"/>
                    <a:pt x="850" y="13209"/>
                  </a:cubicBezTo>
                  <a:cubicBezTo>
                    <a:pt x="559" y="13479"/>
                    <a:pt x="293" y="13774"/>
                    <a:pt x="5" y="14047"/>
                  </a:cubicBezTo>
                  <a:cubicBezTo>
                    <a:pt x="26" y="13869"/>
                    <a:pt x="0" y="13676"/>
                    <a:pt x="60" y="13509"/>
                  </a:cubicBezTo>
                  <a:cubicBezTo>
                    <a:pt x="776" y="12809"/>
                    <a:pt x="1512" y="12129"/>
                    <a:pt x="2254" y="11458"/>
                  </a:cubicBezTo>
                  <a:cubicBezTo>
                    <a:pt x="4068" y="9604"/>
                    <a:pt x="6065" y="7936"/>
                    <a:pt x="8158" y="6407"/>
                  </a:cubicBezTo>
                  <a:cubicBezTo>
                    <a:pt x="8864" y="5888"/>
                    <a:pt x="9583" y="5387"/>
                    <a:pt x="10305" y="4889"/>
                  </a:cubicBezTo>
                  <a:cubicBezTo>
                    <a:pt x="10412" y="4815"/>
                    <a:pt x="10520" y="4742"/>
                    <a:pt x="10627" y="4668"/>
                  </a:cubicBezTo>
                  <a:cubicBezTo>
                    <a:pt x="11261" y="4237"/>
                    <a:pt x="11895" y="3808"/>
                    <a:pt x="12521" y="3367"/>
                  </a:cubicBezTo>
                  <a:cubicBezTo>
                    <a:pt x="12600" y="3312"/>
                    <a:pt x="12679" y="3258"/>
                    <a:pt x="12758" y="3204"/>
                  </a:cubicBezTo>
                  <a:cubicBezTo>
                    <a:pt x="13089" y="2977"/>
                    <a:pt x="13422" y="2754"/>
                    <a:pt x="13758" y="2534"/>
                  </a:cubicBezTo>
                  <a:cubicBezTo>
                    <a:pt x="13891" y="2447"/>
                    <a:pt x="14023" y="2358"/>
                    <a:pt x="14156" y="2271"/>
                  </a:cubicBezTo>
                  <a:cubicBezTo>
                    <a:pt x="14581" y="1996"/>
                    <a:pt x="15010" y="1725"/>
                    <a:pt x="15435" y="1449"/>
                  </a:cubicBezTo>
                  <a:cubicBezTo>
                    <a:pt x="16070" y="1053"/>
                    <a:pt x="16699" y="647"/>
                    <a:pt x="17325" y="235"/>
                  </a:cubicBezTo>
                  <a:cubicBezTo>
                    <a:pt x="17442" y="159"/>
                    <a:pt x="17559" y="82"/>
                    <a:pt x="17673" y="0"/>
                  </a:cubicBezTo>
                  <a:close/>
                </a:path>
              </a:pathLst>
            </a:custGeom>
            <a:solidFill>
              <a:srgbClr val="E32E3A"/>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65" name="Freeform 99">
              <a:extLst>
                <a:ext uri="{FF2B5EF4-FFF2-40B4-BE49-F238E27FC236}">
                  <a16:creationId xmlns:a16="http://schemas.microsoft.com/office/drawing/2014/main" id="{A46C1612-9785-934F-990A-593FA55B6BBC}"/>
                </a:ext>
              </a:extLst>
            </p:cNvPr>
            <p:cNvSpPr>
              <a:spLocks noChangeAspect="1"/>
            </p:cNvSpPr>
            <p:nvPr/>
          </p:nvSpPr>
          <p:spPr bwMode="auto">
            <a:xfrm>
              <a:off x="1893" y="2752"/>
              <a:ext cx="317" cy="216"/>
            </a:xfrm>
            <a:custGeom>
              <a:avLst/>
              <a:gdLst>
                <a:gd name="T0" fmla="*/ 160 w 4704"/>
                <a:gd name="T1" fmla="*/ 75 h 3202"/>
                <a:gd name="T2" fmla="*/ 273 w 4704"/>
                <a:gd name="T3" fmla="*/ 0 h 3202"/>
                <a:gd name="T4" fmla="*/ 307 w 4704"/>
                <a:gd name="T5" fmla="*/ 47 h 3202"/>
                <a:gd name="T6" fmla="*/ 307 w 4704"/>
                <a:gd name="T7" fmla="*/ 114 h 3202"/>
                <a:gd name="T8" fmla="*/ 245 w 4704"/>
                <a:gd name="T9" fmla="*/ 175 h 3202"/>
                <a:gd name="T10" fmla="*/ 126 w 4704"/>
                <a:gd name="T11" fmla="*/ 199 h 3202"/>
                <a:gd name="T12" fmla="*/ 46 w 4704"/>
                <a:gd name="T13" fmla="*/ 181 h 3202"/>
                <a:gd name="T14" fmla="*/ 1 w 4704"/>
                <a:gd name="T15" fmla="*/ 216 h 3202"/>
                <a:gd name="T16" fmla="*/ 0 w 4704"/>
                <a:gd name="T17" fmla="*/ 181 h 3202"/>
                <a:gd name="T18" fmla="*/ 70 w 4704"/>
                <a:gd name="T19" fmla="*/ 135 h 3202"/>
                <a:gd name="T20" fmla="*/ 168 w 4704"/>
                <a:gd name="T21" fmla="*/ 137 h 3202"/>
                <a:gd name="T22" fmla="*/ 188 w 4704"/>
                <a:gd name="T23" fmla="*/ 124 h 3202"/>
                <a:gd name="T24" fmla="*/ 187 w 4704"/>
                <a:gd name="T25" fmla="*/ 94 h 3202"/>
                <a:gd name="T26" fmla="*/ 160 w 4704"/>
                <a:gd name="T27" fmla="*/ 75 h 3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04"/>
                <a:gd name="T43" fmla="*/ 0 h 3202"/>
                <a:gd name="T44" fmla="*/ 4704 w 4704"/>
                <a:gd name="T45" fmla="*/ 3202 h 3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04" h="3202">
                  <a:moveTo>
                    <a:pt x="2380" y="1119"/>
                  </a:moveTo>
                  <a:cubicBezTo>
                    <a:pt x="2938" y="746"/>
                    <a:pt x="3500" y="376"/>
                    <a:pt x="4057" y="0"/>
                  </a:cubicBezTo>
                  <a:cubicBezTo>
                    <a:pt x="4252" y="210"/>
                    <a:pt x="4446" y="431"/>
                    <a:pt x="4556" y="700"/>
                  </a:cubicBezTo>
                  <a:cubicBezTo>
                    <a:pt x="4692" y="1009"/>
                    <a:pt x="4704" y="1376"/>
                    <a:pt x="4560" y="1685"/>
                  </a:cubicBezTo>
                  <a:cubicBezTo>
                    <a:pt x="4377" y="2092"/>
                    <a:pt x="4010" y="2380"/>
                    <a:pt x="3630" y="2593"/>
                  </a:cubicBezTo>
                  <a:cubicBezTo>
                    <a:pt x="3103" y="2900"/>
                    <a:pt x="2478" y="3005"/>
                    <a:pt x="1875" y="2957"/>
                  </a:cubicBezTo>
                  <a:cubicBezTo>
                    <a:pt x="1463" y="2933"/>
                    <a:pt x="1066" y="2817"/>
                    <a:pt x="677" y="2687"/>
                  </a:cubicBezTo>
                  <a:cubicBezTo>
                    <a:pt x="430" y="2822"/>
                    <a:pt x="222" y="3020"/>
                    <a:pt x="8" y="3202"/>
                  </a:cubicBezTo>
                  <a:cubicBezTo>
                    <a:pt x="7" y="3031"/>
                    <a:pt x="10" y="2859"/>
                    <a:pt x="0" y="2689"/>
                  </a:cubicBezTo>
                  <a:cubicBezTo>
                    <a:pt x="345" y="2457"/>
                    <a:pt x="692" y="2228"/>
                    <a:pt x="1041" y="2003"/>
                  </a:cubicBezTo>
                  <a:cubicBezTo>
                    <a:pt x="1501" y="2185"/>
                    <a:pt x="2032" y="2201"/>
                    <a:pt x="2496" y="2025"/>
                  </a:cubicBezTo>
                  <a:cubicBezTo>
                    <a:pt x="2604" y="1979"/>
                    <a:pt x="2724" y="1932"/>
                    <a:pt x="2795" y="1833"/>
                  </a:cubicBezTo>
                  <a:cubicBezTo>
                    <a:pt x="2867" y="1698"/>
                    <a:pt x="2874" y="1515"/>
                    <a:pt x="2769" y="1396"/>
                  </a:cubicBezTo>
                  <a:cubicBezTo>
                    <a:pt x="2663" y="1274"/>
                    <a:pt x="2512" y="1206"/>
                    <a:pt x="2380" y="1119"/>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66" name="Freeform 100">
              <a:extLst>
                <a:ext uri="{FF2B5EF4-FFF2-40B4-BE49-F238E27FC236}">
                  <a16:creationId xmlns:a16="http://schemas.microsoft.com/office/drawing/2014/main" id="{C058C36A-B26E-564B-8318-B17395B0F3F2}"/>
                </a:ext>
              </a:extLst>
            </p:cNvPr>
            <p:cNvSpPr>
              <a:spLocks noChangeAspect="1"/>
            </p:cNvSpPr>
            <p:nvPr/>
          </p:nvSpPr>
          <p:spPr bwMode="auto">
            <a:xfrm>
              <a:off x="1530" y="2764"/>
              <a:ext cx="95" cy="38"/>
            </a:xfrm>
            <a:custGeom>
              <a:avLst/>
              <a:gdLst>
                <a:gd name="T0" fmla="*/ 80 w 1388"/>
                <a:gd name="T1" fmla="*/ 0 h 577"/>
                <a:gd name="T2" fmla="*/ 95 w 1388"/>
                <a:gd name="T3" fmla="*/ 38 h 577"/>
                <a:gd name="T4" fmla="*/ 0 w 1388"/>
                <a:gd name="T5" fmla="*/ 38 h 577"/>
                <a:gd name="T6" fmla="*/ 6 w 1388"/>
                <a:gd name="T7" fmla="*/ 18 h 577"/>
                <a:gd name="T8" fmla="*/ 80 w 1388"/>
                <a:gd name="T9" fmla="*/ 0 h 577"/>
                <a:gd name="T10" fmla="*/ 0 60000 65536"/>
                <a:gd name="T11" fmla="*/ 0 60000 65536"/>
                <a:gd name="T12" fmla="*/ 0 60000 65536"/>
                <a:gd name="T13" fmla="*/ 0 60000 65536"/>
                <a:gd name="T14" fmla="*/ 0 60000 65536"/>
                <a:gd name="T15" fmla="*/ 0 w 1388"/>
                <a:gd name="T16" fmla="*/ 0 h 577"/>
                <a:gd name="T17" fmla="*/ 1388 w 1388"/>
                <a:gd name="T18" fmla="*/ 577 h 577"/>
              </a:gdLst>
              <a:ahLst/>
              <a:cxnLst>
                <a:cxn ang="T10">
                  <a:pos x="T0" y="T1"/>
                </a:cxn>
                <a:cxn ang="T11">
                  <a:pos x="T2" y="T3"/>
                </a:cxn>
                <a:cxn ang="T12">
                  <a:pos x="T4" y="T5"/>
                </a:cxn>
                <a:cxn ang="T13">
                  <a:pos x="T6" y="T7"/>
                </a:cxn>
                <a:cxn ang="T14">
                  <a:pos x="T8" y="T9"/>
                </a:cxn>
              </a:cxnLst>
              <a:rect l="T15" t="T16" r="T17" b="T18"/>
              <a:pathLst>
                <a:path w="1388" h="577">
                  <a:moveTo>
                    <a:pt x="1164" y="0"/>
                  </a:moveTo>
                  <a:cubicBezTo>
                    <a:pt x="1258" y="182"/>
                    <a:pt x="1312" y="381"/>
                    <a:pt x="1388" y="571"/>
                  </a:cubicBezTo>
                  <a:cubicBezTo>
                    <a:pt x="926" y="576"/>
                    <a:pt x="463" y="577"/>
                    <a:pt x="0" y="570"/>
                  </a:cubicBezTo>
                  <a:cubicBezTo>
                    <a:pt x="25" y="472"/>
                    <a:pt x="54" y="375"/>
                    <a:pt x="86" y="279"/>
                  </a:cubicBezTo>
                  <a:cubicBezTo>
                    <a:pt x="446" y="189"/>
                    <a:pt x="806" y="99"/>
                    <a:pt x="1164"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67" name="Freeform 101">
              <a:extLst>
                <a:ext uri="{FF2B5EF4-FFF2-40B4-BE49-F238E27FC236}">
                  <a16:creationId xmlns:a16="http://schemas.microsoft.com/office/drawing/2014/main" id="{741A016E-A79B-6C47-B896-0DB8111F233D}"/>
                </a:ext>
              </a:extLst>
            </p:cNvPr>
            <p:cNvSpPr>
              <a:spLocks noChangeAspect="1"/>
            </p:cNvSpPr>
            <p:nvPr/>
          </p:nvSpPr>
          <p:spPr bwMode="auto">
            <a:xfrm>
              <a:off x="1530" y="2764"/>
              <a:ext cx="95" cy="38"/>
            </a:xfrm>
            <a:custGeom>
              <a:avLst/>
              <a:gdLst>
                <a:gd name="T0" fmla="*/ 80 w 1388"/>
                <a:gd name="T1" fmla="*/ 0 h 577"/>
                <a:gd name="T2" fmla="*/ 95 w 1388"/>
                <a:gd name="T3" fmla="*/ 38 h 577"/>
                <a:gd name="T4" fmla="*/ 0 w 1388"/>
                <a:gd name="T5" fmla="*/ 38 h 577"/>
                <a:gd name="T6" fmla="*/ 6 w 1388"/>
                <a:gd name="T7" fmla="*/ 18 h 577"/>
                <a:gd name="T8" fmla="*/ 80 w 1388"/>
                <a:gd name="T9" fmla="*/ 0 h 577"/>
                <a:gd name="T10" fmla="*/ 0 60000 65536"/>
                <a:gd name="T11" fmla="*/ 0 60000 65536"/>
                <a:gd name="T12" fmla="*/ 0 60000 65536"/>
                <a:gd name="T13" fmla="*/ 0 60000 65536"/>
                <a:gd name="T14" fmla="*/ 0 60000 65536"/>
                <a:gd name="T15" fmla="*/ 0 w 1388"/>
                <a:gd name="T16" fmla="*/ 0 h 577"/>
                <a:gd name="T17" fmla="*/ 1388 w 1388"/>
                <a:gd name="T18" fmla="*/ 577 h 577"/>
              </a:gdLst>
              <a:ahLst/>
              <a:cxnLst>
                <a:cxn ang="T10">
                  <a:pos x="T0" y="T1"/>
                </a:cxn>
                <a:cxn ang="T11">
                  <a:pos x="T2" y="T3"/>
                </a:cxn>
                <a:cxn ang="T12">
                  <a:pos x="T4" y="T5"/>
                </a:cxn>
                <a:cxn ang="T13">
                  <a:pos x="T6" y="T7"/>
                </a:cxn>
                <a:cxn ang="T14">
                  <a:pos x="T8" y="T9"/>
                </a:cxn>
              </a:cxnLst>
              <a:rect l="T15" t="T16" r="T17" b="T18"/>
              <a:pathLst>
                <a:path w="1388" h="577">
                  <a:moveTo>
                    <a:pt x="1164" y="0"/>
                  </a:moveTo>
                  <a:cubicBezTo>
                    <a:pt x="1258" y="182"/>
                    <a:pt x="1312" y="381"/>
                    <a:pt x="1388" y="571"/>
                  </a:cubicBezTo>
                  <a:cubicBezTo>
                    <a:pt x="926" y="576"/>
                    <a:pt x="463" y="577"/>
                    <a:pt x="0" y="570"/>
                  </a:cubicBezTo>
                  <a:cubicBezTo>
                    <a:pt x="25" y="472"/>
                    <a:pt x="54" y="375"/>
                    <a:pt x="86" y="279"/>
                  </a:cubicBezTo>
                  <a:cubicBezTo>
                    <a:pt x="446" y="189"/>
                    <a:pt x="806" y="99"/>
                    <a:pt x="1164" y="0"/>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68" name="Freeform 102">
              <a:extLst>
                <a:ext uri="{FF2B5EF4-FFF2-40B4-BE49-F238E27FC236}">
                  <a16:creationId xmlns:a16="http://schemas.microsoft.com/office/drawing/2014/main" id="{A73EFBFD-55F7-3C4D-AA0B-C397AD937A4D}"/>
                </a:ext>
              </a:extLst>
            </p:cNvPr>
            <p:cNvSpPr>
              <a:spLocks noChangeAspect="1"/>
            </p:cNvSpPr>
            <p:nvPr/>
          </p:nvSpPr>
          <p:spPr bwMode="auto">
            <a:xfrm>
              <a:off x="839" y="2797"/>
              <a:ext cx="820" cy="686"/>
            </a:xfrm>
            <a:custGeom>
              <a:avLst/>
              <a:gdLst>
                <a:gd name="T0" fmla="*/ 475 w 12150"/>
                <a:gd name="T1" fmla="*/ 43 h 10193"/>
                <a:gd name="T2" fmla="*/ 645 w 12150"/>
                <a:gd name="T3" fmla="*/ 0 h 10193"/>
                <a:gd name="T4" fmla="*/ 621 w 12150"/>
                <a:gd name="T5" fmla="*/ 86 h 10193"/>
                <a:gd name="T6" fmla="*/ 613 w 12150"/>
                <a:gd name="T7" fmla="*/ 104 h 10193"/>
                <a:gd name="T8" fmla="*/ 573 w 12150"/>
                <a:gd name="T9" fmla="*/ 140 h 10193"/>
                <a:gd name="T10" fmla="*/ 692 w 12150"/>
                <a:gd name="T11" fmla="*/ 140 h 10193"/>
                <a:gd name="T12" fmla="*/ 676 w 12150"/>
                <a:gd name="T13" fmla="*/ 119 h 10193"/>
                <a:gd name="T14" fmla="*/ 680 w 12150"/>
                <a:gd name="T15" fmla="*/ 56 h 10193"/>
                <a:gd name="T16" fmla="*/ 820 w 12150"/>
                <a:gd name="T17" fmla="*/ 244 h 10193"/>
                <a:gd name="T18" fmla="*/ 675 w 12150"/>
                <a:gd name="T19" fmla="*/ 346 h 10193"/>
                <a:gd name="T20" fmla="*/ 277 w 12150"/>
                <a:gd name="T21" fmla="*/ 686 h 10193"/>
                <a:gd name="T22" fmla="*/ 118 w 12150"/>
                <a:gd name="T23" fmla="*/ 486 h 10193"/>
                <a:gd name="T24" fmla="*/ 0 w 12150"/>
                <a:gd name="T25" fmla="*/ 200 h 10193"/>
                <a:gd name="T26" fmla="*/ 136 w 12150"/>
                <a:gd name="T27" fmla="*/ 145 h 10193"/>
                <a:gd name="T28" fmla="*/ 153 w 12150"/>
                <a:gd name="T29" fmla="*/ 138 h 10193"/>
                <a:gd name="T30" fmla="*/ 249 w 12150"/>
                <a:gd name="T31" fmla="*/ 136 h 10193"/>
                <a:gd name="T32" fmla="*/ 230 w 12150"/>
                <a:gd name="T33" fmla="*/ 114 h 10193"/>
                <a:gd name="T34" fmla="*/ 322 w 12150"/>
                <a:gd name="T35" fmla="*/ 85 h 10193"/>
                <a:gd name="T36" fmla="*/ 355 w 12150"/>
                <a:gd name="T37" fmla="*/ 141 h 10193"/>
                <a:gd name="T38" fmla="*/ 509 w 12150"/>
                <a:gd name="T39" fmla="*/ 141 h 10193"/>
                <a:gd name="T40" fmla="*/ 478 w 12150"/>
                <a:gd name="T41" fmla="*/ 97 h 10193"/>
                <a:gd name="T42" fmla="*/ 475 w 12150"/>
                <a:gd name="T43" fmla="*/ 43 h 101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150"/>
                <a:gd name="T67" fmla="*/ 0 h 10193"/>
                <a:gd name="T68" fmla="*/ 12150 w 12150"/>
                <a:gd name="T69" fmla="*/ 10193 h 101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150" h="10193">
                  <a:moveTo>
                    <a:pt x="7045" y="641"/>
                  </a:moveTo>
                  <a:cubicBezTo>
                    <a:pt x="7882" y="424"/>
                    <a:pt x="8718" y="206"/>
                    <a:pt x="9557" y="0"/>
                  </a:cubicBezTo>
                  <a:cubicBezTo>
                    <a:pt x="9440" y="424"/>
                    <a:pt x="9316" y="846"/>
                    <a:pt x="9205" y="1271"/>
                  </a:cubicBezTo>
                  <a:cubicBezTo>
                    <a:pt x="9180" y="1367"/>
                    <a:pt x="9149" y="1465"/>
                    <a:pt x="9084" y="1541"/>
                  </a:cubicBezTo>
                  <a:cubicBezTo>
                    <a:pt x="8914" y="1750"/>
                    <a:pt x="8686" y="1898"/>
                    <a:pt x="8486" y="2074"/>
                  </a:cubicBezTo>
                  <a:cubicBezTo>
                    <a:pt x="9076" y="2082"/>
                    <a:pt x="9666" y="2092"/>
                    <a:pt x="10256" y="2082"/>
                  </a:cubicBezTo>
                  <a:cubicBezTo>
                    <a:pt x="10156" y="1994"/>
                    <a:pt x="10065" y="1892"/>
                    <a:pt x="10019" y="1766"/>
                  </a:cubicBezTo>
                  <a:cubicBezTo>
                    <a:pt x="9899" y="1462"/>
                    <a:pt x="9956" y="1119"/>
                    <a:pt x="10080" y="825"/>
                  </a:cubicBezTo>
                  <a:cubicBezTo>
                    <a:pt x="10732" y="1785"/>
                    <a:pt x="11416" y="2724"/>
                    <a:pt x="12150" y="3624"/>
                  </a:cubicBezTo>
                  <a:cubicBezTo>
                    <a:pt x="11428" y="4122"/>
                    <a:pt x="10709" y="4623"/>
                    <a:pt x="10003" y="5142"/>
                  </a:cubicBezTo>
                  <a:cubicBezTo>
                    <a:pt x="7910" y="6671"/>
                    <a:pt x="5913" y="8339"/>
                    <a:pt x="4099" y="10193"/>
                  </a:cubicBezTo>
                  <a:cubicBezTo>
                    <a:pt x="3203" y="9297"/>
                    <a:pt x="2403" y="8302"/>
                    <a:pt x="1749" y="7215"/>
                  </a:cubicBezTo>
                  <a:cubicBezTo>
                    <a:pt x="955" y="5900"/>
                    <a:pt x="360" y="4464"/>
                    <a:pt x="0" y="2970"/>
                  </a:cubicBezTo>
                  <a:cubicBezTo>
                    <a:pt x="656" y="2667"/>
                    <a:pt x="1330" y="2403"/>
                    <a:pt x="2010" y="2156"/>
                  </a:cubicBezTo>
                  <a:cubicBezTo>
                    <a:pt x="2098" y="2123"/>
                    <a:pt x="2184" y="2086"/>
                    <a:pt x="2270" y="2048"/>
                  </a:cubicBezTo>
                  <a:cubicBezTo>
                    <a:pt x="2741" y="2018"/>
                    <a:pt x="3213" y="2048"/>
                    <a:pt x="3683" y="2020"/>
                  </a:cubicBezTo>
                  <a:cubicBezTo>
                    <a:pt x="3593" y="1908"/>
                    <a:pt x="3494" y="1804"/>
                    <a:pt x="3402" y="1695"/>
                  </a:cubicBezTo>
                  <a:cubicBezTo>
                    <a:pt x="3849" y="1527"/>
                    <a:pt x="4313" y="1409"/>
                    <a:pt x="4768" y="1267"/>
                  </a:cubicBezTo>
                  <a:cubicBezTo>
                    <a:pt x="4930" y="1545"/>
                    <a:pt x="5089" y="1826"/>
                    <a:pt x="5254" y="2102"/>
                  </a:cubicBezTo>
                  <a:cubicBezTo>
                    <a:pt x="6016" y="2102"/>
                    <a:pt x="6777" y="2111"/>
                    <a:pt x="7539" y="2098"/>
                  </a:cubicBezTo>
                  <a:cubicBezTo>
                    <a:pt x="7408" y="1861"/>
                    <a:pt x="7186" y="1684"/>
                    <a:pt x="7077" y="1434"/>
                  </a:cubicBezTo>
                  <a:cubicBezTo>
                    <a:pt x="7016" y="1175"/>
                    <a:pt x="7056" y="905"/>
                    <a:pt x="7045" y="641"/>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69" name="Freeform 103">
              <a:extLst>
                <a:ext uri="{FF2B5EF4-FFF2-40B4-BE49-F238E27FC236}">
                  <a16:creationId xmlns:a16="http://schemas.microsoft.com/office/drawing/2014/main" id="{FEFDBD1D-D7FA-194B-A821-1C5277E9867F}"/>
                </a:ext>
              </a:extLst>
            </p:cNvPr>
            <p:cNvSpPr>
              <a:spLocks noChangeAspect="1"/>
            </p:cNvSpPr>
            <p:nvPr/>
          </p:nvSpPr>
          <p:spPr bwMode="auto">
            <a:xfrm>
              <a:off x="839" y="2797"/>
              <a:ext cx="820" cy="686"/>
            </a:xfrm>
            <a:custGeom>
              <a:avLst/>
              <a:gdLst>
                <a:gd name="T0" fmla="*/ 475 w 12150"/>
                <a:gd name="T1" fmla="*/ 43 h 10193"/>
                <a:gd name="T2" fmla="*/ 645 w 12150"/>
                <a:gd name="T3" fmla="*/ 0 h 10193"/>
                <a:gd name="T4" fmla="*/ 621 w 12150"/>
                <a:gd name="T5" fmla="*/ 86 h 10193"/>
                <a:gd name="T6" fmla="*/ 613 w 12150"/>
                <a:gd name="T7" fmla="*/ 104 h 10193"/>
                <a:gd name="T8" fmla="*/ 573 w 12150"/>
                <a:gd name="T9" fmla="*/ 140 h 10193"/>
                <a:gd name="T10" fmla="*/ 692 w 12150"/>
                <a:gd name="T11" fmla="*/ 140 h 10193"/>
                <a:gd name="T12" fmla="*/ 676 w 12150"/>
                <a:gd name="T13" fmla="*/ 119 h 10193"/>
                <a:gd name="T14" fmla="*/ 680 w 12150"/>
                <a:gd name="T15" fmla="*/ 56 h 10193"/>
                <a:gd name="T16" fmla="*/ 820 w 12150"/>
                <a:gd name="T17" fmla="*/ 244 h 10193"/>
                <a:gd name="T18" fmla="*/ 675 w 12150"/>
                <a:gd name="T19" fmla="*/ 346 h 10193"/>
                <a:gd name="T20" fmla="*/ 277 w 12150"/>
                <a:gd name="T21" fmla="*/ 686 h 10193"/>
                <a:gd name="T22" fmla="*/ 118 w 12150"/>
                <a:gd name="T23" fmla="*/ 486 h 10193"/>
                <a:gd name="T24" fmla="*/ 0 w 12150"/>
                <a:gd name="T25" fmla="*/ 200 h 10193"/>
                <a:gd name="T26" fmla="*/ 136 w 12150"/>
                <a:gd name="T27" fmla="*/ 145 h 10193"/>
                <a:gd name="T28" fmla="*/ 153 w 12150"/>
                <a:gd name="T29" fmla="*/ 138 h 10193"/>
                <a:gd name="T30" fmla="*/ 249 w 12150"/>
                <a:gd name="T31" fmla="*/ 136 h 10193"/>
                <a:gd name="T32" fmla="*/ 230 w 12150"/>
                <a:gd name="T33" fmla="*/ 114 h 10193"/>
                <a:gd name="T34" fmla="*/ 322 w 12150"/>
                <a:gd name="T35" fmla="*/ 85 h 10193"/>
                <a:gd name="T36" fmla="*/ 355 w 12150"/>
                <a:gd name="T37" fmla="*/ 141 h 10193"/>
                <a:gd name="T38" fmla="*/ 509 w 12150"/>
                <a:gd name="T39" fmla="*/ 141 h 10193"/>
                <a:gd name="T40" fmla="*/ 478 w 12150"/>
                <a:gd name="T41" fmla="*/ 97 h 10193"/>
                <a:gd name="T42" fmla="*/ 475 w 12150"/>
                <a:gd name="T43" fmla="*/ 43 h 101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150"/>
                <a:gd name="T67" fmla="*/ 0 h 10193"/>
                <a:gd name="T68" fmla="*/ 12150 w 12150"/>
                <a:gd name="T69" fmla="*/ 10193 h 101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150" h="10193">
                  <a:moveTo>
                    <a:pt x="7045" y="641"/>
                  </a:moveTo>
                  <a:cubicBezTo>
                    <a:pt x="7882" y="424"/>
                    <a:pt x="8718" y="206"/>
                    <a:pt x="9557" y="0"/>
                  </a:cubicBezTo>
                  <a:cubicBezTo>
                    <a:pt x="9440" y="424"/>
                    <a:pt x="9316" y="846"/>
                    <a:pt x="9205" y="1271"/>
                  </a:cubicBezTo>
                  <a:cubicBezTo>
                    <a:pt x="9180" y="1367"/>
                    <a:pt x="9149" y="1465"/>
                    <a:pt x="9084" y="1541"/>
                  </a:cubicBezTo>
                  <a:cubicBezTo>
                    <a:pt x="8914" y="1750"/>
                    <a:pt x="8686" y="1898"/>
                    <a:pt x="8486" y="2074"/>
                  </a:cubicBezTo>
                  <a:cubicBezTo>
                    <a:pt x="9076" y="2082"/>
                    <a:pt x="9666" y="2092"/>
                    <a:pt x="10256" y="2082"/>
                  </a:cubicBezTo>
                  <a:cubicBezTo>
                    <a:pt x="10156" y="1994"/>
                    <a:pt x="10065" y="1892"/>
                    <a:pt x="10019" y="1766"/>
                  </a:cubicBezTo>
                  <a:cubicBezTo>
                    <a:pt x="9899" y="1462"/>
                    <a:pt x="9956" y="1119"/>
                    <a:pt x="10080" y="825"/>
                  </a:cubicBezTo>
                  <a:cubicBezTo>
                    <a:pt x="10732" y="1785"/>
                    <a:pt x="11416" y="2724"/>
                    <a:pt x="12150" y="3624"/>
                  </a:cubicBezTo>
                  <a:cubicBezTo>
                    <a:pt x="11428" y="4122"/>
                    <a:pt x="10709" y="4623"/>
                    <a:pt x="10003" y="5142"/>
                  </a:cubicBezTo>
                  <a:cubicBezTo>
                    <a:pt x="7910" y="6671"/>
                    <a:pt x="5913" y="8339"/>
                    <a:pt x="4099" y="10193"/>
                  </a:cubicBezTo>
                  <a:cubicBezTo>
                    <a:pt x="3203" y="9297"/>
                    <a:pt x="2403" y="8302"/>
                    <a:pt x="1749" y="7215"/>
                  </a:cubicBezTo>
                  <a:cubicBezTo>
                    <a:pt x="955" y="5900"/>
                    <a:pt x="360" y="4464"/>
                    <a:pt x="0" y="2970"/>
                  </a:cubicBezTo>
                  <a:cubicBezTo>
                    <a:pt x="656" y="2667"/>
                    <a:pt x="1330" y="2403"/>
                    <a:pt x="2010" y="2156"/>
                  </a:cubicBezTo>
                  <a:cubicBezTo>
                    <a:pt x="2098" y="2123"/>
                    <a:pt x="2184" y="2086"/>
                    <a:pt x="2270" y="2048"/>
                  </a:cubicBezTo>
                  <a:cubicBezTo>
                    <a:pt x="2741" y="2018"/>
                    <a:pt x="3213" y="2048"/>
                    <a:pt x="3683" y="2020"/>
                  </a:cubicBezTo>
                  <a:cubicBezTo>
                    <a:pt x="3593" y="1908"/>
                    <a:pt x="3494" y="1804"/>
                    <a:pt x="3402" y="1695"/>
                  </a:cubicBezTo>
                  <a:cubicBezTo>
                    <a:pt x="3849" y="1527"/>
                    <a:pt x="4313" y="1409"/>
                    <a:pt x="4768" y="1267"/>
                  </a:cubicBezTo>
                  <a:cubicBezTo>
                    <a:pt x="4930" y="1545"/>
                    <a:pt x="5089" y="1826"/>
                    <a:pt x="5254" y="2102"/>
                  </a:cubicBezTo>
                  <a:cubicBezTo>
                    <a:pt x="6016" y="2102"/>
                    <a:pt x="6777" y="2111"/>
                    <a:pt x="7539" y="2098"/>
                  </a:cubicBezTo>
                  <a:cubicBezTo>
                    <a:pt x="7408" y="1861"/>
                    <a:pt x="7186" y="1684"/>
                    <a:pt x="7077" y="1434"/>
                  </a:cubicBezTo>
                  <a:cubicBezTo>
                    <a:pt x="7016" y="1175"/>
                    <a:pt x="7056" y="905"/>
                    <a:pt x="7045" y="641"/>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70" name="Freeform 104">
              <a:extLst>
                <a:ext uri="{FF2B5EF4-FFF2-40B4-BE49-F238E27FC236}">
                  <a16:creationId xmlns:a16="http://schemas.microsoft.com/office/drawing/2014/main" id="{472ED7CB-6C81-3B48-A6E5-8C06AF5F31E0}"/>
                </a:ext>
              </a:extLst>
            </p:cNvPr>
            <p:cNvSpPr>
              <a:spLocks noChangeAspect="1"/>
            </p:cNvSpPr>
            <p:nvPr/>
          </p:nvSpPr>
          <p:spPr bwMode="auto">
            <a:xfrm>
              <a:off x="1963" y="2827"/>
              <a:ext cx="124" cy="73"/>
            </a:xfrm>
            <a:custGeom>
              <a:avLst/>
              <a:gdLst>
                <a:gd name="T0" fmla="*/ 0 w 1833"/>
                <a:gd name="T1" fmla="*/ 60 h 1082"/>
                <a:gd name="T2" fmla="*/ 91 w 1833"/>
                <a:gd name="T3" fmla="*/ 0 h 1082"/>
                <a:gd name="T4" fmla="*/ 117 w 1833"/>
                <a:gd name="T5" fmla="*/ 19 h 1082"/>
                <a:gd name="T6" fmla="*/ 119 w 1833"/>
                <a:gd name="T7" fmla="*/ 48 h 1082"/>
                <a:gd name="T8" fmla="*/ 98 w 1833"/>
                <a:gd name="T9" fmla="*/ 61 h 1082"/>
                <a:gd name="T10" fmla="*/ 0 w 1833"/>
                <a:gd name="T11" fmla="*/ 60 h 1082"/>
                <a:gd name="T12" fmla="*/ 0 60000 65536"/>
                <a:gd name="T13" fmla="*/ 0 60000 65536"/>
                <a:gd name="T14" fmla="*/ 0 60000 65536"/>
                <a:gd name="T15" fmla="*/ 0 60000 65536"/>
                <a:gd name="T16" fmla="*/ 0 60000 65536"/>
                <a:gd name="T17" fmla="*/ 0 60000 65536"/>
                <a:gd name="T18" fmla="*/ 0 w 1833"/>
                <a:gd name="T19" fmla="*/ 0 h 1082"/>
                <a:gd name="T20" fmla="*/ 1833 w 1833"/>
                <a:gd name="T21" fmla="*/ 1082 h 1082"/>
              </a:gdLst>
              <a:ahLst/>
              <a:cxnLst>
                <a:cxn ang="T12">
                  <a:pos x="T0" y="T1"/>
                </a:cxn>
                <a:cxn ang="T13">
                  <a:pos x="T2" y="T3"/>
                </a:cxn>
                <a:cxn ang="T14">
                  <a:pos x="T4" y="T5"/>
                </a:cxn>
                <a:cxn ang="T15">
                  <a:pos x="T6" y="T7"/>
                </a:cxn>
                <a:cxn ang="T16">
                  <a:pos x="T8" y="T9"/>
                </a:cxn>
                <a:cxn ang="T17">
                  <a:pos x="T10" y="T11"/>
                </a:cxn>
              </a:cxnLst>
              <a:rect l="T18" t="T19" r="T20" b="T21"/>
              <a:pathLst>
                <a:path w="1833" h="1082">
                  <a:moveTo>
                    <a:pt x="0" y="884"/>
                  </a:moveTo>
                  <a:cubicBezTo>
                    <a:pt x="444" y="586"/>
                    <a:pt x="892" y="294"/>
                    <a:pt x="1339" y="0"/>
                  </a:cubicBezTo>
                  <a:cubicBezTo>
                    <a:pt x="1471" y="87"/>
                    <a:pt x="1622" y="155"/>
                    <a:pt x="1728" y="277"/>
                  </a:cubicBezTo>
                  <a:cubicBezTo>
                    <a:pt x="1833" y="396"/>
                    <a:pt x="1826" y="579"/>
                    <a:pt x="1754" y="714"/>
                  </a:cubicBezTo>
                  <a:cubicBezTo>
                    <a:pt x="1683" y="813"/>
                    <a:pt x="1563" y="860"/>
                    <a:pt x="1455" y="906"/>
                  </a:cubicBezTo>
                  <a:cubicBezTo>
                    <a:pt x="991" y="1082"/>
                    <a:pt x="460" y="1066"/>
                    <a:pt x="0" y="884"/>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71" name="Freeform 105">
              <a:extLst>
                <a:ext uri="{FF2B5EF4-FFF2-40B4-BE49-F238E27FC236}">
                  <a16:creationId xmlns:a16="http://schemas.microsoft.com/office/drawing/2014/main" id="{15C5BA73-1A6C-FE4A-BE7B-160C0205D8F7}"/>
                </a:ext>
              </a:extLst>
            </p:cNvPr>
            <p:cNvSpPr>
              <a:spLocks noChangeAspect="1"/>
            </p:cNvSpPr>
            <p:nvPr/>
          </p:nvSpPr>
          <p:spPr bwMode="auto">
            <a:xfrm>
              <a:off x="1963" y="2827"/>
              <a:ext cx="124" cy="73"/>
            </a:xfrm>
            <a:custGeom>
              <a:avLst/>
              <a:gdLst>
                <a:gd name="T0" fmla="*/ 0 w 1833"/>
                <a:gd name="T1" fmla="*/ 60 h 1082"/>
                <a:gd name="T2" fmla="*/ 91 w 1833"/>
                <a:gd name="T3" fmla="*/ 0 h 1082"/>
                <a:gd name="T4" fmla="*/ 117 w 1833"/>
                <a:gd name="T5" fmla="*/ 19 h 1082"/>
                <a:gd name="T6" fmla="*/ 119 w 1833"/>
                <a:gd name="T7" fmla="*/ 48 h 1082"/>
                <a:gd name="T8" fmla="*/ 98 w 1833"/>
                <a:gd name="T9" fmla="*/ 61 h 1082"/>
                <a:gd name="T10" fmla="*/ 0 w 1833"/>
                <a:gd name="T11" fmla="*/ 60 h 1082"/>
                <a:gd name="T12" fmla="*/ 0 60000 65536"/>
                <a:gd name="T13" fmla="*/ 0 60000 65536"/>
                <a:gd name="T14" fmla="*/ 0 60000 65536"/>
                <a:gd name="T15" fmla="*/ 0 60000 65536"/>
                <a:gd name="T16" fmla="*/ 0 60000 65536"/>
                <a:gd name="T17" fmla="*/ 0 60000 65536"/>
                <a:gd name="T18" fmla="*/ 0 w 1833"/>
                <a:gd name="T19" fmla="*/ 0 h 1082"/>
                <a:gd name="T20" fmla="*/ 1833 w 1833"/>
                <a:gd name="T21" fmla="*/ 1082 h 1082"/>
              </a:gdLst>
              <a:ahLst/>
              <a:cxnLst>
                <a:cxn ang="T12">
                  <a:pos x="T0" y="T1"/>
                </a:cxn>
                <a:cxn ang="T13">
                  <a:pos x="T2" y="T3"/>
                </a:cxn>
                <a:cxn ang="T14">
                  <a:pos x="T4" y="T5"/>
                </a:cxn>
                <a:cxn ang="T15">
                  <a:pos x="T6" y="T7"/>
                </a:cxn>
                <a:cxn ang="T16">
                  <a:pos x="T8" y="T9"/>
                </a:cxn>
                <a:cxn ang="T17">
                  <a:pos x="T10" y="T11"/>
                </a:cxn>
              </a:cxnLst>
              <a:rect l="T18" t="T19" r="T20" b="T21"/>
              <a:pathLst>
                <a:path w="1833" h="1082">
                  <a:moveTo>
                    <a:pt x="0" y="884"/>
                  </a:moveTo>
                  <a:cubicBezTo>
                    <a:pt x="444" y="586"/>
                    <a:pt x="892" y="294"/>
                    <a:pt x="1339" y="0"/>
                  </a:cubicBezTo>
                  <a:cubicBezTo>
                    <a:pt x="1471" y="87"/>
                    <a:pt x="1622" y="155"/>
                    <a:pt x="1728" y="277"/>
                  </a:cubicBezTo>
                  <a:cubicBezTo>
                    <a:pt x="1833" y="396"/>
                    <a:pt x="1826" y="579"/>
                    <a:pt x="1754" y="714"/>
                  </a:cubicBezTo>
                  <a:cubicBezTo>
                    <a:pt x="1683" y="813"/>
                    <a:pt x="1563" y="860"/>
                    <a:pt x="1455" y="906"/>
                  </a:cubicBezTo>
                  <a:cubicBezTo>
                    <a:pt x="991" y="1082"/>
                    <a:pt x="460" y="1066"/>
                    <a:pt x="0" y="884"/>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72" name="Freeform 106">
              <a:extLst>
                <a:ext uri="{FF2B5EF4-FFF2-40B4-BE49-F238E27FC236}">
                  <a16:creationId xmlns:a16="http://schemas.microsoft.com/office/drawing/2014/main" id="{62BB5256-1906-434E-BCE6-E30BAE6A0CEF}"/>
                </a:ext>
              </a:extLst>
            </p:cNvPr>
            <p:cNvSpPr>
              <a:spLocks noChangeAspect="1"/>
            </p:cNvSpPr>
            <p:nvPr/>
          </p:nvSpPr>
          <p:spPr bwMode="auto">
            <a:xfrm>
              <a:off x="1053" y="2829"/>
              <a:ext cx="108" cy="81"/>
            </a:xfrm>
            <a:custGeom>
              <a:avLst/>
              <a:gdLst>
                <a:gd name="T0" fmla="*/ 1 w 1598"/>
                <a:gd name="T1" fmla="*/ 32 h 1201"/>
                <a:gd name="T2" fmla="*/ 78 w 1598"/>
                <a:gd name="T3" fmla="*/ 0 h 1201"/>
                <a:gd name="T4" fmla="*/ 108 w 1598"/>
                <a:gd name="T5" fmla="*/ 52 h 1201"/>
                <a:gd name="T6" fmla="*/ 16 w 1598"/>
                <a:gd name="T7" fmla="*/ 81 h 1201"/>
                <a:gd name="T8" fmla="*/ 1 w 1598"/>
                <a:gd name="T9" fmla="*/ 32 h 1201"/>
                <a:gd name="T10" fmla="*/ 0 60000 65536"/>
                <a:gd name="T11" fmla="*/ 0 60000 65536"/>
                <a:gd name="T12" fmla="*/ 0 60000 65536"/>
                <a:gd name="T13" fmla="*/ 0 60000 65536"/>
                <a:gd name="T14" fmla="*/ 0 60000 65536"/>
                <a:gd name="T15" fmla="*/ 0 w 1598"/>
                <a:gd name="T16" fmla="*/ 0 h 1201"/>
                <a:gd name="T17" fmla="*/ 1598 w 1598"/>
                <a:gd name="T18" fmla="*/ 1201 h 1201"/>
              </a:gdLst>
              <a:ahLst/>
              <a:cxnLst>
                <a:cxn ang="T10">
                  <a:pos x="T0" y="T1"/>
                </a:cxn>
                <a:cxn ang="T11">
                  <a:pos x="T2" y="T3"/>
                </a:cxn>
                <a:cxn ang="T12">
                  <a:pos x="T4" y="T5"/>
                </a:cxn>
                <a:cxn ang="T13">
                  <a:pos x="T6" y="T7"/>
                </a:cxn>
                <a:cxn ang="T14">
                  <a:pos x="T8" y="T9"/>
                </a:cxn>
              </a:cxnLst>
              <a:rect l="T15" t="T16" r="T17" b="T18"/>
              <a:pathLst>
                <a:path w="1598" h="1201">
                  <a:moveTo>
                    <a:pt x="9" y="477"/>
                  </a:moveTo>
                  <a:cubicBezTo>
                    <a:pt x="393" y="325"/>
                    <a:pt x="773" y="162"/>
                    <a:pt x="1153" y="0"/>
                  </a:cubicBezTo>
                  <a:cubicBezTo>
                    <a:pt x="1302" y="257"/>
                    <a:pt x="1451" y="515"/>
                    <a:pt x="1598" y="773"/>
                  </a:cubicBezTo>
                  <a:cubicBezTo>
                    <a:pt x="1143" y="915"/>
                    <a:pt x="679" y="1033"/>
                    <a:pt x="232" y="1201"/>
                  </a:cubicBezTo>
                  <a:cubicBezTo>
                    <a:pt x="47" y="1008"/>
                    <a:pt x="0" y="735"/>
                    <a:pt x="9" y="477"/>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73" name="Freeform 107">
              <a:extLst>
                <a:ext uri="{FF2B5EF4-FFF2-40B4-BE49-F238E27FC236}">
                  <a16:creationId xmlns:a16="http://schemas.microsoft.com/office/drawing/2014/main" id="{522F5E7B-F2A9-BA43-9048-454F1FD5FD08}"/>
                </a:ext>
              </a:extLst>
            </p:cNvPr>
            <p:cNvSpPr>
              <a:spLocks noChangeAspect="1"/>
            </p:cNvSpPr>
            <p:nvPr/>
          </p:nvSpPr>
          <p:spPr bwMode="auto">
            <a:xfrm>
              <a:off x="1053" y="2829"/>
              <a:ext cx="108" cy="81"/>
            </a:xfrm>
            <a:custGeom>
              <a:avLst/>
              <a:gdLst>
                <a:gd name="T0" fmla="*/ 1 w 1598"/>
                <a:gd name="T1" fmla="*/ 32 h 1201"/>
                <a:gd name="T2" fmla="*/ 78 w 1598"/>
                <a:gd name="T3" fmla="*/ 0 h 1201"/>
                <a:gd name="T4" fmla="*/ 108 w 1598"/>
                <a:gd name="T5" fmla="*/ 52 h 1201"/>
                <a:gd name="T6" fmla="*/ 16 w 1598"/>
                <a:gd name="T7" fmla="*/ 81 h 1201"/>
                <a:gd name="T8" fmla="*/ 1 w 1598"/>
                <a:gd name="T9" fmla="*/ 32 h 1201"/>
                <a:gd name="T10" fmla="*/ 0 60000 65536"/>
                <a:gd name="T11" fmla="*/ 0 60000 65536"/>
                <a:gd name="T12" fmla="*/ 0 60000 65536"/>
                <a:gd name="T13" fmla="*/ 0 60000 65536"/>
                <a:gd name="T14" fmla="*/ 0 60000 65536"/>
                <a:gd name="T15" fmla="*/ 0 w 1598"/>
                <a:gd name="T16" fmla="*/ 0 h 1201"/>
                <a:gd name="T17" fmla="*/ 1598 w 1598"/>
                <a:gd name="T18" fmla="*/ 1201 h 1201"/>
              </a:gdLst>
              <a:ahLst/>
              <a:cxnLst>
                <a:cxn ang="T10">
                  <a:pos x="T0" y="T1"/>
                </a:cxn>
                <a:cxn ang="T11">
                  <a:pos x="T2" y="T3"/>
                </a:cxn>
                <a:cxn ang="T12">
                  <a:pos x="T4" y="T5"/>
                </a:cxn>
                <a:cxn ang="T13">
                  <a:pos x="T6" y="T7"/>
                </a:cxn>
                <a:cxn ang="T14">
                  <a:pos x="T8" y="T9"/>
                </a:cxn>
              </a:cxnLst>
              <a:rect l="T15" t="T16" r="T17" b="T18"/>
              <a:pathLst>
                <a:path w="1598" h="1201">
                  <a:moveTo>
                    <a:pt x="9" y="477"/>
                  </a:moveTo>
                  <a:cubicBezTo>
                    <a:pt x="393" y="325"/>
                    <a:pt x="773" y="162"/>
                    <a:pt x="1153" y="0"/>
                  </a:cubicBezTo>
                  <a:cubicBezTo>
                    <a:pt x="1302" y="257"/>
                    <a:pt x="1451" y="515"/>
                    <a:pt x="1598" y="773"/>
                  </a:cubicBezTo>
                  <a:cubicBezTo>
                    <a:pt x="1143" y="915"/>
                    <a:pt x="679" y="1033"/>
                    <a:pt x="232" y="1201"/>
                  </a:cubicBezTo>
                  <a:cubicBezTo>
                    <a:pt x="47" y="1008"/>
                    <a:pt x="0" y="735"/>
                    <a:pt x="9" y="477"/>
                  </a:cubicBezTo>
                  <a:close/>
                </a:path>
              </a:pathLst>
            </a:custGeom>
            <a:solidFill>
              <a:srgbClr val="E32E3A"/>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74" name="Freeform 108">
              <a:extLst>
                <a:ext uri="{FF2B5EF4-FFF2-40B4-BE49-F238E27FC236}">
                  <a16:creationId xmlns:a16="http://schemas.microsoft.com/office/drawing/2014/main" id="{249AFA2D-D259-204A-B0AA-58CF6C3423F6}"/>
                </a:ext>
              </a:extLst>
            </p:cNvPr>
            <p:cNvSpPr>
              <a:spLocks noChangeAspect="1"/>
            </p:cNvSpPr>
            <p:nvPr/>
          </p:nvSpPr>
          <p:spPr bwMode="auto">
            <a:xfrm>
              <a:off x="1547" y="2850"/>
              <a:ext cx="261" cy="175"/>
            </a:xfrm>
            <a:custGeom>
              <a:avLst/>
              <a:gdLst>
                <a:gd name="T0" fmla="*/ 0 w 3874"/>
                <a:gd name="T1" fmla="*/ 1 h 2608"/>
                <a:gd name="T2" fmla="*/ 92 w 3874"/>
                <a:gd name="T3" fmla="*/ 0 h 2608"/>
                <a:gd name="T4" fmla="*/ 104 w 3874"/>
                <a:gd name="T5" fmla="*/ 46 h 2608"/>
                <a:gd name="T6" fmla="*/ 75 w 3874"/>
                <a:gd name="T7" fmla="*/ 87 h 2608"/>
                <a:gd name="T8" fmla="*/ 261 w 3874"/>
                <a:gd name="T9" fmla="*/ 88 h 2608"/>
                <a:gd name="T10" fmla="*/ 133 w 3874"/>
                <a:gd name="T11" fmla="*/ 175 h 2608"/>
                <a:gd name="T12" fmla="*/ 0 w 3874"/>
                <a:gd name="T13" fmla="*/ 1 h 2608"/>
                <a:gd name="T14" fmla="*/ 0 60000 65536"/>
                <a:gd name="T15" fmla="*/ 0 60000 65536"/>
                <a:gd name="T16" fmla="*/ 0 60000 65536"/>
                <a:gd name="T17" fmla="*/ 0 60000 65536"/>
                <a:gd name="T18" fmla="*/ 0 60000 65536"/>
                <a:gd name="T19" fmla="*/ 0 60000 65536"/>
                <a:gd name="T20" fmla="*/ 0 60000 65536"/>
                <a:gd name="T21" fmla="*/ 0 w 3874"/>
                <a:gd name="T22" fmla="*/ 0 h 2608"/>
                <a:gd name="T23" fmla="*/ 3874 w 3874"/>
                <a:gd name="T24" fmla="*/ 2608 h 26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4" h="2608">
                  <a:moveTo>
                    <a:pt x="0" y="9"/>
                  </a:moveTo>
                  <a:cubicBezTo>
                    <a:pt x="453" y="0"/>
                    <a:pt x="906" y="3"/>
                    <a:pt x="1359" y="7"/>
                  </a:cubicBezTo>
                  <a:cubicBezTo>
                    <a:pt x="1428" y="233"/>
                    <a:pt x="1532" y="454"/>
                    <a:pt x="1544" y="692"/>
                  </a:cubicBezTo>
                  <a:cubicBezTo>
                    <a:pt x="1525" y="957"/>
                    <a:pt x="1276" y="1109"/>
                    <a:pt x="1117" y="1292"/>
                  </a:cubicBezTo>
                  <a:cubicBezTo>
                    <a:pt x="2036" y="1315"/>
                    <a:pt x="2955" y="1286"/>
                    <a:pt x="3874" y="1307"/>
                  </a:cubicBezTo>
                  <a:cubicBezTo>
                    <a:pt x="3248" y="1748"/>
                    <a:pt x="2614" y="2177"/>
                    <a:pt x="1980" y="2608"/>
                  </a:cubicBezTo>
                  <a:cubicBezTo>
                    <a:pt x="1331" y="1733"/>
                    <a:pt x="620" y="905"/>
                    <a:pt x="0" y="9"/>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75" name="Freeform 109">
              <a:extLst>
                <a:ext uri="{FF2B5EF4-FFF2-40B4-BE49-F238E27FC236}">
                  <a16:creationId xmlns:a16="http://schemas.microsoft.com/office/drawing/2014/main" id="{1393AD0A-B8E4-484D-A6DA-B3192009047A}"/>
                </a:ext>
              </a:extLst>
            </p:cNvPr>
            <p:cNvSpPr>
              <a:spLocks noChangeAspect="1"/>
            </p:cNvSpPr>
            <p:nvPr/>
          </p:nvSpPr>
          <p:spPr bwMode="auto">
            <a:xfrm>
              <a:off x="691" y="2884"/>
              <a:ext cx="314" cy="178"/>
            </a:xfrm>
            <a:custGeom>
              <a:avLst/>
              <a:gdLst>
                <a:gd name="T0" fmla="*/ 143 w 4654"/>
                <a:gd name="T1" fmla="*/ 88 h 2647"/>
                <a:gd name="T2" fmla="*/ 314 w 4654"/>
                <a:gd name="T3" fmla="*/ 0 h 2647"/>
                <a:gd name="T4" fmla="*/ 276 w 4654"/>
                <a:gd name="T5" fmla="*/ 49 h 2647"/>
                <a:gd name="T6" fmla="*/ 301 w 4654"/>
                <a:gd name="T7" fmla="*/ 50 h 2647"/>
                <a:gd name="T8" fmla="*/ 283 w 4654"/>
                <a:gd name="T9" fmla="*/ 57 h 2647"/>
                <a:gd name="T10" fmla="*/ 148 w 4654"/>
                <a:gd name="T11" fmla="*/ 112 h 2647"/>
                <a:gd name="T12" fmla="*/ 26 w 4654"/>
                <a:gd name="T13" fmla="*/ 178 h 2647"/>
                <a:gd name="T14" fmla="*/ 0 w 4654"/>
                <a:gd name="T15" fmla="*/ 168 h 2647"/>
                <a:gd name="T16" fmla="*/ 143 w 4654"/>
                <a:gd name="T17" fmla="*/ 88 h 26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54"/>
                <a:gd name="T28" fmla="*/ 0 h 2647"/>
                <a:gd name="T29" fmla="*/ 4654 w 4654"/>
                <a:gd name="T30" fmla="*/ 2647 h 26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54" h="2647">
                  <a:moveTo>
                    <a:pt x="2113" y="1316"/>
                  </a:moveTo>
                  <a:cubicBezTo>
                    <a:pt x="2942" y="844"/>
                    <a:pt x="3781" y="387"/>
                    <a:pt x="4654" y="0"/>
                  </a:cubicBezTo>
                  <a:cubicBezTo>
                    <a:pt x="4633" y="336"/>
                    <a:pt x="4357" y="572"/>
                    <a:pt x="4088" y="734"/>
                  </a:cubicBezTo>
                  <a:cubicBezTo>
                    <a:pt x="4212" y="735"/>
                    <a:pt x="4335" y="738"/>
                    <a:pt x="4458" y="741"/>
                  </a:cubicBezTo>
                  <a:cubicBezTo>
                    <a:pt x="4372" y="779"/>
                    <a:pt x="4286" y="816"/>
                    <a:pt x="4198" y="849"/>
                  </a:cubicBezTo>
                  <a:cubicBezTo>
                    <a:pt x="3518" y="1096"/>
                    <a:pt x="2844" y="1360"/>
                    <a:pt x="2188" y="1663"/>
                  </a:cubicBezTo>
                  <a:cubicBezTo>
                    <a:pt x="1565" y="1952"/>
                    <a:pt x="959" y="2279"/>
                    <a:pt x="378" y="2647"/>
                  </a:cubicBezTo>
                  <a:cubicBezTo>
                    <a:pt x="249" y="2604"/>
                    <a:pt x="121" y="2559"/>
                    <a:pt x="0" y="2498"/>
                  </a:cubicBezTo>
                  <a:cubicBezTo>
                    <a:pt x="684" y="2069"/>
                    <a:pt x="1393" y="1681"/>
                    <a:pt x="2113" y="1316"/>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76" name="Freeform 110">
              <a:extLst>
                <a:ext uri="{FF2B5EF4-FFF2-40B4-BE49-F238E27FC236}">
                  <a16:creationId xmlns:a16="http://schemas.microsoft.com/office/drawing/2014/main" id="{45849F18-9FC7-7C45-8B72-C6083C2282F2}"/>
                </a:ext>
              </a:extLst>
            </p:cNvPr>
            <p:cNvSpPr>
              <a:spLocks noChangeAspect="1"/>
            </p:cNvSpPr>
            <p:nvPr/>
          </p:nvSpPr>
          <p:spPr bwMode="auto">
            <a:xfrm>
              <a:off x="691" y="2884"/>
              <a:ext cx="314" cy="178"/>
            </a:xfrm>
            <a:custGeom>
              <a:avLst/>
              <a:gdLst>
                <a:gd name="T0" fmla="*/ 143 w 4654"/>
                <a:gd name="T1" fmla="*/ 88 h 2647"/>
                <a:gd name="T2" fmla="*/ 314 w 4654"/>
                <a:gd name="T3" fmla="*/ 0 h 2647"/>
                <a:gd name="T4" fmla="*/ 276 w 4654"/>
                <a:gd name="T5" fmla="*/ 49 h 2647"/>
                <a:gd name="T6" fmla="*/ 301 w 4654"/>
                <a:gd name="T7" fmla="*/ 50 h 2647"/>
                <a:gd name="T8" fmla="*/ 283 w 4654"/>
                <a:gd name="T9" fmla="*/ 57 h 2647"/>
                <a:gd name="T10" fmla="*/ 148 w 4654"/>
                <a:gd name="T11" fmla="*/ 112 h 2647"/>
                <a:gd name="T12" fmla="*/ 26 w 4654"/>
                <a:gd name="T13" fmla="*/ 178 h 2647"/>
                <a:gd name="T14" fmla="*/ 0 w 4654"/>
                <a:gd name="T15" fmla="*/ 168 h 2647"/>
                <a:gd name="T16" fmla="*/ 143 w 4654"/>
                <a:gd name="T17" fmla="*/ 88 h 26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54"/>
                <a:gd name="T28" fmla="*/ 0 h 2647"/>
                <a:gd name="T29" fmla="*/ 4654 w 4654"/>
                <a:gd name="T30" fmla="*/ 2647 h 26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54" h="2647">
                  <a:moveTo>
                    <a:pt x="2113" y="1316"/>
                  </a:moveTo>
                  <a:cubicBezTo>
                    <a:pt x="2942" y="844"/>
                    <a:pt x="3781" y="387"/>
                    <a:pt x="4654" y="0"/>
                  </a:cubicBezTo>
                  <a:cubicBezTo>
                    <a:pt x="4633" y="336"/>
                    <a:pt x="4357" y="572"/>
                    <a:pt x="4088" y="734"/>
                  </a:cubicBezTo>
                  <a:cubicBezTo>
                    <a:pt x="4212" y="735"/>
                    <a:pt x="4335" y="738"/>
                    <a:pt x="4458" y="741"/>
                  </a:cubicBezTo>
                  <a:cubicBezTo>
                    <a:pt x="4372" y="779"/>
                    <a:pt x="4286" y="816"/>
                    <a:pt x="4198" y="849"/>
                  </a:cubicBezTo>
                  <a:cubicBezTo>
                    <a:pt x="3518" y="1096"/>
                    <a:pt x="2844" y="1360"/>
                    <a:pt x="2188" y="1663"/>
                  </a:cubicBezTo>
                  <a:cubicBezTo>
                    <a:pt x="1565" y="1952"/>
                    <a:pt x="959" y="2279"/>
                    <a:pt x="378" y="2647"/>
                  </a:cubicBezTo>
                  <a:cubicBezTo>
                    <a:pt x="249" y="2604"/>
                    <a:pt x="121" y="2559"/>
                    <a:pt x="0" y="2498"/>
                  </a:cubicBezTo>
                  <a:cubicBezTo>
                    <a:pt x="684" y="2069"/>
                    <a:pt x="1393" y="1681"/>
                    <a:pt x="2113" y="1316"/>
                  </a:cubicBezTo>
                  <a:close/>
                </a:path>
              </a:pathLst>
            </a:custGeom>
            <a:solidFill>
              <a:srgbClr val="E32E3A"/>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40983" name="AutoShape 63">
            <a:extLst>
              <a:ext uri="{FF2B5EF4-FFF2-40B4-BE49-F238E27FC236}">
                <a16:creationId xmlns:a16="http://schemas.microsoft.com/office/drawing/2014/main" id="{CC3B2282-E829-084E-AB90-20AC9C8720B1}"/>
              </a:ext>
            </a:extLst>
          </p:cNvPr>
          <p:cNvSpPr>
            <a:spLocks noChangeAspect="1" noChangeArrowheads="1"/>
          </p:cNvSpPr>
          <p:nvPr/>
        </p:nvSpPr>
        <p:spPr bwMode="auto">
          <a:xfrm>
            <a:off x="752475" y="4292600"/>
            <a:ext cx="776288" cy="7762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6600"/>
          </a:solidFill>
          <a:ln w="9525">
            <a:solidFill>
              <a:srgbClr val="777777"/>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0984" name="AutoShape 68">
            <a:extLst>
              <a:ext uri="{FF2B5EF4-FFF2-40B4-BE49-F238E27FC236}">
                <a16:creationId xmlns:a16="http://schemas.microsoft.com/office/drawing/2014/main" id="{56D480DD-52D7-3A48-A59A-43338FE9E0CA}"/>
              </a:ext>
            </a:extLst>
          </p:cNvPr>
          <p:cNvSpPr>
            <a:spLocks noChangeAspect="1" noChangeArrowheads="1"/>
          </p:cNvSpPr>
          <p:nvPr/>
        </p:nvSpPr>
        <p:spPr bwMode="auto">
          <a:xfrm>
            <a:off x="750888" y="3465513"/>
            <a:ext cx="776287" cy="7762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00"/>
          </a:solidFill>
          <a:ln w="9525">
            <a:solidFill>
              <a:srgbClr val="777777"/>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0985" name="AutoShape 71">
            <a:extLst>
              <a:ext uri="{FF2B5EF4-FFF2-40B4-BE49-F238E27FC236}">
                <a16:creationId xmlns:a16="http://schemas.microsoft.com/office/drawing/2014/main" id="{C3027F0A-E06A-2F4F-8979-A04CEB91DB6C}"/>
              </a:ext>
            </a:extLst>
          </p:cNvPr>
          <p:cNvSpPr>
            <a:spLocks noChangeAspect="1" noChangeArrowheads="1"/>
          </p:cNvSpPr>
          <p:nvPr/>
        </p:nvSpPr>
        <p:spPr bwMode="auto">
          <a:xfrm>
            <a:off x="752475" y="5121275"/>
            <a:ext cx="776288" cy="7762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0000"/>
          </a:solidFill>
          <a:ln w="9525">
            <a:solidFill>
              <a:srgbClr val="777777"/>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0986" name="Text Box 114">
            <a:extLst>
              <a:ext uri="{FF2B5EF4-FFF2-40B4-BE49-F238E27FC236}">
                <a16:creationId xmlns:a16="http://schemas.microsoft.com/office/drawing/2014/main" id="{DEBBC8E1-38C5-7A49-8756-F205016F936F}"/>
              </a:ext>
            </a:extLst>
          </p:cNvPr>
          <p:cNvSpPr txBox="1">
            <a:spLocks noChangeArrowheads="1"/>
          </p:cNvSpPr>
          <p:nvPr/>
        </p:nvSpPr>
        <p:spPr bwMode="auto">
          <a:xfrm>
            <a:off x="1636713" y="3327400"/>
            <a:ext cx="2681287"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1">
              <a:lnSpc>
                <a:spcPct val="90000"/>
              </a:lnSpc>
            </a:pPr>
            <a:r>
              <a:rPr lang="en-US" altLang="en-US" sz="2000">
                <a:solidFill>
                  <a:srgbClr val="FFFF00"/>
                </a:solidFill>
              </a:rPr>
              <a:t>Yellow - okay, or some effort, not proven</a:t>
            </a:r>
          </a:p>
          <a:p>
            <a:pPr lvl="1">
              <a:lnSpc>
                <a:spcPct val="90000"/>
              </a:lnSpc>
            </a:pPr>
            <a:r>
              <a:rPr lang="en-US" altLang="en-US" sz="2000">
                <a:solidFill>
                  <a:srgbClr val="FF6600"/>
                </a:solidFill>
              </a:rPr>
              <a:t>Orange - fair, definite gap, effort needed</a:t>
            </a:r>
          </a:p>
          <a:p>
            <a:pPr lvl="1">
              <a:lnSpc>
                <a:spcPct val="90000"/>
              </a:lnSpc>
            </a:pPr>
            <a:r>
              <a:rPr lang="en-US" altLang="en-US" sz="2000">
                <a:solidFill>
                  <a:srgbClr val="FF0000"/>
                </a:solidFill>
              </a:rPr>
              <a:t>Red - none or poor, serious gap, effort required</a:t>
            </a:r>
          </a:p>
        </p:txBody>
      </p:sp>
      <p:grpSp>
        <p:nvGrpSpPr>
          <p:cNvPr id="40987" name="Group 115">
            <a:extLst>
              <a:ext uri="{FF2B5EF4-FFF2-40B4-BE49-F238E27FC236}">
                <a16:creationId xmlns:a16="http://schemas.microsoft.com/office/drawing/2014/main" id="{3ABB15DC-3269-D945-A9DC-653AA95B22D0}"/>
              </a:ext>
            </a:extLst>
          </p:cNvPr>
          <p:cNvGrpSpPr>
            <a:grpSpLocks noChangeAspect="1"/>
          </p:cNvGrpSpPr>
          <p:nvPr/>
        </p:nvGrpSpPr>
        <p:grpSpPr bwMode="auto">
          <a:xfrm>
            <a:off x="6732588" y="1751013"/>
            <a:ext cx="274637" cy="238125"/>
            <a:chOff x="691" y="1739"/>
            <a:chExt cx="2367" cy="2039"/>
          </a:xfrm>
        </p:grpSpPr>
        <p:sp>
          <p:nvSpPr>
            <p:cNvPr id="40989" name="Oval 116">
              <a:extLst>
                <a:ext uri="{FF2B5EF4-FFF2-40B4-BE49-F238E27FC236}">
                  <a16:creationId xmlns:a16="http://schemas.microsoft.com/office/drawing/2014/main" id="{9F12D827-D0F3-C742-B71D-1DDDAB7A9477}"/>
                </a:ext>
              </a:extLst>
            </p:cNvPr>
            <p:cNvSpPr>
              <a:spLocks noChangeAspect="1" noChangeArrowheads="1"/>
            </p:cNvSpPr>
            <p:nvPr/>
          </p:nvSpPr>
          <p:spPr bwMode="auto">
            <a:xfrm>
              <a:off x="816" y="1752"/>
              <a:ext cx="1944" cy="200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0990" name="Freeform 117">
              <a:extLst>
                <a:ext uri="{FF2B5EF4-FFF2-40B4-BE49-F238E27FC236}">
                  <a16:creationId xmlns:a16="http://schemas.microsoft.com/office/drawing/2014/main" id="{819BD9CA-19EF-6E44-A03D-91D487A47458}"/>
                </a:ext>
              </a:extLst>
            </p:cNvPr>
            <p:cNvSpPr>
              <a:spLocks noChangeAspect="1"/>
            </p:cNvSpPr>
            <p:nvPr/>
          </p:nvSpPr>
          <p:spPr bwMode="auto">
            <a:xfrm>
              <a:off x="807" y="1739"/>
              <a:ext cx="1812" cy="1234"/>
            </a:xfrm>
            <a:custGeom>
              <a:avLst/>
              <a:gdLst>
                <a:gd name="T0" fmla="*/ 865 w 26863"/>
                <a:gd name="T1" fmla="*/ 16 h 18299"/>
                <a:gd name="T2" fmla="*/ 1250 w 26863"/>
                <a:gd name="T3" fmla="*/ 48 h 18299"/>
                <a:gd name="T4" fmla="*/ 1710 w 26863"/>
                <a:gd name="T5" fmla="*/ 347 h 18299"/>
                <a:gd name="T6" fmla="*/ 1812 w 26863"/>
                <a:gd name="T7" fmla="*/ 489 h 18299"/>
                <a:gd name="T8" fmla="*/ 1584 w 26863"/>
                <a:gd name="T9" fmla="*/ 613 h 18299"/>
                <a:gd name="T10" fmla="*/ 1227 w 26863"/>
                <a:gd name="T11" fmla="*/ 770 h 18299"/>
                <a:gd name="T12" fmla="*/ 1057 w 26863"/>
                <a:gd name="T13" fmla="*/ 581 h 18299"/>
                <a:gd name="T14" fmla="*/ 814 w 26863"/>
                <a:gd name="T15" fmla="*/ 404 h 18299"/>
                <a:gd name="T16" fmla="*/ 671 w 26863"/>
                <a:gd name="T17" fmla="*/ 355 h 18299"/>
                <a:gd name="T18" fmla="*/ 565 w 26863"/>
                <a:gd name="T19" fmla="*/ 372 h 18299"/>
                <a:gd name="T20" fmla="*/ 506 w 26863"/>
                <a:gd name="T21" fmla="*/ 449 h 18299"/>
                <a:gd name="T22" fmla="*/ 491 w 26863"/>
                <a:gd name="T23" fmla="*/ 560 h 18299"/>
                <a:gd name="T24" fmla="*/ 546 w 26863"/>
                <a:gd name="T25" fmla="*/ 805 h 18299"/>
                <a:gd name="T26" fmla="*/ 630 w 26863"/>
                <a:gd name="T27" fmla="*/ 980 h 18299"/>
                <a:gd name="T28" fmla="*/ 506 w 26863"/>
                <a:gd name="T29" fmla="*/ 1022 h 18299"/>
                <a:gd name="T30" fmla="*/ 507 w 26863"/>
                <a:gd name="T31" fmla="*/ 879 h 18299"/>
                <a:gd name="T32" fmla="*/ 512 w 26863"/>
                <a:gd name="T33" fmla="*/ 851 h 18299"/>
                <a:gd name="T34" fmla="*/ 536 w 26863"/>
                <a:gd name="T35" fmla="*/ 824 h 18299"/>
                <a:gd name="T36" fmla="*/ 425 w 26863"/>
                <a:gd name="T37" fmla="*/ 824 h 18299"/>
                <a:gd name="T38" fmla="*/ 453 w 26863"/>
                <a:gd name="T39" fmla="*/ 862 h 18299"/>
                <a:gd name="T40" fmla="*/ 456 w 26863"/>
                <a:gd name="T41" fmla="*/ 886 h 18299"/>
                <a:gd name="T42" fmla="*/ 456 w 26863"/>
                <a:gd name="T43" fmla="*/ 1041 h 18299"/>
                <a:gd name="T44" fmla="*/ 451 w 26863"/>
                <a:gd name="T45" fmla="*/ 1045 h 18299"/>
                <a:gd name="T46" fmla="*/ 358 w 26863"/>
                <a:gd name="T47" fmla="*/ 883 h 18299"/>
                <a:gd name="T48" fmla="*/ 322 w 26863"/>
                <a:gd name="T49" fmla="*/ 822 h 18299"/>
                <a:gd name="T50" fmla="*/ 219 w 26863"/>
                <a:gd name="T51" fmla="*/ 822 h 18299"/>
                <a:gd name="T52" fmla="*/ 166 w 26863"/>
                <a:gd name="T53" fmla="*/ 822 h 18299"/>
                <a:gd name="T54" fmla="*/ 193 w 26863"/>
                <a:gd name="T55" fmla="*/ 858 h 18299"/>
                <a:gd name="T56" fmla="*/ 198 w 26863"/>
                <a:gd name="T57" fmla="*/ 884 h 18299"/>
                <a:gd name="T58" fmla="*/ 198 w 26863"/>
                <a:gd name="T59" fmla="*/ 1145 h 18299"/>
                <a:gd name="T60" fmla="*/ 27 w 26863"/>
                <a:gd name="T61" fmla="*/ 1234 h 18299"/>
                <a:gd name="T62" fmla="*/ 3 w 26863"/>
                <a:gd name="T63" fmla="*/ 1031 h 18299"/>
                <a:gd name="T64" fmla="*/ 106 w 26863"/>
                <a:gd name="T65" fmla="*/ 568 h 18299"/>
                <a:gd name="T66" fmla="*/ 388 w 26863"/>
                <a:gd name="T67" fmla="*/ 217 h 18299"/>
                <a:gd name="T68" fmla="*/ 865 w 26863"/>
                <a:gd name="T69" fmla="*/ 16 h 182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863"/>
                <a:gd name="T106" fmla="*/ 0 h 18299"/>
                <a:gd name="T107" fmla="*/ 26863 w 26863"/>
                <a:gd name="T108" fmla="*/ 18299 h 182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863" h="18299">
                  <a:moveTo>
                    <a:pt x="12819" y="237"/>
                  </a:moveTo>
                  <a:cubicBezTo>
                    <a:pt x="14730" y="0"/>
                    <a:pt x="16690" y="159"/>
                    <a:pt x="18535" y="713"/>
                  </a:cubicBezTo>
                  <a:cubicBezTo>
                    <a:pt x="21172" y="1496"/>
                    <a:pt x="23555" y="3074"/>
                    <a:pt x="25351" y="5152"/>
                  </a:cubicBezTo>
                  <a:cubicBezTo>
                    <a:pt x="25912" y="5806"/>
                    <a:pt x="26432" y="6499"/>
                    <a:pt x="26863" y="7245"/>
                  </a:cubicBezTo>
                  <a:cubicBezTo>
                    <a:pt x="25775" y="7931"/>
                    <a:pt x="24633" y="8529"/>
                    <a:pt x="23477" y="9091"/>
                  </a:cubicBezTo>
                  <a:cubicBezTo>
                    <a:pt x="21754" y="9947"/>
                    <a:pt x="19985" y="10708"/>
                    <a:pt x="18197" y="11419"/>
                  </a:cubicBezTo>
                  <a:cubicBezTo>
                    <a:pt x="17433" y="10421"/>
                    <a:pt x="16581" y="9492"/>
                    <a:pt x="15673" y="8623"/>
                  </a:cubicBezTo>
                  <a:cubicBezTo>
                    <a:pt x="14588" y="7600"/>
                    <a:pt x="13397" y="6671"/>
                    <a:pt x="12067" y="5986"/>
                  </a:cubicBezTo>
                  <a:cubicBezTo>
                    <a:pt x="11399" y="5648"/>
                    <a:pt x="10694" y="5358"/>
                    <a:pt x="9947" y="5257"/>
                  </a:cubicBezTo>
                  <a:cubicBezTo>
                    <a:pt x="9413" y="5188"/>
                    <a:pt x="8838" y="5234"/>
                    <a:pt x="8370" y="5522"/>
                  </a:cubicBezTo>
                  <a:cubicBezTo>
                    <a:pt x="7948" y="5772"/>
                    <a:pt x="7661" y="6200"/>
                    <a:pt x="7501" y="6656"/>
                  </a:cubicBezTo>
                  <a:cubicBezTo>
                    <a:pt x="7314" y="7184"/>
                    <a:pt x="7264" y="7751"/>
                    <a:pt x="7277" y="8308"/>
                  </a:cubicBezTo>
                  <a:cubicBezTo>
                    <a:pt x="7317" y="9555"/>
                    <a:pt x="7645" y="10775"/>
                    <a:pt x="8088" y="11934"/>
                  </a:cubicBezTo>
                  <a:cubicBezTo>
                    <a:pt x="8430" y="12835"/>
                    <a:pt x="8876" y="13693"/>
                    <a:pt x="9346" y="14533"/>
                  </a:cubicBezTo>
                  <a:cubicBezTo>
                    <a:pt x="8733" y="14742"/>
                    <a:pt x="8120" y="14954"/>
                    <a:pt x="7505" y="15158"/>
                  </a:cubicBezTo>
                  <a:cubicBezTo>
                    <a:pt x="7497" y="14450"/>
                    <a:pt x="7519" y="13743"/>
                    <a:pt x="7513" y="13036"/>
                  </a:cubicBezTo>
                  <a:cubicBezTo>
                    <a:pt x="7520" y="12895"/>
                    <a:pt x="7498" y="12732"/>
                    <a:pt x="7597" y="12616"/>
                  </a:cubicBezTo>
                  <a:cubicBezTo>
                    <a:pt x="7707" y="12481"/>
                    <a:pt x="7834" y="12360"/>
                    <a:pt x="7944" y="12225"/>
                  </a:cubicBezTo>
                  <a:cubicBezTo>
                    <a:pt x="7395" y="12212"/>
                    <a:pt x="6845" y="12198"/>
                    <a:pt x="6295" y="12212"/>
                  </a:cubicBezTo>
                  <a:cubicBezTo>
                    <a:pt x="6428" y="12408"/>
                    <a:pt x="6599" y="12577"/>
                    <a:pt x="6710" y="12788"/>
                  </a:cubicBezTo>
                  <a:cubicBezTo>
                    <a:pt x="6769" y="12896"/>
                    <a:pt x="6754" y="13023"/>
                    <a:pt x="6756" y="13141"/>
                  </a:cubicBezTo>
                  <a:cubicBezTo>
                    <a:pt x="6748" y="13906"/>
                    <a:pt x="6763" y="14671"/>
                    <a:pt x="6763" y="15436"/>
                  </a:cubicBezTo>
                  <a:cubicBezTo>
                    <a:pt x="6742" y="15453"/>
                    <a:pt x="6701" y="15485"/>
                    <a:pt x="6680" y="15502"/>
                  </a:cubicBezTo>
                  <a:cubicBezTo>
                    <a:pt x="6225" y="14698"/>
                    <a:pt x="5776" y="13891"/>
                    <a:pt x="5314" y="13091"/>
                  </a:cubicBezTo>
                  <a:cubicBezTo>
                    <a:pt x="5134" y="12790"/>
                    <a:pt x="4974" y="12475"/>
                    <a:pt x="4772" y="12188"/>
                  </a:cubicBezTo>
                  <a:cubicBezTo>
                    <a:pt x="4266" y="12189"/>
                    <a:pt x="3759" y="12188"/>
                    <a:pt x="3253" y="12189"/>
                  </a:cubicBezTo>
                  <a:cubicBezTo>
                    <a:pt x="2989" y="12192"/>
                    <a:pt x="2725" y="12166"/>
                    <a:pt x="2461" y="12188"/>
                  </a:cubicBezTo>
                  <a:cubicBezTo>
                    <a:pt x="2579" y="12377"/>
                    <a:pt x="2737" y="12537"/>
                    <a:pt x="2863" y="12720"/>
                  </a:cubicBezTo>
                  <a:cubicBezTo>
                    <a:pt x="2947" y="12831"/>
                    <a:pt x="2925" y="12976"/>
                    <a:pt x="2928" y="13105"/>
                  </a:cubicBezTo>
                  <a:cubicBezTo>
                    <a:pt x="2917" y="14398"/>
                    <a:pt x="2909" y="15691"/>
                    <a:pt x="2934" y="16983"/>
                  </a:cubicBezTo>
                  <a:cubicBezTo>
                    <a:pt x="2061" y="17370"/>
                    <a:pt x="1222" y="17827"/>
                    <a:pt x="393" y="18299"/>
                  </a:cubicBezTo>
                  <a:cubicBezTo>
                    <a:pt x="164" y="17315"/>
                    <a:pt x="58" y="16303"/>
                    <a:pt x="43" y="15293"/>
                  </a:cubicBezTo>
                  <a:cubicBezTo>
                    <a:pt x="0" y="12925"/>
                    <a:pt x="526" y="10550"/>
                    <a:pt x="1568" y="8423"/>
                  </a:cubicBezTo>
                  <a:cubicBezTo>
                    <a:pt x="2550" y="6405"/>
                    <a:pt x="3988" y="4610"/>
                    <a:pt x="5749" y="3219"/>
                  </a:cubicBezTo>
                  <a:cubicBezTo>
                    <a:pt x="7777" y="1608"/>
                    <a:pt x="10246" y="550"/>
                    <a:pt x="12819" y="237"/>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0991" name="Freeform 118">
              <a:extLst>
                <a:ext uri="{FF2B5EF4-FFF2-40B4-BE49-F238E27FC236}">
                  <a16:creationId xmlns:a16="http://schemas.microsoft.com/office/drawing/2014/main" id="{EB170D5B-C5F9-1E47-918A-FF27484DC1EA}"/>
                </a:ext>
              </a:extLst>
            </p:cNvPr>
            <p:cNvSpPr>
              <a:spLocks noChangeAspect="1"/>
            </p:cNvSpPr>
            <p:nvPr/>
          </p:nvSpPr>
          <p:spPr bwMode="auto">
            <a:xfrm>
              <a:off x="807" y="1739"/>
              <a:ext cx="1812" cy="1234"/>
            </a:xfrm>
            <a:custGeom>
              <a:avLst/>
              <a:gdLst>
                <a:gd name="T0" fmla="*/ 865 w 26863"/>
                <a:gd name="T1" fmla="*/ 16 h 18299"/>
                <a:gd name="T2" fmla="*/ 1250 w 26863"/>
                <a:gd name="T3" fmla="*/ 48 h 18299"/>
                <a:gd name="T4" fmla="*/ 1710 w 26863"/>
                <a:gd name="T5" fmla="*/ 347 h 18299"/>
                <a:gd name="T6" fmla="*/ 1812 w 26863"/>
                <a:gd name="T7" fmla="*/ 489 h 18299"/>
                <a:gd name="T8" fmla="*/ 1584 w 26863"/>
                <a:gd name="T9" fmla="*/ 613 h 18299"/>
                <a:gd name="T10" fmla="*/ 1227 w 26863"/>
                <a:gd name="T11" fmla="*/ 770 h 18299"/>
                <a:gd name="T12" fmla="*/ 1057 w 26863"/>
                <a:gd name="T13" fmla="*/ 581 h 18299"/>
                <a:gd name="T14" fmla="*/ 814 w 26863"/>
                <a:gd name="T15" fmla="*/ 404 h 18299"/>
                <a:gd name="T16" fmla="*/ 671 w 26863"/>
                <a:gd name="T17" fmla="*/ 355 h 18299"/>
                <a:gd name="T18" fmla="*/ 565 w 26863"/>
                <a:gd name="T19" fmla="*/ 372 h 18299"/>
                <a:gd name="T20" fmla="*/ 506 w 26863"/>
                <a:gd name="T21" fmla="*/ 449 h 18299"/>
                <a:gd name="T22" fmla="*/ 491 w 26863"/>
                <a:gd name="T23" fmla="*/ 560 h 18299"/>
                <a:gd name="T24" fmla="*/ 546 w 26863"/>
                <a:gd name="T25" fmla="*/ 805 h 18299"/>
                <a:gd name="T26" fmla="*/ 630 w 26863"/>
                <a:gd name="T27" fmla="*/ 980 h 18299"/>
                <a:gd name="T28" fmla="*/ 506 w 26863"/>
                <a:gd name="T29" fmla="*/ 1022 h 18299"/>
                <a:gd name="T30" fmla="*/ 507 w 26863"/>
                <a:gd name="T31" fmla="*/ 879 h 18299"/>
                <a:gd name="T32" fmla="*/ 512 w 26863"/>
                <a:gd name="T33" fmla="*/ 851 h 18299"/>
                <a:gd name="T34" fmla="*/ 536 w 26863"/>
                <a:gd name="T35" fmla="*/ 824 h 18299"/>
                <a:gd name="T36" fmla="*/ 425 w 26863"/>
                <a:gd name="T37" fmla="*/ 824 h 18299"/>
                <a:gd name="T38" fmla="*/ 453 w 26863"/>
                <a:gd name="T39" fmla="*/ 862 h 18299"/>
                <a:gd name="T40" fmla="*/ 456 w 26863"/>
                <a:gd name="T41" fmla="*/ 886 h 18299"/>
                <a:gd name="T42" fmla="*/ 456 w 26863"/>
                <a:gd name="T43" fmla="*/ 1041 h 18299"/>
                <a:gd name="T44" fmla="*/ 451 w 26863"/>
                <a:gd name="T45" fmla="*/ 1045 h 18299"/>
                <a:gd name="T46" fmla="*/ 358 w 26863"/>
                <a:gd name="T47" fmla="*/ 883 h 18299"/>
                <a:gd name="T48" fmla="*/ 322 w 26863"/>
                <a:gd name="T49" fmla="*/ 822 h 18299"/>
                <a:gd name="T50" fmla="*/ 219 w 26863"/>
                <a:gd name="T51" fmla="*/ 822 h 18299"/>
                <a:gd name="T52" fmla="*/ 166 w 26863"/>
                <a:gd name="T53" fmla="*/ 822 h 18299"/>
                <a:gd name="T54" fmla="*/ 193 w 26863"/>
                <a:gd name="T55" fmla="*/ 858 h 18299"/>
                <a:gd name="T56" fmla="*/ 198 w 26863"/>
                <a:gd name="T57" fmla="*/ 884 h 18299"/>
                <a:gd name="T58" fmla="*/ 198 w 26863"/>
                <a:gd name="T59" fmla="*/ 1145 h 18299"/>
                <a:gd name="T60" fmla="*/ 27 w 26863"/>
                <a:gd name="T61" fmla="*/ 1234 h 18299"/>
                <a:gd name="T62" fmla="*/ 3 w 26863"/>
                <a:gd name="T63" fmla="*/ 1031 h 18299"/>
                <a:gd name="T64" fmla="*/ 106 w 26863"/>
                <a:gd name="T65" fmla="*/ 568 h 18299"/>
                <a:gd name="T66" fmla="*/ 388 w 26863"/>
                <a:gd name="T67" fmla="*/ 217 h 18299"/>
                <a:gd name="T68" fmla="*/ 865 w 26863"/>
                <a:gd name="T69" fmla="*/ 16 h 182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863"/>
                <a:gd name="T106" fmla="*/ 0 h 18299"/>
                <a:gd name="T107" fmla="*/ 26863 w 26863"/>
                <a:gd name="T108" fmla="*/ 18299 h 182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863" h="18299">
                  <a:moveTo>
                    <a:pt x="12819" y="237"/>
                  </a:moveTo>
                  <a:cubicBezTo>
                    <a:pt x="14730" y="0"/>
                    <a:pt x="16690" y="159"/>
                    <a:pt x="18535" y="713"/>
                  </a:cubicBezTo>
                  <a:cubicBezTo>
                    <a:pt x="21172" y="1496"/>
                    <a:pt x="23555" y="3074"/>
                    <a:pt x="25351" y="5152"/>
                  </a:cubicBezTo>
                  <a:cubicBezTo>
                    <a:pt x="25912" y="5806"/>
                    <a:pt x="26432" y="6499"/>
                    <a:pt x="26863" y="7245"/>
                  </a:cubicBezTo>
                  <a:cubicBezTo>
                    <a:pt x="25775" y="7931"/>
                    <a:pt x="24633" y="8529"/>
                    <a:pt x="23477" y="9091"/>
                  </a:cubicBezTo>
                  <a:cubicBezTo>
                    <a:pt x="21754" y="9947"/>
                    <a:pt x="19985" y="10708"/>
                    <a:pt x="18197" y="11419"/>
                  </a:cubicBezTo>
                  <a:cubicBezTo>
                    <a:pt x="17433" y="10421"/>
                    <a:pt x="16581" y="9492"/>
                    <a:pt x="15673" y="8623"/>
                  </a:cubicBezTo>
                  <a:cubicBezTo>
                    <a:pt x="14588" y="7600"/>
                    <a:pt x="13397" y="6671"/>
                    <a:pt x="12067" y="5986"/>
                  </a:cubicBezTo>
                  <a:cubicBezTo>
                    <a:pt x="11399" y="5648"/>
                    <a:pt x="10694" y="5358"/>
                    <a:pt x="9947" y="5257"/>
                  </a:cubicBezTo>
                  <a:cubicBezTo>
                    <a:pt x="9413" y="5188"/>
                    <a:pt x="8838" y="5234"/>
                    <a:pt x="8370" y="5522"/>
                  </a:cubicBezTo>
                  <a:cubicBezTo>
                    <a:pt x="7948" y="5772"/>
                    <a:pt x="7661" y="6200"/>
                    <a:pt x="7501" y="6656"/>
                  </a:cubicBezTo>
                  <a:cubicBezTo>
                    <a:pt x="7314" y="7184"/>
                    <a:pt x="7264" y="7751"/>
                    <a:pt x="7277" y="8308"/>
                  </a:cubicBezTo>
                  <a:cubicBezTo>
                    <a:pt x="7317" y="9555"/>
                    <a:pt x="7645" y="10775"/>
                    <a:pt x="8088" y="11934"/>
                  </a:cubicBezTo>
                  <a:cubicBezTo>
                    <a:pt x="8430" y="12835"/>
                    <a:pt x="8876" y="13693"/>
                    <a:pt x="9346" y="14533"/>
                  </a:cubicBezTo>
                  <a:cubicBezTo>
                    <a:pt x="8733" y="14742"/>
                    <a:pt x="8120" y="14954"/>
                    <a:pt x="7505" y="15158"/>
                  </a:cubicBezTo>
                  <a:cubicBezTo>
                    <a:pt x="7497" y="14450"/>
                    <a:pt x="7519" y="13743"/>
                    <a:pt x="7513" y="13036"/>
                  </a:cubicBezTo>
                  <a:cubicBezTo>
                    <a:pt x="7520" y="12895"/>
                    <a:pt x="7498" y="12732"/>
                    <a:pt x="7597" y="12616"/>
                  </a:cubicBezTo>
                  <a:cubicBezTo>
                    <a:pt x="7707" y="12481"/>
                    <a:pt x="7834" y="12360"/>
                    <a:pt x="7944" y="12225"/>
                  </a:cubicBezTo>
                  <a:cubicBezTo>
                    <a:pt x="7395" y="12212"/>
                    <a:pt x="6845" y="12198"/>
                    <a:pt x="6295" y="12212"/>
                  </a:cubicBezTo>
                  <a:cubicBezTo>
                    <a:pt x="6428" y="12408"/>
                    <a:pt x="6599" y="12577"/>
                    <a:pt x="6710" y="12788"/>
                  </a:cubicBezTo>
                  <a:cubicBezTo>
                    <a:pt x="6769" y="12896"/>
                    <a:pt x="6754" y="13023"/>
                    <a:pt x="6756" y="13141"/>
                  </a:cubicBezTo>
                  <a:cubicBezTo>
                    <a:pt x="6748" y="13906"/>
                    <a:pt x="6763" y="14671"/>
                    <a:pt x="6763" y="15436"/>
                  </a:cubicBezTo>
                  <a:cubicBezTo>
                    <a:pt x="6742" y="15453"/>
                    <a:pt x="6701" y="15485"/>
                    <a:pt x="6680" y="15502"/>
                  </a:cubicBezTo>
                  <a:cubicBezTo>
                    <a:pt x="6225" y="14698"/>
                    <a:pt x="5776" y="13891"/>
                    <a:pt x="5314" y="13091"/>
                  </a:cubicBezTo>
                  <a:cubicBezTo>
                    <a:pt x="5134" y="12790"/>
                    <a:pt x="4974" y="12475"/>
                    <a:pt x="4772" y="12188"/>
                  </a:cubicBezTo>
                  <a:cubicBezTo>
                    <a:pt x="4266" y="12189"/>
                    <a:pt x="3759" y="12188"/>
                    <a:pt x="3253" y="12189"/>
                  </a:cubicBezTo>
                  <a:cubicBezTo>
                    <a:pt x="2989" y="12192"/>
                    <a:pt x="2725" y="12166"/>
                    <a:pt x="2461" y="12188"/>
                  </a:cubicBezTo>
                  <a:cubicBezTo>
                    <a:pt x="2579" y="12377"/>
                    <a:pt x="2737" y="12537"/>
                    <a:pt x="2863" y="12720"/>
                  </a:cubicBezTo>
                  <a:cubicBezTo>
                    <a:pt x="2947" y="12831"/>
                    <a:pt x="2925" y="12976"/>
                    <a:pt x="2928" y="13105"/>
                  </a:cubicBezTo>
                  <a:cubicBezTo>
                    <a:pt x="2917" y="14398"/>
                    <a:pt x="2909" y="15691"/>
                    <a:pt x="2934" y="16983"/>
                  </a:cubicBezTo>
                  <a:cubicBezTo>
                    <a:pt x="2061" y="17370"/>
                    <a:pt x="1222" y="17827"/>
                    <a:pt x="393" y="18299"/>
                  </a:cubicBezTo>
                  <a:cubicBezTo>
                    <a:pt x="164" y="17315"/>
                    <a:pt x="58" y="16303"/>
                    <a:pt x="43" y="15293"/>
                  </a:cubicBezTo>
                  <a:cubicBezTo>
                    <a:pt x="0" y="12925"/>
                    <a:pt x="526" y="10550"/>
                    <a:pt x="1568" y="8423"/>
                  </a:cubicBezTo>
                  <a:cubicBezTo>
                    <a:pt x="2550" y="6405"/>
                    <a:pt x="3988" y="4610"/>
                    <a:pt x="5749" y="3219"/>
                  </a:cubicBezTo>
                  <a:cubicBezTo>
                    <a:pt x="7777" y="1608"/>
                    <a:pt x="10246" y="550"/>
                    <a:pt x="12819" y="237"/>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0992" name="Freeform 119">
              <a:extLst>
                <a:ext uri="{FF2B5EF4-FFF2-40B4-BE49-F238E27FC236}">
                  <a16:creationId xmlns:a16="http://schemas.microsoft.com/office/drawing/2014/main" id="{6E2E6BF5-74EF-DA4F-A52F-C1B831B2611A}"/>
                </a:ext>
              </a:extLst>
            </p:cNvPr>
            <p:cNvSpPr>
              <a:spLocks noChangeAspect="1"/>
            </p:cNvSpPr>
            <p:nvPr/>
          </p:nvSpPr>
          <p:spPr bwMode="auto">
            <a:xfrm>
              <a:off x="2035" y="1843"/>
              <a:ext cx="1023" cy="894"/>
            </a:xfrm>
            <a:custGeom>
              <a:avLst/>
              <a:gdLst>
                <a:gd name="T0" fmla="*/ 1020 w 15162"/>
                <a:gd name="T1" fmla="*/ 0 h 13259"/>
                <a:gd name="T2" fmla="*/ 1016 w 15162"/>
                <a:gd name="T3" fmla="*/ 23 h 13259"/>
                <a:gd name="T4" fmla="*/ 921 w 15162"/>
                <a:gd name="T5" fmla="*/ 211 h 13259"/>
                <a:gd name="T6" fmla="*/ 652 w 15162"/>
                <a:gd name="T7" fmla="*/ 516 h 13259"/>
                <a:gd name="T8" fmla="*/ 395 w 15162"/>
                <a:gd name="T9" fmla="*/ 725 h 13259"/>
                <a:gd name="T10" fmla="*/ 317 w 15162"/>
                <a:gd name="T11" fmla="*/ 781 h 13259"/>
                <a:gd name="T12" fmla="*/ 196 w 15162"/>
                <a:gd name="T13" fmla="*/ 865 h 13259"/>
                <a:gd name="T14" fmla="*/ 154 w 15162"/>
                <a:gd name="T15" fmla="*/ 894 h 13259"/>
                <a:gd name="T16" fmla="*/ 134 w 15162"/>
                <a:gd name="T17" fmla="*/ 859 h 13259"/>
                <a:gd name="T18" fmla="*/ 301 w 15162"/>
                <a:gd name="T19" fmla="*/ 740 h 13259"/>
                <a:gd name="T20" fmla="*/ 320 w 15162"/>
                <a:gd name="T21" fmla="*/ 726 h 13259"/>
                <a:gd name="T22" fmla="*/ 522 w 15162"/>
                <a:gd name="T23" fmla="*/ 561 h 13259"/>
                <a:gd name="T24" fmla="*/ 546 w 15162"/>
                <a:gd name="T25" fmla="*/ 540 h 13259"/>
                <a:gd name="T26" fmla="*/ 504 w 15162"/>
                <a:gd name="T27" fmla="*/ 566 h 13259"/>
                <a:gd name="T28" fmla="*/ 134 w 15162"/>
                <a:gd name="T29" fmla="*/ 749 h 13259"/>
                <a:gd name="T30" fmla="*/ 134 w 15162"/>
                <a:gd name="T31" fmla="*/ 717 h 13259"/>
                <a:gd name="T32" fmla="*/ 101 w 15162"/>
                <a:gd name="T33" fmla="*/ 736 h 13259"/>
                <a:gd name="T34" fmla="*/ 47 w 15162"/>
                <a:gd name="T35" fmla="*/ 727 h 13259"/>
                <a:gd name="T36" fmla="*/ 31 w 15162"/>
                <a:gd name="T37" fmla="*/ 707 h 13259"/>
                <a:gd name="T38" fmla="*/ 0 w 15162"/>
                <a:gd name="T39" fmla="*/ 666 h 13259"/>
                <a:gd name="T40" fmla="*/ 356 w 15162"/>
                <a:gd name="T41" fmla="*/ 509 h 13259"/>
                <a:gd name="T42" fmla="*/ 585 w 15162"/>
                <a:gd name="T43" fmla="*/ 385 h 13259"/>
                <a:gd name="T44" fmla="*/ 817 w 15162"/>
                <a:gd name="T45" fmla="*/ 218 h 13259"/>
                <a:gd name="T46" fmla="*/ 1020 w 15162"/>
                <a:gd name="T47" fmla="*/ 0 h 132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62"/>
                <a:gd name="T73" fmla="*/ 0 h 13259"/>
                <a:gd name="T74" fmla="*/ 15162 w 15162"/>
                <a:gd name="T75" fmla="*/ 13259 h 1325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62" h="13259">
                  <a:moveTo>
                    <a:pt x="15112" y="0"/>
                  </a:moveTo>
                  <a:cubicBezTo>
                    <a:pt x="15162" y="113"/>
                    <a:pt x="15094" y="227"/>
                    <a:pt x="15060" y="334"/>
                  </a:cubicBezTo>
                  <a:cubicBezTo>
                    <a:pt x="14707" y="1317"/>
                    <a:pt x="14223" y="2249"/>
                    <a:pt x="13652" y="3122"/>
                  </a:cubicBezTo>
                  <a:cubicBezTo>
                    <a:pt x="12550" y="4814"/>
                    <a:pt x="11152" y="6291"/>
                    <a:pt x="9664" y="7647"/>
                  </a:cubicBezTo>
                  <a:cubicBezTo>
                    <a:pt x="8449" y="8751"/>
                    <a:pt x="7158" y="9765"/>
                    <a:pt x="5847" y="10750"/>
                  </a:cubicBezTo>
                  <a:cubicBezTo>
                    <a:pt x="5463" y="11024"/>
                    <a:pt x="5082" y="11301"/>
                    <a:pt x="4702" y="11581"/>
                  </a:cubicBezTo>
                  <a:cubicBezTo>
                    <a:pt x="4102" y="11998"/>
                    <a:pt x="3506" y="12422"/>
                    <a:pt x="2900" y="12832"/>
                  </a:cubicBezTo>
                  <a:cubicBezTo>
                    <a:pt x="2696" y="12974"/>
                    <a:pt x="2485" y="13107"/>
                    <a:pt x="2288" y="13259"/>
                  </a:cubicBezTo>
                  <a:cubicBezTo>
                    <a:pt x="2189" y="13086"/>
                    <a:pt x="2086" y="12915"/>
                    <a:pt x="1985" y="12743"/>
                  </a:cubicBezTo>
                  <a:cubicBezTo>
                    <a:pt x="2833" y="12183"/>
                    <a:pt x="3657" y="11588"/>
                    <a:pt x="4467" y="10975"/>
                  </a:cubicBezTo>
                  <a:cubicBezTo>
                    <a:pt x="4559" y="10905"/>
                    <a:pt x="4652" y="10835"/>
                    <a:pt x="4744" y="10765"/>
                  </a:cubicBezTo>
                  <a:cubicBezTo>
                    <a:pt x="5766" y="9980"/>
                    <a:pt x="6761" y="9160"/>
                    <a:pt x="7736" y="8317"/>
                  </a:cubicBezTo>
                  <a:cubicBezTo>
                    <a:pt x="7856" y="8214"/>
                    <a:pt x="7978" y="8113"/>
                    <a:pt x="8091" y="8002"/>
                  </a:cubicBezTo>
                  <a:cubicBezTo>
                    <a:pt x="7874" y="8120"/>
                    <a:pt x="7676" y="8271"/>
                    <a:pt x="7465" y="8401"/>
                  </a:cubicBezTo>
                  <a:cubicBezTo>
                    <a:pt x="5741" y="9498"/>
                    <a:pt x="3888" y="10384"/>
                    <a:pt x="1981" y="11115"/>
                  </a:cubicBezTo>
                  <a:cubicBezTo>
                    <a:pt x="1980" y="10956"/>
                    <a:pt x="1987" y="10798"/>
                    <a:pt x="1990" y="10639"/>
                  </a:cubicBezTo>
                  <a:cubicBezTo>
                    <a:pt x="1837" y="10746"/>
                    <a:pt x="1706" y="10939"/>
                    <a:pt x="1497" y="10915"/>
                  </a:cubicBezTo>
                  <a:cubicBezTo>
                    <a:pt x="1229" y="10887"/>
                    <a:pt x="963" y="10834"/>
                    <a:pt x="700" y="10776"/>
                  </a:cubicBezTo>
                  <a:cubicBezTo>
                    <a:pt x="594" y="10709"/>
                    <a:pt x="539" y="10584"/>
                    <a:pt x="459" y="10489"/>
                  </a:cubicBezTo>
                  <a:cubicBezTo>
                    <a:pt x="310" y="10283"/>
                    <a:pt x="146" y="10089"/>
                    <a:pt x="0" y="9881"/>
                  </a:cubicBezTo>
                  <a:cubicBezTo>
                    <a:pt x="1788" y="9170"/>
                    <a:pt x="3557" y="8409"/>
                    <a:pt x="5280" y="7553"/>
                  </a:cubicBezTo>
                  <a:cubicBezTo>
                    <a:pt x="6436" y="6991"/>
                    <a:pt x="7578" y="6393"/>
                    <a:pt x="8666" y="5707"/>
                  </a:cubicBezTo>
                  <a:cubicBezTo>
                    <a:pt x="9867" y="4960"/>
                    <a:pt x="11024" y="4142"/>
                    <a:pt x="12111" y="3238"/>
                  </a:cubicBezTo>
                  <a:cubicBezTo>
                    <a:pt x="13240" y="2290"/>
                    <a:pt x="14315" y="1248"/>
                    <a:pt x="15112"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0993" name="Freeform 120">
              <a:extLst>
                <a:ext uri="{FF2B5EF4-FFF2-40B4-BE49-F238E27FC236}">
                  <a16:creationId xmlns:a16="http://schemas.microsoft.com/office/drawing/2014/main" id="{F879FC3E-443B-894E-A068-BA41043C9A01}"/>
                </a:ext>
              </a:extLst>
            </p:cNvPr>
            <p:cNvSpPr>
              <a:spLocks noChangeAspect="1"/>
            </p:cNvSpPr>
            <p:nvPr/>
          </p:nvSpPr>
          <p:spPr bwMode="auto">
            <a:xfrm>
              <a:off x="2035" y="1843"/>
              <a:ext cx="1023" cy="894"/>
            </a:xfrm>
            <a:custGeom>
              <a:avLst/>
              <a:gdLst>
                <a:gd name="T0" fmla="*/ 1020 w 15162"/>
                <a:gd name="T1" fmla="*/ 0 h 13259"/>
                <a:gd name="T2" fmla="*/ 1016 w 15162"/>
                <a:gd name="T3" fmla="*/ 23 h 13259"/>
                <a:gd name="T4" fmla="*/ 921 w 15162"/>
                <a:gd name="T5" fmla="*/ 211 h 13259"/>
                <a:gd name="T6" fmla="*/ 652 w 15162"/>
                <a:gd name="T7" fmla="*/ 516 h 13259"/>
                <a:gd name="T8" fmla="*/ 395 w 15162"/>
                <a:gd name="T9" fmla="*/ 725 h 13259"/>
                <a:gd name="T10" fmla="*/ 317 w 15162"/>
                <a:gd name="T11" fmla="*/ 781 h 13259"/>
                <a:gd name="T12" fmla="*/ 196 w 15162"/>
                <a:gd name="T13" fmla="*/ 865 h 13259"/>
                <a:gd name="T14" fmla="*/ 154 w 15162"/>
                <a:gd name="T15" fmla="*/ 894 h 13259"/>
                <a:gd name="T16" fmla="*/ 134 w 15162"/>
                <a:gd name="T17" fmla="*/ 859 h 13259"/>
                <a:gd name="T18" fmla="*/ 301 w 15162"/>
                <a:gd name="T19" fmla="*/ 740 h 13259"/>
                <a:gd name="T20" fmla="*/ 320 w 15162"/>
                <a:gd name="T21" fmla="*/ 726 h 13259"/>
                <a:gd name="T22" fmla="*/ 522 w 15162"/>
                <a:gd name="T23" fmla="*/ 561 h 13259"/>
                <a:gd name="T24" fmla="*/ 546 w 15162"/>
                <a:gd name="T25" fmla="*/ 540 h 13259"/>
                <a:gd name="T26" fmla="*/ 504 w 15162"/>
                <a:gd name="T27" fmla="*/ 566 h 13259"/>
                <a:gd name="T28" fmla="*/ 134 w 15162"/>
                <a:gd name="T29" fmla="*/ 749 h 13259"/>
                <a:gd name="T30" fmla="*/ 134 w 15162"/>
                <a:gd name="T31" fmla="*/ 717 h 13259"/>
                <a:gd name="T32" fmla="*/ 101 w 15162"/>
                <a:gd name="T33" fmla="*/ 736 h 13259"/>
                <a:gd name="T34" fmla="*/ 47 w 15162"/>
                <a:gd name="T35" fmla="*/ 727 h 13259"/>
                <a:gd name="T36" fmla="*/ 31 w 15162"/>
                <a:gd name="T37" fmla="*/ 707 h 13259"/>
                <a:gd name="T38" fmla="*/ 0 w 15162"/>
                <a:gd name="T39" fmla="*/ 666 h 13259"/>
                <a:gd name="T40" fmla="*/ 356 w 15162"/>
                <a:gd name="T41" fmla="*/ 509 h 13259"/>
                <a:gd name="T42" fmla="*/ 585 w 15162"/>
                <a:gd name="T43" fmla="*/ 385 h 13259"/>
                <a:gd name="T44" fmla="*/ 817 w 15162"/>
                <a:gd name="T45" fmla="*/ 218 h 13259"/>
                <a:gd name="T46" fmla="*/ 1020 w 15162"/>
                <a:gd name="T47" fmla="*/ 0 h 132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62"/>
                <a:gd name="T73" fmla="*/ 0 h 13259"/>
                <a:gd name="T74" fmla="*/ 15162 w 15162"/>
                <a:gd name="T75" fmla="*/ 13259 h 1325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62" h="13259">
                  <a:moveTo>
                    <a:pt x="15112" y="0"/>
                  </a:moveTo>
                  <a:cubicBezTo>
                    <a:pt x="15162" y="113"/>
                    <a:pt x="15094" y="227"/>
                    <a:pt x="15060" y="334"/>
                  </a:cubicBezTo>
                  <a:cubicBezTo>
                    <a:pt x="14707" y="1317"/>
                    <a:pt x="14223" y="2249"/>
                    <a:pt x="13652" y="3122"/>
                  </a:cubicBezTo>
                  <a:cubicBezTo>
                    <a:pt x="12550" y="4814"/>
                    <a:pt x="11152" y="6291"/>
                    <a:pt x="9664" y="7647"/>
                  </a:cubicBezTo>
                  <a:cubicBezTo>
                    <a:pt x="8449" y="8751"/>
                    <a:pt x="7158" y="9765"/>
                    <a:pt x="5847" y="10750"/>
                  </a:cubicBezTo>
                  <a:cubicBezTo>
                    <a:pt x="5463" y="11024"/>
                    <a:pt x="5082" y="11301"/>
                    <a:pt x="4702" y="11581"/>
                  </a:cubicBezTo>
                  <a:cubicBezTo>
                    <a:pt x="4102" y="11998"/>
                    <a:pt x="3506" y="12422"/>
                    <a:pt x="2900" y="12832"/>
                  </a:cubicBezTo>
                  <a:cubicBezTo>
                    <a:pt x="2696" y="12974"/>
                    <a:pt x="2485" y="13107"/>
                    <a:pt x="2288" y="13259"/>
                  </a:cubicBezTo>
                  <a:cubicBezTo>
                    <a:pt x="2189" y="13086"/>
                    <a:pt x="2086" y="12915"/>
                    <a:pt x="1985" y="12743"/>
                  </a:cubicBezTo>
                  <a:cubicBezTo>
                    <a:pt x="2833" y="12183"/>
                    <a:pt x="3657" y="11588"/>
                    <a:pt x="4467" y="10975"/>
                  </a:cubicBezTo>
                  <a:cubicBezTo>
                    <a:pt x="4559" y="10905"/>
                    <a:pt x="4652" y="10835"/>
                    <a:pt x="4744" y="10765"/>
                  </a:cubicBezTo>
                  <a:cubicBezTo>
                    <a:pt x="5766" y="9980"/>
                    <a:pt x="6761" y="9160"/>
                    <a:pt x="7736" y="8317"/>
                  </a:cubicBezTo>
                  <a:cubicBezTo>
                    <a:pt x="7856" y="8214"/>
                    <a:pt x="7978" y="8113"/>
                    <a:pt x="8091" y="8002"/>
                  </a:cubicBezTo>
                  <a:cubicBezTo>
                    <a:pt x="7874" y="8120"/>
                    <a:pt x="7676" y="8271"/>
                    <a:pt x="7465" y="8401"/>
                  </a:cubicBezTo>
                  <a:cubicBezTo>
                    <a:pt x="5741" y="9498"/>
                    <a:pt x="3888" y="10384"/>
                    <a:pt x="1981" y="11115"/>
                  </a:cubicBezTo>
                  <a:cubicBezTo>
                    <a:pt x="1980" y="10956"/>
                    <a:pt x="1987" y="10798"/>
                    <a:pt x="1990" y="10639"/>
                  </a:cubicBezTo>
                  <a:cubicBezTo>
                    <a:pt x="1837" y="10746"/>
                    <a:pt x="1706" y="10939"/>
                    <a:pt x="1497" y="10915"/>
                  </a:cubicBezTo>
                  <a:cubicBezTo>
                    <a:pt x="1229" y="10887"/>
                    <a:pt x="963" y="10834"/>
                    <a:pt x="700" y="10776"/>
                  </a:cubicBezTo>
                  <a:cubicBezTo>
                    <a:pt x="594" y="10709"/>
                    <a:pt x="539" y="10584"/>
                    <a:pt x="459" y="10489"/>
                  </a:cubicBezTo>
                  <a:cubicBezTo>
                    <a:pt x="310" y="10283"/>
                    <a:pt x="146" y="10089"/>
                    <a:pt x="0" y="9881"/>
                  </a:cubicBezTo>
                  <a:cubicBezTo>
                    <a:pt x="1788" y="9170"/>
                    <a:pt x="3557" y="8409"/>
                    <a:pt x="5280" y="7553"/>
                  </a:cubicBezTo>
                  <a:cubicBezTo>
                    <a:pt x="6436" y="6991"/>
                    <a:pt x="7578" y="6393"/>
                    <a:pt x="8666" y="5707"/>
                  </a:cubicBezTo>
                  <a:cubicBezTo>
                    <a:pt x="9867" y="4960"/>
                    <a:pt x="11024" y="4142"/>
                    <a:pt x="12111" y="3238"/>
                  </a:cubicBezTo>
                  <a:cubicBezTo>
                    <a:pt x="13240" y="2290"/>
                    <a:pt x="14315" y="1248"/>
                    <a:pt x="15112" y="0"/>
                  </a:cubicBezTo>
                  <a:close/>
                </a:path>
              </a:pathLst>
            </a:custGeom>
            <a:solidFill>
              <a:srgbClr val="E32E3A"/>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0994" name="Freeform 121">
              <a:extLst>
                <a:ext uri="{FF2B5EF4-FFF2-40B4-BE49-F238E27FC236}">
                  <a16:creationId xmlns:a16="http://schemas.microsoft.com/office/drawing/2014/main" id="{ED8E36C1-053E-394E-BB86-F73854625E15}"/>
                </a:ext>
              </a:extLst>
            </p:cNvPr>
            <p:cNvSpPr>
              <a:spLocks noChangeAspect="1"/>
            </p:cNvSpPr>
            <p:nvPr/>
          </p:nvSpPr>
          <p:spPr bwMode="auto">
            <a:xfrm>
              <a:off x="1297" y="2088"/>
              <a:ext cx="1365" cy="1251"/>
            </a:xfrm>
            <a:custGeom>
              <a:avLst/>
              <a:gdLst>
                <a:gd name="T0" fmla="*/ 181 w 20222"/>
                <a:gd name="T1" fmla="*/ 5 h 18546"/>
                <a:gd name="T2" fmla="*/ 568 w 20222"/>
                <a:gd name="T3" fmla="*/ 232 h 18546"/>
                <a:gd name="T4" fmla="*/ 769 w 20222"/>
                <a:gd name="T5" fmla="*/ 461 h 18546"/>
                <a:gd name="T6" fmla="*/ 839 w 20222"/>
                <a:gd name="T7" fmla="*/ 490 h 18546"/>
                <a:gd name="T8" fmla="*/ 872 w 20222"/>
                <a:gd name="T9" fmla="*/ 504 h 18546"/>
                <a:gd name="T10" fmla="*/ 826 w 20222"/>
                <a:gd name="T11" fmla="*/ 540 h 18546"/>
                <a:gd name="T12" fmla="*/ 892 w 20222"/>
                <a:gd name="T13" fmla="*/ 648 h 18546"/>
                <a:gd name="T14" fmla="*/ 988 w 20222"/>
                <a:gd name="T15" fmla="*/ 784 h 18546"/>
                <a:gd name="T16" fmla="*/ 1055 w 20222"/>
                <a:gd name="T17" fmla="*/ 535 h 18546"/>
                <a:gd name="T18" fmla="*/ 1212 w 20222"/>
                <a:gd name="T19" fmla="*/ 481 h 18546"/>
                <a:gd name="T20" fmla="*/ 1365 w 20222"/>
                <a:gd name="T21" fmla="*/ 855 h 18546"/>
                <a:gd name="T22" fmla="*/ 1147 w 20222"/>
                <a:gd name="T23" fmla="*/ 853 h 18546"/>
                <a:gd name="T24" fmla="*/ 1163 w 20222"/>
                <a:gd name="T25" fmla="*/ 767 h 18546"/>
                <a:gd name="T26" fmla="*/ 1038 w 20222"/>
                <a:gd name="T27" fmla="*/ 828 h 18546"/>
                <a:gd name="T28" fmla="*/ 988 w 20222"/>
                <a:gd name="T29" fmla="*/ 853 h 18546"/>
                <a:gd name="T30" fmla="*/ 1014 w 20222"/>
                <a:gd name="T31" fmla="*/ 1166 h 18546"/>
                <a:gd name="T32" fmla="*/ 830 w 20222"/>
                <a:gd name="T33" fmla="*/ 1240 h 18546"/>
                <a:gd name="T34" fmla="*/ 711 w 20222"/>
                <a:gd name="T35" fmla="*/ 1196 h 18546"/>
                <a:gd name="T36" fmla="*/ 905 w 20222"/>
                <a:gd name="T37" fmla="*/ 1233 h 18546"/>
                <a:gd name="T38" fmla="*/ 1013 w 20222"/>
                <a:gd name="T39" fmla="*/ 1065 h 18546"/>
                <a:gd name="T40" fmla="*/ 936 w 20222"/>
                <a:gd name="T41" fmla="*/ 852 h 18546"/>
                <a:gd name="T42" fmla="*/ 879 w 20222"/>
                <a:gd name="T43" fmla="*/ 657 h 18546"/>
                <a:gd name="T44" fmla="*/ 799 w 20222"/>
                <a:gd name="T45" fmla="*/ 531 h 18546"/>
                <a:gd name="T46" fmla="*/ 702 w 20222"/>
                <a:gd name="T47" fmla="*/ 564 h 18546"/>
                <a:gd name="T48" fmla="*/ 780 w 20222"/>
                <a:gd name="T49" fmla="*/ 610 h 18546"/>
                <a:gd name="T50" fmla="*/ 708 w 20222"/>
                <a:gd name="T51" fmla="*/ 720 h 18546"/>
                <a:gd name="T52" fmla="*/ 590 w 20222"/>
                <a:gd name="T53" fmla="*/ 599 h 18546"/>
                <a:gd name="T54" fmla="*/ 715 w 20222"/>
                <a:gd name="T55" fmla="*/ 477 h 18546"/>
                <a:gd name="T56" fmla="*/ 720 w 20222"/>
                <a:gd name="T57" fmla="*/ 427 h 18546"/>
                <a:gd name="T58" fmla="*/ 244 w 20222"/>
                <a:gd name="T59" fmla="*/ 41 h 18546"/>
                <a:gd name="T60" fmla="*/ 35 w 20222"/>
                <a:gd name="T61" fmla="*/ 109 h 18546"/>
                <a:gd name="T62" fmla="*/ 94 w 20222"/>
                <a:gd name="T63" fmla="*/ 486 h 18546"/>
                <a:gd name="T64" fmla="*/ 141 w 20222"/>
                <a:gd name="T65" fmla="*/ 630 h 18546"/>
                <a:gd name="T66" fmla="*/ 1 w 20222"/>
                <a:gd name="T67" fmla="*/ 210 h 18546"/>
                <a:gd name="T68" fmla="*/ 75 w 20222"/>
                <a:gd name="T69" fmla="*/ 23 h 185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22"/>
                <a:gd name="T106" fmla="*/ 0 h 18546"/>
                <a:gd name="T107" fmla="*/ 20222 w 20222"/>
                <a:gd name="T108" fmla="*/ 18546 h 185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222" h="18546">
                  <a:moveTo>
                    <a:pt x="1106" y="334"/>
                  </a:moveTo>
                  <a:cubicBezTo>
                    <a:pt x="1574" y="46"/>
                    <a:pt x="2149" y="0"/>
                    <a:pt x="2683" y="69"/>
                  </a:cubicBezTo>
                  <a:cubicBezTo>
                    <a:pt x="3430" y="170"/>
                    <a:pt x="4135" y="460"/>
                    <a:pt x="4803" y="798"/>
                  </a:cubicBezTo>
                  <a:cubicBezTo>
                    <a:pt x="6133" y="1483"/>
                    <a:pt x="7324" y="2412"/>
                    <a:pt x="8409" y="3435"/>
                  </a:cubicBezTo>
                  <a:cubicBezTo>
                    <a:pt x="9317" y="4304"/>
                    <a:pt x="10169" y="5233"/>
                    <a:pt x="10933" y="6231"/>
                  </a:cubicBezTo>
                  <a:cubicBezTo>
                    <a:pt x="11079" y="6439"/>
                    <a:pt x="11243" y="6633"/>
                    <a:pt x="11392" y="6839"/>
                  </a:cubicBezTo>
                  <a:cubicBezTo>
                    <a:pt x="11472" y="6934"/>
                    <a:pt x="11527" y="7059"/>
                    <a:pt x="11633" y="7126"/>
                  </a:cubicBezTo>
                  <a:cubicBezTo>
                    <a:pt x="11896" y="7184"/>
                    <a:pt x="12162" y="7237"/>
                    <a:pt x="12430" y="7265"/>
                  </a:cubicBezTo>
                  <a:cubicBezTo>
                    <a:pt x="12639" y="7289"/>
                    <a:pt x="12770" y="7096"/>
                    <a:pt x="12923" y="6989"/>
                  </a:cubicBezTo>
                  <a:cubicBezTo>
                    <a:pt x="12920" y="7148"/>
                    <a:pt x="12913" y="7306"/>
                    <a:pt x="12914" y="7465"/>
                  </a:cubicBezTo>
                  <a:cubicBezTo>
                    <a:pt x="12907" y="7784"/>
                    <a:pt x="12925" y="8103"/>
                    <a:pt x="12922" y="8423"/>
                  </a:cubicBezTo>
                  <a:cubicBezTo>
                    <a:pt x="12703" y="8274"/>
                    <a:pt x="12490" y="8111"/>
                    <a:pt x="12241" y="8012"/>
                  </a:cubicBezTo>
                  <a:cubicBezTo>
                    <a:pt x="12460" y="8376"/>
                    <a:pt x="12704" y="8726"/>
                    <a:pt x="12918" y="9093"/>
                  </a:cubicBezTo>
                  <a:cubicBezTo>
                    <a:pt x="13019" y="9265"/>
                    <a:pt x="13122" y="9436"/>
                    <a:pt x="13221" y="9609"/>
                  </a:cubicBezTo>
                  <a:cubicBezTo>
                    <a:pt x="13685" y="10420"/>
                    <a:pt x="14104" y="11258"/>
                    <a:pt x="14456" y="12124"/>
                  </a:cubicBezTo>
                  <a:cubicBezTo>
                    <a:pt x="14569" y="11977"/>
                    <a:pt x="14595" y="11792"/>
                    <a:pt x="14644" y="11619"/>
                  </a:cubicBezTo>
                  <a:cubicBezTo>
                    <a:pt x="14878" y="10774"/>
                    <a:pt x="15123" y="9931"/>
                    <a:pt x="15354" y="9085"/>
                  </a:cubicBezTo>
                  <a:cubicBezTo>
                    <a:pt x="15452" y="8701"/>
                    <a:pt x="15571" y="8322"/>
                    <a:pt x="15635" y="7931"/>
                  </a:cubicBezTo>
                  <a:cubicBezTo>
                    <a:pt x="16015" y="7651"/>
                    <a:pt x="16396" y="7374"/>
                    <a:pt x="16780" y="7100"/>
                  </a:cubicBezTo>
                  <a:cubicBezTo>
                    <a:pt x="17172" y="7131"/>
                    <a:pt x="17567" y="7113"/>
                    <a:pt x="17961" y="7130"/>
                  </a:cubicBezTo>
                  <a:cubicBezTo>
                    <a:pt x="18585" y="8805"/>
                    <a:pt x="19119" y="10513"/>
                    <a:pt x="19776" y="12176"/>
                  </a:cubicBezTo>
                  <a:cubicBezTo>
                    <a:pt x="19856" y="12392"/>
                    <a:pt x="20019" y="12567"/>
                    <a:pt x="20222" y="12672"/>
                  </a:cubicBezTo>
                  <a:cubicBezTo>
                    <a:pt x="19582" y="12649"/>
                    <a:pt x="18941" y="12673"/>
                    <a:pt x="18301" y="12660"/>
                  </a:cubicBezTo>
                  <a:cubicBezTo>
                    <a:pt x="17866" y="12644"/>
                    <a:pt x="17431" y="12664"/>
                    <a:pt x="16996" y="12648"/>
                  </a:cubicBezTo>
                  <a:cubicBezTo>
                    <a:pt x="17151" y="12461"/>
                    <a:pt x="17403" y="12311"/>
                    <a:pt x="17419" y="12046"/>
                  </a:cubicBezTo>
                  <a:cubicBezTo>
                    <a:pt x="17403" y="11809"/>
                    <a:pt x="17305" y="11589"/>
                    <a:pt x="17231" y="11367"/>
                  </a:cubicBezTo>
                  <a:cubicBezTo>
                    <a:pt x="16642" y="11367"/>
                    <a:pt x="16053" y="11362"/>
                    <a:pt x="15465" y="11370"/>
                  </a:cubicBezTo>
                  <a:cubicBezTo>
                    <a:pt x="15355" y="11652"/>
                    <a:pt x="15284" y="11970"/>
                    <a:pt x="15379" y="12268"/>
                  </a:cubicBezTo>
                  <a:cubicBezTo>
                    <a:pt x="15420" y="12417"/>
                    <a:pt x="15521" y="12538"/>
                    <a:pt x="15631" y="12643"/>
                  </a:cubicBezTo>
                  <a:cubicBezTo>
                    <a:pt x="15300" y="12648"/>
                    <a:pt x="14969" y="12641"/>
                    <a:pt x="14638" y="12647"/>
                  </a:cubicBezTo>
                  <a:cubicBezTo>
                    <a:pt x="14898" y="13473"/>
                    <a:pt x="15108" y="14318"/>
                    <a:pt x="15195" y="15181"/>
                  </a:cubicBezTo>
                  <a:cubicBezTo>
                    <a:pt x="15262" y="15883"/>
                    <a:pt x="15266" y="16615"/>
                    <a:pt x="15016" y="17284"/>
                  </a:cubicBezTo>
                  <a:cubicBezTo>
                    <a:pt x="14854" y="17723"/>
                    <a:pt x="14532" y="18112"/>
                    <a:pt x="14096" y="18298"/>
                  </a:cubicBezTo>
                  <a:cubicBezTo>
                    <a:pt x="13531" y="18546"/>
                    <a:pt x="12889" y="18498"/>
                    <a:pt x="12298" y="18380"/>
                  </a:cubicBezTo>
                  <a:cubicBezTo>
                    <a:pt x="11749" y="18266"/>
                    <a:pt x="11220" y="18077"/>
                    <a:pt x="10704" y="17863"/>
                  </a:cubicBezTo>
                  <a:cubicBezTo>
                    <a:pt x="10634" y="17837"/>
                    <a:pt x="10577" y="17788"/>
                    <a:pt x="10530" y="17732"/>
                  </a:cubicBezTo>
                  <a:cubicBezTo>
                    <a:pt x="10818" y="17817"/>
                    <a:pt x="11090" y="17949"/>
                    <a:pt x="11378" y="18034"/>
                  </a:cubicBezTo>
                  <a:cubicBezTo>
                    <a:pt x="12030" y="18238"/>
                    <a:pt x="12725" y="18392"/>
                    <a:pt x="13408" y="18274"/>
                  </a:cubicBezTo>
                  <a:cubicBezTo>
                    <a:pt x="13857" y="18199"/>
                    <a:pt x="14285" y="17962"/>
                    <a:pt x="14550" y="17586"/>
                  </a:cubicBezTo>
                  <a:cubicBezTo>
                    <a:pt x="14924" y="17069"/>
                    <a:pt x="15011" y="16408"/>
                    <a:pt x="15013" y="15785"/>
                  </a:cubicBezTo>
                  <a:cubicBezTo>
                    <a:pt x="14992" y="14710"/>
                    <a:pt x="14716" y="13659"/>
                    <a:pt x="14364" y="12649"/>
                  </a:cubicBezTo>
                  <a:cubicBezTo>
                    <a:pt x="14199" y="12645"/>
                    <a:pt x="14033" y="12638"/>
                    <a:pt x="13868" y="12633"/>
                  </a:cubicBezTo>
                  <a:cubicBezTo>
                    <a:pt x="13993" y="12531"/>
                    <a:pt x="14121" y="12432"/>
                    <a:pt x="14243" y="12327"/>
                  </a:cubicBezTo>
                  <a:cubicBezTo>
                    <a:pt x="13907" y="11434"/>
                    <a:pt x="13491" y="10572"/>
                    <a:pt x="13024" y="9740"/>
                  </a:cubicBezTo>
                  <a:cubicBezTo>
                    <a:pt x="12926" y="9566"/>
                    <a:pt x="12824" y="9394"/>
                    <a:pt x="12722" y="9223"/>
                  </a:cubicBezTo>
                  <a:cubicBezTo>
                    <a:pt x="12443" y="8762"/>
                    <a:pt x="12145" y="8312"/>
                    <a:pt x="11837" y="7870"/>
                  </a:cubicBezTo>
                  <a:cubicBezTo>
                    <a:pt x="11512" y="7742"/>
                    <a:pt x="11138" y="7739"/>
                    <a:pt x="10806" y="7842"/>
                  </a:cubicBezTo>
                  <a:cubicBezTo>
                    <a:pt x="10585" y="7910"/>
                    <a:pt x="10351" y="8095"/>
                    <a:pt x="10403" y="8354"/>
                  </a:cubicBezTo>
                  <a:cubicBezTo>
                    <a:pt x="10455" y="8471"/>
                    <a:pt x="10536" y="8575"/>
                    <a:pt x="10642" y="8648"/>
                  </a:cubicBezTo>
                  <a:cubicBezTo>
                    <a:pt x="10913" y="8848"/>
                    <a:pt x="11251" y="8911"/>
                    <a:pt x="11557" y="9036"/>
                  </a:cubicBezTo>
                  <a:cubicBezTo>
                    <a:pt x="11841" y="9151"/>
                    <a:pt x="12124" y="9279"/>
                    <a:pt x="12374" y="9458"/>
                  </a:cubicBezTo>
                  <a:cubicBezTo>
                    <a:pt x="11748" y="9870"/>
                    <a:pt x="11119" y="10276"/>
                    <a:pt x="10484" y="10672"/>
                  </a:cubicBezTo>
                  <a:cubicBezTo>
                    <a:pt x="10135" y="10500"/>
                    <a:pt x="9739" y="10419"/>
                    <a:pt x="9427" y="10179"/>
                  </a:cubicBezTo>
                  <a:cubicBezTo>
                    <a:pt x="9021" y="9877"/>
                    <a:pt x="8772" y="9387"/>
                    <a:pt x="8741" y="8885"/>
                  </a:cubicBezTo>
                  <a:cubicBezTo>
                    <a:pt x="8720" y="8443"/>
                    <a:pt x="8869" y="7988"/>
                    <a:pt x="9178" y="7666"/>
                  </a:cubicBezTo>
                  <a:cubicBezTo>
                    <a:pt x="9541" y="7279"/>
                    <a:pt x="10074" y="7099"/>
                    <a:pt x="10594" y="7066"/>
                  </a:cubicBezTo>
                  <a:cubicBezTo>
                    <a:pt x="10811" y="7046"/>
                    <a:pt x="11029" y="7064"/>
                    <a:pt x="11247" y="7070"/>
                  </a:cubicBezTo>
                  <a:cubicBezTo>
                    <a:pt x="11065" y="6815"/>
                    <a:pt x="10869" y="6570"/>
                    <a:pt x="10668" y="6330"/>
                  </a:cubicBezTo>
                  <a:cubicBezTo>
                    <a:pt x="9437" y="4841"/>
                    <a:pt x="8091" y="3435"/>
                    <a:pt x="6562" y="2249"/>
                  </a:cubicBezTo>
                  <a:cubicBezTo>
                    <a:pt x="5662" y="1571"/>
                    <a:pt x="4692" y="959"/>
                    <a:pt x="3617" y="601"/>
                  </a:cubicBezTo>
                  <a:cubicBezTo>
                    <a:pt x="2970" y="399"/>
                    <a:pt x="2253" y="278"/>
                    <a:pt x="1599" y="513"/>
                  </a:cubicBezTo>
                  <a:cubicBezTo>
                    <a:pt x="1091" y="689"/>
                    <a:pt x="702" y="1122"/>
                    <a:pt x="523" y="1622"/>
                  </a:cubicBezTo>
                  <a:cubicBezTo>
                    <a:pt x="249" y="2368"/>
                    <a:pt x="290" y="3185"/>
                    <a:pt x="405" y="3958"/>
                  </a:cubicBezTo>
                  <a:cubicBezTo>
                    <a:pt x="586" y="5079"/>
                    <a:pt x="957" y="6159"/>
                    <a:pt x="1394" y="7204"/>
                  </a:cubicBezTo>
                  <a:cubicBezTo>
                    <a:pt x="1686" y="7901"/>
                    <a:pt x="2011" y="8586"/>
                    <a:pt x="2375" y="9249"/>
                  </a:cubicBezTo>
                  <a:cubicBezTo>
                    <a:pt x="2277" y="9281"/>
                    <a:pt x="2179" y="9312"/>
                    <a:pt x="2082" y="9345"/>
                  </a:cubicBezTo>
                  <a:cubicBezTo>
                    <a:pt x="1612" y="8505"/>
                    <a:pt x="1166" y="7647"/>
                    <a:pt x="824" y="6746"/>
                  </a:cubicBezTo>
                  <a:cubicBezTo>
                    <a:pt x="381" y="5587"/>
                    <a:pt x="53" y="4367"/>
                    <a:pt x="13" y="3120"/>
                  </a:cubicBezTo>
                  <a:cubicBezTo>
                    <a:pt x="0" y="2563"/>
                    <a:pt x="50" y="1996"/>
                    <a:pt x="237" y="1468"/>
                  </a:cubicBezTo>
                  <a:cubicBezTo>
                    <a:pt x="397" y="1012"/>
                    <a:pt x="684" y="584"/>
                    <a:pt x="1106" y="334"/>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0995" name="Freeform 122">
              <a:extLst>
                <a:ext uri="{FF2B5EF4-FFF2-40B4-BE49-F238E27FC236}">
                  <a16:creationId xmlns:a16="http://schemas.microsoft.com/office/drawing/2014/main" id="{E4609321-5C8E-8C41-8D4E-4F682A636B88}"/>
                </a:ext>
              </a:extLst>
            </p:cNvPr>
            <p:cNvSpPr>
              <a:spLocks noChangeAspect="1"/>
            </p:cNvSpPr>
            <p:nvPr/>
          </p:nvSpPr>
          <p:spPr bwMode="auto">
            <a:xfrm>
              <a:off x="1314" y="2107"/>
              <a:ext cx="703" cy="605"/>
            </a:xfrm>
            <a:custGeom>
              <a:avLst/>
              <a:gdLst>
                <a:gd name="T0" fmla="*/ 91 w 10419"/>
                <a:gd name="T1" fmla="*/ 16 h 8971"/>
                <a:gd name="T2" fmla="*/ 227 w 10419"/>
                <a:gd name="T3" fmla="*/ 22 h 8971"/>
                <a:gd name="T4" fmla="*/ 426 w 10419"/>
                <a:gd name="T5" fmla="*/ 133 h 8971"/>
                <a:gd name="T6" fmla="*/ 703 w 10419"/>
                <a:gd name="T7" fmla="*/ 408 h 8971"/>
                <a:gd name="T8" fmla="*/ 429 w 10419"/>
                <a:gd name="T9" fmla="*/ 508 h 8971"/>
                <a:gd name="T10" fmla="*/ 396 w 10419"/>
                <a:gd name="T11" fmla="*/ 520 h 8971"/>
                <a:gd name="T12" fmla="*/ 373 w 10419"/>
                <a:gd name="T13" fmla="*/ 457 h 8971"/>
                <a:gd name="T14" fmla="*/ 188 w 10419"/>
                <a:gd name="T15" fmla="*/ 456 h 8971"/>
                <a:gd name="T16" fmla="*/ 217 w 10419"/>
                <a:gd name="T17" fmla="*/ 494 h 8971"/>
                <a:gd name="T18" fmla="*/ 217 w 10419"/>
                <a:gd name="T19" fmla="*/ 510 h 8971"/>
                <a:gd name="T20" fmla="*/ 198 w 10419"/>
                <a:gd name="T21" fmla="*/ 586 h 8971"/>
                <a:gd name="T22" fmla="*/ 143 w 10419"/>
                <a:gd name="T23" fmla="*/ 605 h 8971"/>
                <a:gd name="T24" fmla="*/ 77 w 10419"/>
                <a:gd name="T25" fmla="*/ 467 h 8971"/>
                <a:gd name="T26" fmla="*/ 11 w 10419"/>
                <a:gd name="T27" fmla="*/ 248 h 8971"/>
                <a:gd name="T28" fmla="*/ 18 w 10419"/>
                <a:gd name="T29" fmla="*/ 91 h 8971"/>
                <a:gd name="T30" fmla="*/ 91 w 10419"/>
                <a:gd name="T31" fmla="*/ 16 h 89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19"/>
                <a:gd name="T49" fmla="*/ 0 h 8971"/>
                <a:gd name="T50" fmla="*/ 10419 w 10419"/>
                <a:gd name="T51" fmla="*/ 8971 h 89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19" h="8971">
                  <a:moveTo>
                    <a:pt x="1350" y="235"/>
                  </a:moveTo>
                  <a:cubicBezTo>
                    <a:pt x="2004" y="0"/>
                    <a:pt x="2721" y="121"/>
                    <a:pt x="3368" y="323"/>
                  </a:cubicBezTo>
                  <a:cubicBezTo>
                    <a:pt x="4443" y="681"/>
                    <a:pt x="5413" y="1293"/>
                    <a:pt x="6313" y="1971"/>
                  </a:cubicBezTo>
                  <a:cubicBezTo>
                    <a:pt x="7842" y="3157"/>
                    <a:pt x="9188" y="4563"/>
                    <a:pt x="10419" y="6052"/>
                  </a:cubicBezTo>
                  <a:cubicBezTo>
                    <a:pt x="9077" y="6577"/>
                    <a:pt x="7720" y="7062"/>
                    <a:pt x="6359" y="7534"/>
                  </a:cubicBezTo>
                  <a:cubicBezTo>
                    <a:pt x="6196" y="7591"/>
                    <a:pt x="6033" y="7645"/>
                    <a:pt x="5873" y="7710"/>
                  </a:cubicBezTo>
                  <a:cubicBezTo>
                    <a:pt x="5763" y="7396"/>
                    <a:pt x="5647" y="7083"/>
                    <a:pt x="5531" y="6770"/>
                  </a:cubicBezTo>
                  <a:cubicBezTo>
                    <a:pt x="4616" y="6772"/>
                    <a:pt x="3701" y="6751"/>
                    <a:pt x="2786" y="6762"/>
                  </a:cubicBezTo>
                  <a:cubicBezTo>
                    <a:pt x="2935" y="6943"/>
                    <a:pt x="3114" y="7106"/>
                    <a:pt x="3221" y="7318"/>
                  </a:cubicBezTo>
                  <a:cubicBezTo>
                    <a:pt x="3267" y="7396"/>
                    <a:pt x="3236" y="7486"/>
                    <a:pt x="3221" y="7567"/>
                  </a:cubicBezTo>
                  <a:cubicBezTo>
                    <a:pt x="3135" y="7945"/>
                    <a:pt x="3038" y="8321"/>
                    <a:pt x="2936" y="8696"/>
                  </a:cubicBezTo>
                  <a:cubicBezTo>
                    <a:pt x="2665" y="8784"/>
                    <a:pt x="2397" y="8884"/>
                    <a:pt x="2126" y="8971"/>
                  </a:cubicBezTo>
                  <a:cubicBezTo>
                    <a:pt x="1762" y="8308"/>
                    <a:pt x="1437" y="7623"/>
                    <a:pt x="1145" y="6926"/>
                  </a:cubicBezTo>
                  <a:cubicBezTo>
                    <a:pt x="708" y="5881"/>
                    <a:pt x="337" y="4801"/>
                    <a:pt x="156" y="3680"/>
                  </a:cubicBezTo>
                  <a:cubicBezTo>
                    <a:pt x="41" y="2907"/>
                    <a:pt x="0" y="2090"/>
                    <a:pt x="274" y="1344"/>
                  </a:cubicBezTo>
                  <a:cubicBezTo>
                    <a:pt x="453" y="844"/>
                    <a:pt x="842" y="411"/>
                    <a:pt x="1350" y="235"/>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0996" name="Freeform 123">
              <a:extLst>
                <a:ext uri="{FF2B5EF4-FFF2-40B4-BE49-F238E27FC236}">
                  <a16:creationId xmlns:a16="http://schemas.microsoft.com/office/drawing/2014/main" id="{3260B23D-F357-8048-9BD4-30B041051C03}"/>
                </a:ext>
              </a:extLst>
            </p:cNvPr>
            <p:cNvSpPr>
              <a:spLocks noChangeAspect="1"/>
            </p:cNvSpPr>
            <p:nvPr/>
          </p:nvSpPr>
          <p:spPr bwMode="auto">
            <a:xfrm>
              <a:off x="1314" y="2107"/>
              <a:ext cx="703" cy="605"/>
            </a:xfrm>
            <a:custGeom>
              <a:avLst/>
              <a:gdLst>
                <a:gd name="T0" fmla="*/ 91 w 10419"/>
                <a:gd name="T1" fmla="*/ 16 h 8971"/>
                <a:gd name="T2" fmla="*/ 227 w 10419"/>
                <a:gd name="T3" fmla="*/ 22 h 8971"/>
                <a:gd name="T4" fmla="*/ 426 w 10419"/>
                <a:gd name="T5" fmla="*/ 133 h 8971"/>
                <a:gd name="T6" fmla="*/ 703 w 10419"/>
                <a:gd name="T7" fmla="*/ 408 h 8971"/>
                <a:gd name="T8" fmla="*/ 429 w 10419"/>
                <a:gd name="T9" fmla="*/ 508 h 8971"/>
                <a:gd name="T10" fmla="*/ 396 w 10419"/>
                <a:gd name="T11" fmla="*/ 520 h 8971"/>
                <a:gd name="T12" fmla="*/ 373 w 10419"/>
                <a:gd name="T13" fmla="*/ 457 h 8971"/>
                <a:gd name="T14" fmla="*/ 188 w 10419"/>
                <a:gd name="T15" fmla="*/ 456 h 8971"/>
                <a:gd name="T16" fmla="*/ 217 w 10419"/>
                <a:gd name="T17" fmla="*/ 494 h 8971"/>
                <a:gd name="T18" fmla="*/ 217 w 10419"/>
                <a:gd name="T19" fmla="*/ 510 h 8971"/>
                <a:gd name="T20" fmla="*/ 198 w 10419"/>
                <a:gd name="T21" fmla="*/ 586 h 8971"/>
                <a:gd name="T22" fmla="*/ 143 w 10419"/>
                <a:gd name="T23" fmla="*/ 605 h 8971"/>
                <a:gd name="T24" fmla="*/ 77 w 10419"/>
                <a:gd name="T25" fmla="*/ 467 h 8971"/>
                <a:gd name="T26" fmla="*/ 11 w 10419"/>
                <a:gd name="T27" fmla="*/ 248 h 8971"/>
                <a:gd name="T28" fmla="*/ 18 w 10419"/>
                <a:gd name="T29" fmla="*/ 91 h 8971"/>
                <a:gd name="T30" fmla="*/ 91 w 10419"/>
                <a:gd name="T31" fmla="*/ 16 h 89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19"/>
                <a:gd name="T49" fmla="*/ 0 h 8971"/>
                <a:gd name="T50" fmla="*/ 10419 w 10419"/>
                <a:gd name="T51" fmla="*/ 8971 h 89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19" h="8971">
                  <a:moveTo>
                    <a:pt x="1350" y="235"/>
                  </a:moveTo>
                  <a:cubicBezTo>
                    <a:pt x="2004" y="0"/>
                    <a:pt x="2721" y="121"/>
                    <a:pt x="3368" y="323"/>
                  </a:cubicBezTo>
                  <a:cubicBezTo>
                    <a:pt x="4443" y="681"/>
                    <a:pt x="5413" y="1293"/>
                    <a:pt x="6313" y="1971"/>
                  </a:cubicBezTo>
                  <a:cubicBezTo>
                    <a:pt x="7842" y="3157"/>
                    <a:pt x="9188" y="4563"/>
                    <a:pt x="10419" y="6052"/>
                  </a:cubicBezTo>
                  <a:cubicBezTo>
                    <a:pt x="9077" y="6577"/>
                    <a:pt x="7720" y="7062"/>
                    <a:pt x="6359" y="7534"/>
                  </a:cubicBezTo>
                  <a:cubicBezTo>
                    <a:pt x="6196" y="7591"/>
                    <a:pt x="6033" y="7645"/>
                    <a:pt x="5873" y="7710"/>
                  </a:cubicBezTo>
                  <a:cubicBezTo>
                    <a:pt x="5763" y="7396"/>
                    <a:pt x="5647" y="7083"/>
                    <a:pt x="5531" y="6770"/>
                  </a:cubicBezTo>
                  <a:cubicBezTo>
                    <a:pt x="4616" y="6772"/>
                    <a:pt x="3701" y="6751"/>
                    <a:pt x="2786" y="6762"/>
                  </a:cubicBezTo>
                  <a:cubicBezTo>
                    <a:pt x="2935" y="6943"/>
                    <a:pt x="3114" y="7106"/>
                    <a:pt x="3221" y="7318"/>
                  </a:cubicBezTo>
                  <a:cubicBezTo>
                    <a:pt x="3267" y="7396"/>
                    <a:pt x="3236" y="7486"/>
                    <a:pt x="3221" y="7567"/>
                  </a:cubicBezTo>
                  <a:cubicBezTo>
                    <a:pt x="3135" y="7945"/>
                    <a:pt x="3038" y="8321"/>
                    <a:pt x="2936" y="8696"/>
                  </a:cubicBezTo>
                  <a:cubicBezTo>
                    <a:pt x="2665" y="8784"/>
                    <a:pt x="2397" y="8884"/>
                    <a:pt x="2126" y="8971"/>
                  </a:cubicBezTo>
                  <a:cubicBezTo>
                    <a:pt x="1762" y="8308"/>
                    <a:pt x="1437" y="7623"/>
                    <a:pt x="1145" y="6926"/>
                  </a:cubicBezTo>
                  <a:cubicBezTo>
                    <a:pt x="708" y="5881"/>
                    <a:pt x="337" y="4801"/>
                    <a:pt x="156" y="3680"/>
                  </a:cubicBezTo>
                  <a:cubicBezTo>
                    <a:pt x="41" y="2907"/>
                    <a:pt x="0" y="2090"/>
                    <a:pt x="274" y="1344"/>
                  </a:cubicBezTo>
                  <a:cubicBezTo>
                    <a:pt x="453" y="844"/>
                    <a:pt x="842" y="411"/>
                    <a:pt x="1350" y="235"/>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0997" name="Freeform 124">
              <a:extLst>
                <a:ext uri="{FF2B5EF4-FFF2-40B4-BE49-F238E27FC236}">
                  <a16:creationId xmlns:a16="http://schemas.microsoft.com/office/drawing/2014/main" id="{167A4F3D-DBBB-6842-BCB5-2314FF76C60C}"/>
                </a:ext>
              </a:extLst>
            </p:cNvPr>
            <p:cNvSpPr>
              <a:spLocks noChangeAspect="1"/>
            </p:cNvSpPr>
            <p:nvPr/>
          </p:nvSpPr>
          <p:spPr bwMode="auto">
            <a:xfrm>
              <a:off x="1133" y="2359"/>
              <a:ext cx="1650" cy="1419"/>
            </a:xfrm>
            <a:custGeom>
              <a:avLst/>
              <a:gdLst>
                <a:gd name="T0" fmla="*/ 1297 w 24447"/>
                <a:gd name="T1" fmla="*/ 209 h 21052"/>
                <a:gd name="T2" fmla="*/ 1554 w 24447"/>
                <a:gd name="T3" fmla="*/ 0 h 21052"/>
                <a:gd name="T4" fmla="*/ 1624 w 24447"/>
                <a:gd name="T5" fmla="*/ 540 h 21052"/>
                <a:gd name="T6" fmla="*/ 1455 w 24447"/>
                <a:gd name="T7" fmla="*/ 973 h 21052"/>
                <a:gd name="T8" fmla="*/ 1220 w 24447"/>
                <a:gd name="T9" fmla="*/ 1216 h 21052"/>
                <a:gd name="T10" fmla="*/ 825 w 24447"/>
                <a:gd name="T11" fmla="*/ 1387 h 21052"/>
                <a:gd name="T12" fmla="*/ 303 w 24447"/>
                <a:gd name="T13" fmla="*/ 1334 h 21052"/>
                <a:gd name="T14" fmla="*/ 0 w 24447"/>
                <a:gd name="T15" fmla="*/ 1141 h 21052"/>
                <a:gd name="T16" fmla="*/ 223 w 24447"/>
                <a:gd name="T17" fmla="*/ 957 h 21052"/>
                <a:gd name="T18" fmla="*/ 548 w 24447"/>
                <a:gd name="T19" fmla="*/ 717 h 21052"/>
                <a:gd name="T20" fmla="*/ 627 w 24447"/>
                <a:gd name="T21" fmla="*/ 813 h 21052"/>
                <a:gd name="T22" fmla="*/ 665 w 24447"/>
                <a:gd name="T23" fmla="*/ 834 h 21052"/>
                <a:gd name="T24" fmla="*/ 694 w 24447"/>
                <a:gd name="T25" fmla="*/ 813 h 21052"/>
                <a:gd name="T26" fmla="*/ 681 w 24447"/>
                <a:gd name="T27" fmla="*/ 786 h 21052"/>
                <a:gd name="T28" fmla="*/ 619 w 24447"/>
                <a:gd name="T29" fmla="*/ 736 h 21052"/>
                <a:gd name="T30" fmla="*/ 575 w 24447"/>
                <a:gd name="T31" fmla="*/ 699 h 21052"/>
                <a:gd name="T32" fmla="*/ 760 w 24447"/>
                <a:gd name="T33" fmla="*/ 574 h 21052"/>
                <a:gd name="T34" fmla="*/ 760 w 24447"/>
                <a:gd name="T35" fmla="*/ 609 h 21052"/>
                <a:gd name="T36" fmla="*/ 806 w 24447"/>
                <a:gd name="T37" fmla="*/ 574 h 21052"/>
                <a:gd name="T38" fmla="*/ 886 w 24447"/>
                <a:gd name="T39" fmla="*/ 592 h 21052"/>
                <a:gd name="T40" fmla="*/ 1005 w 24447"/>
                <a:gd name="T41" fmla="*/ 568 h 21052"/>
                <a:gd name="T42" fmla="*/ 1068 w 24447"/>
                <a:gd name="T43" fmla="*/ 507 h 21052"/>
                <a:gd name="T44" fmla="*/ 1067 w 24447"/>
                <a:gd name="T45" fmla="*/ 440 h 21052"/>
                <a:gd name="T46" fmla="*/ 1034 w 24447"/>
                <a:gd name="T47" fmla="*/ 393 h 21052"/>
                <a:gd name="T48" fmla="*/ 1043 w 24447"/>
                <a:gd name="T49" fmla="*/ 387 h 21052"/>
                <a:gd name="T50" fmla="*/ 1126 w 24447"/>
                <a:gd name="T51" fmla="*/ 561 h 21052"/>
                <a:gd name="T52" fmla="*/ 1100 w 24447"/>
                <a:gd name="T53" fmla="*/ 582 h 21052"/>
                <a:gd name="T54" fmla="*/ 1134 w 24447"/>
                <a:gd name="T55" fmla="*/ 583 h 21052"/>
                <a:gd name="T56" fmla="*/ 1178 w 24447"/>
                <a:gd name="T57" fmla="*/ 795 h 21052"/>
                <a:gd name="T58" fmla="*/ 1146 w 24447"/>
                <a:gd name="T59" fmla="*/ 916 h 21052"/>
                <a:gd name="T60" fmla="*/ 1069 w 24447"/>
                <a:gd name="T61" fmla="*/ 962 h 21052"/>
                <a:gd name="T62" fmla="*/ 932 w 24447"/>
                <a:gd name="T63" fmla="*/ 946 h 21052"/>
                <a:gd name="T64" fmla="*/ 875 w 24447"/>
                <a:gd name="T65" fmla="*/ 926 h 21052"/>
                <a:gd name="T66" fmla="*/ 887 w 24447"/>
                <a:gd name="T67" fmla="*/ 935 h 21052"/>
                <a:gd name="T68" fmla="*/ 994 w 24447"/>
                <a:gd name="T69" fmla="*/ 969 h 21052"/>
                <a:gd name="T70" fmla="*/ 1116 w 24447"/>
                <a:gd name="T71" fmla="*/ 964 h 21052"/>
                <a:gd name="T72" fmla="*/ 1178 w 24447"/>
                <a:gd name="T73" fmla="*/ 896 h 21052"/>
                <a:gd name="T74" fmla="*/ 1190 w 24447"/>
                <a:gd name="T75" fmla="*/ 754 h 21052"/>
                <a:gd name="T76" fmla="*/ 1152 w 24447"/>
                <a:gd name="T77" fmla="*/ 583 h 21052"/>
                <a:gd name="T78" fmla="*/ 1219 w 24447"/>
                <a:gd name="T79" fmla="*/ 583 h 21052"/>
                <a:gd name="T80" fmla="*/ 1202 w 24447"/>
                <a:gd name="T81" fmla="*/ 558 h 21052"/>
                <a:gd name="T82" fmla="*/ 1208 w 24447"/>
                <a:gd name="T83" fmla="*/ 497 h 21052"/>
                <a:gd name="T84" fmla="*/ 1327 w 24447"/>
                <a:gd name="T85" fmla="*/ 497 h 21052"/>
                <a:gd name="T86" fmla="*/ 1340 w 24447"/>
                <a:gd name="T87" fmla="*/ 543 h 21052"/>
                <a:gd name="T88" fmla="*/ 1311 w 24447"/>
                <a:gd name="T89" fmla="*/ 583 h 21052"/>
                <a:gd name="T90" fmla="*/ 1400 w 24447"/>
                <a:gd name="T91" fmla="*/ 584 h 21052"/>
                <a:gd name="T92" fmla="*/ 1529 w 24447"/>
                <a:gd name="T93" fmla="*/ 585 h 21052"/>
                <a:gd name="T94" fmla="*/ 1499 w 24447"/>
                <a:gd name="T95" fmla="*/ 551 h 21052"/>
                <a:gd name="T96" fmla="*/ 1377 w 24447"/>
                <a:gd name="T97" fmla="*/ 211 h 21052"/>
                <a:gd name="T98" fmla="*/ 1297 w 24447"/>
                <a:gd name="T99" fmla="*/ 209 h 210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447"/>
                <a:gd name="T151" fmla="*/ 0 h 21052"/>
                <a:gd name="T152" fmla="*/ 24447 w 24447"/>
                <a:gd name="T153" fmla="*/ 21052 h 210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447" h="21052">
                  <a:moveTo>
                    <a:pt x="19215" y="3103"/>
                  </a:moveTo>
                  <a:cubicBezTo>
                    <a:pt x="20526" y="2118"/>
                    <a:pt x="21817" y="1104"/>
                    <a:pt x="23032" y="0"/>
                  </a:cubicBezTo>
                  <a:cubicBezTo>
                    <a:pt x="24088" y="2512"/>
                    <a:pt x="24447" y="5310"/>
                    <a:pt x="24063" y="8007"/>
                  </a:cubicBezTo>
                  <a:cubicBezTo>
                    <a:pt x="23741" y="10304"/>
                    <a:pt x="22878" y="12522"/>
                    <a:pt x="21565" y="14433"/>
                  </a:cubicBezTo>
                  <a:cubicBezTo>
                    <a:pt x="20616" y="15819"/>
                    <a:pt x="19434" y="17045"/>
                    <a:pt x="18080" y="18039"/>
                  </a:cubicBezTo>
                  <a:cubicBezTo>
                    <a:pt x="16352" y="19310"/>
                    <a:pt x="14337" y="20193"/>
                    <a:pt x="12226" y="20578"/>
                  </a:cubicBezTo>
                  <a:cubicBezTo>
                    <a:pt x="9643" y="21052"/>
                    <a:pt x="6928" y="20781"/>
                    <a:pt x="4492" y="19795"/>
                  </a:cubicBezTo>
                  <a:cubicBezTo>
                    <a:pt x="2834" y="19128"/>
                    <a:pt x="1304" y="18147"/>
                    <a:pt x="0" y="16924"/>
                  </a:cubicBezTo>
                  <a:cubicBezTo>
                    <a:pt x="1071" y="15980"/>
                    <a:pt x="2182" y="15081"/>
                    <a:pt x="3304" y="14198"/>
                  </a:cubicBezTo>
                  <a:cubicBezTo>
                    <a:pt x="4876" y="12968"/>
                    <a:pt x="6482" y="11783"/>
                    <a:pt x="8119" y="10641"/>
                  </a:cubicBezTo>
                  <a:cubicBezTo>
                    <a:pt x="8474" y="11143"/>
                    <a:pt x="8833" y="11653"/>
                    <a:pt x="9297" y="12062"/>
                  </a:cubicBezTo>
                  <a:cubicBezTo>
                    <a:pt x="9460" y="12198"/>
                    <a:pt x="9639" y="12335"/>
                    <a:pt x="9854" y="12367"/>
                  </a:cubicBezTo>
                  <a:cubicBezTo>
                    <a:pt x="10045" y="12400"/>
                    <a:pt x="10242" y="12255"/>
                    <a:pt x="10276" y="12067"/>
                  </a:cubicBezTo>
                  <a:cubicBezTo>
                    <a:pt x="10297" y="11908"/>
                    <a:pt x="10190" y="11770"/>
                    <a:pt x="10087" y="11661"/>
                  </a:cubicBezTo>
                  <a:cubicBezTo>
                    <a:pt x="9811" y="11379"/>
                    <a:pt x="9479" y="11163"/>
                    <a:pt x="9172" y="10918"/>
                  </a:cubicBezTo>
                  <a:cubicBezTo>
                    <a:pt x="8944" y="10745"/>
                    <a:pt x="8731" y="10553"/>
                    <a:pt x="8517" y="10364"/>
                  </a:cubicBezTo>
                  <a:cubicBezTo>
                    <a:pt x="9422" y="9737"/>
                    <a:pt x="10336" y="9123"/>
                    <a:pt x="11258" y="8521"/>
                  </a:cubicBezTo>
                  <a:cubicBezTo>
                    <a:pt x="11268" y="8691"/>
                    <a:pt x="11265" y="8863"/>
                    <a:pt x="11266" y="9034"/>
                  </a:cubicBezTo>
                  <a:cubicBezTo>
                    <a:pt x="11480" y="8852"/>
                    <a:pt x="11688" y="8654"/>
                    <a:pt x="11935" y="8519"/>
                  </a:cubicBezTo>
                  <a:cubicBezTo>
                    <a:pt x="12324" y="8649"/>
                    <a:pt x="12721" y="8765"/>
                    <a:pt x="13133" y="8789"/>
                  </a:cubicBezTo>
                  <a:cubicBezTo>
                    <a:pt x="13736" y="8837"/>
                    <a:pt x="14361" y="8732"/>
                    <a:pt x="14888" y="8425"/>
                  </a:cubicBezTo>
                  <a:cubicBezTo>
                    <a:pt x="15268" y="8212"/>
                    <a:pt x="15635" y="7924"/>
                    <a:pt x="15818" y="7517"/>
                  </a:cubicBezTo>
                  <a:cubicBezTo>
                    <a:pt x="15962" y="7208"/>
                    <a:pt x="15950" y="6841"/>
                    <a:pt x="15814" y="6532"/>
                  </a:cubicBezTo>
                  <a:cubicBezTo>
                    <a:pt x="15704" y="6263"/>
                    <a:pt x="15510" y="6042"/>
                    <a:pt x="15315" y="5832"/>
                  </a:cubicBezTo>
                  <a:cubicBezTo>
                    <a:pt x="15362" y="5802"/>
                    <a:pt x="15410" y="5772"/>
                    <a:pt x="15459" y="5743"/>
                  </a:cubicBezTo>
                  <a:cubicBezTo>
                    <a:pt x="15926" y="6575"/>
                    <a:pt x="16342" y="7437"/>
                    <a:pt x="16678" y="8330"/>
                  </a:cubicBezTo>
                  <a:cubicBezTo>
                    <a:pt x="16556" y="8435"/>
                    <a:pt x="16428" y="8534"/>
                    <a:pt x="16303" y="8636"/>
                  </a:cubicBezTo>
                  <a:cubicBezTo>
                    <a:pt x="16468" y="8641"/>
                    <a:pt x="16634" y="8648"/>
                    <a:pt x="16799" y="8652"/>
                  </a:cubicBezTo>
                  <a:cubicBezTo>
                    <a:pt x="17151" y="9662"/>
                    <a:pt x="17427" y="10713"/>
                    <a:pt x="17448" y="11788"/>
                  </a:cubicBezTo>
                  <a:cubicBezTo>
                    <a:pt x="17446" y="12411"/>
                    <a:pt x="17359" y="13072"/>
                    <a:pt x="16985" y="13589"/>
                  </a:cubicBezTo>
                  <a:cubicBezTo>
                    <a:pt x="16720" y="13965"/>
                    <a:pt x="16292" y="14202"/>
                    <a:pt x="15843" y="14277"/>
                  </a:cubicBezTo>
                  <a:cubicBezTo>
                    <a:pt x="15160" y="14395"/>
                    <a:pt x="14465" y="14241"/>
                    <a:pt x="13813" y="14037"/>
                  </a:cubicBezTo>
                  <a:cubicBezTo>
                    <a:pt x="13525" y="13952"/>
                    <a:pt x="13253" y="13820"/>
                    <a:pt x="12965" y="13735"/>
                  </a:cubicBezTo>
                  <a:cubicBezTo>
                    <a:pt x="13012" y="13791"/>
                    <a:pt x="13069" y="13840"/>
                    <a:pt x="13139" y="13866"/>
                  </a:cubicBezTo>
                  <a:cubicBezTo>
                    <a:pt x="13655" y="14080"/>
                    <a:pt x="14184" y="14269"/>
                    <a:pt x="14733" y="14383"/>
                  </a:cubicBezTo>
                  <a:cubicBezTo>
                    <a:pt x="15324" y="14501"/>
                    <a:pt x="15966" y="14549"/>
                    <a:pt x="16531" y="14301"/>
                  </a:cubicBezTo>
                  <a:cubicBezTo>
                    <a:pt x="16967" y="14115"/>
                    <a:pt x="17289" y="13726"/>
                    <a:pt x="17451" y="13287"/>
                  </a:cubicBezTo>
                  <a:cubicBezTo>
                    <a:pt x="17701" y="12618"/>
                    <a:pt x="17697" y="11886"/>
                    <a:pt x="17630" y="11184"/>
                  </a:cubicBezTo>
                  <a:cubicBezTo>
                    <a:pt x="17543" y="10321"/>
                    <a:pt x="17333" y="9476"/>
                    <a:pt x="17073" y="8650"/>
                  </a:cubicBezTo>
                  <a:cubicBezTo>
                    <a:pt x="17404" y="8644"/>
                    <a:pt x="17735" y="8651"/>
                    <a:pt x="18066" y="8646"/>
                  </a:cubicBezTo>
                  <a:cubicBezTo>
                    <a:pt x="17956" y="8541"/>
                    <a:pt x="17855" y="8420"/>
                    <a:pt x="17814" y="8271"/>
                  </a:cubicBezTo>
                  <a:cubicBezTo>
                    <a:pt x="17719" y="7973"/>
                    <a:pt x="17790" y="7655"/>
                    <a:pt x="17900" y="7373"/>
                  </a:cubicBezTo>
                  <a:cubicBezTo>
                    <a:pt x="18488" y="7365"/>
                    <a:pt x="19077" y="7370"/>
                    <a:pt x="19666" y="7370"/>
                  </a:cubicBezTo>
                  <a:cubicBezTo>
                    <a:pt x="19740" y="7592"/>
                    <a:pt x="19838" y="7812"/>
                    <a:pt x="19854" y="8049"/>
                  </a:cubicBezTo>
                  <a:cubicBezTo>
                    <a:pt x="19838" y="8314"/>
                    <a:pt x="19586" y="8464"/>
                    <a:pt x="19431" y="8651"/>
                  </a:cubicBezTo>
                  <a:cubicBezTo>
                    <a:pt x="19866" y="8667"/>
                    <a:pt x="20301" y="8647"/>
                    <a:pt x="20736" y="8663"/>
                  </a:cubicBezTo>
                  <a:cubicBezTo>
                    <a:pt x="21376" y="8676"/>
                    <a:pt x="22017" y="8652"/>
                    <a:pt x="22657" y="8675"/>
                  </a:cubicBezTo>
                  <a:cubicBezTo>
                    <a:pt x="22454" y="8570"/>
                    <a:pt x="22291" y="8395"/>
                    <a:pt x="22211" y="8179"/>
                  </a:cubicBezTo>
                  <a:cubicBezTo>
                    <a:pt x="21554" y="6516"/>
                    <a:pt x="21020" y="4808"/>
                    <a:pt x="20396" y="3133"/>
                  </a:cubicBezTo>
                  <a:cubicBezTo>
                    <a:pt x="20002" y="3116"/>
                    <a:pt x="19607" y="3134"/>
                    <a:pt x="19215" y="3103"/>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0998" name="Freeform 125">
              <a:extLst>
                <a:ext uri="{FF2B5EF4-FFF2-40B4-BE49-F238E27FC236}">
                  <a16:creationId xmlns:a16="http://schemas.microsoft.com/office/drawing/2014/main" id="{E173063D-2643-B044-AD9B-C4631347C88F}"/>
                </a:ext>
              </a:extLst>
            </p:cNvPr>
            <p:cNvSpPr>
              <a:spLocks noChangeAspect="1"/>
            </p:cNvSpPr>
            <p:nvPr/>
          </p:nvSpPr>
          <p:spPr bwMode="auto">
            <a:xfrm>
              <a:off x="2124" y="2382"/>
              <a:ext cx="457" cy="320"/>
            </a:xfrm>
            <a:custGeom>
              <a:avLst/>
              <a:gdLst>
                <a:gd name="T0" fmla="*/ 415 w 6783"/>
                <a:gd name="T1" fmla="*/ 27 h 4741"/>
                <a:gd name="T2" fmla="*/ 457 w 6783"/>
                <a:gd name="T3" fmla="*/ 0 h 4741"/>
                <a:gd name="T4" fmla="*/ 433 w 6783"/>
                <a:gd name="T5" fmla="*/ 21 h 4741"/>
                <a:gd name="T6" fmla="*/ 231 w 6783"/>
                <a:gd name="T7" fmla="*/ 186 h 4741"/>
                <a:gd name="T8" fmla="*/ 200 w 6783"/>
                <a:gd name="T9" fmla="*/ 186 h 4741"/>
                <a:gd name="T10" fmla="*/ 213 w 6783"/>
                <a:gd name="T11" fmla="*/ 201 h 4741"/>
                <a:gd name="T12" fmla="*/ 46 w 6783"/>
                <a:gd name="T13" fmla="*/ 320 h 4741"/>
                <a:gd name="T14" fmla="*/ 0 w 6783"/>
                <a:gd name="T15" fmla="*/ 247 h 4741"/>
                <a:gd name="T16" fmla="*/ 46 w 6783"/>
                <a:gd name="T17" fmla="*/ 275 h 4741"/>
                <a:gd name="T18" fmla="*/ 45 w 6783"/>
                <a:gd name="T19" fmla="*/ 210 h 4741"/>
                <a:gd name="T20" fmla="*/ 415 w 6783"/>
                <a:gd name="T21" fmla="*/ 27 h 47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83"/>
                <a:gd name="T34" fmla="*/ 0 h 4741"/>
                <a:gd name="T35" fmla="*/ 6783 w 6783"/>
                <a:gd name="T36" fmla="*/ 4741 h 47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83" h="4741">
                  <a:moveTo>
                    <a:pt x="6157" y="399"/>
                  </a:moveTo>
                  <a:cubicBezTo>
                    <a:pt x="6368" y="269"/>
                    <a:pt x="6566" y="118"/>
                    <a:pt x="6783" y="0"/>
                  </a:cubicBezTo>
                  <a:cubicBezTo>
                    <a:pt x="6670" y="111"/>
                    <a:pt x="6548" y="212"/>
                    <a:pt x="6428" y="315"/>
                  </a:cubicBezTo>
                  <a:cubicBezTo>
                    <a:pt x="5453" y="1158"/>
                    <a:pt x="4458" y="1978"/>
                    <a:pt x="3436" y="2763"/>
                  </a:cubicBezTo>
                  <a:cubicBezTo>
                    <a:pt x="3280" y="2764"/>
                    <a:pt x="3124" y="2762"/>
                    <a:pt x="2968" y="2762"/>
                  </a:cubicBezTo>
                  <a:cubicBezTo>
                    <a:pt x="3029" y="2835"/>
                    <a:pt x="3094" y="2904"/>
                    <a:pt x="3159" y="2973"/>
                  </a:cubicBezTo>
                  <a:cubicBezTo>
                    <a:pt x="2349" y="3586"/>
                    <a:pt x="1525" y="4181"/>
                    <a:pt x="677" y="4741"/>
                  </a:cubicBezTo>
                  <a:cubicBezTo>
                    <a:pt x="463" y="4374"/>
                    <a:pt x="219" y="4024"/>
                    <a:pt x="0" y="3660"/>
                  </a:cubicBezTo>
                  <a:cubicBezTo>
                    <a:pt x="249" y="3759"/>
                    <a:pt x="462" y="3922"/>
                    <a:pt x="681" y="4071"/>
                  </a:cubicBezTo>
                  <a:cubicBezTo>
                    <a:pt x="684" y="3751"/>
                    <a:pt x="666" y="3432"/>
                    <a:pt x="673" y="3113"/>
                  </a:cubicBezTo>
                  <a:cubicBezTo>
                    <a:pt x="2580" y="2382"/>
                    <a:pt x="4433" y="1496"/>
                    <a:pt x="6157" y="399"/>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0999" name="Freeform 126">
              <a:extLst>
                <a:ext uri="{FF2B5EF4-FFF2-40B4-BE49-F238E27FC236}">
                  <a16:creationId xmlns:a16="http://schemas.microsoft.com/office/drawing/2014/main" id="{7779FF83-C8E4-074D-BE32-8F6D17D6A3C9}"/>
                </a:ext>
              </a:extLst>
            </p:cNvPr>
            <p:cNvSpPr>
              <a:spLocks noChangeAspect="1"/>
            </p:cNvSpPr>
            <p:nvPr/>
          </p:nvSpPr>
          <p:spPr bwMode="auto">
            <a:xfrm>
              <a:off x="2124" y="2382"/>
              <a:ext cx="457" cy="320"/>
            </a:xfrm>
            <a:custGeom>
              <a:avLst/>
              <a:gdLst>
                <a:gd name="T0" fmla="*/ 415 w 6783"/>
                <a:gd name="T1" fmla="*/ 27 h 4741"/>
                <a:gd name="T2" fmla="*/ 457 w 6783"/>
                <a:gd name="T3" fmla="*/ 0 h 4741"/>
                <a:gd name="T4" fmla="*/ 433 w 6783"/>
                <a:gd name="T5" fmla="*/ 21 h 4741"/>
                <a:gd name="T6" fmla="*/ 231 w 6783"/>
                <a:gd name="T7" fmla="*/ 186 h 4741"/>
                <a:gd name="T8" fmla="*/ 200 w 6783"/>
                <a:gd name="T9" fmla="*/ 186 h 4741"/>
                <a:gd name="T10" fmla="*/ 213 w 6783"/>
                <a:gd name="T11" fmla="*/ 201 h 4741"/>
                <a:gd name="T12" fmla="*/ 46 w 6783"/>
                <a:gd name="T13" fmla="*/ 320 h 4741"/>
                <a:gd name="T14" fmla="*/ 0 w 6783"/>
                <a:gd name="T15" fmla="*/ 247 h 4741"/>
                <a:gd name="T16" fmla="*/ 46 w 6783"/>
                <a:gd name="T17" fmla="*/ 275 h 4741"/>
                <a:gd name="T18" fmla="*/ 45 w 6783"/>
                <a:gd name="T19" fmla="*/ 210 h 4741"/>
                <a:gd name="T20" fmla="*/ 415 w 6783"/>
                <a:gd name="T21" fmla="*/ 27 h 47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83"/>
                <a:gd name="T34" fmla="*/ 0 h 4741"/>
                <a:gd name="T35" fmla="*/ 6783 w 6783"/>
                <a:gd name="T36" fmla="*/ 4741 h 47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83" h="4741">
                  <a:moveTo>
                    <a:pt x="6157" y="399"/>
                  </a:moveTo>
                  <a:cubicBezTo>
                    <a:pt x="6368" y="269"/>
                    <a:pt x="6566" y="118"/>
                    <a:pt x="6783" y="0"/>
                  </a:cubicBezTo>
                  <a:cubicBezTo>
                    <a:pt x="6670" y="111"/>
                    <a:pt x="6548" y="212"/>
                    <a:pt x="6428" y="315"/>
                  </a:cubicBezTo>
                  <a:cubicBezTo>
                    <a:pt x="5453" y="1158"/>
                    <a:pt x="4458" y="1978"/>
                    <a:pt x="3436" y="2763"/>
                  </a:cubicBezTo>
                  <a:cubicBezTo>
                    <a:pt x="3280" y="2764"/>
                    <a:pt x="3124" y="2762"/>
                    <a:pt x="2968" y="2762"/>
                  </a:cubicBezTo>
                  <a:cubicBezTo>
                    <a:pt x="3029" y="2835"/>
                    <a:pt x="3094" y="2904"/>
                    <a:pt x="3159" y="2973"/>
                  </a:cubicBezTo>
                  <a:cubicBezTo>
                    <a:pt x="2349" y="3586"/>
                    <a:pt x="1525" y="4181"/>
                    <a:pt x="677" y="4741"/>
                  </a:cubicBezTo>
                  <a:cubicBezTo>
                    <a:pt x="463" y="4374"/>
                    <a:pt x="219" y="4024"/>
                    <a:pt x="0" y="3660"/>
                  </a:cubicBezTo>
                  <a:cubicBezTo>
                    <a:pt x="249" y="3759"/>
                    <a:pt x="462" y="3922"/>
                    <a:pt x="681" y="4071"/>
                  </a:cubicBezTo>
                  <a:cubicBezTo>
                    <a:pt x="684" y="3751"/>
                    <a:pt x="666" y="3432"/>
                    <a:pt x="673" y="3113"/>
                  </a:cubicBezTo>
                  <a:cubicBezTo>
                    <a:pt x="2580" y="2382"/>
                    <a:pt x="4433" y="1496"/>
                    <a:pt x="6157" y="399"/>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00" name="Freeform 127">
              <a:extLst>
                <a:ext uri="{FF2B5EF4-FFF2-40B4-BE49-F238E27FC236}">
                  <a16:creationId xmlns:a16="http://schemas.microsoft.com/office/drawing/2014/main" id="{A8A7DE86-1B66-544E-8BB8-89D596E52098}"/>
                </a:ext>
              </a:extLst>
            </p:cNvPr>
            <p:cNvSpPr>
              <a:spLocks noChangeAspect="1"/>
            </p:cNvSpPr>
            <p:nvPr/>
          </p:nvSpPr>
          <p:spPr bwMode="auto">
            <a:xfrm>
              <a:off x="1710" y="2516"/>
              <a:ext cx="346" cy="212"/>
            </a:xfrm>
            <a:custGeom>
              <a:avLst/>
              <a:gdLst>
                <a:gd name="T0" fmla="*/ 33 w 5125"/>
                <a:gd name="T1" fmla="*/ 100 h 3144"/>
                <a:gd name="T2" fmla="*/ 307 w 5125"/>
                <a:gd name="T3" fmla="*/ 0 h 3144"/>
                <a:gd name="T4" fmla="*/ 346 w 5125"/>
                <a:gd name="T5" fmla="*/ 50 h 3144"/>
                <a:gd name="T6" fmla="*/ 302 w 5125"/>
                <a:gd name="T7" fmla="*/ 50 h 3144"/>
                <a:gd name="T8" fmla="*/ 206 w 5125"/>
                <a:gd name="T9" fmla="*/ 90 h 3144"/>
                <a:gd name="T10" fmla="*/ 177 w 5125"/>
                <a:gd name="T11" fmla="*/ 172 h 3144"/>
                <a:gd name="T12" fmla="*/ 35 w 5125"/>
                <a:gd name="T13" fmla="*/ 212 h 3144"/>
                <a:gd name="T14" fmla="*/ 0 w 5125"/>
                <a:gd name="T15" fmla="*/ 112 h 3144"/>
                <a:gd name="T16" fmla="*/ 33 w 5125"/>
                <a:gd name="T17" fmla="*/ 100 h 3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25"/>
                <a:gd name="T28" fmla="*/ 0 h 3144"/>
                <a:gd name="T29" fmla="*/ 5125 w 5125"/>
                <a:gd name="T30" fmla="*/ 3144 h 3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25" h="3144">
                  <a:moveTo>
                    <a:pt x="486" y="1482"/>
                  </a:moveTo>
                  <a:cubicBezTo>
                    <a:pt x="1847" y="1010"/>
                    <a:pt x="3204" y="525"/>
                    <a:pt x="4546" y="0"/>
                  </a:cubicBezTo>
                  <a:cubicBezTo>
                    <a:pt x="4747" y="240"/>
                    <a:pt x="4943" y="485"/>
                    <a:pt x="5125" y="740"/>
                  </a:cubicBezTo>
                  <a:cubicBezTo>
                    <a:pt x="4907" y="734"/>
                    <a:pt x="4689" y="716"/>
                    <a:pt x="4472" y="736"/>
                  </a:cubicBezTo>
                  <a:cubicBezTo>
                    <a:pt x="3952" y="769"/>
                    <a:pt x="3419" y="949"/>
                    <a:pt x="3056" y="1336"/>
                  </a:cubicBezTo>
                  <a:cubicBezTo>
                    <a:pt x="2747" y="1658"/>
                    <a:pt x="2598" y="2113"/>
                    <a:pt x="2619" y="2555"/>
                  </a:cubicBezTo>
                  <a:cubicBezTo>
                    <a:pt x="1919" y="2753"/>
                    <a:pt x="1223" y="2965"/>
                    <a:pt x="518" y="3144"/>
                  </a:cubicBezTo>
                  <a:cubicBezTo>
                    <a:pt x="345" y="2649"/>
                    <a:pt x="174" y="2153"/>
                    <a:pt x="0" y="1658"/>
                  </a:cubicBezTo>
                  <a:cubicBezTo>
                    <a:pt x="160" y="1593"/>
                    <a:pt x="323" y="1539"/>
                    <a:pt x="486" y="1482"/>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01" name="Freeform 128">
              <a:extLst>
                <a:ext uri="{FF2B5EF4-FFF2-40B4-BE49-F238E27FC236}">
                  <a16:creationId xmlns:a16="http://schemas.microsoft.com/office/drawing/2014/main" id="{2CA68467-1F04-AB4A-9AA3-781E316BE6F9}"/>
                </a:ext>
              </a:extLst>
            </p:cNvPr>
            <p:cNvSpPr>
              <a:spLocks noChangeAspect="1"/>
            </p:cNvSpPr>
            <p:nvPr/>
          </p:nvSpPr>
          <p:spPr bwMode="auto">
            <a:xfrm>
              <a:off x="1710" y="2516"/>
              <a:ext cx="346" cy="212"/>
            </a:xfrm>
            <a:custGeom>
              <a:avLst/>
              <a:gdLst>
                <a:gd name="T0" fmla="*/ 33 w 5125"/>
                <a:gd name="T1" fmla="*/ 100 h 3144"/>
                <a:gd name="T2" fmla="*/ 307 w 5125"/>
                <a:gd name="T3" fmla="*/ 0 h 3144"/>
                <a:gd name="T4" fmla="*/ 346 w 5125"/>
                <a:gd name="T5" fmla="*/ 50 h 3144"/>
                <a:gd name="T6" fmla="*/ 302 w 5125"/>
                <a:gd name="T7" fmla="*/ 50 h 3144"/>
                <a:gd name="T8" fmla="*/ 206 w 5125"/>
                <a:gd name="T9" fmla="*/ 90 h 3144"/>
                <a:gd name="T10" fmla="*/ 177 w 5125"/>
                <a:gd name="T11" fmla="*/ 172 h 3144"/>
                <a:gd name="T12" fmla="*/ 35 w 5125"/>
                <a:gd name="T13" fmla="*/ 212 h 3144"/>
                <a:gd name="T14" fmla="*/ 0 w 5125"/>
                <a:gd name="T15" fmla="*/ 112 h 3144"/>
                <a:gd name="T16" fmla="*/ 33 w 5125"/>
                <a:gd name="T17" fmla="*/ 100 h 3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25"/>
                <a:gd name="T28" fmla="*/ 0 h 3144"/>
                <a:gd name="T29" fmla="*/ 5125 w 5125"/>
                <a:gd name="T30" fmla="*/ 3144 h 3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25" h="3144">
                  <a:moveTo>
                    <a:pt x="486" y="1482"/>
                  </a:moveTo>
                  <a:cubicBezTo>
                    <a:pt x="1847" y="1010"/>
                    <a:pt x="3204" y="525"/>
                    <a:pt x="4546" y="0"/>
                  </a:cubicBezTo>
                  <a:cubicBezTo>
                    <a:pt x="4747" y="240"/>
                    <a:pt x="4943" y="485"/>
                    <a:pt x="5125" y="740"/>
                  </a:cubicBezTo>
                  <a:cubicBezTo>
                    <a:pt x="4907" y="734"/>
                    <a:pt x="4689" y="716"/>
                    <a:pt x="4472" y="736"/>
                  </a:cubicBezTo>
                  <a:cubicBezTo>
                    <a:pt x="3952" y="769"/>
                    <a:pt x="3419" y="949"/>
                    <a:pt x="3056" y="1336"/>
                  </a:cubicBezTo>
                  <a:cubicBezTo>
                    <a:pt x="2747" y="1658"/>
                    <a:pt x="2598" y="2113"/>
                    <a:pt x="2619" y="2555"/>
                  </a:cubicBezTo>
                  <a:cubicBezTo>
                    <a:pt x="1919" y="2753"/>
                    <a:pt x="1223" y="2965"/>
                    <a:pt x="518" y="3144"/>
                  </a:cubicBezTo>
                  <a:cubicBezTo>
                    <a:pt x="345" y="2649"/>
                    <a:pt x="174" y="2153"/>
                    <a:pt x="0" y="1658"/>
                  </a:cubicBezTo>
                  <a:cubicBezTo>
                    <a:pt x="160" y="1593"/>
                    <a:pt x="323" y="1539"/>
                    <a:pt x="486" y="1482"/>
                  </a:cubicBezTo>
                  <a:close/>
                </a:path>
              </a:pathLst>
            </a:custGeom>
            <a:solidFill>
              <a:srgbClr val="E32E3A"/>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02" name="Freeform 129">
              <a:extLst>
                <a:ext uri="{FF2B5EF4-FFF2-40B4-BE49-F238E27FC236}">
                  <a16:creationId xmlns:a16="http://schemas.microsoft.com/office/drawing/2014/main" id="{B234ED09-A8C8-9140-AFA3-80BA23198D8D}"/>
                </a:ext>
              </a:extLst>
            </p:cNvPr>
            <p:cNvSpPr>
              <a:spLocks noChangeAspect="1"/>
            </p:cNvSpPr>
            <p:nvPr/>
          </p:nvSpPr>
          <p:spPr bwMode="auto">
            <a:xfrm>
              <a:off x="967" y="2559"/>
              <a:ext cx="381" cy="379"/>
            </a:xfrm>
            <a:custGeom>
              <a:avLst/>
              <a:gdLst>
                <a:gd name="T0" fmla="*/ 6 w 5639"/>
                <a:gd name="T1" fmla="*/ 1 h 5621"/>
                <a:gd name="T2" fmla="*/ 60 w 5639"/>
                <a:gd name="T3" fmla="*/ 2 h 5621"/>
                <a:gd name="T4" fmla="*/ 162 w 5639"/>
                <a:gd name="T5" fmla="*/ 1 h 5621"/>
                <a:gd name="T6" fmla="*/ 199 w 5639"/>
                <a:gd name="T7" fmla="*/ 62 h 5621"/>
                <a:gd name="T8" fmla="*/ 291 w 5639"/>
                <a:gd name="T9" fmla="*/ 225 h 5621"/>
                <a:gd name="T10" fmla="*/ 297 w 5639"/>
                <a:gd name="T11" fmla="*/ 220 h 5621"/>
                <a:gd name="T12" fmla="*/ 296 w 5639"/>
                <a:gd name="T13" fmla="*/ 66 h 5621"/>
                <a:gd name="T14" fmla="*/ 293 w 5639"/>
                <a:gd name="T15" fmla="*/ 42 h 5621"/>
                <a:gd name="T16" fmla="*/ 265 w 5639"/>
                <a:gd name="T17" fmla="*/ 3 h 5621"/>
                <a:gd name="T18" fmla="*/ 377 w 5639"/>
                <a:gd name="T19" fmla="*/ 4 h 5621"/>
                <a:gd name="T20" fmla="*/ 353 w 5639"/>
                <a:gd name="T21" fmla="*/ 30 h 5621"/>
                <a:gd name="T22" fmla="*/ 348 w 5639"/>
                <a:gd name="T23" fmla="*/ 59 h 5621"/>
                <a:gd name="T24" fmla="*/ 347 w 5639"/>
                <a:gd name="T25" fmla="*/ 202 h 5621"/>
                <a:gd name="T26" fmla="*/ 348 w 5639"/>
                <a:gd name="T27" fmla="*/ 280 h 5621"/>
                <a:gd name="T28" fmla="*/ 350 w 5639"/>
                <a:gd name="T29" fmla="*/ 333 h 5621"/>
                <a:gd name="T30" fmla="*/ 381 w 5639"/>
                <a:gd name="T31" fmla="*/ 378 h 5621"/>
                <a:gd name="T32" fmla="*/ 227 w 5639"/>
                <a:gd name="T33" fmla="*/ 378 h 5621"/>
                <a:gd name="T34" fmla="*/ 194 w 5639"/>
                <a:gd name="T35" fmla="*/ 322 h 5621"/>
                <a:gd name="T36" fmla="*/ 164 w 5639"/>
                <a:gd name="T37" fmla="*/ 270 h 5621"/>
                <a:gd name="T38" fmla="*/ 86 w 5639"/>
                <a:gd name="T39" fmla="*/ 136 h 5621"/>
                <a:gd name="T40" fmla="*/ 86 w 5639"/>
                <a:gd name="T41" fmla="*/ 302 h 5621"/>
                <a:gd name="T42" fmla="*/ 101 w 5639"/>
                <a:gd name="T43" fmla="*/ 351 h 5621"/>
                <a:gd name="T44" fmla="*/ 120 w 5639"/>
                <a:gd name="T45" fmla="*/ 373 h 5621"/>
                <a:gd name="T46" fmla="*/ 25 w 5639"/>
                <a:gd name="T47" fmla="*/ 375 h 5621"/>
                <a:gd name="T48" fmla="*/ 0 w 5639"/>
                <a:gd name="T49" fmla="*/ 374 h 5621"/>
                <a:gd name="T50" fmla="*/ 38 w 5639"/>
                <a:gd name="T51" fmla="*/ 325 h 5621"/>
                <a:gd name="T52" fmla="*/ 38 w 5639"/>
                <a:gd name="T53" fmla="*/ 63 h 5621"/>
                <a:gd name="T54" fmla="*/ 33 w 5639"/>
                <a:gd name="T55" fmla="*/ 37 h 5621"/>
                <a:gd name="T56" fmla="*/ 6 w 5639"/>
                <a:gd name="T57" fmla="*/ 1 h 56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39"/>
                <a:gd name="T88" fmla="*/ 0 h 5621"/>
                <a:gd name="T89" fmla="*/ 5639 w 5639"/>
                <a:gd name="T90" fmla="*/ 5621 h 56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39" h="5621">
                  <a:moveTo>
                    <a:pt x="93" y="22"/>
                  </a:moveTo>
                  <a:cubicBezTo>
                    <a:pt x="357" y="0"/>
                    <a:pt x="621" y="26"/>
                    <a:pt x="885" y="23"/>
                  </a:cubicBezTo>
                  <a:cubicBezTo>
                    <a:pt x="1391" y="22"/>
                    <a:pt x="1898" y="23"/>
                    <a:pt x="2404" y="22"/>
                  </a:cubicBezTo>
                  <a:cubicBezTo>
                    <a:pt x="2606" y="309"/>
                    <a:pt x="2766" y="624"/>
                    <a:pt x="2946" y="925"/>
                  </a:cubicBezTo>
                  <a:cubicBezTo>
                    <a:pt x="3408" y="1725"/>
                    <a:pt x="3857" y="2532"/>
                    <a:pt x="4312" y="3336"/>
                  </a:cubicBezTo>
                  <a:cubicBezTo>
                    <a:pt x="4333" y="3319"/>
                    <a:pt x="4374" y="3287"/>
                    <a:pt x="4395" y="3270"/>
                  </a:cubicBezTo>
                  <a:cubicBezTo>
                    <a:pt x="4395" y="2505"/>
                    <a:pt x="4380" y="1740"/>
                    <a:pt x="4388" y="975"/>
                  </a:cubicBezTo>
                  <a:cubicBezTo>
                    <a:pt x="4386" y="857"/>
                    <a:pt x="4401" y="730"/>
                    <a:pt x="4342" y="622"/>
                  </a:cubicBezTo>
                  <a:cubicBezTo>
                    <a:pt x="4231" y="411"/>
                    <a:pt x="4060" y="242"/>
                    <a:pt x="3927" y="46"/>
                  </a:cubicBezTo>
                  <a:cubicBezTo>
                    <a:pt x="4477" y="32"/>
                    <a:pt x="5027" y="46"/>
                    <a:pt x="5576" y="59"/>
                  </a:cubicBezTo>
                  <a:cubicBezTo>
                    <a:pt x="5466" y="194"/>
                    <a:pt x="5339" y="315"/>
                    <a:pt x="5229" y="450"/>
                  </a:cubicBezTo>
                  <a:cubicBezTo>
                    <a:pt x="5130" y="566"/>
                    <a:pt x="5152" y="729"/>
                    <a:pt x="5145" y="870"/>
                  </a:cubicBezTo>
                  <a:cubicBezTo>
                    <a:pt x="5151" y="1577"/>
                    <a:pt x="5129" y="2284"/>
                    <a:pt x="5137" y="2992"/>
                  </a:cubicBezTo>
                  <a:cubicBezTo>
                    <a:pt x="5130" y="3378"/>
                    <a:pt x="5150" y="3765"/>
                    <a:pt x="5145" y="4151"/>
                  </a:cubicBezTo>
                  <a:cubicBezTo>
                    <a:pt x="5156" y="4415"/>
                    <a:pt x="5116" y="4685"/>
                    <a:pt x="5177" y="4944"/>
                  </a:cubicBezTo>
                  <a:cubicBezTo>
                    <a:pt x="5286" y="5194"/>
                    <a:pt x="5508" y="5371"/>
                    <a:pt x="5639" y="5608"/>
                  </a:cubicBezTo>
                  <a:cubicBezTo>
                    <a:pt x="4877" y="5621"/>
                    <a:pt x="4116" y="5612"/>
                    <a:pt x="3354" y="5612"/>
                  </a:cubicBezTo>
                  <a:cubicBezTo>
                    <a:pt x="3189" y="5336"/>
                    <a:pt x="3030" y="5055"/>
                    <a:pt x="2868" y="4777"/>
                  </a:cubicBezTo>
                  <a:cubicBezTo>
                    <a:pt x="2721" y="4519"/>
                    <a:pt x="2572" y="4261"/>
                    <a:pt x="2423" y="4004"/>
                  </a:cubicBezTo>
                  <a:cubicBezTo>
                    <a:pt x="2039" y="3341"/>
                    <a:pt x="1670" y="2669"/>
                    <a:pt x="1279" y="2011"/>
                  </a:cubicBezTo>
                  <a:cubicBezTo>
                    <a:pt x="1254" y="2834"/>
                    <a:pt x="1259" y="3658"/>
                    <a:pt x="1279" y="4481"/>
                  </a:cubicBezTo>
                  <a:cubicBezTo>
                    <a:pt x="1270" y="4739"/>
                    <a:pt x="1317" y="5012"/>
                    <a:pt x="1502" y="5205"/>
                  </a:cubicBezTo>
                  <a:cubicBezTo>
                    <a:pt x="1594" y="5314"/>
                    <a:pt x="1693" y="5418"/>
                    <a:pt x="1783" y="5530"/>
                  </a:cubicBezTo>
                  <a:cubicBezTo>
                    <a:pt x="1313" y="5558"/>
                    <a:pt x="841" y="5528"/>
                    <a:pt x="370" y="5558"/>
                  </a:cubicBezTo>
                  <a:cubicBezTo>
                    <a:pt x="247" y="5555"/>
                    <a:pt x="124" y="5552"/>
                    <a:pt x="0" y="5551"/>
                  </a:cubicBezTo>
                  <a:cubicBezTo>
                    <a:pt x="269" y="5389"/>
                    <a:pt x="545" y="5153"/>
                    <a:pt x="566" y="4817"/>
                  </a:cubicBezTo>
                  <a:cubicBezTo>
                    <a:pt x="541" y="3525"/>
                    <a:pt x="549" y="2232"/>
                    <a:pt x="560" y="939"/>
                  </a:cubicBezTo>
                  <a:cubicBezTo>
                    <a:pt x="557" y="810"/>
                    <a:pt x="579" y="665"/>
                    <a:pt x="495" y="554"/>
                  </a:cubicBezTo>
                  <a:cubicBezTo>
                    <a:pt x="369" y="371"/>
                    <a:pt x="211" y="211"/>
                    <a:pt x="93" y="22"/>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03" name="Freeform 130">
              <a:extLst>
                <a:ext uri="{FF2B5EF4-FFF2-40B4-BE49-F238E27FC236}">
                  <a16:creationId xmlns:a16="http://schemas.microsoft.com/office/drawing/2014/main" id="{72158AFE-2B49-D844-95EC-CA98604C93CD}"/>
                </a:ext>
              </a:extLst>
            </p:cNvPr>
            <p:cNvSpPr>
              <a:spLocks noChangeAspect="1"/>
            </p:cNvSpPr>
            <p:nvPr/>
          </p:nvSpPr>
          <p:spPr bwMode="auto">
            <a:xfrm>
              <a:off x="1995" y="2611"/>
              <a:ext cx="101" cy="41"/>
            </a:xfrm>
            <a:custGeom>
              <a:avLst/>
              <a:gdLst>
                <a:gd name="T0" fmla="*/ 31 w 1486"/>
                <a:gd name="T1" fmla="*/ 7 h 615"/>
                <a:gd name="T2" fmla="*/ 101 w 1486"/>
                <a:gd name="T3" fmla="*/ 9 h 615"/>
                <a:gd name="T4" fmla="*/ 4 w 1486"/>
                <a:gd name="T5" fmla="*/ 41 h 615"/>
                <a:gd name="T6" fmla="*/ 31 w 1486"/>
                <a:gd name="T7" fmla="*/ 7 h 615"/>
                <a:gd name="T8" fmla="*/ 0 60000 65536"/>
                <a:gd name="T9" fmla="*/ 0 60000 65536"/>
                <a:gd name="T10" fmla="*/ 0 60000 65536"/>
                <a:gd name="T11" fmla="*/ 0 60000 65536"/>
                <a:gd name="T12" fmla="*/ 0 w 1486"/>
                <a:gd name="T13" fmla="*/ 0 h 615"/>
                <a:gd name="T14" fmla="*/ 1486 w 1486"/>
                <a:gd name="T15" fmla="*/ 615 h 615"/>
              </a:gdLst>
              <a:ahLst/>
              <a:cxnLst>
                <a:cxn ang="T8">
                  <a:pos x="T0" y="T1"/>
                </a:cxn>
                <a:cxn ang="T9">
                  <a:pos x="T2" y="T3"/>
                </a:cxn>
                <a:cxn ang="T10">
                  <a:pos x="T4" y="T5"/>
                </a:cxn>
                <a:cxn ang="T11">
                  <a:pos x="T6" y="T7"/>
                </a:cxn>
              </a:cxnLst>
              <a:rect l="T12" t="T13" r="T14" b="T15"/>
              <a:pathLst>
                <a:path w="1486" h="615">
                  <a:moveTo>
                    <a:pt x="455" y="103"/>
                  </a:moveTo>
                  <a:cubicBezTo>
                    <a:pt x="787" y="0"/>
                    <a:pt x="1161" y="3"/>
                    <a:pt x="1486" y="131"/>
                  </a:cubicBezTo>
                  <a:cubicBezTo>
                    <a:pt x="1011" y="301"/>
                    <a:pt x="537" y="477"/>
                    <a:pt x="52" y="615"/>
                  </a:cubicBezTo>
                  <a:cubicBezTo>
                    <a:pt x="0" y="356"/>
                    <a:pt x="234" y="171"/>
                    <a:pt x="455" y="103"/>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04" name="Freeform 131">
              <a:extLst>
                <a:ext uri="{FF2B5EF4-FFF2-40B4-BE49-F238E27FC236}">
                  <a16:creationId xmlns:a16="http://schemas.microsoft.com/office/drawing/2014/main" id="{2054949C-9E0E-014D-BD5F-D796058B3BA7}"/>
                </a:ext>
              </a:extLst>
            </p:cNvPr>
            <p:cNvSpPr>
              <a:spLocks noChangeAspect="1"/>
            </p:cNvSpPr>
            <p:nvPr/>
          </p:nvSpPr>
          <p:spPr bwMode="auto">
            <a:xfrm>
              <a:off x="1995" y="2611"/>
              <a:ext cx="101" cy="41"/>
            </a:xfrm>
            <a:custGeom>
              <a:avLst/>
              <a:gdLst>
                <a:gd name="T0" fmla="*/ 31 w 1486"/>
                <a:gd name="T1" fmla="*/ 7 h 615"/>
                <a:gd name="T2" fmla="*/ 101 w 1486"/>
                <a:gd name="T3" fmla="*/ 9 h 615"/>
                <a:gd name="T4" fmla="*/ 4 w 1486"/>
                <a:gd name="T5" fmla="*/ 41 h 615"/>
                <a:gd name="T6" fmla="*/ 31 w 1486"/>
                <a:gd name="T7" fmla="*/ 7 h 615"/>
                <a:gd name="T8" fmla="*/ 0 60000 65536"/>
                <a:gd name="T9" fmla="*/ 0 60000 65536"/>
                <a:gd name="T10" fmla="*/ 0 60000 65536"/>
                <a:gd name="T11" fmla="*/ 0 60000 65536"/>
                <a:gd name="T12" fmla="*/ 0 w 1486"/>
                <a:gd name="T13" fmla="*/ 0 h 615"/>
                <a:gd name="T14" fmla="*/ 1486 w 1486"/>
                <a:gd name="T15" fmla="*/ 615 h 615"/>
              </a:gdLst>
              <a:ahLst/>
              <a:cxnLst>
                <a:cxn ang="T8">
                  <a:pos x="T0" y="T1"/>
                </a:cxn>
                <a:cxn ang="T9">
                  <a:pos x="T2" y="T3"/>
                </a:cxn>
                <a:cxn ang="T10">
                  <a:pos x="T4" y="T5"/>
                </a:cxn>
                <a:cxn ang="T11">
                  <a:pos x="T6" y="T7"/>
                </a:cxn>
              </a:cxnLst>
              <a:rect l="T12" t="T13" r="T14" b="T15"/>
              <a:pathLst>
                <a:path w="1486" h="615">
                  <a:moveTo>
                    <a:pt x="455" y="103"/>
                  </a:moveTo>
                  <a:cubicBezTo>
                    <a:pt x="787" y="0"/>
                    <a:pt x="1161" y="3"/>
                    <a:pt x="1486" y="131"/>
                  </a:cubicBezTo>
                  <a:cubicBezTo>
                    <a:pt x="1011" y="301"/>
                    <a:pt x="537" y="477"/>
                    <a:pt x="52" y="615"/>
                  </a:cubicBezTo>
                  <a:cubicBezTo>
                    <a:pt x="0" y="356"/>
                    <a:pt x="234" y="171"/>
                    <a:pt x="455" y="103"/>
                  </a:cubicBezTo>
                  <a:close/>
                </a:path>
              </a:pathLst>
            </a:custGeom>
            <a:solidFill>
              <a:srgbClr val="E32E3A"/>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05" name="Freeform 132">
              <a:extLst>
                <a:ext uri="{FF2B5EF4-FFF2-40B4-BE49-F238E27FC236}">
                  <a16:creationId xmlns:a16="http://schemas.microsoft.com/office/drawing/2014/main" id="{14129482-4781-8A4A-9D75-4CE0097F87C0}"/>
                </a:ext>
              </a:extLst>
            </p:cNvPr>
            <p:cNvSpPr>
              <a:spLocks noChangeAspect="1"/>
            </p:cNvSpPr>
            <p:nvPr/>
          </p:nvSpPr>
          <p:spPr bwMode="auto">
            <a:xfrm>
              <a:off x="1999" y="2620"/>
              <a:ext cx="156" cy="107"/>
            </a:xfrm>
            <a:custGeom>
              <a:avLst/>
              <a:gdLst>
                <a:gd name="T0" fmla="*/ 0 w 2319"/>
                <a:gd name="T1" fmla="*/ 33 h 1588"/>
                <a:gd name="T2" fmla="*/ 96 w 2319"/>
                <a:gd name="T3" fmla="*/ 0 h 1588"/>
                <a:gd name="T4" fmla="*/ 156 w 2319"/>
                <a:gd name="T5" fmla="*/ 91 h 1588"/>
                <a:gd name="T6" fmla="*/ 133 w 2319"/>
                <a:gd name="T7" fmla="*/ 107 h 1588"/>
                <a:gd name="T8" fmla="*/ 78 w 2319"/>
                <a:gd name="T9" fmla="*/ 79 h 1588"/>
                <a:gd name="T10" fmla="*/ 16 w 2319"/>
                <a:gd name="T11" fmla="*/ 52 h 1588"/>
                <a:gd name="T12" fmla="*/ 0 w 2319"/>
                <a:gd name="T13" fmla="*/ 33 h 1588"/>
                <a:gd name="T14" fmla="*/ 0 60000 65536"/>
                <a:gd name="T15" fmla="*/ 0 60000 65536"/>
                <a:gd name="T16" fmla="*/ 0 60000 65536"/>
                <a:gd name="T17" fmla="*/ 0 60000 65536"/>
                <a:gd name="T18" fmla="*/ 0 60000 65536"/>
                <a:gd name="T19" fmla="*/ 0 60000 65536"/>
                <a:gd name="T20" fmla="*/ 0 60000 65536"/>
                <a:gd name="T21" fmla="*/ 0 w 2319"/>
                <a:gd name="T22" fmla="*/ 0 h 1588"/>
                <a:gd name="T23" fmla="*/ 2319 w 2319"/>
                <a:gd name="T24" fmla="*/ 1588 h 1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19" h="1588">
                  <a:moveTo>
                    <a:pt x="0" y="484"/>
                  </a:moveTo>
                  <a:cubicBezTo>
                    <a:pt x="485" y="346"/>
                    <a:pt x="959" y="170"/>
                    <a:pt x="1434" y="0"/>
                  </a:cubicBezTo>
                  <a:cubicBezTo>
                    <a:pt x="1742" y="442"/>
                    <a:pt x="2040" y="892"/>
                    <a:pt x="2319" y="1353"/>
                  </a:cubicBezTo>
                  <a:cubicBezTo>
                    <a:pt x="2205" y="1435"/>
                    <a:pt x="2088" y="1512"/>
                    <a:pt x="1971" y="1588"/>
                  </a:cubicBezTo>
                  <a:cubicBezTo>
                    <a:pt x="1721" y="1409"/>
                    <a:pt x="1438" y="1281"/>
                    <a:pt x="1154" y="1166"/>
                  </a:cubicBezTo>
                  <a:cubicBezTo>
                    <a:pt x="848" y="1041"/>
                    <a:pt x="510" y="978"/>
                    <a:pt x="239" y="778"/>
                  </a:cubicBezTo>
                  <a:cubicBezTo>
                    <a:pt x="133" y="705"/>
                    <a:pt x="52" y="601"/>
                    <a:pt x="0" y="484"/>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06" name="Freeform 133">
              <a:extLst>
                <a:ext uri="{FF2B5EF4-FFF2-40B4-BE49-F238E27FC236}">
                  <a16:creationId xmlns:a16="http://schemas.microsoft.com/office/drawing/2014/main" id="{DB287CC7-B09A-0C4C-BE95-D771107357DF}"/>
                </a:ext>
              </a:extLst>
            </p:cNvPr>
            <p:cNvSpPr>
              <a:spLocks noChangeAspect="1"/>
            </p:cNvSpPr>
            <p:nvPr/>
          </p:nvSpPr>
          <p:spPr bwMode="auto">
            <a:xfrm>
              <a:off x="1999" y="2620"/>
              <a:ext cx="156" cy="107"/>
            </a:xfrm>
            <a:custGeom>
              <a:avLst/>
              <a:gdLst>
                <a:gd name="T0" fmla="*/ 0 w 2319"/>
                <a:gd name="T1" fmla="*/ 33 h 1588"/>
                <a:gd name="T2" fmla="*/ 96 w 2319"/>
                <a:gd name="T3" fmla="*/ 0 h 1588"/>
                <a:gd name="T4" fmla="*/ 156 w 2319"/>
                <a:gd name="T5" fmla="*/ 91 h 1588"/>
                <a:gd name="T6" fmla="*/ 133 w 2319"/>
                <a:gd name="T7" fmla="*/ 107 h 1588"/>
                <a:gd name="T8" fmla="*/ 78 w 2319"/>
                <a:gd name="T9" fmla="*/ 79 h 1588"/>
                <a:gd name="T10" fmla="*/ 16 w 2319"/>
                <a:gd name="T11" fmla="*/ 52 h 1588"/>
                <a:gd name="T12" fmla="*/ 0 w 2319"/>
                <a:gd name="T13" fmla="*/ 33 h 1588"/>
                <a:gd name="T14" fmla="*/ 0 60000 65536"/>
                <a:gd name="T15" fmla="*/ 0 60000 65536"/>
                <a:gd name="T16" fmla="*/ 0 60000 65536"/>
                <a:gd name="T17" fmla="*/ 0 60000 65536"/>
                <a:gd name="T18" fmla="*/ 0 60000 65536"/>
                <a:gd name="T19" fmla="*/ 0 60000 65536"/>
                <a:gd name="T20" fmla="*/ 0 60000 65536"/>
                <a:gd name="T21" fmla="*/ 0 w 2319"/>
                <a:gd name="T22" fmla="*/ 0 h 1588"/>
                <a:gd name="T23" fmla="*/ 2319 w 2319"/>
                <a:gd name="T24" fmla="*/ 1588 h 1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19" h="1588">
                  <a:moveTo>
                    <a:pt x="0" y="484"/>
                  </a:moveTo>
                  <a:cubicBezTo>
                    <a:pt x="485" y="346"/>
                    <a:pt x="959" y="170"/>
                    <a:pt x="1434" y="0"/>
                  </a:cubicBezTo>
                  <a:cubicBezTo>
                    <a:pt x="1742" y="442"/>
                    <a:pt x="2040" y="892"/>
                    <a:pt x="2319" y="1353"/>
                  </a:cubicBezTo>
                  <a:cubicBezTo>
                    <a:pt x="2205" y="1435"/>
                    <a:pt x="2088" y="1512"/>
                    <a:pt x="1971" y="1588"/>
                  </a:cubicBezTo>
                  <a:cubicBezTo>
                    <a:pt x="1721" y="1409"/>
                    <a:pt x="1438" y="1281"/>
                    <a:pt x="1154" y="1166"/>
                  </a:cubicBezTo>
                  <a:cubicBezTo>
                    <a:pt x="848" y="1041"/>
                    <a:pt x="510" y="978"/>
                    <a:pt x="239" y="778"/>
                  </a:cubicBezTo>
                  <a:cubicBezTo>
                    <a:pt x="133" y="705"/>
                    <a:pt x="52" y="601"/>
                    <a:pt x="0" y="484"/>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07" name="Freeform 134">
              <a:extLst>
                <a:ext uri="{FF2B5EF4-FFF2-40B4-BE49-F238E27FC236}">
                  <a16:creationId xmlns:a16="http://schemas.microsoft.com/office/drawing/2014/main" id="{DE75213B-9257-AE4A-A2CB-CCF7157467C7}"/>
                </a:ext>
              </a:extLst>
            </p:cNvPr>
            <p:cNvSpPr>
              <a:spLocks noChangeAspect="1"/>
            </p:cNvSpPr>
            <p:nvPr/>
          </p:nvSpPr>
          <p:spPr bwMode="auto">
            <a:xfrm>
              <a:off x="2189" y="2623"/>
              <a:ext cx="163" cy="284"/>
            </a:xfrm>
            <a:custGeom>
              <a:avLst/>
              <a:gdLst>
                <a:gd name="T0" fmla="*/ 41 w 2414"/>
                <a:gd name="T1" fmla="*/ 85 h 4193"/>
                <a:gd name="T2" fmla="*/ 163 w 2414"/>
                <a:gd name="T3" fmla="*/ 0 h 4193"/>
                <a:gd name="T4" fmla="*/ 144 w 2414"/>
                <a:gd name="T5" fmla="*/ 78 h 4193"/>
                <a:gd name="T6" fmla="*/ 96 w 2414"/>
                <a:gd name="T7" fmla="*/ 250 h 4193"/>
                <a:gd name="T8" fmla="*/ 83 w 2414"/>
                <a:gd name="T9" fmla="*/ 284 h 4193"/>
                <a:gd name="T10" fmla="*/ 0 w 2414"/>
                <a:gd name="T11" fmla="*/ 114 h 4193"/>
                <a:gd name="T12" fmla="*/ 41 w 2414"/>
                <a:gd name="T13" fmla="*/ 85 h 4193"/>
                <a:gd name="T14" fmla="*/ 0 60000 65536"/>
                <a:gd name="T15" fmla="*/ 0 60000 65536"/>
                <a:gd name="T16" fmla="*/ 0 60000 65536"/>
                <a:gd name="T17" fmla="*/ 0 60000 65536"/>
                <a:gd name="T18" fmla="*/ 0 60000 65536"/>
                <a:gd name="T19" fmla="*/ 0 60000 65536"/>
                <a:gd name="T20" fmla="*/ 0 60000 65536"/>
                <a:gd name="T21" fmla="*/ 0 w 2414"/>
                <a:gd name="T22" fmla="*/ 0 h 4193"/>
                <a:gd name="T23" fmla="*/ 2414 w 2414"/>
                <a:gd name="T24" fmla="*/ 4193 h 41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14" h="4193">
                  <a:moveTo>
                    <a:pt x="612" y="1251"/>
                  </a:moveTo>
                  <a:cubicBezTo>
                    <a:pt x="1218" y="841"/>
                    <a:pt x="1814" y="417"/>
                    <a:pt x="2414" y="0"/>
                  </a:cubicBezTo>
                  <a:cubicBezTo>
                    <a:pt x="2350" y="391"/>
                    <a:pt x="2231" y="770"/>
                    <a:pt x="2133" y="1154"/>
                  </a:cubicBezTo>
                  <a:cubicBezTo>
                    <a:pt x="1902" y="2000"/>
                    <a:pt x="1657" y="2843"/>
                    <a:pt x="1423" y="3688"/>
                  </a:cubicBezTo>
                  <a:cubicBezTo>
                    <a:pt x="1374" y="3861"/>
                    <a:pt x="1348" y="4046"/>
                    <a:pt x="1235" y="4193"/>
                  </a:cubicBezTo>
                  <a:cubicBezTo>
                    <a:pt x="883" y="3327"/>
                    <a:pt x="464" y="2489"/>
                    <a:pt x="0" y="1678"/>
                  </a:cubicBezTo>
                  <a:cubicBezTo>
                    <a:pt x="197" y="1526"/>
                    <a:pt x="408" y="1393"/>
                    <a:pt x="612" y="1251"/>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08" name="Freeform 135">
              <a:extLst>
                <a:ext uri="{FF2B5EF4-FFF2-40B4-BE49-F238E27FC236}">
                  <a16:creationId xmlns:a16="http://schemas.microsoft.com/office/drawing/2014/main" id="{3AA940E8-ED40-B345-A203-DBB192D348F5}"/>
                </a:ext>
              </a:extLst>
            </p:cNvPr>
            <p:cNvSpPr>
              <a:spLocks noChangeAspect="1"/>
            </p:cNvSpPr>
            <p:nvPr/>
          </p:nvSpPr>
          <p:spPr bwMode="auto">
            <a:xfrm>
              <a:off x="2189" y="2623"/>
              <a:ext cx="163" cy="284"/>
            </a:xfrm>
            <a:custGeom>
              <a:avLst/>
              <a:gdLst>
                <a:gd name="T0" fmla="*/ 41 w 2414"/>
                <a:gd name="T1" fmla="*/ 85 h 4193"/>
                <a:gd name="T2" fmla="*/ 163 w 2414"/>
                <a:gd name="T3" fmla="*/ 0 h 4193"/>
                <a:gd name="T4" fmla="*/ 144 w 2414"/>
                <a:gd name="T5" fmla="*/ 78 h 4193"/>
                <a:gd name="T6" fmla="*/ 96 w 2414"/>
                <a:gd name="T7" fmla="*/ 250 h 4193"/>
                <a:gd name="T8" fmla="*/ 83 w 2414"/>
                <a:gd name="T9" fmla="*/ 284 h 4193"/>
                <a:gd name="T10" fmla="*/ 0 w 2414"/>
                <a:gd name="T11" fmla="*/ 114 h 4193"/>
                <a:gd name="T12" fmla="*/ 41 w 2414"/>
                <a:gd name="T13" fmla="*/ 85 h 4193"/>
                <a:gd name="T14" fmla="*/ 0 60000 65536"/>
                <a:gd name="T15" fmla="*/ 0 60000 65536"/>
                <a:gd name="T16" fmla="*/ 0 60000 65536"/>
                <a:gd name="T17" fmla="*/ 0 60000 65536"/>
                <a:gd name="T18" fmla="*/ 0 60000 65536"/>
                <a:gd name="T19" fmla="*/ 0 60000 65536"/>
                <a:gd name="T20" fmla="*/ 0 60000 65536"/>
                <a:gd name="T21" fmla="*/ 0 w 2414"/>
                <a:gd name="T22" fmla="*/ 0 h 4193"/>
                <a:gd name="T23" fmla="*/ 2414 w 2414"/>
                <a:gd name="T24" fmla="*/ 4193 h 41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14" h="4193">
                  <a:moveTo>
                    <a:pt x="612" y="1251"/>
                  </a:moveTo>
                  <a:cubicBezTo>
                    <a:pt x="1218" y="841"/>
                    <a:pt x="1814" y="417"/>
                    <a:pt x="2414" y="0"/>
                  </a:cubicBezTo>
                  <a:cubicBezTo>
                    <a:pt x="2350" y="391"/>
                    <a:pt x="2231" y="770"/>
                    <a:pt x="2133" y="1154"/>
                  </a:cubicBezTo>
                  <a:cubicBezTo>
                    <a:pt x="1902" y="2000"/>
                    <a:pt x="1657" y="2843"/>
                    <a:pt x="1423" y="3688"/>
                  </a:cubicBezTo>
                  <a:cubicBezTo>
                    <a:pt x="1374" y="3861"/>
                    <a:pt x="1348" y="4046"/>
                    <a:pt x="1235" y="4193"/>
                  </a:cubicBezTo>
                  <a:cubicBezTo>
                    <a:pt x="883" y="3327"/>
                    <a:pt x="464" y="2489"/>
                    <a:pt x="0" y="1678"/>
                  </a:cubicBezTo>
                  <a:cubicBezTo>
                    <a:pt x="197" y="1526"/>
                    <a:pt x="408" y="1393"/>
                    <a:pt x="612" y="1251"/>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09" name="Freeform 136">
              <a:extLst>
                <a:ext uri="{FF2B5EF4-FFF2-40B4-BE49-F238E27FC236}">
                  <a16:creationId xmlns:a16="http://schemas.microsoft.com/office/drawing/2014/main" id="{D78BDF99-CB2F-B842-BFC0-C06E875C26CA}"/>
                </a:ext>
              </a:extLst>
            </p:cNvPr>
            <p:cNvSpPr>
              <a:spLocks noChangeAspect="1"/>
            </p:cNvSpPr>
            <p:nvPr/>
          </p:nvSpPr>
          <p:spPr bwMode="auto">
            <a:xfrm>
              <a:off x="1537" y="2667"/>
              <a:ext cx="72" cy="116"/>
            </a:xfrm>
            <a:custGeom>
              <a:avLst/>
              <a:gdLst>
                <a:gd name="T0" fmla="*/ 35 w 1078"/>
                <a:gd name="T1" fmla="*/ 0 h 1706"/>
                <a:gd name="T2" fmla="*/ 56 w 1078"/>
                <a:gd name="T3" fmla="*/ 52 h 1706"/>
                <a:gd name="T4" fmla="*/ 72 w 1078"/>
                <a:gd name="T5" fmla="*/ 97 h 1706"/>
                <a:gd name="T6" fmla="*/ 0 w 1078"/>
                <a:gd name="T7" fmla="*/ 116 h 1706"/>
                <a:gd name="T8" fmla="*/ 27 w 1078"/>
                <a:gd name="T9" fmla="*/ 26 h 1706"/>
                <a:gd name="T10" fmla="*/ 35 w 1078"/>
                <a:gd name="T11" fmla="*/ 0 h 1706"/>
                <a:gd name="T12" fmla="*/ 0 60000 65536"/>
                <a:gd name="T13" fmla="*/ 0 60000 65536"/>
                <a:gd name="T14" fmla="*/ 0 60000 65536"/>
                <a:gd name="T15" fmla="*/ 0 60000 65536"/>
                <a:gd name="T16" fmla="*/ 0 60000 65536"/>
                <a:gd name="T17" fmla="*/ 0 60000 65536"/>
                <a:gd name="T18" fmla="*/ 0 w 1078"/>
                <a:gd name="T19" fmla="*/ 0 h 1706"/>
                <a:gd name="T20" fmla="*/ 1078 w 1078"/>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1078" h="1706">
                  <a:moveTo>
                    <a:pt x="528" y="0"/>
                  </a:moveTo>
                  <a:cubicBezTo>
                    <a:pt x="656" y="242"/>
                    <a:pt x="729" y="507"/>
                    <a:pt x="833" y="758"/>
                  </a:cubicBezTo>
                  <a:cubicBezTo>
                    <a:pt x="913" y="982"/>
                    <a:pt x="1011" y="1199"/>
                    <a:pt x="1078" y="1427"/>
                  </a:cubicBezTo>
                  <a:cubicBezTo>
                    <a:pt x="720" y="1526"/>
                    <a:pt x="360" y="1616"/>
                    <a:pt x="0" y="1706"/>
                  </a:cubicBezTo>
                  <a:cubicBezTo>
                    <a:pt x="131" y="1262"/>
                    <a:pt x="268" y="820"/>
                    <a:pt x="401" y="376"/>
                  </a:cubicBezTo>
                  <a:cubicBezTo>
                    <a:pt x="437" y="249"/>
                    <a:pt x="477" y="123"/>
                    <a:pt x="528"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10" name="Freeform 137">
              <a:extLst>
                <a:ext uri="{FF2B5EF4-FFF2-40B4-BE49-F238E27FC236}">
                  <a16:creationId xmlns:a16="http://schemas.microsoft.com/office/drawing/2014/main" id="{B7032224-207C-454C-812E-C4D1DDBF3427}"/>
                </a:ext>
              </a:extLst>
            </p:cNvPr>
            <p:cNvSpPr>
              <a:spLocks noChangeAspect="1"/>
            </p:cNvSpPr>
            <p:nvPr/>
          </p:nvSpPr>
          <p:spPr bwMode="auto">
            <a:xfrm>
              <a:off x="1537" y="2667"/>
              <a:ext cx="72" cy="116"/>
            </a:xfrm>
            <a:custGeom>
              <a:avLst/>
              <a:gdLst>
                <a:gd name="T0" fmla="*/ 35 w 1078"/>
                <a:gd name="T1" fmla="*/ 0 h 1706"/>
                <a:gd name="T2" fmla="*/ 56 w 1078"/>
                <a:gd name="T3" fmla="*/ 52 h 1706"/>
                <a:gd name="T4" fmla="*/ 72 w 1078"/>
                <a:gd name="T5" fmla="*/ 97 h 1706"/>
                <a:gd name="T6" fmla="*/ 0 w 1078"/>
                <a:gd name="T7" fmla="*/ 116 h 1706"/>
                <a:gd name="T8" fmla="*/ 27 w 1078"/>
                <a:gd name="T9" fmla="*/ 26 h 1706"/>
                <a:gd name="T10" fmla="*/ 35 w 1078"/>
                <a:gd name="T11" fmla="*/ 0 h 1706"/>
                <a:gd name="T12" fmla="*/ 0 60000 65536"/>
                <a:gd name="T13" fmla="*/ 0 60000 65536"/>
                <a:gd name="T14" fmla="*/ 0 60000 65536"/>
                <a:gd name="T15" fmla="*/ 0 60000 65536"/>
                <a:gd name="T16" fmla="*/ 0 60000 65536"/>
                <a:gd name="T17" fmla="*/ 0 60000 65536"/>
                <a:gd name="T18" fmla="*/ 0 w 1078"/>
                <a:gd name="T19" fmla="*/ 0 h 1706"/>
                <a:gd name="T20" fmla="*/ 1078 w 1078"/>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1078" h="1706">
                  <a:moveTo>
                    <a:pt x="528" y="0"/>
                  </a:moveTo>
                  <a:cubicBezTo>
                    <a:pt x="656" y="242"/>
                    <a:pt x="729" y="507"/>
                    <a:pt x="833" y="758"/>
                  </a:cubicBezTo>
                  <a:cubicBezTo>
                    <a:pt x="913" y="982"/>
                    <a:pt x="1011" y="1199"/>
                    <a:pt x="1078" y="1427"/>
                  </a:cubicBezTo>
                  <a:cubicBezTo>
                    <a:pt x="720" y="1526"/>
                    <a:pt x="360" y="1616"/>
                    <a:pt x="0" y="1706"/>
                  </a:cubicBezTo>
                  <a:cubicBezTo>
                    <a:pt x="131" y="1262"/>
                    <a:pt x="268" y="820"/>
                    <a:pt x="401" y="376"/>
                  </a:cubicBezTo>
                  <a:cubicBezTo>
                    <a:pt x="437" y="249"/>
                    <a:pt x="477" y="123"/>
                    <a:pt x="528" y="0"/>
                  </a:cubicBezTo>
                  <a:close/>
                </a:path>
              </a:pathLst>
            </a:custGeom>
            <a:solidFill>
              <a:srgbClr val="E32E3A"/>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11" name="Freeform 138">
              <a:extLst>
                <a:ext uri="{FF2B5EF4-FFF2-40B4-BE49-F238E27FC236}">
                  <a16:creationId xmlns:a16="http://schemas.microsoft.com/office/drawing/2014/main" id="{C9DD28E4-D550-EC41-96EB-896D7A0A7A13}"/>
                </a:ext>
              </a:extLst>
            </p:cNvPr>
            <p:cNvSpPr>
              <a:spLocks noChangeAspect="1"/>
            </p:cNvSpPr>
            <p:nvPr/>
          </p:nvSpPr>
          <p:spPr bwMode="auto">
            <a:xfrm>
              <a:off x="2352" y="2670"/>
              <a:ext cx="94" cy="138"/>
            </a:xfrm>
            <a:custGeom>
              <a:avLst/>
              <a:gdLst>
                <a:gd name="T0" fmla="*/ 0 w 1386"/>
                <a:gd name="T1" fmla="*/ 138 h 2034"/>
                <a:gd name="T2" fmla="*/ 42 w 1386"/>
                <a:gd name="T3" fmla="*/ 0 h 2034"/>
                <a:gd name="T4" fmla="*/ 94 w 1386"/>
                <a:gd name="T5" fmla="*/ 138 h 2034"/>
                <a:gd name="T6" fmla="*/ 0 w 1386"/>
                <a:gd name="T7" fmla="*/ 138 h 2034"/>
                <a:gd name="T8" fmla="*/ 0 60000 65536"/>
                <a:gd name="T9" fmla="*/ 0 60000 65536"/>
                <a:gd name="T10" fmla="*/ 0 60000 65536"/>
                <a:gd name="T11" fmla="*/ 0 60000 65536"/>
                <a:gd name="T12" fmla="*/ 0 w 1386"/>
                <a:gd name="T13" fmla="*/ 0 h 2034"/>
                <a:gd name="T14" fmla="*/ 1386 w 1386"/>
                <a:gd name="T15" fmla="*/ 2034 h 2034"/>
              </a:gdLst>
              <a:ahLst/>
              <a:cxnLst>
                <a:cxn ang="T8">
                  <a:pos x="T0" y="T1"/>
                </a:cxn>
                <a:cxn ang="T9">
                  <a:pos x="T2" y="T3"/>
                </a:cxn>
                <a:cxn ang="T10">
                  <a:pos x="T4" y="T5"/>
                </a:cxn>
                <a:cxn ang="T11">
                  <a:pos x="T6" y="T7"/>
                </a:cxn>
              </a:cxnLst>
              <a:rect l="T12" t="T13" r="T14" b="T15"/>
              <a:pathLst>
                <a:path w="1386" h="2034">
                  <a:moveTo>
                    <a:pt x="0" y="2028"/>
                  </a:moveTo>
                  <a:cubicBezTo>
                    <a:pt x="204" y="1352"/>
                    <a:pt x="400" y="672"/>
                    <a:pt x="618" y="0"/>
                  </a:cubicBezTo>
                  <a:cubicBezTo>
                    <a:pt x="873" y="677"/>
                    <a:pt x="1135" y="1350"/>
                    <a:pt x="1386" y="2028"/>
                  </a:cubicBezTo>
                  <a:cubicBezTo>
                    <a:pt x="924" y="2034"/>
                    <a:pt x="462" y="2034"/>
                    <a:pt x="0" y="2028"/>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12" name="Freeform 139">
              <a:extLst>
                <a:ext uri="{FF2B5EF4-FFF2-40B4-BE49-F238E27FC236}">
                  <a16:creationId xmlns:a16="http://schemas.microsoft.com/office/drawing/2014/main" id="{52355721-CA5C-244C-B6B9-31BE1EA8FFB5}"/>
                </a:ext>
              </a:extLst>
            </p:cNvPr>
            <p:cNvSpPr>
              <a:spLocks noChangeAspect="1"/>
            </p:cNvSpPr>
            <p:nvPr/>
          </p:nvSpPr>
          <p:spPr bwMode="auto">
            <a:xfrm>
              <a:off x="2352" y="2670"/>
              <a:ext cx="94" cy="138"/>
            </a:xfrm>
            <a:custGeom>
              <a:avLst/>
              <a:gdLst>
                <a:gd name="T0" fmla="*/ 0 w 1386"/>
                <a:gd name="T1" fmla="*/ 138 h 2034"/>
                <a:gd name="T2" fmla="*/ 42 w 1386"/>
                <a:gd name="T3" fmla="*/ 0 h 2034"/>
                <a:gd name="T4" fmla="*/ 94 w 1386"/>
                <a:gd name="T5" fmla="*/ 138 h 2034"/>
                <a:gd name="T6" fmla="*/ 0 w 1386"/>
                <a:gd name="T7" fmla="*/ 138 h 2034"/>
                <a:gd name="T8" fmla="*/ 0 60000 65536"/>
                <a:gd name="T9" fmla="*/ 0 60000 65536"/>
                <a:gd name="T10" fmla="*/ 0 60000 65536"/>
                <a:gd name="T11" fmla="*/ 0 60000 65536"/>
                <a:gd name="T12" fmla="*/ 0 w 1386"/>
                <a:gd name="T13" fmla="*/ 0 h 2034"/>
                <a:gd name="T14" fmla="*/ 1386 w 1386"/>
                <a:gd name="T15" fmla="*/ 2034 h 2034"/>
              </a:gdLst>
              <a:ahLst/>
              <a:cxnLst>
                <a:cxn ang="T8">
                  <a:pos x="T0" y="T1"/>
                </a:cxn>
                <a:cxn ang="T9">
                  <a:pos x="T2" y="T3"/>
                </a:cxn>
                <a:cxn ang="T10">
                  <a:pos x="T4" y="T5"/>
                </a:cxn>
                <a:cxn ang="T11">
                  <a:pos x="T6" y="T7"/>
                </a:cxn>
              </a:cxnLst>
              <a:rect l="T12" t="T13" r="T14" b="T15"/>
              <a:pathLst>
                <a:path w="1386" h="2034">
                  <a:moveTo>
                    <a:pt x="0" y="2028"/>
                  </a:moveTo>
                  <a:cubicBezTo>
                    <a:pt x="204" y="1352"/>
                    <a:pt x="400" y="672"/>
                    <a:pt x="618" y="0"/>
                  </a:cubicBezTo>
                  <a:cubicBezTo>
                    <a:pt x="873" y="677"/>
                    <a:pt x="1135" y="1350"/>
                    <a:pt x="1386" y="2028"/>
                  </a:cubicBezTo>
                  <a:cubicBezTo>
                    <a:pt x="924" y="2034"/>
                    <a:pt x="462" y="2034"/>
                    <a:pt x="0" y="2028"/>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13" name="Freeform 140">
              <a:extLst>
                <a:ext uri="{FF2B5EF4-FFF2-40B4-BE49-F238E27FC236}">
                  <a16:creationId xmlns:a16="http://schemas.microsoft.com/office/drawing/2014/main" id="{486B9CFA-B0E0-8142-A64B-31E8970CA18F}"/>
                </a:ext>
              </a:extLst>
            </p:cNvPr>
            <p:cNvSpPr>
              <a:spLocks noChangeAspect="1"/>
            </p:cNvSpPr>
            <p:nvPr/>
          </p:nvSpPr>
          <p:spPr bwMode="auto">
            <a:xfrm>
              <a:off x="1745" y="2689"/>
              <a:ext cx="259" cy="238"/>
            </a:xfrm>
            <a:custGeom>
              <a:avLst/>
              <a:gdLst>
                <a:gd name="T0" fmla="*/ 0 w 3844"/>
                <a:gd name="T1" fmla="*/ 40 h 3542"/>
                <a:gd name="T2" fmla="*/ 142 w 3844"/>
                <a:gd name="T3" fmla="*/ 0 h 3542"/>
                <a:gd name="T4" fmla="*/ 188 w 3844"/>
                <a:gd name="T5" fmla="*/ 87 h 3542"/>
                <a:gd name="T6" fmla="*/ 259 w 3844"/>
                <a:gd name="T7" fmla="*/ 120 h 3542"/>
                <a:gd name="T8" fmla="*/ 173 w 3844"/>
                <a:gd name="T9" fmla="*/ 175 h 3542"/>
                <a:gd name="T10" fmla="*/ 146 w 3844"/>
                <a:gd name="T11" fmla="*/ 153 h 3542"/>
                <a:gd name="T12" fmla="*/ 146 w 3844"/>
                <a:gd name="T13" fmla="*/ 193 h 3542"/>
                <a:gd name="T14" fmla="*/ 79 w 3844"/>
                <a:gd name="T15" fmla="*/ 238 h 3542"/>
                <a:gd name="T16" fmla="*/ 55 w 3844"/>
                <a:gd name="T17" fmla="*/ 191 h 3542"/>
                <a:gd name="T18" fmla="*/ 0 w 3844"/>
                <a:gd name="T19" fmla="*/ 40 h 35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4"/>
                <a:gd name="T31" fmla="*/ 0 h 3542"/>
                <a:gd name="T32" fmla="*/ 3844 w 3844"/>
                <a:gd name="T33" fmla="*/ 3542 h 35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4" h="3542">
                  <a:moveTo>
                    <a:pt x="0" y="589"/>
                  </a:moveTo>
                  <a:cubicBezTo>
                    <a:pt x="705" y="410"/>
                    <a:pt x="1401" y="198"/>
                    <a:pt x="2101" y="0"/>
                  </a:cubicBezTo>
                  <a:cubicBezTo>
                    <a:pt x="2132" y="502"/>
                    <a:pt x="2381" y="992"/>
                    <a:pt x="2787" y="1294"/>
                  </a:cubicBezTo>
                  <a:cubicBezTo>
                    <a:pt x="3099" y="1534"/>
                    <a:pt x="3495" y="1615"/>
                    <a:pt x="3844" y="1787"/>
                  </a:cubicBezTo>
                  <a:cubicBezTo>
                    <a:pt x="3419" y="2063"/>
                    <a:pt x="2990" y="2334"/>
                    <a:pt x="2565" y="2609"/>
                  </a:cubicBezTo>
                  <a:cubicBezTo>
                    <a:pt x="2429" y="2500"/>
                    <a:pt x="2295" y="2388"/>
                    <a:pt x="2162" y="2275"/>
                  </a:cubicBezTo>
                  <a:cubicBezTo>
                    <a:pt x="2165" y="2474"/>
                    <a:pt x="2179" y="2673"/>
                    <a:pt x="2167" y="2872"/>
                  </a:cubicBezTo>
                  <a:cubicBezTo>
                    <a:pt x="1831" y="3092"/>
                    <a:pt x="1498" y="3315"/>
                    <a:pt x="1167" y="3542"/>
                  </a:cubicBezTo>
                  <a:cubicBezTo>
                    <a:pt x="979" y="3349"/>
                    <a:pt x="907" y="3084"/>
                    <a:pt x="811" y="2840"/>
                  </a:cubicBezTo>
                  <a:cubicBezTo>
                    <a:pt x="526" y="2095"/>
                    <a:pt x="262" y="1342"/>
                    <a:pt x="0" y="589"/>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14" name="Freeform 141">
              <a:extLst>
                <a:ext uri="{FF2B5EF4-FFF2-40B4-BE49-F238E27FC236}">
                  <a16:creationId xmlns:a16="http://schemas.microsoft.com/office/drawing/2014/main" id="{C77B0E19-A972-DC4C-B6F5-068D33F71D9C}"/>
                </a:ext>
              </a:extLst>
            </p:cNvPr>
            <p:cNvSpPr>
              <a:spLocks noChangeAspect="1"/>
            </p:cNvSpPr>
            <p:nvPr/>
          </p:nvSpPr>
          <p:spPr bwMode="auto">
            <a:xfrm>
              <a:off x="1745" y="2689"/>
              <a:ext cx="259" cy="238"/>
            </a:xfrm>
            <a:custGeom>
              <a:avLst/>
              <a:gdLst>
                <a:gd name="T0" fmla="*/ 0 w 3844"/>
                <a:gd name="T1" fmla="*/ 40 h 3542"/>
                <a:gd name="T2" fmla="*/ 142 w 3844"/>
                <a:gd name="T3" fmla="*/ 0 h 3542"/>
                <a:gd name="T4" fmla="*/ 188 w 3844"/>
                <a:gd name="T5" fmla="*/ 87 h 3542"/>
                <a:gd name="T6" fmla="*/ 259 w 3844"/>
                <a:gd name="T7" fmla="*/ 120 h 3542"/>
                <a:gd name="T8" fmla="*/ 173 w 3844"/>
                <a:gd name="T9" fmla="*/ 175 h 3542"/>
                <a:gd name="T10" fmla="*/ 146 w 3844"/>
                <a:gd name="T11" fmla="*/ 153 h 3542"/>
                <a:gd name="T12" fmla="*/ 146 w 3844"/>
                <a:gd name="T13" fmla="*/ 193 h 3542"/>
                <a:gd name="T14" fmla="*/ 79 w 3844"/>
                <a:gd name="T15" fmla="*/ 238 h 3542"/>
                <a:gd name="T16" fmla="*/ 55 w 3844"/>
                <a:gd name="T17" fmla="*/ 191 h 3542"/>
                <a:gd name="T18" fmla="*/ 0 w 3844"/>
                <a:gd name="T19" fmla="*/ 40 h 35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4"/>
                <a:gd name="T31" fmla="*/ 0 h 3542"/>
                <a:gd name="T32" fmla="*/ 3844 w 3844"/>
                <a:gd name="T33" fmla="*/ 3542 h 35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4" h="3542">
                  <a:moveTo>
                    <a:pt x="0" y="589"/>
                  </a:moveTo>
                  <a:cubicBezTo>
                    <a:pt x="705" y="410"/>
                    <a:pt x="1401" y="198"/>
                    <a:pt x="2101" y="0"/>
                  </a:cubicBezTo>
                  <a:cubicBezTo>
                    <a:pt x="2132" y="502"/>
                    <a:pt x="2381" y="992"/>
                    <a:pt x="2787" y="1294"/>
                  </a:cubicBezTo>
                  <a:cubicBezTo>
                    <a:pt x="3099" y="1534"/>
                    <a:pt x="3495" y="1615"/>
                    <a:pt x="3844" y="1787"/>
                  </a:cubicBezTo>
                  <a:cubicBezTo>
                    <a:pt x="3419" y="2063"/>
                    <a:pt x="2990" y="2334"/>
                    <a:pt x="2565" y="2609"/>
                  </a:cubicBezTo>
                  <a:cubicBezTo>
                    <a:pt x="2429" y="2500"/>
                    <a:pt x="2295" y="2388"/>
                    <a:pt x="2162" y="2275"/>
                  </a:cubicBezTo>
                  <a:cubicBezTo>
                    <a:pt x="2165" y="2474"/>
                    <a:pt x="2179" y="2673"/>
                    <a:pt x="2167" y="2872"/>
                  </a:cubicBezTo>
                  <a:cubicBezTo>
                    <a:pt x="1831" y="3092"/>
                    <a:pt x="1498" y="3315"/>
                    <a:pt x="1167" y="3542"/>
                  </a:cubicBezTo>
                  <a:cubicBezTo>
                    <a:pt x="979" y="3349"/>
                    <a:pt x="907" y="3084"/>
                    <a:pt x="811" y="2840"/>
                  </a:cubicBezTo>
                  <a:cubicBezTo>
                    <a:pt x="526" y="2095"/>
                    <a:pt x="262" y="1342"/>
                    <a:pt x="0" y="589"/>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15" name="Freeform 142">
              <a:extLst>
                <a:ext uri="{FF2B5EF4-FFF2-40B4-BE49-F238E27FC236}">
                  <a16:creationId xmlns:a16="http://schemas.microsoft.com/office/drawing/2014/main" id="{5B9AE072-7B6C-E645-B747-2F0CA0A4283A}"/>
                </a:ext>
              </a:extLst>
            </p:cNvPr>
            <p:cNvSpPr>
              <a:spLocks noChangeAspect="1"/>
            </p:cNvSpPr>
            <p:nvPr/>
          </p:nvSpPr>
          <p:spPr bwMode="auto">
            <a:xfrm>
              <a:off x="1313" y="2694"/>
              <a:ext cx="199" cy="145"/>
            </a:xfrm>
            <a:custGeom>
              <a:avLst/>
              <a:gdLst>
                <a:gd name="T0" fmla="*/ 144 w 2951"/>
                <a:gd name="T1" fmla="*/ 19 h 2155"/>
                <a:gd name="T2" fmla="*/ 199 w 2951"/>
                <a:gd name="T3" fmla="*/ 0 h 2155"/>
                <a:gd name="T4" fmla="*/ 170 w 2951"/>
                <a:gd name="T5" fmla="*/ 102 h 2155"/>
                <a:gd name="T6" fmla="*/ 1 w 2951"/>
                <a:gd name="T7" fmla="*/ 145 h 2155"/>
                <a:gd name="T8" fmla="*/ 0 w 2951"/>
                <a:gd name="T9" fmla="*/ 67 h 2155"/>
                <a:gd name="T10" fmla="*/ 125 w 2951"/>
                <a:gd name="T11" fmla="*/ 25 h 2155"/>
                <a:gd name="T12" fmla="*/ 144 w 2951"/>
                <a:gd name="T13" fmla="*/ 19 h 2155"/>
                <a:gd name="T14" fmla="*/ 0 60000 65536"/>
                <a:gd name="T15" fmla="*/ 0 60000 65536"/>
                <a:gd name="T16" fmla="*/ 0 60000 65536"/>
                <a:gd name="T17" fmla="*/ 0 60000 65536"/>
                <a:gd name="T18" fmla="*/ 0 60000 65536"/>
                <a:gd name="T19" fmla="*/ 0 60000 65536"/>
                <a:gd name="T20" fmla="*/ 0 60000 65536"/>
                <a:gd name="T21" fmla="*/ 0 w 2951"/>
                <a:gd name="T22" fmla="*/ 0 h 2155"/>
                <a:gd name="T23" fmla="*/ 2951 w 2951"/>
                <a:gd name="T24" fmla="*/ 2155 h 21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51" h="2155">
                  <a:moveTo>
                    <a:pt x="2141" y="275"/>
                  </a:moveTo>
                  <a:cubicBezTo>
                    <a:pt x="2412" y="188"/>
                    <a:pt x="2680" y="88"/>
                    <a:pt x="2951" y="0"/>
                  </a:cubicBezTo>
                  <a:cubicBezTo>
                    <a:pt x="2815" y="506"/>
                    <a:pt x="2671" y="1010"/>
                    <a:pt x="2527" y="1514"/>
                  </a:cubicBezTo>
                  <a:cubicBezTo>
                    <a:pt x="1688" y="1720"/>
                    <a:pt x="852" y="1938"/>
                    <a:pt x="15" y="2155"/>
                  </a:cubicBezTo>
                  <a:cubicBezTo>
                    <a:pt x="20" y="1769"/>
                    <a:pt x="0" y="1382"/>
                    <a:pt x="7" y="996"/>
                  </a:cubicBezTo>
                  <a:cubicBezTo>
                    <a:pt x="622" y="792"/>
                    <a:pt x="1235" y="580"/>
                    <a:pt x="1848" y="371"/>
                  </a:cubicBezTo>
                  <a:cubicBezTo>
                    <a:pt x="1945" y="338"/>
                    <a:pt x="2043" y="307"/>
                    <a:pt x="2141" y="275"/>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16" name="Freeform 143">
              <a:extLst>
                <a:ext uri="{FF2B5EF4-FFF2-40B4-BE49-F238E27FC236}">
                  <a16:creationId xmlns:a16="http://schemas.microsoft.com/office/drawing/2014/main" id="{35A776E5-5F49-A24E-97FF-804F494E7CAE}"/>
                </a:ext>
              </a:extLst>
            </p:cNvPr>
            <p:cNvSpPr>
              <a:spLocks noChangeAspect="1"/>
            </p:cNvSpPr>
            <p:nvPr/>
          </p:nvSpPr>
          <p:spPr bwMode="auto">
            <a:xfrm>
              <a:off x="1313" y="2694"/>
              <a:ext cx="199" cy="145"/>
            </a:xfrm>
            <a:custGeom>
              <a:avLst/>
              <a:gdLst>
                <a:gd name="T0" fmla="*/ 144 w 2951"/>
                <a:gd name="T1" fmla="*/ 19 h 2155"/>
                <a:gd name="T2" fmla="*/ 199 w 2951"/>
                <a:gd name="T3" fmla="*/ 0 h 2155"/>
                <a:gd name="T4" fmla="*/ 170 w 2951"/>
                <a:gd name="T5" fmla="*/ 102 h 2155"/>
                <a:gd name="T6" fmla="*/ 1 w 2951"/>
                <a:gd name="T7" fmla="*/ 145 h 2155"/>
                <a:gd name="T8" fmla="*/ 0 w 2951"/>
                <a:gd name="T9" fmla="*/ 67 h 2155"/>
                <a:gd name="T10" fmla="*/ 125 w 2951"/>
                <a:gd name="T11" fmla="*/ 25 h 2155"/>
                <a:gd name="T12" fmla="*/ 144 w 2951"/>
                <a:gd name="T13" fmla="*/ 19 h 2155"/>
                <a:gd name="T14" fmla="*/ 0 60000 65536"/>
                <a:gd name="T15" fmla="*/ 0 60000 65536"/>
                <a:gd name="T16" fmla="*/ 0 60000 65536"/>
                <a:gd name="T17" fmla="*/ 0 60000 65536"/>
                <a:gd name="T18" fmla="*/ 0 60000 65536"/>
                <a:gd name="T19" fmla="*/ 0 60000 65536"/>
                <a:gd name="T20" fmla="*/ 0 60000 65536"/>
                <a:gd name="T21" fmla="*/ 0 w 2951"/>
                <a:gd name="T22" fmla="*/ 0 h 2155"/>
                <a:gd name="T23" fmla="*/ 2951 w 2951"/>
                <a:gd name="T24" fmla="*/ 2155 h 21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51" h="2155">
                  <a:moveTo>
                    <a:pt x="2141" y="275"/>
                  </a:moveTo>
                  <a:cubicBezTo>
                    <a:pt x="2412" y="188"/>
                    <a:pt x="2680" y="88"/>
                    <a:pt x="2951" y="0"/>
                  </a:cubicBezTo>
                  <a:cubicBezTo>
                    <a:pt x="2815" y="506"/>
                    <a:pt x="2671" y="1010"/>
                    <a:pt x="2527" y="1514"/>
                  </a:cubicBezTo>
                  <a:cubicBezTo>
                    <a:pt x="1688" y="1720"/>
                    <a:pt x="852" y="1938"/>
                    <a:pt x="15" y="2155"/>
                  </a:cubicBezTo>
                  <a:cubicBezTo>
                    <a:pt x="20" y="1769"/>
                    <a:pt x="0" y="1382"/>
                    <a:pt x="7" y="996"/>
                  </a:cubicBezTo>
                  <a:cubicBezTo>
                    <a:pt x="622" y="792"/>
                    <a:pt x="1235" y="580"/>
                    <a:pt x="1848" y="371"/>
                  </a:cubicBezTo>
                  <a:cubicBezTo>
                    <a:pt x="1945" y="338"/>
                    <a:pt x="2043" y="307"/>
                    <a:pt x="2141" y="275"/>
                  </a:cubicBezTo>
                  <a:close/>
                </a:path>
              </a:pathLst>
            </a:custGeom>
            <a:solidFill>
              <a:srgbClr val="E32E3A"/>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17" name="Freeform 144">
              <a:extLst>
                <a:ext uri="{FF2B5EF4-FFF2-40B4-BE49-F238E27FC236}">
                  <a16:creationId xmlns:a16="http://schemas.microsoft.com/office/drawing/2014/main" id="{6F4BF4B4-5971-0B48-8353-96AD7E5C55B7}"/>
                </a:ext>
              </a:extLst>
            </p:cNvPr>
            <p:cNvSpPr>
              <a:spLocks noChangeAspect="1"/>
            </p:cNvSpPr>
            <p:nvPr/>
          </p:nvSpPr>
          <p:spPr bwMode="auto">
            <a:xfrm>
              <a:off x="1052" y="2695"/>
              <a:ext cx="78" cy="167"/>
            </a:xfrm>
            <a:custGeom>
              <a:avLst/>
              <a:gdLst>
                <a:gd name="T0" fmla="*/ 2 w 1169"/>
                <a:gd name="T1" fmla="*/ 0 h 2470"/>
                <a:gd name="T2" fmla="*/ 78 w 1169"/>
                <a:gd name="T3" fmla="*/ 135 h 2470"/>
                <a:gd name="T4" fmla="*/ 2 w 1169"/>
                <a:gd name="T5" fmla="*/ 167 h 2470"/>
                <a:gd name="T6" fmla="*/ 2 w 1169"/>
                <a:gd name="T7" fmla="*/ 0 h 2470"/>
                <a:gd name="T8" fmla="*/ 0 60000 65536"/>
                <a:gd name="T9" fmla="*/ 0 60000 65536"/>
                <a:gd name="T10" fmla="*/ 0 60000 65536"/>
                <a:gd name="T11" fmla="*/ 0 60000 65536"/>
                <a:gd name="T12" fmla="*/ 0 w 1169"/>
                <a:gd name="T13" fmla="*/ 0 h 2470"/>
                <a:gd name="T14" fmla="*/ 1169 w 1169"/>
                <a:gd name="T15" fmla="*/ 2470 h 2470"/>
              </a:gdLst>
              <a:ahLst/>
              <a:cxnLst>
                <a:cxn ang="T8">
                  <a:pos x="T0" y="T1"/>
                </a:cxn>
                <a:cxn ang="T9">
                  <a:pos x="T2" y="T3"/>
                </a:cxn>
                <a:cxn ang="T10">
                  <a:pos x="T4" y="T5"/>
                </a:cxn>
                <a:cxn ang="T11">
                  <a:pos x="T6" y="T7"/>
                </a:cxn>
              </a:cxnLst>
              <a:rect l="T12" t="T13" r="T14" b="T15"/>
              <a:pathLst>
                <a:path w="1169" h="2470">
                  <a:moveTo>
                    <a:pt x="25" y="0"/>
                  </a:moveTo>
                  <a:cubicBezTo>
                    <a:pt x="416" y="658"/>
                    <a:pt x="785" y="1330"/>
                    <a:pt x="1169" y="1993"/>
                  </a:cubicBezTo>
                  <a:cubicBezTo>
                    <a:pt x="789" y="2155"/>
                    <a:pt x="409" y="2318"/>
                    <a:pt x="25" y="2470"/>
                  </a:cubicBezTo>
                  <a:cubicBezTo>
                    <a:pt x="5" y="1647"/>
                    <a:pt x="0" y="823"/>
                    <a:pt x="25"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18" name="Freeform 145">
              <a:extLst>
                <a:ext uri="{FF2B5EF4-FFF2-40B4-BE49-F238E27FC236}">
                  <a16:creationId xmlns:a16="http://schemas.microsoft.com/office/drawing/2014/main" id="{463D3F59-4793-6248-94EB-124E38D761EF}"/>
                </a:ext>
              </a:extLst>
            </p:cNvPr>
            <p:cNvSpPr>
              <a:spLocks noChangeAspect="1"/>
            </p:cNvSpPr>
            <p:nvPr/>
          </p:nvSpPr>
          <p:spPr bwMode="auto">
            <a:xfrm>
              <a:off x="1052" y="2695"/>
              <a:ext cx="78" cy="167"/>
            </a:xfrm>
            <a:custGeom>
              <a:avLst/>
              <a:gdLst>
                <a:gd name="T0" fmla="*/ 2 w 1169"/>
                <a:gd name="T1" fmla="*/ 0 h 2470"/>
                <a:gd name="T2" fmla="*/ 78 w 1169"/>
                <a:gd name="T3" fmla="*/ 135 h 2470"/>
                <a:gd name="T4" fmla="*/ 2 w 1169"/>
                <a:gd name="T5" fmla="*/ 167 h 2470"/>
                <a:gd name="T6" fmla="*/ 2 w 1169"/>
                <a:gd name="T7" fmla="*/ 0 h 2470"/>
                <a:gd name="T8" fmla="*/ 0 60000 65536"/>
                <a:gd name="T9" fmla="*/ 0 60000 65536"/>
                <a:gd name="T10" fmla="*/ 0 60000 65536"/>
                <a:gd name="T11" fmla="*/ 0 60000 65536"/>
                <a:gd name="T12" fmla="*/ 0 w 1169"/>
                <a:gd name="T13" fmla="*/ 0 h 2470"/>
                <a:gd name="T14" fmla="*/ 1169 w 1169"/>
                <a:gd name="T15" fmla="*/ 2470 h 2470"/>
              </a:gdLst>
              <a:ahLst/>
              <a:cxnLst>
                <a:cxn ang="T8">
                  <a:pos x="T0" y="T1"/>
                </a:cxn>
                <a:cxn ang="T9">
                  <a:pos x="T2" y="T3"/>
                </a:cxn>
                <a:cxn ang="T10">
                  <a:pos x="T4" y="T5"/>
                </a:cxn>
                <a:cxn ang="T11">
                  <a:pos x="T6" y="T7"/>
                </a:cxn>
              </a:cxnLst>
              <a:rect l="T12" t="T13" r="T14" b="T15"/>
              <a:pathLst>
                <a:path w="1169" h="2470">
                  <a:moveTo>
                    <a:pt x="25" y="0"/>
                  </a:moveTo>
                  <a:cubicBezTo>
                    <a:pt x="416" y="658"/>
                    <a:pt x="785" y="1330"/>
                    <a:pt x="1169" y="1993"/>
                  </a:cubicBezTo>
                  <a:cubicBezTo>
                    <a:pt x="789" y="2155"/>
                    <a:pt x="409" y="2318"/>
                    <a:pt x="25" y="2470"/>
                  </a:cubicBezTo>
                  <a:cubicBezTo>
                    <a:pt x="5" y="1647"/>
                    <a:pt x="0" y="823"/>
                    <a:pt x="25" y="0"/>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19" name="Freeform 146">
              <a:extLst>
                <a:ext uri="{FF2B5EF4-FFF2-40B4-BE49-F238E27FC236}">
                  <a16:creationId xmlns:a16="http://schemas.microsoft.com/office/drawing/2014/main" id="{0B9C2124-2806-4240-9569-C0181CFD1C01}"/>
                </a:ext>
              </a:extLst>
            </p:cNvPr>
            <p:cNvSpPr>
              <a:spLocks noChangeAspect="1"/>
            </p:cNvSpPr>
            <p:nvPr/>
          </p:nvSpPr>
          <p:spPr bwMode="auto">
            <a:xfrm>
              <a:off x="964" y="2711"/>
              <a:ext cx="1212" cy="947"/>
            </a:xfrm>
            <a:custGeom>
              <a:avLst/>
              <a:gdLst>
                <a:gd name="T0" fmla="*/ 1192 w 17975"/>
                <a:gd name="T1" fmla="*/ 0 h 14047"/>
                <a:gd name="T2" fmla="*/ 1212 w 17975"/>
                <a:gd name="T3" fmla="*/ 35 h 14047"/>
                <a:gd name="T4" fmla="*/ 1202 w 17975"/>
                <a:gd name="T5" fmla="*/ 41 h 14047"/>
                <a:gd name="T6" fmla="*/ 1089 w 17975"/>
                <a:gd name="T7" fmla="*/ 116 h 14047"/>
                <a:gd name="T8" fmla="*/ 999 w 17975"/>
                <a:gd name="T9" fmla="*/ 176 h 14047"/>
                <a:gd name="T10" fmla="*/ 929 w 17975"/>
                <a:gd name="T11" fmla="*/ 222 h 14047"/>
                <a:gd name="T12" fmla="*/ 744 w 17975"/>
                <a:gd name="T13" fmla="*/ 346 h 14047"/>
                <a:gd name="T14" fmla="*/ 717 w 17975"/>
                <a:gd name="T15" fmla="*/ 365 h 14047"/>
                <a:gd name="T16" fmla="*/ 392 w 17975"/>
                <a:gd name="T17" fmla="*/ 605 h 14047"/>
                <a:gd name="T18" fmla="*/ 170 w 17975"/>
                <a:gd name="T19" fmla="*/ 789 h 14047"/>
                <a:gd name="T20" fmla="*/ 57 w 17975"/>
                <a:gd name="T21" fmla="*/ 891 h 14047"/>
                <a:gd name="T22" fmla="*/ 0 w 17975"/>
                <a:gd name="T23" fmla="*/ 947 h 14047"/>
                <a:gd name="T24" fmla="*/ 4 w 17975"/>
                <a:gd name="T25" fmla="*/ 911 h 14047"/>
                <a:gd name="T26" fmla="*/ 152 w 17975"/>
                <a:gd name="T27" fmla="*/ 772 h 14047"/>
                <a:gd name="T28" fmla="*/ 550 w 17975"/>
                <a:gd name="T29" fmla="*/ 432 h 14047"/>
                <a:gd name="T30" fmla="*/ 695 w 17975"/>
                <a:gd name="T31" fmla="*/ 330 h 14047"/>
                <a:gd name="T32" fmla="*/ 717 w 17975"/>
                <a:gd name="T33" fmla="*/ 315 h 14047"/>
                <a:gd name="T34" fmla="*/ 844 w 17975"/>
                <a:gd name="T35" fmla="*/ 227 h 14047"/>
                <a:gd name="T36" fmla="*/ 860 w 17975"/>
                <a:gd name="T37" fmla="*/ 216 h 14047"/>
                <a:gd name="T38" fmla="*/ 928 w 17975"/>
                <a:gd name="T39" fmla="*/ 171 h 14047"/>
                <a:gd name="T40" fmla="*/ 954 w 17975"/>
                <a:gd name="T41" fmla="*/ 153 h 14047"/>
                <a:gd name="T42" fmla="*/ 1041 w 17975"/>
                <a:gd name="T43" fmla="*/ 98 h 14047"/>
                <a:gd name="T44" fmla="*/ 1168 w 17975"/>
                <a:gd name="T45" fmla="*/ 16 h 14047"/>
                <a:gd name="T46" fmla="*/ 1192 w 17975"/>
                <a:gd name="T47" fmla="*/ 0 h 14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975"/>
                <a:gd name="T73" fmla="*/ 0 h 14047"/>
                <a:gd name="T74" fmla="*/ 17975 w 17975"/>
                <a:gd name="T75" fmla="*/ 14047 h 140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975" h="14047">
                  <a:moveTo>
                    <a:pt x="17673" y="0"/>
                  </a:moveTo>
                  <a:cubicBezTo>
                    <a:pt x="17775" y="171"/>
                    <a:pt x="17877" y="343"/>
                    <a:pt x="17975" y="517"/>
                  </a:cubicBezTo>
                  <a:cubicBezTo>
                    <a:pt x="17926" y="546"/>
                    <a:pt x="17878" y="576"/>
                    <a:pt x="17831" y="606"/>
                  </a:cubicBezTo>
                  <a:cubicBezTo>
                    <a:pt x="17274" y="982"/>
                    <a:pt x="16712" y="1352"/>
                    <a:pt x="16154" y="1725"/>
                  </a:cubicBezTo>
                  <a:cubicBezTo>
                    <a:pt x="15707" y="2019"/>
                    <a:pt x="15259" y="2311"/>
                    <a:pt x="14815" y="2609"/>
                  </a:cubicBezTo>
                  <a:cubicBezTo>
                    <a:pt x="14466" y="2834"/>
                    <a:pt x="14119" y="3063"/>
                    <a:pt x="13774" y="3295"/>
                  </a:cubicBezTo>
                  <a:cubicBezTo>
                    <a:pt x="12852" y="3897"/>
                    <a:pt x="11938" y="4511"/>
                    <a:pt x="11033" y="5138"/>
                  </a:cubicBezTo>
                  <a:cubicBezTo>
                    <a:pt x="10900" y="5229"/>
                    <a:pt x="10767" y="5322"/>
                    <a:pt x="10635" y="5415"/>
                  </a:cubicBezTo>
                  <a:cubicBezTo>
                    <a:pt x="8998" y="6557"/>
                    <a:pt x="7392" y="7742"/>
                    <a:pt x="5820" y="8972"/>
                  </a:cubicBezTo>
                  <a:cubicBezTo>
                    <a:pt x="4698" y="9855"/>
                    <a:pt x="3587" y="10754"/>
                    <a:pt x="2516" y="11698"/>
                  </a:cubicBezTo>
                  <a:cubicBezTo>
                    <a:pt x="1951" y="12191"/>
                    <a:pt x="1389" y="12688"/>
                    <a:pt x="850" y="13209"/>
                  </a:cubicBezTo>
                  <a:cubicBezTo>
                    <a:pt x="559" y="13479"/>
                    <a:pt x="293" y="13774"/>
                    <a:pt x="5" y="14047"/>
                  </a:cubicBezTo>
                  <a:cubicBezTo>
                    <a:pt x="26" y="13869"/>
                    <a:pt x="0" y="13676"/>
                    <a:pt x="60" y="13509"/>
                  </a:cubicBezTo>
                  <a:cubicBezTo>
                    <a:pt x="776" y="12809"/>
                    <a:pt x="1512" y="12129"/>
                    <a:pt x="2254" y="11458"/>
                  </a:cubicBezTo>
                  <a:cubicBezTo>
                    <a:pt x="4068" y="9604"/>
                    <a:pt x="6065" y="7936"/>
                    <a:pt x="8158" y="6407"/>
                  </a:cubicBezTo>
                  <a:cubicBezTo>
                    <a:pt x="8864" y="5888"/>
                    <a:pt x="9583" y="5387"/>
                    <a:pt x="10305" y="4889"/>
                  </a:cubicBezTo>
                  <a:cubicBezTo>
                    <a:pt x="10412" y="4815"/>
                    <a:pt x="10520" y="4742"/>
                    <a:pt x="10627" y="4668"/>
                  </a:cubicBezTo>
                  <a:cubicBezTo>
                    <a:pt x="11261" y="4237"/>
                    <a:pt x="11895" y="3808"/>
                    <a:pt x="12521" y="3367"/>
                  </a:cubicBezTo>
                  <a:cubicBezTo>
                    <a:pt x="12600" y="3312"/>
                    <a:pt x="12679" y="3258"/>
                    <a:pt x="12758" y="3204"/>
                  </a:cubicBezTo>
                  <a:cubicBezTo>
                    <a:pt x="13089" y="2977"/>
                    <a:pt x="13422" y="2754"/>
                    <a:pt x="13758" y="2534"/>
                  </a:cubicBezTo>
                  <a:cubicBezTo>
                    <a:pt x="13891" y="2447"/>
                    <a:pt x="14023" y="2358"/>
                    <a:pt x="14156" y="2271"/>
                  </a:cubicBezTo>
                  <a:cubicBezTo>
                    <a:pt x="14581" y="1996"/>
                    <a:pt x="15010" y="1725"/>
                    <a:pt x="15435" y="1449"/>
                  </a:cubicBezTo>
                  <a:cubicBezTo>
                    <a:pt x="16070" y="1053"/>
                    <a:pt x="16699" y="647"/>
                    <a:pt x="17325" y="235"/>
                  </a:cubicBezTo>
                  <a:cubicBezTo>
                    <a:pt x="17442" y="159"/>
                    <a:pt x="17559" y="82"/>
                    <a:pt x="17673"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20" name="Freeform 147">
              <a:extLst>
                <a:ext uri="{FF2B5EF4-FFF2-40B4-BE49-F238E27FC236}">
                  <a16:creationId xmlns:a16="http://schemas.microsoft.com/office/drawing/2014/main" id="{EE2C4C75-3BAA-6C45-B9C8-FD8DFF74105C}"/>
                </a:ext>
              </a:extLst>
            </p:cNvPr>
            <p:cNvSpPr>
              <a:spLocks noChangeAspect="1"/>
            </p:cNvSpPr>
            <p:nvPr/>
          </p:nvSpPr>
          <p:spPr bwMode="auto">
            <a:xfrm>
              <a:off x="964" y="2711"/>
              <a:ext cx="1212" cy="947"/>
            </a:xfrm>
            <a:custGeom>
              <a:avLst/>
              <a:gdLst>
                <a:gd name="T0" fmla="*/ 1192 w 17975"/>
                <a:gd name="T1" fmla="*/ 0 h 14047"/>
                <a:gd name="T2" fmla="*/ 1212 w 17975"/>
                <a:gd name="T3" fmla="*/ 35 h 14047"/>
                <a:gd name="T4" fmla="*/ 1202 w 17975"/>
                <a:gd name="T5" fmla="*/ 41 h 14047"/>
                <a:gd name="T6" fmla="*/ 1089 w 17975"/>
                <a:gd name="T7" fmla="*/ 116 h 14047"/>
                <a:gd name="T8" fmla="*/ 999 w 17975"/>
                <a:gd name="T9" fmla="*/ 176 h 14047"/>
                <a:gd name="T10" fmla="*/ 929 w 17975"/>
                <a:gd name="T11" fmla="*/ 222 h 14047"/>
                <a:gd name="T12" fmla="*/ 744 w 17975"/>
                <a:gd name="T13" fmla="*/ 346 h 14047"/>
                <a:gd name="T14" fmla="*/ 717 w 17975"/>
                <a:gd name="T15" fmla="*/ 365 h 14047"/>
                <a:gd name="T16" fmla="*/ 392 w 17975"/>
                <a:gd name="T17" fmla="*/ 605 h 14047"/>
                <a:gd name="T18" fmla="*/ 170 w 17975"/>
                <a:gd name="T19" fmla="*/ 789 h 14047"/>
                <a:gd name="T20" fmla="*/ 57 w 17975"/>
                <a:gd name="T21" fmla="*/ 891 h 14047"/>
                <a:gd name="T22" fmla="*/ 0 w 17975"/>
                <a:gd name="T23" fmla="*/ 947 h 14047"/>
                <a:gd name="T24" fmla="*/ 4 w 17975"/>
                <a:gd name="T25" fmla="*/ 911 h 14047"/>
                <a:gd name="T26" fmla="*/ 152 w 17975"/>
                <a:gd name="T27" fmla="*/ 772 h 14047"/>
                <a:gd name="T28" fmla="*/ 550 w 17975"/>
                <a:gd name="T29" fmla="*/ 432 h 14047"/>
                <a:gd name="T30" fmla="*/ 695 w 17975"/>
                <a:gd name="T31" fmla="*/ 330 h 14047"/>
                <a:gd name="T32" fmla="*/ 717 w 17975"/>
                <a:gd name="T33" fmla="*/ 315 h 14047"/>
                <a:gd name="T34" fmla="*/ 844 w 17975"/>
                <a:gd name="T35" fmla="*/ 227 h 14047"/>
                <a:gd name="T36" fmla="*/ 860 w 17975"/>
                <a:gd name="T37" fmla="*/ 216 h 14047"/>
                <a:gd name="T38" fmla="*/ 928 w 17975"/>
                <a:gd name="T39" fmla="*/ 171 h 14047"/>
                <a:gd name="T40" fmla="*/ 954 w 17975"/>
                <a:gd name="T41" fmla="*/ 153 h 14047"/>
                <a:gd name="T42" fmla="*/ 1041 w 17975"/>
                <a:gd name="T43" fmla="*/ 98 h 14047"/>
                <a:gd name="T44" fmla="*/ 1168 w 17975"/>
                <a:gd name="T45" fmla="*/ 16 h 14047"/>
                <a:gd name="T46" fmla="*/ 1192 w 17975"/>
                <a:gd name="T47" fmla="*/ 0 h 14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975"/>
                <a:gd name="T73" fmla="*/ 0 h 14047"/>
                <a:gd name="T74" fmla="*/ 17975 w 17975"/>
                <a:gd name="T75" fmla="*/ 14047 h 140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975" h="14047">
                  <a:moveTo>
                    <a:pt x="17673" y="0"/>
                  </a:moveTo>
                  <a:cubicBezTo>
                    <a:pt x="17775" y="171"/>
                    <a:pt x="17877" y="343"/>
                    <a:pt x="17975" y="517"/>
                  </a:cubicBezTo>
                  <a:cubicBezTo>
                    <a:pt x="17926" y="546"/>
                    <a:pt x="17878" y="576"/>
                    <a:pt x="17831" y="606"/>
                  </a:cubicBezTo>
                  <a:cubicBezTo>
                    <a:pt x="17274" y="982"/>
                    <a:pt x="16712" y="1352"/>
                    <a:pt x="16154" y="1725"/>
                  </a:cubicBezTo>
                  <a:cubicBezTo>
                    <a:pt x="15707" y="2019"/>
                    <a:pt x="15259" y="2311"/>
                    <a:pt x="14815" y="2609"/>
                  </a:cubicBezTo>
                  <a:cubicBezTo>
                    <a:pt x="14466" y="2834"/>
                    <a:pt x="14119" y="3063"/>
                    <a:pt x="13774" y="3295"/>
                  </a:cubicBezTo>
                  <a:cubicBezTo>
                    <a:pt x="12852" y="3897"/>
                    <a:pt x="11938" y="4511"/>
                    <a:pt x="11033" y="5138"/>
                  </a:cubicBezTo>
                  <a:cubicBezTo>
                    <a:pt x="10900" y="5229"/>
                    <a:pt x="10767" y="5322"/>
                    <a:pt x="10635" y="5415"/>
                  </a:cubicBezTo>
                  <a:cubicBezTo>
                    <a:pt x="8998" y="6557"/>
                    <a:pt x="7392" y="7742"/>
                    <a:pt x="5820" y="8972"/>
                  </a:cubicBezTo>
                  <a:cubicBezTo>
                    <a:pt x="4698" y="9855"/>
                    <a:pt x="3587" y="10754"/>
                    <a:pt x="2516" y="11698"/>
                  </a:cubicBezTo>
                  <a:cubicBezTo>
                    <a:pt x="1951" y="12191"/>
                    <a:pt x="1389" y="12688"/>
                    <a:pt x="850" y="13209"/>
                  </a:cubicBezTo>
                  <a:cubicBezTo>
                    <a:pt x="559" y="13479"/>
                    <a:pt x="293" y="13774"/>
                    <a:pt x="5" y="14047"/>
                  </a:cubicBezTo>
                  <a:cubicBezTo>
                    <a:pt x="26" y="13869"/>
                    <a:pt x="0" y="13676"/>
                    <a:pt x="60" y="13509"/>
                  </a:cubicBezTo>
                  <a:cubicBezTo>
                    <a:pt x="776" y="12809"/>
                    <a:pt x="1512" y="12129"/>
                    <a:pt x="2254" y="11458"/>
                  </a:cubicBezTo>
                  <a:cubicBezTo>
                    <a:pt x="4068" y="9604"/>
                    <a:pt x="6065" y="7936"/>
                    <a:pt x="8158" y="6407"/>
                  </a:cubicBezTo>
                  <a:cubicBezTo>
                    <a:pt x="8864" y="5888"/>
                    <a:pt x="9583" y="5387"/>
                    <a:pt x="10305" y="4889"/>
                  </a:cubicBezTo>
                  <a:cubicBezTo>
                    <a:pt x="10412" y="4815"/>
                    <a:pt x="10520" y="4742"/>
                    <a:pt x="10627" y="4668"/>
                  </a:cubicBezTo>
                  <a:cubicBezTo>
                    <a:pt x="11261" y="4237"/>
                    <a:pt x="11895" y="3808"/>
                    <a:pt x="12521" y="3367"/>
                  </a:cubicBezTo>
                  <a:cubicBezTo>
                    <a:pt x="12600" y="3312"/>
                    <a:pt x="12679" y="3258"/>
                    <a:pt x="12758" y="3204"/>
                  </a:cubicBezTo>
                  <a:cubicBezTo>
                    <a:pt x="13089" y="2977"/>
                    <a:pt x="13422" y="2754"/>
                    <a:pt x="13758" y="2534"/>
                  </a:cubicBezTo>
                  <a:cubicBezTo>
                    <a:pt x="13891" y="2447"/>
                    <a:pt x="14023" y="2358"/>
                    <a:pt x="14156" y="2271"/>
                  </a:cubicBezTo>
                  <a:cubicBezTo>
                    <a:pt x="14581" y="1996"/>
                    <a:pt x="15010" y="1725"/>
                    <a:pt x="15435" y="1449"/>
                  </a:cubicBezTo>
                  <a:cubicBezTo>
                    <a:pt x="16070" y="1053"/>
                    <a:pt x="16699" y="647"/>
                    <a:pt x="17325" y="235"/>
                  </a:cubicBezTo>
                  <a:cubicBezTo>
                    <a:pt x="17442" y="159"/>
                    <a:pt x="17559" y="82"/>
                    <a:pt x="17673" y="0"/>
                  </a:cubicBezTo>
                  <a:close/>
                </a:path>
              </a:pathLst>
            </a:custGeom>
            <a:solidFill>
              <a:srgbClr val="E32E3A"/>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21" name="Freeform 148">
              <a:extLst>
                <a:ext uri="{FF2B5EF4-FFF2-40B4-BE49-F238E27FC236}">
                  <a16:creationId xmlns:a16="http://schemas.microsoft.com/office/drawing/2014/main" id="{6CB10FEA-4109-D84C-A423-6A7F2A3DA763}"/>
                </a:ext>
              </a:extLst>
            </p:cNvPr>
            <p:cNvSpPr>
              <a:spLocks noChangeAspect="1"/>
            </p:cNvSpPr>
            <p:nvPr/>
          </p:nvSpPr>
          <p:spPr bwMode="auto">
            <a:xfrm>
              <a:off x="1893" y="2752"/>
              <a:ext cx="317" cy="216"/>
            </a:xfrm>
            <a:custGeom>
              <a:avLst/>
              <a:gdLst>
                <a:gd name="T0" fmla="*/ 160 w 4704"/>
                <a:gd name="T1" fmla="*/ 75 h 3202"/>
                <a:gd name="T2" fmla="*/ 273 w 4704"/>
                <a:gd name="T3" fmla="*/ 0 h 3202"/>
                <a:gd name="T4" fmla="*/ 307 w 4704"/>
                <a:gd name="T5" fmla="*/ 47 h 3202"/>
                <a:gd name="T6" fmla="*/ 307 w 4704"/>
                <a:gd name="T7" fmla="*/ 114 h 3202"/>
                <a:gd name="T8" fmla="*/ 245 w 4704"/>
                <a:gd name="T9" fmla="*/ 175 h 3202"/>
                <a:gd name="T10" fmla="*/ 126 w 4704"/>
                <a:gd name="T11" fmla="*/ 199 h 3202"/>
                <a:gd name="T12" fmla="*/ 46 w 4704"/>
                <a:gd name="T13" fmla="*/ 181 h 3202"/>
                <a:gd name="T14" fmla="*/ 1 w 4704"/>
                <a:gd name="T15" fmla="*/ 216 h 3202"/>
                <a:gd name="T16" fmla="*/ 0 w 4704"/>
                <a:gd name="T17" fmla="*/ 181 h 3202"/>
                <a:gd name="T18" fmla="*/ 70 w 4704"/>
                <a:gd name="T19" fmla="*/ 135 h 3202"/>
                <a:gd name="T20" fmla="*/ 168 w 4704"/>
                <a:gd name="T21" fmla="*/ 137 h 3202"/>
                <a:gd name="T22" fmla="*/ 188 w 4704"/>
                <a:gd name="T23" fmla="*/ 124 h 3202"/>
                <a:gd name="T24" fmla="*/ 187 w 4704"/>
                <a:gd name="T25" fmla="*/ 94 h 3202"/>
                <a:gd name="T26" fmla="*/ 160 w 4704"/>
                <a:gd name="T27" fmla="*/ 75 h 3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04"/>
                <a:gd name="T43" fmla="*/ 0 h 3202"/>
                <a:gd name="T44" fmla="*/ 4704 w 4704"/>
                <a:gd name="T45" fmla="*/ 3202 h 3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04" h="3202">
                  <a:moveTo>
                    <a:pt x="2380" y="1119"/>
                  </a:moveTo>
                  <a:cubicBezTo>
                    <a:pt x="2938" y="746"/>
                    <a:pt x="3500" y="376"/>
                    <a:pt x="4057" y="0"/>
                  </a:cubicBezTo>
                  <a:cubicBezTo>
                    <a:pt x="4252" y="210"/>
                    <a:pt x="4446" y="431"/>
                    <a:pt x="4556" y="700"/>
                  </a:cubicBezTo>
                  <a:cubicBezTo>
                    <a:pt x="4692" y="1009"/>
                    <a:pt x="4704" y="1376"/>
                    <a:pt x="4560" y="1685"/>
                  </a:cubicBezTo>
                  <a:cubicBezTo>
                    <a:pt x="4377" y="2092"/>
                    <a:pt x="4010" y="2380"/>
                    <a:pt x="3630" y="2593"/>
                  </a:cubicBezTo>
                  <a:cubicBezTo>
                    <a:pt x="3103" y="2900"/>
                    <a:pt x="2478" y="3005"/>
                    <a:pt x="1875" y="2957"/>
                  </a:cubicBezTo>
                  <a:cubicBezTo>
                    <a:pt x="1463" y="2933"/>
                    <a:pt x="1066" y="2817"/>
                    <a:pt x="677" y="2687"/>
                  </a:cubicBezTo>
                  <a:cubicBezTo>
                    <a:pt x="430" y="2822"/>
                    <a:pt x="222" y="3020"/>
                    <a:pt x="8" y="3202"/>
                  </a:cubicBezTo>
                  <a:cubicBezTo>
                    <a:pt x="7" y="3031"/>
                    <a:pt x="10" y="2859"/>
                    <a:pt x="0" y="2689"/>
                  </a:cubicBezTo>
                  <a:cubicBezTo>
                    <a:pt x="345" y="2457"/>
                    <a:pt x="692" y="2228"/>
                    <a:pt x="1041" y="2003"/>
                  </a:cubicBezTo>
                  <a:cubicBezTo>
                    <a:pt x="1501" y="2185"/>
                    <a:pt x="2032" y="2201"/>
                    <a:pt x="2496" y="2025"/>
                  </a:cubicBezTo>
                  <a:cubicBezTo>
                    <a:pt x="2604" y="1979"/>
                    <a:pt x="2724" y="1932"/>
                    <a:pt x="2795" y="1833"/>
                  </a:cubicBezTo>
                  <a:cubicBezTo>
                    <a:pt x="2867" y="1698"/>
                    <a:pt x="2874" y="1515"/>
                    <a:pt x="2769" y="1396"/>
                  </a:cubicBezTo>
                  <a:cubicBezTo>
                    <a:pt x="2663" y="1274"/>
                    <a:pt x="2512" y="1206"/>
                    <a:pt x="2380" y="1119"/>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22" name="Freeform 149">
              <a:extLst>
                <a:ext uri="{FF2B5EF4-FFF2-40B4-BE49-F238E27FC236}">
                  <a16:creationId xmlns:a16="http://schemas.microsoft.com/office/drawing/2014/main" id="{99F56374-F4C4-7F4F-BA23-4A6B160EC52C}"/>
                </a:ext>
              </a:extLst>
            </p:cNvPr>
            <p:cNvSpPr>
              <a:spLocks noChangeAspect="1"/>
            </p:cNvSpPr>
            <p:nvPr/>
          </p:nvSpPr>
          <p:spPr bwMode="auto">
            <a:xfrm>
              <a:off x="1530" y="2764"/>
              <a:ext cx="95" cy="38"/>
            </a:xfrm>
            <a:custGeom>
              <a:avLst/>
              <a:gdLst>
                <a:gd name="T0" fmla="*/ 80 w 1388"/>
                <a:gd name="T1" fmla="*/ 0 h 577"/>
                <a:gd name="T2" fmla="*/ 95 w 1388"/>
                <a:gd name="T3" fmla="*/ 38 h 577"/>
                <a:gd name="T4" fmla="*/ 0 w 1388"/>
                <a:gd name="T5" fmla="*/ 38 h 577"/>
                <a:gd name="T6" fmla="*/ 6 w 1388"/>
                <a:gd name="T7" fmla="*/ 18 h 577"/>
                <a:gd name="T8" fmla="*/ 80 w 1388"/>
                <a:gd name="T9" fmla="*/ 0 h 577"/>
                <a:gd name="T10" fmla="*/ 0 60000 65536"/>
                <a:gd name="T11" fmla="*/ 0 60000 65536"/>
                <a:gd name="T12" fmla="*/ 0 60000 65536"/>
                <a:gd name="T13" fmla="*/ 0 60000 65536"/>
                <a:gd name="T14" fmla="*/ 0 60000 65536"/>
                <a:gd name="T15" fmla="*/ 0 w 1388"/>
                <a:gd name="T16" fmla="*/ 0 h 577"/>
                <a:gd name="T17" fmla="*/ 1388 w 1388"/>
                <a:gd name="T18" fmla="*/ 577 h 577"/>
              </a:gdLst>
              <a:ahLst/>
              <a:cxnLst>
                <a:cxn ang="T10">
                  <a:pos x="T0" y="T1"/>
                </a:cxn>
                <a:cxn ang="T11">
                  <a:pos x="T2" y="T3"/>
                </a:cxn>
                <a:cxn ang="T12">
                  <a:pos x="T4" y="T5"/>
                </a:cxn>
                <a:cxn ang="T13">
                  <a:pos x="T6" y="T7"/>
                </a:cxn>
                <a:cxn ang="T14">
                  <a:pos x="T8" y="T9"/>
                </a:cxn>
              </a:cxnLst>
              <a:rect l="T15" t="T16" r="T17" b="T18"/>
              <a:pathLst>
                <a:path w="1388" h="577">
                  <a:moveTo>
                    <a:pt x="1164" y="0"/>
                  </a:moveTo>
                  <a:cubicBezTo>
                    <a:pt x="1258" y="182"/>
                    <a:pt x="1312" y="381"/>
                    <a:pt x="1388" y="571"/>
                  </a:cubicBezTo>
                  <a:cubicBezTo>
                    <a:pt x="926" y="576"/>
                    <a:pt x="463" y="577"/>
                    <a:pt x="0" y="570"/>
                  </a:cubicBezTo>
                  <a:cubicBezTo>
                    <a:pt x="25" y="472"/>
                    <a:pt x="54" y="375"/>
                    <a:pt x="86" y="279"/>
                  </a:cubicBezTo>
                  <a:cubicBezTo>
                    <a:pt x="446" y="189"/>
                    <a:pt x="806" y="99"/>
                    <a:pt x="1164"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23" name="Freeform 150">
              <a:extLst>
                <a:ext uri="{FF2B5EF4-FFF2-40B4-BE49-F238E27FC236}">
                  <a16:creationId xmlns:a16="http://schemas.microsoft.com/office/drawing/2014/main" id="{F290CE84-A1B7-5D4C-9ECB-60072F73CAF7}"/>
                </a:ext>
              </a:extLst>
            </p:cNvPr>
            <p:cNvSpPr>
              <a:spLocks noChangeAspect="1"/>
            </p:cNvSpPr>
            <p:nvPr/>
          </p:nvSpPr>
          <p:spPr bwMode="auto">
            <a:xfrm>
              <a:off x="1530" y="2764"/>
              <a:ext cx="95" cy="38"/>
            </a:xfrm>
            <a:custGeom>
              <a:avLst/>
              <a:gdLst>
                <a:gd name="T0" fmla="*/ 80 w 1388"/>
                <a:gd name="T1" fmla="*/ 0 h 577"/>
                <a:gd name="T2" fmla="*/ 95 w 1388"/>
                <a:gd name="T3" fmla="*/ 38 h 577"/>
                <a:gd name="T4" fmla="*/ 0 w 1388"/>
                <a:gd name="T5" fmla="*/ 38 h 577"/>
                <a:gd name="T6" fmla="*/ 6 w 1388"/>
                <a:gd name="T7" fmla="*/ 18 h 577"/>
                <a:gd name="T8" fmla="*/ 80 w 1388"/>
                <a:gd name="T9" fmla="*/ 0 h 577"/>
                <a:gd name="T10" fmla="*/ 0 60000 65536"/>
                <a:gd name="T11" fmla="*/ 0 60000 65536"/>
                <a:gd name="T12" fmla="*/ 0 60000 65536"/>
                <a:gd name="T13" fmla="*/ 0 60000 65536"/>
                <a:gd name="T14" fmla="*/ 0 60000 65536"/>
                <a:gd name="T15" fmla="*/ 0 w 1388"/>
                <a:gd name="T16" fmla="*/ 0 h 577"/>
                <a:gd name="T17" fmla="*/ 1388 w 1388"/>
                <a:gd name="T18" fmla="*/ 577 h 577"/>
              </a:gdLst>
              <a:ahLst/>
              <a:cxnLst>
                <a:cxn ang="T10">
                  <a:pos x="T0" y="T1"/>
                </a:cxn>
                <a:cxn ang="T11">
                  <a:pos x="T2" y="T3"/>
                </a:cxn>
                <a:cxn ang="T12">
                  <a:pos x="T4" y="T5"/>
                </a:cxn>
                <a:cxn ang="T13">
                  <a:pos x="T6" y="T7"/>
                </a:cxn>
                <a:cxn ang="T14">
                  <a:pos x="T8" y="T9"/>
                </a:cxn>
              </a:cxnLst>
              <a:rect l="T15" t="T16" r="T17" b="T18"/>
              <a:pathLst>
                <a:path w="1388" h="577">
                  <a:moveTo>
                    <a:pt x="1164" y="0"/>
                  </a:moveTo>
                  <a:cubicBezTo>
                    <a:pt x="1258" y="182"/>
                    <a:pt x="1312" y="381"/>
                    <a:pt x="1388" y="571"/>
                  </a:cubicBezTo>
                  <a:cubicBezTo>
                    <a:pt x="926" y="576"/>
                    <a:pt x="463" y="577"/>
                    <a:pt x="0" y="570"/>
                  </a:cubicBezTo>
                  <a:cubicBezTo>
                    <a:pt x="25" y="472"/>
                    <a:pt x="54" y="375"/>
                    <a:pt x="86" y="279"/>
                  </a:cubicBezTo>
                  <a:cubicBezTo>
                    <a:pt x="446" y="189"/>
                    <a:pt x="806" y="99"/>
                    <a:pt x="1164" y="0"/>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24" name="Freeform 151">
              <a:extLst>
                <a:ext uri="{FF2B5EF4-FFF2-40B4-BE49-F238E27FC236}">
                  <a16:creationId xmlns:a16="http://schemas.microsoft.com/office/drawing/2014/main" id="{DE61EC8C-3F96-2B45-BBA2-C09E32586DF3}"/>
                </a:ext>
              </a:extLst>
            </p:cNvPr>
            <p:cNvSpPr>
              <a:spLocks noChangeAspect="1"/>
            </p:cNvSpPr>
            <p:nvPr/>
          </p:nvSpPr>
          <p:spPr bwMode="auto">
            <a:xfrm>
              <a:off x="839" y="2797"/>
              <a:ext cx="820" cy="686"/>
            </a:xfrm>
            <a:custGeom>
              <a:avLst/>
              <a:gdLst>
                <a:gd name="T0" fmla="*/ 475 w 12150"/>
                <a:gd name="T1" fmla="*/ 43 h 10193"/>
                <a:gd name="T2" fmla="*/ 645 w 12150"/>
                <a:gd name="T3" fmla="*/ 0 h 10193"/>
                <a:gd name="T4" fmla="*/ 621 w 12150"/>
                <a:gd name="T5" fmla="*/ 86 h 10193"/>
                <a:gd name="T6" fmla="*/ 613 w 12150"/>
                <a:gd name="T7" fmla="*/ 104 h 10193"/>
                <a:gd name="T8" fmla="*/ 573 w 12150"/>
                <a:gd name="T9" fmla="*/ 140 h 10193"/>
                <a:gd name="T10" fmla="*/ 692 w 12150"/>
                <a:gd name="T11" fmla="*/ 140 h 10193"/>
                <a:gd name="T12" fmla="*/ 676 w 12150"/>
                <a:gd name="T13" fmla="*/ 119 h 10193"/>
                <a:gd name="T14" fmla="*/ 680 w 12150"/>
                <a:gd name="T15" fmla="*/ 56 h 10193"/>
                <a:gd name="T16" fmla="*/ 820 w 12150"/>
                <a:gd name="T17" fmla="*/ 244 h 10193"/>
                <a:gd name="T18" fmla="*/ 675 w 12150"/>
                <a:gd name="T19" fmla="*/ 346 h 10193"/>
                <a:gd name="T20" fmla="*/ 277 w 12150"/>
                <a:gd name="T21" fmla="*/ 686 h 10193"/>
                <a:gd name="T22" fmla="*/ 118 w 12150"/>
                <a:gd name="T23" fmla="*/ 486 h 10193"/>
                <a:gd name="T24" fmla="*/ 0 w 12150"/>
                <a:gd name="T25" fmla="*/ 200 h 10193"/>
                <a:gd name="T26" fmla="*/ 136 w 12150"/>
                <a:gd name="T27" fmla="*/ 145 h 10193"/>
                <a:gd name="T28" fmla="*/ 153 w 12150"/>
                <a:gd name="T29" fmla="*/ 138 h 10193"/>
                <a:gd name="T30" fmla="*/ 249 w 12150"/>
                <a:gd name="T31" fmla="*/ 136 h 10193"/>
                <a:gd name="T32" fmla="*/ 230 w 12150"/>
                <a:gd name="T33" fmla="*/ 114 h 10193"/>
                <a:gd name="T34" fmla="*/ 322 w 12150"/>
                <a:gd name="T35" fmla="*/ 85 h 10193"/>
                <a:gd name="T36" fmla="*/ 355 w 12150"/>
                <a:gd name="T37" fmla="*/ 141 h 10193"/>
                <a:gd name="T38" fmla="*/ 509 w 12150"/>
                <a:gd name="T39" fmla="*/ 141 h 10193"/>
                <a:gd name="T40" fmla="*/ 478 w 12150"/>
                <a:gd name="T41" fmla="*/ 97 h 10193"/>
                <a:gd name="T42" fmla="*/ 475 w 12150"/>
                <a:gd name="T43" fmla="*/ 43 h 101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150"/>
                <a:gd name="T67" fmla="*/ 0 h 10193"/>
                <a:gd name="T68" fmla="*/ 12150 w 12150"/>
                <a:gd name="T69" fmla="*/ 10193 h 101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150" h="10193">
                  <a:moveTo>
                    <a:pt x="7045" y="641"/>
                  </a:moveTo>
                  <a:cubicBezTo>
                    <a:pt x="7882" y="424"/>
                    <a:pt x="8718" y="206"/>
                    <a:pt x="9557" y="0"/>
                  </a:cubicBezTo>
                  <a:cubicBezTo>
                    <a:pt x="9440" y="424"/>
                    <a:pt x="9316" y="846"/>
                    <a:pt x="9205" y="1271"/>
                  </a:cubicBezTo>
                  <a:cubicBezTo>
                    <a:pt x="9180" y="1367"/>
                    <a:pt x="9149" y="1465"/>
                    <a:pt x="9084" y="1541"/>
                  </a:cubicBezTo>
                  <a:cubicBezTo>
                    <a:pt x="8914" y="1750"/>
                    <a:pt x="8686" y="1898"/>
                    <a:pt x="8486" y="2074"/>
                  </a:cubicBezTo>
                  <a:cubicBezTo>
                    <a:pt x="9076" y="2082"/>
                    <a:pt x="9666" y="2092"/>
                    <a:pt x="10256" y="2082"/>
                  </a:cubicBezTo>
                  <a:cubicBezTo>
                    <a:pt x="10156" y="1994"/>
                    <a:pt x="10065" y="1892"/>
                    <a:pt x="10019" y="1766"/>
                  </a:cubicBezTo>
                  <a:cubicBezTo>
                    <a:pt x="9899" y="1462"/>
                    <a:pt x="9956" y="1119"/>
                    <a:pt x="10080" y="825"/>
                  </a:cubicBezTo>
                  <a:cubicBezTo>
                    <a:pt x="10732" y="1785"/>
                    <a:pt x="11416" y="2724"/>
                    <a:pt x="12150" y="3624"/>
                  </a:cubicBezTo>
                  <a:cubicBezTo>
                    <a:pt x="11428" y="4122"/>
                    <a:pt x="10709" y="4623"/>
                    <a:pt x="10003" y="5142"/>
                  </a:cubicBezTo>
                  <a:cubicBezTo>
                    <a:pt x="7910" y="6671"/>
                    <a:pt x="5913" y="8339"/>
                    <a:pt x="4099" y="10193"/>
                  </a:cubicBezTo>
                  <a:cubicBezTo>
                    <a:pt x="3203" y="9297"/>
                    <a:pt x="2403" y="8302"/>
                    <a:pt x="1749" y="7215"/>
                  </a:cubicBezTo>
                  <a:cubicBezTo>
                    <a:pt x="955" y="5900"/>
                    <a:pt x="360" y="4464"/>
                    <a:pt x="0" y="2970"/>
                  </a:cubicBezTo>
                  <a:cubicBezTo>
                    <a:pt x="656" y="2667"/>
                    <a:pt x="1330" y="2403"/>
                    <a:pt x="2010" y="2156"/>
                  </a:cubicBezTo>
                  <a:cubicBezTo>
                    <a:pt x="2098" y="2123"/>
                    <a:pt x="2184" y="2086"/>
                    <a:pt x="2270" y="2048"/>
                  </a:cubicBezTo>
                  <a:cubicBezTo>
                    <a:pt x="2741" y="2018"/>
                    <a:pt x="3213" y="2048"/>
                    <a:pt x="3683" y="2020"/>
                  </a:cubicBezTo>
                  <a:cubicBezTo>
                    <a:pt x="3593" y="1908"/>
                    <a:pt x="3494" y="1804"/>
                    <a:pt x="3402" y="1695"/>
                  </a:cubicBezTo>
                  <a:cubicBezTo>
                    <a:pt x="3849" y="1527"/>
                    <a:pt x="4313" y="1409"/>
                    <a:pt x="4768" y="1267"/>
                  </a:cubicBezTo>
                  <a:cubicBezTo>
                    <a:pt x="4930" y="1545"/>
                    <a:pt x="5089" y="1826"/>
                    <a:pt x="5254" y="2102"/>
                  </a:cubicBezTo>
                  <a:cubicBezTo>
                    <a:pt x="6016" y="2102"/>
                    <a:pt x="6777" y="2111"/>
                    <a:pt x="7539" y="2098"/>
                  </a:cubicBezTo>
                  <a:cubicBezTo>
                    <a:pt x="7408" y="1861"/>
                    <a:pt x="7186" y="1684"/>
                    <a:pt x="7077" y="1434"/>
                  </a:cubicBezTo>
                  <a:cubicBezTo>
                    <a:pt x="7016" y="1175"/>
                    <a:pt x="7056" y="905"/>
                    <a:pt x="7045" y="641"/>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25" name="Freeform 152">
              <a:extLst>
                <a:ext uri="{FF2B5EF4-FFF2-40B4-BE49-F238E27FC236}">
                  <a16:creationId xmlns:a16="http://schemas.microsoft.com/office/drawing/2014/main" id="{89E59E4E-1D0C-5649-923B-2920E15B77A4}"/>
                </a:ext>
              </a:extLst>
            </p:cNvPr>
            <p:cNvSpPr>
              <a:spLocks noChangeAspect="1"/>
            </p:cNvSpPr>
            <p:nvPr/>
          </p:nvSpPr>
          <p:spPr bwMode="auto">
            <a:xfrm>
              <a:off x="839" y="2797"/>
              <a:ext cx="820" cy="686"/>
            </a:xfrm>
            <a:custGeom>
              <a:avLst/>
              <a:gdLst>
                <a:gd name="T0" fmla="*/ 475 w 12150"/>
                <a:gd name="T1" fmla="*/ 43 h 10193"/>
                <a:gd name="T2" fmla="*/ 645 w 12150"/>
                <a:gd name="T3" fmla="*/ 0 h 10193"/>
                <a:gd name="T4" fmla="*/ 621 w 12150"/>
                <a:gd name="T5" fmla="*/ 86 h 10193"/>
                <a:gd name="T6" fmla="*/ 613 w 12150"/>
                <a:gd name="T7" fmla="*/ 104 h 10193"/>
                <a:gd name="T8" fmla="*/ 573 w 12150"/>
                <a:gd name="T9" fmla="*/ 140 h 10193"/>
                <a:gd name="T10" fmla="*/ 692 w 12150"/>
                <a:gd name="T11" fmla="*/ 140 h 10193"/>
                <a:gd name="T12" fmla="*/ 676 w 12150"/>
                <a:gd name="T13" fmla="*/ 119 h 10193"/>
                <a:gd name="T14" fmla="*/ 680 w 12150"/>
                <a:gd name="T15" fmla="*/ 56 h 10193"/>
                <a:gd name="T16" fmla="*/ 820 w 12150"/>
                <a:gd name="T17" fmla="*/ 244 h 10193"/>
                <a:gd name="T18" fmla="*/ 675 w 12150"/>
                <a:gd name="T19" fmla="*/ 346 h 10193"/>
                <a:gd name="T20" fmla="*/ 277 w 12150"/>
                <a:gd name="T21" fmla="*/ 686 h 10193"/>
                <a:gd name="T22" fmla="*/ 118 w 12150"/>
                <a:gd name="T23" fmla="*/ 486 h 10193"/>
                <a:gd name="T24" fmla="*/ 0 w 12150"/>
                <a:gd name="T25" fmla="*/ 200 h 10193"/>
                <a:gd name="T26" fmla="*/ 136 w 12150"/>
                <a:gd name="T27" fmla="*/ 145 h 10193"/>
                <a:gd name="T28" fmla="*/ 153 w 12150"/>
                <a:gd name="T29" fmla="*/ 138 h 10193"/>
                <a:gd name="T30" fmla="*/ 249 w 12150"/>
                <a:gd name="T31" fmla="*/ 136 h 10193"/>
                <a:gd name="T32" fmla="*/ 230 w 12150"/>
                <a:gd name="T33" fmla="*/ 114 h 10193"/>
                <a:gd name="T34" fmla="*/ 322 w 12150"/>
                <a:gd name="T35" fmla="*/ 85 h 10193"/>
                <a:gd name="T36" fmla="*/ 355 w 12150"/>
                <a:gd name="T37" fmla="*/ 141 h 10193"/>
                <a:gd name="T38" fmla="*/ 509 w 12150"/>
                <a:gd name="T39" fmla="*/ 141 h 10193"/>
                <a:gd name="T40" fmla="*/ 478 w 12150"/>
                <a:gd name="T41" fmla="*/ 97 h 10193"/>
                <a:gd name="T42" fmla="*/ 475 w 12150"/>
                <a:gd name="T43" fmla="*/ 43 h 101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150"/>
                <a:gd name="T67" fmla="*/ 0 h 10193"/>
                <a:gd name="T68" fmla="*/ 12150 w 12150"/>
                <a:gd name="T69" fmla="*/ 10193 h 101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150" h="10193">
                  <a:moveTo>
                    <a:pt x="7045" y="641"/>
                  </a:moveTo>
                  <a:cubicBezTo>
                    <a:pt x="7882" y="424"/>
                    <a:pt x="8718" y="206"/>
                    <a:pt x="9557" y="0"/>
                  </a:cubicBezTo>
                  <a:cubicBezTo>
                    <a:pt x="9440" y="424"/>
                    <a:pt x="9316" y="846"/>
                    <a:pt x="9205" y="1271"/>
                  </a:cubicBezTo>
                  <a:cubicBezTo>
                    <a:pt x="9180" y="1367"/>
                    <a:pt x="9149" y="1465"/>
                    <a:pt x="9084" y="1541"/>
                  </a:cubicBezTo>
                  <a:cubicBezTo>
                    <a:pt x="8914" y="1750"/>
                    <a:pt x="8686" y="1898"/>
                    <a:pt x="8486" y="2074"/>
                  </a:cubicBezTo>
                  <a:cubicBezTo>
                    <a:pt x="9076" y="2082"/>
                    <a:pt x="9666" y="2092"/>
                    <a:pt x="10256" y="2082"/>
                  </a:cubicBezTo>
                  <a:cubicBezTo>
                    <a:pt x="10156" y="1994"/>
                    <a:pt x="10065" y="1892"/>
                    <a:pt x="10019" y="1766"/>
                  </a:cubicBezTo>
                  <a:cubicBezTo>
                    <a:pt x="9899" y="1462"/>
                    <a:pt x="9956" y="1119"/>
                    <a:pt x="10080" y="825"/>
                  </a:cubicBezTo>
                  <a:cubicBezTo>
                    <a:pt x="10732" y="1785"/>
                    <a:pt x="11416" y="2724"/>
                    <a:pt x="12150" y="3624"/>
                  </a:cubicBezTo>
                  <a:cubicBezTo>
                    <a:pt x="11428" y="4122"/>
                    <a:pt x="10709" y="4623"/>
                    <a:pt x="10003" y="5142"/>
                  </a:cubicBezTo>
                  <a:cubicBezTo>
                    <a:pt x="7910" y="6671"/>
                    <a:pt x="5913" y="8339"/>
                    <a:pt x="4099" y="10193"/>
                  </a:cubicBezTo>
                  <a:cubicBezTo>
                    <a:pt x="3203" y="9297"/>
                    <a:pt x="2403" y="8302"/>
                    <a:pt x="1749" y="7215"/>
                  </a:cubicBezTo>
                  <a:cubicBezTo>
                    <a:pt x="955" y="5900"/>
                    <a:pt x="360" y="4464"/>
                    <a:pt x="0" y="2970"/>
                  </a:cubicBezTo>
                  <a:cubicBezTo>
                    <a:pt x="656" y="2667"/>
                    <a:pt x="1330" y="2403"/>
                    <a:pt x="2010" y="2156"/>
                  </a:cubicBezTo>
                  <a:cubicBezTo>
                    <a:pt x="2098" y="2123"/>
                    <a:pt x="2184" y="2086"/>
                    <a:pt x="2270" y="2048"/>
                  </a:cubicBezTo>
                  <a:cubicBezTo>
                    <a:pt x="2741" y="2018"/>
                    <a:pt x="3213" y="2048"/>
                    <a:pt x="3683" y="2020"/>
                  </a:cubicBezTo>
                  <a:cubicBezTo>
                    <a:pt x="3593" y="1908"/>
                    <a:pt x="3494" y="1804"/>
                    <a:pt x="3402" y="1695"/>
                  </a:cubicBezTo>
                  <a:cubicBezTo>
                    <a:pt x="3849" y="1527"/>
                    <a:pt x="4313" y="1409"/>
                    <a:pt x="4768" y="1267"/>
                  </a:cubicBezTo>
                  <a:cubicBezTo>
                    <a:pt x="4930" y="1545"/>
                    <a:pt x="5089" y="1826"/>
                    <a:pt x="5254" y="2102"/>
                  </a:cubicBezTo>
                  <a:cubicBezTo>
                    <a:pt x="6016" y="2102"/>
                    <a:pt x="6777" y="2111"/>
                    <a:pt x="7539" y="2098"/>
                  </a:cubicBezTo>
                  <a:cubicBezTo>
                    <a:pt x="7408" y="1861"/>
                    <a:pt x="7186" y="1684"/>
                    <a:pt x="7077" y="1434"/>
                  </a:cubicBezTo>
                  <a:cubicBezTo>
                    <a:pt x="7016" y="1175"/>
                    <a:pt x="7056" y="905"/>
                    <a:pt x="7045" y="641"/>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26" name="Freeform 153">
              <a:extLst>
                <a:ext uri="{FF2B5EF4-FFF2-40B4-BE49-F238E27FC236}">
                  <a16:creationId xmlns:a16="http://schemas.microsoft.com/office/drawing/2014/main" id="{6AD7574D-C81F-9C46-A95D-1F99A55D7EF9}"/>
                </a:ext>
              </a:extLst>
            </p:cNvPr>
            <p:cNvSpPr>
              <a:spLocks noChangeAspect="1"/>
            </p:cNvSpPr>
            <p:nvPr/>
          </p:nvSpPr>
          <p:spPr bwMode="auto">
            <a:xfrm>
              <a:off x="1963" y="2827"/>
              <a:ext cx="124" cy="73"/>
            </a:xfrm>
            <a:custGeom>
              <a:avLst/>
              <a:gdLst>
                <a:gd name="T0" fmla="*/ 0 w 1833"/>
                <a:gd name="T1" fmla="*/ 60 h 1082"/>
                <a:gd name="T2" fmla="*/ 91 w 1833"/>
                <a:gd name="T3" fmla="*/ 0 h 1082"/>
                <a:gd name="T4" fmla="*/ 117 w 1833"/>
                <a:gd name="T5" fmla="*/ 19 h 1082"/>
                <a:gd name="T6" fmla="*/ 119 w 1833"/>
                <a:gd name="T7" fmla="*/ 48 h 1082"/>
                <a:gd name="T8" fmla="*/ 98 w 1833"/>
                <a:gd name="T9" fmla="*/ 61 h 1082"/>
                <a:gd name="T10" fmla="*/ 0 w 1833"/>
                <a:gd name="T11" fmla="*/ 60 h 1082"/>
                <a:gd name="T12" fmla="*/ 0 60000 65536"/>
                <a:gd name="T13" fmla="*/ 0 60000 65536"/>
                <a:gd name="T14" fmla="*/ 0 60000 65536"/>
                <a:gd name="T15" fmla="*/ 0 60000 65536"/>
                <a:gd name="T16" fmla="*/ 0 60000 65536"/>
                <a:gd name="T17" fmla="*/ 0 60000 65536"/>
                <a:gd name="T18" fmla="*/ 0 w 1833"/>
                <a:gd name="T19" fmla="*/ 0 h 1082"/>
                <a:gd name="T20" fmla="*/ 1833 w 1833"/>
                <a:gd name="T21" fmla="*/ 1082 h 1082"/>
              </a:gdLst>
              <a:ahLst/>
              <a:cxnLst>
                <a:cxn ang="T12">
                  <a:pos x="T0" y="T1"/>
                </a:cxn>
                <a:cxn ang="T13">
                  <a:pos x="T2" y="T3"/>
                </a:cxn>
                <a:cxn ang="T14">
                  <a:pos x="T4" y="T5"/>
                </a:cxn>
                <a:cxn ang="T15">
                  <a:pos x="T6" y="T7"/>
                </a:cxn>
                <a:cxn ang="T16">
                  <a:pos x="T8" y="T9"/>
                </a:cxn>
                <a:cxn ang="T17">
                  <a:pos x="T10" y="T11"/>
                </a:cxn>
              </a:cxnLst>
              <a:rect l="T18" t="T19" r="T20" b="T21"/>
              <a:pathLst>
                <a:path w="1833" h="1082">
                  <a:moveTo>
                    <a:pt x="0" y="884"/>
                  </a:moveTo>
                  <a:cubicBezTo>
                    <a:pt x="444" y="586"/>
                    <a:pt x="892" y="294"/>
                    <a:pt x="1339" y="0"/>
                  </a:cubicBezTo>
                  <a:cubicBezTo>
                    <a:pt x="1471" y="87"/>
                    <a:pt x="1622" y="155"/>
                    <a:pt x="1728" y="277"/>
                  </a:cubicBezTo>
                  <a:cubicBezTo>
                    <a:pt x="1833" y="396"/>
                    <a:pt x="1826" y="579"/>
                    <a:pt x="1754" y="714"/>
                  </a:cubicBezTo>
                  <a:cubicBezTo>
                    <a:pt x="1683" y="813"/>
                    <a:pt x="1563" y="860"/>
                    <a:pt x="1455" y="906"/>
                  </a:cubicBezTo>
                  <a:cubicBezTo>
                    <a:pt x="991" y="1082"/>
                    <a:pt x="460" y="1066"/>
                    <a:pt x="0" y="884"/>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27" name="Freeform 154">
              <a:extLst>
                <a:ext uri="{FF2B5EF4-FFF2-40B4-BE49-F238E27FC236}">
                  <a16:creationId xmlns:a16="http://schemas.microsoft.com/office/drawing/2014/main" id="{B2A2C694-C4CC-6046-8AA3-4966274BA66B}"/>
                </a:ext>
              </a:extLst>
            </p:cNvPr>
            <p:cNvSpPr>
              <a:spLocks noChangeAspect="1"/>
            </p:cNvSpPr>
            <p:nvPr/>
          </p:nvSpPr>
          <p:spPr bwMode="auto">
            <a:xfrm>
              <a:off x="1963" y="2827"/>
              <a:ext cx="124" cy="73"/>
            </a:xfrm>
            <a:custGeom>
              <a:avLst/>
              <a:gdLst>
                <a:gd name="T0" fmla="*/ 0 w 1833"/>
                <a:gd name="T1" fmla="*/ 60 h 1082"/>
                <a:gd name="T2" fmla="*/ 91 w 1833"/>
                <a:gd name="T3" fmla="*/ 0 h 1082"/>
                <a:gd name="T4" fmla="*/ 117 w 1833"/>
                <a:gd name="T5" fmla="*/ 19 h 1082"/>
                <a:gd name="T6" fmla="*/ 119 w 1833"/>
                <a:gd name="T7" fmla="*/ 48 h 1082"/>
                <a:gd name="T8" fmla="*/ 98 w 1833"/>
                <a:gd name="T9" fmla="*/ 61 h 1082"/>
                <a:gd name="T10" fmla="*/ 0 w 1833"/>
                <a:gd name="T11" fmla="*/ 60 h 1082"/>
                <a:gd name="T12" fmla="*/ 0 60000 65536"/>
                <a:gd name="T13" fmla="*/ 0 60000 65536"/>
                <a:gd name="T14" fmla="*/ 0 60000 65536"/>
                <a:gd name="T15" fmla="*/ 0 60000 65536"/>
                <a:gd name="T16" fmla="*/ 0 60000 65536"/>
                <a:gd name="T17" fmla="*/ 0 60000 65536"/>
                <a:gd name="T18" fmla="*/ 0 w 1833"/>
                <a:gd name="T19" fmla="*/ 0 h 1082"/>
                <a:gd name="T20" fmla="*/ 1833 w 1833"/>
                <a:gd name="T21" fmla="*/ 1082 h 1082"/>
              </a:gdLst>
              <a:ahLst/>
              <a:cxnLst>
                <a:cxn ang="T12">
                  <a:pos x="T0" y="T1"/>
                </a:cxn>
                <a:cxn ang="T13">
                  <a:pos x="T2" y="T3"/>
                </a:cxn>
                <a:cxn ang="T14">
                  <a:pos x="T4" y="T5"/>
                </a:cxn>
                <a:cxn ang="T15">
                  <a:pos x="T6" y="T7"/>
                </a:cxn>
                <a:cxn ang="T16">
                  <a:pos x="T8" y="T9"/>
                </a:cxn>
                <a:cxn ang="T17">
                  <a:pos x="T10" y="T11"/>
                </a:cxn>
              </a:cxnLst>
              <a:rect l="T18" t="T19" r="T20" b="T21"/>
              <a:pathLst>
                <a:path w="1833" h="1082">
                  <a:moveTo>
                    <a:pt x="0" y="884"/>
                  </a:moveTo>
                  <a:cubicBezTo>
                    <a:pt x="444" y="586"/>
                    <a:pt x="892" y="294"/>
                    <a:pt x="1339" y="0"/>
                  </a:cubicBezTo>
                  <a:cubicBezTo>
                    <a:pt x="1471" y="87"/>
                    <a:pt x="1622" y="155"/>
                    <a:pt x="1728" y="277"/>
                  </a:cubicBezTo>
                  <a:cubicBezTo>
                    <a:pt x="1833" y="396"/>
                    <a:pt x="1826" y="579"/>
                    <a:pt x="1754" y="714"/>
                  </a:cubicBezTo>
                  <a:cubicBezTo>
                    <a:pt x="1683" y="813"/>
                    <a:pt x="1563" y="860"/>
                    <a:pt x="1455" y="906"/>
                  </a:cubicBezTo>
                  <a:cubicBezTo>
                    <a:pt x="991" y="1082"/>
                    <a:pt x="460" y="1066"/>
                    <a:pt x="0" y="884"/>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28" name="Freeform 155">
              <a:extLst>
                <a:ext uri="{FF2B5EF4-FFF2-40B4-BE49-F238E27FC236}">
                  <a16:creationId xmlns:a16="http://schemas.microsoft.com/office/drawing/2014/main" id="{7FA33F1C-F53B-4F4A-8B33-32D1450D04C9}"/>
                </a:ext>
              </a:extLst>
            </p:cNvPr>
            <p:cNvSpPr>
              <a:spLocks noChangeAspect="1"/>
            </p:cNvSpPr>
            <p:nvPr/>
          </p:nvSpPr>
          <p:spPr bwMode="auto">
            <a:xfrm>
              <a:off x="1053" y="2829"/>
              <a:ext cx="108" cy="81"/>
            </a:xfrm>
            <a:custGeom>
              <a:avLst/>
              <a:gdLst>
                <a:gd name="T0" fmla="*/ 1 w 1598"/>
                <a:gd name="T1" fmla="*/ 32 h 1201"/>
                <a:gd name="T2" fmla="*/ 78 w 1598"/>
                <a:gd name="T3" fmla="*/ 0 h 1201"/>
                <a:gd name="T4" fmla="*/ 108 w 1598"/>
                <a:gd name="T5" fmla="*/ 52 h 1201"/>
                <a:gd name="T6" fmla="*/ 16 w 1598"/>
                <a:gd name="T7" fmla="*/ 81 h 1201"/>
                <a:gd name="T8" fmla="*/ 1 w 1598"/>
                <a:gd name="T9" fmla="*/ 32 h 1201"/>
                <a:gd name="T10" fmla="*/ 0 60000 65536"/>
                <a:gd name="T11" fmla="*/ 0 60000 65536"/>
                <a:gd name="T12" fmla="*/ 0 60000 65536"/>
                <a:gd name="T13" fmla="*/ 0 60000 65536"/>
                <a:gd name="T14" fmla="*/ 0 60000 65536"/>
                <a:gd name="T15" fmla="*/ 0 w 1598"/>
                <a:gd name="T16" fmla="*/ 0 h 1201"/>
                <a:gd name="T17" fmla="*/ 1598 w 1598"/>
                <a:gd name="T18" fmla="*/ 1201 h 1201"/>
              </a:gdLst>
              <a:ahLst/>
              <a:cxnLst>
                <a:cxn ang="T10">
                  <a:pos x="T0" y="T1"/>
                </a:cxn>
                <a:cxn ang="T11">
                  <a:pos x="T2" y="T3"/>
                </a:cxn>
                <a:cxn ang="T12">
                  <a:pos x="T4" y="T5"/>
                </a:cxn>
                <a:cxn ang="T13">
                  <a:pos x="T6" y="T7"/>
                </a:cxn>
                <a:cxn ang="T14">
                  <a:pos x="T8" y="T9"/>
                </a:cxn>
              </a:cxnLst>
              <a:rect l="T15" t="T16" r="T17" b="T18"/>
              <a:pathLst>
                <a:path w="1598" h="1201">
                  <a:moveTo>
                    <a:pt x="9" y="477"/>
                  </a:moveTo>
                  <a:cubicBezTo>
                    <a:pt x="393" y="325"/>
                    <a:pt x="773" y="162"/>
                    <a:pt x="1153" y="0"/>
                  </a:cubicBezTo>
                  <a:cubicBezTo>
                    <a:pt x="1302" y="257"/>
                    <a:pt x="1451" y="515"/>
                    <a:pt x="1598" y="773"/>
                  </a:cubicBezTo>
                  <a:cubicBezTo>
                    <a:pt x="1143" y="915"/>
                    <a:pt x="679" y="1033"/>
                    <a:pt x="232" y="1201"/>
                  </a:cubicBezTo>
                  <a:cubicBezTo>
                    <a:pt x="47" y="1008"/>
                    <a:pt x="0" y="735"/>
                    <a:pt x="9" y="477"/>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29" name="Freeform 156">
              <a:extLst>
                <a:ext uri="{FF2B5EF4-FFF2-40B4-BE49-F238E27FC236}">
                  <a16:creationId xmlns:a16="http://schemas.microsoft.com/office/drawing/2014/main" id="{FA06ACFB-D04A-C24F-859F-F1117A79E2A2}"/>
                </a:ext>
              </a:extLst>
            </p:cNvPr>
            <p:cNvSpPr>
              <a:spLocks noChangeAspect="1"/>
            </p:cNvSpPr>
            <p:nvPr/>
          </p:nvSpPr>
          <p:spPr bwMode="auto">
            <a:xfrm>
              <a:off x="1053" y="2829"/>
              <a:ext cx="108" cy="81"/>
            </a:xfrm>
            <a:custGeom>
              <a:avLst/>
              <a:gdLst>
                <a:gd name="T0" fmla="*/ 1 w 1598"/>
                <a:gd name="T1" fmla="*/ 32 h 1201"/>
                <a:gd name="T2" fmla="*/ 78 w 1598"/>
                <a:gd name="T3" fmla="*/ 0 h 1201"/>
                <a:gd name="T4" fmla="*/ 108 w 1598"/>
                <a:gd name="T5" fmla="*/ 52 h 1201"/>
                <a:gd name="T6" fmla="*/ 16 w 1598"/>
                <a:gd name="T7" fmla="*/ 81 h 1201"/>
                <a:gd name="T8" fmla="*/ 1 w 1598"/>
                <a:gd name="T9" fmla="*/ 32 h 1201"/>
                <a:gd name="T10" fmla="*/ 0 60000 65536"/>
                <a:gd name="T11" fmla="*/ 0 60000 65536"/>
                <a:gd name="T12" fmla="*/ 0 60000 65536"/>
                <a:gd name="T13" fmla="*/ 0 60000 65536"/>
                <a:gd name="T14" fmla="*/ 0 60000 65536"/>
                <a:gd name="T15" fmla="*/ 0 w 1598"/>
                <a:gd name="T16" fmla="*/ 0 h 1201"/>
                <a:gd name="T17" fmla="*/ 1598 w 1598"/>
                <a:gd name="T18" fmla="*/ 1201 h 1201"/>
              </a:gdLst>
              <a:ahLst/>
              <a:cxnLst>
                <a:cxn ang="T10">
                  <a:pos x="T0" y="T1"/>
                </a:cxn>
                <a:cxn ang="T11">
                  <a:pos x="T2" y="T3"/>
                </a:cxn>
                <a:cxn ang="T12">
                  <a:pos x="T4" y="T5"/>
                </a:cxn>
                <a:cxn ang="T13">
                  <a:pos x="T6" y="T7"/>
                </a:cxn>
                <a:cxn ang="T14">
                  <a:pos x="T8" y="T9"/>
                </a:cxn>
              </a:cxnLst>
              <a:rect l="T15" t="T16" r="T17" b="T18"/>
              <a:pathLst>
                <a:path w="1598" h="1201">
                  <a:moveTo>
                    <a:pt x="9" y="477"/>
                  </a:moveTo>
                  <a:cubicBezTo>
                    <a:pt x="393" y="325"/>
                    <a:pt x="773" y="162"/>
                    <a:pt x="1153" y="0"/>
                  </a:cubicBezTo>
                  <a:cubicBezTo>
                    <a:pt x="1302" y="257"/>
                    <a:pt x="1451" y="515"/>
                    <a:pt x="1598" y="773"/>
                  </a:cubicBezTo>
                  <a:cubicBezTo>
                    <a:pt x="1143" y="915"/>
                    <a:pt x="679" y="1033"/>
                    <a:pt x="232" y="1201"/>
                  </a:cubicBezTo>
                  <a:cubicBezTo>
                    <a:pt x="47" y="1008"/>
                    <a:pt x="0" y="735"/>
                    <a:pt x="9" y="477"/>
                  </a:cubicBezTo>
                  <a:close/>
                </a:path>
              </a:pathLst>
            </a:custGeom>
            <a:solidFill>
              <a:srgbClr val="E32E3A"/>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30" name="Freeform 157">
              <a:extLst>
                <a:ext uri="{FF2B5EF4-FFF2-40B4-BE49-F238E27FC236}">
                  <a16:creationId xmlns:a16="http://schemas.microsoft.com/office/drawing/2014/main" id="{1B7579BD-C7BC-1648-AE95-C6E4E242C039}"/>
                </a:ext>
              </a:extLst>
            </p:cNvPr>
            <p:cNvSpPr>
              <a:spLocks noChangeAspect="1"/>
            </p:cNvSpPr>
            <p:nvPr/>
          </p:nvSpPr>
          <p:spPr bwMode="auto">
            <a:xfrm>
              <a:off x="1547" y="2850"/>
              <a:ext cx="261" cy="175"/>
            </a:xfrm>
            <a:custGeom>
              <a:avLst/>
              <a:gdLst>
                <a:gd name="T0" fmla="*/ 0 w 3874"/>
                <a:gd name="T1" fmla="*/ 1 h 2608"/>
                <a:gd name="T2" fmla="*/ 92 w 3874"/>
                <a:gd name="T3" fmla="*/ 0 h 2608"/>
                <a:gd name="T4" fmla="*/ 104 w 3874"/>
                <a:gd name="T5" fmla="*/ 46 h 2608"/>
                <a:gd name="T6" fmla="*/ 75 w 3874"/>
                <a:gd name="T7" fmla="*/ 87 h 2608"/>
                <a:gd name="T8" fmla="*/ 261 w 3874"/>
                <a:gd name="T9" fmla="*/ 88 h 2608"/>
                <a:gd name="T10" fmla="*/ 133 w 3874"/>
                <a:gd name="T11" fmla="*/ 175 h 2608"/>
                <a:gd name="T12" fmla="*/ 0 w 3874"/>
                <a:gd name="T13" fmla="*/ 1 h 2608"/>
                <a:gd name="T14" fmla="*/ 0 60000 65536"/>
                <a:gd name="T15" fmla="*/ 0 60000 65536"/>
                <a:gd name="T16" fmla="*/ 0 60000 65536"/>
                <a:gd name="T17" fmla="*/ 0 60000 65536"/>
                <a:gd name="T18" fmla="*/ 0 60000 65536"/>
                <a:gd name="T19" fmla="*/ 0 60000 65536"/>
                <a:gd name="T20" fmla="*/ 0 60000 65536"/>
                <a:gd name="T21" fmla="*/ 0 w 3874"/>
                <a:gd name="T22" fmla="*/ 0 h 2608"/>
                <a:gd name="T23" fmla="*/ 3874 w 3874"/>
                <a:gd name="T24" fmla="*/ 2608 h 26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4" h="2608">
                  <a:moveTo>
                    <a:pt x="0" y="9"/>
                  </a:moveTo>
                  <a:cubicBezTo>
                    <a:pt x="453" y="0"/>
                    <a:pt x="906" y="3"/>
                    <a:pt x="1359" y="7"/>
                  </a:cubicBezTo>
                  <a:cubicBezTo>
                    <a:pt x="1428" y="233"/>
                    <a:pt x="1532" y="454"/>
                    <a:pt x="1544" y="692"/>
                  </a:cubicBezTo>
                  <a:cubicBezTo>
                    <a:pt x="1525" y="957"/>
                    <a:pt x="1276" y="1109"/>
                    <a:pt x="1117" y="1292"/>
                  </a:cubicBezTo>
                  <a:cubicBezTo>
                    <a:pt x="2036" y="1315"/>
                    <a:pt x="2955" y="1286"/>
                    <a:pt x="3874" y="1307"/>
                  </a:cubicBezTo>
                  <a:cubicBezTo>
                    <a:pt x="3248" y="1748"/>
                    <a:pt x="2614" y="2177"/>
                    <a:pt x="1980" y="2608"/>
                  </a:cubicBezTo>
                  <a:cubicBezTo>
                    <a:pt x="1331" y="1733"/>
                    <a:pt x="620" y="905"/>
                    <a:pt x="0" y="9"/>
                  </a:cubicBezTo>
                  <a:close/>
                </a:path>
              </a:pathLst>
            </a:custGeom>
            <a:solidFill>
              <a:srgbClr val="1E59A6"/>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31" name="Freeform 158">
              <a:extLst>
                <a:ext uri="{FF2B5EF4-FFF2-40B4-BE49-F238E27FC236}">
                  <a16:creationId xmlns:a16="http://schemas.microsoft.com/office/drawing/2014/main" id="{B83E2E9E-EDCC-6D4A-B61C-F274E43D0AE4}"/>
                </a:ext>
              </a:extLst>
            </p:cNvPr>
            <p:cNvSpPr>
              <a:spLocks noChangeAspect="1"/>
            </p:cNvSpPr>
            <p:nvPr/>
          </p:nvSpPr>
          <p:spPr bwMode="auto">
            <a:xfrm>
              <a:off x="691" y="2884"/>
              <a:ext cx="314" cy="178"/>
            </a:xfrm>
            <a:custGeom>
              <a:avLst/>
              <a:gdLst>
                <a:gd name="T0" fmla="*/ 143 w 4654"/>
                <a:gd name="T1" fmla="*/ 88 h 2647"/>
                <a:gd name="T2" fmla="*/ 314 w 4654"/>
                <a:gd name="T3" fmla="*/ 0 h 2647"/>
                <a:gd name="T4" fmla="*/ 276 w 4654"/>
                <a:gd name="T5" fmla="*/ 49 h 2647"/>
                <a:gd name="T6" fmla="*/ 301 w 4654"/>
                <a:gd name="T7" fmla="*/ 50 h 2647"/>
                <a:gd name="T8" fmla="*/ 283 w 4654"/>
                <a:gd name="T9" fmla="*/ 57 h 2647"/>
                <a:gd name="T10" fmla="*/ 148 w 4654"/>
                <a:gd name="T11" fmla="*/ 112 h 2647"/>
                <a:gd name="T12" fmla="*/ 26 w 4654"/>
                <a:gd name="T13" fmla="*/ 178 h 2647"/>
                <a:gd name="T14" fmla="*/ 0 w 4654"/>
                <a:gd name="T15" fmla="*/ 168 h 2647"/>
                <a:gd name="T16" fmla="*/ 143 w 4654"/>
                <a:gd name="T17" fmla="*/ 88 h 26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54"/>
                <a:gd name="T28" fmla="*/ 0 h 2647"/>
                <a:gd name="T29" fmla="*/ 4654 w 4654"/>
                <a:gd name="T30" fmla="*/ 2647 h 26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54" h="2647">
                  <a:moveTo>
                    <a:pt x="2113" y="1316"/>
                  </a:moveTo>
                  <a:cubicBezTo>
                    <a:pt x="2942" y="844"/>
                    <a:pt x="3781" y="387"/>
                    <a:pt x="4654" y="0"/>
                  </a:cubicBezTo>
                  <a:cubicBezTo>
                    <a:pt x="4633" y="336"/>
                    <a:pt x="4357" y="572"/>
                    <a:pt x="4088" y="734"/>
                  </a:cubicBezTo>
                  <a:cubicBezTo>
                    <a:pt x="4212" y="735"/>
                    <a:pt x="4335" y="738"/>
                    <a:pt x="4458" y="741"/>
                  </a:cubicBezTo>
                  <a:cubicBezTo>
                    <a:pt x="4372" y="779"/>
                    <a:pt x="4286" y="816"/>
                    <a:pt x="4198" y="849"/>
                  </a:cubicBezTo>
                  <a:cubicBezTo>
                    <a:pt x="3518" y="1096"/>
                    <a:pt x="2844" y="1360"/>
                    <a:pt x="2188" y="1663"/>
                  </a:cubicBezTo>
                  <a:cubicBezTo>
                    <a:pt x="1565" y="1952"/>
                    <a:pt x="959" y="2279"/>
                    <a:pt x="378" y="2647"/>
                  </a:cubicBezTo>
                  <a:cubicBezTo>
                    <a:pt x="249" y="2604"/>
                    <a:pt x="121" y="2559"/>
                    <a:pt x="0" y="2498"/>
                  </a:cubicBezTo>
                  <a:cubicBezTo>
                    <a:pt x="684" y="2069"/>
                    <a:pt x="1393" y="1681"/>
                    <a:pt x="2113" y="1316"/>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32" name="Freeform 159">
              <a:extLst>
                <a:ext uri="{FF2B5EF4-FFF2-40B4-BE49-F238E27FC236}">
                  <a16:creationId xmlns:a16="http://schemas.microsoft.com/office/drawing/2014/main" id="{2B849918-133E-A54A-8775-386C622EB4A4}"/>
                </a:ext>
              </a:extLst>
            </p:cNvPr>
            <p:cNvSpPr>
              <a:spLocks noChangeAspect="1"/>
            </p:cNvSpPr>
            <p:nvPr/>
          </p:nvSpPr>
          <p:spPr bwMode="auto">
            <a:xfrm>
              <a:off x="691" y="2884"/>
              <a:ext cx="314" cy="178"/>
            </a:xfrm>
            <a:custGeom>
              <a:avLst/>
              <a:gdLst>
                <a:gd name="T0" fmla="*/ 143 w 4654"/>
                <a:gd name="T1" fmla="*/ 88 h 2647"/>
                <a:gd name="T2" fmla="*/ 314 w 4654"/>
                <a:gd name="T3" fmla="*/ 0 h 2647"/>
                <a:gd name="T4" fmla="*/ 276 w 4654"/>
                <a:gd name="T5" fmla="*/ 49 h 2647"/>
                <a:gd name="T6" fmla="*/ 301 w 4654"/>
                <a:gd name="T7" fmla="*/ 50 h 2647"/>
                <a:gd name="T8" fmla="*/ 283 w 4654"/>
                <a:gd name="T9" fmla="*/ 57 h 2647"/>
                <a:gd name="T10" fmla="*/ 148 w 4654"/>
                <a:gd name="T11" fmla="*/ 112 h 2647"/>
                <a:gd name="T12" fmla="*/ 26 w 4654"/>
                <a:gd name="T13" fmla="*/ 178 h 2647"/>
                <a:gd name="T14" fmla="*/ 0 w 4654"/>
                <a:gd name="T15" fmla="*/ 168 h 2647"/>
                <a:gd name="T16" fmla="*/ 143 w 4654"/>
                <a:gd name="T17" fmla="*/ 88 h 26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54"/>
                <a:gd name="T28" fmla="*/ 0 h 2647"/>
                <a:gd name="T29" fmla="*/ 4654 w 4654"/>
                <a:gd name="T30" fmla="*/ 2647 h 26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54" h="2647">
                  <a:moveTo>
                    <a:pt x="2113" y="1316"/>
                  </a:moveTo>
                  <a:cubicBezTo>
                    <a:pt x="2942" y="844"/>
                    <a:pt x="3781" y="387"/>
                    <a:pt x="4654" y="0"/>
                  </a:cubicBezTo>
                  <a:cubicBezTo>
                    <a:pt x="4633" y="336"/>
                    <a:pt x="4357" y="572"/>
                    <a:pt x="4088" y="734"/>
                  </a:cubicBezTo>
                  <a:cubicBezTo>
                    <a:pt x="4212" y="735"/>
                    <a:pt x="4335" y="738"/>
                    <a:pt x="4458" y="741"/>
                  </a:cubicBezTo>
                  <a:cubicBezTo>
                    <a:pt x="4372" y="779"/>
                    <a:pt x="4286" y="816"/>
                    <a:pt x="4198" y="849"/>
                  </a:cubicBezTo>
                  <a:cubicBezTo>
                    <a:pt x="3518" y="1096"/>
                    <a:pt x="2844" y="1360"/>
                    <a:pt x="2188" y="1663"/>
                  </a:cubicBezTo>
                  <a:cubicBezTo>
                    <a:pt x="1565" y="1952"/>
                    <a:pt x="959" y="2279"/>
                    <a:pt x="378" y="2647"/>
                  </a:cubicBezTo>
                  <a:cubicBezTo>
                    <a:pt x="249" y="2604"/>
                    <a:pt x="121" y="2559"/>
                    <a:pt x="0" y="2498"/>
                  </a:cubicBezTo>
                  <a:cubicBezTo>
                    <a:pt x="684" y="2069"/>
                    <a:pt x="1393" y="1681"/>
                    <a:pt x="2113" y="1316"/>
                  </a:cubicBezTo>
                  <a:close/>
                </a:path>
              </a:pathLst>
            </a:custGeom>
            <a:solidFill>
              <a:srgbClr val="E32E3A"/>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pic>
        <p:nvPicPr>
          <p:cNvPr id="40988" name="Picture 210" descr="MCj04325690000[1]">
            <a:extLst>
              <a:ext uri="{FF2B5EF4-FFF2-40B4-BE49-F238E27FC236}">
                <a16:creationId xmlns:a16="http://schemas.microsoft.com/office/drawing/2014/main" id="{C6A892C6-7D6C-4848-9948-81547DBD88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2205038"/>
            <a:ext cx="265113"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4">
            <a:extLst>
              <a:ext uri="{FF2B5EF4-FFF2-40B4-BE49-F238E27FC236}">
                <a16:creationId xmlns:a16="http://schemas.microsoft.com/office/drawing/2014/main" id="{354FC57A-B97D-B44C-B302-25B8D59FF9E6}"/>
              </a:ext>
            </a:extLst>
          </p:cNvPr>
          <p:cNvSpPr>
            <a:spLocks noChangeArrowheads="1"/>
          </p:cNvSpPr>
          <p:nvPr/>
        </p:nvSpPr>
        <p:spPr bwMode="auto">
          <a:xfrm>
            <a:off x="838200" y="1066800"/>
            <a:ext cx="7848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2" name="Group 3">
            <a:extLst>
              <a:ext uri="{FF2B5EF4-FFF2-40B4-BE49-F238E27FC236}">
                <a16:creationId xmlns:a16="http://schemas.microsoft.com/office/drawing/2014/main" id="{FA71A315-01DA-DE40-AF38-44DAD100761B}"/>
              </a:ext>
            </a:extLst>
          </p:cNvPr>
          <p:cNvGrpSpPr>
            <a:grpSpLocks/>
          </p:cNvGrpSpPr>
          <p:nvPr/>
        </p:nvGrpSpPr>
        <p:grpSpPr bwMode="auto">
          <a:xfrm>
            <a:off x="381000" y="4494213"/>
            <a:ext cx="8305800" cy="1754187"/>
            <a:chOff x="240" y="2831"/>
            <a:chExt cx="5232" cy="1105"/>
          </a:xfrm>
        </p:grpSpPr>
        <p:sp>
          <p:nvSpPr>
            <p:cNvPr id="42051" name="Rectangle 2">
              <a:extLst>
                <a:ext uri="{FF2B5EF4-FFF2-40B4-BE49-F238E27FC236}">
                  <a16:creationId xmlns:a16="http://schemas.microsoft.com/office/drawing/2014/main" id="{D1DA36C7-DC07-7143-9D63-2E77790E1227}"/>
                </a:ext>
              </a:extLst>
            </p:cNvPr>
            <p:cNvSpPr>
              <a:spLocks noChangeArrowheads="1"/>
            </p:cNvSpPr>
            <p:nvPr/>
          </p:nvSpPr>
          <p:spPr bwMode="auto">
            <a:xfrm>
              <a:off x="528" y="2832"/>
              <a:ext cx="192" cy="576"/>
            </a:xfrm>
            <a:prstGeom prst="rect">
              <a:avLst/>
            </a:prstGeom>
            <a:solidFill>
              <a:srgbClr val="E1EAD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2052" name="Rectangle 3">
              <a:extLst>
                <a:ext uri="{FF2B5EF4-FFF2-40B4-BE49-F238E27FC236}">
                  <a16:creationId xmlns:a16="http://schemas.microsoft.com/office/drawing/2014/main" id="{B6C6C6A3-8F41-B840-A418-7B66D8011562}"/>
                </a:ext>
              </a:extLst>
            </p:cNvPr>
            <p:cNvSpPr>
              <a:spLocks noChangeArrowheads="1"/>
            </p:cNvSpPr>
            <p:nvPr/>
          </p:nvSpPr>
          <p:spPr bwMode="auto">
            <a:xfrm>
              <a:off x="528" y="3408"/>
              <a:ext cx="240" cy="528"/>
            </a:xfrm>
            <a:prstGeom prst="rect">
              <a:avLst/>
            </a:prstGeom>
            <a:solidFill>
              <a:srgbClr val="E1EAD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2053" name="Rectangle 4">
              <a:extLst>
                <a:ext uri="{FF2B5EF4-FFF2-40B4-BE49-F238E27FC236}">
                  <a16:creationId xmlns:a16="http://schemas.microsoft.com/office/drawing/2014/main" id="{8CF06178-33E6-3B43-9FD3-609D1CC3AE30}"/>
                </a:ext>
              </a:extLst>
            </p:cNvPr>
            <p:cNvSpPr>
              <a:spLocks noChangeArrowheads="1"/>
            </p:cNvSpPr>
            <p:nvPr/>
          </p:nvSpPr>
          <p:spPr bwMode="auto">
            <a:xfrm>
              <a:off x="240" y="2832"/>
              <a:ext cx="288" cy="1104"/>
            </a:xfrm>
            <a:prstGeom prst="rect">
              <a:avLst/>
            </a:prstGeom>
            <a:solidFill>
              <a:srgbClr val="E1EAD8"/>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2054" name="Rectangle 29">
              <a:extLst>
                <a:ext uri="{FF2B5EF4-FFF2-40B4-BE49-F238E27FC236}">
                  <a16:creationId xmlns:a16="http://schemas.microsoft.com/office/drawing/2014/main" id="{AEF83570-09C5-3843-BA23-3BE671850424}"/>
                </a:ext>
              </a:extLst>
            </p:cNvPr>
            <p:cNvSpPr>
              <a:spLocks noChangeArrowheads="1"/>
            </p:cNvSpPr>
            <p:nvPr/>
          </p:nvSpPr>
          <p:spPr bwMode="auto">
            <a:xfrm>
              <a:off x="4560" y="2832"/>
              <a:ext cx="912" cy="576"/>
            </a:xfrm>
            <a:prstGeom prst="rect">
              <a:avLst/>
            </a:prstGeom>
            <a:solidFill>
              <a:srgbClr val="B8CFA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endParaRPr lang="en-US" altLang="en-US"/>
            </a:p>
          </p:txBody>
        </p:sp>
        <p:sp>
          <p:nvSpPr>
            <p:cNvPr id="42055" name="Rectangle 30">
              <a:extLst>
                <a:ext uri="{FF2B5EF4-FFF2-40B4-BE49-F238E27FC236}">
                  <a16:creationId xmlns:a16="http://schemas.microsoft.com/office/drawing/2014/main" id="{34D81DB1-5CD7-BC48-8DF6-6B044DE89028}"/>
                </a:ext>
              </a:extLst>
            </p:cNvPr>
            <p:cNvSpPr>
              <a:spLocks noChangeArrowheads="1"/>
            </p:cNvSpPr>
            <p:nvPr/>
          </p:nvSpPr>
          <p:spPr bwMode="auto">
            <a:xfrm>
              <a:off x="720" y="2831"/>
              <a:ext cx="960" cy="1105"/>
            </a:xfrm>
            <a:prstGeom prst="rect">
              <a:avLst/>
            </a:prstGeom>
            <a:solidFill>
              <a:srgbClr val="E1EA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endParaRPr lang="en-US" altLang="en-US"/>
            </a:p>
          </p:txBody>
        </p:sp>
        <p:sp>
          <p:nvSpPr>
            <p:cNvPr id="42056" name="Rectangle 31">
              <a:extLst>
                <a:ext uri="{FF2B5EF4-FFF2-40B4-BE49-F238E27FC236}">
                  <a16:creationId xmlns:a16="http://schemas.microsoft.com/office/drawing/2014/main" id="{5914BEED-30F7-604E-901B-3F27044735DC}"/>
                </a:ext>
              </a:extLst>
            </p:cNvPr>
            <p:cNvSpPr>
              <a:spLocks noChangeArrowheads="1"/>
            </p:cNvSpPr>
            <p:nvPr/>
          </p:nvSpPr>
          <p:spPr bwMode="auto">
            <a:xfrm>
              <a:off x="1680" y="2831"/>
              <a:ext cx="1344" cy="1105"/>
            </a:xfrm>
            <a:prstGeom prst="rect">
              <a:avLst/>
            </a:prstGeom>
            <a:solidFill>
              <a:srgbClr val="D6E4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endParaRPr lang="en-US" altLang="en-US"/>
            </a:p>
          </p:txBody>
        </p:sp>
        <p:sp>
          <p:nvSpPr>
            <p:cNvPr id="42057" name="Rectangle 32">
              <a:extLst>
                <a:ext uri="{FF2B5EF4-FFF2-40B4-BE49-F238E27FC236}">
                  <a16:creationId xmlns:a16="http://schemas.microsoft.com/office/drawing/2014/main" id="{AB9A0C66-A563-834A-B69C-9AD4C0712002}"/>
                </a:ext>
              </a:extLst>
            </p:cNvPr>
            <p:cNvSpPr>
              <a:spLocks noChangeArrowheads="1"/>
            </p:cNvSpPr>
            <p:nvPr/>
          </p:nvSpPr>
          <p:spPr bwMode="auto">
            <a:xfrm>
              <a:off x="3024" y="2835"/>
              <a:ext cx="1540" cy="1101"/>
            </a:xfrm>
            <a:prstGeom prst="rect">
              <a:avLst/>
            </a:prstGeom>
            <a:solidFill>
              <a:srgbClr val="CCDDB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endParaRPr lang="en-US" altLang="en-US"/>
            </a:p>
          </p:txBody>
        </p:sp>
        <p:sp>
          <p:nvSpPr>
            <p:cNvPr id="42058" name="Rectangle 33">
              <a:extLst>
                <a:ext uri="{FF2B5EF4-FFF2-40B4-BE49-F238E27FC236}">
                  <a16:creationId xmlns:a16="http://schemas.microsoft.com/office/drawing/2014/main" id="{CF8EF42A-7E2B-164F-9F5D-EDE2168F748B}"/>
                </a:ext>
              </a:extLst>
            </p:cNvPr>
            <p:cNvSpPr>
              <a:spLocks noChangeArrowheads="1"/>
            </p:cNvSpPr>
            <p:nvPr/>
          </p:nvSpPr>
          <p:spPr bwMode="auto">
            <a:xfrm>
              <a:off x="4320" y="3408"/>
              <a:ext cx="1152" cy="528"/>
            </a:xfrm>
            <a:prstGeom prst="rect">
              <a:avLst/>
            </a:prstGeom>
            <a:solidFill>
              <a:srgbClr val="B8CFA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endParaRPr lang="en-US" altLang="en-US"/>
            </a:p>
          </p:txBody>
        </p:sp>
        <p:sp>
          <p:nvSpPr>
            <p:cNvPr id="42059" name="Rectangle 35">
              <a:extLst>
                <a:ext uri="{FF2B5EF4-FFF2-40B4-BE49-F238E27FC236}">
                  <a16:creationId xmlns:a16="http://schemas.microsoft.com/office/drawing/2014/main" id="{D79FA1E8-3FB0-1E4F-9250-29A03BFAF871}"/>
                </a:ext>
              </a:extLst>
            </p:cNvPr>
            <p:cNvSpPr>
              <a:spLocks noChangeArrowheads="1"/>
            </p:cNvSpPr>
            <p:nvPr/>
          </p:nvSpPr>
          <p:spPr bwMode="auto">
            <a:xfrm>
              <a:off x="528" y="3408"/>
              <a:ext cx="4944" cy="528"/>
            </a:xfrm>
            <a:prstGeom prst="rect">
              <a:avLst/>
            </a:prstGeom>
            <a:noFill/>
            <a:ln w="635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pitchFamily="2" charset="0"/>
              </a:endParaRPr>
            </a:p>
          </p:txBody>
        </p:sp>
        <p:sp>
          <p:nvSpPr>
            <p:cNvPr id="42060" name="Rectangle 36">
              <a:extLst>
                <a:ext uri="{FF2B5EF4-FFF2-40B4-BE49-F238E27FC236}">
                  <a16:creationId xmlns:a16="http://schemas.microsoft.com/office/drawing/2014/main" id="{BC8C769B-F743-5148-8FF3-D8FE8DD5AD95}"/>
                </a:ext>
              </a:extLst>
            </p:cNvPr>
            <p:cNvSpPr>
              <a:spLocks noChangeArrowheads="1"/>
            </p:cNvSpPr>
            <p:nvPr/>
          </p:nvSpPr>
          <p:spPr bwMode="auto">
            <a:xfrm>
              <a:off x="528" y="2832"/>
              <a:ext cx="4944" cy="576"/>
            </a:xfrm>
            <a:prstGeom prst="rect">
              <a:avLst/>
            </a:prstGeom>
            <a:noFill/>
            <a:ln w="635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2061" name="Rectangle 41">
              <a:extLst>
                <a:ext uri="{FF2B5EF4-FFF2-40B4-BE49-F238E27FC236}">
                  <a16:creationId xmlns:a16="http://schemas.microsoft.com/office/drawing/2014/main" id="{A2FE2C2A-8D61-AE41-8282-C250913CB732}"/>
                </a:ext>
              </a:extLst>
            </p:cNvPr>
            <p:cNvSpPr>
              <a:spLocks noChangeArrowheads="1"/>
            </p:cNvSpPr>
            <p:nvPr/>
          </p:nvSpPr>
          <p:spPr bwMode="auto">
            <a:xfrm rot="10800000">
              <a:off x="316" y="3024"/>
              <a:ext cx="134" cy="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r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b="1"/>
                <a:t>Technology</a:t>
              </a:r>
            </a:p>
          </p:txBody>
        </p:sp>
        <p:sp>
          <p:nvSpPr>
            <p:cNvPr id="42062" name="Text Box 45">
              <a:extLst>
                <a:ext uri="{FF2B5EF4-FFF2-40B4-BE49-F238E27FC236}">
                  <a16:creationId xmlns:a16="http://schemas.microsoft.com/office/drawing/2014/main" id="{4CC462C0-05A3-7544-A0BA-37C05FEE03A5}"/>
                </a:ext>
              </a:extLst>
            </p:cNvPr>
            <p:cNvSpPr txBox="1">
              <a:spLocks noChangeArrowheads="1"/>
            </p:cNvSpPr>
            <p:nvPr/>
          </p:nvSpPr>
          <p:spPr bwMode="auto">
            <a:xfrm rot="-5400000">
              <a:off x="365" y="3043"/>
              <a:ext cx="4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000" b="1"/>
                <a:t>Vocabulary</a:t>
              </a:r>
            </a:p>
          </p:txBody>
        </p:sp>
        <p:sp>
          <p:nvSpPr>
            <p:cNvPr id="42063" name="Text Box 46">
              <a:extLst>
                <a:ext uri="{FF2B5EF4-FFF2-40B4-BE49-F238E27FC236}">
                  <a16:creationId xmlns:a16="http://schemas.microsoft.com/office/drawing/2014/main" id="{20C027F0-7D04-1C4A-8E89-875289D5B063}"/>
                </a:ext>
              </a:extLst>
            </p:cNvPr>
            <p:cNvSpPr txBox="1">
              <a:spLocks noChangeArrowheads="1"/>
            </p:cNvSpPr>
            <p:nvPr/>
          </p:nvSpPr>
          <p:spPr bwMode="auto">
            <a:xfrm rot="-5400000">
              <a:off x="413" y="3572"/>
              <a:ext cx="47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000" b="1"/>
                <a:t>Languages/ Reasoning</a:t>
              </a:r>
            </a:p>
          </p:txBody>
        </p:sp>
      </p:grpSp>
      <p:grpSp>
        <p:nvGrpSpPr>
          <p:cNvPr id="3" name="Group 17">
            <a:extLst>
              <a:ext uri="{FF2B5EF4-FFF2-40B4-BE49-F238E27FC236}">
                <a16:creationId xmlns:a16="http://schemas.microsoft.com/office/drawing/2014/main" id="{34AC58D3-89E1-4B41-9847-B8BEB0018E28}"/>
              </a:ext>
            </a:extLst>
          </p:cNvPr>
          <p:cNvGrpSpPr>
            <a:grpSpLocks/>
          </p:cNvGrpSpPr>
          <p:nvPr/>
        </p:nvGrpSpPr>
        <p:grpSpPr bwMode="auto">
          <a:xfrm>
            <a:off x="381000" y="2513013"/>
            <a:ext cx="8305800" cy="1982787"/>
            <a:chOff x="240" y="1583"/>
            <a:chExt cx="5232" cy="1249"/>
          </a:xfrm>
        </p:grpSpPr>
        <p:sp>
          <p:nvSpPr>
            <p:cNvPr id="42039" name="Rectangle 5">
              <a:extLst>
                <a:ext uri="{FF2B5EF4-FFF2-40B4-BE49-F238E27FC236}">
                  <a16:creationId xmlns:a16="http://schemas.microsoft.com/office/drawing/2014/main" id="{088D2561-93B6-2A49-8D39-A69BA51AAA9D}"/>
                </a:ext>
              </a:extLst>
            </p:cNvPr>
            <p:cNvSpPr>
              <a:spLocks noChangeArrowheads="1"/>
            </p:cNvSpPr>
            <p:nvPr/>
          </p:nvSpPr>
          <p:spPr bwMode="auto">
            <a:xfrm>
              <a:off x="528" y="2160"/>
              <a:ext cx="336" cy="672"/>
            </a:xfrm>
            <a:prstGeom prst="rect">
              <a:avLst/>
            </a:prstGeom>
            <a:solidFill>
              <a:srgbClr val="FFF5C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2040" name="Rectangle 6">
              <a:extLst>
                <a:ext uri="{FF2B5EF4-FFF2-40B4-BE49-F238E27FC236}">
                  <a16:creationId xmlns:a16="http://schemas.microsoft.com/office/drawing/2014/main" id="{CA033688-B1B6-744F-B414-39703B5EC3C8}"/>
                </a:ext>
              </a:extLst>
            </p:cNvPr>
            <p:cNvSpPr>
              <a:spLocks noChangeArrowheads="1"/>
            </p:cNvSpPr>
            <p:nvPr/>
          </p:nvSpPr>
          <p:spPr bwMode="auto">
            <a:xfrm>
              <a:off x="528" y="1584"/>
              <a:ext cx="336" cy="576"/>
            </a:xfrm>
            <a:prstGeom prst="rect">
              <a:avLst/>
            </a:prstGeom>
            <a:solidFill>
              <a:srgbClr val="FFF5C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2041" name="Text Box 10">
              <a:extLst>
                <a:ext uri="{FF2B5EF4-FFF2-40B4-BE49-F238E27FC236}">
                  <a16:creationId xmlns:a16="http://schemas.microsoft.com/office/drawing/2014/main" id="{C4723A69-22D5-5745-88EA-F1733D99F934}"/>
                </a:ext>
              </a:extLst>
            </p:cNvPr>
            <p:cNvSpPr txBox="1">
              <a:spLocks noChangeArrowheads="1"/>
            </p:cNvSpPr>
            <p:nvPr/>
          </p:nvSpPr>
          <p:spPr bwMode="auto">
            <a:xfrm rot="-5400000">
              <a:off x="437" y="1723"/>
              <a:ext cx="52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000" b="1"/>
                <a:t>Assisted Discovery &amp; Mediation</a:t>
              </a:r>
            </a:p>
          </p:txBody>
        </p:sp>
        <p:sp>
          <p:nvSpPr>
            <p:cNvPr id="42042" name="Rectangle 11">
              <a:extLst>
                <a:ext uri="{FF2B5EF4-FFF2-40B4-BE49-F238E27FC236}">
                  <a16:creationId xmlns:a16="http://schemas.microsoft.com/office/drawing/2014/main" id="{6F3424EC-BB56-2349-A6C2-36145838D6B3}"/>
                </a:ext>
              </a:extLst>
            </p:cNvPr>
            <p:cNvSpPr>
              <a:spLocks noChangeArrowheads="1"/>
            </p:cNvSpPr>
            <p:nvPr/>
          </p:nvSpPr>
          <p:spPr bwMode="auto">
            <a:xfrm>
              <a:off x="864" y="1583"/>
              <a:ext cx="1104" cy="1249"/>
            </a:xfrm>
            <a:prstGeom prst="rect">
              <a:avLst/>
            </a:prstGeom>
            <a:solidFill>
              <a:srgbClr val="FFF5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endParaRPr lang="en-US" altLang="en-US" sz="1400" b="1">
                <a:sym typeface="Wingdings" pitchFamily="2" charset="2"/>
              </a:endParaRPr>
            </a:p>
          </p:txBody>
        </p:sp>
        <p:sp>
          <p:nvSpPr>
            <p:cNvPr id="42043" name="Rectangle 20">
              <a:extLst>
                <a:ext uri="{FF2B5EF4-FFF2-40B4-BE49-F238E27FC236}">
                  <a16:creationId xmlns:a16="http://schemas.microsoft.com/office/drawing/2014/main" id="{902F36AA-B77F-B54F-9964-4893DA2F87E0}"/>
                </a:ext>
              </a:extLst>
            </p:cNvPr>
            <p:cNvSpPr>
              <a:spLocks noChangeArrowheads="1"/>
            </p:cNvSpPr>
            <p:nvPr/>
          </p:nvSpPr>
          <p:spPr bwMode="auto">
            <a:xfrm>
              <a:off x="4368" y="1583"/>
              <a:ext cx="1104" cy="1249"/>
            </a:xfrm>
            <a:prstGeom prst="rect">
              <a:avLst/>
            </a:prstGeom>
            <a:solidFill>
              <a:srgbClr val="FFE8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endParaRPr lang="en-US" altLang="en-US"/>
            </a:p>
          </p:txBody>
        </p:sp>
        <p:sp>
          <p:nvSpPr>
            <p:cNvPr id="42044" name="Rectangle 22">
              <a:extLst>
                <a:ext uri="{FF2B5EF4-FFF2-40B4-BE49-F238E27FC236}">
                  <a16:creationId xmlns:a16="http://schemas.microsoft.com/office/drawing/2014/main" id="{DAD8BF63-BDA9-514B-85D2-B02290B7F6E5}"/>
                </a:ext>
              </a:extLst>
            </p:cNvPr>
            <p:cNvSpPr>
              <a:spLocks noChangeArrowheads="1"/>
            </p:cNvSpPr>
            <p:nvPr/>
          </p:nvSpPr>
          <p:spPr bwMode="auto">
            <a:xfrm>
              <a:off x="3168" y="1587"/>
              <a:ext cx="1200" cy="1245"/>
            </a:xfrm>
            <a:prstGeom prst="rect">
              <a:avLst/>
            </a:prstGeom>
            <a:solidFill>
              <a:srgbClr val="FFEE9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buFont typeface="Wingdings" pitchFamily="2" charset="2"/>
                <a:buNone/>
              </a:pPr>
              <a:endParaRPr lang="en-US" altLang="en-US"/>
            </a:p>
          </p:txBody>
        </p:sp>
        <p:sp>
          <p:nvSpPr>
            <p:cNvPr id="42045" name="Rectangle 24">
              <a:extLst>
                <a:ext uri="{FF2B5EF4-FFF2-40B4-BE49-F238E27FC236}">
                  <a16:creationId xmlns:a16="http://schemas.microsoft.com/office/drawing/2014/main" id="{8C1E0150-A4A7-FF44-B355-99E1241A6D1C}"/>
                </a:ext>
              </a:extLst>
            </p:cNvPr>
            <p:cNvSpPr>
              <a:spLocks noChangeArrowheads="1"/>
            </p:cNvSpPr>
            <p:nvPr/>
          </p:nvSpPr>
          <p:spPr bwMode="auto">
            <a:xfrm>
              <a:off x="1968" y="1584"/>
              <a:ext cx="1200" cy="1248"/>
            </a:xfrm>
            <a:prstGeom prst="rect">
              <a:avLst/>
            </a:prstGeom>
            <a:solidFill>
              <a:srgbClr val="FFF2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endParaRPr lang="en-US" altLang="en-US"/>
            </a:p>
          </p:txBody>
        </p:sp>
        <p:sp>
          <p:nvSpPr>
            <p:cNvPr id="42046" name="Rectangle 37">
              <a:extLst>
                <a:ext uri="{FF2B5EF4-FFF2-40B4-BE49-F238E27FC236}">
                  <a16:creationId xmlns:a16="http://schemas.microsoft.com/office/drawing/2014/main" id="{D9DCC11A-6954-A84D-8EC9-E0FCE9CF9B62}"/>
                </a:ext>
              </a:extLst>
            </p:cNvPr>
            <p:cNvSpPr>
              <a:spLocks noChangeArrowheads="1"/>
            </p:cNvSpPr>
            <p:nvPr/>
          </p:nvSpPr>
          <p:spPr bwMode="auto">
            <a:xfrm>
              <a:off x="528" y="2160"/>
              <a:ext cx="4944" cy="672"/>
            </a:xfrm>
            <a:prstGeom prst="rect">
              <a:avLst/>
            </a:prstGeom>
            <a:noFill/>
            <a:ln w="635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2047" name="Rectangle 38">
              <a:extLst>
                <a:ext uri="{FF2B5EF4-FFF2-40B4-BE49-F238E27FC236}">
                  <a16:creationId xmlns:a16="http://schemas.microsoft.com/office/drawing/2014/main" id="{49522BA0-6F2B-BD40-9753-E8F9D56473C3}"/>
                </a:ext>
              </a:extLst>
            </p:cNvPr>
            <p:cNvSpPr>
              <a:spLocks noChangeArrowheads="1"/>
            </p:cNvSpPr>
            <p:nvPr/>
          </p:nvSpPr>
          <p:spPr bwMode="auto">
            <a:xfrm>
              <a:off x="528" y="1584"/>
              <a:ext cx="4944" cy="577"/>
            </a:xfrm>
            <a:prstGeom prst="rect">
              <a:avLst/>
            </a:prstGeom>
            <a:noFill/>
            <a:ln w="635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2048" name="Text Box 42">
              <a:extLst>
                <a:ext uri="{FF2B5EF4-FFF2-40B4-BE49-F238E27FC236}">
                  <a16:creationId xmlns:a16="http://schemas.microsoft.com/office/drawing/2014/main" id="{36058DE2-A056-394D-B890-E717B25123F7}"/>
                </a:ext>
              </a:extLst>
            </p:cNvPr>
            <p:cNvSpPr txBox="1">
              <a:spLocks noChangeArrowheads="1"/>
            </p:cNvSpPr>
            <p:nvPr/>
          </p:nvSpPr>
          <p:spPr bwMode="auto">
            <a:xfrm rot="-5400000">
              <a:off x="417" y="2319"/>
              <a:ext cx="56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000" b="1"/>
                <a:t>Interoperable Information Infrastructure</a:t>
              </a:r>
            </a:p>
          </p:txBody>
        </p:sp>
        <p:sp>
          <p:nvSpPr>
            <p:cNvPr id="42049" name="Rectangle 51">
              <a:extLst>
                <a:ext uri="{FF2B5EF4-FFF2-40B4-BE49-F238E27FC236}">
                  <a16:creationId xmlns:a16="http://schemas.microsoft.com/office/drawing/2014/main" id="{155B7475-58D4-2745-929B-8DDA231998E5}"/>
                </a:ext>
              </a:extLst>
            </p:cNvPr>
            <p:cNvSpPr>
              <a:spLocks noChangeArrowheads="1"/>
            </p:cNvSpPr>
            <p:nvPr/>
          </p:nvSpPr>
          <p:spPr bwMode="auto">
            <a:xfrm>
              <a:off x="240" y="1584"/>
              <a:ext cx="288" cy="1248"/>
            </a:xfrm>
            <a:prstGeom prst="rect">
              <a:avLst/>
            </a:prstGeom>
            <a:solidFill>
              <a:srgbClr val="FFF5C3"/>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2050" name="Rectangle 52">
              <a:extLst>
                <a:ext uri="{FF2B5EF4-FFF2-40B4-BE49-F238E27FC236}">
                  <a16:creationId xmlns:a16="http://schemas.microsoft.com/office/drawing/2014/main" id="{27164295-9A90-9F47-B9F1-64CB25BADD50}"/>
                </a:ext>
              </a:extLst>
            </p:cNvPr>
            <p:cNvSpPr>
              <a:spLocks noChangeArrowheads="1"/>
            </p:cNvSpPr>
            <p:nvPr/>
          </p:nvSpPr>
          <p:spPr bwMode="auto">
            <a:xfrm rot="10800000">
              <a:off x="290" y="1824"/>
              <a:ext cx="134"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r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b="1"/>
                <a:t>Capability</a:t>
              </a:r>
            </a:p>
          </p:txBody>
        </p:sp>
      </p:grpSp>
      <p:sp>
        <p:nvSpPr>
          <p:cNvPr id="61470" name="Rectangle 57">
            <a:extLst>
              <a:ext uri="{FF2B5EF4-FFF2-40B4-BE49-F238E27FC236}">
                <a16:creationId xmlns:a16="http://schemas.microsoft.com/office/drawing/2014/main" id="{51BF1A01-4FC2-AA44-A4EC-FA296E7F0A5A}"/>
              </a:ext>
            </a:extLst>
          </p:cNvPr>
          <p:cNvSpPr>
            <a:spLocks noChangeArrowheads="1"/>
          </p:cNvSpPr>
          <p:nvPr/>
        </p:nvSpPr>
        <p:spPr bwMode="auto">
          <a:xfrm>
            <a:off x="838200" y="1066800"/>
            <a:ext cx="7848600" cy="5181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4" name="Group 31">
            <a:extLst>
              <a:ext uri="{FF2B5EF4-FFF2-40B4-BE49-F238E27FC236}">
                <a16:creationId xmlns:a16="http://schemas.microsoft.com/office/drawing/2014/main" id="{11BAFDB5-DD79-BA4D-A713-CA195F5AE53B}"/>
              </a:ext>
            </a:extLst>
          </p:cNvPr>
          <p:cNvGrpSpPr>
            <a:grpSpLocks/>
          </p:cNvGrpSpPr>
          <p:nvPr/>
        </p:nvGrpSpPr>
        <p:grpSpPr bwMode="auto">
          <a:xfrm>
            <a:off x="381000" y="1052513"/>
            <a:ext cx="8305800" cy="1462087"/>
            <a:chOff x="240" y="663"/>
            <a:chExt cx="5232" cy="921"/>
          </a:xfrm>
        </p:grpSpPr>
        <p:sp>
          <p:nvSpPr>
            <p:cNvPr id="42025" name="Rectangle 49">
              <a:extLst>
                <a:ext uri="{FF2B5EF4-FFF2-40B4-BE49-F238E27FC236}">
                  <a16:creationId xmlns:a16="http://schemas.microsoft.com/office/drawing/2014/main" id="{FA7C7A53-833A-C74A-A162-C59164F5CD0E}"/>
                </a:ext>
              </a:extLst>
            </p:cNvPr>
            <p:cNvSpPr>
              <a:spLocks noChangeArrowheads="1"/>
            </p:cNvSpPr>
            <p:nvPr/>
          </p:nvSpPr>
          <p:spPr bwMode="auto">
            <a:xfrm>
              <a:off x="703" y="675"/>
              <a:ext cx="1134" cy="909"/>
            </a:xfrm>
            <a:prstGeom prst="rect">
              <a:avLst/>
            </a:prstGeom>
            <a:solidFill>
              <a:srgbClr val="F5CDC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2026" name="Rectangle 7">
              <a:extLst>
                <a:ext uri="{FF2B5EF4-FFF2-40B4-BE49-F238E27FC236}">
                  <a16:creationId xmlns:a16="http://schemas.microsoft.com/office/drawing/2014/main" id="{7569A939-0F73-F44D-9EE1-AB020F9AA136}"/>
                </a:ext>
              </a:extLst>
            </p:cNvPr>
            <p:cNvSpPr>
              <a:spLocks noChangeArrowheads="1"/>
            </p:cNvSpPr>
            <p:nvPr/>
          </p:nvSpPr>
          <p:spPr bwMode="auto">
            <a:xfrm>
              <a:off x="528" y="672"/>
              <a:ext cx="192" cy="480"/>
            </a:xfrm>
            <a:prstGeom prst="rect">
              <a:avLst/>
            </a:prstGeom>
            <a:solidFill>
              <a:srgbClr val="F5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42027" name="Rectangle 14">
              <a:extLst>
                <a:ext uri="{FF2B5EF4-FFF2-40B4-BE49-F238E27FC236}">
                  <a16:creationId xmlns:a16="http://schemas.microsoft.com/office/drawing/2014/main" id="{4E4397DA-CC67-1443-905F-8EE2A30D58EC}"/>
                </a:ext>
              </a:extLst>
            </p:cNvPr>
            <p:cNvSpPr>
              <a:spLocks noChangeArrowheads="1"/>
            </p:cNvSpPr>
            <p:nvPr/>
          </p:nvSpPr>
          <p:spPr bwMode="auto">
            <a:xfrm>
              <a:off x="4368" y="674"/>
              <a:ext cx="1104" cy="910"/>
            </a:xfrm>
            <a:prstGeom prst="rect">
              <a:avLst/>
            </a:prstGeom>
            <a:solidFill>
              <a:srgbClr val="E88A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endParaRPr lang="en-US" altLang="en-US"/>
            </a:p>
          </p:txBody>
        </p:sp>
        <p:sp>
          <p:nvSpPr>
            <p:cNvPr id="42028" name="Rectangle 15">
              <a:extLst>
                <a:ext uri="{FF2B5EF4-FFF2-40B4-BE49-F238E27FC236}">
                  <a16:creationId xmlns:a16="http://schemas.microsoft.com/office/drawing/2014/main" id="{4C2B0367-3062-C547-A0B8-2EAF098B6DA4}"/>
                </a:ext>
              </a:extLst>
            </p:cNvPr>
            <p:cNvSpPr>
              <a:spLocks noChangeArrowheads="1"/>
            </p:cNvSpPr>
            <p:nvPr/>
          </p:nvSpPr>
          <p:spPr bwMode="auto">
            <a:xfrm>
              <a:off x="3264" y="671"/>
              <a:ext cx="1104" cy="913"/>
            </a:xfrm>
            <a:prstGeom prst="rect">
              <a:avLst/>
            </a:prstGeom>
            <a:solidFill>
              <a:srgbClr val="EFABA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endParaRPr lang="en-US" altLang="en-US"/>
            </a:p>
          </p:txBody>
        </p:sp>
        <p:sp>
          <p:nvSpPr>
            <p:cNvPr id="42029" name="Rectangle 18">
              <a:extLst>
                <a:ext uri="{FF2B5EF4-FFF2-40B4-BE49-F238E27FC236}">
                  <a16:creationId xmlns:a16="http://schemas.microsoft.com/office/drawing/2014/main" id="{309DFFD9-B66E-A549-B3F4-BF9AB57F73C7}"/>
                </a:ext>
              </a:extLst>
            </p:cNvPr>
            <p:cNvSpPr>
              <a:spLocks noChangeArrowheads="1"/>
            </p:cNvSpPr>
            <p:nvPr/>
          </p:nvSpPr>
          <p:spPr bwMode="auto">
            <a:xfrm>
              <a:off x="1824" y="671"/>
              <a:ext cx="1440" cy="913"/>
            </a:xfrm>
            <a:prstGeom prst="rect">
              <a:avLst/>
            </a:prstGeom>
            <a:solidFill>
              <a:srgbClr val="F2BC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endParaRPr lang="en-US" altLang="en-US"/>
            </a:p>
          </p:txBody>
        </p:sp>
        <p:sp>
          <p:nvSpPr>
            <p:cNvPr id="42030" name="Rectangle 19">
              <a:extLst>
                <a:ext uri="{FF2B5EF4-FFF2-40B4-BE49-F238E27FC236}">
                  <a16:creationId xmlns:a16="http://schemas.microsoft.com/office/drawing/2014/main" id="{2B2DE0F2-E93E-654F-91FE-72BB633DAE89}"/>
                </a:ext>
              </a:extLst>
            </p:cNvPr>
            <p:cNvSpPr>
              <a:spLocks noChangeArrowheads="1"/>
            </p:cNvSpPr>
            <p:nvPr/>
          </p:nvSpPr>
          <p:spPr bwMode="auto">
            <a:xfrm>
              <a:off x="528" y="1152"/>
              <a:ext cx="192" cy="432"/>
            </a:xfrm>
            <a:prstGeom prst="rect">
              <a:avLst/>
            </a:prstGeom>
            <a:solidFill>
              <a:srgbClr val="F5CDC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2031" name="Rectangle 39">
              <a:extLst>
                <a:ext uri="{FF2B5EF4-FFF2-40B4-BE49-F238E27FC236}">
                  <a16:creationId xmlns:a16="http://schemas.microsoft.com/office/drawing/2014/main" id="{25B0428C-556D-BB4C-AF3E-FAACA72FBE00}"/>
                </a:ext>
              </a:extLst>
            </p:cNvPr>
            <p:cNvSpPr>
              <a:spLocks noChangeArrowheads="1"/>
            </p:cNvSpPr>
            <p:nvPr/>
          </p:nvSpPr>
          <p:spPr bwMode="auto">
            <a:xfrm>
              <a:off x="528" y="1152"/>
              <a:ext cx="4944" cy="432"/>
            </a:xfrm>
            <a:prstGeom prst="rect">
              <a:avLst/>
            </a:prstGeom>
            <a:noFill/>
            <a:ln w="635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2032" name="Rectangle 40">
              <a:extLst>
                <a:ext uri="{FF2B5EF4-FFF2-40B4-BE49-F238E27FC236}">
                  <a16:creationId xmlns:a16="http://schemas.microsoft.com/office/drawing/2014/main" id="{3DE58A22-B946-BA42-9D56-F1CF3D2EFD3A}"/>
                </a:ext>
              </a:extLst>
            </p:cNvPr>
            <p:cNvSpPr>
              <a:spLocks noChangeArrowheads="1"/>
            </p:cNvSpPr>
            <p:nvPr/>
          </p:nvSpPr>
          <p:spPr bwMode="auto">
            <a:xfrm>
              <a:off x="528" y="672"/>
              <a:ext cx="4944" cy="480"/>
            </a:xfrm>
            <a:prstGeom prst="rect">
              <a:avLst/>
            </a:prstGeom>
            <a:noFill/>
            <a:ln w="635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2033" name="Text Box 47">
              <a:extLst>
                <a:ext uri="{FF2B5EF4-FFF2-40B4-BE49-F238E27FC236}">
                  <a16:creationId xmlns:a16="http://schemas.microsoft.com/office/drawing/2014/main" id="{1BD906B0-D3A3-2D47-AD7A-797F5F03C7C0}"/>
                </a:ext>
              </a:extLst>
            </p:cNvPr>
            <p:cNvSpPr txBox="1">
              <a:spLocks noChangeArrowheads="1"/>
            </p:cNvSpPr>
            <p:nvPr/>
          </p:nvSpPr>
          <p:spPr bwMode="auto">
            <a:xfrm rot="-5400000">
              <a:off x="416" y="1312"/>
              <a:ext cx="3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000" b="1"/>
                <a:t>Output</a:t>
              </a:r>
            </a:p>
          </p:txBody>
        </p:sp>
        <p:sp>
          <p:nvSpPr>
            <p:cNvPr id="42034" name="Text Box 48">
              <a:extLst>
                <a:ext uri="{FF2B5EF4-FFF2-40B4-BE49-F238E27FC236}">
                  <a16:creationId xmlns:a16="http://schemas.microsoft.com/office/drawing/2014/main" id="{894A7FCB-7398-854D-BE49-E72F442D67AD}"/>
                </a:ext>
              </a:extLst>
            </p:cNvPr>
            <p:cNvSpPr txBox="1">
              <a:spLocks noChangeArrowheads="1"/>
            </p:cNvSpPr>
            <p:nvPr/>
          </p:nvSpPr>
          <p:spPr bwMode="auto">
            <a:xfrm rot="-5400000">
              <a:off x="413" y="835"/>
              <a:ext cx="3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000" b="1"/>
                <a:t>Outcome </a:t>
              </a:r>
            </a:p>
          </p:txBody>
        </p:sp>
        <p:sp>
          <p:nvSpPr>
            <p:cNvPr id="42035" name="Rectangle 49">
              <a:extLst>
                <a:ext uri="{FF2B5EF4-FFF2-40B4-BE49-F238E27FC236}">
                  <a16:creationId xmlns:a16="http://schemas.microsoft.com/office/drawing/2014/main" id="{5E81B75E-8ED8-F84B-A6F9-61CD107F2DDF}"/>
                </a:ext>
              </a:extLst>
            </p:cNvPr>
            <p:cNvSpPr>
              <a:spLocks noChangeArrowheads="1"/>
            </p:cNvSpPr>
            <p:nvPr/>
          </p:nvSpPr>
          <p:spPr bwMode="auto">
            <a:xfrm>
              <a:off x="240" y="672"/>
              <a:ext cx="288" cy="912"/>
            </a:xfrm>
            <a:prstGeom prst="rect">
              <a:avLst/>
            </a:prstGeom>
            <a:solidFill>
              <a:srgbClr val="F5CDCD"/>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2036" name="Rectangle 50">
              <a:extLst>
                <a:ext uri="{FF2B5EF4-FFF2-40B4-BE49-F238E27FC236}">
                  <a16:creationId xmlns:a16="http://schemas.microsoft.com/office/drawing/2014/main" id="{F0B4D662-7B72-B145-BCF4-39DC0B6D3281}"/>
                </a:ext>
              </a:extLst>
            </p:cNvPr>
            <p:cNvSpPr>
              <a:spLocks noChangeArrowheads="1"/>
            </p:cNvSpPr>
            <p:nvPr/>
          </p:nvSpPr>
          <p:spPr bwMode="auto">
            <a:xfrm rot="10800000">
              <a:off x="290" y="769"/>
              <a:ext cx="134"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r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b="1"/>
                <a:t>Results</a:t>
              </a:r>
            </a:p>
          </p:txBody>
        </p:sp>
        <p:sp>
          <p:nvSpPr>
            <p:cNvPr id="42037" name="Rectangle 15">
              <a:extLst>
                <a:ext uri="{FF2B5EF4-FFF2-40B4-BE49-F238E27FC236}">
                  <a16:creationId xmlns:a16="http://schemas.microsoft.com/office/drawing/2014/main" id="{6C6FE3DF-F88F-3444-9045-0BB234B2856F}"/>
                </a:ext>
              </a:extLst>
            </p:cNvPr>
            <p:cNvSpPr>
              <a:spLocks noChangeArrowheads="1"/>
            </p:cNvSpPr>
            <p:nvPr/>
          </p:nvSpPr>
          <p:spPr bwMode="auto">
            <a:xfrm>
              <a:off x="3264" y="663"/>
              <a:ext cx="1104"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endParaRPr lang="en-US" altLang="en-US"/>
            </a:p>
          </p:txBody>
        </p:sp>
        <p:sp>
          <p:nvSpPr>
            <p:cNvPr id="42038" name="Rectangle 16">
              <a:extLst>
                <a:ext uri="{FF2B5EF4-FFF2-40B4-BE49-F238E27FC236}">
                  <a16:creationId xmlns:a16="http://schemas.microsoft.com/office/drawing/2014/main" id="{4AAC7DD4-C0CA-964E-B98E-74D4321AF0F7}"/>
                </a:ext>
              </a:extLst>
            </p:cNvPr>
            <p:cNvSpPr>
              <a:spLocks noChangeArrowheads="1"/>
            </p:cNvSpPr>
            <p:nvPr/>
          </p:nvSpPr>
          <p:spPr bwMode="auto">
            <a:xfrm>
              <a:off x="3264" y="672"/>
              <a:ext cx="110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endParaRPr lang="en-US" altLang="en-US"/>
            </a:p>
          </p:txBody>
        </p:sp>
      </p:grpSp>
      <p:sp>
        <p:nvSpPr>
          <p:cNvPr id="41991" name="Slide Number Placeholder 4">
            <a:extLst>
              <a:ext uri="{FF2B5EF4-FFF2-40B4-BE49-F238E27FC236}">
                <a16:creationId xmlns:a16="http://schemas.microsoft.com/office/drawing/2014/main" id="{BFE6F81C-32C5-C34C-9B2B-72F506D1DC89}"/>
              </a:ext>
            </a:extLst>
          </p:cNvPr>
          <p:cNvSpPr txBox="1">
            <a:spLocks noGrp="1"/>
          </p:cNvSpPr>
          <p:nvPr/>
        </p:nvSpPr>
        <p:spPr bwMode="auto">
          <a:xfrm>
            <a:off x="8610600" y="66294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FC1D23E0-27AC-8F4E-B34A-DB5A7B0D7A6B}" type="slidenum">
              <a:rPr lang="en-US" altLang="en-US" sz="800"/>
              <a:pPr algn="r"/>
              <a:t>15</a:t>
            </a:fld>
            <a:endParaRPr lang="en-US" altLang="en-US" sz="800"/>
          </a:p>
        </p:txBody>
      </p:sp>
      <p:grpSp>
        <p:nvGrpSpPr>
          <p:cNvPr id="41992" name="Group 47">
            <a:extLst>
              <a:ext uri="{FF2B5EF4-FFF2-40B4-BE49-F238E27FC236}">
                <a16:creationId xmlns:a16="http://schemas.microsoft.com/office/drawing/2014/main" id="{49A09C67-CB4C-F94B-8E2B-D04E21BAB776}"/>
              </a:ext>
            </a:extLst>
          </p:cNvPr>
          <p:cNvGrpSpPr>
            <a:grpSpLocks/>
          </p:cNvGrpSpPr>
          <p:nvPr/>
        </p:nvGrpSpPr>
        <p:grpSpPr bwMode="auto">
          <a:xfrm>
            <a:off x="609600" y="6324600"/>
            <a:ext cx="8305800" cy="457200"/>
            <a:chOff x="384" y="3984"/>
            <a:chExt cx="5232" cy="288"/>
          </a:xfrm>
        </p:grpSpPr>
        <p:sp>
          <p:nvSpPr>
            <p:cNvPr id="42020" name="AutoShape 44">
              <a:extLst>
                <a:ext uri="{FF2B5EF4-FFF2-40B4-BE49-F238E27FC236}">
                  <a16:creationId xmlns:a16="http://schemas.microsoft.com/office/drawing/2014/main" id="{8EC13E9C-6942-FF49-B57B-7140864EE37E}"/>
                </a:ext>
              </a:extLst>
            </p:cNvPr>
            <p:cNvSpPr>
              <a:spLocks noChangeArrowheads="1"/>
            </p:cNvSpPr>
            <p:nvPr/>
          </p:nvSpPr>
          <p:spPr bwMode="auto">
            <a:xfrm>
              <a:off x="384" y="3984"/>
              <a:ext cx="5232" cy="288"/>
            </a:xfrm>
            <a:prstGeom prst="rightArrow">
              <a:avLst>
                <a:gd name="adj1" fmla="val 62500"/>
                <a:gd name="adj2" fmla="val 127083"/>
              </a:avLst>
            </a:prstGeom>
            <a:solidFill>
              <a:srgbClr val="C0C0C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400" b="1"/>
            </a:p>
          </p:txBody>
        </p:sp>
        <p:sp>
          <p:nvSpPr>
            <p:cNvPr id="42021" name="Text Box 53">
              <a:extLst>
                <a:ext uri="{FF2B5EF4-FFF2-40B4-BE49-F238E27FC236}">
                  <a16:creationId xmlns:a16="http://schemas.microsoft.com/office/drawing/2014/main" id="{DA2F8C35-0F71-4142-BD5A-1655D8986905}"/>
                </a:ext>
              </a:extLst>
            </p:cNvPr>
            <p:cNvSpPr txBox="1">
              <a:spLocks noChangeArrowheads="1"/>
            </p:cNvSpPr>
            <p:nvPr/>
          </p:nvSpPr>
          <p:spPr bwMode="auto">
            <a:xfrm>
              <a:off x="1813" y="4031"/>
              <a:ext cx="9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latin typeface="Arial Narrow" panose="020B0604020202020204" pitchFamily="34" charset="0"/>
                </a:rPr>
                <a:t>Near Term (0-2 yrs)</a:t>
              </a:r>
            </a:p>
          </p:txBody>
        </p:sp>
        <p:sp>
          <p:nvSpPr>
            <p:cNvPr id="42022" name="Text Box 54">
              <a:extLst>
                <a:ext uri="{FF2B5EF4-FFF2-40B4-BE49-F238E27FC236}">
                  <a16:creationId xmlns:a16="http://schemas.microsoft.com/office/drawing/2014/main" id="{905AA4E6-9D2B-0844-8698-9933CD3195FE}"/>
                </a:ext>
              </a:extLst>
            </p:cNvPr>
            <p:cNvSpPr txBox="1">
              <a:spLocks noChangeArrowheads="1"/>
            </p:cNvSpPr>
            <p:nvPr/>
          </p:nvSpPr>
          <p:spPr bwMode="auto">
            <a:xfrm>
              <a:off x="1008" y="4031"/>
              <a:ext cx="47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latin typeface="Arial Narrow" panose="020B0604020202020204" pitchFamily="34" charset="0"/>
                </a:rPr>
                <a:t> Current</a:t>
              </a:r>
            </a:p>
          </p:txBody>
        </p:sp>
        <p:sp>
          <p:nvSpPr>
            <p:cNvPr id="42023" name="Text Box 55">
              <a:extLst>
                <a:ext uri="{FF2B5EF4-FFF2-40B4-BE49-F238E27FC236}">
                  <a16:creationId xmlns:a16="http://schemas.microsoft.com/office/drawing/2014/main" id="{0044D460-3BD4-7B43-A44D-4A61C296C561}"/>
                </a:ext>
              </a:extLst>
            </p:cNvPr>
            <p:cNvSpPr txBox="1">
              <a:spLocks noChangeArrowheads="1"/>
            </p:cNvSpPr>
            <p:nvPr/>
          </p:nvSpPr>
          <p:spPr bwMode="auto">
            <a:xfrm>
              <a:off x="3100" y="4031"/>
              <a:ext cx="93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latin typeface="Arial Narrow" panose="020B0604020202020204" pitchFamily="34" charset="0"/>
                </a:rPr>
                <a:t> Mid Term (2-5 yrs)</a:t>
              </a:r>
            </a:p>
          </p:txBody>
        </p:sp>
        <p:sp>
          <p:nvSpPr>
            <p:cNvPr id="42024" name="Text Box 56">
              <a:extLst>
                <a:ext uri="{FF2B5EF4-FFF2-40B4-BE49-F238E27FC236}">
                  <a16:creationId xmlns:a16="http://schemas.microsoft.com/office/drawing/2014/main" id="{CA65B84B-B85F-8343-B83F-16ADDCC69CC4}"/>
                </a:ext>
              </a:extLst>
            </p:cNvPr>
            <p:cNvSpPr txBox="1">
              <a:spLocks noChangeArrowheads="1"/>
            </p:cNvSpPr>
            <p:nvPr/>
          </p:nvSpPr>
          <p:spPr bwMode="auto">
            <a:xfrm>
              <a:off x="4368" y="4031"/>
              <a:ext cx="9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latin typeface="Arial Narrow" panose="020B0604020202020204" pitchFamily="34" charset="0"/>
                </a:rPr>
                <a:t> Long Term (5+ yrs)</a:t>
              </a:r>
            </a:p>
          </p:txBody>
        </p:sp>
      </p:grpSp>
      <p:sp>
        <p:nvSpPr>
          <p:cNvPr id="41993" name="Rectangle 62">
            <a:extLst>
              <a:ext uri="{FF2B5EF4-FFF2-40B4-BE49-F238E27FC236}">
                <a16:creationId xmlns:a16="http://schemas.microsoft.com/office/drawing/2014/main" id="{F945C720-C6D5-6441-90DA-D27E228DE8B0}"/>
              </a:ext>
            </a:extLst>
          </p:cNvPr>
          <p:cNvSpPr>
            <a:spLocks noGrp="1" noChangeArrowheads="1"/>
          </p:cNvSpPr>
          <p:nvPr>
            <p:ph type="title" idx="4294967295"/>
          </p:nvPr>
        </p:nvSpPr>
        <p:spPr/>
        <p:txBody>
          <a:bodyPr/>
          <a:lstStyle/>
          <a:p>
            <a:pPr eaLnBrk="1" hangingPunct="1"/>
            <a:r>
              <a:rPr lang="en-US" altLang="en-US"/>
              <a:t>Semantic Web Roadmap</a:t>
            </a:r>
          </a:p>
        </p:txBody>
      </p:sp>
      <p:sp>
        <p:nvSpPr>
          <p:cNvPr id="41994" name="Slide Number Placeholder 244">
            <a:extLst>
              <a:ext uri="{FF2B5EF4-FFF2-40B4-BE49-F238E27FC236}">
                <a16:creationId xmlns:a16="http://schemas.microsoft.com/office/drawing/2014/main" id="{A5CAD584-92C5-0341-8239-17B99C4817C1}"/>
              </a:ext>
            </a:extLst>
          </p:cNvPr>
          <p:cNvSpPr txBox="1">
            <a:spLocks noGrp="1"/>
          </p:cNvSpPr>
          <p:nvPr/>
        </p:nvSpPr>
        <p:spPr bwMode="auto">
          <a:xfrm>
            <a:off x="8610600" y="66294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BB00C701-ED51-7B4B-A0C2-E76AB79C171E}" type="slidenum">
              <a:rPr lang="en-US" altLang="en-US" sz="800"/>
              <a:pPr algn="r"/>
              <a:t>15</a:t>
            </a:fld>
            <a:endParaRPr lang="en-US" altLang="en-US" sz="800"/>
          </a:p>
        </p:txBody>
      </p:sp>
      <p:grpSp>
        <p:nvGrpSpPr>
          <p:cNvPr id="6" name="Group 55">
            <a:extLst>
              <a:ext uri="{FF2B5EF4-FFF2-40B4-BE49-F238E27FC236}">
                <a16:creationId xmlns:a16="http://schemas.microsoft.com/office/drawing/2014/main" id="{0B567EA6-9872-7E49-B218-869956F2BEA7}"/>
              </a:ext>
            </a:extLst>
          </p:cNvPr>
          <p:cNvGrpSpPr>
            <a:grpSpLocks/>
          </p:cNvGrpSpPr>
          <p:nvPr/>
        </p:nvGrpSpPr>
        <p:grpSpPr bwMode="auto">
          <a:xfrm>
            <a:off x="1143000" y="1066800"/>
            <a:ext cx="7543800" cy="5181600"/>
            <a:chOff x="720" y="672"/>
            <a:chExt cx="4752" cy="3264"/>
          </a:xfrm>
        </p:grpSpPr>
        <p:sp>
          <p:nvSpPr>
            <p:cNvPr id="41996" name="Rectangle 28">
              <a:extLst>
                <a:ext uri="{FF2B5EF4-FFF2-40B4-BE49-F238E27FC236}">
                  <a16:creationId xmlns:a16="http://schemas.microsoft.com/office/drawing/2014/main" id="{9EC5CC2D-D148-AC43-981C-AC23ADC29327}"/>
                </a:ext>
              </a:extLst>
            </p:cNvPr>
            <p:cNvSpPr>
              <a:spLocks noChangeArrowheads="1"/>
            </p:cNvSpPr>
            <p:nvPr/>
          </p:nvSpPr>
          <p:spPr bwMode="auto">
            <a:xfrm>
              <a:off x="3024" y="2840"/>
              <a:ext cx="1536" cy="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SWEET 3.0 with semantic callable interfaces via standard programming languages</a:t>
              </a:r>
              <a:endParaRPr lang="en-US" altLang="en-US"/>
            </a:p>
          </p:txBody>
        </p:sp>
        <p:sp>
          <p:nvSpPr>
            <p:cNvPr id="41997" name="Rectangle 8">
              <a:extLst>
                <a:ext uri="{FF2B5EF4-FFF2-40B4-BE49-F238E27FC236}">
                  <a16:creationId xmlns:a16="http://schemas.microsoft.com/office/drawing/2014/main" id="{3CAC6629-E75F-0B42-A1A1-B38E7B338D2B}"/>
                </a:ext>
              </a:extLst>
            </p:cNvPr>
            <p:cNvSpPr>
              <a:spLocks noChangeArrowheads="1"/>
            </p:cNvSpPr>
            <p:nvPr/>
          </p:nvSpPr>
          <p:spPr bwMode="auto">
            <a:xfrm>
              <a:off x="720" y="672"/>
              <a:ext cx="110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a:t>
              </a:r>
              <a:r>
                <a:rPr lang="en-US" altLang="en-US" sz="1400" b="1"/>
                <a:t>Improved Information Sharing</a:t>
              </a:r>
              <a:endParaRPr lang="en-US" altLang="en-US"/>
            </a:p>
          </p:txBody>
        </p:sp>
        <p:sp>
          <p:nvSpPr>
            <p:cNvPr id="41998" name="Rectangle 9">
              <a:extLst>
                <a:ext uri="{FF2B5EF4-FFF2-40B4-BE49-F238E27FC236}">
                  <a16:creationId xmlns:a16="http://schemas.microsoft.com/office/drawing/2014/main" id="{9EECD283-CB47-1445-86E6-C19ED75F8FEA}"/>
                </a:ext>
              </a:extLst>
            </p:cNvPr>
            <p:cNvSpPr>
              <a:spLocks noChangeArrowheads="1"/>
            </p:cNvSpPr>
            <p:nvPr/>
          </p:nvSpPr>
          <p:spPr bwMode="auto">
            <a:xfrm>
              <a:off x="720" y="1152"/>
              <a:ext cx="110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Geospatial semantic services established</a:t>
              </a:r>
              <a:endParaRPr lang="en-US" altLang="en-US"/>
            </a:p>
          </p:txBody>
        </p:sp>
        <p:sp>
          <p:nvSpPr>
            <p:cNvPr id="41999" name="Rectangle 11">
              <a:extLst>
                <a:ext uri="{FF2B5EF4-FFF2-40B4-BE49-F238E27FC236}">
                  <a16:creationId xmlns:a16="http://schemas.microsoft.com/office/drawing/2014/main" id="{EC115AD8-9A6C-4842-A6EF-90BC68BE800B}"/>
                </a:ext>
              </a:extLst>
            </p:cNvPr>
            <p:cNvSpPr>
              <a:spLocks noChangeArrowheads="1"/>
            </p:cNvSpPr>
            <p:nvPr/>
          </p:nvSpPr>
          <p:spPr bwMode="auto">
            <a:xfrm>
              <a:off x="864" y="2160"/>
              <a:ext cx="1104"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Local processing + data exchange</a:t>
              </a:r>
            </a:p>
          </p:txBody>
        </p:sp>
        <p:sp>
          <p:nvSpPr>
            <p:cNvPr id="42000" name="Rectangle 12">
              <a:extLst>
                <a:ext uri="{FF2B5EF4-FFF2-40B4-BE49-F238E27FC236}">
                  <a16:creationId xmlns:a16="http://schemas.microsoft.com/office/drawing/2014/main" id="{B018172D-921C-6341-A0A7-D25CFF47258C}"/>
                </a:ext>
              </a:extLst>
            </p:cNvPr>
            <p:cNvSpPr>
              <a:spLocks noChangeArrowheads="1"/>
            </p:cNvSpPr>
            <p:nvPr/>
          </p:nvSpPr>
          <p:spPr bwMode="auto">
            <a:xfrm>
              <a:off x="864" y="1585"/>
              <a:ext cx="110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Some common vocabulary based product search and access</a:t>
              </a:r>
              <a:endParaRPr lang="en-US" altLang="en-US"/>
            </a:p>
          </p:txBody>
        </p:sp>
        <p:sp>
          <p:nvSpPr>
            <p:cNvPr id="42001" name="Rectangle 13">
              <a:extLst>
                <a:ext uri="{FF2B5EF4-FFF2-40B4-BE49-F238E27FC236}">
                  <a16:creationId xmlns:a16="http://schemas.microsoft.com/office/drawing/2014/main" id="{EC9D5478-5307-A247-9694-82088B6F727E}"/>
                </a:ext>
              </a:extLst>
            </p:cNvPr>
            <p:cNvSpPr>
              <a:spLocks noChangeArrowheads="1"/>
            </p:cNvSpPr>
            <p:nvPr/>
          </p:nvSpPr>
          <p:spPr bwMode="auto">
            <a:xfrm>
              <a:off x="4368" y="672"/>
              <a:ext cx="110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a:t>
              </a:r>
              <a:r>
                <a:rPr lang="en-US" altLang="en-US" sz="1400" b="1"/>
                <a:t>Revolutionizing how science is done</a:t>
              </a:r>
              <a:endParaRPr lang="en-US" altLang="en-US"/>
            </a:p>
          </p:txBody>
        </p:sp>
        <p:sp>
          <p:nvSpPr>
            <p:cNvPr id="42002" name="Rectangle 14">
              <a:extLst>
                <a:ext uri="{FF2B5EF4-FFF2-40B4-BE49-F238E27FC236}">
                  <a16:creationId xmlns:a16="http://schemas.microsoft.com/office/drawing/2014/main" id="{AB0C7FF2-9AAD-8441-8DA6-1A2F8DDE8BEB}"/>
                </a:ext>
              </a:extLst>
            </p:cNvPr>
            <p:cNvSpPr>
              <a:spLocks noChangeArrowheads="1"/>
            </p:cNvSpPr>
            <p:nvPr/>
          </p:nvSpPr>
          <p:spPr bwMode="auto">
            <a:xfrm>
              <a:off x="4368" y="1152"/>
              <a:ext cx="110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Autonomous inference of science results</a:t>
              </a:r>
              <a:endParaRPr lang="en-US" altLang="en-US"/>
            </a:p>
          </p:txBody>
        </p:sp>
        <p:sp>
          <p:nvSpPr>
            <p:cNvPr id="42003" name="Rectangle 15">
              <a:extLst>
                <a:ext uri="{FF2B5EF4-FFF2-40B4-BE49-F238E27FC236}">
                  <a16:creationId xmlns:a16="http://schemas.microsoft.com/office/drawing/2014/main" id="{14ADD8E2-A1A7-7B44-87B5-AD4338A53973}"/>
                </a:ext>
              </a:extLst>
            </p:cNvPr>
            <p:cNvSpPr>
              <a:spLocks noChangeArrowheads="1"/>
            </p:cNvSpPr>
            <p:nvPr/>
          </p:nvSpPr>
          <p:spPr bwMode="auto">
            <a:xfrm>
              <a:off x="3264" y="1152"/>
              <a:ext cx="110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Scientific semantic assisted services</a:t>
              </a:r>
              <a:endParaRPr lang="en-US" altLang="en-US"/>
            </a:p>
          </p:txBody>
        </p:sp>
        <p:sp>
          <p:nvSpPr>
            <p:cNvPr id="42004" name="Rectangle 16">
              <a:extLst>
                <a:ext uri="{FF2B5EF4-FFF2-40B4-BE49-F238E27FC236}">
                  <a16:creationId xmlns:a16="http://schemas.microsoft.com/office/drawing/2014/main" id="{0DDF7AF9-069B-1D4C-9265-5D3628C6A98C}"/>
                </a:ext>
              </a:extLst>
            </p:cNvPr>
            <p:cNvSpPr>
              <a:spLocks noChangeArrowheads="1"/>
            </p:cNvSpPr>
            <p:nvPr/>
          </p:nvSpPr>
          <p:spPr bwMode="auto">
            <a:xfrm>
              <a:off x="3264" y="672"/>
              <a:ext cx="110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a:t>
              </a:r>
              <a:r>
                <a:rPr lang="en-US" altLang="en-US" sz="1400" b="1"/>
                <a:t>Acceleration of Knowledge Production</a:t>
              </a:r>
              <a:endParaRPr lang="en-US" altLang="en-US"/>
            </a:p>
          </p:txBody>
        </p:sp>
        <p:sp>
          <p:nvSpPr>
            <p:cNvPr id="42005" name="Rectangle 17">
              <a:extLst>
                <a:ext uri="{FF2B5EF4-FFF2-40B4-BE49-F238E27FC236}">
                  <a16:creationId xmlns:a16="http://schemas.microsoft.com/office/drawing/2014/main" id="{C6F59FB9-8004-254B-A59F-FEE38B3BD86E}"/>
                </a:ext>
              </a:extLst>
            </p:cNvPr>
            <p:cNvSpPr>
              <a:spLocks noChangeArrowheads="1"/>
            </p:cNvSpPr>
            <p:nvPr/>
          </p:nvSpPr>
          <p:spPr bwMode="auto">
            <a:xfrm>
              <a:off x="1824" y="672"/>
              <a:ext cx="144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a:t>
              </a:r>
              <a:r>
                <a:rPr lang="en-US" altLang="en-US" sz="1400" b="1"/>
                <a:t>Increased Collaboration &amp; Interdisciplinary Science</a:t>
              </a:r>
              <a:endParaRPr lang="en-US" altLang="en-US"/>
            </a:p>
          </p:txBody>
        </p:sp>
        <p:sp>
          <p:nvSpPr>
            <p:cNvPr id="42006" name="Rectangle 18">
              <a:extLst>
                <a:ext uri="{FF2B5EF4-FFF2-40B4-BE49-F238E27FC236}">
                  <a16:creationId xmlns:a16="http://schemas.microsoft.com/office/drawing/2014/main" id="{2794C550-EDEA-CD46-8E17-1A535087CBE7}"/>
                </a:ext>
              </a:extLst>
            </p:cNvPr>
            <p:cNvSpPr>
              <a:spLocks noChangeArrowheads="1"/>
            </p:cNvSpPr>
            <p:nvPr/>
          </p:nvSpPr>
          <p:spPr bwMode="auto">
            <a:xfrm>
              <a:off x="1824" y="1152"/>
              <a:ext cx="144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Geospatial semantic services proliferate</a:t>
              </a:r>
              <a:endParaRPr lang="en-US" altLang="en-US"/>
            </a:p>
          </p:txBody>
        </p:sp>
        <p:sp>
          <p:nvSpPr>
            <p:cNvPr id="42007" name="Rectangle 26">
              <a:extLst>
                <a:ext uri="{FF2B5EF4-FFF2-40B4-BE49-F238E27FC236}">
                  <a16:creationId xmlns:a16="http://schemas.microsoft.com/office/drawing/2014/main" id="{8B04B9E2-B84A-154F-B9F3-F21056C34217}"/>
                </a:ext>
              </a:extLst>
            </p:cNvPr>
            <p:cNvSpPr>
              <a:spLocks noChangeArrowheads="1"/>
            </p:cNvSpPr>
            <p:nvPr/>
          </p:nvSpPr>
          <p:spPr bwMode="auto">
            <a:xfrm>
              <a:off x="720" y="2832"/>
              <a:ext cx="9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SWEET core 1.0 based on GCMD/CF</a:t>
              </a:r>
              <a:endParaRPr lang="en-US" altLang="en-US"/>
            </a:p>
          </p:txBody>
        </p:sp>
        <p:sp>
          <p:nvSpPr>
            <p:cNvPr id="42008" name="Rectangle 27">
              <a:extLst>
                <a:ext uri="{FF2B5EF4-FFF2-40B4-BE49-F238E27FC236}">
                  <a16:creationId xmlns:a16="http://schemas.microsoft.com/office/drawing/2014/main" id="{47309C8F-934B-924F-A53C-EB99C0E5C4D5}"/>
                </a:ext>
              </a:extLst>
            </p:cNvPr>
            <p:cNvSpPr>
              <a:spLocks noChangeArrowheads="1"/>
            </p:cNvSpPr>
            <p:nvPr/>
          </p:nvSpPr>
          <p:spPr bwMode="auto">
            <a:xfrm>
              <a:off x="1680" y="2832"/>
              <a:ext cx="134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SWEET core 2.0 based on best practices decided from community</a:t>
              </a:r>
              <a:endParaRPr lang="en-US" altLang="en-US"/>
            </a:p>
          </p:txBody>
        </p:sp>
        <p:sp>
          <p:nvSpPr>
            <p:cNvPr id="42009" name="Rectangle 30">
              <a:extLst>
                <a:ext uri="{FF2B5EF4-FFF2-40B4-BE49-F238E27FC236}">
                  <a16:creationId xmlns:a16="http://schemas.microsoft.com/office/drawing/2014/main" id="{FBB564CE-C111-8A4D-A92B-52B5F8C5B66A}"/>
                </a:ext>
              </a:extLst>
            </p:cNvPr>
            <p:cNvSpPr>
              <a:spLocks noChangeArrowheads="1"/>
            </p:cNvSpPr>
            <p:nvPr/>
          </p:nvSpPr>
          <p:spPr bwMode="auto">
            <a:xfrm>
              <a:off x="768" y="3408"/>
              <a:ext cx="91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RDF, OWL, OWL-S</a:t>
              </a:r>
              <a:endParaRPr lang="en-US" altLang="en-US"/>
            </a:p>
          </p:txBody>
        </p:sp>
        <p:sp>
          <p:nvSpPr>
            <p:cNvPr id="42010" name="Rectangle 25">
              <a:extLst>
                <a:ext uri="{FF2B5EF4-FFF2-40B4-BE49-F238E27FC236}">
                  <a16:creationId xmlns:a16="http://schemas.microsoft.com/office/drawing/2014/main" id="{62DAD90E-18DD-6848-8441-BA3416891398}"/>
                </a:ext>
              </a:extLst>
            </p:cNvPr>
            <p:cNvSpPr>
              <a:spLocks noChangeArrowheads="1"/>
            </p:cNvSpPr>
            <p:nvPr/>
          </p:nvSpPr>
          <p:spPr bwMode="auto">
            <a:xfrm>
              <a:off x="1968" y="1585"/>
              <a:ext cx="12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sym typeface="Wingdings" pitchFamily="2" charset="2"/>
                </a:rPr>
                <a:t> Semantic geospatial search &amp; inference, access</a:t>
              </a:r>
            </a:p>
          </p:txBody>
        </p:sp>
        <p:sp>
          <p:nvSpPr>
            <p:cNvPr id="42011" name="Rectangle 20">
              <a:extLst>
                <a:ext uri="{FF2B5EF4-FFF2-40B4-BE49-F238E27FC236}">
                  <a16:creationId xmlns:a16="http://schemas.microsoft.com/office/drawing/2014/main" id="{8D78B6DA-A68C-AD42-8BF7-C89EDE9302CB}"/>
                </a:ext>
              </a:extLst>
            </p:cNvPr>
            <p:cNvSpPr>
              <a:spLocks noChangeArrowheads="1"/>
            </p:cNvSpPr>
            <p:nvPr/>
          </p:nvSpPr>
          <p:spPr bwMode="auto">
            <a:xfrm>
              <a:off x="4368" y="2160"/>
              <a:ext cx="1104"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Metadata-driven data fusion (semantic service chaining), trust</a:t>
              </a:r>
              <a:endParaRPr lang="en-US" altLang="en-US"/>
            </a:p>
          </p:txBody>
        </p:sp>
        <p:sp>
          <p:nvSpPr>
            <p:cNvPr id="42012" name="Rectangle 21">
              <a:extLst>
                <a:ext uri="{FF2B5EF4-FFF2-40B4-BE49-F238E27FC236}">
                  <a16:creationId xmlns:a16="http://schemas.microsoft.com/office/drawing/2014/main" id="{89F76BF7-BE5D-C849-90E2-98EBF74072F0}"/>
                </a:ext>
              </a:extLst>
            </p:cNvPr>
            <p:cNvSpPr>
              <a:spLocks noChangeArrowheads="1"/>
            </p:cNvSpPr>
            <p:nvPr/>
          </p:nvSpPr>
          <p:spPr bwMode="auto">
            <a:xfrm>
              <a:off x="4368" y="1585"/>
              <a:ext cx="110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Semantic agent-based integration</a:t>
              </a:r>
              <a:endParaRPr lang="en-US" altLang="en-US"/>
            </a:p>
          </p:txBody>
        </p:sp>
        <p:sp>
          <p:nvSpPr>
            <p:cNvPr id="42013" name="Rectangle 22">
              <a:extLst>
                <a:ext uri="{FF2B5EF4-FFF2-40B4-BE49-F238E27FC236}">
                  <a16:creationId xmlns:a16="http://schemas.microsoft.com/office/drawing/2014/main" id="{F64A0398-1349-6D45-8DEA-DC05B91DBF70}"/>
                </a:ext>
              </a:extLst>
            </p:cNvPr>
            <p:cNvSpPr>
              <a:spLocks noChangeArrowheads="1"/>
            </p:cNvSpPr>
            <p:nvPr/>
          </p:nvSpPr>
          <p:spPr bwMode="auto">
            <a:xfrm>
              <a:off x="3168" y="2160"/>
              <a:ext cx="1200"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buFont typeface="Wingdings" pitchFamily="2" charset="2"/>
                <a:buChar char="t"/>
              </a:pPr>
              <a:r>
                <a:rPr lang="en-US" altLang="en-US" sz="1400" b="1">
                  <a:sym typeface="Wingdings" pitchFamily="2" charset="2"/>
                </a:rPr>
                <a:t>Interoperable geospatial services</a:t>
              </a:r>
              <a:br>
                <a:rPr lang="en-US" altLang="en-US" sz="1400" b="1">
                  <a:sym typeface="Wingdings" pitchFamily="2" charset="2"/>
                </a:rPr>
              </a:br>
              <a:r>
                <a:rPr lang="en-US" altLang="en-US" sz="1400" b="1">
                  <a:sym typeface="Wingdings" pitchFamily="2" charset="2"/>
                </a:rPr>
                <a:t>(analysis as service), results explanation service</a:t>
              </a:r>
              <a:endParaRPr lang="en-US" altLang="en-US"/>
            </a:p>
          </p:txBody>
        </p:sp>
        <p:sp>
          <p:nvSpPr>
            <p:cNvPr id="42014" name="Rectangle 23">
              <a:extLst>
                <a:ext uri="{FF2B5EF4-FFF2-40B4-BE49-F238E27FC236}">
                  <a16:creationId xmlns:a16="http://schemas.microsoft.com/office/drawing/2014/main" id="{F0BEEDA5-55F5-724E-9905-8448F6FAF101}"/>
                </a:ext>
              </a:extLst>
            </p:cNvPr>
            <p:cNvSpPr>
              <a:spLocks noChangeArrowheads="1"/>
            </p:cNvSpPr>
            <p:nvPr/>
          </p:nvSpPr>
          <p:spPr bwMode="auto">
            <a:xfrm>
              <a:off x="3168" y="1585"/>
              <a:ext cx="12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Semantic agent-based searches</a:t>
              </a:r>
              <a:endParaRPr lang="en-US" altLang="en-US"/>
            </a:p>
          </p:txBody>
        </p:sp>
        <p:sp>
          <p:nvSpPr>
            <p:cNvPr id="42015" name="Rectangle 24">
              <a:extLst>
                <a:ext uri="{FF2B5EF4-FFF2-40B4-BE49-F238E27FC236}">
                  <a16:creationId xmlns:a16="http://schemas.microsoft.com/office/drawing/2014/main" id="{A0C3271F-24E1-2A40-8F96-DA3B295241DA}"/>
                </a:ext>
              </a:extLst>
            </p:cNvPr>
            <p:cNvSpPr>
              <a:spLocks noChangeArrowheads="1"/>
            </p:cNvSpPr>
            <p:nvPr/>
          </p:nvSpPr>
          <p:spPr bwMode="auto">
            <a:xfrm>
              <a:off x="1968" y="2160"/>
              <a:ext cx="1200"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Basic data tailoring services (data as service), verification/ validation</a:t>
              </a:r>
              <a:endParaRPr lang="en-US" altLang="en-US"/>
            </a:p>
          </p:txBody>
        </p:sp>
        <p:sp>
          <p:nvSpPr>
            <p:cNvPr id="42016" name="Rectangle 29">
              <a:extLst>
                <a:ext uri="{FF2B5EF4-FFF2-40B4-BE49-F238E27FC236}">
                  <a16:creationId xmlns:a16="http://schemas.microsoft.com/office/drawing/2014/main" id="{49D904F0-FB10-E64E-844F-582C7289A06C}"/>
                </a:ext>
              </a:extLst>
            </p:cNvPr>
            <p:cNvSpPr>
              <a:spLocks noChangeArrowheads="1"/>
            </p:cNvSpPr>
            <p:nvPr/>
          </p:nvSpPr>
          <p:spPr bwMode="auto">
            <a:xfrm>
              <a:off x="4560" y="2832"/>
              <a:ext cx="91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Reasoners able to utilize SWEET 4.0</a:t>
              </a:r>
              <a:endParaRPr lang="en-US" altLang="en-US"/>
            </a:p>
          </p:txBody>
        </p:sp>
        <p:sp>
          <p:nvSpPr>
            <p:cNvPr id="42017" name="Rectangle 31">
              <a:extLst>
                <a:ext uri="{FF2B5EF4-FFF2-40B4-BE49-F238E27FC236}">
                  <a16:creationId xmlns:a16="http://schemas.microsoft.com/office/drawing/2014/main" id="{F833CD47-F04E-E742-949A-4B4CE8A5D81B}"/>
                </a:ext>
              </a:extLst>
            </p:cNvPr>
            <p:cNvSpPr>
              <a:spLocks noChangeArrowheads="1"/>
            </p:cNvSpPr>
            <p:nvPr/>
          </p:nvSpPr>
          <p:spPr bwMode="auto">
            <a:xfrm>
              <a:off x="1680" y="3408"/>
              <a:ext cx="1344"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Geospatial reasoning, OWL-Time</a:t>
              </a:r>
              <a:endParaRPr lang="en-US" altLang="en-US"/>
            </a:p>
          </p:txBody>
        </p:sp>
        <p:sp>
          <p:nvSpPr>
            <p:cNvPr id="42018" name="Rectangle 32">
              <a:extLst>
                <a:ext uri="{FF2B5EF4-FFF2-40B4-BE49-F238E27FC236}">
                  <a16:creationId xmlns:a16="http://schemas.microsoft.com/office/drawing/2014/main" id="{8F6930BD-0E4B-464B-BAAA-8F3E83BD7BC8}"/>
                </a:ext>
              </a:extLst>
            </p:cNvPr>
            <p:cNvSpPr>
              <a:spLocks noChangeArrowheads="1"/>
            </p:cNvSpPr>
            <p:nvPr/>
          </p:nvSpPr>
          <p:spPr bwMode="auto">
            <a:xfrm>
              <a:off x="3024" y="3408"/>
              <a:ext cx="1296"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Numerical reasoning</a:t>
              </a:r>
              <a:endParaRPr lang="en-US" altLang="en-US"/>
            </a:p>
          </p:txBody>
        </p:sp>
        <p:sp>
          <p:nvSpPr>
            <p:cNvPr id="42019" name="Rectangle 33">
              <a:extLst>
                <a:ext uri="{FF2B5EF4-FFF2-40B4-BE49-F238E27FC236}">
                  <a16:creationId xmlns:a16="http://schemas.microsoft.com/office/drawing/2014/main" id="{F849656E-23D9-8B41-813B-B73B8CD44F63}"/>
                </a:ext>
              </a:extLst>
            </p:cNvPr>
            <p:cNvSpPr>
              <a:spLocks noChangeArrowheads="1"/>
            </p:cNvSpPr>
            <p:nvPr/>
          </p:nvSpPr>
          <p:spPr bwMode="auto">
            <a:xfrm>
              <a:off x="4320" y="3408"/>
              <a:ext cx="115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Scientific reasoning</a:t>
              </a:r>
              <a:endParaRPr lang="en-US" alt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1" presetClass="entr" presetSubtype="0" fill="hold" grpId="0" nodeType="withEffect" nodePh="1">
                                  <p:stCondLst>
                                    <p:cond delay="0"/>
                                  </p:stCondLst>
                                  <p:endCondLst>
                                    <p:cond evt="begin" delay="0">
                                      <p:tn val="21"/>
                                    </p:cond>
                                  </p:endCondLst>
                                  <p:childTnLst>
                                    <p:set>
                                      <p:cBhvr>
                                        <p:cTn id="22" dur="1" fill="hold">
                                          <p:stCondLst>
                                            <p:cond delay="0"/>
                                          </p:stCondLst>
                                        </p:cTn>
                                        <p:tgtEl>
                                          <p:spTgt spid="614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47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7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2">
            <a:extLst>
              <a:ext uri="{FF2B5EF4-FFF2-40B4-BE49-F238E27FC236}">
                <a16:creationId xmlns:a16="http://schemas.microsoft.com/office/drawing/2014/main" id="{E12E2FAF-D1FF-7645-8176-F140DC4D4D2F}"/>
              </a:ext>
            </a:extLst>
          </p:cNvPr>
          <p:cNvGrpSpPr>
            <a:grpSpLocks/>
          </p:cNvGrpSpPr>
          <p:nvPr/>
        </p:nvGrpSpPr>
        <p:grpSpPr bwMode="auto">
          <a:xfrm>
            <a:off x="381000" y="1052513"/>
            <a:ext cx="8305800" cy="5195887"/>
            <a:chOff x="240" y="663"/>
            <a:chExt cx="5232" cy="3273"/>
          </a:xfrm>
        </p:grpSpPr>
        <p:sp>
          <p:nvSpPr>
            <p:cNvPr id="44104" name="Rectangle 49">
              <a:extLst>
                <a:ext uri="{FF2B5EF4-FFF2-40B4-BE49-F238E27FC236}">
                  <a16:creationId xmlns:a16="http://schemas.microsoft.com/office/drawing/2014/main" id="{8A961518-C99B-5845-8F55-64CBEBD13EC3}"/>
                </a:ext>
              </a:extLst>
            </p:cNvPr>
            <p:cNvSpPr>
              <a:spLocks noChangeArrowheads="1"/>
            </p:cNvSpPr>
            <p:nvPr/>
          </p:nvSpPr>
          <p:spPr bwMode="auto">
            <a:xfrm>
              <a:off x="703" y="675"/>
              <a:ext cx="1134" cy="909"/>
            </a:xfrm>
            <a:prstGeom prst="rect">
              <a:avLst/>
            </a:prstGeom>
            <a:solidFill>
              <a:srgbClr val="F5CDC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105" name="Rectangle 2">
              <a:extLst>
                <a:ext uri="{FF2B5EF4-FFF2-40B4-BE49-F238E27FC236}">
                  <a16:creationId xmlns:a16="http://schemas.microsoft.com/office/drawing/2014/main" id="{FBDCE03A-1462-754F-9A2E-FFA5538F8381}"/>
                </a:ext>
              </a:extLst>
            </p:cNvPr>
            <p:cNvSpPr>
              <a:spLocks noChangeArrowheads="1"/>
            </p:cNvSpPr>
            <p:nvPr/>
          </p:nvSpPr>
          <p:spPr bwMode="auto">
            <a:xfrm>
              <a:off x="528" y="2832"/>
              <a:ext cx="192" cy="576"/>
            </a:xfrm>
            <a:prstGeom prst="rect">
              <a:avLst/>
            </a:prstGeom>
            <a:solidFill>
              <a:srgbClr val="E1EAD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106" name="Rectangle 3">
              <a:extLst>
                <a:ext uri="{FF2B5EF4-FFF2-40B4-BE49-F238E27FC236}">
                  <a16:creationId xmlns:a16="http://schemas.microsoft.com/office/drawing/2014/main" id="{30E37A72-6E8D-1C49-B70F-5757C24DEEE5}"/>
                </a:ext>
              </a:extLst>
            </p:cNvPr>
            <p:cNvSpPr>
              <a:spLocks noChangeArrowheads="1"/>
            </p:cNvSpPr>
            <p:nvPr/>
          </p:nvSpPr>
          <p:spPr bwMode="auto">
            <a:xfrm>
              <a:off x="528" y="3408"/>
              <a:ext cx="240" cy="528"/>
            </a:xfrm>
            <a:prstGeom prst="rect">
              <a:avLst/>
            </a:prstGeom>
            <a:solidFill>
              <a:srgbClr val="E1EAD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107" name="Rectangle 4">
              <a:extLst>
                <a:ext uri="{FF2B5EF4-FFF2-40B4-BE49-F238E27FC236}">
                  <a16:creationId xmlns:a16="http://schemas.microsoft.com/office/drawing/2014/main" id="{58ECEBCF-C41C-7848-973C-644D7DCD37BB}"/>
                </a:ext>
              </a:extLst>
            </p:cNvPr>
            <p:cNvSpPr>
              <a:spLocks noChangeArrowheads="1"/>
            </p:cNvSpPr>
            <p:nvPr/>
          </p:nvSpPr>
          <p:spPr bwMode="auto">
            <a:xfrm>
              <a:off x="240" y="2832"/>
              <a:ext cx="288" cy="1104"/>
            </a:xfrm>
            <a:prstGeom prst="rect">
              <a:avLst/>
            </a:prstGeom>
            <a:solidFill>
              <a:srgbClr val="E1EAD8"/>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108" name="Rectangle 5">
              <a:extLst>
                <a:ext uri="{FF2B5EF4-FFF2-40B4-BE49-F238E27FC236}">
                  <a16:creationId xmlns:a16="http://schemas.microsoft.com/office/drawing/2014/main" id="{3064A7D5-8001-3F41-B98B-753A6929E894}"/>
                </a:ext>
              </a:extLst>
            </p:cNvPr>
            <p:cNvSpPr>
              <a:spLocks noChangeArrowheads="1"/>
            </p:cNvSpPr>
            <p:nvPr/>
          </p:nvSpPr>
          <p:spPr bwMode="auto">
            <a:xfrm>
              <a:off x="528" y="2160"/>
              <a:ext cx="336" cy="672"/>
            </a:xfrm>
            <a:prstGeom prst="rect">
              <a:avLst/>
            </a:prstGeom>
            <a:solidFill>
              <a:srgbClr val="FFF5C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109" name="Rectangle 6">
              <a:extLst>
                <a:ext uri="{FF2B5EF4-FFF2-40B4-BE49-F238E27FC236}">
                  <a16:creationId xmlns:a16="http://schemas.microsoft.com/office/drawing/2014/main" id="{5905147B-FC64-D840-982F-6C86E69A0B41}"/>
                </a:ext>
              </a:extLst>
            </p:cNvPr>
            <p:cNvSpPr>
              <a:spLocks noChangeArrowheads="1"/>
            </p:cNvSpPr>
            <p:nvPr/>
          </p:nvSpPr>
          <p:spPr bwMode="auto">
            <a:xfrm>
              <a:off x="528" y="1584"/>
              <a:ext cx="336" cy="576"/>
            </a:xfrm>
            <a:prstGeom prst="rect">
              <a:avLst/>
            </a:prstGeom>
            <a:solidFill>
              <a:srgbClr val="FFF5C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110" name="Rectangle 7">
              <a:extLst>
                <a:ext uri="{FF2B5EF4-FFF2-40B4-BE49-F238E27FC236}">
                  <a16:creationId xmlns:a16="http://schemas.microsoft.com/office/drawing/2014/main" id="{9C994F8D-044D-194B-B312-26516EBA5944}"/>
                </a:ext>
              </a:extLst>
            </p:cNvPr>
            <p:cNvSpPr>
              <a:spLocks noChangeArrowheads="1"/>
            </p:cNvSpPr>
            <p:nvPr/>
          </p:nvSpPr>
          <p:spPr bwMode="auto">
            <a:xfrm>
              <a:off x="528" y="672"/>
              <a:ext cx="192" cy="480"/>
            </a:xfrm>
            <a:prstGeom prst="rect">
              <a:avLst/>
            </a:prstGeom>
            <a:solidFill>
              <a:srgbClr val="F5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44111" name="Text Box 10">
              <a:extLst>
                <a:ext uri="{FF2B5EF4-FFF2-40B4-BE49-F238E27FC236}">
                  <a16:creationId xmlns:a16="http://schemas.microsoft.com/office/drawing/2014/main" id="{A80ADED5-89C1-FA43-8390-54841BCEBEA4}"/>
                </a:ext>
              </a:extLst>
            </p:cNvPr>
            <p:cNvSpPr txBox="1">
              <a:spLocks noChangeArrowheads="1"/>
            </p:cNvSpPr>
            <p:nvPr/>
          </p:nvSpPr>
          <p:spPr bwMode="auto">
            <a:xfrm rot="-5400000">
              <a:off x="437" y="1723"/>
              <a:ext cx="52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000" b="1"/>
                <a:t>Assisted Discovery &amp; Mediation</a:t>
              </a:r>
            </a:p>
          </p:txBody>
        </p:sp>
        <p:sp>
          <p:nvSpPr>
            <p:cNvPr id="44112" name="Rectangle 11">
              <a:extLst>
                <a:ext uri="{FF2B5EF4-FFF2-40B4-BE49-F238E27FC236}">
                  <a16:creationId xmlns:a16="http://schemas.microsoft.com/office/drawing/2014/main" id="{A71AA0B5-F452-9B44-8325-A694094A4838}"/>
                </a:ext>
              </a:extLst>
            </p:cNvPr>
            <p:cNvSpPr>
              <a:spLocks noChangeArrowheads="1"/>
            </p:cNvSpPr>
            <p:nvPr/>
          </p:nvSpPr>
          <p:spPr bwMode="auto">
            <a:xfrm>
              <a:off x="864" y="1583"/>
              <a:ext cx="1104" cy="1249"/>
            </a:xfrm>
            <a:prstGeom prst="rect">
              <a:avLst/>
            </a:prstGeom>
            <a:solidFill>
              <a:srgbClr val="FFF5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endParaRPr lang="en-US" altLang="en-US" sz="1400" b="1">
                <a:sym typeface="Wingdings" pitchFamily="2" charset="2"/>
              </a:endParaRPr>
            </a:p>
          </p:txBody>
        </p:sp>
        <p:sp>
          <p:nvSpPr>
            <p:cNvPr id="44113" name="Rectangle 14">
              <a:extLst>
                <a:ext uri="{FF2B5EF4-FFF2-40B4-BE49-F238E27FC236}">
                  <a16:creationId xmlns:a16="http://schemas.microsoft.com/office/drawing/2014/main" id="{E3295EC3-33D7-7F4B-8BDA-39EAAD58176A}"/>
                </a:ext>
              </a:extLst>
            </p:cNvPr>
            <p:cNvSpPr>
              <a:spLocks noChangeArrowheads="1"/>
            </p:cNvSpPr>
            <p:nvPr/>
          </p:nvSpPr>
          <p:spPr bwMode="auto">
            <a:xfrm>
              <a:off x="4368" y="674"/>
              <a:ext cx="1104" cy="910"/>
            </a:xfrm>
            <a:prstGeom prst="rect">
              <a:avLst/>
            </a:prstGeom>
            <a:solidFill>
              <a:srgbClr val="E88A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endParaRPr lang="en-US" altLang="en-US"/>
            </a:p>
          </p:txBody>
        </p:sp>
        <p:sp>
          <p:nvSpPr>
            <p:cNvPr id="44114" name="Rectangle 15">
              <a:extLst>
                <a:ext uri="{FF2B5EF4-FFF2-40B4-BE49-F238E27FC236}">
                  <a16:creationId xmlns:a16="http://schemas.microsoft.com/office/drawing/2014/main" id="{350ACE26-44A0-9640-9D42-69221ACD17C4}"/>
                </a:ext>
              </a:extLst>
            </p:cNvPr>
            <p:cNvSpPr>
              <a:spLocks noChangeArrowheads="1"/>
            </p:cNvSpPr>
            <p:nvPr/>
          </p:nvSpPr>
          <p:spPr bwMode="auto">
            <a:xfrm>
              <a:off x="3264" y="671"/>
              <a:ext cx="1104" cy="913"/>
            </a:xfrm>
            <a:prstGeom prst="rect">
              <a:avLst/>
            </a:prstGeom>
            <a:solidFill>
              <a:srgbClr val="EFABA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endParaRPr lang="en-US" altLang="en-US"/>
            </a:p>
          </p:txBody>
        </p:sp>
        <p:sp>
          <p:nvSpPr>
            <p:cNvPr id="44115" name="Rectangle 18">
              <a:extLst>
                <a:ext uri="{FF2B5EF4-FFF2-40B4-BE49-F238E27FC236}">
                  <a16:creationId xmlns:a16="http://schemas.microsoft.com/office/drawing/2014/main" id="{68DABA04-459B-1A4F-A00B-322657466AF5}"/>
                </a:ext>
              </a:extLst>
            </p:cNvPr>
            <p:cNvSpPr>
              <a:spLocks noChangeArrowheads="1"/>
            </p:cNvSpPr>
            <p:nvPr/>
          </p:nvSpPr>
          <p:spPr bwMode="auto">
            <a:xfrm>
              <a:off x="1824" y="671"/>
              <a:ext cx="1440" cy="913"/>
            </a:xfrm>
            <a:prstGeom prst="rect">
              <a:avLst/>
            </a:prstGeom>
            <a:solidFill>
              <a:srgbClr val="F2BC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endParaRPr lang="en-US" altLang="en-US"/>
            </a:p>
          </p:txBody>
        </p:sp>
        <p:sp>
          <p:nvSpPr>
            <p:cNvPr id="44116" name="Rectangle 19">
              <a:extLst>
                <a:ext uri="{FF2B5EF4-FFF2-40B4-BE49-F238E27FC236}">
                  <a16:creationId xmlns:a16="http://schemas.microsoft.com/office/drawing/2014/main" id="{AD110ED7-4253-8040-99F3-CA0FC9F40696}"/>
                </a:ext>
              </a:extLst>
            </p:cNvPr>
            <p:cNvSpPr>
              <a:spLocks noChangeArrowheads="1"/>
            </p:cNvSpPr>
            <p:nvPr/>
          </p:nvSpPr>
          <p:spPr bwMode="auto">
            <a:xfrm>
              <a:off x="528" y="1152"/>
              <a:ext cx="192" cy="432"/>
            </a:xfrm>
            <a:prstGeom prst="rect">
              <a:avLst/>
            </a:prstGeom>
            <a:solidFill>
              <a:srgbClr val="F5CDC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117" name="Rectangle 20">
              <a:extLst>
                <a:ext uri="{FF2B5EF4-FFF2-40B4-BE49-F238E27FC236}">
                  <a16:creationId xmlns:a16="http://schemas.microsoft.com/office/drawing/2014/main" id="{7FB45B9D-1726-8B48-B1D2-9D05C7794AE1}"/>
                </a:ext>
              </a:extLst>
            </p:cNvPr>
            <p:cNvSpPr>
              <a:spLocks noChangeArrowheads="1"/>
            </p:cNvSpPr>
            <p:nvPr/>
          </p:nvSpPr>
          <p:spPr bwMode="auto">
            <a:xfrm>
              <a:off x="4368" y="1583"/>
              <a:ext cx="1104" cy="1249"/>
            </a:xfrm>
            <a:prstGeom prst="rect">
              <a:avLst/>
            </a:prstGeom>
            <a:solidFill>
              <a:srgbClr val="FFE8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endParaRPr lang="en-US" altLang="en-US"/>
            </a:p>
          </p:txBody>
        </p:sp>
        <p:sp>
          <p:nvSpPr>
            <p:cNvPr id="44118" name="Rectangle 22">
              <a:extLst>
                <a:ext uri="{FF2B5EF4-FFF2-40B4-BE49-F238E27FC236}">
                  <a16:creationId xmlns:a16="http://schemas.microsoft.com/office/drawing/2014/main" id="{F6CFC6F3-5CE5-7947-A840-BBFC339D4DDA}"/>
                </a:ext>
              </a:extLst>
            </p:cNvPr>
            <p:cNvSpPr>
              <a:spLocks noChangeArrowheads="1"/>
            </p:cNvSpPr>
            <p:nvPr/>
          </p:nvSpPr>
          <p:spPr bwMode="auto">
            <a:xfrm>
              <a:off x="3168" y="1587"/>
              <a:ext cx="1200" cy="1245"/>
            </a:xfrm>
            <a:prstGeom prst="rect">
              <a:avLst/>
            </a:prstGeom>
            <a:solidFill>
              <a:srgbClr val="FFEE9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buFont typeface="Wingdings" pitchFamily="2" charset="2"/>
                <a:buNone/>
              </a:pPr>
              <a:endParaRPr lang="en-US" altLang="en-US"/>
            </a:p>
          </p:txBody>
        </p:sp>
        <p:sp>
          <p:nvSpPr>
            <p:cNvPr id="44119" name="Rectangle 24">
              <a:extLst>
                <a:ext uri="{FF2B5EF4-FFF2-40B4-BE49-F238E27FC236}">
                  <a16:creationId xmlns:a16="http://schemas.microsoft.com/office/drawing/2014/main" id="{59FF0325-4D27-8B41-AB5C-CB29F8E72A59}"/>
                </a:ext>
              </a:extLst>
            </p:cNvPr>
            <p:cNvSpPr>
              <a:spLocks noChangeArrowheads="1"/>
            </p:cNvSpPr>
            <p:nvPr/>
          </p:nvSpPr>
          <p:spPr bwMode="auto">
            <a:xfrm>
              <a:off x="1968" y="1584"/>
              <a:ext cx="1200" cy="1248"/>
            </a:xfrm>
            <a:prstGeom prst="rect">
              <a:avLst/>
            </a:prstGeom>
            <a:solidFill>
              <a:srgbClr val="FFF2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endParaRPr lang="en-US" altLang="en-US"/>
            </a:p>
          </p:txBody>
        </p:sp>
        <p:sp>
          <p:nvSpPr>
            <p:cNvPr id="44120" name="Rectangle 29">
              <a:extLst>
                <a:ext uri="{FF2B5EF4-FFF2-40B4-BE49-F238E27FC236}">
                  <a16:creationId xmlns:a16="http://schemas.microsoft.com/office/drawing/2014/main" id="{49A4C5AF-DF7B-514B-9986-968E17FEC988}"/>
                </a:ext>
              </a:extLst>
            </p:cNvPr>
            <p:cNvSpPr>
              <a:spLocks noChangeArrowheads="1"/>
            </p:cNvSpPr>
            <p:nvPr/>
          </p:nvSpPr>
          <p:spPr bwMode="auto">
            <a:xfrm>
              <a:off x="4560" y="2832"/>
              <a:ext cx="912" cy="576"/>
            </a:xfrm>
            <a:prstGeom prst="rect">
              <a:avLst/>
            </a:prstGeom>
            <a:solidFill>
              <a:srgbClr val="B8CFA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endParaRPr lang="en-US" altLang="en-US"/>
            </a:p>
          </p:txBody>
        </p:sp>
        <p:sp>
          <p:nvSpPr>
            <p:cNvPr id="44121" name="Rectangle 30">
              <a:extLst>
                <a:ext uri="{FF2B5EF4-FFF2-40B4-BE49-F238E27FC236}">
                  <a16:creationId xmlns:a16="http://schemas.microsoft.com/office/drawing/2014/main" id="{6BF064BB-3CC8-D540-A076-400B3B5F6174}"/>
                </a:ext>
              </a:extLst>
            </p:cNvPr>
            <p:cNvSpPr>
              <a:spLocks noChangeArrowheads="1"/>
            </p:cNvSpPr>
            <p:nvPr/>
          </p:nvSpPr>
          <p:spPr bwMode="auto">
            <a:xfrm>
              <a:off x="720" y="2831"/>
              <a:ext cx="960" cy="1105"/>
            </a:xfrm>
            <a:prstGeom prst="rect">
              <a:avLst/>
            </a:prstGeom>
            <a:solidFill>
              <a:srgbClr val="E1EA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endParaRPr lang="en-US" altLang="en-US"/>
            </a:p>
          </p:txBody>
        </p:sp>
        <p:sp>
          <p:nvSpPr>
            <p:cNvPr id="44122" name="Rectangle 31">
              <a:extLst>
                <a:ext uri="{FF2B5EF4-FFF2-40B4-BE49-F238E27FC236}">
                  <a16:creationId xmlns:a16="http://schemas.microsoft.com/office/drawing/2014/main" id="{9F17A097-1D63-7142-AB96-4E20E348F118}"/>
                </a:ext>
              </a:extLst>
            </p:cNvPr>
            <p:cNvSpPr>
              <a:spLocks noChangeArrowheads="1"/>
            </p:cNvSpPr>
            <p:nvPr/>
          </p:nvSpPr>
          <p:spPr bwMode="auto">
            <a:xfrm>
              <a:off x="1680" y="2831"/>
              <a:ext cx="1344" cy="1105"/>
            </a:xfrm>
            <a:prstGeom prst="rect">
              <a:avLst/>
            </a:prstGeom>
            <a:solidFill>
              <a:srgbClr val="D6E4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endParaRPr lang="en-US" altLang="en-US"/>
            </a:p>
          </p:txBody>
        </p:sp>
        <p:sp>
          <p:nvSpPr>
            <p:cNvPr id="44123" name="Rectangle 32">
              <a:extLst>
                <a:ext uri="{FF2B5EF4-FFF2-40B4-BE49-F238E27FC236}">
                  <a16:creationId xmlns:a16="http://schemas.microsoft.com/office/drawing/2014/main" id="{FA46A307-4366-B140-B89B-833380F4C664}"/>
                </a:ext>
              </a:extLst>
            </p:cNvPr>
            <p:cNvSpPr>
              <a:spLocks noChangeArrowheads="1"/>
            </p:cNvSpPr>
            <p:nvPr/>
          </p:nvSpPr>
          <p:spPr bwMode="auto">
            <a:xfrm>
              <a:off x="3024" y="2835"/>
              <a:ext cx="1540" cy="1101"/>
            </a:xfrm>
            <a:prstGeom prst="rect">
              <a:avLst/>
            </a:prstGeom>
            <a:solidFill>
              <a:srgbClr val="CCDDB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endParaRPr lang="en-US" altLang="en-US"/>
            </a:p>
          </p:txBody>
        </p:sp>
        <p:sp>
          <p:nvSpPr>
            <p:cNvPr id="44124" name="Rectangle 33">
              <a:extLst>
                <a:ext uri="{FF2B5EF4-FFF2-40B4-BE49-F238E27FC236}">
                  <a16:creationId xmlns:a16="http://schemas.microsoft.com/office/drawing/2014/main" id="{2F95848B-D46C-244E-9250-A59B50EBF517}"/>
                </a:ext>
              </a:extLst>
            </p:cNvPr>
            <p:cNvSpPr>
              <a:spLocks noChangeArrowheads="1"/>
            </p:cNvSpPr>
            <p:nvPr/>
          </p:nvSpPr>
          <p:spPr bwMode="auto">
            <a:xfrm>
              <a:off x="4320" y="3408"/>
              <a:ext cx="1152" cy="528"/>
            </a:xfrm>
            <a:prstGeom prst="rect">
              <a:avLst/>
            </a:prstGeom>
            <a:solidFill>
              <a:srgbClr val="B8CFA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endParaRPr lang="en-US" altLang="en-US"/>
            </a:p>
          </p:txBody>
        </p:sp>
        <p:sp>
          <p:nvSpPr>
            <p:cNvPr id="44125" name="Rectangle 34">
              <a:extLst>
                <a:ext uri="{FF2B5EF4-FFF2-40B4-BE49-F238E27FC236}">
                  <a16:creationId xmlns:a16="http://schemas.microsoft.com/office/drawing/2014/main" id="{010AF958-4CE1-5D47-B6C3-DCDF83F404AB}"/>
                </a:ext>
              </a:extLst>
            </p:cNvPr>
            <p:cNvSpPr>
              <a:spLocks noChangeArrowheads="1"/>
            </p:cNvSpPr>
            <p:nvPr/>
          </p:nvSpPr>
          <p:spPr bwMode="auto">
            <a:xfrm>
              <a:off x="528" y="672"/>
              <a:ext cx="4944" cy="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126" name="Rectangle 35">
              <a:extLst>
                <a:ext uri="{FF2B5EF4-FFF2-40B4-BE49-F238E27FC236}">
                  <a16:creationId xmlns:a16="http://schemas.microsoft.com/office/drawing/2014/main" id="{A21C9B93-C692-384C-AD06-CE7B649C8AFA}"/>
                </a:ext>
              </a:extLst>
            </p:cNvPr>
            <p:cNvSpPr>
              <a:spLocks noChangeArrowheads="1"/>
            </p:cNvSpPr>
            <p:nvPr/>
          </p:nvSpPr>
          <p:spPr bwMode="auto">
            <a:xfrm>
              <a:off x="528" y="3408"/>
              <a:ext cx="4944" cy="528"/>
            </a:xfrm>
            <a:prstGeom prst="rect">
              <a:avLst/>
            </a:prstGeom>
            <a:noFill/>
            <a:ln w="635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pitchFamily="2" charset="0"/>
              </a:endParaRPr>
            </a:p>
          </p:txBody>
        </p:sp>
        <p:sp>
          <p:nvSpPr>
            <p:cNvPr id="44127" name="Rectangle 36">
              <a:extLst>
                <a:ext uri="{FF2B5EF4-FFF2-40B4-BE49-F238E27FC236}">
                  <a16:creationId xmlns:a16="http://schemas.microsoft.com/office/drawing/2014/main" id="{022BD045-8C26-4044-B404-F2DD9C11E12D}"/>
                </a:ext>
              </a:extLst>
            </p:cNvPr>
            <p:cNvSpPr>
              <a:spLocks noChangeArrowheads="1"/>
            </p:cNvSpPr>
            <p:nvPr/>
          </p:nvSpPr>
          <p:spPr bwMode="auto">
            <a:xfrm>
              <a:off x="528" y="2832"/>
              <a:ext cx="4944" cy="576"/>
            </a:xfrm>
            <a:prstGeom prst="rect">
              <a:avLst/>
            </a:prstGeom>
            <a:noFill/>
            <a:ln w="635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128" name="Rectangle 37">
              <a:extLst>
                <a:ext uri="{FF2B5EF4-FFF2-40B4-BE49-F238E27FC236}">
                  <a16:creationId xmlns:a16="http://schemas.microsoft.com/office/drawing/2014/main" id="{1483CC3B-7E62-5247-8BAB-56A6F071567B}"/>
                </a:ext>
              </a:extLst>
            </p:cNvPr>
            <p:cNvSpPr>
              <a:spLocks noChangeArrowheads="1"/>
            </p:cNvSpPr>
            <p:nvPr/>
          </p:nvSpPr>
          <p:spPr bwMode="auto">
            <a:xfrm>
              <a:off x="528" y="2160"/>
              <a:ext cx="4944" cy="672"/>
            </a:xfrm>
            <a:prstGeom prst="rect">
              <a:avLst/>
            </a:prstGeom>
            <a:noFill/>
            <a:ln w="635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129" name="Rectangle 38">
              <a:extLst>
                <a:ext uri="{FF2B5EF4-FFF2-40B4-BE49-F238E27FC236}">
                  <a16:creationId xmlns:a16="http://schemas.microsoft.com/office/drawing/2014/main" id="{C8C77A0B-CECA-3940-8CB0-1B287DD9687B}"/>
                </a:ext>
              </a:extLst>
            </p:cNvPr>
            <p:cNvSpPr>
              <a:spLocks noChangeArrowheads="1"/>
            </p:cNvSpPr>
            <p:nvPr/>
          </p:nvSpPr>
          <p:spPr bwMode="auto">
            <a:xfrm>
              <a:off x="528" y="1584"/>
              <a:ext cx="4944" cy="577"/>
            </a:xfrm>
            <a:prstGeom prst="rect">
              <a:avLst/>
            </a:prstGeom>
            <a:noFill/>
            <a:ln w="635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130" name="Rectangle 39">
              <a:extLst>
                <a:ext uri="{FF2B5EF4-FFF2-40B4-BE49-F238E27FC236}">
                  <a16:creationId xmlns:a16="http://schemas.microsoft.com/office/drawing/2014/main" id="{9AD92819-6943-8243-83CB-80B474094F8F}"/>
                </a:ext>
              </a:extLst>
            </p:cNvPr>
            <p:cNvSpPr>
              <a:spLocks noChangeArrowheads="1"/>
            </p:cNvSpPr>
            <p:nvPr/>
          </p:nvSpPr>
          <p:spPr bwMode="auto">
            <a:xfrm>
              <a:off x="528" y="1152"/>
              <a:ext cx="4944" cy="432"/>
            </a:xfrm>
            <a:prstGeom prst="rect">
              <a:avLst/>
            </a:prstGeom>
            <a:noFill/>
            <a:ln w="635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131" name="Rectangle 40">
              <a:extLst>
                <a:ext uri="{FF2B5EF4-FFF2-40B4-BE49-F238E27FC236}">
                  <a16:creationId xmlns:a16="http://schemas.microsoft.com/office/drawing/2014/main" id="{75203C43-1ECE-9E4C-A05B-01A0F23D4F9B}"/>
                </a:ext>
              </a:extLst>
            </p:cNvPr>
            <p:cNvSpPr>
              <a:spLocks noChangeArrowheads="1"/>
            </p:cNvSpPr>
            <p:nvPr/>
          </p:nvSpPr>
          <p:spPr bwMode="auto">
            <a:xfrm>
              <a:off x="528" y="672"/>
              <a:ext cx="4944" cy="480"/>
            </a:xfrm>
            <a:prstGeom prst="rect">
              <a:avLst/>
            </a:prstGeom>
            <a:noFill/>
            <a:ln w="635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132" name="Rectangle 41">
              <a:extLst>
                <a:ext uri="{FF2B5EF4-FFF2-40B4-BE49-F238E27FC236}">
                  <a16:creationId xmlns:a16="http://schemas.microsoft.com/office/drawing/2014/main" id="{145C4CB4-3531-1045-9354-9D6951A06C0B}"/>
                </a:ext>
              </a:extLst>
            </p:cNvPr>
            <p:cNvSpPr>
              <a:spLocks noChangeArrowheads="1"/>
            </p:cNvSpPr>
            <p:nvPr/>
          </p:nvSpPr>
          <p:spPr bwMode="auto">
            <a:xfrm rot="10800000">
              <a:off x="316" y="3024"/>
              <a:ext cx="134" cy="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r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b="1"/>
                <a:t>Technology</a:t>
              </a:r>
            </a:p>
          </p:txBody>
        </p:sp>
        <p:sp>
          <p:nvSpPr>
            <p:cNvPr id="44133" name="Text Box 42">
              <a:extLst>
                <a:ext uri="{FF2B5EF4-FFF2-40B4-BE49-F238E27FC236}">
                  <a16:creationId xmlns:a16="http://schemas.microsoft.com/office/drawing/2014/main" id="{3AF8496D-0188-9948-BC7D-14C0C7601A93}"/>
                </a:ext>
              </a:extLst>
            </p:cNvPr>
            <p:cNvSpPr txBox="1">
              <a:spLocks noChangeArrowheads="1"/>
            </p:cNvSpPr>
            <p:nvPr/>
          </p:nvSpPr>
          <p:spPr bwMode="auto">
            <a:xfrm rot="-5400000">
              <a:off x="417" y="2319"/>
              <a:ext cx="56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000" b="1"/>
                <a:t>Interoperable Information Infrastructure</a:t>
              </a:r>
            </a:p>
          </p:txBody>
        </p:sp>
        <p:sp>
          <p:nvSpPr>
            <p:cNvPr id="44134" name="Text Box 45">
              <a:extLst>
                <a:ext uri="{FF2B5EF4-FFF2-40B4-BE49-F238E27FC236}">
                  <a16:creationId xmlns:a16="http://schemas.microsoft.com/office/drawing/2014/main" id="{031B417F-0B38-7F4D-9246-56BAFBC4E3E0}"/>
                </a:ext>
              </a:extLst>
            </p:cNvPr>
            <p:cNvSpPr txBox="1">
              <a:spLocks noChangeArrowheads="1"/>
            </p:cNvSpPr>
            <p:nvPr/>
          </p:nvSpPr>
          <p:spPr bwMode="auto">
            <a:xfrm rot="-5400000">
              <a:off x="365" y="3043"/>
              <a:ext cx="4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000" b="1"/>
                <a:t>Vocabulary</a:t>
              </a:r>
            </a:p>
          </p:txBody>
        </p:sp>
        <p:sp>
          <p:nvSpPr>
            <p:cNvPr id="44135" name="Text Box 46">
              <a:extLst>
                <a:ext uri="{FF2B5EF4-FFF2-40B4-BE49-F238E27FC236}">
                  <a16:creationId xmlns:a16="http://schemas.microsoft.com/office/drawing/2014/main" id="{B4A3B7D1-A708-594E-8C98-7D1D3C4A6ED9}"/>
                </a:ext>
              </a:extLst>
            </p:cNvPr>
            <p:cNvSpPr txBox="1">
              <a:spLocks noChangeArrowheads="1"/>
            </p:cNvSpPr>
            <p:nvPr/>
          </p:nvSpPr>
          <p:spPr bwMode="auto">
            <a:xfrm rot="-5400000">
              <a:off x="413" y="3572"/>
              <a:ext cx="47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000" b="1"/>
                <a:t>Languages/ Reasoning</a:t>
              </a:r>
            </a:p>
          </p:txBody>
        </p:sp>
        <p:sp>
          <p:nvSpPr>
            <p:cNvPr id="44136" name="Text Box 47">
              <a:extLst>
                <a:ext uri="{FF2B5EF4-FFF2-40B4-BE49-F238E27FC236}">
                  <a16:creationId xmlns:a16="http://schemas.microsoft.com/office/drawing/2014/main" id="{D46BBF50-0D7C-EB42-B6A5-5D46BD487287}"/>
                </a:ext>
              </a:extLst>
            </p:cNvPr>
            <p:cNvSpPr txBox="1">
              <a:spLocks noChangeArrowheads="1"/>
            </p:cNvSpPr>
            <p:nvPr/>
          </p:nvSpPr>
          <p:spPr bwMode="auto">
            <a:xfrm rot="-5400000">
              <a:off x="416" y="1312"/>
              <a:ext cx="3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000" b="1"/>
                <a:t>Output</a:t>
              </a:r>
            </a:p>
          </p:txBody>
        </p:sp>
        <p:sp>
          <p:nvSpPr>
            <p:cNvPr id="44137" name="Text Box 48">
              <a:extLst>
                <a:ext uri="{FF2B5EF4-FFF2-40B4-BE49-F238E27FC236}">
                  <a16:creationId xmlns:a16="http://schemas.microsoft.com/office/drawing/2014/main" id="{745D96AD-92A6-2044-9F89-A16368BAA9EB}"/>
                </a:ext>
              </a:extLst>
            </p:cNvPr>
            <p:cNvSpPr txBox="1">
              <a:spLocks noChangeArrowheads="1"/>
            </p:cNvSpPr>
            <p:nvPr/>
          </p:nvSpPr>
          <p:spPr bwMode="auto">
            <a:xfrm rot="-5400000">
              <a:off x="413" y="835"/>
              <a:ext cx="3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000" b="1"/>
                <a:t>Outcome </a:t>
              </a:r>
            </a:p>
          </p:txBody>
        </p:sp>
        <p:sp>
          <p:nvSpPr>
            <p:cNvPr id="44138" name="Rectangle 49">
              <a:extLst>
                <a:ext uri="{FF2B5EF4-FFF2-40B4-BE49-F238E27FC236}">
                  <a16:creationId xmlns:a16="http://schemas.microsoft.com/office/drawing/2014/main" id="{D0C6441B-D147-1C4B-987C-2D290917B00C}"/>
                </a:ext>
              </a:extLst>
            </p:cNvPr>
            <p:cNvSpPr>
              <a:spLocks noChangeArrowheads="1"/>
            </p:cNvSpPr>
            <p:nvPr/>
          </p:nvSpPr>
          <p:spPr bwMode="auto">
            <a:xfrm>
              <a:off x="240" y="672"/>
              <a:ext cx="288" cy="912"/>
            </a:xfrm>
            <a:prstGeom prst="rect">
              <a:avLst/>
            </a:prstGeom>
            <a:solidFill>
              <a:srgbClr val="F5CDCD"/>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139" name="Rectangle 50">
              <a:extLst>
                <a:ext uri="{FF2B5EF4-FFF2-40B4-BE49-F238E27FC236}">
                  <a16:creationId xmlns:a16="http://schemas.microsoft.com/office/drawing/2014/main" id="{58375CB2-5996-3645-B1DB-EDE74C13E44B}"/>
                </a:ext>
              </a:extLst>
            </p:cNvPr>
            <p:cNvSpPr>
              <a:spLocks noChangeArrowheads="1"/>
            </p:cNvSpPr>
            <p:nvPr/>
          </p:nvSpPr>
          <p:spPr bwMode="auto">
            <a:xfrm rot="10800000">
              <a:off x="290" y="769"/>
              <a:ext cx="134"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r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b="1"/>
                <a:t>Results</a:t>
              </a:r>
            </a:p>
          </p:txBody>
        </p:sp>
        <p:sp>
          <p:nvSpPr>
            <p:cNvPr id="44140" name="Rectangle 51">
              <a:extLst>
                <a:ext uri="{FF2B5EF4-FFF2-40B4-BE49-F238E27FC236}">
                  <a16:creationId xmlns:a16="http://schemas.microsoft.com/office/drawing/2014/main" id="{7BFB1E40-642A-2E4F-BB14-48A6B2A82899}"/>
                </a:ext>
              </a:extLst>
            </p:cNvPr>
            <p:cNvSpPr>
              <a:spLocks noChangeArrowheads="1"/>
            </p:cNvSpPr>
            <p:nvPr/>
          </p:nvSpPr>
          <p:spPr bwMode="auto">
            <a:xfrm>
              <a:off x="240" y="1584"/>
              <a:ext cx="288" cy="1248"/>
            </a:xfrm>
            <a:prstGeom prst="rect">
              <a:avLst/>
            </a:prstGeom>
            <a:solidFill>
              <a:srgbClr val="FFF5C3"/>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141" name="Rectangle 52">
              <a:extLst>
                <a:ext uri="{FF2B5EF4-FFF2-40B4-BE49-F238E27FC236}">
                  <a16:creationId xmlns:a16="http://schemas.microsoft.com/office/drawing/2014/main" id="{546A5AEE-8FEB-0B49-A355-644FA9CD6B10}"/>
                </a:ext>
              </a:extLst>
            </p:cNvPr>
            <p:cNvSpPr>
              <a:spLocks noChangeArrowheads="1"/>
            </p:cNvSpPr>
            <p:nvPr/>
          </p:nvSpPr>
          <p:spPr bwMode="auto">
            <a:xfrm rot="10800000">
              <a:off x="290" y="1824"/>
              <a:ext cx="134"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r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b="1"/>
                <a:t>Capability</a:t>
              </a:r>
            </a:p>
          </p:txBody>
        </p:sp>
        <p:sp>
          <p:nvSpPr>
            <p:cNvPr id="44142" name="Rectangle 57">
              <a:extLst>
                <a:ext uri="{FF2B5EF4-FFF2-40B4-BE49-F238E27FC236}">
                  <a16:creationId xmlns:a16="http://schemas.microsoft.com/office/drawing/2014/main" id="{F4B8476D-D055-CC49-81F3-C41A7044E965}"/>
                </a:ext>
              </a:extLst>
            </p:cNvPr>
            <p:cNvSpPr>
              <a:spLocks noChangeArrowheads="1"/>
            </p:cNvSpPr>
            <p:nvPr/>
          </p:nvSpPr>
          <p:spPr bwMode="auto">
            <a:xfrm>
              <a:off x="528" y="672"/>
              <a:ext cx="4944" cy="32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143" name="Rectangle 15">
              <a:extLst>
                <a:ext uri="{FF2B5EF4-FFF2-40B4-BE49-F238E27FC236}">
                  <a16:creationId xmlns:a16="http://schemas.microsoft.com/office/drawing/2014/main" id="{F45133F2-7D84-7447-ABF2-BE75545E8C68}"/>
                </a:ext>
              </a:extLst>
            </p:cNvPr>
            <p:cNvSpPr>
              <a:spLocks noChangeArrowheads="1"/>
            </p:cNvSpPr>
            <p:nvPr/>
          </p:nvSpPr>
          <p:spPr bwMode="auto">
            <a:xfrm>
              <a:off x="3264" y="663"/>
              <a:ext cx="1104"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endParaRPr lang="en-US" altLang="en-US"/>
            </a:p>
          </p:txBody>
        </p:sp>
        <p:sp>
          <p:nvSpPr>
            <p:cNvPr id="44144" name="Rectangle 16">
              <a:extLst>
                <a:ext uri="{FF2B5EF4-FFF2-40B4-BE49-F238E27FC236}">
                  <a16:creationId xmlns:a16="http://schemas.microsoft.com/office/drawing/2014/main" id="{5ED24227-FA85-9B41-9876-3FB0F775567A}"/>
                </a:ext>
              </a:extLst>
            </p:cNvPr>
            <p:cNvSpPr>
              <a:spLocks noChangeArrowheads="1"/>
            </p:cNvSpPr>
            <p:nvPr/>
          </p:nvSpPr>
          <p:spPr bwMode="auto">
            <a:xfrm>
              <a:off x="3264" y="672"/>
              <a:ext cx="110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endParaRPr lang="en-US" altLang="en-US"/>
            </a:p>
          </p:txBody>
        </p:sp>
      </p:grpSp>
      <p:sp>
        <p:nvSpPr>
          <p:cNvPr id="44035" name="Slide Number Placeholder 4">
            <a:extLst>
              <a:ext uri="{FF2B5EF4-FFF2-40B4-BE49-F238E27FC236}">
                <a16:creationId xmlns:a16="http://schemas.microsoft.com/office/drawing/2014/main" id="{1AACEF37-CFE2-A241-8864-EF2477BD2F37}"/>
              </a:ext>
            </a:extLst>
          </p:cNvPr>
          <p:cNvSpPr txBox="1">
            <a:spLocks noGrp="1"/>
          </p:cNvSpPr>
          <p:nvPr/>
        </p:nvSpPr>
        <p:spPr bwMode="auto">
          <a:xfrm>
            <a:off x="8610600" y="66294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23DA2FF2-1C09-3545-A850-632E1973A819}" type="slidenum">
              <a:rPr lang="en-US" altLang="en-US" sz="800"/>
              <a:pPr algn="r"/>
              <a:t>16</a:t>
            </a:fld>
            <a:endParaRPr lang="en-US" altLang="en-US" sz="800"/>
          </a:p>
        </p:txBody>
      </p:sp>
      <p:grpSp>
        <p:nvGrpSpPr>
          <p:cNvPr id="44036" name="Group 45">
            <a:extLst>
              <a:ext uri="{FF2B5EF4-FFF2-40B4-BE49-F238E27FC236}">
                <a16:creationId xmlns:a16="http://schemas.microsoft.com/office/drawing/2014/main" id="{5BC970C3-3891-9549-8BCD-3910E171EE78}"/>
              </a:ext>
            </a:extLst>
          </p:cNvPr>
          <p:cNvGrpSpPr>
            <a:grpSpLocks/>
          </p:cNvGrpSpPr>
          <p:nvPr/>
        </p:nvGrpSpPr>
        <p:grpSpPr bwMode="auto">
          <a:xfrm>
            <a:off x="609600" y="6324600"/>
            <a:ext cx="8305800" cy="457200"/>
            <a:chOff x="384" y="3984"/>
            <a:chExt cx="5232" cy="288"/>
          </a:xfrm>
        </p:grpSpPr>
        <p:sp>
          <p:nvSpPr>
            <p:cNvPr id="44099" name="AutoShape 44">
              <a:extLst>
                <a:ext uri="{FF2B5EF4-FFF2-40B4-BE49-F238E27FC236}">
                  <a16:creationId xmlns:a16="http://schemas.microsoft.com/office/drawing/2014/main" id="{5E4046FC-5D4D-FF46-8208-45900A3CEDF4}"/>
                </a:ext>
              </a:extLst>
            </p:cNvPr>
            <p:cNvSpPr>
              <a:spLocks noChangeArrowheads="1"/>
            </p:cNvSpPr>
            <p:nvPr/>
          </p:nvSpPr>
          <p:spPr bwMode="auto">
            <a:xfrm>
              <a:off x="384" y="3984"/>
              <a:ext cx="5232" cy="288"/>
            </a:xfrm>
            <a:prstGeom prst="rightArrow">
              <a:avLst>
                <a:gd name="adj1" fmla="val 62500"/>
                <a:gd name="adj2" fmla="val 127083"/>
              </a:avLst>
            </a:prstGeom>
            <a:solidFill>
              <a:srgbClr val="C0C0C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400" b="1"/>
            </a:p>
          </p:txBody>
        </p:sp>
        <p:sp>
          <p:nvSpPr>
            <p:cNvPr id="44100" name="Text Box 53">
              <a:extLst>
                <a:ext uri="{FF2B5EF4-FFF2-40B4-BE49-F238E27FC236}">
                  <a16:creationId xmlns:a16="http://schemas.microsoft.com/office/drawing/2014/main" id="{D905ECE6-9FD2-2F4B-8A2B-4003A0A7DDB8}"/>
                </a:ext>
              </a:extLst>
            </p:cNvPr>
            <p:cNvSpPr txBox="1">
              <a:spLocks noChangeArrowheads="1"/>
            </p:cNvSpPr>
            <p:nvPr/>
          </p:nvSpPr>
          <p:spPr bwMode="auto">
            <a:xfrm>
              <a:off x="1813" y="4031"/>
              <a:ext cx="9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latin typeface="Arial Narrow" panose="020B0604020202020204" pitchFamily="34" charset="0"/>
                </a:rPr>
                <a:t>Near Term (0-2 yrs)</a:t>
              </a:r>
            </a:p>
          </p:txBody>
        </p:sp>
        <p:sp>
          <p:nvSpPr>
            <p:cNvPr id="44101" name="Text Box 54">
              <a:extLst>
                <a:ext uri="{FF2B5EF4-FFF2-40B4-BE49-F238E27FC236}">
                  <a16:creationId xmlns:a16="http://schemas.microsoft.com/office/drawing/2014/main" id="{85302148-8BD8-054E-B9DF-24332582934F}"/>
                </a:ext>
              </a:extLst>
            </p:cNvPr>
            <p:cNvSpPr txBox="1">
              <a:spLocks noChangeArrowheads="1"/>
            </p:cNvSpPr>
            <p:nvPr/>
          </p:nvSpPr>
          <p:spPr bwMode="auto">
            <a:xfrm>
              <a:off x="1008" y="4031"/>
              <a:ext cx="47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latin typeface="Arial Narrow" panose="020B0604020202020204" pitchFamily="34" charset="0"/>
                </a:rPr>
                <a:t> Current</a:t>
              </a:r>
            </a:p>
          </p:txBody>
        </p:sp>
        <p:sp>
          <p:nvSpPr>
            <p:cNvPr id="44102" name="Text Box 55">
              <a:extLst>
                <a:ext uri="{FF2B5EF4-FFF2-40B4-BE49-F238E27FC236}">
                  <a16:creationId xmlns:a16="http://schemas.microsoft.com/office/drawing/2014/main" id="{C4E0E6A2-9AE1-C044-9CFD-A8E366818DDA}"/>
                </a:ext>
              </a:extLst>
            </p:cNvPr>
            <p:cNvSpPr txBox="1">
              <a:spLocks noChangeArrowheads="1"/>
            </p:cNvSpPr>
            <p:nvPr/>
          </p:nvSpPr>
          <p:spPr bwMode="auto">
            <a:xfrm>
              <a:off x="3100" y="4031"/>
              <a:ext cx="93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latin typeface="Arial Narrow" panose="020B0604020202020204" pitchFamily="34" charset="0"/>
                </a:rPr>
                <a:t> Mid Term (2-5 yrs)</a:t>
              </a:r>
            </a:p>
          </p:txBody>
        </p:sp>
        <p:sp>
          <p:nvSpPr>
            <p:cNvPr id="44103" name="Text Box 56">
              <a:extLst>
                <a:ext uri="{FF2B5EF4-FFF2-40B4-BE49-F238E27FC236}">
                  <a16:creationId xmlns:a16="http://schemas.microsoft.com/office/drawing/2014/main" id="{5520F926-FD9B-2247-91E9-690D817D476E}"/>
                </a:ext>
              </a:extLst>
            </p:cNvPr>
            <p:cNvSpPr txBox="1">
              <a:spLocks noChangeArrowheads="1"/>
            </p:cNvSpPr>
            <p:nvPr/>
          </p:nvSpPr>
          <p:spPr bwMode="auto">
            <a:xfrm>
              <a:off x="4368" y="4031"/>
              <a:ext cx="9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latin typeface="Arial Narrow" panose="020B0604020202020204" pitchFamily="34" charset="0"/>
                </a:rPr>
                <a:t> Long Term (5+ yrs)</a:t>
              </a:r>
            </a:p>
          </p:txBody>
        </p:sp>
      </p:grpSp>
      <p:sp>
        <p:nvSpPr>
          <p:cNvPr id="44037" name="Rectangle 62">
            <a:extLst>
              <a:ext uri="{FF2B5EF4-FFF2-40B4-BE49-F238E27FC236}">
                <a16:creationId xmlns:a16="http://schemas.microsoft.com/office/drawing/2014/main" id="{9861BF5B-8564-AE4A-836D-0CD2D9A4D229}"/>
              </a:ext>
            </a:extLst>
          </p:cNvPr>
          <p:cNvSpPr>
            <a:spLocks noGrp="1" noChangeArrowheads="1"/>
          </p:cNvSpPr>
          <p:nvPr>
            <p:ph type="title" idx="4294967295"/>
          </p:nvPr>
        </p:nvSpPr>
        <p:spPr/>
        <p:txBody>
          <a:bodyPr/>
          <a:lstStyle/>
          <a:p>
            <a:pPr eaLnBrk="1" hangingPunct="1"/>
            <a:r>
              <a:rPr lang="en-US" altLang="en-US"/>
              <a:t>Semantic Web Roadmap - Gap Analysis</a:t>
            </a:r>
          </a:p>
        </p:txBody>
      </p:sp>
      <p:sp>
        <p:nvSpPr>
          <p:cNvPr id="44038" name="Slide Number Placeholder 244">
            <a:extLst>
              <a:ext uri="{FF2B5EF4-FFF2-40B4-BE49-F238E27FC236}">
                <a16:creationId xmlns:a16="http://schemas.microsoft.com/office/drawing/2014/main" id="{620E83DA-AE96-9742-A143-FED3F88B400C}"/>
              </a:ext>
            </a:extLst>
          </p:cNvPr>
          <p:cNvSpPr txBox="1">
            <a:spLocks noGrp="1"/>
          </p:cNvSpPr>
          <p:nvPr/>
        </p:nvSpPr>
        <p:spPr bwMode="auto">
          <a:xfrm>
            <a:off x="8610600" y="66294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FB3E887F-3624-7347-8D96-2D5D3183DA74}" type="slidenum">
              <a:rPr lang="en-US" altLang="en-US" sz="800"/>
              <a:pPr algn="r"/>
              <a:t>16</a:t>
            </a:fld>
            <a:endParaRPr lang="en-US" altLang="en-US" sz="800"/>
          </a:p>
        </p:txBody>
      </p:sp>
      <p:grpSp>
        <p:nvGrpSpPr>
          <p:cNvPr id="4" name="Group 97">
            <a:extLst>
              <a:ext uri="{FF2B5EF4-FFF2-40B4-BE49-F238E27FC236}">
                <a16:creationId xmlns:a16="http://schemas.microsoft.com/office/drawing/2014/main" id="{759E1C78-B55B-8B4D-AD7A-3E87BF71DAB7}"/>
              </a:ext>
            </a:extLst>
          </p:cNvPr>
          <p:cNvGrpSpPr>
            <a:grpSpLocks/>
          </p:cNvGrpSpPr>
          <p:nvPr/>
        </p:nvGrpSpPr>
        <p:grpSpPr bwMode="auto">
          <a:xfrm>
            <a:off x="5487988" y="2581275"/>
            <a:ext cx="776287" cy="3644900"/>
            <a:chOff x="3456" y="1626"/>
            <a:chExt cx="489" cy="2296"/>
          </a:xfrm>
        </p:grpSpPr>
        <p:sp>
          <p:nvSpPr>
            <p:cNvPr id="44095" name="AutoShape 67">
              <a:extLst>
                <a:ext uri="{FF2B5EF4-FFF2-40B4-BE49-F238E27FC236}">
                  <a16:creationId xmlns:a16="http://schemas.microsoft.com/office/drawing/2014/main" id="{C6ACA83F-C9A5-C845-A11C-48888E438F2A}"/>
                </a:ext>
              </a:extLst>
            </p:cNvPr>
            <p:cNvSpPr>
              <a:spLocks noChangeAspect="1" noChangeArrowheads="1"/>
            </p:cNvSpPr>
            <p:nvPr/>
          </p:nvSpPr>
          <p:spPr bwMode="auto">
            <a:xfrm>
              <a:off x="3456" y="2864"/>
              <a:ext cx="489" cy="489"/>
            </a:xfrm>
            <a:custGeom>
              <a:avLst/>
              <a:gdLst>
                <a:gd name="T0" fmla="*/ 29350 w 21600"/>
                <a:gd name="T1" fmla="*/ 0 h 21600"/>
                <a:gd name="T2" fmla="*/ 29350 w 21600"/>
                <a:gd name="T3" fmla="*/ 29350 h 21600"/>
                <a:gd name="T4" fmla="*/ 0 w 21600"/>
                <a:gd name="T5" fmla="*/ 29350 h 21600"/>
                <a:gd name="T6" fmla="*/ 29350 w 21600"/>
                <a:gd name="T7" fmla="*/ 29350 h 21600"/>
                <a:gd name="T8" fmla="*/ 29350 w 21600"/>
                <a:gd name="T9" fmla="*/ 29350 h 21600"/>
                <a:gd name="T10" fmla="*/ 29350 w 21600"/>
                <a:gd name="T11" fmla="*/ 29350 h 21600"/>
                <a:gd name="T12" fmla="*/ 29350 w 21600"/>
                <a:gd name="T13" fmla="*/ 29350 h 21600"/>
                <a:gd name="T14" fmla="*/ 29350 w 21600"/>
                <a:gd name="T15" fmla="*/ 29350 h 21600"/>
                <a:gd name="T16" fmla="*/ 0 60000 65536"/>
                <a:gd name="T17" fmla="*/ 0 60000 65536"/>
                <a:gd name="T18" fmla="*/ 0 60000 65536"/>
                <a:gd name="T19" fmla="*/ 0 60000 65536"/>
                <a:gd name="T20" fmla="*/ 0 60000 65536"/>
                <a:gd name="T21" fmla="*/ 0 60000 65536"/>
                <a:gd name="T22" fmla="*/ 0 60000 65536"/>
                <a:gd name="T23" fmla="*/ 0 60000 65536"/>
                <a:gd name="T24" fmla="*/ 3136 w 21600"/>
                <a:gd name="T25" fmla="*/ 3136 h 21600"/>
                <a:gd name="T26" fmla="*/ 18464 w 21600"/>
                <a:gd name="T27" fmla="*/ 1846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66"/>
            </a:solidFill>
            <a:ln w="9525">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096" name="AutoShape 63">
              <a:extLst>
                <a:ext uri="{FF2B5EF4-FFF2-40B4-BE49-F238E27FC236}">
                  <a16:creationId xmlns:a16="http://schemas.microsoft.com/office/drawing/2014/main" id="{5DE1B872-0526-8445-8BFD-C164BB6CD635}"/>
                </a:ext>
              </a:extLst>
            </p:cNvPr>
            <p:cNvSpPr>
              <a:spLocks noChangeAspect="1" noChangeArrowheads="1"/>
            </p:cNvSpPr>
            <p:nvPr/>
          </p:nvSpPr>
          <p:spPr bwMode="auto">
            <a:xfrm>
              <a:off x="3456" y="3433"/>
              <a:ext cx="489" cy="489"/>
            </a:xfrm>
            <a:custGeom>
              <a:avLst/>
              <a:gdLst>
                <a:gd name="T0" fmla="*/ 29350 w 21600"/>
                <a:gd name="T1" fmla="*/ 0 h 21600"/>
                <a:gd name="T2" fmla="*/ 29350 w 21600"/>
                <a:gd name="T3" fmla="*/ 29350 h 21600"/>
                <a:gd name="T4" fmla="*/ 0 w 21600"/>
                <a:gd name="T5" fmla="*/ 29350 h 21600"/>
                <a:gd name="T6" fmla="*/ 29350 w 21600"/>
                <a:gd name="T7" fmla="*/ 29350 h 21600"/>
                <a:gd name="T8" fmla="*/ 29350 w 21600"/>
                <a:gd name="T9" fmla="*/ 29350 h 21600"/>
                <a:gd name="T10" fmla="*/ 29350 w 21600"/>
                <a:gd name="T11" fmla="*/ 29350 h 21600"/>
                <a:gd name="T12" fmla="*/ 29350 w 21600"/>
                <a:gd name="T13" fmla="*/ 29350 h 21600"/>
                <a:gd name="T14" fmla="*/ 29350 w 21600"/>
                <a:gd name="T15" fmla="*/ 29350 h 21600"/>
                <a:gd name="T16" fmla="*/ 0 60000 65536"/>
                <a:gd name="T17" fmla="*/ 0 60000 65536"/>
                <a:gd name="T18" fmla="*/ 0 60000 65536"/>
                <a:gd name="T19" fmla="*/ 0 60000 65536"/>
                <a:gd name="T20" fmla="*/ 0 60000 65536"/>
                <a:gd name="T21" fmla="*/ 0 60000 65536"/>
                <a:gd name="T22" fmla="*/ 0 60000 65536"/>
                <a:gd name="T23" fmla="*/ 0 60000 65536"/>
                <a:gd name="T24" fmla="*/ 3136 w 21600"/>
                <a:gd name="T25" fmla="*/ 3136 h 21600"/>
                <a:gd name="T26" fmla="*/ 18464 w 21600"/>
                <a:gd name="T27" fmla="*/ 1846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9933"/>
            </a:solidFill>
            <a:ln w="9525">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097" name="AutoShape 65">
              <a:extLst>
                <a:ext uri="{FF2B5EF4-FFF2-40B4-BE49-F238E27FC236}">
                  <a16:creationId xmlns:a16="http://schemas.microsoft.com/office/drawing/2014/main" id="{93471359-134D-7B4E-A619-832495CB2F46}"/>
                </a:ext>
              </a:extLst>
            </p:cNvPr>
            <p:cNvSpPr>
              <a:spLocks noChangeAspect="1" noChangeArrowheads="1"/>
            </p:cNvSpPr>
            <p:nvPr/>
          </p:nvSpPr>
          <p:spPr bwMode="auto">
            <a:xfrm>
              <a:off x="3456" y="1626"/>
              <a:ext cx="489" cy="489"/>
            </a:xfrm>
            <a:custGeom>
              <a:avLst/>
              <a:gdLst>
                <a:gd name="T0" fmla="*/ 29350 w 21600"/>
                <a:gd name="T1" fmla="*/ 0 h 21600"/>
                <a:gd name="T2" fmla="*/ 29350 w 21600"/>
                <a:gd name="T3" fmla="*/ 29350 h 21600"/>
                <a:gd name="T4" fmla="*/ 0 w 21600"/>
                <a:gd name="T5" fmla="*/ 29350 h 21600"/>
                <a:gd name="T6" fmla="*/ 29350 w 21600"/>
                <a:gd name="T7" fmla="*/ 29350 h 21600"/>
                <a:gd name="T8" fmla="*/ 29350 w 21600"/>
                <a:gd name="T9" fmla="*/ 29350 h 21600"/>
                <a:gd name="T10" fmla="*/ 29350 w 21600"/>
                <a:gd name="T11" fmla="*/ 29350 h 21600"/>
                <a:gd name="T12" fmla="*/ 29350 w 21600"/>
                <a:gd name="T13" fmla="*/ 29350 h 21600"/>
                <a:gd name="T14" fmla="*/ 29350 w 21600"/>
                <a:gd name="T15" fmla="*/ 29350 h 21600"/>
                <a:gd name="T16" fmla="*/ 0 60000 65536"/>
                <a:gd name="T17" fmla="*/ 0 60000 65536"/>
                <a:gd name="T18" fmla="*/ 0 60000 65536"/>
                <a:gd name="T19" fmla="*/ 0 60000 65536"/>
                <a:gd name="T20" fmla="*/ 0 60000 65536"/>
                <a:gd name="T21" fmla="*/ 0 60000 65536"/>
                <a:gd name="T22" fmla="*/ 0 60000 65536"/>
                <a:gd name="T23" fmla="*/ 0 60000 65536"/>
                <a:gd name="T24" fmla="*/ 3136 w 21600"/>
                <a:gd name="T25" fmla="*/ 3136 h 21600"/>
                <a:gd name="T26" fmla="*/ 18464 w 21600"/>
                <a:gd name="T27" fmla="*/ 1846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66"/>
            </a:solidFill>
            <a:ln w="9525">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098" name="AutoShape 66">
              <a:extLst>
                <a:ext uri="{FF2B5EF4-FFF2-40B4-BE49-F238E27FC236}">
                  <a16:creationId xmlns:a16="http://schemas.microsoft.com/office/drawing/2014/main" id="{E9FA6E9C-63C9-D242-8EB5-A655BBD38323}"/>
                </a:ext>
              </a:extLst>
            </p:cNvPr>
            <p:cNvSpPr>
              <a:spLocks noChangeAspect="1" noChangeArrowheads="1"/>
            </p:cNvSpPr>
            <p:nvPr/>
          </p:nvSpPr>
          <p:spPr bwMode="auto">
            <a:xfrm>
              <a:off x="3456" y="2240"/>
              <a:ext cx="489" cy="489"/>
            </a:xfrm>
            <a:custGeom>
              <a:avLst/>
              <a:gdLst>
                <a:gd name="T0" fmla="*/ 29350 w 21600"/>
                <a:gd name="T1" fmla="*/ 0 h 21600"/>
                <a:gd name="T2" fmla="*/ 29350 w 21600"/>
                <a:gd name="T3" fmla="*/ 29350 h 21600"/>
                <a:gd name="T4" fmla="*/ 0 w 21600"/>
                <a:gd name="T5" fmla="*/ 29350 h 21600"/>
                <a:gd name="T6" fmla="*/ 29350 w 21600"/>
                <a:gd name="T7" fmla="*/ 29350 h 21600"/>
                <a:gd name="T8" fmla="*/ 29350 w 21600"/>
                <a:gd name="T9" fmla="*/ 29350 h 21600"/>
                <a:gd name="T10" fmla="*/ 29350 w 21600"/>
                <a:gd name="T11" fmla="*/ 29350 h 21600"/>
                <a:gd name="T12" fmla="*/ 29350 w 21600"/>
                <a:gd name="T13" fmla="*/ 29350 h 21600"/>
                <a:gd name="T14" fmla="*/ 29350 w 21600"/>
                <a:gd name="T15" fmla="*/ 29350 h 21600"/>
                <a:gd name="T16" fmla="*/ 0 60000 65536"/>
                <a:gd name="T17" fmla="*/ 0 60000 65536"/>
                <a:gd name="T18" fmla="*/ 0 60000 65536"/>
                <a:gd name="T19" fmla="*/ 0 60000 65536"/>
                <a:gd name="T20" fmla="*/ 0 60000 65536"/>
                <a:gd name="T21" fmla="*/ 0 60000 65536"/>
                <a:gd name="T22" fmla="*/ 0 60000 65536"/>
                <a:gd name="T23" fmla="*/ 0 60000 65536"/>
                <a:gd name="T24" fmla="*/ 3136 w 21600"/>
                <a:gd name="T25" fmla="*/ 3136 h 21600"/>
                <a:gd name="T26" fmla="*/ 18464 w 21600"/>
                <a:gd name="T27" fmla="*/ 1846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66"/>
            </a:solidFill>
            <a:ln w="9525">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5" name="Group 102">
            <a:extLst>
              <a:ext uri="{FF2B5EF4-FFF2-40B4-BE49-F238E27FC236}">
                <a16:creationId xmlns:a16="http://schemas.microsoft.com/office/drawing/2014/main" id="{C1AA7213-F65E-2646-BD21-C8642A83E0C0}"/>
              </a:ext>
            </a:extLst>
          </p:cNvPr>
          <p:cNvGrpSpPr>
            <a:grpSpLocks/>
          </p:cNvGrpSpPr>
          <p:nvPr/>
        </p:nvGrpSpPr>
        <p:grpSpPr bwMode="auto">
          <a:xfrm>
            <a:off x="3538538" y="2581275"/>
            <a:ext cx="776287" cy="3644900"/>
            <a:chOff x="2228" y="1626"/>
            <a:chExt cx="489" cy="2296"/>
          </a:xfrm>
        </p:grpSpPr>
        <p:sp>
          <p:nvSpPr>
            <p:cNvPr id="44092" name="AutoShape 64">
              <a:extLst>
                <a:ext uri="{FF2B5EF4-FFF2-40B4-BE49-F238E27FC236}">
                  <a16:creationId xmlns:a16="http://schemas.microsoft.com/office/drawing/2014/main" id="{7895E864-C16D-B24B-AD8D-A9EDE25F1186}"/>
                </a:ext>
              </a:extLst>
            </p:cNvPr>
            <p:cNvSpPr>
              <a:spLocks noChangeAspect="1" noChangeArrowheads="1"/>
            </p:cNvSpPr>
            <p:nvPr/>
          </p:nvSpPr>
          <p:spPr bwMode="auto">
            <a:xfrm>
              <a:off x="2228" y="2240"/>
              <a:ext cx="489" cy="489"/>
            </a:xfrm>
            <a:custGeom>
              <a:avLst/>
              <a:gdLst>
                <a:gd name="T0" fmla="*/ 29350 w 21600"/>
                <a:gd name="T1" fmla="*/ 0 h 21600"/>
                <a:gd name="T2" fmla="*/ 29350 w 21600"/>
                <a:gd name="T3" fmla="*/ 29350 h 21600"/>
                <a:gd name="T4" fmla="*/ 0 w 21600"/>
                <a:gd name="T5" fmla="*/ 29350 h 21600"/>
                <a:gd name="T6" fmla="*/ 29350 w 21600"/>
                <a:gd name="T7" fmla="*/ 29350 h 21600"/>
                <a:gd name="T8" fmla="*/ 29350 w 21600"/>
                <a:gd name="T9" fmla="*/ 29350 h 21600"/>
                <a:gd name="T10" fmla="*/ 29350 w 21600"/>
                <a:gd name="T11" fmla="*/ 29350 h 21600"/>
                <a:gd name="T12" fmla="*/ 29350 w 21600"/>
                <a:gd name="T13" fmla="*/ 29350 h 21600"/>
                <a:gd name="T14" fmla="*/ 29350 w 21600"/>
                <a:gd name="T15" fmla="*/ 29350 h 21600"/>
                <a:gd name="T16" fmla="*/ 0 60000 65536"/>
                <a:gd name="T17" fmla="*/ 0 60000 65536"/>
                <a:gd name="T18" fmla="*/ 0 60000 65536"/>
                <a:gd name="T19" fmla="*/ 0 60000 65536"/>
                <a:gd name="T20" fmla="*/ 0 60000 65536"/>
                <a:gd name="T21" fmla="*/ 0 60000 65536"/>
                <a:gd name="T22" fmla="*/ 0 60000 65536"/>
                <a:gd name="T23" fmla="*/ 0 60000 65536"/>
                <a:gd name="T24" fmla="*/ 3136 w 21600"/>
                <a:gd name="T25" fmla="*/ 3136 h 21600"/>
                <a:gd name="T26" fmla="*/ 18464 w 21600"/>
                <a:gd name="T27" fmla="*/ 1846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66"/>
            </a:solidFill>
            <a:ln w="9525">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093" name="AutoShape 68">
              <a:extLst>
                <a:ext uri="{FF2B5EF4-FFF2-40B4-BE49-F238E27FC236}">
                  <a16:creationId xmlns:a16="http://schemas.microsoft.com/office/drawing/2014/main" id="{78237F99-9DC1-124C-B29E-C1637BF485A2}"/>
                </a:ext>
              </a:extLst>
            </p:cNvPr>
            <p:cNvSpPr>
              <a:spLocks noChangeAspect="1" noChangeArrowheads="1"/>
            </p:cNvSpPr>
            <p:nvPr/>
          </p:nvSpPr>
          <p:spPr bwMode="auto">
            <a:xfrm>
              <a:off x="2228" y="3433"/>
              <a:ext cx="489" cy="489"/>
            </a:xfrm>
            <a:custGeom>
              <a:avLst/>
              <a:gdLst>
                <a:gd name="T0" fmla="*/ 29350 w 21600"/>
                <a:gd name="T1" fmla="*/ 0 h 21600"/>
                <a:gd name="T2" fmla="*/ 29350 w 21600"/>
                <a:gd name="T3" fmla="*/ 29350 h 21600"/>
                <a:gd name="T4" fmla="*/ 0 w 21600"/>
                <a:gd name="T5" fmla="*/ 29350 h 21600"/>
                <a:gd name="T6" fmla="*/ 29350 w 21600"/>
                <a:gd name="T7" fmla="*/ 29350 h 21600"/>
                <a:gd name="T8" fmla="*/ 29350 w 21600"/>
                <a:gd name="T9" fmla="*/ 29350 h 21600"/>
                <a:gd name="T10" fmla="*/ 29350 w 21600"/>
                <a:gd name="T11" fmla="*/ 29350 h 21600"/>
                <a:gd name="T12" fmla="*/ 29350 w 21600"/>
                <a:gd name="T13" fmla="*/ 29350 h 21600"/>
                <a:gd name="T14" fmla="*/ 29350 w 21600"/>
                <a:gd name="T15" fmla="*/ 29350 h 21600"/>
                <a:gd name="T16" fmla="*/ 0 60000 65536"/>
                <a:gd name="T17" fmla="*/ 0 60000 65536"/>
                <a:gd name="T18" fmla="*/ 0 60000 65536"/>
                <a:gd name="T19" fmla="*/ 0 60000 65536"/>
                <a:gd name="T20" fmla="*/ 0 60000 65536"/>
                <a:gd name="T21" fmla="*/ 0 60000 65536"/>
                <a:gd name="T22" fmla="*/ 0 60000 65536"/>
                <a:gd name="T23" fmla="*/ 0 60000 65536"/>
                <a:gd name="T24" fmla="*/ 3136 w 21600"/>
                <a:gd name="T25" fmla="*/ 3136 h 21600"/>
                <a:gd name="T26" fmla="*/ 18464 w 21600"/>
                <a:gd name="T27" fmla="*/ 1846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66"/>
            </a:solidFill>
            <a:ln w="9525">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094" name="AutoShape 70">
              <a:extLst>
                <a:ext uri="{FF2B5EF4-FFF2-40B4-BE49-F238E27FC236}">
                  <a16:creationId xmlns:a16="http://schemas.microsoft.com/office/drawing/2014/main" id="{88FD0627-71D4-7A48-B3AF-2359F35B066C}"/>
                </a:ext>
              </a:extLst>
            </p:cNvPr>
            <p:cNvSpPr>
              <a:spLocks noChangeAspect="1" noChangeArrowheads="1"/>
            </p:cNvSpPr>
            <p:nvPr/>
          </p:nvSpPr>
          <p:spPr bwMode="auto">
            <a:xfrm>
              <a:off x="2228" y="1626"/>
              <a:ext cx="489" cy="489"/>
            </a:xfrm>
            <a:custGeom>
              <a:avLst/>
              <a:gdLst>
                <a:gd name="T0" fmla="*/ 29350 w 21600"/>
                <a:gd name="T1" fmla="*/ 0 h 21600"/>
                <a:gd name="T2" fmla="*/ 29350 w 21600"/>
                <a:gd name="T3" fmla="*/ 29350 h 21600"/>
                <a:gd name="T4" fmla="*/ 0 w 21600"/>
                <a:gd name="T5" fmla="*/ 29350 h 21600"/>
                <a:gd name="T6" fmla="*/ 29350 w 21600"/>
                <a:gd name="T7" fmla="*/ 29350 h 21600"/>
                <a:gd name="T8" fmla="*/ 29350 w 21600"/>
                <a:gd name="T9" fmla="*/ 29350 h 21600"/>
                <a:gd name="T10" fmla="*/ 29350 w 21600"/>
                <a:gd name="T11" fmla="*/ 29350 h 21600"/>
                <a:gd name="T12" fmla="*/ 29350 w 21600"/>
                <a:gd name="T13" fmla="*/ 29350 h 21600"/>
                <a:gd name="T14" fmla="*/ 29350 w 21600"/>
                <a:gd name="T15" fmla="*/ 29350 h 21600"/>
                <a:gd name="T16" fmla="*/ 0 60000 65536"/>
                <a:gd name="T17" fmla="*/ 0 60000 65536"/>
                <a:gd name="T18" fmla="*/ 0 60000 65536"/>
                <a:gd name="T19" fmla="*/ 0 60000 65536"/>
                <a:gd name="T20" fmla="*/ 0 60000 65536"/>
                <a:gd name="T21" fmla="*/ 0 60000 65536"/>
                <a:gd name="T22" fmla="*/ 0 60000 65536"/>
                <a:gd name="T23" fmla="*/ 0 60000 65536"/>
                <a:gd name="T24" fmla="*/ 3136 w 21600"/>
                <a:gd name="T25" fmla="*/ 3136 h 21600"/>
                <a:gd name="T26" fmla="*/ 18464 w 21600"/>
                <a:gd name="T27" fmla="*/ 1846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66"/>
            </a:solidFill>
            <a:ln w="9525">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6" name="Group 106">
            <a:extLst>
              <a:ext uri="{FF2B5EF4-FFF2-40B4-BE49-F238E27FC236}">
                <a16:creationId xmlns:a16="http://schemas.microsoft.com/office/drawing/2014/main" id="{C6128EC7-1D4A-7E4B-8A1D-A0C5997E6FEE}"/>
              </a:ext>
            </a:extLst>
          </p:cNvPr>
          <p:cNvGrpSpPr>
            <a:grpSpLocks/>
          </p:cNvGrpSpPr>
          <p:nvPr/>
        </p:nvGrpSpPr>
        <p:grpSpPr bwMode="auto">
          <a:xfrm>
            <a:off x="7392988" y="2581275"/>
            <a:ext cx="776287" cy="3644900"/>
            <a:chOff x="4656" y="1626"/>
            <a:chExt cx="489" cy="2296"/>
          </a:xfrm>
        </p:grpSpPr>
        <p:sp>
          <p:nvSpPr>
            <p:cNvPr id="44088" name="AutoShape 71">
              <a:extLst>
                <a:ext uri="{FF2B5EF4-FFF2-40B4-BE49-F238E27FC236}">
                  <a16:creationId xmlns:a16="http://schemas.microsoft.com/office/drawing/2014/main" id="{5BB85E82-5091-D245-8FE1-201F0DBFAFC0}"/>
                </a:ext>
              </a:extLst>
            </p:cNvPr>
            <p:cNvSpPr>
              <a:spLocks noChangeAspect="1" noChangeArrowheads="1"/>
            </p:cNvSpPr>
            <p:nvPr/>
          </p:nvSpPr>
          <p:spPr bwMode="auto">
            <a:xfrm>
              <a:off x="4656" y="3433"/>
              <a:ext cx="489" cy="489"/>
            </a:xfrm>
            <a:custGeom>
              <a:avLst/>
              <a:gdLst>
                <a:gd name="T0" fmla="*/ 29350 w 21600"/>
                <a:gd name="T1" fmla="*/ 0 h 21600"/>
                <a:gd name="T2" fmla="*/ 29350 w 21600"/>
                <a:gd name="T3" fmla="*/ 29350 h 21600"/>
                <a:gd name="T4" fmla="*/ 0 w 21600"/>
                <a:gd name="T5" fmla="*/ 29350 h 21600"/>
                <a:gd name="T6" fmla="*/ 29350 w 21600"/>
                <a:gd name="T7" fmla="*/ 29350 h 21600"/>
                <a:gd name="T8" fmla="*/ 29350 w 21600"/>
                <a:gd name="T9" fmla="*/ 29350 h 21600"/>
                <a:gd name="T10" fmla="*/ 29350 w 21600"/>
                <a:gd name="T11" fmla="*/ 29350 h 21600"/>
                <a:gd name="T12" fmla="*/ 29350 w 21600"/>
                <a:gd name="T13" fmla="*/ 29350 h 21600"/>
                <a:gd name="T14" fmla="*/ 29350 w 21600"/>
                <a:gd name="T15" fmla="*/ 29350 h 21600"/>
                <a:gd name="T16" fmla="*/ 0 60000 65536"/>
                <a:gd name="T17" fmla="*/ 0 60000 65536"/>
                <a:gd name="T18" fmla="*/ 0 60000 65536"/>
                <a:gd name="T19" fmla="*/ 0 60000 65536"/>
                <a:gd name="T20" fmla="*/ 0 60000 65536"/>
                <a:gd name="T21" fmla="*/ 0 60000 65536"/>
                <a:gd name="T22" fmla="*/ 0 60000 65536"/>
                <a:gd name="T23" fmla="*/ 0 60000 65536"/>
                <a:gd name="T24" fmla="*/ 3136 w 21600"/>
                <a:gd name="T25" fmla="*/ 3136 h 21600"/>
                <a:gd name="T26" fmla="*/ 18464 w 21600"/>
                <a:gd name="T27" fmla="*/ 1846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5050"/>
            </a:solidFill>
            <a:ln w="9525">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089" name="AutoShape 72">
              <a:extLst>
                <a:ext uri="{FF2B5EF4-FFF2-40B4-BE49-F238E27FC236}">
                  <a16:creationId xmlns:a16="http://schemas.microsoft.com/office/drawing/2014/main" id="{C0EBCB14-041A-354E-9C1D-B067000F5FBD}"/>
                </a:ext>
              </a:extLst>
            </p:cNvPr>
            <p:cNvSpPr>
              <a:spLocks noChangeAspect="1" noChangeArrowheads="1"/>
            </p:cNvSpPr>
            <p:nvPr/>
          </p:nvSpPr>
          <p:spPr bwMode="auto">
            <a:xfrm>
              <a:off x="4656" y="2864"/>
              <a:ext cx="489" cy="489"/>
            </a:xfrm>
            <a:custGeom>
              <a:avLst/>
              <a:gdLst>
                <a:gd name="T0" fmla="*/ 29350 w 21600"/>
                <a:gd name="T1" fmla="*/ 0 h 21600"/>
                <a:gd name="T2" fmla="*/ 29350 w 21600"/>
                <a:gd name="T3" fmla="*/ 29350 h 21600"/>
                <a:gd name="T4" fmla="*/ 0 w 21600"/>
                <a:gd name="T5" fmla="*/ 29350 h 21600"/>
                <a:gd name="T6" fmla="*/ 29350 w 21600"/>
                <a:gd name="T7" fmla="*/ 29350 h 21600"/>
                <a:gd name="T8" fmla="*/ 29350 w 21600"/>
                <a:gd name="T9" fmla="*/ 29350 h 21600"/>
                <a:gd name="T10" fmla="*/ 29350 w 21600"/>
                <a:gd name="T11" fmla="*/ 29350 h 21600"/>
                <a:gd name="T12" fmla="*/ 29350 w 21600"/>
                <a:gd name="T13" fmla="*/ 29350 h 21600"/>
                <a:gd name="T14" fmla="*/ 29350 w 21600"/>
                <a:gd name="T15" fmla="*/ 29350 h 21600"/>
                <a:gd name="T16" fmla="*/ 0 60000 65536"/>
                <a:gd name="T17" fmla="*/ 0 60000 65536"/>
                <a:gd name="T18" fmla="*/ 0 60000 65536"/>
                <a:gd name="T19" fmla="*/ 0 60000 65536"/>
                <a:gd name="T20" fmla="*/ 0 60000 65536"/>
                <a:gd name="T21" fmla="*/ 0 60000 65536"/>
                <a:gd name="T22" fmla="*/ 0 60000 65536"/>
                <a:gd name="T23" fmla="*/ 0 60000 65536"/>
                <a:gd name="T24" fmla="*/ 3136 w 21600"/>
                <a:gd name="T25" fmla="*/ 3136 h 21600"/>
                <a:gd name="T26" fmla="*/ 18464 w 21600"/>
                <a:gd name="T27" fmla="*/ 1846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5050"/>
            </a:solidFill>
            <a:ln w="9525">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090" name="AutoShape 72">
              <a:extLst>
                <a:ext uri="{FF2B5EF4-FFF2-40B4-BE49-F238E27FC236}">
                  <a16:creationId xmlns:a16="http://schemas.microsoft.com/office/drawing/2014/main" id="{4B84746B-4801-3540-B8BD-9195EC49A9B6}"/>
                </a:ext>
              </a:extLst>
            </p:cNvPr>
            <p:cNvSpPr>
              <a:spLocks noChangeAspect="1" noChangeArrowheads="1"/>
            </p:cNvSpPr>
            <p:nvPr/>
          </p:nvSpPr>
          <p:spPr bwMode="auto">
            <a:xfrm>
              <a:off x="4656" y="1626"/>
              <a:ext cx="489" cy="489"/>
            </a:xfrm>
            <a:custGeom>
              <a:avLst/>
              <a:gdLst>
                <a:gd name="T0" fmla="*/ 29350 w 21600"/>
                <a:gd name="T1" fmla="*/ 0 h 21600"/>
                <a:gd name="T2" fmla="*/ 29350 w 21600"/>
                <a:gd name="T3" fmla="*/ 29350 h 21600"/>
                <a:gd name="T4" fmla="*/ 0 w 21600"/>
                <a:gd name="T5" fmla="*/ 29350 h 21600"/>
                <a:gd name="T6" fmla="*/ 29350 w 21600"/>
                <a:gd name="T7" fmla="*/ 29350 h 21600"/>
                <a:gd name="T8" fmla="*/ 29350 w 21600"/>
                <a:gd name="T9" fmla="*/ 29350 h 21600"/>
                <a:gd name="T10" fmla="*/ 29350 w 21600"/>
                <a:gd name="T11" fmla="*/ 29350 h 21600"/>
                <a:gd name="T12" fmla="*/ 29350 w 21600"/>
                <a:gd name="T13" fmla="*/ 29350 h 21600"/>
                <a:gd name="T14" fmla="*/ 29350 w 21600"/>
                <a:gd name="T15" fmla="*/ 29350 h 21600"/>
                <a:gd name="T16" fmla="*/ 0 60000 65536"/>
                <a:gd name="T17" fmla="*/ 0 60000 65536"/>
                <a:gd name="T18" fmla="*/ 0 60000 65536"/>
                <a:gd name="T19" fmla="*/ 0 60000 65536"/>
                <a:gd name="T20" fmla="*/ 0 60000 65536"/>
                <a:gd name="T21" fmla="*/ 0 60000 65536"/>
                <a:gd name="T22" fmla="*/ 0 60000 65536"/>
                <a:gd name="T23" fmla="*/ 0 60000 65536"/>
                <a:gd name="T24" fmla="*/ 3136 w 21600"/>
                <a:gd name="T25" fmla="*/ 3136 h 21600"/>
                <a:gd name="T26" fmla="*/ 18464 w 21600"/>
                <a:gd name="T27" fmla="*/ 1846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9933"/>
            </a:solidFill>
            <a:ln w="9525">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091" name="AutoShape 72">
              <a:extLst>
                <a:ext uri="{FF2B5EF4-FFF2-40B4-BE49-F238E27FC236}">
                  <a16:creationId xmlns:a16="http://schemas.microsoft.com/office/drawing/2014/main" id="{C032AD4D-C813-0145-94A7-40C117F96E44}"/>
                </a:ext>
              </a:extLst>
            </p:cNvPr>
            <p:cNvSpPr>
              <a:spLocks noChangeAspect="1" noChangeArrowheads="1"/>
            </p:cNvSpPr>
            <p:nvPr/>
          </p:nvSpPr>
          <p:spPr bwMode="auto">
            <a:xfrm>
              <a:off x="4656" y="2240"/>
              <a:ext cx="489" cy="489"/>
            </a:xfrm>
            <a:custGeom>
              <a:avLst/>
              <a:gdLst>
                <a:gd name="T0" fmla="*/ 29350 w 21600"/>
                <a:gd name="T1" fmla="*/ 0 h 21600"/>
                <a:gd name="T2" fmla="*/ 29350 w 21600"/>
                <a:gd name="T3" fmla="*/ 29350 h 21600"/>
                <a:gd name="T4" fmla="*/ 0 w 21600"/>
                <a:gd name="T5" fmla="*/ 29350 h 21600"/>
                <a:gd name="T6" fmla="*/ 29350 w 21600"/>
                <a:gd name="T7" fmla="*/ 29350 h 21600"/>
                <a:gd name="T8" fmla="*/ 29350 w 21600"/>
                <a:gd name="T9" fmla="*/ 29350 h 21600"/>
                <a:gd name="T10" fmla="*/ 29350 w 21600"/>
                <a:gd name="T11" fmla="*/ 29350 h 21600"/>
                <a:gd name="T12" fmla="*/ 29350 w 21600"/>
                <a:gd name="T13" fmla="*/ 29350 h 21600"/>
                <a:gd name="T14" fmla="*/ 29350 w 21600"/>
                <a:gd name="T15" fmla="*/ 29350 h 21600"/>
                <a:gd name="T16" fmla="*/ 0 60000 65536"/>
                <a:gd name="T17" fmla="*/ 0 60000 65536"/>
                <a:gd name="T18" fmla="*/ 0 60000 65536"/>
                <a:gd name="T19" fmla="*/ 0 60000 65536"/>
                <a:gd name="T20" fmla="*/ 0 60000 65536"/>
                <a:gd name="T21" fmla="*/ 0 60000 65536"/>
                <a:gd name="T22" fmla="*/ 0 60000 65536"/>
                <a:gd name="T23" fmla="*/ 0 60000 65536"/>
                <a:gd name="T24" fmla="*/ 3136 w 21600"/>
                <a:gd name="T25" fmla="*/ 3136 h 21600"/>
                <a:gd name="T26" fmla="*/ 18464 w 21600"/>
                <a:gd name="T27" fmla="*/ 1846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9933"/>
            </a:solidFill>
            <a:ln w="9525">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44042" name="Group 53">
            <a:extLst>
              <a:ext uri="{FF2B5EF4-FFF2-40B4-BE49-F238E27FC236}">
                <a16:creationId xmlns:a16="http://schemas.microsoft.com/office/drawing/2014/main" id="{72AC809D-8B43-F440-A1C7-6EC4FA0ACACA}"/>
              </a:ext>
            </a:extLst>
          </p:cNvPr>
          <p:cNvGrpSpPr>
            <a:grpSpLocks/>
          </p:cNvGrpSpPr>
          <p:nvPr/>
        </p:nvGrpSpPr>
        <p:grpSpPr bwMode="auto">
          <a:xfrm>
            <a:off x="1143000" y="1066800"/>
            <a:ext cx="7543800" cy="5181600"/>
            <a:chOff x="720" y="672"/>
            <a:chExt cx="4752" cy="3264"/>
          </a:xfrm>
        </p:grpSpPr>
        <p:sp>
          <p:nvSpPr>
            <p:cNvPr id="44064" name="Rectangle 28">
              <a:extLst>
                <a:ext uri="{FF2B5EF4-FFF2-40B4-BE49-F238E27FC236}">
                  <a16:creationId xmlns:a16="http://schemas.microsoft.com/office/drawing/2014/main" id="{0E69FA71-059D-EC43-BF3B-7E6E13F5A2AA}"/>
                </a:ext>
              </a:extLst>
            </p:cNvPr>
            <p:cNvSpPr>
              <a:spLocks noChangeArrowheads="1"/>
            </p:cNvSpPr>
            <p:nvPr/>
          </p:nvSpPr>
          <p:spPr bwMode="auto">
            <a:xfrm>
              <a:off x="3024" y="2840"/>
              <a:ext cx="1536" cy="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SWEET 3.0 with semantic callable interfaces via standard programming languages</a:t>
              </a:r>
              <a:endParaRPr lang="en-US" altLang="en-US"/>
            </a:p>
          </p:txBody>
        </p:sp>
        <p:sp>
          <p:nvSpPr>
            <p:cNvPr id="44065" name="Rectangle 8">
              <a:extLst>
                <a:ext uri="{FF2B5EF4-FFF2-40B4-BE49-F238E27FC236}">
                  <a16:creationId xmlns:a16="http://schemas.microsoft.com/office/drawing/2014/main" id="{0D853190-2FE6-A042-957A-0715A9ACC550}"/>
                </a:ext>
              </a:extLst>
            </p:cNvPr>
            <p:cNvSpPr>
              <a:spLocks noChangeArrowheads="1"/>
            </p:cNvSpPr>
            <p:nvPr/>
          </p:nvSpPr>
          <p:spPr bwMode="auto">
            <a:xfrm>
              <a:off x="720" y="672"/>
              <a:ext cx="110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a:t>
              </a:r>
              <a:r>
                <a:rPr lang="en-US" altLang="en-US" sz="1400" b="1"/>
                <a:t>Improved Information Sharing</a:t>
              </a:r>
              <a:endParaRPr lang="en-US" altLang="en-US"/>
            </a:p>
          </p:txBody>
        </p:sp>
        <p:sp>
          <p:nvSpPr>
            <p:cNvPr id="44066" name="Rectangle 9">
              <a:extLst>
                <a:ext uri="{FF2B5EF4-FFF2-40B4-BE49-F238E27FC236}">
                  <a16:creationId xmlns:a16="http://schemas.microsoft.com/office/drawing/2014/main" id="{C29ABFD4-98F2-4841-B0A2-1D41F17F0778}"/>
                </a:ext>
              </a:extLst>
            </p:cNvPr>
            <p:cNvSpPr>
              <a:spLocks noChangeArrowheads="1"/>
            </p:cNvSpPr>
            <p:nvPr/>
          </p:nvSpPr>
          <p:spPr bwMode="auto">
            <a:xfrm>
              <a:off x="720" y="1152"/>
              <a:ext cx="110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Geospatial semantic services established</a:t>
              </a:r>
              <a:endParaRPr lang="en-US" altLang="en-US"/>
            </a:p>
          </p:txBody>
        </p:sp>
        <p:sp>
          <p:nvSpPr>
            <p:cNvPr id="44067" name="Rectangle 11">
              <a:extLst>
                <a:ext uri="{FF2B5EF4-FFF2-40B4-BE49-F238E27FC236}">
                  <a16:creationId xmlns:a16="http://schemas.microsoft.com/office/drawing/2014/main" id="{C7E3B297-AEC2-024A-8536-491381CD1E99}"/>
                </a:ext>
              </a:extLst>
            </p:cNvPr>
            <p:cNvSpPr>
              <a:spLocks noChangeArrowheads="1"/>
            </p:cNvSpPr>
            <p:nvPr/>
          </p:nvSpPr>
          <p:spPr bwMode="auto">
            <a:xfrm>
              <a:off x="864" y="2160"/>
              <a:ext cx="1104"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Local processing + data exchange</a:t>
              </a:r>
            </a:p>
          </p:txBody>
        </p:sp>
        <p:sp>
          <p:nvSpPr>
            <p:cNvPr id="44068" name="Rectangle 12">
              <a:extLst>
                <a:ext uri="{FF2B5EF4-FFF2-40B4-BE49-F238E27FC236}">
                  <a16:creationId xmlns:a16="http://schemas.microsoft.com/office/drawing/2014/main" id="{0DBE9E20-86A9-4F44-AD6D-54E0BDBF3144}"/>
                </a:ext>
              </a:extLst>
            </p:cNvPr>
            <p:cNvSpPr>
              <a:spLocks noChangeArrowheads="1"/>
            </p:cNvSpPr>
            <p:nvPr/>
          </p:nvSpPr>
          <p:spPr bwMode="auto">
            <a:xfrm>
              <a:off x="864" y="1585"/>
              <a:ext cx="110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Some common vocabulary based product search and access</a:t>
              </a:r>
              <a:endParaRPr lang="en-US" altLang="en-US"/>
            </a:p>
          </p:txBody>
        </p:sp>
        <p:sp>
          <p:nvSpPr>
            <p:cNvPr id="44069" name="Rectangle 13">
              <a:extLst>
                <a:ext uri="{FF2B5EF4-FFF2-40B4-BE49-F238E27FC236}">
                  <a16:creationId xmlns:a16="http://schemas.microsoft.com/office/drawing/2014/main" id="{EB7A3679-FC66-6646-A301-C6B1903966BB}"/>
                </a:ext>
              </a:extLst>
            </p:cNvPr>
            <p:cNvSpPr>
              <a:spLocks noChangeArrowheads="1"/>
            </p:cNvSpPr>
            <p:nvPr/>
          </p:nvSpPr>
          <p:spPr bwMode="auto">
            <a:xfrm>
              <a:off x="4368" y="672"/>
              <a:ext cx="110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a:t>
              </a:r>
              <a:r>
                <a:rPr lang="en-US" altLang="en-US" sz="1400" b="1"/>
                <a:t>Revolutionizing how science is done</a:t>
              </a:r>
              <a:endParaRPr lang="en-US" altLang="en-US"/>
            </a:p>
          </p:txBody>
        </p:sp>
        <p:sp>
          <p:nvSpPr>
            <p:cNvPr id="44070" name="Rectangle 14">
              <a:extLst>
                <a:ext uri="{FF2B5EF4-FFF2-40B4-BE49-F238E27FC236}">
                  <a16:creationId xmlns:a16="http://schemas.microsoft.com/office/drawing/2014/main" id="{1BC8EC4C-A46E-3C41-B551-5D2AEE46C7AB}"/>
                </a:ext>
              </a:extLst>
            </p:cNvPr>
            <p:cNvSpPr>
              <a:spLocks noChangeArrowheads="1"/>
            </p:cNvSpPr>
            <p:nvPr/>
          </p:nvSpPr>
          <p:spPr bwMode="auto">
            <a:xfrm>
              <a:off x="4368" y="1152"/>
              <a:ext cx="110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Autonomous inference of science results</a:t>
              </a:r>
              <a:endParaRPr lang="en-US" altLang="en-US"/>
            </a:p>
          </p:txBody>
        </p:sp>
        <p:sp>
          <p:nvSpPr>
            <p:cNvPr id="44071" name="Rectangle 15">
              <a:extLst>
                <a:ext uri="{FF2B5EF4-FFF2-40B4-BE49-F238E27FC236}">
                  <a16:creationId xmlns:a16="http://schemas.microsoft.com/office/drawing/2014/main" id="{F2E58384-DFA3-F042-965B-6E5BBE696C08}"/>
                </a:ext>
              </a:extLst>
            </p:cNvPr>
            <p:cNvSpPr>
              <a:spLocks noChangeArrowheads="1"/>
            </p:cNvSpPr>
            <p:nvPr/>
          </p:nvSpPr>
          <p:spPr bwMode="auto">
            <a:xfrm>
              <a:off x="3264" y="1152"/>
              <a:ext cx="110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Scientific semantic assisted services</a:t>
              </a:r>
              <a:endParaRPr lang="en-US" altLang="en-US"/>
            </a:p>
          </p:txBody>
        </p:sp>
        <p:sp>
          <p:nvSpPr>
            <p:cNvPr id="44072" name="Rectangle 16">
              <a:extLst>
                <a:ext uri="{FF2B5EF4-FFF2-40B4-BE49-F238E27FC236}">
                  <a16:creationId xmlns:a16="http://schemas.microsoft.com/office/drawing/2014/main" id="{96FDBA75-1895-8A41-B94C-4F4D166CDC57}"/>
                </a:ext>
              </a:extLst>
            </p:cNvPr>
            <p:cNvSpPr>
              <a:spLocks noChangeArrowheads="1"/>
            </p:cNvSpPr>
            <p:nvPr/>
          </p:nvSpPr>
          <p:spPr bwMode="auto">
            <a:xfrm>
              <a:off x="3264" y="672"/>
              <a:ext cx="110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a:t>
              </a:r>
              <a:r>
                <a:rPr lang="en-US" altLang="en-US" sz="1400" b="1"/>
                <a:t>Acceleration of Knowledge Production</a:t>
              </a:r>
              <a:endParaRPr lang="en-US" altLang="en-US"/>
            </a:p>
          </p:txBody>
        </p:sp>
        <p:sp>
          <p:nvSpPr>
            <p:cNvPr id="44073" name="Rectangle 17">
              <a:extLst>
                <a:ext uri="{FF2B5EF4-FFF2-40B4-BE49-F238E27FC236}">
                  <a16:creationId xmlns:a16="http://schemas.microsoft.com/office/drawing/2014/main" id="{5F515687-E971-3B48-89A8-89DDB547F769}"/>
                </a:ext>
              </a:extLst>
            </p:cNvPr>
            <p:cNvSpPr>
              <a:spLocks noChangeArrowheads="1"/>
            </p:cNvSpPr>
            <p:nvPr/>
          </p:nvSpPr>
          <p:spPr bwMode="auto">
            <a:xfrm>
              <a:off x="1824" y="672"/>
              <a:ext cx="144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a:t>
              </a:r>
              <a:r>
                <a:rPr lang="en-US" altLang="en-US" sz="1400" b="1"/>
                <a:t>Increased Collaboration &amp; Interdisciplinary Science</a:t>
              </a:r>
              <a:endParaRPr lang="en-US" altLang="en-US"/>
            </a:p>
          </p:txBody>
        </p:sp>
        <p:sp>
          <p:nvSpPr>
            <p:cNvPr id="44074" name="Rectangle 18">
              <a:extLst>
                <a:ext uri="{FF2B5EF4-FFF2-40B4-BE49-F238E27FC236}">
                  <a16:creationId xmlns:a16="http://schemas.microsoft.com/office/drawing/2014/main" id="{66570564-A4C8-0041-A251-246A94ABAD70}"/>
                </a:ext>
              </a:extLst>
            </p:cNvPr>
            <p:cNvSpPr>
              <a:spLocks noChangeArrowheads="1"/>
            </p:cNvSpPr>
            <p:nvPr/>
          </p:nvSpPr>
          <p:spPr bwMode="auto">
            <a:xfrm>
              <a:off x="1824" y="1152"/>
              <a:ext cx="144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Geospatial semantic services proliferate</a:t>
              </a:r>
              <a:endParaRPr lang="en-US" altLang="en-US"/>
            </a:p>
          </p:txBody>
        </p:sp>
        <p:sp>
          <p:nvSpPr>
            <p:cNvPr id="44075" name="Rectangle 26">
              <a:extLst>
                <a:ext uri="{FF2B5EF4-FFF2-40B4-BE49-F238E27FC236}">
                  <a16:creationId xmlns:a16="http://schemas.microsoft.com/office/drawing/2014/main" id="{7A533F27-C42D-0241-BFAB-7E9872F97A16}"/>
                </a:ext>
              </a:extLst>
            </p:cNvPr>
            <p:cNvSpPr>
              <a:spLocks noChangeArrowheads="1"/>
            </p:cNvSpPr>
            <p:nvPr/>
          </p:nvSpPr>
          <p:spPr bwMode="auto">
            <a:xfrm>
              <a:off x="720" y="2832"/>
              <a:ext cx="9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SWEET core 1.0 based on GCMD/CF</a:t>
              </a:r>
              <a:endParaRPr lang="en-US" altLang="en-US"/>
            </a:p>
          </p:txBody>
        </p:sp>
        <p:sp>
          <p:nvSpPr>
            <p:cNvPr id="44076" name="Rectangle 27">
              <a:extLst>
                <a:ext uri="{FF2B5EF4-FFF2-40B4-BE49-F238E27FC236}">
                  <a16:creationId xmlns:a16="http://schemas.microsoft.com/office/drawing/2014/main" id="{3B680668-350D-3244-9A00-ED44ED360742}"/>
                </a:ext>
              </a:extLst>
            </p:cNvPr>
            <p:cNvSpPr>
              <a:spLocks noChangeArrowheads="1"/>
            </p:cNvSpPr>
            <p:nvPr/>
          </p:nvSpPr>
          <p:spPr bwMode="auto">
            <a:xfrm>
              <a:off x="1680" y="2832"/>
              <a:ext cx="134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SWEET core 2.0 based on best practices decided from community</a:t>
              </a:r>
              <a:endParaRPr lang="en-US" altLang="en-US"/>
            </a:p>
          </p:txBody>
        </p:sp>
        <p:sp>
          <p:nvSpPr>
            <p:cNvPr id="44077" name="Rectangle 30">
              <a:extLst>
                <a:ext uri="{FF2B5EF4-FFF2-40B4-BE49-F238E27FC236}">
                  <a16:creationId xmlns:a16="http://schemas.microsoft.com/office/drawing/2014/main" id="{01FF80EA-344E-CF46-BC32-AEEFC8FCABFA}"/>
                </a:ext>
              </a:extLst>
            </p:cNvPr>
            <p:cNvSpPr>
              <a:spLocks noChangeArrowheads="1"/>
            </p:cNvSpPr>
            <p:nvPr/>
          </p:nvSpPr>
          <p:spPr bwMode="auto">
            <a:xfrm>
              <a:off x="768" y="3408"/>
              <a:ext cx="91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RDF, OWL, OWL-S</a:t>
              </a:r>
              <a:endParaRPr lang="en-US" altLang="en-US"/>
            </a:p>
          </p:txBody>
        </p:sp>
        <p:sp>
          <p:nvSpPr>
            <p:cNvPr id="44078" name="Rectangle 25">
              <a:extLst>
                <a:ext uri="{FF2B5EF4-FFF2-40B4-BE49-F238E27FC236}">
                  <a16:creationId xmlns:a16="http://schemas.microsoft.com/office/drawing/2014/main" id="{0A9AFB81-0996-8841-9D8A-AF80C432DC6F}"/>
                </a:ext>
              </a:extLst>
            </p:cNvPr>
            <p:cNvSpPr>
              <a:spLocks noChangeArrowheads="1"/>
            </p:cNvSpPr>
            <p:nvPr/>
          </p:nvSpPr>
          <p:spPr bwMode="auto">
            <a:xfrm>
              <a:off x="1968" y="1585"/>
              <a:ext cx="12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sym typeface="Wingdings" pitchFamily="2" charset="2"/>
                </a:rPr>
                <a:t> Semantic geospatial search &amp; inference, access</a:t>
              </a:r>
            </a:p>
          </p:txBody>
        </p:sp>
        <p:sp>
          <p:nvSpPr>
            <p:cNvPr id="44079" name="Rectangle 20">
              <a:extLst>
                <a:ext uri="{FF2B5EF4-FFF2-40B4-BE49-F238E27FC236}">
                  <a16:creationId xmlns:a16="http://schemas.microsoft.com/office/drawing/2014/main" id="{86F59924-8C2D-3C45-831F-494A9CF5428D}"/>
                </a:ext>
              </a:extLst>
            </p:cNvPr>
            <p:cNvSpPr>
              <a:spLocks noChangeArrowheads="1"/>
            </p:cNvSpPr>
            <p:nvPr/>
          </p:nvSpPr>
          <p:spPr bwMode="auto">
            <a:xfrm>
              <a:off x="4368" y="2160"/>
              <a:ext cx="1104"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Metadata-driven data fusion (semantic service chaining), trust</a:t>
              </a:r>
              <a:endParaRPr lang="en-US" altLang="en-US"/>
            </a:p>
          </p:txBody>
        </p:sp>
        <p:sp>
          <p:nvSpPr>
            <p:cNvPr id="44080" name="Rectangle 21">
              <a:extLst>
                <a:ext uri="{FF2B5EF4-FFF2-40B4-BE49-F238E27FC236}">
                  <a16:creationId xmlns:a16="http://schemas.microsoft.com/office/drawing/2014/main" id="{4FA178AA-9935-F64A-9E9A-70F46C9D61A6}"/>
                </a:ext>
              </a:extLst>
            </p:cNvPr>
            <p:cNvSpPr>
              <a:spLocks noChangeArrowheads="1"/>
            </p:cNvSpPr>
            <p:nvPr/>
          </p:nvSpPr>
          <p:spPr bwMode="auto">
            <a:xfrm>
              <a:off x="4368" y="1585"/>
              <a:ext cx="110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Semantic agent-based integration</a:t>
              </a:r>
              <a:endParaRPr lang="en-US" altLang="en-US"/>
            </a:p>
          </p:txBody>
        </p:sp>
        <p:sp>
          <p:nvSpPr>
            <p:cNvPr id="44081" name="Rectangle 22">
              <a:extLst>
                <a:ext uri="{FF2B5EF4-FFF2-40B4-BE49-F238E27FC236}">
                  <a16:creationId xmlns:a16="http://schemas.microsoft.com/office/drawing/2014/main" id="{BDFA72E4-BF3B-824C-82FE-5107F5B57758}"/>
                </a:ext>
              </a:extLst>
            </p:cNvPr>
            <p:cNvSpPr>
              <a:spLocks noChangeArrowheads="1"/>
            </p:cNvSpPr>
            <p:nvPr/>
          </p:nvSpPr>
          <p:spPr bwMode="auto">
            <a:xfrm>
              <a:off x="3168" y="2160"/>
              <a:ext cx="1200"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buFont typeface="Wingdings" pitchFamily="2" charset="2"/>
                <a:buChar char="t"/>
              </a:pPr>
              <a:r>
                <a:rPr lang="en-US" altLang="en-US" sz="1400" b="1">
                  <a:sym typeface="Wingdings" pitchFamily="2" charset="2"/>
                </a:rPr>
                <a:t>Interoperable geospatial services</a:t>
              </a:r>
              <a:br>
                <a:rPr lang="en-US" altLang="en-US" sz="1400" b="1">
                  <a:sym typeface="Wingdings" pitchFamily="2" charset="2"/>
                </a:rPr>
              </a:br>
              <a:r>
                <a:rPr lang="en-US" altLang="en-US" sz="1400" b="1">
                  <a:sym typeface="Wingdings" pitchFamily="2" charset="2"/>
                </a:rPr>
                <a:t>(analysis as service), results explanation service</a:t>
              </a:r>
              <a:endParaRPr lang="en-US" altLang="en-US"/>
            </a:p>
          </p:txBody>
        </p:sp>
        <p:sp>
          <p:nvSpPr>
            <p:cNvPr id="44082" name="Rectangle 23">
              <a:extLst>
                <a:ext uri="{FF2B5EF4-FFF2-40B4-BE49-F238E27FC236}">
                  <a16:creationId xmlns:a16="http://schemas.microsoft.com/office/drawing/2014/main" id="{EF19986E-EA6F-6145-96AB-B77054B4E063}"/>
                </a:ext>
              </a:extLst>
            </p:cNvPr>
            <p:cNvSpPr>
              <a:spLocks noChangeArrowheads="1"/>
            </p:cNvSpPr>
            <p:nvPr/>
          </p:nvSpPr>
          <p:spPr bwMode="auto">
            <a:xfrm>
              <a:off x="3168" y="1585"/>
              <a:ext cx="12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Semantic agent-based searches</a:t>
              </a:r>
              <a:endParaRPr lang="en-US" altLang="en-US"/>
            </a:p>
          </p:txBody>
        </p:sp>
        <p:sp>
          <p:nvSpPr>
            <p:cNvPr id="44083" name="Rectangle 24">
              <a:extLst>
                <a:ext uri="{FF2B5EF4-FFF2-40B4-BE49-F238E27FC236}">
                  <a16:creationId xmlns:a16="http://schemas.microsoft.com/office/drawing/2014/main" id="{1BBD0BAD-44E0-6B42-9A55-DD7BF00B9664}"/>
                </a:ext>
              </a:extLst>
            </p:cNvPr>
            <p:cNvSpPr>
              <a:spLocks noChangeArrowheads="1"/>
            </p:cNvSpPr>
            <p:nvPr/>
          </p:nvSpPr>
          <p:spPr bwMode="auto">
            <a:xfrm>
              <a:off x="1968" y="2160"/>
              <a:ext cx="1200"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Basic data tailoring services (data as service), verification/ validation</a:t>
              </a:r>
              <a:endParaRPr lang="en-US" altLang="en-US"/>
            </a:p>
          </p:txBody>
        </p:sp>
        <p:sp>
          <p:nvSpPr>
            <p:cNvPr id="44084" name="Rectangle 29">
              <a:extLst>
                <a:ext uri="{FF2B5EF4-FFF2-40B4-BE49-F238E27FC236}">
                  <a16:creationId xmlns:a16="http://schemas.microsoft.com/office/drawing/2014/main" id="{76FA963D-5CD9-B34D-9C7B-08C48404C61A}"/>
                </a:ext>
              </a:extLst>
            </p:cNvPr>
            <p:cNvSpPr>
              <a:spLocks noChangeArrowheads="1"/>
            </p:cNvSpPr>
            <p:nvPr/>
          </p:nvSpPr>
          <p:spPr bwMode="auto">
            <a:xfrm>
              <a:off x="4560" y="2832"/>
              <a:ext cx="91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Reasoners able to utilize SWEET 4.0</a:t>
              </a:r>
              <a:endParaRPr lang="en-US" altLang="en-US"/>
            </a:p>
          </p:txBody>
        </p:sp>
        <p:sp>
          <p:nvSpPr>
            <p:cNvPr id="44085" name="Rectangle 31">
              <a:extLst>
                <a:ext uri="{FF2B5EF4-FFF2-40B4-BE49-F238E27FC236}">
                  <a16:creationId xmlns:a16="http://schemas.microsoft.com/office/drawing/2014/main" id="{6C4C40D2-2D4B-BE4D-951C-4FEED8AFDA9D}"/>
                </a:ext>
              </a:extLst>
            </p:cNvPr>
            <p:cNvSpPr>
              <a:spLocks noChangeArrowheads="1"/>
            </p:cNvSpPr>
            <p:nvPr/>
          </p:nvSpPr>
          <p:spPr bwMode="auto">
            <a:xfrm>
              <a:off x="1680" y="3408"/>
              <a:ext cx="1344"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Geospatial reasoning, OWL-Time</a:t>
              </a:r>
              <a:endParaRPr lang="en-US" altLang="en-US"/>
            </a:p>
          </p:txBody>
        </p:sp>
        <p:sp>
          <p:nvSpPr>
            <p:cNvPr id="44086" name="Rectangle 32">
              <a:extLst>
                <a:ext uri="{FF2B5EF4-FFF2-40B4-BE49-F238E27FC236}">
                  <a16:creationId xmlns:a16="http://schemas.microsoft.com/office/drawing/2014/main" id="{961E6F84-DE46-0D41-8856-74A6FEE590DA}"/>
                </a:ext>
              </a:extLst>
            </p:cNvPr>
            <p:cNvSpPr>
              <a:spLocks noChangeArrowheads="1"/>
            </p:cNvSpPr>
            <p:nvPr/>
          </p:nvSpPr>
          <p:spPr bwMode="auto">
            <a:xfrm>
              <a:off x="3024" y="3408"/>
              <a:ext cx="1296"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Numerical reasoning</a:t>
              </a:r>
              <a:endParaRPr lang="en-US" altLang="en-US"/>
            </a:p>
          </p:txBody>
        </p:sp>
        <p:sp>
          <p:nvSpPr>
            <p:cNvPr id="44087" name="Rectangle 33">
              <a:extLst>
                <a:ext uri="{FF2B5EF4-FFF2-40B4-BE49-F238E27FC236}">
                  <a16:creationId xmlns:a16="http://schemas.microsoft.com/office/drawing/2014/main" id="{0DA4C5CC-CC3D-F946-BBFD-8C77A623A966}"/>
                </a:ext>
              </a:extLst>
            </p:cNvPr>
            <p:cNvSpPr>
              <a:spLocks noChangeArrowheads="1"/>
            </p:cNvSpPr>
            <p:nvPr/>
          </p:nvSpPr>
          <p:spPr bwMode="auto">
            <a:xfrm>
              <a:off x="4320" y="3408"/>
              <a:ext cx="115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sym typeface="Wingdings" pitchFamily="2" charset="2"/>
                </a:rPr>
                <a:t> Scientific reasoning</a:t>
              </a:r>
              <a:endParaRPr lang="en-US" altLang="en-US"/>
            </a:p>
          </p:txBody>
        </p:sp>
      </p:grpSp>
      <p:grpSp>
        <p:nvGrpSpPr>
          <p:cNvPr id="8" name="Group 111">
            <a:extLst>
              <a:ext uri="{FF2B5EF4-FFF2-40B4-BE49-F238E27FC236}">
                <a16:creationId xmlns:a16="http://schemas.microsoft.com/office/drawing/2014/main" id="{B91AB353-C24B-9548-AA1E-7B22F7DD1A7A}"/>
              </a:ext>
            </a:extLst>
          </p:cNvPr>
          <p:cNvGrpSpPr>
            <a:grpSpLocks/>
          </p:cNvGrpSpPr>
          <p:nvPr/>
        </p:nvGrpSpPr>
        <p:grpSpPr bwMode="auto">
          <a:xfrm>
            <a:off x="5489575" y="2581275"/>
            <a:ext cx="776288" cy="3644900"/>
            <a:chOff x="3456" y="1626"/>
            <a:chExt cx="489" cy="2296"/>
          </a:xfrm>
        </p:grpSpPr>
        <p:sp>
          <p:nvSpPr>
            <p:cNvPr id="44060" name="AutoShape 67">
              <a:extLst>
                <a:ext uri="{FF2B5EF4-FFF2-40B4-BE49-F238E27FC236}">
                  <a16:creationId xmlns:a16="http://schemas.microsoft.com/office/drawing/2014/main" id="{E0F3F5BA-CA18-6149-A1F7-A9596D27A516}"/>
                </a:ext>
              </a:extLst>
            </p:cNvPr>
            <p:cNvSpPr>
              <a:spLocks noChangeAspect="1" noChangeArrowheads="1"/>
            </p:cNvSpPr>
            <p:nvPr/>
          </p:nvSpPr>
          <p:spPr bwMode="auto">
            <a:xfrm>
              <a:off x="3456" y="2864"/>
              <a:ext cx="489" cy="489"/>
            </a:xfrm>
            <a:custGeom>
              <a:avLst/>
              <a:gdLst>
                <a:gd name="T0" fmla="*/ 29350 w 21600"/>
                <a:gd name="T1" fmla="*/ 0 h 21600"/>
                <a:gd name="T2" fmla="*/ 29350 w 21600"/>
                <a:gd name="T3" fmla="*/ 29350 h 21600"/>
                <a:gd name="T4" fmla="*/ 0 w 21600"/>
                <a:gd name="T5" fmla="*/ 29350 h 21600"/>
                <a:gd name="T6" fmla="*/ 29350 w 21600"/>
                <a:gd name="T7" fmla="*/ 29350 h 21600"/>
                <a:gd name="T8" fmla="*/ 29350 w 21600"/>
                <a:gd name="T9" fmla="*/ 29350 h 21600"/>
                <a:gd name="T10" fmla="*/ 29350 w 21600"/>
                <a:gd name="T11" fmla="*/ 29350 h 21600"/>
                <a:gd name="T12" fmla="*/ 29350 w 21600"/>
                <a:gd name="T13" fmla="*/ 29350 h 21600"/>
                <a:gd name="T14" fmla="*/ 29350 w 21600"/>
                <a:gd name="T15" fmla="*/ 29350 h 21600"/>
                <a:gd name="T16" fmla="*/ 0 60000 65536"/>
                <a:gd name="T17" fmla="*/ 0 60000 65536"/>
                <a:gd name="T18" fmla="*/ 0 60000 65536"/>
                <a:gd name="T19" fmla="*/ 0 60000 65536"/>
                <a:gd name="T20" fmla="*/ 0 60000 65536"/>
                <a:gd name="T21" fmla="*/ 0 60000 65536"/>
                <a:gd name="T22" fmla="*/ 0 60000 65536"/>
                <a:gd name="T23" fmla="*/ 0 60000 65536"/>
                <a:gd name="T24" fmla="*/ 3136 w 21600"/>
                <a:gd name="T25" fmla="*/ 3136 h 21600"/>
                <a:gd name="T26" fmla="*/ 18464 w 21600"/>
                <a:gd name="T27" fmla="*/ 1846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00"/>
            </a:solidFill>
            <a:ln w="9525">
              <a:solidFill>
                <a:srgbClr val="777777"/>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061" name="AutoShape 63">
              <a:extLst>
                <a:ext uri="{FF2B5EF4-FFF2-40B4-BE49-F238E27FC236}">
                  <a16:creationId xmlns:a16="http://schemas.microsoft.com/office/drawing/2014/main" id="{F2B8D14A-03D1-9C4D-884E-AD0862FBE839}"/>
                </a:ext>
              </a:extLst>
            </p:cNvPr>
            <p:cNvSpPr>
              <a:spLocks noChangeAspect="1" noChangeArrowheads="1"/>
            </p:cNvSpPr>
            <p:nvPr/>
          </p:nvSpPr>
          <p:spPr bwMode="auto">
            <a:xfrm>
              <a:off x="3456" y="3433"/>
              <a:ext cx="489" cy="489"/>
            </a:xfrm>
            <a:custGeom>
              <a:avLst/>
              <a:gdLst>
                <a:gd name="T0" fmla="*/ 29350 w 21600"/>
                <a:gd name="T1" fmla="*/ 0 h 21600"/>
                <a:gd name="T2" fmla="*/ 29350 w 21600"/>
                <a:gd name="T3" fmla="*/ 29350 h 21600"/>
                <a:gd name="T4" fmla="*/ 0 w 21600"/>
                <a:gd name="T5" fmla="*/ 29350 h 21600"/>
                <a:gd name="T6" fmla="*/ 29350 w 21600"/>
                <a:gd name="T7" fmla="*/ 29350 h 21600"/>
                <a:gd name="T8" fmla="*/ 29350 w 21600"/>
                <a:gd name="T9" fmla="*/ 29350 h 21600"/>
                <a:gd name="T10" fmla="*/ 29350 w 21600"/>
                <a:gd name="T11" fmla="*/ 29350 h 21600"/>
                <a:gd name="T12" fmla="*/ 29350 w 21600"/>
                <a:gd name="T13" fmla="*/ 29350 h 21600"/>
                <a:gd name="T14" fmla="*/ 29350 w 21600"/>
                <a:gd name="T15" fmla="*/ 29350 h 21600"/>
                <a:gd name="T16" fmla="*/ 0 60000 65536"/>
                <a:gd name="T17" fmla="*/ 0 60000 65536"/>
                <a:gd name="T18" fmla="*/ 0 60000 65536"/>
                <a:gd name="T19" fmla="*/ 0 60000 65536"/>
                <a:gd name="T20" fmla="*/ 0 60000 65536"/>
                <a:gd name="T21" fmla="*/ 0 60000 65536"/>
                <a:gd name="T22" fmla="*/ 0 60000 65536"/>
                <a:gd name="T23" fmla="*/ 0 60000 65536"/>
                <a:gd name="T24" fmla="*/ 3136 w 21600"/>
                <a:gd name="T25" fmla="*/ 3136 h 21600"/>
                <a:gd name="T26" fmla="*/ 18464 w 21600"/>
                <a:gd name="T27" fmla="*/ 1846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6600"/>
            </a:solidFill>
            <a:ln w="9525">
              <a:solidFill>
                <a:srgbClr val="777777"/>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062" name="AutoShape 65">
              <a:extLst>
                <a:ext uri="{FF2B5EF4-FFF2-40B4-BE49-F238E27FC236}">
                  <a16:creationId xmlns:a16="http://schemas.microsoft.com/office/drawing/2014/main" id="{1B330972-30D5-0D46-AE5E-1E85A2FC5ECD}"/>
                </a:ext>
              </a:extLst>
            </p:cNvPr>
            <p:cNvSpPr>
              <a:spLocks noChangeAspect="1" noChangeArrowheads="1"/>
            </p:cNvSpPr>
            <p:nvPr/>
          </p:nvSpPr>
          <p:spPr bwMode="auto">
            <a:xfrm>
              <a:off x="3456" y="1626"/>
              <a:ext cx="489" cy="489"/>
            </a:xfrm>
            <a:custGeom>
              <a:avLst/>
              <a:gdLst>
                <a:gd name="T0" fmla="*/ 29350 w 21600"/>
                <a:gd name="T1" fmla="*/ 0 h 21600"/>
                <a:gd name="T2" fmla="*/ 29350 w 21600"/>
                <a:gd name="T3" fmla="*/ 29350 h 21600"/>
                <a:gd name="T4" fmla="*/ 0 w 21600"/>
                <a:gd name="T5" fmla="*/ 29350 h 21600"/>
                <a:gd name="T6" fmla="*/ 29350 w 21600"/>
                <a:gd name="T7" fmla="*/ 29350 h 21600"/>
                <a:gd name="T8" fmla="*/ 29350 w 21600"/>
                <a:gd name="T9" fmla="*/ 29350 h 21600"/>
                <a:gd name="T10" fmla="*/ 29350 w 21600"/>
                <a:gd name="T11" fmla="*/ 29350 h 21600"/>
                <a:gd name="T12" fmla="*/ 29350 w 21600"/>
                <a:gd name="T13" fmla="*/ 29350 h 21600"/>
                <a:gd name="T14" fmla="*/ 29350 w 21600"/>
                <a:gd name="T15" fmla="*/ 29350 h 21600"/>
                <a:gd name="T16" fmla="*/ 0 60000 65536"/>
                <a:gd name="T17" fmla="*/ 0 60000 65536"/>
                <a:gd name="T18" fmla="*/ 0 60000 65536"/>
                <a:gd name="T19" fmla="*/ 0 60000 65536"/>
                <a:gd name="T20" fmla="*/ 0 60000 65536"/>
                <a:gd name="T21" fmla="*/ 0 60000 65536"/>
                <a:gd name="T22" fmla="*/ 0 60000 65536"/>
                <a:gd name="T23" fmla="*/ 0 60000 65536"/>
                <a:gd name="T24" fmla="*/ 3136 w 21600"/>
                <a:gd name="T25" fmla="*/ 3136 h 21600"/>
                <a:gd name="T26" fmla="*/ 18464 w 21600"/>
                <a:gd name="T27" fmla="*/ 1846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00"/>
            </a:solidFill>
            <a:ln w="9525">
              <a:solidFill>
                <a:srgbClr val="777777"/>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063" name="AutoShape 66">
              <a:extLst>
                <a:ext uri="{FF2B5EF4-FFF2-40B4-BE49-F238E27FC236}">
                  <a16:creationId xmlns:a16="http://schemas.microsoft.com/office/drawing/2014/main" id="{514A6868-29FE-9C44-8694-475D7E88AFCF}"/>
                </a:ext>
              </a:extLst>
            </p:cNvPr>
            <p:cNvSpPr>
              <a:spLocks noChangeAspect="1" noChangeArrowheads="1"/>
            </p:cNvSpPr>
            <p:nvPr/>
          </p:nvSpPr>
          <p:spPr bwMode="auto">
            <a:xfrm>
              <a:off x="3456" y="2240"/>
              <a:ext cx="489" cy="489"/>
            </a:xfrm>
            <a:custGeom>
              <a:avLst/>
              <a:gdLst>
                <a:gd name="T0" fmla="*/ 29350 w 21600"/>
                <a:gd name="T1" fmla="*/ 0 h 21600"/>
                <a:gd name="T2" fmla="*/ 29350 w 21600"/>
                <a:gd name="T3" fmla="*/ 29350 h 21600"/>
                <a:gd name="T4" fmla="*/ 0 w 21600"/>
                <a:gd name="T5" fmla="*/ 29350 h 21600"/>
                <a:gd name="T6" fmla="*/ 29350 w 21600"/>
                <a:gd name="T7" fmla="*/ 29350 h 21600"/>
                <a:gd name="T8" fmla="*/ 29350 w 21600"/>
                <a:gd name="T9" fmla="*/ 29350 h 21600"/>
                <a:gd name="T10" fmla="*/ 29350 w 21600"/>
                <a:gd name="T11" fmla="*/ 29350 h 21600"/>
                <a:gd name="T12" fmla="*/ 29350 w 21600"/>
                <a:gd name="T13" fmla="*/ 29350 h 21600"/>
                <a:gd name="T14" fmla="*/ 29350 w 21600"/>
                <a:gd name="T15" fmla="*/ 29350 h 21600"/>
                <a:gd name="T16" fmla="*/ 0 60000 65536"/>
                <a:gd name="T17" fmla="*/ 0 60000 65536"/>
                <a:gd name="T18" fmla="*/ 0 60000 65536"/>
                <a:gd name="T19" fmla="*/ 0 60000 65536"/>
                <a:gd name="T20" fmla="*/ 0 60000 65536"/>
                <a:gd name="T21" fmla="*/ 0 60000 65536"/>
                <a:gd name="T22" fmla="*/ 0 60000 65536"/>
                <a:gd name="T23" fmla="*/ 0 60000 65536"/>
                <a:gd name="T24" fmla="*/ 3136 w 21600"/>
                <a:gd name="T25" fmla="*/ 3136 h 21600"/>
                <a:gd name="T26" fmla="*/ 18464 w 21600"/>
                <a:gd name="T27" fmla="*/ 1846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00"/>
            </a:solidFill>
            <a:ln w="9525">
              <a:solidFill>
                <a:srgbClr val="777777"/>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9" name="Group 116">
            <a:extLst>
              <a:ext uri="{FF2B5EF4-FFF2-40B4-BE49-F238E27FC236}">
                <a16:creationId xmlns:a16="http://schemas.microsoft.com/office/drawing/2014/main" id="{1F37A792-0A8C-A142-A372-43ACA98DA73F}"/>
              </a:ext>
            </a:extLst>
          </p:cNvPr>
          <p:cNvGrpSpPr>
            <a:grpSpLocks/>
          </p:cNvGrpSpPr>
          <p:nvPr/>
        </p:nvGrpSpPr>
        <p:grpSpPr bwMode="auto">
          <a:xfrm>
            <a:off x="3540125" y="2581275"/>
            <a:ext cx="776288" cy="3644900"/>
            <a:chOff x="2228" y="1626"/>
            <a:chExt cx="489" cy="2296"/>
          </a:xfrm>
        </p:grpSpPr>
        <p:sp>
          <p:nvSpPr>
            <p:cNvPr id="44057" name="AutoShape 64">
              <a:extLst>
                <a:ext uri="{FF2B5EF4-FFF2-40B4-BE49-F238E27FC236}">
                  <a16:creationId xmlns:a16="http://schemas.microsoft.com/office/drawing/2014/main" id="{8D9D43AC-4A4B-554D-8D06-D14F4DBFFF13}"/>
                </a:ext>
              </a:extLst>
            </p:cNvPr>
            <p:cNvSpPr>
              <a:spLocks noChangeAspect="1" noChangeArrowheads="1"/>
            </p:cNvSpPr>
            <p:nvPr/>
          </p:nvSpPr>
          <p:spPr bwMode="auto">
            <a:xfrm>
              <a:off x="2228" y="2240"/>
              <a:ext cx="489" cy="489"/>
            </a:xfrm>
            <a:custGeom>
              <a:avLst/>
              <a:gdLst>
                <a:gd name="T0" fmla="*/ 29350 w 21600"/>
                <a:gd name="T1" fmla="*/ 0 h 21600"/>
                <a:gd name="T2" fmla="*/ 29350 w 21600"/>
                <a:gd name="T3" fmla="*/ 29350 h 21600"/>
                <a:gd name="T4" fmla="*/ 0 w 21600"/>
                <a:gd name="T5" fmla="*/ 29350 h 21600"/>
                <a:gd name="T6" fmla="*/ 29350 w 21600"/>
                <a:gd name="T7" fmla="*/ 29350 h 21600"/>
                <a:gd name="T8" fmla="*/ 29350 w 21600"/>
                <a:gd name="T9" fmla="*/ 29350 h 21600"/>
                <a:gd name="T10" fmla="*/ 29350 w 21600"/>
                <a:gd name="T11" fmla="*/ 29350 h 21600"/>
                <a:gd name="T12" fmla="*/ 29350 w 21600"/>
                <a:gd name="T13" fmla="*/ 29350 h 21600"/>
                <a:gd name="T14" fmla="*/ 29350 w 21600"/>
                <a:gd name="T15" fmla="*/ 29350 h 21600"/>
                <a:gd name="T16" fmla="*/ 0 60000 65536"/>
                <a:gd name="T17" fmla="*/ 0 60000 65536"/>
                <a:gd name="T18" fmla="*/ 0 60000 65536"/>
                <a:gd name="T19" fmla="*/ 0 60000 65536"/>
                <a:gd name="T20" fmla="*/ 0 60000 65536"/>
                <a:gd name="T21" fmla="*/ 0 60000 65536"/>
                <a:gd name="T22" fmla="*/ 0 60000 65536"/>
                <a:gd name="T23" fmla="*/ 0 60000 65536"/>
                <a:gd name="T24" fmla="*/ 3136 w 21600"/>
                <a:gd name="T25" fmla="*/ 3136 h 21600"/>
                <a:gd name="T26" fmla="*/ 18464 w 21600"/>
                <a:gd name="T27" fmla="*/ 1846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00"/>
            </a:solidFill>
            <a:ln w="9525">
              <a:solidFill>
                <a:srgbClr val="777777"/>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058" name="AutoShape 68">
              <a:extLst>
                <a:ext uri="{FF2B5EF4-FFF2-40B4-BE49-F238E27FC236}">
                  <a16:creationId xmlns:a16="http://schemas.microsoft.com/office/drawing/2014/main" id="{8688808C-BC8C-5B4B-8FB4-83EC8A4284F1}"/>
                </a:ext>
              </a:extLst>
            </p:cNvPr>
            <p:cNvSpPr>
              <a:spLocks noChangeAspect="1" noChangeArrowheads="1"/>
            </p:cNvSpPr>
            <p:nvPr/>
          </p:nvSpPr>
          <p:spPr bwMode="auto">
            <a:xfrm>
              <a:off x="2228" y="3433"/>
              <a:ext cx="489" cy="489"/>
            </a:xfrm>
            <a:custGeom>
              <a:avLst/>
              <a:gdLst>
                <a:gd name="T0" fmla="*/ 29350 w 21600"/>
                <a:gd name="T1" fmla="*/ 0 h 21600"/>
                <a:gd name="T2" fmla="*/ 29350 w 21600"/>
                <a:gd name="T3" fmla="*/ 29350 h 21600"/>
                <a:gd name="T4" fmla="*/ 0 w 21600"/>
                <a:gd name="T5" fmla="*/ 29350 h 21600"/>
                <a:gd name="T6" fmla="*/ 29350 w 21600"/>
                <a:gd name="T7" fmla="*/ 29350 h 21600"/>
                <a:gd name="T8" fmla="*/ 29350 w 21600"/>
                <a:gd name="T9" fmla="*/ 29350 h 21600"/>
                <a:gd name="T10" fmla="*/ 29350 w 21600"/>
                <a:gd name="T11" fmla="*/ 29350 h 21600"/>
                <a:gd name="T12" fmla="*/ 29350 w 21600"/>
                <a:gd name="T13" fmla="*/ 29350 h 21600"/>
                <a:gd name="T14" fmla="*/ 29350 w 21600"/>
                <a:gd name="T15" fmla="*/ 29350 h 21600"/>
                <a:gd name="T16" fmla="*/ 0 60000 65536"/>
                <a:gd name="T17" fmla="*/ 0 60000 65536"/>
                <a:gd name="T18" fmla="*/ 0 60000 65536"/>
                <a:gd name="T19" fmla="*/ 0 60000 65536"/>
                <a:gd name="T20" fmla="*/ 0 60000 65536"/>
                <a:gd name="T21" fmla="*/ 0 60000 65536"/>
                <a:gd name="T22" fmla="*/ 0 60000 65536"/>
                <a:gd name="T23" fmla="*/ 0 60000 65536"/>
                <a:gd name="T24" fmla="*/ 3136 w 21600"/>
                <a:gd name="T25" fmla="*/ 3136 h 21600"/>
                <a:gd name="T26" fmla="*/ 18464 w 21600"/>
                <a:gd name="T27" fmla="*/ 1846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00"/>
            </a:solidFill>
            <a:ln w="9525">
              <a:solidFill>
                <a:srgbClr val="777777"/>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059" name="AutoShape 70">
              <a:extLst>
                <a:ext uri="{FF2B5EF4-FFF2-40B4-BE49-F238E27FC236}">
                  <a16:creationId xmlns:a16="http://schemas.microsoft.com/office/drawing/2014/main" id="{2738F14E-D28B-AD41-AF88-F63E62959211}"/>
                </a:ext>
              </a:extLst>
            </p:cNvPr>
            <p:cNvSpPr>
              <a:spLocks noChangeAspect="1" noChangeArrowheads="1"/>
            </p:cNvSpPr>
            <p:nvPr/>
          </p:nvSpPr>
          <p:spPr bwMode="auto">
            <a:xfrm>
              <a:off x="2228" y="1626"/>
              <a:ext cx="489" cy="489"/>
            </a:xfrm>
            <a:custGeom>
              <a:avLst/>
              <a:gdLst>
                <a:gd name="T0" fmla="*/ 29350 w 21600"/>
                <a:gd name="T1" fmla="*/ 0 h 21600"/>
                <a:gd name="T2" fmla="*/ 29350 w 21600"/>
                <a:gd name="T3" fmla="*/ 29350 h 21600"/>
                <a:gd name="T4" fmla="*/ 0 w 21600"/>
                <a:gd name="T5" fmla="*/ 29350 h 21600"/>
                <a:gd name="T6" fmla="*/ 29350 w 21600"/>
                <a:gd name="T7" fmla="*/ 29350 h 21600"/>
                <a:gd name="T8" fmla="*/ 29350 w 21600"/>
                <a:gd name="T9" fmla="*/ 29350 h 21600"/>
                <a:gd name="T10" fmla="*/ 29350 w 21600"/>
                <a:gd name="T11" fmla="*/ 29350 h 21600"/>
                <a:gd name="T12" fmla="*/ 29350 w 21600"/>
                <a:gd name="T13" fmla="*/ 29350 h 21600"/>
                <a:gd name="T14" fmla="*/ 29350 w 21600"/>
                <a:gd name="T15" fmla="*/ 29350 h 21600"/>
                <a:gd name="T16" fmla="*/ 0 60000 65536"/>
                <a:gd name="T17" fmla="*/ 0 60000 65536"/>
                <a:gd name="T18" fmla="*/ 0 60000 65536"/>
                <a:gd name="T19" fmla="*/ 0 60000 65536"/>
                <a:gd name="T20" fmla="*/ 0 60000 65536"/>
                <a:gd name="T21" fmla="*/ 0 60000 65536"/>
                <a:gd name="T22" fmla="*/ 0 60000 65536"/>
                <a:gd name="T23" fmla="*/ 0 60000 65536"/>
                <a:gd name="T24" fmla="*/ 3136 w 21600"/>
                <a:gd name="T25" fmla="*/ 3136 h 21600"/>
                <a:gd name="T26" fmla="*/ 18464 w 21600"/>
                <a:gd name="T27" fmla="*/ 1846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00"/>
            </a:solidFill>
            <a:ln w="9525">
              <a:solidFill>
                <a:srgbClr val="777777"/>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10" name="Group 120">
            <a:extLst>
              <a:ext uri="{FF2B5EF4-FFF2-40B4-BE49-F238E27FC236}">
                <a16:creationId xmlns:a16="http://schemas.microsoft.com/office/drawing/2014/main" id="{7AAF6089-9413-0A49-856C-A687C679201F}"/>
              </a:ext>
            </a:extLst>
          </p:cNvPr>
          <p:cNvGrpSpPr>
            <a:grpSpLocks/>
          </p:cNvGrpSpPr>
          <p:nvPr/>
        </p:nvGrpSpPr>
        <p:grpSpPr bwMode="auto">
          <a:xfrm>
            <a:off x="7394575" y="2581275"/>
            <a:ext cx="776288" cy="3644900"/>
            <a:chOff x="4656" y="1626"/>
            <a:chExt cx="489" cy="2296"/>
          </a:xfrm>
        </p:grpSpPr>
        <p:sp>
          <p:nvSpPr>
            <p:cNvPr id="44053" name="AutoShape 71">
              <a:extLst>
                <a:ext uri="{FF2B5EF4-FFF2-40B4-BE49-F238E27FC236}">
                  <a16:creationId xmlns:a16="http://schemas.microsoft.com/office/drawing/2014/main" id="{97247366-6F1E-B64D-86CE-035053254418}"/>
                </a:ext>
              </a:extLst>
            </p:cNvPr>
            <p:cNvSpPr>
              <a:spLocks noChangeAspect="1" noChangeArrowheads="1"/>
            </p:cNvSpPr>
            <p:nvPr/>
          </p:nvSpPr>
          <p:spPr bwMode="auto">
            <a:xfrm>
              <a:off x="4656" y="3433"/>
              <a:ext cx="489" cy="489"/>
            </a:xfrm>
            <a:custGeom>
              <a:avLst/>
              <a:gdLst>
                <a:gd name="T0" fmla="*/ 29350 w 21600"/>
                <a:gd name="T1" fmla="*/ 0 h 21600"/>
                <a:gd name="T2" fmla="*/ 29350 w 21600"/>
                <a:gd name="T3" fmla="*/ 29350 h 21600"/>
                <a:gd name="T4" fmla="*/ 0 w 21600"/>
                <a:gd name="T5" fmla="*/ 29350 h 21600"/>
                <a:gd name="T6" fmla="*/ 29350 w 21600"/>
                <a:gd name="T7" fmla="*/ 29350 h 21600"/>
                <a:gd name="T8" fmla="*/ 29350 w 21600"/>
                <a:gd name="T9" fmla="*/ 29350 h 21600"/>
                <a:gd name="T10" fmla="*/ 29350 w 21600"/>
                <a:gd name="T11" fmla="*/ 29350 h 21600"/>
                <a:gd name="T12" fmla="*/ 29350 w 21600"/>
                <a:gd name="T13" fmla="*/ 29350 h 21600"/>
                <a:gd name="T14" fmla="*/ 29350 w 21600"/>
                <a:gd name="T15" fmla="*/ 29350 h 21600"/>
                <a:gd name="T16" fmla="*/ 0 60000 65536"/>
                <a:gd name="T17" fmla="*/ 0 60000 65536"/>
                <a:gd name="T18" fmla="*/ 0 60000 65536"/>
                <a:gd name="T19" fmla="*/ 0 60000 65536"/>
                <a:gd name="T20" fmla="*/ 0 60000 65536"/>
                <a:gd name="T21" fmla="*/ 0 60000 65536"/>
                <a:gd name="T22" fmla="*/ 0 60000 65536"/>
                <a:gd name="T23" fmla="*/ 0 60000 65536"/>
                <a:gd name="T24" fmla="*/ 3136 w 21600"/>
                <a:gd name="T25" fmla="*/ 3136 h 21600"/>
                <a:gd name="T26" fmla="*/ 18464 w 21600"/>
                <a:gd name="T27" fmla="*/ 1846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0000"/>
            </a:solidFill>
            <a:ln w="9525">
              <a:solidFill>
                <a:srgbClr val="777777"/>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054" name="AutoShape 72">
              <a:extLst>
                <a:ext uri="{FF2B5EF4-FFF2-40B4-BE49-F238E27FC236}">
                  <a16:creationId xmlns:a16="http://schemas.microsoft.com/office/drawing/2014/main" id="{1F1440FE-F613-6B47-B633-C3B417548D54}"/>
                </a:ext>
              </a:extLst>
            </p:cNvPr>
            <p:cNvSpPr>
              <a:spLocks noChangeAspect="1" noChangeArrowheads="1"/>
            </p:cNvSpPr>
            <p:nvPr/>
          </p:nvSpPr>
          <p:spPr bwMode="auto">
            <a:xfrm>
              <a:off x="4656" y="2864"/>
              <a:ext cx="489" cy="489"/>
            </a:xfrm>
            <a:custGeom>
              <a:avLst/>
              <a:gdLst>
                <a:gd name="T0" fmla="*/ 29350 w 21600"/>
                <a:gd name="T1" fmla="*/ 0 h 21600"/>
                <a:gd name="T2" fmla="*/ 29350 w 21600"/>
                <a:gd name="T3" fmla="*/ 29350 h 21600"/>
                <a:gd name="T4" fmla="*/ 0 w 21600"/>
                <a:gd name="T5" fmla="*/ 29350 h 21600"/>
                <a:gd name="T6" fmla="*/ 29350 w 21600"/>
                <a:gd name="T7" fmla="*/ 29350 h 21600"/>
                <a:gd name="T8" fmla="*/ 29350 w 21600"/>
                <a:gd name="T9" fmla="*/ 29350 h 21600"/>
                <a:gd name="T10" fmla="*/ 29350 w 21600"/>
                <a:gd name="T11" fmla="*/ 29350 h 21600"/>
                <a:gd name="T12" fmla="*/ 29350 w 21600"/>
                <a:gd name="T13" fmla="*/ 29350 h 21600"/>
                <a:gd name="T14" fmla="*/ 29350 w 21600"/>
                <a:gd name="T15" fmla="*/ 29350 h 21600"/>
                <a:gd name="T16" fmla="*/ 0 60000 65536"/>
                <a:gd name="T17" fmla="*/ 0 60000 65536"/>
                <a:gd name="T18" fmla="*/ 0 60000 65536"/>
                <a:gd name="T19" fmla="*/ 0 60000 65536"/>
                <a:gd name="T20" fmla="*/ 0 60000 65536"/>
                <a:gd name="T21" fmla="*/ 0 60000 65536"/>
                <a:gd name="T22" fmla="*/ 0 60000 65536"/>
                <a:gd name="T23" fmla="*/ 0 60000 65536"/>
                <a:gd name="T24" fmla="*/ 3136 w 21600"/>
                <a:gd name="T25" fmla="*/ 3136 h 21600"/>
                <a:gd name="T26" fmla="*/ 18464 w 21600"/>
                <a:gd name="T27" fmla="*/ 1846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0000"/>
            </a:solidFill>
            <a:ln w="9525">
              <a:solidFill>
                <a:srgbClr val="777777"/>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055" name="AutoShape 72">
              <a:extLst>
                <a:ext uri="{FF2B5EF4-FFF2-40B4-BE49-F238E27FC236}">
                  <a16:creationId xmlns:a16="http://schemas.microsoft.com/office/drawing/2014/main" id="{636AF64A-14DD-FD4E-AE88-1519D73F47C3}"/>
                </a:ext>
              </a:extLst>
            </p:cNvPr>
            <p:cNvSpPr>
              <a:spLocks noChangeAspect="1" noChangeArrowheads="1"/>
            </p:cNvSpPr>
            <p:nvPr/>
          </p:nvSpPr>
          <p:spPr bwMode="auto">
            <a:xfrm>
              <a:off x="4656" y="1626"/>
              <a:ext cx="489" cy="489"/>
            </a:xfrm>
            <a:custGeom>
              <a:avLst/>
              <a:gdLst>
                <a:gd name="T0" fmla="*/ 29350 w 21600"/>
                <a:gd name="T1" fmla="*/ 0 h 21600"/>
                <a:gd name="T2" fmla="*/ 29350 w 21600"/>
                <a:gd name="T3" fmla="*/ 29350 h 21600"/>
                <a:gd name="T4" fmla="*/ 0 w 21600"/>
                <a:gd name="T5" fmla="*/ 29350 h 21600"/>
                <a:gd name="T6" fmla="*/ 29350 w 21600"/>
                <a:gd name="T7" fmla="*/ 29350 h 21600"/>
                <a:gd name="T8" fmla="*/ 29350 w 21600"/>
                <a:gd name="T9" fmla="*/ 29350 h 21600"/>
                <a:gd name="T10" fmla="*/ 29350 w 21600"/>
                <a:gd name="T11" fmla="*/ 29350 h 21600"/>
                <a:gd name="T12" fmla="*/ 29350 w 21600"/>
                <a:gd name="T13" fmla="*/ 29350 h 21600"/>
                <a:gd name="T14" fmla="*/ 29350 w 21600"/>
                <a:gd name="T15" fmla="*/ 29350 h 21600"/>
                <a:gd name="T16" fmla="*/ 0 60000 65536"/>
                <a:gd name="T17" fmla="*/ 0 60000 65536"/>
                <a:gd name="T18" fmla="*/ 0 60000 65536"/>
                <a:gd name="T19" fmla="*/ 0 60000 65536"/>
                <a:gd name="T20" fmla="*/ 0 60000 65536"/>
                <a:gd name="T21" fmla="*/ 0 60000 65536"/>
                <a:gd name="T22" fmla="*/ 0 60000 65536"/>
                <a:gd name="T23" fmla="*/ 0 60000 65536"/>
                <a:gd name="T24" fmla="*/ 3136 w 21600"/>
                <a:gd name="T25" fmla="*/ 3136 h 21600"/>
                <a:gd name="T26" fmla="*/ 18464 w 21600"/>
                <a:gd name="T27" fmla="*/ 1846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6600"/>
            </a:solidFill>
            <a:ln w="9525">
              <a:solidFill>
                <a:srgbClr val="777777"/>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056" name="AutoShape 72">
              <a:extLst>
                <a:ext uri="{FF2B5EF4-FFF2-40B4-BE49-F238E27FC236}">
                  <a16:creationId xmlns:a16="http://schemas.microsoft.com/office/drawing/2014/main" id="{0FF2D31A-3621-2F43-A3E5-D12AEF626C18}"/>
                </a:ext>
              </a:extLst>
            </p:cNvPr>
            <p:cNvSpPr>
              <a:spLocks noChangeAspect="1" noChangeArrowheads="1"/>
            </p:cNvSpPr>
            <p:nvPr/>
          </p:nvSpPr>
          <p:spPr bwMode="auto">
            <a:xfrm>
              <a:off x="4656" y="2240"/>
              <a:ext cx="489" cy="489"/>
            </a:xfrm>
            <a:custGeom>
              <a:avLst/>
              <a:gdLst>
                <a:gd name="T0" fmla="*/ 29350 w 21600"/>
                <a:gd name="T1" fmla="*/ 0 h 21600"/>
                <a:gd name="T2" fmla="*/ 29350 w 21600"/>
                <a:gd name="T3" fmla="*/ 29350 h 21600"/>
                <a:gd name="T4" fmla="*/ 0 w 21600"/>
                <a:gd name="T5" fmla="*/ 29350 h 21600"/>
                <a:gd name="T6" fmla="*/ 29350 w 21600"/>
                <a:gd name="T7" fmla="*/ 29350 h 21600"/>
                <a:gd name="T8" fmla="*/ 29350 w 21600"/>
                <a:gd name="T9" fmla="*/ 29350 h 21600"/>
                <a:gd name="T10" fmla="*/ 29350 w 21600"/>
                <a:gd name="T11" fmla="*/ 29350 h 21600"/>
                <a:gd name="T12" fmla="*/ 29350 w 21600"/>
                <a:gd name="T13" fmla="*/ 29350 h 21600"/>
                <a:gd name="T14" fmla="*/ 29350 w 21600"/>
                <a:gd name="T15" fmla="*/ 29350 h 21600"/>
                <a:gd name="T16" fmla="*/ 0 60000 65536"/>
                <a:gd name="T17" fmla="*/ 0 60000 65536"/>
                <a:gd name="T18" fmla="*/ 0 60000 65536"/>
                <a:gd name="T19" fmla="*/ 0 60000 65536"/>
                <a:gd name="T20" fmla="*/ 0 60000 65536"/>
                <a:gd name="T21" fmla="*/ 0 60000 65536"/>
                <a:gd name="T22" fmla="*/ 0 60000 65536"/>
                <a:gd name="T23" fmla="*/ 0 60000 65536"/>
                <a:gd name="T24" fmla="*/ 3136 w 21600"/>
                <a:gd name="T25" fmla="*/ 3136 h 21600"/>
                <a:gd name="T26" fmla="*/ 18464 w 21600"/>
                <a:gd name="T27" fmla="*/ 1846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6600"/>
            </a:solidFill>
            <a:ln w="9525">
              <a:solidFill>
                <a:srgbClr val="777777"/>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11" name="Group 90">
            <a:extLst>
              <a:ext uri="{FF2B5EF4-FFF2-40B4-BE49-F238E27FC236}">
                <a16:creationId xmlns:a16="http://schemas.microsoft.com/office/drawing/2014/main" id="{E7B200A2-6ADE-3146-A4A2-EEC9357B9F3C}"/>
              </a:ext>
            </a:extLst>
          </p:cNvPr>
          <p:cNvGrpSpPr>
            <a:grpSpLocks/>
          </p:cNvGrpSpPr>
          <p:nvPr/>
        </p:nvGrpSpPr>
        <p:grpSpPr bwMode="auto">
          <a:xfrm>
            <a:off x="196850" y="960438"/>
            <a:ext cx="2963863" cy="2268537"/>
            <a:chOff x="83" y="2360"/>
            <a:chExt cx="1867" cy="1429"/>
          </a:xfrm>
        </p:grpSpPr>
        <p:sp>
          <p:nvSpPr>
            <p:cNvPr id="44047" name="AutoShape 91">
              <a:extLst>
                <a:ext uri="{FF2B5EF4-FFF2-40B4-BE49-F238E27FC236}">
                  <a16:creationId xmlns:a16="http://schemas.microsoft.com/office/drawing/2014/main" id="{01C5CECB-67DE-344E-BF73-F38798CB999B}"/>
                </a:ext>
              </a:extLst>
            </p:cNvPr>
            <p:cNvSpPr>
              <a:spLocks noChangeArrowheads="1"/>
            </p:cNvSpPr>
            <p:nvPr/>
          </p:nvSpPr>
          <p:spPr bwMode="auto">
            <a:xfrm>
              <a:off x="83" y="2360"/>
              <a:ext cx="1867" cy="1429"/>
            </a:xfrm>
            <a:prstGeom prst="roundRect">
              <a:avLst>
                <a:gd name="adj" fmla="val 16667"/>
              </a:avLst>
            </a:prstGeom>
            <a:solidFill>
              <a:srgbClr val="C0C0C0"/>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44048" name="Group 92">
              <a:extLst>
                <a:ext uri="{FF2B5EF4-FFF2-40B4-BE49-F238E27FC236}">
                  <a16:creationId xmlns:a16="http://schemas.microsoft.com/office/drawing/2014/main" id="{ADAF20C3-6A06-534F-A337-1366E8B1F84B}"/>
                </a:ext>
              </a:extLst>
            </p:cNvPr>
            <p:cNvGrpSpPr>
              <a:grpSpLocks/>
            </p:cNvGrpSpPr>
            <p:nvPr/>
          </p:nvGrpSpPr>
          <p:grpSpPr bwMode="auto">
            <a:xfrm>
              <a:off x="147" y="2372"/>
              <a:ext cx="1719" cy="1368"/>
              <a:chOff x="189" y="832"/>
              <a:chExt cx="1719" cy="1368"/>
            </a:xfrm>
          </p:grpSpPr>
          <p:sp>
            <p:nvSpPr>
              <p:cNvPr id="44049" name="AutoShape 63">
                <a:extLst>
                  <a:ext uri="{FF2B5EF4-FFF2-40B4-BE49-F238E27FC236}">
                    <a16:creationId xmlns:a16="http://schemas.microsoft.com/office/drawing/2014/main" id="{70069189-80DC-BD43-B307-C12ADE8605A7}"/>
                  </a:ext>
                </a:extLst>
              </p:cNvPr>
              <p:cNvSpPr>
                <a:spLocks noChangeAspect="1" noChangeArrowheads="1"/>
              </p:cNvSpPr>
              <p:nvPr/>
            </p:nvSpPr>
            <p:spPr bwMode="auto">
              <a:xfrm>
                <a:off x="190" y="1340"/>
                <a:ext cx="392" cy="392"/>
              </a:xfrm>
              <a:custGeom>
                <a:avLst/>
                <a:gdLst>
                  <a:gd name="T0" fmla="*/ 18861 w 21600"/>
                  <a:gd name="T1" fmla="*/ 0 h 21600"/>
                  <a:gd name="T2" fmla="*/ 18861 w 21600"/>
                  <a:gd name="T3" fmla="*/ 18861 h 21600"/>
                  <a:gd name="T4" fmla="*/ 0 w 21600"/>
                  <a:gd name="T5" fmla="*/ 18861 h 21600"/>
                  <a:gd name="T6" fmla="*/ 18861 w 21600"/>
                  <a:gd name="T7" fmla="*/ 18861 h 21600"/>
                  <a:gd name="T8" fmla="*/ 18861 w 21600"/>
                  <a:gd name="T9" fmla="*/ 18861 h 21600"/>
                  <a:gd name="T10" fmla="*/ 18861 w 21600"/>
                  <a:gd name="T11" fmla="*/ 18861 h 21600"/>
                  <a:gd name="T12" fmla="*/ 18861 w 21600"/>
                  <a:gd name="T13" fmla="*/ 18861 h 21600"/>
                  <a:gd name="T14" fmla="*/ 18861 w 21600"/>
                  <a:gd name="T15" fmla="*/ 18861 h 21600"/>
                  <a:gd name="T16" fmla="*/ 0 60000 65536"/>
                  <a:gd name="T17" fmla="*/ 0 60000 65536"/>
                  <a:gd name="T18" fmla="*/ 0 60000 65536"/>
                  <a:gd name="T19" fmla="*/ 0 60000 65536"/>
                  <a:gd name="T20" fmla="*/ 0 60000 65536"/>
                  <a:gd name="T21" fmla="*/ 0 60000 65536"/>
                  <a:gd name="T22" fmla="*/ 0 60000 65536"/>
                  <a:gd name="T23" fmla="*/ 0 60000 65536"/>
                  <a:gd name="T24" fmla="*/ 3141 w 21600"/>
                  <a:gd name="T25" fmla="*/ 3141 h 21600"/>
                  <a:gd name="T26" fmla="*/ 18459 w 21600"/>
                  <a:gd name="T27" fmla="*/ 1845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6600"/>
              </a:solidFill>
              <a:ln w="9525">
                <a:solidFill>
                  <a:srgbClr val="777777"/>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050" name="AutoShape 68">
                <a:extLst>
                  <a:ext uri="{FF2B5EF4-FFF2-40B4-BE49-F238E27FC236}">
                    <a16:creationId xmlns:a16="http://schemas.microsoft.com/office/drawing/2014/main" id="{0FCDEF30-9D5A-9340-BB28-498C9E6118A4}"/>
                  </a:ext>
                </a:extLst>
              </p:cNvPr>
              <p:cNvSpPr>
                <a:spLocks noChangeAspect="1" noChangeArrowheads="1"/>
              </p:cNvSpPr>
              <p:nvPr/>
            </p:nvSpPr>
            <p:spPr bwMode="auto">
              <a:xfrm>
                <a:off x="189" y="885"/>
                <a:ext cx="392" cy="392"/>
              </a:xfrm>
              <a:custGeom>
                <a:avLst/>
                <a:gdLst>
                  <a:gd name="T0" fmla="*/ 18861 w 21600"/>
                  <a:gd name="T1" fmla="*/ 0 h 21600"/>
                  <a:gd name="T2" fmla="*/ 18861 w 21600"/>
                  <a:gd name="T3" fmla="*/ 18861 h 21600"/>
                  <a:gd name="T4" fmla="*/ 0 w 21600"/>
                  <a:gd name="T5" fmla="*/ 18861 h 21600"/>
                  <a:gd name="T6" fmla="*/ 18861 w 21600"/>
                  <a:gd name="T7" fmla="*/ 18861 h 21600"/>
                  <a:gd name="T8" fmla="*/ 18861 w 21600"/>
                  <a:gd name="T9" fmla="*/ 18861 h 21600"/>
                  <a:gd name="T10" fmla="*/ 18861 w 21600"/>
                  <a:gd name="T11" fmla="*/ 18861 h 21600"/>
                  <a:gd name="T12" fmla="*/ 18861 w 21600"/>
                  <a:gd name="T13" fmla="*/ 18861 h 21600"/>
                  <a:gd name="T14" fmla="*/ 18861 w 21600"/>
                  <a:gd name="T15" fmla="*/ 18861 h 21600"/>
                  <a:gd name="T16" fmla="*/ 0 60000 65536"/>
                  <a:gd name="T17" fmla="*/ 0 60000 65536"/>
                  <a:gd name="T18" fmla="*/ 0 60000 65536"/>
                  <a:gd name="T19" fmla="*/ 0 60000 65536"/>
                  <a:gd name="T20" fmla="*/ 0 60000 65536"/>
                  <a:gd name="T21" fmla="*/ 0 60000 65536"/>
                  <a:gd name="T22" fmla="*/ 0 60000 65536"/>
                  <a:gd name="T23" fmla="*/ 0 60000 65536"/>
                  <a:gd name="T24" fmla="*/ 3141 w 21600"/>
                  <a:gd name="T25" fmla="*/ 3141 h 21600"/>
                  <a:gd name="T26" fmla="*/ 18459 w 21600"/>
                  <a:gd name="T27" fmla="*/ 1845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00"/>
              </a:solidFill>
              <a:ln w="9525">
                <a:solidFill>
                  <a:srgbClr val="777777"/>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051" name="AutoShape 71">
                <a:extLst>
                  <a:ext uri="{FF2B5EF4-FFF2-40B4-BE49-F238E27FC236}">
                    <a16:creationId xmlns:a16="http://schemas.microsoft.com/office/drawing/2014/main" id="{2E7D3B7F-2C4E-0449-98E7-A8BC216451CD}"/>
                  </a:ext>
                </a:extLst>
              </p:cNvPr>
              <p:cNvSpPr>
                <a:spLocks noChangeAspect="1" noChangeArrowheads="1"/>
              </p:cNvSpPr>
              <p:nvPr/>
            </p:nvSpPr>
            <p:spPr bwMode="auto">
              <a:xfrm>
                <a:off x="190" y="1795"/>
                <a:ext cx="392" cy="392"/>
              </a:xfrm>
              <a:custGeom>
                <a:avLst/>
                <a:gdLst>
                  <a:gd name="T0" fmla="*/ 18861 w 21600"/>
                  <a:gd name="T1" fmla="*/ 0 h 21600"/>
                  <a:gd name="T2" fmla="*/ 18861 w 21600"/>
                  <a:gd name="T3" fmla="*/ 18861 h 21600"/>
                  <a:gd name="T4" fmla="*/ 0 w 21600"/>
                  <a:gd name="T5" fmla="*/ 18861 h 21600"/>
                  <a:gd name="T6" fmla="*/ 18861 w 21600"/>
                  <a:gd name="T7" fmla="*/ 18861 h 21600"/>
                  <a:gd name="T8" fmla="*/ 18861 w 21600"/>
                  <a:gd name="T9" fmla="*/ 18861 h 21600"/>
                  <a:gd name="T10" fmla="*/ 18861 w 21600"/>
                  <a:gd name="T11" fmla="*/ 18861 h 21600"/>
                  <a:gd name="T12" fmla="*/ 18861 w 21600"/>
                  <a:gd name="T13" fmla="*/ 18861 h 21600"/>
                  <a:gd name="T14" fmla="*/ 18861 w 21600"/>
                  <a:gd name="T15" fmla="*/ 18861 h 21600"/>
                  <a:gd name="T16" fmla="*/ 0 60000 65536"/>
                  <a:gd name="T17" fmla="*/ 0 60000 65536"/>
                  <a:gd name="T18" fmla="*/ 0 60000 65536"/>
                  <a:gd name="T19" fmla="*/ 0 60000 65536"/>
                  <a:gd name="T20" fmla="*/ 0 60000 65536"/>
                  <a:gd name="T21" fmla="*/ 0 60000 65536"/>
                  <a:gd name="T22" fmla="*/ 0 60000 65536"/>
                  <a:gd name="T23" fmla="*/ 0 60000 65536"/>
                  <a:gd name="T24" fmla="*/ 3141 w 21600"/>
                  <a:gd name="T25" fmla="*/ 3141 h 21600"/>
                  <a:gd name="T26" fmla="*/ 18459 w 21600"/>
                  <a:gd name="T27" fmla="*/ 1845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0000"/>
              </a:solidFill>
              <a:ln w="9525">
                <a:solidFill>
                  <a:srgbClr val="777777"/>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052" name="Text Box 96">
                <a:extLst>
                  <a:ext uri="{FF2B5EF4-FFF2-40B4-BE49-F238E27FC236}">
                    <a16:creationId xmlns:a16="http://schemas.microsoft.com/office/drawing/2014/main" id="{1CA2ED88-543A-E645-9294-F961C5E9FE1D}"/>
                  </a:ext>
                </a:extLst>
              </p:cNvPr>
              <p:cNvSpPr txBox="1">
                <a:spLocks noChangeArrowheads="1"/>
              </p:cNvSpPr>
              <p:nvPr/>
            </p:nvSpPr>
            <p:spPr bwMode="auto">
              <a:xfrm>
                <a:off x="622" y="832"/>
                <a:ext cx="1286" cy="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1">
                  <a:lnSpc>
                    <a:spcPct val="85000"/>
                  </a:lnSpc>
                </a:pPr>
                <a:r>
                  <a:rPr lang="en-US" altLang="en-US" sz="1600">
                    <a:solidFill>
                      <a:srgbClr val="FFFF00"/>
                    </a:solidFill>
                  </a:rPr>
                  <a:t>Yellow - okay, or some effort, not proven</a:t>
                </a:r>
              </a:p>
              <a:p>
                <a:pPr lvl="1">
                  <a:lnSpc>
                    <a:spcPct val="85000"/>
                  </a:lnSpc>
                </a:pPr>
                <a:r>
                  <a:rPr lang="en-US" altLang="en-US" sz="1600">
                    <a:solidFill>
                      <a:srgbClr val="FF6600"/>
                    </a:solidFill>
                  </a:rPr>
                  <a:t>Orange - fair, definite gap, effort needed</a:t>
                </a:r>
              </a:p>
              <a:p>
                <a:pPr lvl="1">
                  <a:lnSpc>
                    <a:spcPct val="85000"/>
                  </a:lnSpc>
                </a:pPr>
                <a:r>
                  <a:rPr lang="en-US" altLang="en-US" sz="1600">
                    <a:solidFill>
                      <a:srgbClr val="FF0000"/>
                    </a:solidFill>
                  </a:rPr>
                  <a:t>Red - none or poor, serious gap, effort required</a:t>
                </a: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9"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9"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par>
                                <p:cTn id="26" presetID="9"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1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E41AFAC9-4E81-5D4A-A6E2-56F283BB9C28}"/>
              </a:ext>
            </a:extLst>
          </p:cNvPr>
          <p:cNvSpPr>
            <a:spLocks noChangeArrowheads="1"/>
          </p:cNvSpPr>
          <p:nvPr/>
        </p:nvSpPr>
        <p:spPr bwMode="auto">
          <a:xfrm>
            <a:off x="0" y="6324600"/>
            <a:ext cx="1295400"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46083" name="Group 3">
            <a:extLst>
              <a:ext uri="{FF2B5EF4-FFF2-40B4-BE49-F238E27FC236}">
                <a16:creationId xmlns:a16="http://schemas.microsoft.com/office/drawing/2014/main" id="{3BBAADB5-3F1C-4F4F-836D-FC30D89F3833}"/>
              </a:ext>
            </a:extLst>
          </p:cNvPr>
          <p:cNvGrpSpPr>
            <a:grpSpLocks/>
          </p:cNvGrpSpPr>
          <p:nvPr/>
        </p:nvGrpSpPr>
        <p:grpSpPr bwMode="auto">
          <a:xfrm>
            <a:off x="381000" y="1052513"/>
            <a:ext cx="8302625" cy="5192712"/>
            <a:chOff x="240" y="663"/>
            <a:chExt cx="5230" cy="3271"/>
          </a:xfrm>
        </p:grpSpPr>
        <p:sp>
          <p:nvSpPr>
            <p:cNvPr id="46330" name="Rectangle 4">
              <a:extLst>
                <a:ext uri="{FF2B5EF4-FFF2-40B4-BE49-F238E27FC236}">
                  <a16:creationId xmlns:a16="http://schemas.microsoft.com/office/drawing/2014/main" id="{B6904C21-D6C6-8D40-8D57-765C166EE293}"/>
                </a:ext>
              </a:extLst>
            </p:cNvPr>
            <p:cNvSpPr>
              <a:spLocks noChangeArrowheads="1"/>
            </p:cNvSpPr>
            <p:nvPr/>
          </p:nvSpPr>
          <p:spPr bwMode="auto">
            <a:xfrm>
              <a:off x="703" y="675"/>
              <a:ext cx="1134" cy="908"/>
            </a:xfrm>
            <a:prstGeom prst="rect">
              <a:avLst/>
            </a:prstGeom>
            <a:solidFill>
              <a:srgbClr val="F5CDC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31" name="Rectangle 5">
              <a:extLst>
                <a:ext uri="{FF2B5EF4-FFF2-40B4-BE49-F238E27FC236}">
                  <a16:creationId xmlns:a16="http://schemas.microsoft.com/office/drawing/2014/main" id="{36CF0ADA-A48C-BB4D-912B-3A3098299687}"/>
                </a:ext>
              </a:extLst>
            </p:cNvPr>
            <p:cNvSpPr>
              <a:spLocks noChangeArrowheads="1"/>
            </p:cNvSpPr>
            <p:nvPr/>
          </p:nvSpPr>
          <p:spPr bwMode="auto">
            <a:xfrm>
              <a:off x="528" y="2831"/>
              <a:ext cx="192" cy="576"/>
            </a:xfrm>
            <a:prstGeom prst="rect">
              <a:avLst/>
            </a:prstGeom>
            <a:solidFill>
              <a:srgbClr val="E1EAD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32" name="Rectangle 6">
              <a:extLst>
                <a:ext uri="{FF2B5EF4-FFF2-40B4-BE49-F238E27FC236}">
                  <a16:creationId xmlns:a16="http://schemas.microsoft.com/office/drawing/2014/main" id="{59669B50-B9F0-B04C-923A-87B9DA507A70}"/>
                </a:ext>
              </a:extLst>
            </p:cNvPr>
            <p:cNvSpPr>
              <a:spLocks noChangeArrowheads="1"/>
            </p:cNvSpPr>
            <p:nvPr/>
          </p:nvSpPr>
          <p:spPr bwMode="auto">
            <a:xfrm>
              <a:off x="528" y="3406"/>
              <a:ext cx="240" cy="528"/>
            </a:xfrm>
            <a:prstGeom prst="rect">
              <a:avLst/>
            </a:prstGeom>
            <a:solidFill>
              <a:srgbClr val="E1EAD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33" name="Rectangle 7">
              <a:extLst>
                <a:ext uri="{FF2B5EF4-FFF2-40B4-BE49-F238E27FC236}">
                  <a16:creationId xmlns:a16="http://schemas.microsoft.com/office/drawing/2014/main" id="{85020BE7-13F9-6444-A255-0F7599CCB80D}"/>
                </a:ext>
              </a:extLst>
            </p:cNvPr>
            <p:cNvSpPr>
              <a:spLocks noChangeArrowheads="1"/>
            </p:cNvSpPr>
            <p:nvPr/>
          </p:nvSpPr>
          <p:spPr bwMode="auto">
            <a:xfrm>
              <a:off x="240" y="2831"/>
              <a:ext cx="288" cy="1103"/>
            </a:xfrm>
            <a:prstGeom prst="rect">
              <a:avLst/>
            </a:prstGeom>
            <a:solidFill>
              <a:srgbClr val="E1EAD8"/>
            </a:solidFill>
            <a:ln w="9360">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34" name="Rectangle 8">
              <a:extLst>
                <a:ext uri="{FF2B5EF4-FFF2-40B4-BE49-F238E27FC236}">
                  <a16:creationId xmlns:a16="http://schemas.microsoft.com/office/drawing/2014/main" id="{DC2532E0-26C1-154A-8F7B-3E144A2EEB5C}"/>
                </a:ext>
              </a:extLst>
            </p:cNvPr>
            <p:cNvSpPr>
              <a:spLocks noChangeArrowheads="1"/>
            </p:cNvSpPr>
            <p:nvPr/>
          </p:nvSpPr>
          <p:spPr bwMode="auto">
            <a:xfrm>
              <a:off x="528" y="2159"/>
              <a:ext cx="336" cy="671"/>
            </a:xfrm>
            <a:prstGeom prst="rect">
              <a:avLst/>
            </a:prstGeom>
            <a:solidFill>
              <a:srgbClr val="FFF5C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35" name="Rectangle 9">
              <a:extLst>
                <a:ext uri="{FF2B5EF4-FFF2-40B4-BE49-F238E27FC236}">
                  <a16:creationId xmlns:a16="http://schemas.microsoft.com/office/drawing/2014/main" id="{D1207E8F-6710-4649-B8ED-B03AF7FAADF1}"/>
                </a:ext>
              </a:extLst>
            </p:cNvPr>
            <p:cNvSpPr>
              <a:spLocks noChangeArrowheads="1"/>
            </p:cNvSpPr>
            <p:nvPr/>
          </p:nvSpPr>
          <p:spPr bwMode="auto">
            <a:xfrm>
              <a:off x="528" y="1583"/>
              <a:ext cx="336" cy="576"/>
            </a:xfrm>
            <a:prstGeom prst="rect">
              <a:avLst/>
            </a:prstGeom>
            <a:solidFill>
              <a:srgbClr val="FFF5C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36" name="Rectangle 10">
              <a:extLst>
                <a:ext uri="{FF2B5EF4-FFF2-40B4-BE49-F238E27FC236}">
                  <a16:creationId xmlns:a16="http://schemas.microsoft.com/office/drawing/2014/main" id="{4442BD53-150E-F342-BD14-00EF245A8137}"/>
                </a:ext>
              </a:extLst>
            </p:cNvPr>
            <p:cNvSpPr>
              <a:spLocks noChangeArrowheads="1"/>
            </p:cNvSpPr>
            <p:nvPr/>
          </p:nvSpPr>
          <p:spPr bwMode="auto">
            <a:xfrm>
              <a:off x="528" y="672"/>
              <a:ext cx="192" cy="480"/>
            </a:xfrm>
            <a:prstGeom prst="rect">
              <a:avLst/>
            </a:prstGeom>
            <a:solidFill>
              <a:srgbClr val="F5CDC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37" name="Text Box 11">
              <a:extLst>
                <a:ext uri="{FF2B5EF4-FFF2-40B4-BE49-F238E27FC236}">
                  <a16:creationId xmlns:a16="http://schemas.microsoft.com/office/drawing/2014/main" id="{0CAB0A31-39E5-0146-9C1C-E71FB9F30229}"/>
                </a:ext>
              </a:extLst>
            </p:cNvPr>
            <p:cNvSpPr txBox="1">
              <a:spLocks noChangeArrowheads="1"/>
            </p:cNvSpPr>
            <p:nvPr/>
          </p:nvSpPr>
          <p:spPr bwMode="auto">
            <a:xfrm rot="-5400000">
              <a:off x="438" y="1723"/>
              <a:ext cx="527"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0" bIns="4680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ts val="625"/>
                </a:spcBef>
                <a:buClr>
                  <a:srgbClr val="000000"/>
                </a:buClr>
                <a:buSzPct val="100000"/>
                <a:buFont typeface="Arial" panose="020B0604020202020204" pitchFamily="34" charset="0"/>
                <a:buNone/>
              </a:pPr>
              <a:r>
                <a:rPr lang="en-GB" altLang="en-US" sz="1000" b="1">
                  <a:solidFill>
                    <a:srgbClr val="000000"/>
                  </a:solidFill>
                  <a:cs typeface="Lucida Sans Unicode" panose="020B0602030504020204" pitchFamily="34" charset="0"/>
                </a:rPr>
                <a:t>Assisted Discovery &amp; Mediation</a:t>
              </a:r>
            </a:p>
          </p:txBody>
        </p:sp>
        <p:sp>
          <p:nvSpPr>
            <p:cNvPr id="46338" name="Rectangle 12">
              <a:extLst>
                <a:ext uri="{FF2B5EF4-FFF2-40B4-BE49-F238E27FC236}">
                  <a16:creationId xmlns:a16="http://schemas.microsoft.com/office/drawing/2014/main" id="{A5231789-8798-5845-95F5-E3BA101BB376}"/>
                </a:ext>
              </a:extLst>
            </p:cNvPr>
            <p:cNvSpPr>
              <a:spLocks noChangeArrowheads="1"/>
            </p:cNvSpPr>
            <p:nvPr/>
          </p:nvSpPr>
          <p:spPr bwMode="auto">
            <a:xfrm>
              <a:off x="864" y="1582"/>
              <a:ext cx="1104" cy="1248"/>
            </a:xfrm>
            <a:prstGeom prst="rect">
              <a:avLst/>
            </a:prstGeom>
            <a:solidFill>
              <a:srgbClr val="FFF5C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39" name="Rectangle 13">
              <a:extLst>
                <a:ext uri="{FF2B5EF4-FFF2-40B4-BE49-F238E27FC236}">
                  <a16:creationId xmlns:a16="http://schemas.microsoft.com/office/drawing/2014/main" id="{9DFD5F1D-85CB-6840-8F3C-D33E9CB8D743}"/>
                </a:ext>
              </a:extLst>
            </p:cNvPr>
            <p:cNvSpPr>
              <a:spLocks noChangeArrowheads="1"/>
            </p:cNvSpPr>
            <p:nvPr/>
          </p:nvSpPr>
          <p:spPr bwMode="auto">
            <a:xfrm>
              <a:off x="4367" y="674"/>
              <a:ext cx="1104" cy="909"/>
            </a:xfrm>
            <a:prstGeom prst="rect">
              <a:avLst/>
            </a:prstGeom>
            <a:solidFill>
              <a:srgbClr val="E88A8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40" name="Rectangle 14">
              <a:extLst>
                <a:ext uri="{FF2B5EF4-FFF2-40B4-BE49-F238E27FC236}">
                  <a16:creationId xmlns:a16="http://schemas.microsoft.com/office/drawing/2014/main" id="{E264F881-3718-DD41-A88C-1035E526FEF1}"/>
                </a:ext>
              </a:extLst>
            </p:cNvPr>
            <p:cNvSpPr>
              <a:spLocks noChangeArrowheads="1"/>
            </p:cNvSpPr>
            <p:nvPr/>
          </p:nvSpPr>
          <p:spPr bwMode="auto">
            <a:xfrm>
              <a:off x="3263" y="671"/>
              <a:ext cx="1104" cy="912"/>
            </a:xfrm>
            <a:prstGeom prst="rect">
              <a:avLst/>
            </a:prstGeom>
            <a:solidFill>
              <a:srgbClr val="EFABA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41" name="Rectangle 15">
              <a:extLst>
                <a:ext uri="{FF2B5EF4-FFF2-40B4-BE49-F238E27FC236}">
                  <a16:creationId xmlns:a16="http://schemas.microsoft.com/office/drawing/2014/main" id="{40198620-1C0B-A74B-A487-4EE7A64B2187}"/>
                </a:ext>
              </a:extLst>
            </p:cNvPr>
            <p:cNvSpPr>
              <a:spLocks noChangeArrowheads="1"/>
            </p:cNvSpPr>
            <p:nvPr/>
          </p:nvSpPr>
          <p:spPr bwMode="auto">
            <a:xfrm>
              <a:off x="1823" y="671"/>
              <a:ext cx="1440" cy="912"/>
            </a:xfrm>
            <a:prstGeom prst="rect">
              <a:avLst/>
            </a:prstGeom>
            <a:solidFill>
              <a:srgbClr val="F2BCB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42" name="Rectangle 16">
              <a:extLst>
                <a:ext uri="{FF2B5EF4-FFF2-40B4-BE49-F238E27FC236}">
                  <a16:creationId xmlns:a16="http://schemas.microsoft.com/office/drawing/2014/main" id="{7D61077E-923C-A14C-96CE-AA123F4A82E8}"/>
                </a:ext>
              </a:extLst>
            </p:cNvPr>
            <p:cNvSpPr>
              <a:spLocks noChangeArrowheads="1"/>
            </p:cNvSpPr>
            <p:nvPr/>
          </p:nvSpPr>
          <p:spPr bwMode="auto">
            <a:xfrm>
              <a:off x="528" y="1152"/>
              <a:ext cx="192" cy="432"/>
            </a:xfrm>
            <a:prstGeom prst="rect">
              <a:avLst/>
            </a:prstGeom>
            <a:solidFill>
              <a:srgbClr val="F5CDC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43" name="Rectangle 17">
              <a:extLst>
                <a:ext uri="{FF2B5EF4-FFF2-40B4-BE49-F238E27FC236}">
                  <a16:creationId xmlns:a16="http://schemas.microsoft.com/office/drawing/2014/main" id="{E3367C53-73A1-F34A-9442-EFDEA92B64F1}"/>
                </a:ext>
              </a:extLst>
            </p:cNvPr>
            <p:cNvSpPr>
              <a:spLocks noChangeArrowheads="1"/>
            </p:cNvSpPr>
            <p:nvPr/>
          </p:nvSpPr>
          <p:spPr bwMode="auto">
            <a:xfrm>
              <a:off x="4367" y="1582"/>
              <a:ext cx="1104" cy="1248"/>
            </a:xfrm>
            <a:prstGeom prst="rect">
              <a:avLst/>
            </a:prstGeom>
            <a:solidFill>
              <a:srgbClr val="FFE87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44" name="Rectangle 18">
              <a:extLst>
                <a:ext uri="{FF2B5EF4-FFF2-40B4-BE49-F238E27FC236}">
                  <a16:creationId xmlns:a16="http://schemas.microsoft.com/office/drawing/2014/main" id="{0B8C46A7-2CE5-864E-A6EF-010D8CAC8B2B}"/>
                </a:ext>
              </a:extLst>
            </p:cNvPr>
            <p:cNvSpPr>
              <a:spLocks noChangeArrowheads="1"/>
            </p:cNvSpPr>
            <p:nvPr/>
          </p:nvSpPr>
          <p:spPr bwMode="auto">
            <a:xfrm>
              <a:off x="3167" y="1586"/>
              <a:ext cx="1200" cy="1244"/>
            </a:xfrm>
            <a:prstGeom prst="rect">
              <a:avLst/>
            </a:prstGeom>
            <a:solidFill>
              <a:srgbClr val="FFEE9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45" name="Rectangle 19">
              <a:extLst>
                <a:ext uri="{FF2B5EF4-FFF2-40B4-BE49-F238E27FC236}">
                  <a16:creationId xmlns:a16="http://schemas.microsoft.com/office/drawing/2014/main" id="{BF6F28C7-AE12-0D46-AAA3-97DCC1F00C27}"/>
                </a:ext>
              </a:extLst>
            </p:cNvPr>
            <p:cNvSpPr>
              <a:spLocks noChangeArrowheads="1"/>
            </p:cNvSpPr>
            <p:nvPr/>
          </p:nvSpPr>
          <p:spPr bwMode="auto">
            <a:xfrm>
              <a:off x="1967" y="1583"/>
              <a:ext cx="1200" cy="1247"/>
            </a:xfrm>
            <a:prstGeom prst="rect">
              <a:avLst/>
            </a:prstGeom>
            <a:solidFill>
              <a:srgbClr val="FFF2A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46" name="Rectangle 20">
              <a:extLst>
                <a:ext uri="{FF2B5EF4-FFF2-40B4-BE49-F238E27FC236}">
                  <a16:creationId xmlns:a16="http://schemas.microsoft.com/office/drawing/2014/main" id="{1613D41D-E21B-5244-B62F-ADB1D50FC8DB}"/>
                </a:ext>
              </a:extLst>
            </p:cNvPr>
            <p:cNvSpPr>
              <a:spLocks noChangeArrowheads="1"/>
            </p:cNvSpPr>
            <p:nvPr/>
          </p:nvSpPr>
          <p:spPr bwMode="auto">
            <a:xfrm>
              <a:off x="4559" y="2831"/>
              <a:ext cx="912" cy="576"/>
            </a:xfrm>
            <a:prstGeom prst="rect">
              <a:avLst/>
            </a:prstGeom>
            <a:solidFill>
              <a:srgbClr val="B8CFA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47" name="Rectangle 21">
              <a:extLst>
                <a:ext uri="{FF2B5EF4-FFF2-40B4-BE49-F238E27FC236}">
                  <a16:creationId xmlns:a16="http://schemas.microsoft.com/office/drawing/2014/main" id="{04AF99B6-9D92-D644-BDAB-080C79DB8213}"/>
                </a:ext>
              </a:extLst>
            </p:cNvPr>
            <p:cNvSpPr>
              <a:spLocks noChangeArrowheads="1"/>
            </p:cNvSpPr>
            <p:nvPr/>
          </p:nvSpPr>
          <p:spPr bwMode="auto">
            <a:xfrm>
              <a:off x="720" y="2830"/>
              <a:ext cx="960" cy="1104"/>
            </a:xfrm>
            <a:prstGeom prst="rect">
              <a:avLst/>
            </a:prstGeom>
            <a:solidFill>
              <a:srgbClr val="E1EAD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48" name="Rectangle 22">
              <a:extLst>
                <a:ext uri="{FF2B5EF4-FFF2-40B4-BE49-F238E27FC236}">
                  <a16:creationId xmlns:a16="http://schemas.microsoft.com/office/drawing/2014/main" id="{5D51EBD2-A87B-DC4D-982F-57458387AA2A}"/>
                </a:ext>
              </a:extLst>
            </p:cNvPr>
            <p:cNvSpPr>
              <a:spLocks noChangeArrowheads="1"/>
            </p:cNvSpPr>
            <p:nvPr/>
          </p:nvSpPr>
          <p:spPr bwMode="auto">
            <a:xfrm>
              <a:off x="1679" y="2830"/>
              <a:ext cx="1344" cy="1104"/>
            </a:xfrm>
            <a:prstGeom prst="rect">
              <a:avLst/>
            </a:prstGeom>
            <a:solidFill>
              <a:srgbClr val="D6E4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49" name="Rectangle 23">
              <a:extLst>
                <a:ext uri="{FF2B5EF4-FFF2-40B4-BE49-F238E27FC236}">
                  <a16:creationId xmlns:a16="http://schemas.microsoft.com/office/drawing/2014/main" id="{30F9DD00-559E-314D-8B25-BF259B8F0774}"/>
                </a:ext>
              </a:extLst>
            </p:cNvPr>
            <p:cNvSpPr>
              <a:spLocks noChangeArrowheads="1"/>
            </p:cNvSpPr>
            <p:nvPr/>
          </p:nvSpPr>
          <p:spPr bwMode="auto">
            <a:xfrm>
              <a:off x="3023" y="2834"/>
              <a:ext cx="1540" cy="1100"/>
            </a:xfrm>
            <a:prstGeom prst="rect">
              <a:avLst/>
            </a:prstGeom>
            <a:solidFill>
              <a:srgbClr val="CCDDB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50" name="Rectangle 24">
              <a:extLst>
                <a:ext uri="{FF2B5EF4-FFF2-40B4-BE49-F238E27FC236}">
                  <a16:creationId xmlns:a16="http://schemas.microsoft.com/office/drawing/2014/main" id="{86372981-A8D3-EA45-A01F-2E97712AFC96}"/>
                </a:ext>
              </a:extLst>
            </p:cNvPr>
            <p:cNvSpPr>
              <a:spLocks noChangeArrowheads="1"/>
            </p:cNvSpPr>
            <p:nvPr/>
          </p:nvSpPr>
          <p:spPr bwMode="auto">
            <a:xfrm>
              <a:off x="4319" y="3406"/>
              <a:ext cx="1152" cy="528"/>
            </a:xfrm>
            <a:prstGeom prst="rect">
              <a:avLst/>
            </a:prstGeom>
            <a:solidFill>
              <a:srgbClr val="B8CFA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51" name="Rectangle 25">
              <a:extLst>
                <a:ext uri="{FF2B5EF4-FFF2-40B4-BE49-F238E27FC236}">
                  <a16:creationId xmlns:a16="http://schemas.microsoft.com/office/drawing/2014/main" id="{E157DE3D-5153-5843-A18F-BA82845380D2}"/>
                </a:ext>
              </a:extLst>
            </p:cNvPr>
            <p:cNvSpPr>
              <a:spLocks noChangeArrowheads="1"/>
            </p:cNvSpPr>
            <p:nvPr/>
          </p:nvSpPr>
          <p:spPr bwMode="auto">
            <a:xfrm>
              <a:off x="528" y="672"/>
              <a:ext cx="4943" cy="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52" name="Rectangle 26">
              <a:extLst>
                <a:ext uri="{FF2B5EF4-FFF2-40B4-BE49-F238E27FC236}">
                  <a16:creationId xmlns:a16="http://schemas.microsoft.com/office/drawing/2014/main" id="{772A0492-6B31-1F48-94F0-D0431A62C92C}"/>
                </a:ext>
              </a:extLst>
            </p:cNvPr>
            <p:cNvSpPr>
              <a:spLocks noChangeArrowheads="1"/>
            </p:cNvSpPr>
            <p:nvPr/>
          </p:nvSpPr>
          <p:spPr bwMode="auto">
            <a:xfrm>
              <a:off x="528" y="3406"/>
              <a:ext cx="4943" cy="528"/>
            </a:xfrm>
            <a:prstGeom prst="rect">
              <a:avLst/>
            </a:prstGeom>
            <a:noFill/>
            <a:ln w="648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53" name="Rectangle 27">
              <a:extLst>
                <a:ext uri="{FF2B5EF4-FFF2-40B4-BE49-F238E27FC236}">
                  <a16:creationId xmlns:a16="http://schemas.microsoft.com/office/drawing/2014/main" id="{779A98F6-C9EA-224A-AB4F-EB592C7142F2}"/>
                </a:ext>
              </a:extLst>
            </p:cNvPr>
            <p:cNvSpPr>
              <a:spLocks noChangeArrowheads="1"/>
            </p:cNvSpPr>
            <p:nvPr/>
          </p:nvSpPr>
          <p:spPr bwMode="auto">
            <a:xfrm>
              <a:off x="528" y="2831"/>
              <a:ext cx="4943" cy="576"/>
            </a:xfrm>
            <a:prstGeom prst="rect">
              <a:avLst/>
            </a:prstGeom>
            <a:noFill/>
            <a:ln w="648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54" name="Rectangle 28">
              <a:extLst>
                <a:ext uri="{FF2B5EF4-FFF2-40B4-BE49-F238E27FC236}">
                  <a16:creationId xmlns:a16="http://schemas.microsoft.com/office/drawing/2014/main" id="{A28888BA-21D4-0A4C-8EAD-4DFCA0F41AB0}"/>
                </a:ext>
              </a:extLst>
            </p:cNvPr>
            <p:cNvSpPr>
              <a:spLocks noChangeArrowheads="1"/>
            </p:cNvSpPr>
            <p:nvPr/>
          </p:nvSpPr>
          <p:spPr bwMode="auto">
            <a:xfrm>
              <a:off x="528" y="2159"/>
              <a:ext cx="4943" cy="671"/>
            </a:xfrm>
            <a:prstGeom prst="rect">
              <a:avLst/>
            </a:prstGeom>
            <a:noFill/>
            <a:ln w="648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55" name="Rectangle 29">
              <a:extLst>
                <a:ext uri="{FF2B5EF4-FFF2-40B4-BE49-F238E27FC236}">
                  <a16:creationId xmlns:a16="http://schemas.microsoft.com/office/drawing/2014/main" id="{81609ACF-4ADF-9448-B3F5-E84E18C05E26}"/>
                </a:ext>
              </a:extLst>
            </p:cNvPr>
            <p:cNvSpPr>
              <a:spLocks noChangeArrowheads="1"/>
            </p:cNvSpPr>
            <p:nvPr/>
          </p:nvSpPr>
          <p:spPr bwMode="auto">
            <a:xfrm>
              <a:off x="528" y="1583"/>
              <a:ext cx="4943" cy="576"/>
            </a:xfrm>
            <a:prstGeom prst="rect">
              <a:avLst/>
            </a:prstGeom>
            <a:noFill/>
            <a:ln w="648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56" name="Rectangle 30">
              <a:extLst>
                <a:ext uri="{FF2B5EF4-FFF2-40B4-BE49-F238E27FC236}">
                  <a16:creationId xmlns:a16="http://schemas.microsoft.com/office/drawing/2014/main" id="{B8479F3B-6C63-7A40-9BC9-504D9B018A54}"/>
                </a:ext>
              </a:extLst>
            </p:cNvPr>
            <p:cNvSpPr>
              <a:spLocks noChangeArrowheads="1"/>
            </p:cNvSpPr>
            <p:nvPr/>
          </p:nvSpPr>
          <p:spPr bwMode="auto">
            <a:xfrm>
              <a:off x="528" y="1152"/>
              <a:ext cx="4943" cy="432"/>
            </a:xfrm>
            <a:prstGeom prst="rect">
              <a:avLst/>
            </a:prstGeom>
            <a:noFill/>
            <a:ln w="648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57" name="Rectangle 31">
              <a:extLst>
                <a:ext uri="{FF2B5EF4-FFF2-40B4-BE49-F238E27FC236}">
                  <a16:creationId xmlns:a16="http://schemas.microsoft.com/office/drawing/2014/main" id="{09CCA156-F030-FA4A-A029-C0BA3D90610E}"/>
                </a:ext>
              </a:extLst>
            </p:cNvPr>
            <p:cNvSpPr>
              <a:spLocks noChangeArrowheads="1"/>
            </p:cNvSpPr>
            <p:nvPr/>
          </p:nvSpPr>
          <p:spPr bwMode="auto">
            <a:xfrm>
              <a:off x="528" y="672"/>
              <a:ext cx="4943" cy="480"/>
            </a:xfrm>
            <a:prstGeom prst="rect">
              <a:avLst/>
            </a:prstGeom>
            <a:noFill/>
            <a:ln w="648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58" name="Rectangle 32">
              <a:extLst>
                <a:ext uri="{FF2B5EF4-FFF2-40B4-BE49-F238E27FC236}">
                  <a16:creationId xmlns:a16="http://schemas.microsoft.com/office/drawing/2014/main" id="{BD4EC7AD-4934-4145-860C-CD7322464F6C}"/>
                </a:ext>
              </a:extLst>
            </p:cNvPr>
            <p:cNvSpPr>
              <a:spLocks noChangeArrowheads="1"/>
            </p:cNvSpPr>
            <p:nvPr/>
          </p:nvSpPr>
          <p:spPr bwMode="auto">
            <a:xfrm rot="10800000">
              <a:off x="316" y="3025"/>
              <a:ext cx="134" cy="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eaVert" lIns="0" tIns="46800" rIns="0" bIns="46800" anchor="ctr">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buClr>
                  <a:srgbClr val="000000"/>
                </a:buClr>
                <a:buSzPct val="100000"/>
                <a:buFont typeface="Arial" panose="020B0604020202020204" pitchFamily="34" charset="0"/>
                <a:buNone/>
              </a:pPr>
              <a:r>
                <a:rPr lang="en-GB" altLang="en-US" sz="1400" b="1">
                  <a:solidFill>
                    <a:srgbClr val="000000"/>
                  </a:solidFill>
                  <a:cs typeface="Lucida Sans Unicode" panose="020B0602030504020204" pitchFamily="34" charset="0"/>
                </a:rPr>
                <a:t>Technology</a:t>
              </a:r>
            </a:p>
          </p:txBody>
        </p:sp>
        <p:sp>
          <p:nvSpPr>
            <p:cNvPr id="46359" name="Text Box 33">
              <a:extLst>
                <a:ext uri="{FF2B5EF4-FFF2-40B4-BE49-F238E27FC236}">
                  <a16:creationId xmlns:a16="http://schemas.microsoft.com/office/drawing/2014/main" id="{2812D039-22B6-7644-B982-4B75744B70E7}"/>
                </a:ext>
              </a:extLst>
            </p:cNvPr>
            <p:cNvSpPr txBox="1">
              <a:spLocks noChangeArrowheads="1"/>
            </p:cNvSpPr>
            <p:nvPr/>
          </p:nvSpPr>
          <p:spPr bwMode="auto">
            <a:xfrm rot="-5400000">
              <a:off x="418" y="2318"/>
              <a:ext cx="567"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0" bIns="4680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ts val="625"/>
                </a:spcBef>
                <a:buClr>
                  <a:srgbClr val="000000"/>
                </a:buClr>
                <a:buSzPct val="100000"/>
                <a:buFont typeface="Arial" panose="020B0604020202020204" pitchFamily="34" charset="0"/>
                <a:buNone/>
              </a:pPr>
              <a:r>
                <a:rPr lang="en-GB" altLang="en-US" sz="1000" b="1">
                  <a:solidFill>
                    <a:srgbClr val="000000"/>
                  </a:solidFill>
                  <a:cs typeface="Lucida Sans Unicode" panose="020B0602030504020204" pitchFamily="34" charset="0"/>
                </a:rPr>
                <a:t>Interoperable Information Infrastructure</a:t>
              </a:r>
            </a:p>
          </p:txBody>
        </p:sp>
        <p:sp>
          <p:nvSpPr>
            <p:cNvPr id="46360" name="Text Box 34">
              <a:extLst>
                <a:ext uri="{FF2B5EF4-FFF2-40B4-BE49-F238E27FC236}">
                  <a16:creationId xmlns:a16="http://schemas.microsoft.com/office/drawing/2014/main" id="{31A925AF-8B9E-A249-A5F6-AA07D8E926A3}"/>
                </a:ext>
              </a:extLst>
            </p:cNvPr>
            <p:cNvSpPr txBox="1">
              <a:spLocks noChangeArrowheads="1"/>
            </p:cNvSpPr>
            <p:nvPr/>
          </p:nvSpPr>
          <p:spPr bwMode="auto">
            <a:xfrm rot="-5400000">
              <a:off x="366" y="3040"/>
              <a:ext cx="48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0" bIns="4680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ts val="625"/>
                </a:spcBef>
                <a:buClr>
                  <a:srgbClr val="000000"/>
                </a:buClr>
                <a:buSzPct val="100000"/>
                <a:buFont typeface="Arial" panose="020B0604020202020204" pitchFamily="34" charset="0"/>
                <a:buNone/>
              </a:pPr>
              <a:r>
                <a:rPr lang="en-GB" altLang="en-US" sz="1000" b="1">
                  <a:solidFill>
                    <a:srgbClr val="000000"/>
                  </a:solidFill>
                  <a:cs typeface="Lucida Sans Unicode" panose="020B0602030504020204" pitchFamily="34" charset="0"/>
                </a:rPr>
                <a:t>Vocabulary</a:t>
              </a:r>
            </a:p>
          </p:txBody>
        </p:sp>
        <p:sp>
          <p:nvSpPr>
            <p:cNvPr id="46361" name="Text Box 35">
              <a:extLst>
                <a:ext uri="{FF2B5EF4-FFF2-40B4-BE49-F238E27FC236}">
                  <a16:creationId xmlns:a16="http://schemas.microsoft.com/office/drawing/2014/main" id="{69DB6A12-FA8F-E44F-A1DE-694C90A986EF}"/>
                </a:ext>
              </a:extLst>
            </p:cNvPr>
            <p:cNvSpPr txBox="1">
              <a:spLocks noChangeArrowheads="1"/>
            </p:cNvSpPr>
            <p:nvPr/>
          </p:nvSpPr>
          <p:spPr bwMode="auto">
            <a:xfrm rot="-5400000">
              <a:off x="415" y="3570"/>
              <a:ext cx="478"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0" bIns="4680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ts val="625"/>
                </a:spcBef>
                <a:buClr>
                  <a:srgbClr val="000000"/>
                </a:buClr>
                <a:buSzPct val="100000"/>
                <a:buFont typeface="Arial" panose="020B0604020202020204" pitchFamily="34" charset="0"/>
                <a:buNone/>
              </a:pPr>
              <a:r>
                <a:rPr lang="en-GB" altLang="en-US" sz="1000" b="1">
                  <a:solidFill>
                    <a:srgbClr val="000000"/>
                  </a:solidFill>
                  <a:cs typeface="Lucida Sans Unicode" panose="020B0602030504020204" pitchFamily="34" charset="0"/>
                </a:rPr>
                <a:t>Languages/ Reasoning</a:t>
              </a:r>
            </a:p>
          </p:txBody>
        </p:sp>
        <p:sp>
          <p:nvSpPr>
            <p:cNvPr id="46362" name="Text Box 36">
              <a:extLst>
                <a:ext uri="{FF2B5EF4-FFF2-40B4-BE49-F238E27FC236}">
                  <a16:creationId xmlns:a16="http://schemas.microsoft.com/office/drawing/2014/main" id="{49071EC5-143E-2948-948D-EA84CA59CF58}"/>
                </a:ext>
              </a:extLst>
            </p:cNvPr>
            <p:cNvSpPr txBox="1">
              <a:spLocks noChangeArrowheads="1"/>
            </p:cNvSpPr>
            <p:nvPr/>
          </p:nvSpPr>
          <p:spPr bwMode="auto">
            <a:xfrm rot="-5400000">
              <a:off x="417" y="1310"/>
              <a:ext cx="37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0" bIns="4680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ts val="625"/>
                </a:spcBef>
                <a:buClr>
                  <a:srgbClr val="000000"/>
                </a:buClr>
                <a:buSzPct val="100000"/>
                <a:buFont typeface="Arial" panose="020B0604020202020204" pitchFamily="34" charset="0"/>
                <a:buNone/>
              </a:pPr>
              <a:r>
                <a:rPr lang="en-GB" altLang="en-US" sz="1000" b="1">
                  <a:solidFill>
                    <a:srgbClr val="000000"/>
                  </a:solidFill>
                  <a:cs typeface="Lucida Sans Unicode" panose="020B0602030504020204" pitchFamily="34" charset="0"/>
                </a:rPr>
                <a:t>Output</a:t>
              </a:r>
            </a:p>
          </p:txBody>
        </p:sp>
        <p:sp>
          <p:nvSpPr>
            <p:cNvPr id="46363" name="Text Box 37">
              <a:extLst>
                <a:ext uri="{FF2B5EF4-FFF2-40B4-BE49-F238E27FC236}">
                  <a16:creationId xmlns:a16="http://schemas.microsoft.com/office/drawing/2014/main" id="{4EF08CAE-76AF-1A4A-835E-BE3774E6557B}"/>
                </a:ext>
              </a:extLst>
            </p:cNvPr>
            <p:cNvSpPr txBox="1">
              <a:spLocks noChangeArrowheads="1"/>
            </p:cNvSpPr>
            <p:nvPr/>
          </p:nvSpPr>
          <p:spPr bwMode="auto">
            <a:xfrm rot="-5400000">
              <a:off x="414" y="835"/>
              <a:ext cx="38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0" bIns="4680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ts val="625"/>
                </a:spcBef>
                <a:buClr>
                  <a:srgbClr val="000000"/>
                </a:buClr>
                <a:buSzPct val="100000"/>
                <a:buFont typeface="Arial" panose="020B0604020202020204" pitchFamily="34" charset="0"/>
                <a:buNone/>
              </a:pPr>
              <a:r>
                <a:rPr lang="en-GB" altLang="en-US" sz="1000" b="1">
                  <a:solidFill>
                    <a:srgbClr val="000000"/>
                  </a:solidFill>
                  <a:cs typeface="Lucida Sans Unicode" panose="020B0602030504020204" pitchFamily="34" charset="0"/>
                </a:rPr>
                <a:t>Outcome </a:t>
              </a:r>
            </a:p>
          </p:txBody>
        </p:sp>
        <p:sp>
          <p:nvSpPr>
            <p:cNvPr id="46364" name="Rectangle 38">
              <a:extLst>
                <a:ext uri="{FF2B5EF4-FFF2-40B4-BE49-F238E27FC236}">
                  <a16:creationId xmlns:a16="http://schemas.microsoft.com/office/drawing/2014/main" id="{E2576405-D702-1146-9CC5-B154518149D7}"/>
                </a:ext>
              </a:extLst>
            </p:cNvPr>
            <p:cNvSpPr>
              <a:spLocks noChangeArrowheads="1"/>
            </p:cNvSpPr>
            <p:nvPr/>
          </p:nvSpPr>
          <p:spPr bwMode="auto">
            <a:xfrm>
              <a:off x="240" y="672"/>
              <a:ext cx="288" cy="911"/>
            </a:xfrm>
            <a:prstGeom prst="rect">
              <a:avLst/>
            </a:prstGeom>
            <a:solidFill>
              <a:srgbClr val="F5CDCD"/>
            </a:solidFill>
            <a:ln w="9360">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65" name="Rectangle 39">
              <a:extLst>
                <a:ext uri="{FF2B5EF4-FFF2-40B4-BE49-F238E27FC236}">
                  <a16:creationId xmlns:a16="http://schemas.microsoft.com/office/drawing/2014/main" id="{F108AE49-D1FB-3D49-BC63-94E84F2334F1}"/>
                </a:ext>
              </a:extLst>
            </p:cNvPr>
            <p:cNvSpPr>
              <a:spLocks noChangeArrowheads="1"/>
            </p:cNvSpPr>
            <p:nvPr/>
          </p:nvSpPr>
          <p:spPr bwMode="auto">
            <a:xfrm rot="10800000">
              <a:off x="290" y="772"/>
              <a:ext cx="134"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eaVert" lIns="0" tIns="46800" rIns="0" bIns="46800" anchor="ctr">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buClr>
                  <a:srgbClr val="000000"/>
                </a:buClr>
                <a:buSzPct val="100000"/>
                <a:buFont typeface="Arial" panose="020B0604020202020204" pitchFamily="34" charset="0"/>
                <a:buNone/>
              </a:pPr>
              <a:r>
                <a:rPr lang="en-GB" altLang="en-US" sz="1400" b="1">
                  <a:solidFill>
                    <a:srgbClr val="000000"/>
                  </a:solidFill>
                  <a:cs typeface="Lucida Sans Unicode" panose="020B0602030504020204" pitchFamily="34" charset="0"/>
                </a:rPr>
                <a:t>Results</a:t>
              </a:r>
            </a:p>
          </p:txBody>
        </p:sp>
        <p:sp>
          <p:nvSpPr>
            <p:cNvPr id="46366" name="Rectangle 40">
              <a:extLst>
                <a:ext uri="{FF2B5EF4-FFF2-40B4-BE49-F238E27FC236}">
                  <a16:creationId xmlns:a16="http://schemas.microsoft.com/office/drawing/2014/main" id="{9E32A035-B6D1-B045-BC18-BEBF39A66DEC}"/>
                </a:ext>
              </a:extLst>
            </p:cNvPr>
            <p:cNvSpPr>
              <a:spLocks noChangeArrowheads="1"/>
            </p:cNvSpPr>
            <p:nvPr/>
          </p:nvSpPr>
          <p:spPr bwMode="auto">
            <a:xfrm>
              <a:off x="240" y="1583"/>
              <a:ext cx="288" cy="1247"/>
            </a:xfrm>
            <a:prstGeom prst="rect">
              <a:avLst/>
            </a:prstGeom>
            <a:solidFill>
              <a:srgbClr val="FFF5C3"/>
            </a:solidFill>
            <a:ln w="9360">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67" name="Rectangle 41">
              <a:extLst>
                <a:ext uri="{FF2B5EF4-FFF2-40B4-BE49-F238E27FC236}">
                  <a16:creationId xmlns:a16="http://schemas.microsoft.com/office/drawing/2014/main" id="{D7453FB8-BB03-0244-A49D-04B1603CFC5A}"/>
                </a:ext>
              </a:extLst>
            </p:cNvPr>
            <p:cNvSpPr>
              <a:spLocks noChangeArrowheads="1"/>
            </p:cNvSpPr>
            <p:nvPr/>
          </p:nvSpPr>
          <p:spPr bwMode="auto">
            <a:xfrm rot="10800000">
              <a:off x="290" y="1826"/>
              <a:ext cx="134"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eaVert" lIns="0" tIns="46800" rIns="0" bIns="46800" anchor="ctr">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buClr>
                  <a:srgbClr val="000000"/>
                </a:buClr>
                <a:buSzPct val="100000"/>
                <a:buFont typeface="Arial" panose="020B0604020202020204" pitchFamily="34" charset="0"/>
                <a:buNone/>
              </a:pPr>
              <a:r>
                <a:rPr lang="en-GB" altLang="en-US" sz="1400" b="1">
                  <a:solidFill>
                    <a:srgbClr val="000000"/>
                  </a:solidFill>
                  <a:cs typeface="Lucida Sans Unicode" panose="020B0602030504020204" pitchFamily="34" charset="0"/>
                </a:rPr>
                <a:t>Capability</a:t>
              </a:r>
            </a:p>
          </p:txBody>
        </p:sp>
        <p:sp>
          <p:nvSpPr>
            <p:cNvPr id="46368" name="Rectangle 42">
              <a:extLst>
                <a:ext uri="{FF2B5EF4-FFF2-40B4-BE49-F238E27FC236}">
                  <a16:creationId xmlns:a16="http://schemas.microsoft.com/office/drawing/2014/main" id="{8F62BDB8-15C9-E44F-89EF-C3F262661686}"/>
                </a:ext>
              </a:extLst>
            </p:cNvPr>
            <p:cNvSpPr>
              <a:spLocks noChangeArrowheads="1"/>
            </p:cNvSpPr>
            <p:nvPr/>
          </p:nvSpPr>
          <p:spPr bwMode="auto">
            <a:xfrm>
              <a:off x="528" y="672"/>
              <a:ext cx="4943" cy="3262"/>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69" name="Rectangle 43">
              <a:extLst>
                <a:ext uri="{FF2B5EF4-FFF2-40B4-BE49-F238E27FC236}">
                  <a16:creationId xmlns:a16="http://schemas.microsoft.com/office/drawing/2014/main" id="{7F17259F-E1FB-DE49-8BAF-EA7CF6F82F59}"/>
                </a:ext>
              </a:extLst>
            </p:cNvPr>
            <p:cNvSpPr>
              <a:spLocks noChangeArrowheads="1"/>
            </p:cNvSpPr>
            <p:nvPr/>
          </p:nvSpPr>
          <p:spPr bwMode="auto">
            <a:xfrm>
              <a:off x="3263" y="663"/>
              <a:ext cx="1104" cy="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70" name="Rectangle 44">
              <a:extLst>
                <a:ext uri="{FF2B5EF4-FFF2-40B4-BE49-F238E27FC236}">
                  <a16:creationId xmlns:a16="http://schemas.microsoft.com/office/drawing/2014/main" id="{432AFB59-FBE9-854D-A0F2-0EB3C5B584E1}"/>
                </a:ext>
              </a:extLst>
            </p:cNvPr>
            <p:cNvSpPr>
              <a:spLocks noChangeArrowheads="1"/>
            </p:cNvSpPr>
            <p:nvPr/>
          </p:nvSpPr>
          <p:spPr bwMode="auto">
            <a:xfrm>
              <a:off x="3263" y="672"/>
              <a:ext cx="110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46084" name="Group 45">
            <a:extLst>
              <a:ext uri="{FF2B5EF4-FFF2-40B4-BE49-F238E27FC236}">
                <a16:creationId xmlns:a16="http://schemas.microsoft.com/office/drawing/2014/main" id="{C269427B-42C3-8145-BB84-351F6C9DF63A}"/>
              </a:ext>
            </a:extLst>
          </p:cNvPr>
          <p:cNvGrpSpPr>
            <a:grpSpLocks/>
          </p:cNvGrpSpPr>
          <p:nvPr/>
        </p:nvGrpSpPr>
        <p:grpSpPr bwMode="auto">
          <a:xfrm>
            <a:off x="609600" y="6324600"/>
            <a:ext cx="8302625" cy="454025"/>
            <a:chOff x="384" y="3984"/>
            <a:chExt cx="5230" cy="286"/>
          </a:xfrm>
        </p:grpSpPr>
        <p:sp>
          <p:nvSpPr>
            <p:cNvPr id="46325" name="AutoShape 46">
              <a:extLst>
                <a:ext uri="{FF2B5EF4-FFF2-40B4-BE49-F238E27FC236}">
                  <a16:creationId xmlns:a16="http://schemas.microsoft.com/office/drawing/2014/main" id="{61D0D601-23D9-2145-8F52-6F88A2C884DF}"/>
                </a:ext>
              </a:extLst>
            </p:cNvPr>
            <p:cNvSpPr>
              <a:spLocks noChangeArrowheads="1"/>
            </p:cNvSpPr>
            <p:nvPr/>
          </p:nvSpPr>
          <p:spPr bwMode="auto">
            <a:xfrm>
              <a:off x="384" y="3984"/>
              <a:ext cx="5231" cy="287"/>
            </a:xfrm>
            <a:prstGeom prst="rightArrow">
              <a:avLst>
                <a:gd name="adj1" fmla="val 62500"/>
                <a:gd name="adj2" fmla="val 127501"/>
              </a:avLst>
            </a:prstGeom>
            <a:solidFill>
              <a:srgbClr val="C0C0C0"/>
            </a:solidFill>
            <a:ln w="9360">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26" name="Text Box 47">
              <a:extLst>
                <a:ext uri="{FF2B5EF4-FFF2-40B4-BE49-F238E27FC236}">
                  <a16:creationId xmlns:a16="http://schemas.microsoft.com/office/drawing/2014/main" id="{8226ADEC-927A-3C47-ACFE-AFDA7C66A4F6}"/>
                </a:ext>
              </a:extLst>
            </p:cNvPr>
            <p:cNvSpPr txBox="1">
              <a:spLocks noChangeArrowheads="1"/>
            </p:cNvSpPr>
            <p:nvPr/>
          </p:nvSpPr>
          <p:spPr bwMode="auto">
            <a:xfrm>
              <a:off x="1813" y="4031"/>
              <a:ext cx="95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buClr>
                  <a:srgbClr val="000000"/>
                </a:buClr>
                <a:buSzPct val="100000"/>
                <a:buFont typeface="Arial Narrow" panose="020B0604020202020204" pitchFamily="34" charset="0"/>
                <a:buNone/>
              </a:pPr>
              <a:r>
                <a:rPr lang="en-GB" altLang="en-US" sz="1400" b="1">
                  <a:solidFill>
                    <a:srgbClr val="000000"/>
                  </a:solidFill>
                  <a:latin typeface="Arial Narrow" panose="020B0604020202020204" pitchFamily="34" charset="0"/>
                  <a:cs typeface="Lucida Sans Unicode" panose="020B0602030504020204" pitchFamily="34" charset="0"/>
                </a:rPr>
                <a:t>Near Term (0-2 yrs)</a:t>
              </a:r>
              <a:r>
                <a:rPr lang="ar-SA" altLang="en-US" sz="1400" b="1">
                  <a:solidFill>
                    <a:srgbClr val="000000"/>
                  </a:solidFill>
                  <a:latin typeface="Arial Narrow" panose="020B0604020202020204" pitchFamily="34" charset="0"/>
                  <a:cs typeface="Lucida Sans Unicode" panose="020B0602030504020204" pitchFamily="34" charset="0"/>
                </a:rPr>
                <a:t>‏</a:t>
              </a:r>
              <a:endParaRPr lang="en-GB" altLang="en-US" sz="1400" b="1">
                <a:solidFill>
                  <a:srgbClr val="000000"/>
                </a:solidFill>
                <a:latin typeface="Arial Narrow" panose="020B0604020202020204" pitchFamily="34" charset="0"/>
                <a:cs typeface="Lucida Sans Unicode" panose="020B0602030504020204" pitchFamily="34" charset="0"/>
              </a:endParaRPr>
            </a:p>
          </p:txBody>
        </p:sp>
        <p:sp>
          <p:nvSpPr>
            <p:cNvPr id="46327" name="Text Box 48">
              <a:extLst>
                <a:ext uri="{FF2B5EF4-FFF2-40B4-BE49-F238E27FC236}">
                  <a16:creationId xmlns:a16="http://schemas.microsoft.com/office/drawing/2014/main" id="{D0D82B00-69E0-A642-83E6-E93E8255D6E0}"/>
                </a:ext>
              </a:extLst>
            </p:cNvPr>
            <p:cNvSpPr txBox="1">
              <a:spLocks noChangeArrowheads="1"/>
            </p:cNvSpPr>
            <p:nvPr/>
          </p:nvSpPr>
          <p:spPr bwMode="auto">
            <a:xfrm>
              <a:off x="1008" y="4031"/>
              <a:ext cx="47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buClr>
                  <a:srgbClr val="000000"/>
                </a:buClr>
                <a:buSzPct val="100000"/>
                <a:buFont typeface="Arial Narrow" panose="020B0604020202020204" pitchFamily="34" charset="0"/>
                <a:buNone/>
              </a:pPr>
              <a:r>
                <a:rPr lang="en-GB" altLang="en-US" sz="1400" b="1">
                  <a:solidFill>
                    <a:srgbClr val="000000"/>
                  </a:solidFill>
                  <a:latin typeface="Arial Narrow" panose="020B0604020202020204" pitchFamily="34" charset="0"/>
                  <a:cs typeface="Lucida Sans Unicode" panose="020B0602030504020204" pitchFamily="34" charset="0"/>
                </a:rPr>
                <a:t> Current</a:t>
              </a:r>
            </a:p>
          </p:txBody>
        </p:sp>
        <p:sp>
          <p:nvSpPr>
            <p:cNvPr id="46328" name="Text Box 49">
              <a:extLst>
                <a:ext uri="{FF2B5EF4-FFF2-40B4-BE49-F238E27FC236}">
                  <a16:creationId xmlns:a16="http://schemas.microsoft.com/office/drawing/2014/main" id="{AFF60783-8BCC-C142-BF45-9B87D817AC30}"/>
                </a:ext>
              </a:extLst>
            </p:cNvPr>
            <p:cNvSpPr txBox="1">
              <a:spLocks noChangeArrowheads="1"/>
            </p:cNvSpPr>
            <p:nvPr/>
          </p:nvSpPr>
          <p:spPr bwMode="auto">
            <a:xfrm>
              <a:off x="3099" y="4031"/>
              <a:ext cx="93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buClr>
                  <a:srgbClr val="000000"/>
                </a:buClr>
                <a:buSzPct val="100000"/>
                <a:buFont typeface="Arial Narrow" panose="020B0604020202020204" pitchFamily="34" charset="0"/>
                <a:buNone/>
              </a:pPr>
              <a:r>
                <a:rPr lang="en-GB" altLang="en-US" sz="1400" b="1">
                  <a:solidFill>
                    <a:srgbClr val="000000"/>
                  </a:solidFill>
                  <a:latin typeface="Arial Narrow" panose="020B0604020202020204" pitchFamily="34" charset="0"/>
                  <a:cs typeface="Lucida Sans Unicode" panose="020B0602030504020204" pitchFamily="34" charset="0"/>
                </a:rPr>
                <a:t> Mid Term (2-5 yrs)</a:t>
              </a:r>
              <a:r>
                <a:rPr lang="ar-SA" altLang="en-US" sz="1400" b="1">
                  <a:solidFill>
                    <a:srgbClr val="000000"/>
                  </a:solidFill>
                  <a:latin typeface="Arial Narrow" panose="020B0604020202020204" pitchFamily="34" charset="0"/>
                  <a:cs typeface="Lucida Sans Unicode" panose="020B0602030504020204" pitchFamily="34" charset="0"/>
                </a:rPr>
                <a:t>‏</a:t>
              </a:r>
              <a:endParaRPr lang="en-GB" altLang="en-US" sz="1400" b="1">
                <a:solidFill>
                  <a:srgbClr val="000000"/>
                </a:solidFill>
                <a:latin typeface="Arial Narrow" panose="020B0604020202020204" pitchFamily="34" charset="0"/>
                <a:cs typeface="Lucida Sans Unicode" panose="020B0602030504020204" pitchFamily="34" charset="0"/>
              </a:endParaRPr>
            </a:p>
          </p:txBody>
        </p:sp>
        <p:sp>
          <p:nvSpPr>
            <p:cNvPr id="46329" name="Text Box 50">
              <a:extLst>
                <a:ext uri="{FF2B5EF4-FFF2-40B4-BE49-F238E27FC236}">
                  <a16:creationId xmlns:a16="http://schemas.microsoft.com/office/drawing/2014/main" id="{370D93C3-FA54-7948-A37B-4C622B665192}"/>
                </a:ext>
              </a:extLst>
            </p:cNvPr>
            <p:cNvSpPr txBox="1">
              <a:spLocks noChangeArrowheads="1"/>
            </p:cNvSpPr>
            <p:nvPr/>
          </p:nvSpPr>
          <p:spPr bwMode="auto">
            <a:xfrm>
              <a:off x="4367" y="4031"/>
              <a:ext cx="97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buClr>
                  <a:srgbClr val="000000"/>
                </a:buClr>
                <a:buSzPct val="100000"/>
                <a:buFont typeface="Arial Narrow" panose="020B0604020202020204" pitchFamily="34" charset="0"/>
                <a:buNone/>
              </a:pPr>
              <a:r>
                <a:rPr lang="en-GB" altLang="en-US" sz="1400" b="1">
                  <a:solidFill>
                    <a:srgbClr val="000000"/>
                  </a:solidFill>
                  <a:latin typeface="Arial Narrow" panose="020B0604020202020204" pitchFamily="34" charset="0"/>
                  <a:cs typeface="Lucida Sans Unicode" panose="020B0602030504020204" pitchFamily="34" charset="0"/>
                </a:rPr>
                <a:t> Long Term (5+ yrs)</a:t>
              </a:r>
              <a:r>
                <a:rPr lang="ar-SA" altLang="en-US" sz="1400" b="1">
                  <a:solidFill>
                    <a:srgbClr val="000000"/>
                  </a:solidFill>
                  <a:latin typeface="Arial Narrow" panose="020B0604020202020204" pitchFamily="34" charset="0"/>
                  <a:cs typeface="Lucida Sans Unicode" panose="020B0602030504020204" pitchFamily="34" charset="0"/>
                </a:rPr>
                <a:t>‏</a:t>
              </a:r>
              <a:endParaRPr lang="en-GB" altLang="en-US" sz="1400" b="1">
                <a:solidFill>
                  <a:srgbClr val="000000"/>
                </a:solidFill>
                <a:latin typeface="Arial Narrow" panose="020B0604020202020204" pitchFamily="34" charset="0"/>
                <a:cs typeface="Lucida Sans Unicode" panose="020B0602030504020204" pitchFamily="34" charset="0"/>
              </a:endParaRPr>
            </a:p>
          </p:txBody>
        </p:sp>
      </p:grpSp>
      <p:grpSp>
        <p:nvGrpSpPr>
          <p:cNvPr id="46085" name="Group 52">
            <a:extLst>
              <a:ext uri="{FF2B5EF4-FFF2-40B4-BE49-F238E27FC236}">
                <a16:creationId xmlns:a16="http://schemas.microsoft.com/office/drawing/2014/main" id="{23C93740-5219-4543-83B2-BBE12DB5DF68}"/>
              </a:ext>
            </a:extLst>
          </p:cNvPr>
          <p:cNvGrpSpPr>
            <a:grpSpLocks/>
          </p:cNvGrpSpPr>
          <p:nvPr/>
        </p:nvGrpSpPr>
        <p:grpSpPr bwMode="auto">
          <a:xfrm>
            <a:off x="3536950" y="2581275"/>
            <a:ext cx="4627563" cy="3641725"/>
            <a:chOff x="2228" y="1626"/>
            <a:chExt cx="2915" cy="2294"/>
          </a:xfrm>
        </p:grpSpPr>
        <p:sp>
          <p:nvSpPr>
            <p:cNvPr id="46314" name="AutoShape 53">
              <a:extLst>
                <a:ext uri="{FF2B5EF4-FFF2-40B4-BE49-F238E27FC236}">
                  <a16:creationId xmlns:a16="http://schemas.microsoft.com/office/drawing/2014/main" id="{CC6B61BF-5AEE-9F41-A6A7-3A603406BEF0}"/>
                </a:ext>
              </a:extLst>
            </p:cNvPr>
            <p:cNvSpPr>
              <a:spLocks noChangeArrowheads="1"/>
            </p:cNvSpPr>
            <p:nvPr/>
          </p:nvSpPr>
          <p:spPr bwMode="auto">
            <a:xfrm>
              <a:off x="3456" y="2863"/>
              <a:ext cx="489" cy="489"/>
            </a:xfrm>
            <a:custGeom>
              <a:avLst/>
              <a:gdLst>
                <a:gd name="T0" fmla="*/ 29350 w 21600"/>
                <a:gd name="T1" fmla="*/ 0 h 21600"/>
                <a:gd name="T2" fmla="*/ 29350 w 21600"/>
                <a:gd name="T3" fmla="*/ 29350 h 21600"/>
                <a:gd name="T4" fmla="*/ 0 w 21600"/>
                <a:gd name="T5" fmla="*/ 29350 h 21600"/>
                <a:gd name="T6" fmla="*/ 29350 w 21600"/>
                <a:gd name="T7" fmla="*/ 29350 h 21600"/>
                <a:gd name="T8" fmla="*/ 29350 w 21600"/>
                <a:gd name="T9" fmla="*/ 29350 h 21600"/>
                <a:gd name="T10" fmla="*/ 29350 w 21600"/>
                <a:gd name="T11" fmla="*/ 29350 h 21600"/>
                <a:gd name="T12" fmla="*/ 29350 w 21600"/>
                <a:gd name="T13" fmla="*/ 29350 h 21600"/>
                <a:gd name="T14" fmla="*/ 29350 w 21600"/>
                <a:gd name="T15" fmla="*/ 29350 h 21600"/>
                <a:gd name="T16" fmla="*/ 0 60000 65536"/>
                <a:gd name="T17" fmla="*/ 0 60000 65536"/>
                <a:gd name="T18" fmla="*/ 0 60000 65536"/>
                <a:gd name="T19" fmla="*/ 0 60000 65536"/>
                <a:gd name="T20" fmla="*/ 0 60000 65536"/>
                <a:gd name="T21" fmla="*/ 0 60000 65536"/>
                <a:gd name="T22" fmla="*/ 0 60000 65536"/>
                <a:gd name="T23" fmla="*/ 0 60000 65536"/>
                <a:gd name="T24" fmla="*/ 3136 w 21600"/>
                <a:gd name="T25" fmla="*/ 3136 h 21600"/>
                <a:gd name="T26" fmla="*/ 18464 w 21600"/>
                <a:gd name="T27" fmla="*/ 1846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66"/>
            </a:solidFill>
            <a:ln w="9360">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15" name="AutoShape 54">
              <a:extLst>
                <a:ext uri="{FF2B5EF4-FFF2-40B4-BE49-F238E27FC236}">
                  <a16:creationId xmlns:a16="http://schemas.microsoft.com/office/drawing/2014/main" id="{0F895F41-64A4-094A-AF20-3707CAB604DB}"/>
                </a:ext>
              </a:extLst>
            </p:cNvPr>
            <p:cNvSpPr>
              <a:spLocks noChangeArrowheads="1"/>
            </p:cNvSpPr>
            <p:nvPr/>
          </p:nvSpPr>
          <p:spPr bwMode="auto">
            <a:xfrm>
              <a:off x="3456" y="3432"/>
              <a:ext cx="489" cy="489"/>
            </a:xfrm>
            <a:custGeom>
              <a:avLst/>
              <a:gdLst>
                <a:gd name="T0" fmla="*/ 29350 w 21600"/>
                <a:gd name="T1" fmla="*/ 0 h 21600"/>
                <a:gd name="T2" fmla="*/ 29350 w 21600"/>
                <a:gd name="T3" fmla="*/ 29350 h 21600"/>
                <a:gd name="T4" fmla="*/ 0 w 21600"/>
                <a:gd name="T5" fmla="*/ 29350 h 21600"/>
                <a:gd name="T6" fmla="*/ 29350 w 21600"/>
                <a:gd name="T7" fmla="*/ 29350 h 21600"/>
                <a:gd name="T8" fmla="*/ 29350 w 21600"/>
                <a:gd name="T9" fmla="*/ 29350 h 21600"/>
                <a:gd name="T10" fmla="*/ 29350 w 21600"/>
                <a:gd name="T11" fmla="*/ 29350 h 21600"/>
                <a:gd name="T12" fmla="*/ 29350 w 21600"/>
                <a:gd name="T13" fmla="*/ 29350 h 21600"/>
                <a:gd name="T14" fmla="*/ 29350 w 21600"/>
                <a:gd name="T15" fmla="*/ 29350 h 21600"/>
                <a:gd name="T16" fmla="*/ 0 60000 65536"/>
                <a:gd name="T17" fmla="*/ 0 60000 65536"/>
                <a:gd name="T18" fmla="*/ 0 60000 65536"/>
                <a:gd name="T19" fmla="*/ 0 60000 65536"/>
                <a:gd name="T20" fmla="*/ 0 60000 65536"/>
                <a:gd name="T21" fmla="*/ 0 60000 65536"/>
                <a:gd name="T22" fmla="*/ 0 60000 65536"/>
                <a:gd name="T23" fmla="*/ 0 60000 65536"/>
                <a:gd name="T24" fmla="*/ 3136 w 21600"/>
                <a:gd name="T25" fmla="*/ 3136 h 21600"/>
                <a:gd name="T26" fmla="*/ 18464 w 21600"/>
                <a:gd name="T27" fmla="*/ 1846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9933"/>
            </a:solidFill>
            <a:ln w="9360">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16" name="AutoShape 55">
              <a:extLst>
                <a:ext uri="{FF2B5EF4-FFF2-40B4-BE49-F238E27FC236}">
                  <a16:creationId xmlns:a16="http://schemas.microsoft.com/office/drawing/2014/main" id="{F40ABB10-A8CF-0544-BE01-1C587EB2A819}"/>
                </a:ext>
              </a:extLst>
            </p:cNvPr>
            <p:cNvSpPr>
              <a:spLocks noChangeArrowheads="1"/>
            </p:cNvSpPr>
            <p:nvPr/>
          </p:nvSpPr>
          <p:spPr bwMode="auto">
            <a:xfrm>
              <a:off x="2228" y="2240"/>
              <a:ext cx="489" cy="489"/>
            </a:xfrm>
            <a:custGeom>
              <a:avLst/>
              <a:gdLst>
                <a:gd name="T0" fmla="*/ 29350 w 21600"/>
                <a:gd name="T1" fmla="*/ 0 h 21600"/>
                <a:gd name="T2" fmla="*/ 29350 w 21600"/>
                <a:gd name="T3" fmla="*/ 29350 h 21600"/>
                <a:gd name="T4" fmla="*/ 0 w 21600"/>
                <a:gd name="T5" fmla="*/ 29350 h 21600"/>
                <a:gd name="T6" fmla="*/ 29350 w 21600"/>
                <a:gd name="T7" fmla="*/ 29350 h 21600"/>
                <a:gd name="T8" fmla="*/ 29350 w 21600"/>
                <a:gd name="T9" fmla="*/ 29350 h 21600"/>
                <a:gd name="T10" fmla="*/ 29350 w 21600"/>
                <a:gd name="T11" fmla="*/ 29350 h 21600"/>
                <a:gd name="T12" fmla="*/ 29350 w 21600"/>
                <a:gd name="T13" fmla="*/ 29350 h 21600"/>
                <a:gd name="T14" fmla="*/ 29350 w 21600"/>
                <a:gd name="T15" fmla="*/ 29350 h 21600"/>
                <a:gd name="T16" fmla="*/ 0 60000 65536"/>
                <a:gd name="T17" fmla="*/ 0 60000 65536"/>
                <a:gd name="T18" fmla="*/ 0 60000 65536"/>
                <a:gd name="T19" fmla="*/ 0 60000 65536"/>
                <a:gd name="T20" fmla="*/ 0 60000 65536"/>
                <a:gd name="T21" fmla="*/ 0 60000 65536"/>
                <a:gd name="T22" fmla="*/ 0 60000 65536"/>
                <a:gd name="T23" fmla="*/ 0 60000 65536"/>
                <a:gd name="T24" fmla="*/ 3136 w 21600"/>
                <a:gd name="T25" fmla="*/ 3136 h 21600"/>
                <a:gd name="T26" fmla="*/ 18464 w 21600"/>
                <a:gd name="T27" fmla="*/ 1846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66"/>
            </a:solidFill>
            <a:ln w="9360">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17" name="AutoShape 56">
              <a:extLst>
                <a:ext uri="{FF2B5EF4-FFF2-40B4-BE49-F238E27FC236}">
                  <a16:creationId xmlns:a16="http://schemas.microsoft.com/office/drawing/2014/main" id="{C3A9E25D-5C2D-564B-A8B0-AF5F389DBF41}"/>
                </a:ext>
              </a:extLst>
            </p:cNvPr>
            <p:cNvSpPr>
              <a:spLocks noChangeArrowheads="1"/>
            </p:cNvSpPr>
            <p:nvPr/>
          </p:nvSpPr>
          <p:spPr bwMode="auto">
            <a:xfrm>
              <a:off x="3456" y="1626"/>
              <a:ext cx="489" cy="489"/>
            </a:xfrm>
            <a:custGeom>
              <a:avLst/>
              <a:gdLst>
                <a:gd name="T0" fmla="*/ 29350 w 21600"/>
                <a:gd name="T1" fmla="*/ 0 h 21600"/>
                <a:gd name="T2" fmla="*/ 29350 w 21600"/>
                <a:gd name="T3" fmla="*/ 29350 h 21600"/>
                <a:gd name="T4" fmla="*/ 0 w 21600"/>
                <a:gd name="T5" fmla="*/ 29350 h 21600"/>
                <a:gd name="T6" fmla="*/ 29350 w 21600"/>
                <a:gd name="T7" fmla="*/ 29350 h 21600"/>
                <a:gd name="T8" fmla="*/ 29350 w 21600"/>
                <a:gd name="T9" fmla="*/ 29350 h 21600"/>
                <a:gd name="T10" fmla="*/ 29350 w 21600"/>
                <a:gd name="T11" fmla="*/ 29350 h 21600"/>
                <a:gd name="T12" fmla="*/ 29350 w 21600"/>
                <a:gd name="T13" fmla="*/ 29350 h 21600"/>
                <a:gd name="T14" fmla="*/ 29350 w 21600"/>
                <a:gd name="T15" fmla="*/ 29350 h 21600"/>
                <a:gd name="T16" fmla="*/ 0 60000 65536"/>
                <a:gd name="T17" fmla="*/ 0 60000 65536"/>
                <a:gd name="T18" fmla="*/ 0 60000 65536"/>
                <a:gd name="T19" fmla="*/ 0 60000 65536"/>
                <a:gd name="T20" fmla="*/ 0 60000 65536"/>
                <a:gd name="T21" fmla="*/ 0 60000 65536"/>
                <a:gd name="T22" fmla="*/ 0 60000 65536"/>
                <a:gd name="T23" fmla="*/ 0 60000 65536"/>
                <a:gd name="T24" fmla="*/ 3136 w 21600"/>
                <a:gd name="T25" fmla="*/ 3136 h 21600"/>
                <a:gd name="T26" fmla="*/ 18464 w 21600"/>
                <a:gd name="T27" fmla="*/ 1846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66"/>
            </a:solidFill>
            <a:ln w="9360">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18" name="AutoShape 57">
              <a:extLst>
                <a:ext uri="{FF2B5EF4-FFF2-40B4-BE49-F238E27FC236}">
                  <a16:creationId xmlns:a16="http://schemas.microsoft.com/office/drawing/2014/main" id="{186556CB-EDDC-A24A-8588-4E5099902F97}"/>
                </a:ext>
              </a:extLst>
            </p:cNvPr>
            <p:cNvSpPr>
              <a:spLocks noChangeArrowheads="1"/>
            </p:cNvSpPr>
            <p:nvPr/>
          </p:nvSpPr>
          <p:spPr bwMode="auto">
            <a:xfrm>
              <a:off x="3456" y="2240"/>
              <a:ext cx="489" cy="489"/>
            </a:xfrm>
            <a:custGeom>
              <a:avLst/>
              <a:gdLst>
                <a:gd name="T0" fmla="*/ 29350 w 21600"/>
                <a:gd name="T1" fmla="*/ 0 h 21600"/>
                <a:gd name="T2" fmla="*/ 29350 w 21600"/>
                <a:gd name="T3" fmla="*/ 29350 h 21600"/>
                <a:gd name="T4" fmla="*/ 0 w 21600"/>
                <a:gd name="T5" fmla="*/ 29350 h 21600"/>
                <a:gd name="T6" fmla="*/ 29350 w 21600"/>
                <a:gd name="T7" fmla="*/ 29350 h 21600"/>
                <a:gd name="T8" fmla="*/ 29350 w 21600"/>
                <a:gd name="T9" fmla="*/ 29350 h 21600"/>
                <a:gd name="T10" fmla="*/ 29350 w 21600"/>
                <a:gd name="T11" fmla="*/ 29350 h 21600"/>
                <a:gd name="T12" fmla="*/ 29350 w 21600"/>
                <a:gd name="T13" fmla="*/ 29350 h 21600"/>
                <a:gd name="T14" fmla="*/ 29350 w 21600"/>
                <a:gd name="T15" fmla="*/ 29350 h 21600"/>
                <a:gd name="T16" fmla="*/ 0 60000 65536"/>
                <a:gd name="T17" fmla="*/ 0 60000 65536"/>
                <a:gd name="T18" fmla="*/ 0 60000 65536"/>
                <a:gd name="T19" fmla="*/ 0 60000 65536"/>
                <a:gd name="T20" fmla="*/ 0 60000 65536"/>
                <a:gd name="T21" fmla="*/ 0 60000 65536"/>
                <a:gd name="T22" fmla="*/ 0 60000 65536"/>
                <a:gd name="T23" fmla="*/ 0 60000 65536"/>
                <a:gd name="T24" fmla="*/ 3136 w 21600"/>
                <a:gd name="T25" fmla="*/ 3136 h 21600"/>
                <a:gd name="T26" fmla="*/ 18464 w 21600"/>
                <a:gd name="T27" fmla="*/ 1846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66"/>
            </a:solidFill>
            <a:ln w="9360">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19" name="AutoShape 58">
              <a:extLst>
                <a:ext uri="{FF2B5EF4-FFF2-40B4-BE49-F238E27FC236}">
                  <a16:creationId xmlns:a16="http://schemas.microsoft.com/office/drawing/2014/main" id="{BD68926D-1703-7C4B-8BF2-E3F21E1D2047}"/>
                </a:ext>
              </a:extLst>
            </p:cNvPr>
            <p:cNvSpPr>
              <a:spLocks noChangeArrowheads="1"/>
            </p:cNvSpPr>
            <p:nvPr/>
          </p:nvSpPr>
          <p:spPr bwMode="auto">
            <a:xfrm>
              <a:off x="2228" y="3432"/>
              <a:ext cx="489" cy="489"/>
            </a:xfrm>
            <a:custGeom>
              <a:avLst/>
              <a:gdLst>
                <a:gd name="T0" fmla="*/ 29350 w 21600"/>
                <a:gd name="T1" fmla="*/ 0 h 21600"/>
                <a:gd name="T2" fmla="*/ 29350 w 21600"/>
                <a:gd name="T3" fmla="*/ 29350 h 21600"/>
                <a:gd name="T4" fmla="*/ 0 w 21600"/>
                <a:gd name="T5" fmla="*/ 29350 h 21600"/>
                <a:gd name="T6" fmla="*/ 29350 w 21600"/>
                <a:gd name="T7" fmla="*/ 29350 h 21600"/>
                <a:gd name="T8" fmla="*/ 29350 w 21600"/>
                <a:gd name="T9" fmla="*/ 29350 h 21600"/>
                <a:gd name="T10" fmla="*/ 29350 w 21600"/>
                <a:gd name="T11" fmla="*/ 29350 h 21600"/>
                <a:gd name="T12" fmla="*/ 29350 w 21600"/>
                <a:gd name="T13" fmla="*/ 29350 h 21600"/>
                <a:gd name="T14" fmla="*/ 29350 w 21600"/>
                <a:gd name="T15" fmla="*/ 29350 h 21600"/>
                <a:gd name="T16" fmla="*/ 0 60000 65536"/>
                <a:gd name="T17" fmla="*/ 0 60000 65536"/>
                <a:gd name="T18" fmla="*/ 0 60000 65536"/>
                <a:gd name="T19" fmla="*/ 0 60000 65536"/>
                <a:gd name="T20" fmla="*/ 0 60000 65536"/>
                <a:gd name="T21" fmla="*/ 0 60000 65536"/>
                <a:gd name="T22" fmla="*/ 0 60000 65536"/>
                <a:gd name="T23" fmla="*/ 0 60000 65536"/>
                <a:gd name="T24" fmla="*/ 3136 w 21600"/>
                <a:gd name="T25" fmla="*/ 3136 h 21600"/>
                <a:gd name="T26" fmla="*/ 18464 w 21600"/>
                <a:gd name="T27" fmla="*/ 1846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66"/>
            </a:solidFill>
            <a:ln w="9360">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20" name="AutoShape 59">
              <a:extLst>
                <a:ext uri="{FF2B5EF4-FFF2-40B4-BE49-F238E27FC236}">
                  <a16:creationId xmlns:a16="http://schemas.microsoft.com/office/drawing/2014/main" id="{75B1D5C3-CC83-404B-83B5-03B816304A42}"/>
                </a:ext>
              </a:extLst>
            </p:cNvPr>
            <p:cNvSpPr>
              <a:spLocks noChangeArrowheads="1"/>
            </p:cNvSpPr>
            <p:nvPr/>
          </p:nvSpPr>
          <p:spPr bwMode="auto">
            <a:xfrm>
              <a:off x="2228" y="1626"/>
              <a:ext cx="489" cy="489"/>
            </a:xfrm>
            <a:custGeom>
              <a:avLst/>
              <a:gdLst>
                <a:gd name="T0" fmla="*/ 29350 w 21600"/>
                <a:gd name="T1" fmla="*/ 0 h 21600"/>
                <a:gd name="T2" fmla="*/ 29350 w 21600"/>
                <a:gd name="T3" fmla="*/ 29350 h 21600"/>
                <a:gd name="T4" fmla="*/ 0 w 21600"/>
                <a:gd name="T5" fmla="*/ 29350 h 21600"/>
                <a:gd name="T6" fmla="*/ 29350 w 21600"/>
                <a:gd name="T7" fmla="*/ 29350 h 21600"/>
                <a:gd name="T8" fmla="*/ 29350 w 21600"/>
                <a:gd name="T9" fmla="*/ 29350 h 21600"/>
                <a:gd name="T10" fmla="*/ 29350 w 21600"/>
                <a:gd name="T11" fmla="*/ 29350 h 21600"/>
                <a:gd name="T12" fmla="*/ 29350 w 21600"/>
                <a:gd name="T13" fmla="*/ 29350 h 21600"/>
                <a:gd name="T14" fmla="*/ 29350 w 21600"/>
                <a:gd name="T15" fmla="*/ 29350 h 21600"/>
                <a:gd name="T16" fmla="*/ 0 60000 65536"/>
                <a:gd name="T17" fmla="*/ 0 60000 65536"/>
                <a:gd name="T18" fmla="*/ 0 60000 65536"/>
                <a:gd name="T19" fmla="*/ 0 60000 65536"/>
                <a:gd name="T20" fmla="*/ 0 60000 65536"/>
                <a:gd name="T21" fmla="*/ 0 60000 65536"/>
                <a:gd name="T22" fmla="*/ 0 60000 65536"/>
                <a:gd name="T23" fmla="*/ 0 60000 65536"/>
                <a:gd name="T24" fmla="*/ 3136 w 21600"/>
                <a:gd name="T25" fmla="*/ 3136 h 21600"/>
                <a:gd name="T26" fmla="*/ 18464 w 21600"/>
                <a:gd name="T27" fmla="*/ 1846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66"/>
            </a:solidFill>
            <a:ln w="9360">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21" name="AutoShape 60">
              <a:extLst>
                <a:ext uri="{FF2B5EF4-FFF2-40B4-BE49-F238E27FC236}">
                  <a16:creationId xmlns:a16="http://schemas.microsoft.com/office/drawing/2014/main" id="{BC99B894-2D7B-7A48-BE43-B30E62FBB817}"/>
                </a:ext>
              </a:extLst>
            </p:cNvPr>
            <p:cNvSpPr>
              <a:spLocks noChangeArrowheads="1"/>
            </p:cNvSpPr>
            <p:nvPr/>
          </p:nvSpPr>
          <p:spPr bwMode="auto">
            <a:xfrm>
              <a:off x="4655" y="3432"/>
              <a:ext cx="489" cy="489"/>
            </a:xfrm>
            <a:custGeom>
              <a:avLst/>
              <a:gdLst>
                <a:gd name="T0" fmla="*/ 29350 w 21600"/>
                <a:gd name="T1" fmla="*/ 0 h 21600"/>
                <a:gd name="T2" fmla="*/ 29350 w 21600"/>
                <a:gd name="T3" fmla="*/ 29350 h 21600"/>
                <a:gd name="T4" fmla="*/ 0 w 21600"/>
                <a:gd name="T5" fmla="*/ 29350 h 21600"/>
                <a:gd name="T6" fmla="*/ 29350 w 21600"/>
                <a:gd name="T7" fmla="*/ 29350 h 21600"/>
                <a:gd name="T8" fmla="*/ 29350 w 21600"/>
                <a:gd name="T9" fmla="*/ 29350 h 21600"/>
                <a:gd name="T10" fmla="*/ 29350 w 21600"/>
                <a:gd name="T11" fmla="*/ 29350 h 21600"/>
                <a:gd name="T12" fmla="*/ 29350 w 21600"/>
                <a:gd name="T13" fmla="*/ 29350 h 21600"/>
                <a:gd name="T14" fmla="*/ 29350 w 21600"/>
                <a:gd name="T15" fmla="*/ 29350 h 21600"/>
                <a:gd name="T16" fmla="*/ 0 60000 65536"/>
                <a:gd name="T17" fmla="*/ 0 60000 65536"/>
                <a:gd name="T18" fmla="*/ 0 60000 65536"/>
                <a:gd name="T19" fmla="*/ 0 60000 65536"/>
                <a:gd name="T20" fmla="*/ 0 60000 65536"/>
                <a:gd name="T21" fmla="*/ 0 60000 65536"/>
                <a:gd name="T22" fmla="*/ 0 60000 65536"/>
                <a:gd name="T23" fmla="*/ 0 60000 65536"/>
                <a:gd name="T24" fmla="*/ 3136 w 21600"/>
                <a:gd name="T25" fmla="*/ 3136 h 21600"/>
                <a:gd name="T26" fmla="*/ 18464 w 21600"/>
                <a:gd name="T27" fmla="*/ 1846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5050"/>
            </a:solidFill>
            <a:ln w="9360">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22" name="AutoShape 61">
              <a:extLst>
                <a:ext uri="{FF2B5EF4-FFF2-40B4-BE49-F238E27FC236}">
                  <a16:creationId xmlns:a16="http://schemas.microsoft.com/office/drawing/2014/main" id="{4BA4FB81-B984-B544-9DBD-8EA3675ADB49}"/>
                </a:ext>
              </a:extLst>
            </p:cNvPr>
            <p:cNvSpPr>
              <a:spLocks noChangeArrowheads="1"/>
            </p:cNvSpPr>
            <p:nvPr/>
          </p:nvSpPr>
          <p:spPr bwMode="auto">
            <a:xfrm>
              <a:off x="4655" y="2863"/>
              <a:ext cx="489" cy="489"/>
            </a:xfrm>
            <a:custGeom>
              <a:avLst/>
              <a:gdLst>
                <a:gd name="T0" fmla="*/ 29350 w 21600"/>
                <a:gd name="T1" fmla="*/ 0 h 21600"/>
                <a:gd name="T2" fmla="*/ 29350 w 21600"/>
                <a:gd name="T3" fmla="*/ 29350 h 21600"/>
                <a:gd name="T4" fmla="*/ 0 w 21600"/>
                <a:gd name="T5" fmla="*/ 29350 h 21600"/>
                <a:gd name="T6" fmla="*/ 29350 w 21600"/>
                <a:gd name="T7" fmla="*/ 29350 h 21600"/>
                <a:gd name="T8" fmla="*/ 29350 w 21600"/>
                <a:gd name="T9" fmla="*/ 29350 h 21600"/>
                <a:gd name="T10" fmla="*/ 29350 w 21600"/>
                <a:gd name="T11" fmla="*/ 29350 h 21600"/>
                <a:gd name="T12" fmla="*/ 29350 w 21600"/>
                <a:gd name="T13" fmla="*/ 29350 h 21600"/>
                <a:gd name="T14" fmla="*/ 29350 w 21600"/>
                <a:gd name="T15" fmla="*/ 29350 h 21600"/>
                <a:gd name="T16" fmla="*/ 0 60000 65536"/>
                <a:gd name="T17" fmla="*/ 0 60000 65536"/>
                <a:gd name="T18" fmla="*/ 0 60000 65536"/>
                <a:gd name="T19" fmla="*/ 0 60000 65536"/>
                <a:gd name="T20" fmla="*/ 0 60000 65536"/>
                <a:gd name="T21" fmla="*/ 0 60000 65536"/>
                <a:gd name="T22" fmla="*/ 0 60000 65536"/>
                <a:gd name="T23" fmla="*/ 0 60000 65536"/>
                <a:gd name="T24" fmla="*/ 3136 w 21600"/>
                <a:gd name="T25" fmla="*/ 3136 h 21600"/>
                <a:gd name="T26" fmla="*/ 18464 w 21600"/>
                <a:gd name="T27" fmla="*/ 1846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5050"/>
            </a:solidFill>
            <a:ln w="9360">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23" name="AutoShape 62">
              <a:extLst>
                <a:ext uri="{FF2B5EF4-FFF2-40B4-BE49-F238E27FC236}">
                  <a16:creationId xmlns:a16="http://schemas.microsoft.com/office/drawing/2014/main" id="{4F298682-8F3F-2D42-8D48-FE70A3584A1D}"/>
                </a:ext>
              </a:extLst>
            </p:cNvPr>
            <p:cNvSpPr>
              <a:spLocks noChangeArrowheads="1"/>
            </p:cNvSpPr>
            <p:nvPr/>
          </p:nvSpPr>
          <p:spPr bwMode="auto">
            <a:xfrm>
              <a:off x="4655" y="1626"/>
              <a:ext cx="489" cy="489"/>
            </a:xfrm>
            <a:custGeom>
              <a:avLst/>
              <a:gdLst>
                <a:gd name="T0" fmla="*/ 29350 w 21600"/>
                <a:gd name="T1" fmla="*/ 0 h 21600"/>
                <a:gd name="T2" fmla="*/ 29350 w 21600"/>
                <a:gd name="T3" fmla="*/ 29350 h 21600"/>
                <a:gd name="T4" fmla="*/ 0 w 21600"/>
                <a:gd name="T5" fmla="*/ 29350 h 21600"/>
                <a:gd name="T6" fmla="*/ 29350 w 21600"/>
                <a:gd name="T7" fmla="*/ 29350 h 21600"/>
                <a:gd name="T8" fmla="*/ 29350 w 21600"/>
                <a:gd name="T9" fmla="*/ 29350 h 21600"/>
                <a:gd name="T10" fmla="*/ 29350 w 21600"/>
                <a:gd name="T11" fmla="*/ 29350 h 21600"/>
                <a:gd name="T12" fmla="*/ 29350 w 21600"/>
                <a:gd name="T13" fmla="*/ 29350 h 21600"/>
                <a:gd name="T14" fmla="*/ 29350 w 21600"/>
                <a:gd name="T15" fmla="*/ 29350 h 21600"/>
                <a:gd name="T16" fmla="*/ 0 60000 65536"/>
                <a:gd name="T17" fmla="*/ 0 60000 65536"/>
                <a:gd name="T18" fmla="*/ 0 60000 65536"/>
                <a:gd name="T19" fmla="*/ 0 60000 65536"/>
                <a:gd name="T20" fmla="*/ 0 60000 65536"/>
                <a:gd name="T21" fmla="*/ 0 60000 65536"/>
                <a:gd name="T22" fmla="*/ 0 60000 65536"/>
                <a:gd name="T23" fmla="*/ 0 60000 65536"/>
                <a:gd name="T24" fmla="*/ 3136 w 21600"/>
                <a:gd name="T25" fmla="*/ 3136 h 21600"/>
                <a:gd name="T26" fmla="*/ 18464 w 21600"/>
                <a:gd name="T27" fmla="*/ 1846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9933"/>
            </a:solidFill>
            <a:ln w="9360">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324" name="AutoShape 63">
              <a:extLst>
                <a:ext uri="{FF2B5EF4-FFF2-40B4-BE49-F238E27FC236}">
                  <a16:creationId xmlns:a16="http://schemas.microsoft.com/office/drawing/2014/main" id="{557A2DB7-C95B-EC46-A69C-9A0D8F5096AF}"/>
                </a:ext>
              </a:extLst>
            </p:cNvPr>
            <p:cNvSpPr>
              <a:spLocks noChangeArrowheads="1"/>
            </p:cNvSpPr>
            <p:nvPr/>
          </p:nvSpPr>
          <p:spPr bwMode="auto">
            <a:xfrm>
              <a:off x="4655" y="2240"/>
              <a:ext cx="489" cy="489"/>
            </a:xfrm>
            <a:custGeom>
              <a:avLst/>
              <a:gdLst>
                <a:gd name="T0" fmla="*/ 29350 w 21600"/>
                <a:gd name="T1" fmla="*/ 0 h 21600"/>
                <a:gd name="T2" fmla="*/ 29350 w 21600"/>
                <a:gd name="T3" fmla="*/ 29350 h 21600"/>
                <a:gd name="T4" fmla="*/ 0 w 21600"/>
                <a:gd name="T5" fmla="*/ 29350 h 21600"/>
                <a:gd name="T6" fmla="*/ 29350 w 21600"/>
                <a:gd name="T7" fmla="*/ 29350 h 21600"/>
                <a:gd name="T8" fmla="*/ 29350 w 21600"/>
                <a:gd name="T9" fmla="*/ 29350 h 21600"/>
                <a:gd name="T10" fmla="*/ 29350 w 21600"/>
                <a:gd name="T11" fmla="*/ 29350 h 21600"/>
                <a:gd name="T12" fmla="*/ 29350 w 21600"/>
                <a:gd name="T13" fmla="*/ 29350 h 21600"/>
                <a:gd name="T14" fmla="*/ 29350 w 21600"/>
                <a:gd name="T15" fmla="*/ 29350 h 21600"/>
                <a:gd name="T16" fmla="*/ 0 60000 65536"/>
                <a:gd name="T17" fmla="*/ 0 60000 65536"/>
                <a:gd name="T18" fmla="*/ 0 60000 65536"/>
                <a:gd name="T19" fmla="*/ 0 60000 65536"/>
                <a:gd name="T20" fmla="*/ 0 60000 65536"/>
                <a:gd name="T21" fmla="*/ 0 60000 65536"/>
                <a:gd name="T22" fmla="*/ 0 60000 65536"/>
                <a:gd name="T23" fmla="*/ 0 60000 65536"/>
                <a:gd name="T24" fmla="*/ 3136 w 21600"/>
                <a:gd name="T25" fmla="*/ 3136 h 21600"/>
                <a:gd name="T26" fmla="*/ 18464 w 21600"/>
                <a:gd name="T27" fmla="*/ 1846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9933"/>
            </a:solidFill>
            <a:ln w="9360">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46086" name="Group 210">
            <a:extLst>
              <a:ext uri="{FF2B5EF4-FFF2-40B4-BE49-F238E27FC236}">
                <a16:creationId xmlns:a16="http://schemas.microsoft.com/office/drawing/2014/main" id="{FE6825EB-EC71-2548-80F9-034BA1E2EED5}"/>
              </a:ext>
            </a:extLst>
          </p:cNvPr>
          <p:cNvGrpSpPr>
            <a:grpSpLocks/>
          </p:cNvGrpSpPr>
          <p:nvPr/>
        </p:nvGrpSpPr>
        <p:grpSpPr bwMode="auto">
          <a:xfrm>
            <a:off x="1143000" y="1066800"/>
            <a:ext cx="7540625" cy="5178425"/>
            <a:chOff x="720" y="672"/>
            <a:chExt cx="4750" cy="3262"/>
          </a:xfrm>
        </p:grpSpPr>
        <p:sp>
          <p:nvSpPr>
            <p:cNvPr id="46290" name="Rectangle 211">
              <a:extLst>
                <a:ext uri="{FF2B5EF4-FFF2-40B4-BE49-F238E27FC236}">
                  <a16:creationId xmlns:a16="http://schemas.microsoft.com/office/drawing/2014/main" id="{796BEDF5-850E-FD4D-ABE1-ADEA8C617D60}"/>
                </a:ext>
              </a:extLst>
            </p:cNvPr>
            <p:cNvSpPr>
              <a:spLocks noChangeArrowheads="1"/>
            </p:cNvSpPr>
            <p:nvPr/>
          </p:nvSpPr>
          <p:spPr bwMode="auto">
            <a:xfrm>
              <a:off x="3024" y="2839"/>
              <a:ext cx="1535" cy="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buClr>
                  <a:srgbClr val="000000"/>
                </a:buClr>
                <a:buSzPct val="100000"/>
                <a:buFont typeface="Wingdings" pitchFamily="2" charset="2"/>
                <a:buNone/>
              </a:pPr>
              <a:r>
                <a:rPr lang="en-GB" altLang="en-US" sz="1400" b="1">
                  <a:solidFill>
                    <a:srgbClr val="000000"/>
                  </a:solidFill>
                  <a:latin typeface="Wingdings" pitchFamily="2" charset="2"/>
                  <a:cs typeface="Lucida Sans Unicode" panose="020B0602030504020204" pitchFamily="34" charset="0"/>
                </a:rPr>
                <a:t></a:t>
              </a:r>
              <a:r>
                <a:rPr lang="en-GB" altLang="en-US" sz="1400" b="1">
                  <a:solidFill>
                    <a:srgbClr val="000000"/>
                  </a:solidFill>
                  <a:cs typeface="Lucida Sans Unicode" panose="020B0602030504020204" pitchFamily="34" charset="0"/>
                </a:rPr>
                <a:t> SWEET 3.0 with semantic callable interfaces via standard programming languages</a:t>
              </a:r>
            </a:p>
          </p:txBody>
        </p:sp>
        <p:sp>
          <p:nvSpPr>
            <p:cNvPr id="46291" name="Rectangle 212">
              <a:extLst>
                <a:ext uri="{FF2B5EF4-FFF2-40B4-BE49-F238E27FC236}">
                  <a16:creationId xmlns:a16="http://schemas.microsoft.com/office/drawing/2014/main" id="{19561218-651E-7047-97C3-795F1A8908AD}"/>
                </a:ext>
              </a:extLst>
            </p:cNvPr>
            <p:cNvSpPr>
              <a:spLocks noChangeArrowheads="1"/>
            </p:cNvSpPr>
            <p:nvPr/>
          </p:nvSpPr>
          <p:spPr bwMode="auto">
            <a:xfrm>
              <a:off x="720" y="672"/>
              <a:ext cx="110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buClr>
                  <a:srgbClr val="000000"/>
                </a:buClr>
                <a:buSzPct val="100000"/>
                <a:buFont typeface="Wingdings" pitchFamily="2" charset="2"/>
                <a:buNone/>
              </a:pPr>
              <a:r>
                <a:rPr lang="en-GB" altLang="en-US" sz="1400" b="1">
                  <a:solidFill>
                    <a:srgbClr val="000000"/>
                  </a:solidFill>
                  <a:latin typeface="Wingdings" pitchFamily="2" charset="2"/>
                  <a:cs typeface="Lucida Sans Unicode" panose="020B0602030504020204" pitchFamily="34" charset="0"/>
                </a:rPr>
                <a:t></a:t>
              </a:r>
              <a:r>
                <a:rPr lang="en-GB" altLang="en-US" sz="1400" b="1">
                  <a:solidFill>
                    <a:srgbClr val="000000"/>
                  </a:solidFill>
                  <a:cs typeface="Lucida Sans Unicode" panose="020B0602030504020204" pitchFamily="34" charset="0"/>
                </a:rPr>
                <a:t> Improved Information Sharing</a:t>
              </a:r>
            </a:p>
          </p:txBody>
        </p:sp>
        <p:sp>
          <p:nvSpPr>
            <p:cNvPr id="46292" name="Rectangle 213">
              <a:extLst>
                <a:ext uri="{FF2B5EF4-FFF2-40B4-BE49-F238E27FC236}">
                  <a16:creationId xmlns:a16="http://schemas.microsoft.com/office/drawing/2014/main" id="{AC1AD615-E6EC-0549-B018-EC9A49A16CA1}"/>
                </a:ext>
              </a:extLst>
            </p:cNvPr>
            <p:cNvSpPr>
              <a:spLocks noChangeArrowheads="1"/>
            </p:cNvSpPr>
            <p:nvPr/>
          </p:nvSpPr>
          <p:spPr bwMode="auto">
            <a:xfrm>
              <a:off x="720" y="1152"/>
              <a:ext cx="110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buClr>
                  <a:srgbClr val="000000"/>
                </a:buClr>
                <a:buSzPct val="100000"/>
                <a:buFont typeface="Wingdings" pitchFamily="2" charset="2"/>
                <a:buNone/>
              </a:pPr>
              <a:r>
                <a:rPr lang="en-GB" altLang="en-US" sz="1400" b="1">
                  <a:solidFill>
                    <a:srgbClr val="000000"/>
                  </a:solidFill>
                  <a:latin typeface="Wingdings" pitchFamily="2" charset="2"/>
                  <a:cs typeface="Lucida Sans Unicode" panose="020B0602030504020204" pitchFamily="34" charset="0"/>
                </a:rPr>
                <a:t></a:t>
              </a:r>
              <a:r>
                <a:rPr lang="en-GB" altLang="en-US" sz="1400" b="1">
                  <a:solidFill>
                    <a:srgbClr val="000000"/>
                  </a:solidFill>
                  <a:cs typeface="Lucida Sans Unicode" panose="020B0602030504020204" pitchFamily="34" charset="0"/>
                </a:rPr>
                <a:t> Geospatial semantic services established</a:t>
              </a:r>
            </a:p>
          </p:txBody>
        </p:sp>
        <p:sp>
          <p:nvSpPr>
            <p:cNvPr id="46293" name="Rectangle 214">
              <a:extLst>
                <a:ext uri="{FF2B5EF4-FFF2-40B4-BE49-F238E27FC236}">
                  <a16:creationId xmlns:a16="http://schemas.microsoft.com/office/drawing/2014/main" id="{B54F2972-F3A1-874E-86F7-09270C212397}"/>
                </a:ext>
              </a:extLst>
            </p:cNvPr>
            <p:cNvSpPr>
              <a:spLocks noChangeArrowheads="1"/>
            </p:cNvSpPr>
            <p:nvPr/>
          </p:nvSpPr>
          <p:spPr bwMode="auto">
            <a:xfrm>
              <a:off x="864" y="2159"/>
              <a:ext cx="1104"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buClr>
                  <a:srgbClr val="000000"/>
                </a:buClr>
                <a:buSzPct val="100000"/>
                <a:buFont typeface="Wingdings" pitchFamily="2" charset="2"/>
                <a:buNone/>
              </a:pPr>
              <a:r>
                <a:rPr lang="en-GB" altLang="en-US" sz="1400" b="1">
                  <a:solidFill>
                    <a:srgbClr val="000000"/>
                  </a:solidFill>
                  <a:latin typeface="Wingdings" pitchFamily="2" charset="2"/>
                  <a:cs typeface="Lucida Sans Unicode" panose="020B0602030504020204" pitchFamily="34" charset="0"/>
                </a:rPr>
                <a:t></a:t>
              </a:r>
              <a:r>
                <a:rPr lang="en-GB" altLang="en-US" sz="1400" b="1">
                  <a:solidFill>
                    <a:srgbClr val="000000"/>
                  </a:solidFill>
                  <a:cs typeface="Lucida Sans Unicode" panose="020B0602030504020204" pitchFamily="34" charset="0"/>
                </a:rPr>
                <a:t> Local processing + data exchange</a:t>
              </a:r>
            </a:p>
          </p:txBody>
        </p:sp>
        <p:sp>
          <p:nvSpPr>
            <p:cNvPr id="46294" name="Rectangle 215">
              <a:extLst>
                <a:ext uri="{FF2B5EF4-FFF2-40B4-BE49-F238E27FC236}">
                  <a16:creationId xmlns:a16="http://schemas.microsoft.com/office/drawing/2014/main" id="{4BE413FF-0DC3-9B49-8381-3EA205C7AEDA}"/>
                </a:ext>
              </a:extLst>
            </p:cNvPr>
            <p:cNvSpPr>
              <a:spLocks noChangeArrowheads="1"/>
            </p:cNvSpPr>
            <p:nvPr/>
          </p:nvSpPr>
          <p:spPr bwMode="auto">
            <a:xfrm>
              <a:off x="864" y="1584"/>
              <a:ext cx="110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buClr>
                  <a:srgbClr val="000000"/>
                </a:buClr>
                <a:buSzPct val="100000"/>
                <a:buFont typeface="Wingdings" pitchFamily="2" charset="2"/>
                <a:buNone/>
              </a:pPr>
              <a:r>
                <a:rPr lang="en-GB" altLang="en-US" sz="1400" b="1">
                  <a:solidFill>
                    <a:srgbClr val="000000"/>
                  </a:solidFill>
                  <a:latin typeface="Wingdings" pitchFamily="2" charset="2"/>
                  <a:cs typeface="Lucida Sans Unicode" panose="020B0602030504020204" pitchFamily="34" charset="0"/>
                </a:rPr>
                <a:t></a:t>
              </a:r>
              <a:r>
                <a:rPr lang="en-GB" altLang="en-US" sz="1400" b="1">
                  <a:solidFill>
                    <a:srgbClr val="000000"/>
                  </a:solidFill>
                  <a:cs typeface="Lucida Sans Unicode" panose="020B0602030504020204" pitchFamily="34" charset="0"/>
                </a:rPr>
                <a:t> Some common vocabulary based product search and access</a:t>
              </a:r>
            </a:p>
          </p:txBody>
        </p:sp>
        <p:sp>
          <p:nvSpPr>
            <p:cNvPr id="46295" name="Rectangle 216">
              <a:extLst>
                <a:ext uri="{FF2B5EF4-FFF2-40B4-BE49-F238E27FC236}">
                  <a16:creationId xmlns:a16="http://schemas.microsoft.com/office/drawing/2014/main" id="{B82844FC-969A-1F4F-91FF-4DCADA1F9D8B}"/>
                </a:ext>
              </a:extLst>
            </p:cNvPr>
            <p:cNvSpPr>
              <a:spLocks noChangeArrowheads="1"/>
            </p:cNvSpPr>
            <p:nvPr/>
          </p:nvSpPr>
          <p:spPr bwMode="auto">
            <a:xfrm>
              <a:off x="4367" y="672"/>
              <a:ext cx="110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buClr>
                  <a:srgbClr val="000000"/>
                </a:buClr>
                <a:buSzPct val="100000"/>
                <a:buFont typeface="Wingdings" pitchFamily="2" charset="2"/>
                <a:buNone/>
              </a:pPr>
              <a:r>
                <a:rPr lang="en-GB" altLang="en-US" sz="1400" b="1">
                  <a:solidFill>
                    <a:srgbClr val="000000"/>
                  </a:solidFill>
                  <a:latin typeface="Wingdings" pitchFamily="2" charset="2"/>
                  <a:cs typeface="Lucida Sans Unicode" panose="020B0602030504020204" pitchFamily="34" charset="0"/>
                </a:rPr>
                <a:t></a:t>
              </a:r>
              <a:r>
                <a:rPr lang="en-GB" altLang="en-US" sz="1400" b="1">
                  <a:solidFill>
                    <a:srgbClr val="000000"/>
                  </a:solidFill>
                  <a:cs typeface="Lucida Sans Unicode" panose="020B0602030504020204" pitchFamily="34" charset="0"/>
                </a:rPr>
                <a:t> Revolutionizing how science is done</a:t>
              </a:r>
            </a:p>
          </p:txBody>
        </p:sp>
        <p:sp>
          <p:nvSpPr>
            <p:cNvPr id="46296" name="Rectangle 217">
              <a:extLst>
                <a:ext uri="{FF2B5EF4-FFF2-40B4-BE49-F238E27FC236}">
                  <a16:creationId xmlns:a16="http://schemas.microsoft.com/office/drawing/2014/main" id="{5784A0F4-9D6A-6D40-8578-62FC729CBD8A}"/>
                </a:ext>
              </a:extLst>
            </p:cNvPr>
            <p:cNvSpPr>
              <a:spLocks noChangeArrowheads="1"/>
            </p:cNvSpPr>
            <p:nvPr/>
          </p:nvSpPr>
          <p:spPr bwMode="auto">
            <a:xfrm>
              <a:off x="4367" y="1152"/>
              <a:ext cx="110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buClr>
                  <a:srgbClr val="000000"/>
                </a:buClr>
                <a:buSzPct val="100000"/>
                <a:buFont typeface="Wingdings" pitchFamily="2" charset="2"/>
                <a:buNone/>
              </a:pPr>
              <a:r>
                <a:rPr lang="en-GB" altLang="en-US" sz="1400" b="1">
                  <a:solidFill>
                    <a:srgbClr val="000000"/>
                  </a:solidFill>
                  <a:latin typeface="Wingdings" pitchFamily="2" charset="2"/>
                  <a:cs typeface="Lucida Sans Unicode" panose="020B0602030504020204" pitchFamily="34" charset="0"/>
                </a:rPr>
                <a:t></a:t>
              </a:r>
              <a:r>
                <a:rPr lang="en-GB" altLang="en-US" sz="1400" b="1">
                  <a:solidFill>
                    <a:srgbClr val="000000"/>
                  </a:solidFill>
                  <a:cs typeface="Lucida Sans Unicode" panose="020B0602030504020204" pitchFamily="34" charset="0"/>
                </a:rPr>
                <a:t> Autonomous inference of science results</a:t>
              </a:r>
            </a:p>
          </p:txBody>
        </p:sp>
        <p:sp>
          <p:nvSpPr>
            <p:cNvPr id="46297" name="Rectangle 218">
              <a:extLst>
                <a:ext uri="{FF2B5EF4-FFF2-40B4-BE49-F238E27FC236}">
                  <a16:creationId xmlns:a16="http://schemas.microsoft.com/office/drawing/2014/main" id="{8F0EB090-7854-B849-A79C-CB2166DD0FAB}"/>
                </a:ext>
              </a:extLst>
            </p:cNvPr>
            <p:cNvSpPr>
              <a:spLocks noChangeArrowheads="1"/>
            </p:cNvSpPr>
            <p:nvPr/>
          </p:nvSpPr>
          <p:spPr bwMode="auto">
            <a:xfrm>
              <a:off x="3263" y="1152"/>
              <a:ext cx="110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buClr>
                  <a:srgbClr val="000000"/>
                </a:buClr>
                <a:buSzPct val="100000"/>
                <a:buFont typeface="Wingdings" pitchFamily="2" charset="2"/>
                <a:buNone/>
              </a:pPr>
              <a:r>
                <a:rPr lang="en-GB" altLang="en-US" sz="1400" b="1">
                  <a:solidFill>
                    <a:srgbClr val="000000"/>
                  </a:solidFill>
                  <a:latin typeface="Wingdings" pitchFamily="2" charset="2"/>
                  <a:cs typeface="Lucida Sans Unicode" panose="020B0602030504020204" pitchFamily="34" charset="0"/>
                </a:rPr>
                <a:t></a:t>
              </a:r>
              <a:r>
                <a:rPr lang="en-GB" altLang="en-US" sz="1400" b="1">
                  <a:solidFill>
                    <a:srgbClr val="000000"/>
                  </a:solidFill>
                  <a:cs typeface="Lucida Sans Unicode" panose="020B0602030504020204" pitchFamily="34" charset="0"/>
                </a:rPr>
                <a:t> Scientific semantic assisted services</a:t>
              </a:r>
            </a:p>
          </p:txBody>
        </p:sp>
        <p:sp>
          <p:nvSpPr>
            <p:cNvPr id="46298" name="Rectangle 219">
              <a:extLst>
                <a:ext uri="{FF2B5EF4-FFF2-40B4-BE49-F238E27FC236}">
                  <a16:creationId xmlns:a16="http://schemas.microsoft.com/office/drawing/2014/main" id="{2AA69ABA-6EB9-2C49-B9F9-84BAD55B92CE}"/>
                </a:ext>
              </a:extLst>
            </p:cNvPr>
            <p:cNvSpPr>
              <a:spLocks noChangeArrowheads="1"/>
            </p:cNvSpPr>
            <p:nvPr/>
          </p:nvSpPr>
          <p:spPr bwMode="auto">
            <a:xfrm>
              <a:off x="3263" y="672"/>
              <a:ext cx="110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buClr>
                  <a:srgbClr val="000000"/>
                </a:buClr>
                <a:buSzPct val="100000"/>
                <a:buFont typeface="Wingdings" pitchFamily="2" charset="2"/>
                <a:buNone/>
              </a:pPr>
              <a:r>
                <a:rPr lang="en-GB" altLang="en-US" sz="1400" b="1">
                  <a:solidFill>
                    <a:srgbClr val="000000"/>
                  </a:solidFill>
                  <a:latin typeface="Wingdings" pitchFamily="2" charset="2"/>
                  <a:cs typeface="Lucida Sans Unicode" panose="020B0602030504020204" pitchFamily="34" charset="0"/>
                </a:rPr>
                <a:t></a:t>
              </a:r>
              <a:r>
                <a:rPr lang="en-GB" altLang="en-US" sz="1400" b="1">
                  <a:solidFill>
                    <a:srgbClr val="000000"/>
                  </a:solidFill>
                  <a:cs typeface="Lucida Sans Unicode" panose="020B0602030504020204" pitchFamily="34" charset="0"/>
                </a:rPr>
                <a:t> Acceleration of Knowledge Production</a:t>
              </a:r>
            </a:p>
          </p:txBody>
        </p:sp>
        <p:sp>
          <p:nvSpPr>
            <p:cNvPr id="46299" name="Rectangle 220">
              <a:extLst>
                <a:ext uri="{FF2B5EF4-FFF2-40B4-BE49-F238E27FC236}">
                  <a16:creationId xmlns:a16="http://schemas.microsoft.com/office/drawing/2014/main" id="{95025936-D88E-CB45-B11F-795CD8DC8AD1}"/>
                </a:ext>
              </a:extLst>
            </p:cNvPr>
            <p:cNvSpPr>
              <a:spLocks noChangeArrowheads="1"/>
            </p:cNvSpPr>
            <p:nvPr/>
          </p:nvSpPr>
          <p:spPr bwMode="auto">
            <a:xfrm>
              <a:off x="1824" y="672"/>
              <a:ext cx="144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buClr>
                  <a:srgbClr val="000000"/>
                </a:buClr>
                <a:buSzPct val="100000"/>
                <a:buFont typeface="Wingdings" pitchFamily="2" charset="2"/>
                <a:buNone/>
              </a:pPr>
              <a:r>
                <a:rPr lang="en-GB" altLang="en-US" sz="1400" b="1">
                  <a:solidFill>
                    <a:srgbClr val="000000"/>
                  </a:solidFill>
                  <a:latin typeface="Wingdings" pitchFamily="2" charset="2"/>
                  <a:cs typeface="Lucida Sans Unicode" panose="020B0602030504020204" pitchFamily="34" charset="0"/>
                </a:rPr>
                <a:t></a:t>
              </a:r>
              <a:r>
                <a:rPr lang="en-GB" altLang="en-US" sz="1400" b="1">
                  <a:solidFill>
                    <a:srgbClr val="000000"/>
                  </a:solidFill>
                  <a:cs typeface="Lucida Sans Unicode" panose="020B0602030504020204" pitchFamily="34" charset="0"/>
                </a:rPr>
                <a:t> Increased Collaboration &amp; Interdisciplinary Science</a:t>
              </a:r>
            </a:p>
          </p:txBody>
        </p:sp>
        <p:sp>
          <p:nvSpPr>
            <p:cNvPr id="46300" name="Rectangle 221">
              <a:extLst>
                <a:ext uri="{FF2B5EF4-FFF2-40B4-BE49-F238E27FC236}">
                  <a16:creationId xmlns:a16="http://schemas.microsoft.com/office/drawing/2014/main" id="{3B9891FE-D99D-9D46-B6A3-653800280A5D}"/>
                </a:ext>
              </a:extLst>
            </p:cNvPr>
            <p:cNvSpPr>
              <a:spLocks noChangeArrowheads="1"/>
            </p:cNvSpPr>
            <p:nvPr/>
          </p:nvSpPr>
          <p:spPr bwMode="auto">
            <a:xfrm>
              <a:off x="1824" y="1152"/>
              <a:ext cx="144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buClr>
                  <a:srgbClr val="000000"/>
                </a:buClr>
                <a:buSzPct val="100000"/>
                <a:buFont typeface="Wingdings" pitchFamily="2" charset="2"/>
                <a:buNone/>
              </a:pPr>
              <a:r>
                <a:rPr lang="en-GB" altLang="en-US" sz="1400" b="1">
                  <a:solidFill>
                    <a:srgbClr val="000000"/>
                  </a:solidFill>
                  <a:latin typeface="Wingdings" pitchFamily="2" charset="2"/>
                  <a:cs typeface="Lucida Sans Unicode" panose="020B0602030504020204" pitchFamily="34" charset="0"/>
                </a:rPr>
                <a:t></a:t>
              </a:r>
              <a:r>
                <a:rPr lang="en-GB" altLang="en-US" sz="1400" b="1">
                  <a:solidFill>
                    <a:srgbClr val="000000"/>
                  </a:solidFill>
                  <a:cs typeface="Lucida Sans Unicode" panose="020B0602030504020204" pitchFamily="34" charset="0"/>
                </a:rPr>
                <a:t> Geospatial semantic services proliferate</a:t>
              </a:r>
            </a:p>
          </p:txBody>
        </p:sp>
        <p:sp>
          <p:nvSpPr>
            <p:cNvPr id="46301" name="Rectangle 222">
              <a:extLst>
                <a:ext uri="{FF2B5EF4-FFF2-40B4-BE49-F238E27FC236}">
                  <a16:creationId xmlns:a16="http://schemas.microsoft.com/office/drawing/2014/main" id="{F3C7D8EA-B3EE-2747-A0BA-86B7AF63D553}"/>
                </a:ext>
              </a:extLst>
            </p:cNvPr>
            <p:cNvSpPr>
              <a:spLocks noChangeArrowheads="1"/>
            </p:cNvSpPr>
            <p:nvPr/>
          </p:nvSpPr>
          <p:spPr bwMode="auto">
            <a:xfrm>
              <a:off x="720" y="2831"/>
              <a:ext cx="9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buClr>
                  <a:srgbClr val="000000"/>
                </a:buClr>
                <a:buSzPct val="100000"/>
                <a:buFont typeface="Wingdings" pitchFamily="2" charset="2"/>
                <a:buNone/>
              </a:pPr>
              <a:r>
                <a:rPr lang="en-GB" altLang="en-US" sz="1400" b="1">
                  <a:solidFill>
                    <a:srgbClr val="000000"/>
                  </a:solidFill>
                  <a:latin typeface="Wingdings" pitchFamily="2" charset="2"/>
                  <a:cs typeface="Lucida Sans Unicode" panose="020B0602030504020204" pitchFamily="34" charset="0"/>
                </a:rPr>
                <a:t></a:t>
              </a:r>
              <a:r>
                <a:rPr lang="en-GB" altLang="en-US" sz="1400" b="1">
                  <a:solidFill>
                    <a:srgbClr val="000000"/>
                  </a:solidFill>
                  <a:cs typeface="Lucida Sans Unicode" panose="020B0602030504020204" pitchFamily="34" charset="0"/>
                </a:rPr>
                <a:t> SWEET core 1.0 based on GCMD/CF</a:t>
              </a:r>
            </a:p>
          </p:txBody>
        </p:sp>
        <p:sp>
          <p:nvSpPr>
            <p:cNvPr id="46302" name="Rectangle 223">
              <a:extLst>
                <a:ext uri="{FF2B5EF4-FFF2-40B4-BE49-F238E27FC236}">
                  <a16:creationId xmlns:a16="http://schemas.microsoft.com/office/drawing/2014/main" id="{E1304B53-218D-6B4C-9FF6-4E8F323C01D0}"/>
                </a:ext>
              </a:extLst>
            </p:cNvPr>
            <p:cNvSpPr>
              <a:spLocks noChangeArrowheads="1"/>
            </p:cNvSpPr>
            <p:nvPr/>
          </p:nvSpPr>
          <p:spPr bwMode="auto">
            <a:xfrm>
              <a:off x="1680" y="2831"/>
              <a:ext cx="134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buClr>
                  <a:srgbClr val="000000"/>
                </a:buClr>
                <a:buSzPct val="100000"/>
                <a:buFont typeface="Wingdings" pitchFamily="2" charset="2"/>
                <a:buNone/>
              </a:pPr>
              <a:r>
                <a:rPr lang="en-GB" altLang="en-US" sz="1400" b="1">
                  <a:solidFill>
                    <a:srgbClr val="000000"/>
                  </a:solidFill>
                  <a:latin typeface="Wingdings" pitchFamily="2" charset="2"/>
                  <a:cs typeface="Lucida Sans Unicode" panose="020B0602030504020204" pitchFamily="34" charset="0"/>
                </a:rPr>
                <a:t></a:t>
              </a:r>
              <a:r>
                <a:rPr lang="en-GB" altLang="en-US" sz="1400" b="1">
                  <a:solidFill>
                    <a:srgbClr val="000000"/>
                  </a:solidFill>
                  <a:cs typeface="Lucida Sans Unicode" panose="020B0602030504020204" pitchFamily="34" charset="0"/>
                </a:rPr>
                <a:t> SWEET core 2.0 based on best practices decided from community</a:t>
              </a:r>
            </a:p>
          </p:txBody>
        </p:sp>
        <p:sp>
          <p:nvSpPr>
            <p:cNvPr id="46303" name="Rectangle 224">
              <a:extLst>
                <a:ext uri="{FF2B5EF4-FFF2-40B4-BE49-F238E27FC236}">
                  <a16:creationId xmlns:a16="http://schemas.microsoft.com/office/drawing/2014/main" id="{74639C3C-1EEE-5244-96E6-B134377859D8}"/>
                </a:ext>
              </a:extLst>
            </p:cNvPr>
            <p:cNvSpPr>
              <a:spLocks noChangeArrowheads="1"/>
            </p:cNvSpPr>
            <p:nvPr/>
          </p:nvSpPr>
          <p:spPr bwMode="auto">
            <a:xfrm>
              <a:off x="768" y="3407"/>
              <a:ext cx="91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buClr>
                  <a:srgbClr val="000000"/>
                </a:buClr>
                <a:buSzPct val="100000"/>
                <a:buFont typeface="Wingdings" pitchFamily="2" charset="2"/>
                <a:buNone/>
              </a:pPr>
              <a:r>
                <a:rPr lang="en-GB" altLang="en-US" sz="1400" b="1">
                  <a:solidFill>
                    <a:srgbClr val="000000"/>
                  </a:solidFill>
                  <a:latin typeface="Wingdings" pitchFamily="2" charset="2"/>
                  <a:cs typeface="Lucida Sans Unicode" panose="020B0602030504020204" pitchFamily="34" charset="0"/>
                </a:rPr>
                <a:t></a:t>
              </a:r>
              <a:r>
                <a:rPr lang="en-GB" altLang="en-US" sz="1400" b="1">
                  <a:solidFill>
                    <a:srgbClr val="000000"/>
                  </a:solidFill>
                  <a:cs typeface="Lucida Sans Unicode" panose="020B0602030504020204" pitchFamily="34" charset="0"/>
                </a:rPr>
                <a:t> RDF, OWL, OWL-S</a:t>
              </a:r>
            </a:p>
          </p:txBody>
        </p:sp>
        <p:sp>
          <p:nvSpPr>
            <p:cNvPr id="46304" name="Rectangle 225">
              <a:extLst>
                <a:ext uri="{FF2B5EF4-FFF2-40B4-BE49-F238E27FC236}">
                  <a16:creationId xmlns:a16="http://schemas.microsoft.com/office/drawing/2014/main" id="{1922EA77-0A24-2F46-B2BC-5B29B23343C6}"/>
                </a:ext>
              </a:extLst>
            </p:cNvPr>
            <p:cNvSpPr>
              <a:spLocks noChangeArrowheads="1"/>
            </p:cNvSpPr>
            <p:nvPr/>
          </p:nvSpPr>
          <p:spPr bwMode="auto">
            <a:xfrm>
              <a:off x="1967" y="1584"/>
              <a:ext cx="12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buClr>
                  <a:srgbClr val="000000"/>
                </a:buClr>
                <a:buSzPct val="100000"/>
                <a:buFont typeface="Wingdings" pitchFamily="2" charset="2"/>
                <a:buNone/>
              </a:pPr>
              <a:r>
                <a:rPr lang="en-GB" altLang="en-US" sz="1400" b="1">
                  <a:solidFill>
                    <a:srgbClr val="000000"/>
                  </a:solidFill>
                  <a:latin typeface="Wingdings" pitchFamily="2" charset="2"/>
                  <a:cs typeface="Lucida Sans Unicode" panose="020B0602030504020204" pitchFamily="34" charset="0"/>
                </a:rPr>
                <a:t></a:t>
              </a:r>
              <a:r>
                <a:rPr lang="en-GB" altLang="en-US" sz="1400" b="1">
                  <a:solidFill>
                    <a:srgbClr val="000000"/>
                  </a:solidFill>
                  <a:cs typeface="Lucida Sans Unicode" panose="020B0602030504020204" pitchFamily="34" charset="0"/>
                </a:rPr>
                <a:t> Semantic geospatial search &amp; inference, access</a:t>
              </a:r>
            </a:p>
          </p:txBody>
        </p:sp>
        <p:sp>
          <p:nvSpPr>
            <p:cNvPr id="46305" name="Rectangle 226">
              <a:extLst>
                <a:ext uri="{FF2B5EF4-FFF2-40B4-BE49-F238E27FC236}">
                  <a16:creationId xmlns:a16="http://schemas.microsoft.com/office/drawing/2014/main" id="{294EF02E-78AA-8242-9EFB-5E594C3F97B8}"/>
                </a:ext>
              </a:extLst>
            </p:cNvPr>
            <p:cNvSpPr>
              <a:spLocks noChangeArrowheads="1"/>
            </p:cNvSpPr>
            <p:nvPr/>
          </p:nvSpPr>
          <p:spPr bwMode="auto">
            <a:xfrm>
              <a:off x="4367" y="2159"/>
              <a:ext cx="1104"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buClr>
                  <a:srgbClr val="000000"/>
                </a:buClr>
                <a:buSzPct val="100000"/>
                <a:buFont typeface="Wingdings" pitchFamily="2" charset="2"/>
                <a:buNone/>
              </a:pPr>
              <a:r>
                <a:rPr lang="en-GB" altLang="en-US" sz="1400" b="1">
                  <a:solidFill>
                    <a:srgbClr val="000000"/>
                  </a:solidFill>
                  <a:latin typeface="Wingdings" pitchFamily="2" charset="2"/>
                  <a:cs typeface="Lucida Sans Unicode" panose="020B0602030504020204" pitchFamily="34" charset="0"/>
                </a:rPr>
                <a:t></a:t>
              </a:r>
              <a:r>
                <a:rPr lang="en-GB" altLang="en-US" sz="1400" b="1">
                  <a:solidFill>
                    <a:srgbClr val="000000"/>
                  </a:solidFill>
                  <a:cs typeface="Lucida Sans Unicode" panose="020B0602030504020204" pitchFamily="34" charset="0"/>
                </a:rPr>
                <a:t> Metadata-driven data fusion (semantic service chaining), trust</a:t>
              </a:r>
            </a:p>
          </p:txBody>
        </p:sp>
        <p:sp>
          <p:nvSpPr>
            <p:cNvPr id="46306" name="Rectangle 227">
              <a:extLst>
                <a:ext uri="{FF2B5EF4-FFF2-40B4-BE49-F238E27FC236}">
                  <a16:creationId xmlns:a16="http://schemas.microsoft.com/office/drawing/2014/main" id="{7171E580-E88E-2348-A409-35C2E64AA18F}"/>
                </a:ext>
              </a:extLst>
            </p:cNvPr>
            <p:cNvSpPr>
              <a:spLocks noChangeArrowheads="1"/>
            </p:cNvSpPr>
            <p:nvPr/>
          </p:nvSpPr>
          <p:spPr bwMode="auto">
            <a:xfrm>
              <a:off x="4367" y="1584"/>
              <a:ext cx="110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buClr>
                  <a:srgbClr val="000000"/>
                </a:buClr>
                <a:buSzPct val="100000"/>
                <a:buFont typeface="Wingdings" pitchFamily="2" charset="2"/>
                <a:buNone/>
              </a:pPr>
              <a:r>
                <a:rPr lang="en-GB" altLang="en-US" sz="1400" b="1">
                  <a:solidFill>
                    <a:srgbClr val="000000"/>
                  </a:solidFill>
                  <a:latin typeface="Wingdings" pitchFamily="2" charset="2"/>
                  <a:cs typeface="Lucida Sans Unicode" panose="020B0602030504020204" pitchFamily="34" charset="0"/>
                </a:rPr>
                <a:t></a:t>
              </a:r>
              <a:r>
                <a:rPr lang="en-GB" altLang="en-US" sz="1400" b="1">
                  <a:solidFill>
                    <a:srgbClr val="000000"/>
                  </a:solidFill>
                  <a:cs typeface="Lucida Sans Unicode" panose="020B0602030504020204" pitchFamily="34" charset="0"/>
                </a:rPr>
                <a:t> Semantic agent-based integration</a:t>
              </a:r>
            </a:p>
          </p:txBody>
        </p:sp>
        <p:sp>
          <p:nvSpPr>
            <p:cNvPr id="46307" name="Rectangle 228">
              <a:extLst>
                <a:ext uri="{FF2B5EF4-FFF2-40B4-BE49-F238E27FC236}">
                  <a16:creationId xmlns:a16="http://schemas.microsoft.com/office/drawing/2014/main" id="{D1A52EA4-B513-504F-9962-3B3847367E11}"/>
                </a:ext>
              </a:extLst>
            </p:cNvPr>
            <p:cNvSpPr>
              <a:spLocks noChangeArrowheads="1"/>
            </p:cNvSpPr>
            <p:nvPr/>
          </p:nvSpPr>
          <p:spPr bwMode="auto">
            <a:xfrm>
              <a:off x="3167" y="2159"/>
              <a:ext cx="1200"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buClr>
                  <a:srgbClr val="000000"/>
                </a:buClr>
                <a:buSzPct val="100000"/>
                <a:buFont typeface="Wingdings" pitchFamily="2" charset="2"/>
                <a:buChar char=""/>
              </a:pPr>
              <a:r>
                <a:rPr lang="en-GB" altLang="en-US" sz="1400" b="1">
                  <a:solidFill>
                    <a:srgbClr val="000000"/>
                  </a:solidFill>
                  <a:cs typeface="Lucida Sans Unicode" panose="020B0602030504020204" pitchFamily="34" charset="0"/>
                </a:rPr>
                <a:t>Interoperable geospatial services</a:t>
              </a:r>
              <a:br>
                <a:rPr lang="en-GB" altLang="en-US" sz="1400" b="1">
                  <a:solidFill>
                    <a:srgbClr val="000000"/>
                  </a:solidFill>
                  <a:cs typeface="Lucida Sans Unicode" panose="020B0602030504020204" pitchFamily="34" charset="0"/>
                </a:rPr>
              </a:br>
              <a:r>
                <a:rPr lang="en-GB" altLang="en-US" sz="1400" b="1">
                  <a:solidFill>
                    <a:srgbClr val="000000"/>
                  </a:solidFill>
                  <a:cs typeface="Lucida Sans Unicode" panose="020B0602030504020204" pitchFamily="34" charset="0"/>
                </a:rPr>
                <a:t>(analysis as service), results explanation service</a:t>
              </a:r>
            </a:p>
          </p:txBody>
        </p:sp>
        <p:sp>
          <p:nvSpPr>
            <p:cNvPr id="46308" name="Rectangle 229">
              <a:extLst>
                <a:ext uri="{FF2B5EF4-FFF2-40B4-BE49-F238E27FC236}">
                  <a16:creationId xmlns:a16="http://schemas.microsoft.com/office/drawing/2014/main" id="{2FDE8F7E-B265-F148-B84F-17728EF8DEFE}"/>
                </a:ext>
              </a:extLst>
            </p:cNvPr>
            <p:cNvSpPr>
              <a:spLocks noChangeArrowheads="1"/>
            </p:cNvSpPr>
            <p:nvPr/>
          </p:nvSpPr>
          <p:spPr bwMode="auto">
            <a:xfrm>
              <a:off x="3167" y="1584"/>
              <a:ext cx="12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buClr>
                  <a:srgbClr val="000000"/>
                </a:buClr>
                <a:buSzPct val="100000"/>
                <a:buFont typeface="Wingdings" pitchFamily="2" charset="2"/>
                <a:buNone/>
              </a:pPr>
              <a:r>
                <a:rPr lang="en-GB" altLang="en-US" sz="1400" b="1">
                  <a:solidFill>
                    <a:srgbClr val="000000"/>
                  </a:solidFill>
                  <a:latin typeface="Wingdings" pitchFamily="2" charset="2"/>
                  <a:cs typeface="Lucida Sans Unicode" panose="020B0602030504020204" pitchFamily="34" charset="0"/>
                </a:rPr>
                <a:t></a:t>
              </a:r>
              <a:r>
                <a:rPr lang="en-GB" altLang="en-US" sz="1400" b="1">
                  <a:solidFill>
                    <a:srgbClr val="000000"/>
                  </a:solidFill>
                  <a:cs typeface="Lucida Sans Unicode" panose="020B0602030504020204" pitchFamily="34" charset="0"/>
                </a:rPr>
                <a:t> Semantic agent-based searches</a:t>
              </a:r>
            </a:p>
          </p:txBody>
        </p:sp>
        <p:sp>
          <p:nvSpPr>
            <p:cNvPr id="46309" name="Rectangle 230">
              <a:extLst>
                <a:ext uri="{FF2B5EF4-FFF2-40B4-BE49-F238E27FC236}">
                  <a16:creationId xmlns:a16="http://schemas.microsoft.com/office/drawing/2014/main" id="{15BB37A9-4E69-AE49-981B-CBF3C4699F55}"/>
                </a:ext>
              </a:extLst>
            </p:cNvPr>
            <p:cNvSpPr>
              <a:spLocks noChangeArrowheads="1"/>
            </p:cNvSpPr>
            <p:nvPr/>
          </p:nvSpPr>
          <p:spPr bwMode="auto">
            <a:xfrm>
              <a:off x="1967" y="2159"/>
              <a:ext cx="1200"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buClr>
                  <a:srgbClr val="000000"/>
                </a:buClr>
                <a:buSzPct val="100000"/>
                <a:buFont typeface="Wingdings" pitchFamily="2" charset="2"/>
                <a:buNone/>
              </a:pPr>
              <a:r>
                <a:rPr lang="en-GB" altLang="en-US" sz="1400" b="1">
                  <a:solidFill>
                    <a:srgbClr val="000000"/>
                  </a:solidFill>
                  <a:latin typeface="Wingdings" pitchFamily="2" charset="2"/>
                  <a:cs typeface="Lucida Sans Unicode" panose="020B0602030504020204" pitchFamily="34" charset="0"/>
                </a:rPr>
                <a:t></a:t>
              </a:r>
              <a:r>
                <a:rPr lang="en-GB" altLang="en-US" sz="1400" b="1">
                  <a:solidFill>
                    <a:srgbClr val="000000"/>
                  </a:solidFill>
                  <a:cs typeface="Lucida Sans Unicode" panose="020B0602030504020204" pitchFamily="34" charset="0"/>
                </a:rPr>
                <a:t> Basic data tailoring services (data as service), verification/ validation</a:t>
              </a:r>
            </a:p>
          </p:txBody>
        </p:sp>
        <p:sp>
          <p:nvSpPr>
            <p:cNvPr id="46310" name="Rectangle 231">
              <a:extLst>
                <a:ext uri="{FF2B5EF4-FFF2-40B4-BE49-F238E27FC236}">
                  <a16:creationId xmlns:a16="http://schemas.microsoft.com/office/drawing/2014/main" id="{DDF51BB5-93E7-FC4A-A212-4579952FA31A}"/>
                </a:ext>
              </a:extLst>
            </p:cNvPr>
            <p:cNvSpPr>
              <a:spLocks noChangeArrowheads="1"/>
            </p:cNvSpPr>
            <p:nvPr/>
          </p:nvSpPr>
          <p:spPr bwMode="auto">
            <a:xfrm>
              <a:off x="4559" y="2831"/>
              <a:ext cx="91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buClr>
                  <a:srgbClr val="000000"/>
                </a:buClr>
                <a:buSzPct val="100000"/>
                <a:buFont typeface="Wingdings" pitchFamily="2" charset="2"/>
                <a:buNone/>
              </a:pPr>
              <a:r>
                <a:rPr lang="en-GB" altLang="en-US" sz="1400" b="1">
                  <a:solidFill>
                    <a:srgbClr val="000000"/>
                  </a:solidFill>
                  <a:latin typeface="Wingdings" pitchFamily="2" charset="2"/>
                  <a:cs typeface="Lucida Sans Unicode" panose="020B0602030504020204" pitchFamily="34" charset="0"/>
                </a:rPr>
                <a:t></a:t>
              </a:r>
              <a:r>
                <a:rPr lang="en-GB" altLang="en-US" sz="1400" b="1">
                  <a:solidFill>
                    <a:srgbClr val="000000"/>
                  </a:solidFill>
                  <a:cs typeface="Lucida Sans Unicode" panose="020B0602030504020204" pitchFamily="34" charset="0"/>
                </a:rPr>
                <a:t> Reasoners able to utilize SWEET 4.0</a:t>
              </a:r>
            </a:p>
          </p:txBody>
        </p:sp>
        <p:sp>
          <p:nvSpPr>
            <p:cNvPr id="46311" name="Rectangle 232">
              <a:extLst>
                <a:ext uri="{FF2B5EF4-FFF2-40B4-BE49-F238E27FC236}">
                  <a16:creationId xmlns:a16="http://schemas.microsoft.com/office/drawing/2014/main" id="{B0F764CA-86F2-0A4C-B63A-DD3F343FFD2D}"/>
                </a:ext>
              </a:extLst>
            </p:cNvPr>
            <p:cNvSpPr>
              <a:spLocks noChangeArrowheads="1"/>
            </p:cNvSpPr>
            <p:nvPr/>
          </p:nvSpPr>
          <p:spPr bwMode="auto">
            <a:xfrm>
              <a:off x="1680" y="3407"/>
              <a:ext cx="1344"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buClr>
                  <a:srgbClr val="000000"/>
                </a:buClr>
                <a:buSzPct val="100000"/>
                <a:buFont typeface="Wingdings" pitchFamily="2" charset="2"/>
                <a:buNone/>
              </a:pPr>
              <a:r>
                <a:rPr lang="en-GB" altLang="en-US" sz="1400" b="1">
                  <a:solidFill>
                    <a:srgbClr val="000000"/>
                  </a:solidFill>
                  <a:latin typeface="Wingdings" pitchFamily="2" charset="2"/>
                  <a:cs typeface="Lucida Sans Unicode" panose="020B0602030504020204" pitchFamily="34" charset="0"/>
                </a:rPr>
                <a:t></a:t>
              </a:r>
              <a:r>
                <a:rPr lang="en-GB" altLang="en-US" sz="1400" b="1">
                  <a:solidFill>
                    <a:srgbClr val="000000"/>
                  </a:solidFill>
                  <a:cs typeface="Lucida Sans Unicode" panose="020B0602030504020204" pitchFamily="34" charset="0"/>
                </a:rPr>
                <a:t> Geospatial reasoning, OWL-Time</a:t>
              </a:r>
            </a:p>
          </p:txBody>
        </p:sp>
        <p:sp>
          <p:nvSpPr>
            <p:cNvPr id="46312" name="Rectangle 233">
              <a:extLst>
                <a:ext uri="{FF2B5EF4-FFF2-40B4-BE49-F238E27FC236}">
                  <a16:creationId xmlns:a16="http://schemas.microsoft.com/office/drawing/2014/main" id="{C5FB7900-42B3-4A41-84C4-64E714BFC651}"/>
                </a:ext>
              </a:extLst>
            </p:cNvPr>
            <p:cNvSpPr>
              <a:spLocks noChangeArrowheads="1"/>
            </p:cNvSpPr>
            <p:nvPr/>
          </p:nvSpPr>
          <p:spPr bwMode="auto">
            <a:xfrm>
              <a:off x="3024" y="3407"/>
              <a:ext cx="1296"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buClr>
                  <a:srgbClr val="000000"/>
                </a:buClr>
                <a:buSzPct val="100000"/>
                <a:buFont typeface="Wingdings" pitchFamily="2" charset="2"/>
                <a:buNone/>
              </a:pPr>
              <a:r>
                <a:rPr lang="en-GB" altLang="en-US" sz="1400" b="1">
                  <a:solidFill>
                    <a:srgbClr val="000000"/>
                  </a:solidFill>
                  <a:latin typeface="Wingdings" pitchFamily="2" charset="2"/>
                  <a:cs typeface="Lucida Sans Unicode" panose="020B0602030504020204" pitchFamily="34" charset="0"/>
                </a:rPr>
                <a:t></a:t>
              </a:r>
              <a:r>
                <a:rPr lang="en-GB" altLang="en-US" sz="1400" b="1">
                  <a:solidFill>
                    <a:srgbClr val="000000"/>
                  </a:solidFill>
                  <a:cs typeface="Lucida Sans Unicode" panose="020B0602030504020204" pitchFamily="34" charset="0"/>
                </a:rPr>
                <a:t> Numerical reasoning</a:t>
              </a:r>
            </a:p>
          </p:txBody>
        </p:sp>
        <p:sp>
          <p:nvSpPr>
            <p:cNvPr id="46313" name="Rectangle 234">
              <a:extLst>
                <a:ext uri="{FF2B5EF4-FFF2-40B4-BE49-F238E27FC236}">
                  <a16:creationId xmlns:a16="http://schemas.microsoft.com/office/drawing/2014/main" id="{0BEC9BC5-23DF-814B-9BC3-B3F958D8B213}"/>
                </a:ext>
              </a:extLst>
            </p:cNvPr>
            <p:cNvSpPr>
              <a:spLocks noChangeArrowheads="1"/>
            </p:cNvSpPr>
            <p:nvPr/>
          </p:nvSpPr>
          <p:spPr bwMode="auto">
            <a:xfrm>
              <a:off x="4319" y="3407"/>
              <a:ext cx="115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buClr>
                  <a:srgbClr val="000000"/>
                </a:buClr>
                <a:buSzPct val="100000"/>
                <a:buFont typeface="Wingdings" pitchFamily="2" charset="2"/>
                <a:buNone/>
              </a:pPr>
              <a:r>
                <a:rPr lang="en-GB" altLang="en-US" sz="1400" b="1">
                  <a:solidFill>
                    <a:srgbClr val="000000"/>
                  </a:solidFill>
                  <a:latin typeface="Wingdings" pitchFamily="2" charset="2"/>
                  <a:cs typeface="Lucida Sans Unicode" panose="020B0602030504020204" pitchFamily="34" charset="0"/>
                </a:rPr>
                <a:t></a:t>
              </a:r>
              <a:r>
                <a:rPr lang="en-GB" altLang="en-US" sz="1400" b="1">
                  <a:solidFill>
                    <a:srgbClr val="000000"/>
                  </a:solidFill>
                  <a:cs typeface="Lucida Sans Unicode" panose="020B0602030504020204" pitchFamily="34" charset="0"/>
                </a:rPr>
                <a:t> Scientific reasoning</a:t>
              </a:r>
            </a:p>
          </p:txBody>
        </p:sp>
      </p:grpSp>
      <p:grpSp>
        <p:nvGrpSpPr>
          <p:cNvPr id="6" name="Group 235">
            <a:extLst>
              <a:ext uri="{FF2B5EF4-FFF2-40B4-BE49-F238E27FC236}">
                <a16:creationId xmlns:a16="http://schemas.microsoft.com/office/drawing/2014/main" id="{403AAA65-AF99-E740-BA1B-0A91453A5883}"/>
              </a:ext>
            </a:extLst>
          </p:cNvPr>
          <p:cNvGrpSpPr>
            <a:grpSpLocks/>
          </p:cNvGrpSpPr>
          <p:nvPr/>
        </p:nvGrpSpPr>
        <p:grpSpPr bwMode="auto">
          <a:xfrm>
            <a:off x="152400" y="914400"/>
            <a:ext cx="3810000" cy="2133600"/>
            <a:chOff x="96" y="576"/>
            <a:chExt cx="2400" cy="1344"/>
          </a:xfrm>
        </p:grpSpPr>
        <p:sp>
          <p:nvSpPr>
            <p:cNvPr id="46237" name="AutoShape 236">
              <a:extLst>
                <a:ext uri="{FF2B5EF4-FFF2-40B4-BE49-F238E27FC236}">
                  <a16:creationId xmlns:a16="http://schemas.microsoft.com/office/drawing/2014/main" id="{6EDD79DB-F1B1-D84A-BA3E-0F561E8B395E}"/>
                </a:ext>
              </a:extLst>
            </p:cNvPr>
            <p:cNvSpPr>
              <a:spLocks noChangeArrowheads="1"/>
            </p:cNvSpPr>
            <p:nvPr/>
          </p:nvSpPr>
          <p:spPr bwMode="auto">
            <a:xfrm>
              <a:off x="96" y="576"/>
              <a:ext cx="2400" cy="1344"/>
            </a:xfrm>
            <a:prstGeom prst="roundRect">
              <a:avLst>
                <a:gd name="adj" fmla="val 16667"/>
              </a:avLst>
            </a:prstGeom>
            <a:solidFill>
              <a:srgbClr val="C0C0C0"/>
            </a:solidFill>
            <a:ln w="9360">
              <a:solidFill>
                <a:srgbClr val="000000"/>
              </a:solidFill>
              <a:miter lim="800000"/>
              <a:headEnd/>
              <a:tailEnd/>
            </a:ln>
          </p:spPr>
          <p:txBody>
            <a:bodyPr wrap="none" lIns="90000" tIns="46800" rIns="90000" bIns="46800" anchor="ctr"/>
            <a:lstStyle>
              <a:lvl1pPr marL="174625" indent="-174625" defTabSz="457200">
                <a:tabLst>
                  <a:tab pos="174625" algn="l"/>
                  <a:tab pos="631825" algn="l"/>
                  <a:tab pos="1089025" algn="l"/>
                  <a:tab pos="1546225" algn="l"/>
                  <a:tab pos="2003425" algn="l"/>
                  <a:tab pos="2460625" algn="l"/>
                  <a:tab pos="2917825" algn="l"/>
                  <a:tab pos="3375025" algn="l"/>
                  <a:tab pos="3832225" algn="l"/>
                  <a:tab pos="4289425" algn="l"/>
                  <a:tab pos="4746625" algn="l"/>
                  <a:tab pos="5203825" algn="l"/>
                  <a:tab pos="5661025" algn="l"/>
                  <a:tab pos="6118225" algn="l"/>
                  <a:tab pos="6575425" algn="l"/>
                  <a:tab pos="7032625" algn="l"/>
                  <a:tab pos="7489825" algn="l"/>
                  <a:tab pos="7947025" algn="l"/>
                  <a:tab pos="8404225" algn="l"/>
                  <a:tab pos="8861425" algn="l"/>
                  <a:tab pos="9318625"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174625" algn="l"/>
                  <a:tab pos="631825" algn="l"/>
                  <a:tab pos="1089025" algn="l"/>
                  <a:tab pos="1546225" algn="l"/>
                  <a:tab pos="2003425" algn="l"/>
                  <a:tab pos="2460625" algn="l"/>
                  <a:tab pos="2917825" algn="l"/>
                  <a:tab pos="3375025" algn="l"/>
                  <a:tab pos="3832225" algn="l"/>
                  <a:tab pos="4289425" algn="l"/>
                  <a:tab pos="4746625" algn="l"/>
                  <a:tab pos="5203825" algn="l"/>
                  <a:tab pos="5661025" algn="l"/>
                  <a:tab pos="6118225" algn="l"/>
                  <a:tab pos="6575425" algn="l"/>
                  <a:tab pos="7032625" algn="l"/>
                  <a:tab pos="7489825" algn="l"/>
                  <a:tab pos="7947025" algn="l"/>
                  <a:tab pos="8404225" algn="l"/>
                  <a:tab pos="8861425" algn="l"/>
                  <a:tab pos="9318625" algn="l"/>
                </a:tabLst>
                <a:defRPr sz="2400">
                  <a:solidFill>
                    <a:schemeClr val="tx1"/>
                  </a:solidFill>
                  <a:latin typeface="Arial" panose="020B0604020202020204" pitchFamily="34" charset="0"/>
                  <a:ea typeface="ＭＳ Ｐゴシック" panose="020B0600070205080204" pitchFamily="34" charset="-128"/>
                </a:defRPr>
              </a:lvl2pPr>
              <a:lvl3pPr>
                <a:tabLst>
                  <a:tab pos="174625" algn="l"/>
                  <a:tab pos="631825" algn="l"/>
                  <a:tab pos="1089025" algn="l"/>
                  <a:tab pos="1546225" algn="l"/>
                  <a:tab pos="2003425" algn="l"/>
                  <a:tab pos="2460625" algn="l"/>
                  <a:tab pos="2917825" algn="l"/>
                  <a:tab pos="3375025" algn="l"/>
                  <a:tab pos="3832225" algn="l"/>
                  <a:tab pos="4289425" algn="l"/>
                  <a:tab pos="4746625" algn="l"/>
                  <a:tab pos="5203825" algn="l"/>
                  <a:tab pos="5661025" algn="l"/>
                  <a:tab pos="6118225" algn="l"/>
                  <a:tab pos="6575425" algn="l"/>
                  <a:tab pos="7032625" algn="l"/>
                  <a:tab pos="7489825" algn="l"/>
                  <a:tab pos="7947025" algn="l"/>
                  <a:tab pos="8404225" algn="l"/>
                  <a:tab pos="8861425" algn="l"/>
                  <a:tab pos="9318625" algn="l"/>
                </a:tabLst>
                <a:defRPr sz="2400">
                  <a:solidFill>
                    <a:schemeClr val="tx1"/>
                  </a:solidFill>
                  <a:latin typeface="Arial" panose="020B0604020202020204" pitchFamily="34" charset="0"/>
                  <a:ea typeface="ＭＳ Ｐゴシック" panose="020B0600070205080204" pitchFamily="34" charset="-128"/>
                </a:defRPr>
              </a:lvl3pPr>
              <a:lvl4pPr>
                <a:tabLst>
                  <a:tab pos="174625" algn="l"/>
                  <a:tab pos="631825" algn="l"/>
                  <a:tab pos="1089025" algn="l"/>
                  <a:tab pos="1546225" algn="l"/>
                  <a:tab pos="2003425" algn="l"/>
                  <a:tab pos="2460625" algn="l"/>
                  <a:tab pos="2917825" algn="l"/>
                  <a:tab pos="3375025" algn="l"/>
                  <a:tab pos="3832225" algn="l"/>
                  <a:tab pos="4289425" algn="l"/>
                  <a:tab pos="4746625" algn="l"/>
                  <a:tab pos="5203825" algn="l"/>
                  <a:tab pos="5661025" algn="l"/>
                  <a:tab pos="6118225" algn="l"/>
                  <a:tab pos="6575425" algn="l"/>
                  <a:tab pos="7032625" algn="l"/>
                  <a:tab pos="7489825" algn="l"/>
                  <a:tab pos="7947025" algn="l"/>
                  <a:tab pos="8404225" algn="l"/>
                  <a:tab pos="8861425" algn="l"/>
                  <a:tab pos="9318625" algn="l"/>
                </a:tabLst>
                <a:defRPr sz="2400">
                  <a:solidFill>
                    <a:schemeClr val="tx1"/>
                  </a:solidFill>
                  <a:latin typeface="Arial" panose="020B0604020202020204" pitchFamily="34" charset="0"/>
                  <a:ea typeface="ＭＳ Ｐゴシック" panose="020B0600070205080204" pitchFamily="34" charset="-128"/>
                </a:defRPr>
              </a:lvl4pPr>
              <a:lvl5pPr>
                <a:tabLst>
                  <a:tab pos="174625" algn="l"/>
                  <a:tab pos="631825" algn="l"/>
                  <a:tab pos="1089025" algn="l"/>
                  <a:tab pos="1546225" algn="l"/>
                  <a:tab pos="2003425" algn="l"/>
                  <a:tab pos="2460625" algn="l"/>
                  <a:tab pos="2917825" algn="l"/>
                  <a:tab pos="3375025" algn="l"/>
                  <a:tab pos="3832225" algn="l"/>
                  <a:tab pos="4289425" algn="l"/>
                  <a:tab pos="4746625" algn="l"/>
                  <a:tab pos="5203825" algn="l"/>
                  <a:tab pos="5661025" algn="l"/>
                  <a:tab pos="6118225" algn="l"/>
                  <a:tab pos="6575425" algn="l"/>
                  <a:tab pos="7032625" algn="l"/>
                  <a:tab pos="7489825" algn="l"/>
                  <a:tab pos="7947025" algn="l"/>
                  <a:tab pos="8404225" algn="l"/>
                  <a:tab pos="8861425" algn="l"/>
                  <a:tab pos="9318625"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74625" algn="l"/>
                  <a:tab pos="631825" algn="l"/>
                  <a:tab pos="1089025" algn="l"/>
                  <a:tab pos="1546225" algn="l"/>
                  <a:tab pos="2003425" algn="l"/>
                  <a:tab pos="2460625" algn="l"/>
                  <a:tab pos="2917825" algn="l"/>
                  <a:tab pos="3375025" algn="l"/>
                  <a:tab pos="3832225" algn="l"/>
                  <a:tab pos="4289425" algn="l"/>
                  <a:tab pos="4746625" algn="l"/>
                  <a:tab pos="5203825" algn="l"/>
                  <a:tab pos="5661025" algn="l"/>
                  <a:tab pos="6118225" algn="l"/>
                  <a:tab pos="6575425" algn="l"/>
                  <a:tab pos="7032625" algn="l"/>
                  <a:tab pos="7489825" algn="l"/>
                  <a:tab pos="7947025" algn="l"/>
                  <a:tab pos="8404225" algn="l"/>
                  <a:tab pos="8861425" algn="l"/>
                  <a:tab pos="9318625"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74625" algn="l"/>
                  <a:tab pos="631825" algn="l"/>
                  <a:tab pos="1089025" algn="l"/>
                  <a:tab pos="1546225" algn="l"/>
                  <a:tab pos="2003425" algn="l"/>
                  <a:tab pos="2460625" algn="l"/>
                  <a:tab pos="2917825" algn="l"/>
                  <a:tab pos="3375025" algn="l"/>
                  <a:tab pos="3832225" algn="l"/>
                  <a:tab pos="4289425" algn="l"/>
                  <a:tab pos="4746625" algn="l"/>
                  <a:tab pos="5203825" algn="l"/>
                  <a:tab pos="5661025" algn="l"/>
                  <a:tab pos="6118225" algn="l"/>
                  <a:tab pos="6575425" algn="l"/>
                  <a:tab pos="7032625" algn="l"/>
                  <a:tab pos="7489825" algn="l"/>
                  <a:tab pos="7947025" algn="l"/>
                  <a:tab pos="8404225" algn="l"/>
                  <a:tab pos="8861425" algn="l"/>
                  <a:tab pos="9318625"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74625" algn="l"/>
                  <a:tab pos="631825" algn="l"/>
                  <a:tab pos="1089025" algn="l"/>
                  <a:tab pos="1546225" algn="l"/>
                  <a:tab pos="2003425" algn="l"/>
                  <a:tab pos="2460625" algn="l"/>
                  <a:tab pos="2917825" algn="l"/>
                  <a:tab pos="3375025" algn="l"/>
                  <a:tab pos="3832225" algn="l"/>
                  <a:tab pos="4289425" algn="l"/>
                  <a:tab pos="4746625" algn="l"/>
                  <a:tab pos="5203825" algn="l"/>
                  <a:tab pos="5661025" algn="l"/>
                  <a:tab pos="6118225" algn="l"/>
                  <a:tab pos="6575425" algn="l"/>
                  <a:tab pos="7032625" algn="l"/>
                  <a:tab pos="7489825" algn="l"/>
                  <a:tab pos="7947025" algn="l"/>
                  <a:tab pos="8404225" algn="l"/>
                  <a:tab pos="8861425" algn="l"/>
                  <a:tab pos="9318625"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74625" algn="l"/>
                  <a:tab pos="631825" algn="l"/>
                  <a:tab pos="1089025" algn="l"/>
                  <a:tab pos="1546225" algn="l"/>
                  <a:tab pos="2003425" algn="l"/>
                  <a:tab pos="2460625" algn="l"/>
                  <a:tab pos="2917825" algn="l"/>
                  <a:tab pos="3375025" algn="l"/>
                  <a:tab pos="3832225" algn="l"/>
                  <a:tab pos="4289425" algn="l"/>
                  <a:tab pos="4746625" algn="l"/>
                  <a:tab pos="5203825" algn="l"/>
                  <a:tab pos="5661025" algn="l"/>
                  <a:tab pos="6118225" algn="l"/>
                  <a:tab pos="6575425" algn="l"/>
                  <a:tab pos="7032625" algn="l"/>
                  <a:tab pos="7489825" algn="l"/>
                  <a:tab pos="7947025" algn="l"/>
                  <a:tab pos="8404225" algn="l"/>
                  <a:tab pos="8861425" algn="l"/>
                  <a:tab pos="9318625" algn="l"/>
                </a:tabLst>
                <a:defRPr sz="2400">
                  <a:solidFill>
                    <a:schemeClr val="tx1"/>
                  </a:solidFill>
                  <a:latin typeface="Arial" panose="020B0604020202020204" pitchFamily="34" charset="0"/>
                  <a:ea typeface="ＭＳ Ｐゴシック" panose="020B0600070205080204" pitchFamily="34" charset="-128"/>
                </a:defRPr>
              </a:lvl9pPr>
            </a:lstStyle>
            <a:p>
              <a:pPr eaLnBrk="1" hangingPunct="1">
                <a:buClr>
                  <a:srgbClr val="000000"/>
                </a:buClr>
                <a:buSzPct val="100000"/>
                <a:buFont typeface="Arial" panose="020B0604020202020204" pitchFamily="34" charset="0"/>
                <a:buNone/>
              </a:pPr>
              <a:r>
                <a:rPr lang="en-GB" altLang="en-US" sz="2000">
                  <a:solidFill>
                    <a:srgbClr val="000000"/>
                  </a:solidFill>
                  <a:cs typeface="Lucida Sans Unicode" panose="020B0602030504020204" pitchFamily="34" charset="0"/>
                </a:rPr>
                <a:t>Distance measure:</a:t>
              </a:r>
            </a:p>
            <a:p>
              <a:pPr eaLnBrk="1" hangingPunct="1">
                <a:buClr>
                  <a:srgbClr val="000000"/>
                </a:buClr>
                <a:buSzPct val="100000"/>
                <a:buFont typeface="Arial" panose="020B0604020202020204" pitchFamily="34" charset="0"/>
                <a:buChar char="•"/>
              </a:pPr>
              <a:r>
                <a:rPr lang="en-GB" altLang="en-US" sz="2000">
                  <a:solidFill>
                    <a:srgbClr val="000000"/>
                  </a:solidFill>
                  <a:cs typeface="Lucida Sans Unicode" panose="020B0602030504020204" pitchFamily="34" charset="0"/>
                </a:rPr>
                <a:t>NASA =</a:t>
              </a:r>
            </a:p>
            <a:p>
              <a:pPr eaLnBrk="1" hangingPunct="1">
                <a:buClr>
                  <a:srgbClr val="000000"/>
                </a:buClr>
                <a:buSzPct val="100000"/>
                <a:buFont typeface="Arial" panose="020B0604020202020204" pitchFamily="34" charset="0"/>
                <a:buChar char="•"/>
              </a:pPr>
              <a:r>
                <a:rPr lang="en-GB" altLang="en-US" sz="2000">
                  <a:solidFill>
                    <a:srgbClr val="000000"/>
                  </a:solidFill>
                  <a:cs typeface="Lucida Sans Unicode" panose="020B0602030504020204" pitchFamily="34" charset="0"/>
                </a:rPr>
                <a:t>Earth science =</a:t>
              </a:r>
            </a:p>
            <a:p>
              <a:pPr eaLnBrk="1" hangingPunct="1">
                <a:buClr>
                  <a:srgbClr val="000000"/>
                </a:buClr>
                <a:buSzPct val="100000"/>
                <a:buFont typeface="Arial" panose="020B0604020202020204" pitchFamily="34" charset="0"/>
                <a:buChar char="•"/>
              </a:pPr>
              <a:r>
                <a:rPr lang="en-GB" altLang="en-US" sz="2000">
                  <a:solidFill>
                    <a:srgbClr val="000000"/>
                  </a:solidFill>
                  <a:cs typeface="Lucida Sans Unicode" panose="020B0602030504020204" pitchFamily="34" charset="0"/>
                </a:rPr>
                <a:t>Country =</a:t>
              </a:r>
            </a:p>
            <a:p>
              <a:pPr eaLnBrk="1" hangingPunct="1">
                <a:buClr>
                  <a:srgbClr val="000000"/>
                </a:buClr>
                <a:buSzPct val="100000"/>
                <a:buFont typeface="Arial" panose="020B0604020202020204" pitchFamily="34" charset="0"/>
                <a:buNone/>
              </a:pPr>
              <a:endParaRPr lang="en-GB" altLang="en-US" sz="2000">
                <a:solidFill>
                  <a:srgbClr val="000000"/>
                </a:solidFill>
                <a:cs typeface="Lucida Sans Unicode" panose="020B0602030504020204" pitchFamily="34" charset="0"/>
              </a:endParaRPr>
            </a:p>
          </p:txBody>
        </p:sp>
        <p:pic>
          <p:nvPicPr>
            <p:cNvPr id="46238" name="Picture 237">
              <a:extLst>
                <a:ext uri="{FF2B5EF4-FFF2-40B4-BE49-F238E27FC236}">
                  <a16:creationId xmlns:a16="http://schemas.microsoft.com/office/drawing/2014/main" id="{CC2D9BF1-8AEC-8A47-BA7B-A5318907D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 y="1511"/>
              <a:ext cx="1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6239" name="Picture 238">
              <a:extLst>
                <a:ext uri="{FF2B5EF4-FFF2-40B4-BE49-F238E27FC236}">
                  <a16:creationId xmlns:a16="http://schemas.microsoft.com/office/drawing/2014/main" id="{E11F0461-98E6-CC46-9C47-7A8FF0EBB9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 y="1511"/>
              <a:ext cx="1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6240" name="Picture 239">
              <a:extLst>
                <a:ext uri="{FF2B5EF4-FFF2-40B4-BE49-F238E27FC236}">
                  <a16:creationId xmlns:a16="http://schemas.microsoft.com/office/drawing/2014/main" id="{FB5DC69C-A6CF-1D40-A114-EAA82E8CD6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 y="1392"/>
              <a:ext cx="173"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6241" name="Picture 240">
              <a:extLst>
                <a:ext uri="{FF2B5EF4-FFF2-40B4-BE49-F238E27FC236}">
                  <a16:creationId xmlns:a16="http://schemas.microsoft.com/office/drawing/2014/main" id="{474C9F21-6D6E-7440-9CCB-3A9EB8795A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6" y="1511"/>
              <a:ext cx="173" cy="116"/>
            </a:xfrm>
            <a:prstGeom prst="rect">
              <a:avLst/>
            </a:prstGeom>
            <a:noFill/>
            <a:ln w="9360">
              <a:solidFill>
                <a:srgbClr val="DDDDDD"/>
              </a:solidFill>
              <a:miter lim="800000"/>
              <a:headEnd/>
              <a:tailEnd/>
            </a:ln>
            <a:extLst>
              <a:ext uri="{909E8E84-426E-40DD-AFC4-6F175D3DCCD1}">
                <a14:hiddenFill xmlns:a14="http://schemas.microsoft.com/office/drawing/2010/main">
                  <a:solidFill>
                    <a:srgbClr val="FFFFFF"/>
                  </a:solidFill>
                </a14:hiddenFill>
              </a:ext>
            </a:extLst>
          </p:spPr>
        </p:pic>
        <p:pic>
          <p:nvPicPr>
            <p:cNvPr id="46242" name="Picture 241">
              <a:extLst>
                <a:ext uri="{FF2B5EF4-FFF2-40B4-BE49-F238E27FC236}">
                  <a16:creationId xmlns:a16="http://schemas.microsoft.com/office/drawing/2014/main" id="{DC7FEDB6-AFA6-084B-9E34-5A9B5A88C2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8" y="1392"/>
              <a:ext cx="17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6243" name="Picture 242">
              <a:extLst>
                <a:ext uri="{FF2B5EF4-FFF2-40B4-BE49-F238E27FC236}">
                  <a16:creationId xmlns:a16="http://schemas.microsoft.com/office/drawing/2014/main" id="{188F60D8-B1F2-6C46-8DFD-2CBDFF7B47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6" y="1392"/>
              <a:ext cx="17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6244" name="Picture 243">
              <a:extLst>
                <a:ext uri="{FF2B5EF4-FFF2-40B4-BE49-F238E27FC236}">
                  <a16:creationId xmlns:a16="http://schemas.microsoft.com/office/drawing/2014/main" id="{2E6E7F57-4C11-5C4A-9C48-EF3E4048E8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8" y="1164"/>
              <a:ext cx="16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46245" name="Group 244">
              <a:extLst>
                <a:ext uri="{FF2B5EF4-FFF2-40B4-BE49-F238E27FC236}">
                  <a16:creationId xmlns:a16="http://schemas.microsoft.com/office/drawing/2014/main" id="{3110E078-0B02-2A4A-B945-249B7E90F755}"/>
                </a:ext>
              </a:extLst>
            </p:cNvPr>
            <p:cNvGrpSpPr>
              <a:grpSpLocks/>
            </p:cNvGrpSpPr>
            <p:nvPr/>
          </p:nvGrpSpPr>
          <p:grpSpPr bwMode="auto">
            <a:xfrm>
              <a:off x="960" y="980"/>
              <a:ext cx="171" cy="148"/>
              <a:chOff x="2160" y="653"/>
              <a:chExt cx="171" cy="148"/>
            </a:xfrm>
          </p:grpSpPr>
          <p:sp>
            <p:nvSpPr>
              <p:cNvPr id="46246" name="Oval 245">
                <a:extLst>
                  <a:ext uri="{FF2B5EF4-FFF2-40B4-BE49-F238E27FC236}">
                    <a16:creationId xmlns:a16="http://schemas.microsoft.com/office/drawing/2014/main" id="{72A72CCD-C344-2D43-ACC1-9F395F1774C1}"/>
                  </a:ext>
                </a:extLst>
              </p:cNvPr>
              <p:cNvSpPr>
                <a:spLocks noChangeArrowheads="1"/>
              </p:cNvSpPr>
              <p:nvPr/>
            </p:nvSpPr>
            <p:spPr bwMode="auto">
              <a:xfrm>
                <a:off x="2169" y="654"/>
                <a:ext cx="141" cy="14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47" name="Freeform 246">
                <a:extLst>
                  <a:ext uri="{FF2B5EF4-FFF2-40B4-BE49-F238E27FC236}">
                    <a16:creationId xmlns:a16="http://schemas.microsoft.com/office/drawing/2014/main" id="{CD4D84B1-BDF1-634B-9054-14184A9EA185}"/>
                  </a:ext>
                </a:extLst>
              </p:cNvPr>
              <p:cNvSpPr>
                <a:spLocks noChangeArrowheads="1"/>
              </p:cNvSpPr>
              <p:nvPr/>
            </p:nvSpPr>
            <p:spPr bwMode="auto">
              <a:xfrm>
                <a:off x="2168" y="653"/>
                <a:ext cx="131" cy="90"/>
              </a:xfrm>
              <a:custGeom>
                <a:avLst/>
                <a:gdLst>
                  <a:gd name="T0" fmla="*/ 63 w 26863"/>
                  <a:gd name="T1" fmla="*/ 1 h 18299"/>
                  <a:gd name="T2" fmla="*/ 90 w 26863"/>
                  <a:gd name="T3" fmla="*/ 4 h 18299"/>
                  <a:gd name="T4" fmla="*/ 124 w 26863"/>
                  <a:gd name="T5" fmla="*/ 25 h 18299"/>
                  <a:gd name="T6" fmla="*/ 131 w 26863"/>
                  <a:gd name="T7" fmla="*/ 36 h 18299"/>
                  <a:gd name="T8" fmla="*/ 114 w 26863"/>
                  <a:gd name="T9" fmla="*/ 45 h 18299"/>
                  <a:gd name="T10" fmla="*/ 89 w 26863"/>
                  <a:gd name="T11" fmla="*/ 56 h 18299"/>
                  <a:gd name="T12" fmla="*/ 76 w 26863"/>
                  <a:gd name="T13" fmla="*/ 42 h 18299"/>
                  <a:gd name="T14" fmla="*/ 59 w 26863"/>
                  <a:gd name="T15" fmla="*/ 29 h 18299"/>
                  <a:gd name="T16" fmla="*/ 49 w 26863"/>
                  <a:gd name="T17" fmla="*/ 26 h 18299"/>
                  <a:gd name="T18" fmla="*/ 41 w 26863"/>
                  <a:gd name="T19" fmla="*/ 27 h 18299"/>
                  <a:gd name="T20" fmla="*/ 37 w 26863"/>
                  <a:gd name="T21" fmla="*/ 33 h 18299"/>
                  <a:gd name="T22" fmla="*/ 35 w 26863"/>
                  <a:gd name="T23" fmla="*/ 41 h 18299"/>
                  <a:gd name="T24" fmla="*/ 39 w 26863"/>
                  <a:gd name="T25" fmla="*/ 59 h 18299"/>
                  <a:gd name="T26" fmla="*/ 46 w 26863"/>
                  <a:gd name="T27" fmla="*/ 71 h 18299"/>
                  <a:gd name="T28" fmla="*/ 37 w 26863"/>
                  <a:gd name="T29" fmla="*/ 75 h 18299"/>
                  <a:gd name="T30" fmla="*/ 37 w 26863"/>
                  <a:gd name="T31" fmla="*/ 64 h 18299"/>
                  <a:gd name="T32" fmla="*/ 37 w 26863"/>
                  <a:gd name="T33" fmla="*/ 62 h 18299"/>
                  <a:gd name="T34" fmla="*/ 39 w 26863"/>
                  <a:gd name="T35" fmla="*/ 60 h 18299"/>
                  <a:gd name="T36" fmla="*/ 31 w 26863"/>
                  <a:gd name="T37" fmla="*/ 60 h 18299"/>
                  <a:gd name="T38" fmla="*/ 33 w 26863"/>
                  <a:gd name="T39" fmla="*/ 63 h 18299"/>
                  <a:gd name="T40" fmla="*/ 33 w 26863"/>
                  <a:gd name="T41" fmla="*/ 65 h 18299"/>
                  <a:gd name="T42" fmla="*/ 33 w 26863"/>
                  <a:gd name="T43" fmla="*/ 76 h 18299"/>
                  <a:gd name="T44" fmla="*/ 33 w 26863"/>
                  <a:gd name="T45" fmla="*/ 76 h 18299"/>
                  <a:gd name="T46" fmla="*/ 26 w 26863"/>
                  <a:gd name="T47" fmla="*/ 64 h 18299"/>
                  <a:gd name="T48" fmla="*/ 23 w 26863"/>
                  <a:gd name="T49" fmla="*/ 60 h 18299"/>
                  <a:gd name="T50" fmla="*/ 16 w 26863"/>
                  <a:gd name="T51" fmla="*/ 60 h 18299"/>
                  <a:gd name="T52" fmla="*/ 12 w 26863"/>
                  <a:gd name="T53" fmla="*/ 60 h 18299"/>
                  <a:gd name="T54" fmla="*/ 14 w 26863"/>
                  <a:gd name="T55" fmla="*/ 63 h 18299"/>
                  <a:gd name="T56" fmla="*/ 14 w 26863"/>
                  <a:gd name="T57" fmla="*/ 64 h 18299"/>
                  <a:gd name="T58" fmla="*/ 14 w 26863"/>
                  <a:gd name="T59" fmla="*/ 84 h 18299"/>
                  <a:gd name="T60" fmla="*/ 2 w 26863"/>
                  <a:gd name="T61" fmla="*/ 90 h 18299"/>
                  <a:gd name="T62" fmla="*/ 0 w 26863"/>
                  <a:gd name="T63" fmla="*/ 75 h 18299"/>
                  <a:gd name="T64" fmla="*/ 8 w 26863"/>
                  <a:gd name="T65" fmla="*/ 41 h 18299"/>
                  <a:gd name="T66" fmla="*/ 28 w 26863"/>
                  <a:gd name="T67" fmla="*/ 16 h 18299"/>
                  <a:gd name="T68" fmla="*/ 63 w 26863"/>
                  <a:gd name="T69" fmla="*/ 1 h 182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863"/>
                  <a:gd name="T106" fmla="*/ 0 h 18299"/>
                  <a:gd name="T107" fmla="*/ 26863 w 26863"/>
                  <a:gd name="T108" fmla="*/ 18299 h 182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863" h="18299">
                    <a:moveTo>
                      <a:pt x="12819" y="237"/>
                    </a:moveTo>
                    <a:cubicBezTo>
                      <a:pt x="14730" y="0"/>
                      <a:pt x="16690" y="159"/>
                      <a:pt x="18535" y="713"/>
                    </a:cubicBezTo>
                    <a:cubicBezTo>
                      <a:pt x="21172" y="1496"/>
                      <a:pt x="23555" y="3074"/>
                      <a:pt x="25351" y="5152"/>
                    </a:cubicBezTo>
                    <a:cubicBezTo>
                      <a:pt x="25912" y="5806"/>
                      <a:pt x="26432" y="6499"/>
                      <a:pt x="26863" y="7245"/>
                    </a:cubicBezTo>
                    <a:cubicBezTo>
                      <a:pt x="25775" y="7931"/>
                      <a:pt x="24633" y="8529"/>
                      <a:pt x="23477" y="9091"/>
                    </a:cubicBezTo>
                    <a:cubicBezTo>
                      <a:pt x="21754" y="9947"/>
                      <a:pt x="19985" y="10708"/>
                      <a:pt x="18197" y="11419"/>
                    </a:cubicBezTo>
                    <a:cubicBezTo>
                      <a:pt x="17433" y="10421"/>
                      <a:pt x="16581" y="9492"/>
                      <a:pt x="15673" y="8623"/>
                    </a:cubicBezTo>
                    <a:cubicBezTo>
                      <a:pt x="14588" y="7600"/>
                      <a:pt x="13397" y="6671"/>
                      <a:pt x="12067" y="5986"/>
                    </a:cubicBezTo>
                    <a:cubicBezTo>
                      <a:pt x="11399" y="5648"/>
                      <a:pt x="10694" y="5358"/>
                      <a:pt x="9947" y="5257"/>
                    </a:cubicBezTo>
                    <a:cubicBezTo>
                      <a:pt x="9413" y="5188"/>
                      <a:pt x="8838" y="5234"/>
                      <a:pt x="8370" y="5522"/>
                    </a:cubicBezTo>
                    <a:cubicBezTo>
                      <a:pt x="7948" y="5772"/>
                      <a:pt x="7661" y="6200"/>
                      <a:pt x="7501" y="6656"/>
                    </a:cubicBezTo>
                    <a:cubicBezTo>
                      <a:pt x="7314" y="7184"/>
                      <a:pt x="7264" y="7751"/>
                      <a:pt x="7277" y="8308"/>
                    </a:cubicBezTo>
                    <a:cubicBezTo>
                      <a:pt x="7317" y="9555"/>
                      <a:pt x="7645" y="10775"/>
                      <a:pt x="8088" y="11934"/>
                    </a:cubicBezTo>
                    <a:cubicBezTo>
                      <a:pt x="8430" y="12835"/>
                      <a:pt x="8876" y="13693"/>
                      <a:pt x="9346" y="14533"/>
                    </a:cubicBezTo>
                    <a:cubicBezTo>
                      <a:pt x="8733" y="14742"/>
                      <a:pt x="8120" y="14954"/>
                      <a:pt x="7505" y="15158"/>
                    </a:cubicBezTo>
                    <a:cubicBezTo>
                      <a:pt x="7497" y="14450"/>
                      <a:pt x="7519" y="13743"/>
                      <a:pt x="7513" y="13036"/>
                    </a:cubicBezTo>
                    <a:cubicBezTo>
                      <a:pt x="7520" y="12895"/>
                      <a:pt x="7498" y="12732"/>
                      <a:pt x="7597" y="12616"/>
                    </a:cubicBezTo>
                    <a:cubicBezTo>
                      <a:pt x="7707" y="12481"/>
                      <a:pt x="7834" y="12360"/>
                      <a:pt x="7944" y="12225"/>
                    </a:cubicBezTo>
                    <a:cubicBezTo>
                      <a:pt x="7395" y="12212"/>
                      <a:pt x="6845" y="12198"/>
                      <a:pt x="6295" y="12212"/>
                    </a:cubicBezTo>
                    <a:cubicBezTo>
                      <a:pt x="6428" y="12408"/>
                      <a:pt x="6599" y="12577"/>
                      <a:pt x="6710" y="12788"/>
                    </a:cubicBezTo>
                    <a:cubicBezTo>
                      <a:pt x="6769" y="12896"/>
                      <a:pt x="6754" y="13023"/>
                      <a:pt x="6756" y="13141"/>
                    </a:cubicBezTo>
                    <a:cubicBezTo>
                      <a:pt x="6748" y="13906"/>
                      <a:pt x="6763" y="14671"/>
                      <a:pt x="6763" y="15436"/>
                    </a:cubicBezTo>
                    <a:cubicBezTo>
                      <a:pt x="6742" y="15453"/>
                      <a:pt x="6701" y="15485"/>
                      <a:pt x="6680" y="15502"/>
                    </a:cubicBezTo>
                    <a:cubicBezTo>
                      <a:pt x="6225" y="14698"/>
                      <a:pt x="5776" y="13891"/>
                      <a:pt x="5314" y="13091"/>
                    </a:cubicBezTo>
                    <a:cubicBezTo>
                      <a:pt x="5134" y="12790"/>
                      <a:pt x="4974" y="12475"/>
                      <a:pt x="4772" y="12188"/>
                    </a:cubicBezTo>
                    <a:cubicBezTo>
                      <a:pt x="4266" y="12189"/>
                      <a:pt x="3759" y="12188"/>
                      <a:pt x="3253" y="12189"/>
                    </a:cubicBezTo>
                    <a:cubicBezTo>
                      <a:pt x="2989" y="12192"/>
                      <a:pt x="2725" y="12166"/>
                      <a:pt x="2461" y="12188"/>
                    </a:cubicBezTo>
                    <a:cubicBezTo>
                      <a:pt x="2579" y="12377"/>
                      <a:pt x="2737" y="12537"/>
                      <a:pt x="2863" y="12720"/>
                    </a:cubicBezTo>
                    <a:cubicBezTo>
                      <a:pt x="2947" y="12831"/>
                      <a:pt x="2925" y="12976"/>
                      <a:pt x="2928" y="13105"/>
                    </a:cubicBezTo>
                    <a:cubicBezTo>
                      <a:pt x="2917" y="14398"/>
                      <a:pt x="2909" y="15691"/>
                      <a:pt x="2934" y="16983"/>
                    </a:cubicBezTo>
                    <a:cubicBezTo>
                      <a:pt x="2061" y="17370"/>
                      <a:pt x="1222" y="17827"/>
                      <a:pt x="393" y="18299"/>
                    </a:cubicBezTo>
                    <a:cubicBezTo>
                      <a:pt x="164" y="17315"/>
                      <a:pt x="58" y="16303"/>
                      <a:pt x="43" y="15293"/>
                    </a:cubicBezTo>
                    <a:cubicBezTo>
                      <a:pt x="0" y="12925"/>
                      <a:pt x="526" y="10550"/>
                      <a:pt x="1568" y="8423"/>
                    </a:cubicBezTo>
                    <a:cubicBezTo>
                      <a:pt x="2550" y="6405"/>
                      <a:pt x="3988" y="4610"/>
                      <a:pt x="5749" y="3219"/>
                    </a:cubicBezTo>
                    <a:cubicBezTo>
                      <a:pt x="7777" y="1608"/>
                      <a:pt x="10246" y="550"/>
                      <a:pt x="12819" y="237"/>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48" name="Freeform 247">
                <a:extLst>
                  <a:ext uri="{FF2B5EF4-FFF2-40B4-BE49-F238E27FC236}">
                    <a16:creationId xmlns:a16="http://schemas.microsoft.com/office/drawing/2014/main" id="{B984692E-F011-A644-A56C-BAF0CA943D74}"/>
                  </a:ext>
                </a:extLst>
              </p:cNvPr>
              <p:cNvSpPr>
                <a:spLocks noChangeArrowheads="1"/>
              </p:cNvSpPr>
              <p:nvPr/>
            </p:nvSpPr>
            <p:spPr bwMode="auto">
              <a:xfrm>
                <a:off x="2168" y="653"/>
                <a:ext cx="131" cy="90"/>
              </a:xfrm>
              <a:custGeom>
                <a:avLst/>
                <a:gdLst>
                  <a:gd name="T0" fmla="*/ 63 w 26863"/>
                  <a:gd name="T1" fmla="*/ 1 h 18299"/>
                  <a:gd name="T2" fmla="*/ 90 w 26863"/>
                  <a:gd name="T3" fmla="*/ 4 h 18299"/>
                  <a:gd name="T4" fmla="*/ 124 w 26863"/>
                  <a:gd name="T5" fmla="*/ 25 h 18299"/>
                  <a:gd name="T6" fmla="*/ 131 w 26863"/>
                  <a:gd name="T7" fmla="*/ 36 h 18299"/>
                  <a:gd name="T8" fmla="*/ 114 w 26863"/>
                  <a:gd name="T9" fmla="*/ 45 h 18299"/>
                  <a:gd name="T10" fmla="*/ 89 w 26863"/>
                  <a:gd name="T11" fmla="*/ 56 h 18299"/>
                  <a:gd name="T12" fmla="*/ 76 w 26863"/>
                  <a:gd name="T13" fmla="*/ 42 h 18299"/>
                  <a:gd name="T14" fmla="*/ 59 w 26863"/>
                  <a:gd name="T15" fmla="*/ 29 h 18299"/>
                  <a:gd name="T16" fmla="*/ 49 w 26863"/>
                  <a:gd name="T17" fmla="*/ 26 h 18299"/>
                  <a:gd name="T18" fmla="*/ 41 w 26863"/>
                  <a:gd name="T19" fmla="*/ 27 h 18299"/>
                  <a:gd name="T20" fmla="*/ 37 w 26863"/>
                  <a:gd name="T21" fmla="*/ 33 h 18299"/>
                  <a:gd name="T22" fmla="*/ 35 w 26863"/>
                  <a:gd name="T23" fmla="*/ 41 h 18299"/>
                  <a:gd name="T24" fmla="*/ 39 w 26863"/>
                  <a:gd name="T25" fmla="*/ 59 h 18299"/>
                  <a:gd name="T26" fmla="*/ 46 w 26863"/>
                  <a:gd name="T27" fmla="*/ 71 h 18299"/>
                  <a:gd name="T28" fmla="*/ 37 w 26863"/>
                  <a:gd name="T29" fmla="*/ 75 h 18299"/>
                  <a:gd name="T30" fmla="*/ 37 w 26863"/>
                  <a:gd name="T31" fmla="*/ 64 h 18299"/>
                  <a:gd name="T32" fmla="*/ 37 w 26863"/>
                  <a:gd name="T33" fmla="*/ 62 h 18299"/>
                  <a:gd name="T34" fmla="*/ 39 w 26863"/>
                  <a:gd name="T35" fmla="*/ 60 h 18299"/>
                  <a:gd name="T36" fmla="*/ 31 w 26863"/>
                  <a:gd name="T37" fmla="*/ 60 h 18299"/>
                  <a:gd name="T38" fmla="*/ 33 w 26863"/>
                  <a:gd name="T39" fmla="*/ 63 h 18299"/>
                  <a:gd name="T40" fmla="*/ 33 w 26863"/>
                  <a:gd name="T41" fmla="*/ 65 h 18299"/>
                  <a:gd name="T42" fmla="*/ 33 w 26863"/>
                  <a:gd name="T43" fmla="*/ 76 h 18299"/>
                  <a:gd name="T44" fmla="*/ 33 w 26863"/>
                  <a:gd name="T45" fmla="*/ 76 h 18299"/>
                  <a:gd name="T46" fmla="*/ 26 w 26863"/>
                  <a:gd name="T47" fmla="*/ 64 h 18299"/>
                  <a:gd name="T48" fmla="*/ 23 w 26863"/>
                  <a:gd name="T49" fmla="*/ 60 h 18299"/>
                  <a:gd name="T50" fmla="*/ 16 w 26863"/>
                  <a:gd name="T51" fmla="*/ 60 h 18299"/>
                  <a:gd name="T52" fmla="*/ 12 w 26863"/>
                  <a:gd name="T53" fmla="*/ 60 h 18299"/>
                  <a:gd name="T54" fmla="*/ 14 w 26863"/>
                  <a:gd name="T55" fmla="*/ 63 h 18299"/>
                  <a:gd name="T56" fmla="*/ 14 w 26863"/>
                  <a:gd name="T57" fmla="*/ 64 h 18299"/>
                  <a:gd name="T58" fmla="*/ 14 w 26863"/>
                  <a:gd name="T59" fmla="*/ 84 h 18299"/>
                  <a:gd name="T60" fmla="*/ 2 w 26863"/>
                  <a:gd name="T61" fmla="*/ 90 h 18299"/>
                  <a:gd name="T62" fmla="*/ 0 w 26863"/>
                  <a:gd name="T63" fmla="*/ 75 h 18299"/>
                  <a:gd name="T64" fmla="*/ 8 w 26863"/>
                  <a:gd name="T65" fmla="*/ 41 h 18299"/>
                  <a:gd name="T66" fmla="*/ 28 w 26863"/>
                  <a:gd name="T67" fmla="*/ 16 h 18299"/>
                  <a:gd name="T68" fmla="*/ 63 w 26863"/>
                  <a:gd name="T69" fmla="*/ 1 h 182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863"/>
                  <a:gd name="T106" fmla="*/ 0 h 18299"/>
                  <a:gd name="T107" fmla="*/ 26863 w 26863"/>
                  <a:gd name="T108" fmla="*/ 18299 h 182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863" h="18299">
                    <a:moveTo>
                      <a:pt x="12819" y="237"/>
                    </a:moveTo>
                    <a:cubicBezTo>
                      <a:pt x="14730" y="0"/>
                      <a:pt x="16690" y="159"/>
                      <a:pt x="18535" y="713"/>
                    </a:cubicBezTo>
                    <a:cubicBezTo>
                      <a:pt x="21172" y="1496"/>
                      <a:pt x="23555" y="3074"/>
                      <a:pt x="25351" y="5152"/>
                    </a:cubicBezTo>
                    <a:cubicBezTo>
                      <a:pt x="25912" y="5806"/>
                      <a:pt x="26432" y="6499"/>
                      <a:pt x="26863" y="7245"/>
                    </a:cubicBezTo>
                    <a:cubicBezTo>
                      <a:pt x="25775" y="7931"/>
                      <a:pt x="24633" y="8529"/>
                      <a:pt x="23477" y="9091"/>
                    </a:cubicBezTo>
                    <a:cubicBezTo>
                      <a:pt x="21754" y="9947"/>
                      <a:pt x="19985" y="10708"/>
                      <a:pt x="18197" y="11419"/>
                    </a:cubicBezTo>
                    <a:cubicBezTo>
                      <a:pt x="17433" y="10421"/>
                      <a:pt x="16581" y="9492"/>
                      <a:pt x="15673" y="8623"/>
                    </a:cubicBezTo>
                    <a:cubicBezTo>
                      <a:pt x="14588" y="7600"/>
                      <a:pt x="13397" y="6671"/>
                      <a:pt x="12067" y="5986"/>
                    </a:cubicBezTo>
                    <a:cubicBezTo>
                      <a:pt x="11399" y="5648"/>
                      <a:pt x="10694" y="5358"/>
                      <a:pt x="9947" y="5257"/>
                    </a:cubicBezTo>
                    <a:cubicBezTo>
                      <a:pt x="9413" y="5188"/>
                      <a:pt x="8838" y="5234"/>
                      <a:pt x="8370" y="5522"/>
                    </a:cubicBezTo>
                    <a:cubicBezTo>
                      <a:pt x="7948" y="5772"/>
                      <a:pt x="7661" y="6200"/>
                      <a:pt x="7501" y="6656"/>
                    </a:cubicBezTo>
                    <a:cubicBezTo>
                      <a:pt x="7314" y="7184"/>
                      <a:pt x="7264" y="7751"/>
                      <a:pt x="7277" y="8308"/>
                    </a:cubicBezTo>
                    <a:cubicBezTo>
                      <a:pt x="7317" y="9555"/>
                      <a:pt x="7645" y="10775"/>
                      <a:pt x="8088" y="11934"/>
                    </a:cubicBezTo>
                    <a:cubicBezTo>
                      <a:pt x="8430" y="12835"/>
                      <a:pt x="8876" y="13693"/>
                      <a:pt x="9346" y="14533"/>
                    </a:cubicBezTo>
                    <a:cubicBezTo>
                      <a:pt x="8733" y="14742"/>
                      <a:pt x="8120" y="14954"/>
                      <a:pt x="7505" y="15158"/>
                    </a:cubicBezTo>
                    <a:cubicBezTo>
                      <a:pt x="7497" y="14450"/>
                      <a:pt x="7519" y="13743"/>
                      <a:pt x="7513" y="13036"/>
                    </a:cubicBezTo>
                    <a:cubicBezTo>
                      <a:pt x="7520" y="12895"/>
                      <a:pt x="7498" y="12732"/>
                      <a:pt x="7597" y="12616"/>
                    </a:cubicBezTo>
                    <a:cubicBezTo>
                      <a:pt x="7707" y="12481"/>
                      <a:pt x="7834" y="12360"/>
                      <a:pt x="7944" y="12225"/>
                    </a:cubicBezTo>
                    <a:cubicBezTo>
                      <a:pt x="7395" y="12212"/>
                      <a:pt x="6845" y="12198"/>
                      <a:pt x="6295" y="12212"/>
                    </a:cubicBezTo>
                    <a:cubicBezTo>
                      <a:pt x="6428" y="12408"/>
                      <a:pt x="6599" y="12577"/>
                      <a:pt x="6710" y="12788"/>
                    </a:cubicBezTo>
                    <a:cubicBezTo>
                      <a:pt x="6769" y="12896"/>
                      <a:pt x="6754" y="13023"/>
                      <a:pt x="6756" y="13141"/>
                    </a:cubicBezTo>
                    <a:cubicBezTo>
                      <a:pt x="6748" y="13906"/>
                      <a:pt x="6763" y="14671"/>
                      <a:pt x="6763" y="15436"/>
                    </a:cubicBezTo>
                    <a:cubicBezTo>
                      <a:pt x="6742" y="15453"/>
                      <a:pt x="6701" y="15485"/>
                      <a:pt x="6680" y="15502"/>
                    </a:cubicBezTo>
                    <a:cubicBezTo>
                      <a:pt x="6225" y="14698"/>
                      <a:pt x="5776" y="13891"/>
                      <a:pt x="5314" y="13091"/>
                    </a:cubicBezTo>
                    <a:cubicBezTo>
                      <a:pt x="5134" y="12790"/>
                      <a:pt x="4974" y="12475"/>
                      <a:pt x="4772" y="12188"/>
                    </a:cubicBezTo>
                    <a:cubicBezTo>
                      <a:pt x="4266" y="12189"/>
                      <a:pt x="3759" y="12188"/>
                      <a:pt x="3253" y="12189"/>
                    </a:cubicBezTo>
                    <a:cubicBezTo>
                      <a:pt x="2989" y="12192"/>
                      <a:pt x="2725" y="12166"/>
                      <a:pt x="2461" y="12188"/>
                    </a:cubicBezTo>
                    <a:cubicBezTo>
                      <a:pt x="2579" y="12377"/>
                      <a:pt x="2737" y="12537"/>
                      <a:pt x="2863" y="12720"/>
                    </a:cubicBezTo>
                    <a:cubicBezTo>
                      <a:pt x="2947" y="12831"/>
                      <a:pt x="2925" y="12976"/>
                      <a:pt x="2928" y="13105"/>
                    </a:cubicBezTo>
                    <a:cubicBezTo>
                      <a:pt x="2917" y="14398"/>
                      <a:pt x="2909" y="15691"/>
                      <a:pt x="2934" y="16983"/>
                    </a:cubicBezTo>
                    <a:cubicBezTo>
                      <a:pt x="2061" y="17370"/>
                      <a:pt x="1222" y="17827"/>
                      <a:pt x="393" y="18299"/>
                    </a:cubicBezTo>
                    <a:cubicBezTo>
                      <a:pt x="164" y="17315"/>
                      <a:pt x="58" y="16303"/>
                      <a:pt x="43" y="15293"/>
                    </a:cubicBezTo>
                    <a:cubicBezTo>
                      <a:pt x="0" y="12925"/>
                      <a:pt x="526" y="10550"/>
                      <a:pt x="1568" y="8423"/>
                    </a:cubicBezTo>
                    <a:cubicBezTo>
                      <a:pt x="2550" y="6405"/>
                      <a:pt x="3988" y="4610"/>
                      <a:pt x="5749" y="3219"/>
                    </a:cubicBezTo>
                    <a:cubicBezTo>
                      <a:pt x="7777" y="1608"/>
                      <a:pt x="10246" y="550"/>
                      <a:pt x="12819" y="237"/>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49" name="Freeform 248">
                <a:extLst>
                  <a:ext uri="{FF2B5EF4-FFF2-40B4-BE49-F238E27FC236}">
                    <a16:creationId xmlns:a16="http://schemas.microsoft.com/office/drawing/2014/main" id="{BDA2AA42-4406-DC4E-9F79-EBDBA9A35019}"/>
                  </a:ext>
                </a:extLst>
              </p:cNvPr>
              <p:cNvSpPr>
                <a:spLocks noChangeArrowheads="1"/>
              </p:cNvSpPr>
              <p:nvPr/>
            </p:nvSpPr>
            <p:spPr bwMode="auto">
              <a:xfrm>
                <a:off x="2258" y="660"/>
                <a:ext cx="74" cy="65"/>
              </a:xfrm>
              <a:custGeom>
                <a:avLst/>
                <a:gdLst>
                  <a:gd name="T0" fmla="*/ 74 w 15162"/>
                  <a:gd name="T1" fmla="*/ 0 h 13259"/>
                  <a:gd name="T2" fmla="*/ 74 w 15162"/>
                  <a:gd name="T3" fmla="*/ 2 h 13259"/>
                  <a:gd name="T4" fmla="*/ 67 w 15162"/>
                  <a:gd name="T5" fmla="*/ 15 h 13259"/>
                  <a:gd name="T6" fmla="*/ 47 w 15162"/>
                  <a:gd name="T7" fmla="*/ 37 h 13259"/>
                  <a:gd name="T8" fmla="*/ 29 w 15162"/>
                  <a:gd name="T9" fmla="*/ 53 h 13259"/>
                  <a:gd name="T10" fmla="*/ 23 w 15162"/>
                  <a:gd name="T11" fmla="*/ 57 h 13259"/>
                  <a:gd name="T12" fmla="*/ 14 w 15162"/>
                  <a:gd name="T13" fmla="*/ 63 h 13259"/>
                  <a:gd name="T14" fmla="*/ 11 w 15162"/>
                  <a:gd name="T15" fmla="*/ 65 h 13259"/>
                  <a:gd name="T16" fmla="*/ 10 w 15162"/>
                  <a:gd name="T17" fmla="*/ 62 h 13259"/>
                  <a:gd name="T18" fmla="*/ 22 w 15162"/>
                  <a:gd name="T19" fmla="*/ 54 h 13259"/>
                  <a:gd name="T20" fmla="*/ 23 w 15162"/>
                  <a:gd name="T21" fmla="*/ 53 h 13259"/>
                  <a:gd name="T22" fmla="*/ 38 w 15162"/>
                  <a:gd name="T23" fmla="*/ 41 h 13259"/>
                  <a:gd name="T24" fmla="*/ 39 w 15162"/>
                  <a:gd name="T25" fmla="*/ 39 h 13259"/>
                  <a:gd name="T26" fmla="*/ 36 w 15162"/>
                  <a:gd name="T27" fmla="*/ 41 h 13259"/>
                  <a:gd name="T28" fmla="*/ 10 w 15162"/>
                  <a:gd name="T29" fmla="*/ 54 h 13259"/>
                  <a:gd name="T30" fmla="*/ 10 w 15162"/>
                  <a:gd name="T31" fmla="*/ 52 h 13259"/>
                  <a:gd name="T32" fmla="*/ 7 w 15162"/>
                  <a:gd name="T33" fmla="*/ 54 h 13259"/>
                  <a:gd name="T34" fmla="*/ 3 w 15162"/>
                  <a:gd name="T35" fmla="*/ 53 h 13259"/>
                  <a:gd name="T36" fmla="*/ 2 w 15162"/>
                  <a:gd name="T37" fmla="*/ 51 h 13259"/>
                  <a:gd name="T38" fmla="*/ 0 w 15162"/>
                  <a:gd name="T39" fmla="*/ 48 h 13259"/>
                  <a:gd name="T40" fmla="*/ 26 w 15162"/>
                  <a:gd name="T41" fmla="*/ 37 h 13259"/>
                  <a:gd name="T42" fmla="*/ 42 w 15162"/>
                  <a:gd name="T43" fmla="*/ 28 h 13259"/>
                  <a:gd name="T44" fmla="*/ 59 w 15162"/>
                  <a:gd name="T45" fmla="*/ 16 h 13259"/>
                  <a:gd name="T46" fmla="*/ 74 w 15162"/>
                  <a:gd name="T47" fmla="*/ 0 h 132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62"/>
                  <a:gd name="T73" fmla="*/ 0 h 13259"/>
                  <a:gd name="T74" fmla="*/ 15162 w 15162"/>
                  <a:gd name="T75" fmla="*/ 13259 h 1325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62" h="13259">
                    <a:moveTo>
                      <a:pt x="15112" y="0"/>
                    </a:moveTo>
                    <a:cubicBezTo>
                      <a:pt x="15162" y="113"/>
                      <a:pt x="15094" y="227"/>
                      <a:pt x="15060" y="334"/>
                    </a:cubicBezTo>
                    <a:cubicBezTo>
                      <a:pt x="14707" y="1317"/>
                      <a:pt x="14223" y="2249"/>
                      <a:pt x="13652" y="3122"/>
                    </a:cubicBezTo>
                    <a:cubicBezTo>
                      <a:pt x="12550" y="4814"/>
                      <a:pt x="11152" y="6291"/>
                      <a:pt x="9664" y="7647"/>
                    </a:cubicBezTo>
                    <a:cubicBezTo>
                      <a:pt x="8449" y="8751"/>
                      <a:pt x="7158" y="9765"/>
                      <a:pt x="5847" y="10750"/>
                    </a:cubicBezTo>
                    <a:cubicBezTo>
                      <a:pt x="5463" y="11024"/>
                      <a:pt x="5082" y="11301"/>
                      <a:pt x="4702" y="11581"/>
                    </a:cubicBezTo>
                    <a:cubicBezTo>
                      <a:pt x="4102" y="11998"/>
                      <a:pt x="3506" y="12422"/>
                      <a:pt x="2900" y="12832"/>
                    </a:cubicBezTo>
                    <a:cubicBezTo>
                      <a:pt x="2696" y="12974"/>
                      <a:pt x="2485" y="13107"/>
                      <a:pt x="2288" y="13259"/>
                    </a:cubicBezTo>
                    <a:cubicBezTo>
                      <a:pt x="2189" y="13086"/>
                      <a:pt x="2086" y="12915"/>
                      <a:pt x="1985" y="12743"/>
                    </a:cubicBezTo>
                    <a:cubicBezTo>
                      <a:pt x="2833" y="12183"/>
                      <a:pt x="3657" y="11588"/>
                      <a:pt x="4467" y="10975"/>
                    </a:cubicBezTo>
                    <a:cubicBezTo>
                      <a:pt x="4559" y="10905"/>
                      <a:pt x="4652" y="10835"/>
                      <a:pt x="4744" y="10765"/>
                    </a:cubicBezTo>
                    <a:cubicBezTo>
                      <a:pt x="5766" y="9980"/>
                      <a:pt x="6761" y="9160"/>
                      <a:pt x="7736" y="8317"/>
                    </a:cubicBezTo>
                    <a:cubicBezTo>
                      <a:pt x="7856" y="8214"/>
                      <a:pt x="7978" y="8113"/>
                      <a:pt x="8091" y="8002"/>
                    </a:cubicBezTo>
                    <a:cubicBezTo>
                      <a:pt x="7874" y="8120"/>
                      <a:pt x="7676" y="8271"/>
                      <a:pt x="7465" y="8401"/>
                    </a:cubicBezTo>
                    <a:cubicBezTo>
                      <a:pt x="5741" y="9498"/>
                      <a:pt x="3888" y="10384"/>
                      <a:pt x="1981" y="11115"/>
                    </a:cubicBezTo>
                    <a:cubicBezTo>
                      <a:pt x="1980" y="10956"/>
                      <a:pt x="1987" y="10798"/>
                      <a:pt x="1990" y="10639"/>
                    </a:cubicBezTo>
                    <a:cubicBezTo>
                      <a:pt x="1837" y="10746"/>
                      <a:pt x="1706" y="10939"/>
                      <a:pt x="1497" y="10915"/>
                    </a:cubicBezTo>
                    <a:cubicBezTo>
                      <a:pt x="1229" y="10887"/>
                      <a:pt x="963" y="10834"/>
                      <a:pt x="700" y="10776"/>
                    </a:cubicBezTo>
                    <a:cubicBezTo>
                      <a:pt x="594" y="10709"/>
                      <a:pt x="539" y="10584"/>
                      <a:pt x="459" y="10489"/>
                    </a:cubicBezTo>
                    <a:cubicBezTo>
                      <a:pt x="310" y="10283"/>
                      <a:pt x="146" y="10089"/>
                      <a:pt x="0" y="9881"/>
                    </a:cubicBezTo>
                    <a:cubicBezTo>
                      <a:pt x="1788" y="9170"/>
                      <a:pt x="3557" y="8409"/>
                      <a:pt x="5280" y="7553"/>
                    </a:cubicBezTo>
                    <a:cubicBezTo>
                      <a:pt x="6436" y="6991"/>
                      <a:pt x="7578" y="6393"/>
                      <a:pt x="8666" y="5707"/>
                    </a:cubicBezTo>
                    <a:cubicBezTo>
                      <a:pt x="9867" y="4960"/>
                      <a:pt x="11024" y="4142"/>
                      <a:pt x="12111" y="3238"/>
                    </a:cubicBezTo>
                    <a:cubicBezTo>
                      <a:pt x="13240" y="2290"/>
                      <a:pt x="14315" y="1248"/>
                      <a:pt x="15112"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50" name="Freeform 249">
                <a:extLst>
                  <a:ext uri="{FF2B5EF4-FFF2-40B4-BE49-F238E27FC236}">
                    <a16:creationId xmlns:a16="http://schemas.microsoft.com/office/drawing/2014/main" id="{365DD1EC-5B10-C84D-8F9C-5AAA53C311AE}"/>
                  </a:ext>
                </a:extLst>
              </p:cNvPr>
              <p:cNvSpPr>
                <a:spLocks noChangeArrowheads="1"/>
              </p:cNvSpPr>
              <p:nvPr/>
            </p:nvSpPr>
            <p:spPr bwMode="auto">
              <a:xfrm>
                <a:off x="2258" y="660"/>
                <a:ext cx="74" cy="65"/>
              </a:xfrm>
              <a:custGeom>
                <a:avLst/>
                <a:gdLst>
                  <a:gd name="T0" fmla="*/ 74 w 15162"/>
                  <a:gd name="T1" fmla="*/ 0 h 13259"/>
                  <a:gd name="T2" fmla="*/ 74 w 15162"/>
                  <a:gd name="T3" fmla="*/ 2 h 13259"/>
                  <a:gd name="T4" fmla="*/ 67 w 15162"/>
                  <a:gd name="T5" fmla="*/ 15 h 13259"/>
                  <a:gd name="T6" fmla="*/ 47 w 15162"/>
                  <a:gd name="T7" fmla="*/ 37 h 13259"/>
                  <a:gd name="T8" fmla="*/ 29 w 15162"/>
                  <a:gd name="T9" fmla="*/ 53 h 13259"/>
                  <a:gd name="T10" fmla="*/ 23 w 15162"/>
                  <a:gd name="T11" fmla="*/ 57 h 13259"/>
                  <a:gd name="T12" fmla="*/ 14 w 15162"/>
                  <a:gd name="T13" fmla="*/ 63 h 13259"/>
                  <a:gd name="T14" fmla="*/ 11 w 15162"/>
                  <a:gd name="T15" fmla="*/ 65 h 13259"/>
                  <a:gd name="T16" fmla="*/ 10 w 15162"/>
                  <a:gd name="T17" fmla="*/ 62 h 13259"/>
                  <a:gd name="T18" fmla="*/ 22 w 15162"/>
                  <a:gd name="T19" fmla="*/ 54 h 13259"/>
                  <a:gd name="T20" fmla="*/ 23 w 15162"/>
                  <a:gd name="T21" fmla="*/ 53 h 13259"/>
                  <a:gd name="T22" fmla="*/ 38 w 15162"/>
                  <a:gd name="T23" fmla="*/ 41 h 13259"/>
                  <a:gd name="T24" fmla="*/ 39 w 15162"/>
                  <a:gd name="T25" fmla="*/ 39 h 13259"/>
                  <a:gd name="T26" fmla="*/ 36 w 15162"/>
                  <a:gd name="T27" fmla="*/ 41 h 13259"/>
                  <a:gd name="T28" fmla="*/ 10 w 15162"/>
                  <a:gd name="T29" fmla="*/ 54 h 13259"/>
                  <a:gd name="T30" fmla="*/ 10 w 15162"/>
                  <a:gd name="T31" fmla="*/ 52 h 13259"/>
                  <a:gd name="T32" fmla="*/ 7 w 15162"/>
                  <a:gd name="T33" fmla="*/ 54 h 13259"/>
                  <a:gd name="T34" fmla="*/ 3 w 15162"/>
                  <a:gd name="T35" fmla="*/ 53 h 13259"/>
                  <a:gd name="T36" fmla="*/ 2 w 15162"/>
                  <a:gd name="T37" fmla="*/ 51 h 13259"/>
                  <a:gd name="T38" fmla="*/ 0 w 15162"/>
                  <a:gd name="T39" fmla="*/ 48 h 13259"/>
                  <a:gd name="T40" fmla="*/ 26 w 15162"/>
                  <a:gd name="T41" fmla="*/ 37 h 13259"/>
                  <a:gd name="T42" fmla="*/ 42 w 15162"/>
                  <a:gd name="T43" fmla="*/ 28 h 13259"/>
                  <a:gd name="T44" fmla="*/ 59 w 15162"/>
                  <a:gd name="T45" fmla="*/ 16 h 13259"/>
                  <a:gd name="T46" fmla="*/ 74 w 15162"/>
                  <a:gd name="T47" fmla="*/ 0 h 132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62"/>
                  <a:gd name="T73" fmla="*/ 0 h 13259"/>
                  <a:gd name="T74" fmla="*/ 15162 w 15162"/>
                  <a:gd name="T75" fmla="*/ 13259 h 1325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62" h="13259">
                    <a:moveTo>
                      <a:pt x="15112" y="0"/>
                    </a:moveTo>
                    <a:cubicBezTo>
                      <a:pt x="15162" y="113"/>
                      <a:pt x="15094" y="227"/>
                      <a:pt x="15060" y="334"/>
                    </a:cubicBezTo>
                    <a:cubicBezTo>
                      <a:pt x="14707" y="1317"/>
                      <a:pt x="14223" y="2249"/>
                      <a:pt x="13652" y="3122"/>
                    </a:cubicBezTo>
                    <a:cubicBezTo>
                      <a:pt x="12550" y="4814"/>
                      <a:pt x="11152" y="6291"/>
                      <a:pt x="9664" y="7647"/>
                    </a:cubicBezTo>
                    <a:cubicBezTo>
                      <a:pt x="8449" y="8751"/>
                      <a:pt x="7158" y="9765"/>
                      <a:pt x="5847" y="10750"/>
                    </a:cubicBezTo>
                    <a:cubicBezTo>
                      <a:pt x="5463" y="11024"/>
                      <a:pt x="5082" y="11301"/>
                      <a:pt x="4702" y="11581"/>
                    </a:cubicBezTo>
                    <a:cubicBezTo>
                      <a:pt x="4102" y="11998"/>
                      <a:pt x="3506" y="12422"/>
                      <a:pt x="2900" y="12832"/>
                    </a:cubicBezTo>
                    <a:cubicBezTo>
                      <a:pt x="2696" y="12974"/>
                      <a:pt x="2485" y="13107"/>
                      <a:pt x="2288" y="13259"/>
                    </a:cubicBezTo>
                    <a:cubicBezTo>
                      <a:pt x="2189" y="13086"/>
                      <a:pt x="2086" y="12915"/>
                      <a:pt x="1985" y="12743"/>
                    </a:cubicBezTo>
                    <a:cubicBezTo>
                      <a:pt x="2833" y="12183"/>
                      <a:pt x="3657" y="11588"/>
                      <a:pt x="4467" y="10975"/>
                    </a:cubicBezTo>
                    <a:cubicBezTo>
                      <a:pt x="4559" y="10905"/>
                      <a:pt x="4652" y="10835"/>
                      <a:pt x="4744" y="10765"/>
                    </a:cubicBezTo>
                    <a:cubicBezTo>
                      <a:pt x="5766" y="9980"/>
                      <a:pt x="6761" y="9160"/>
                      <a:pt x="7736" y="8317"/>
                    </a:cubicBezTo>
                    <a:cubicBezTo>
                      <a:pt x="7856" y="8214"/>
                      <a:pt x="7978" y="8113"/>
                      <a:pt x="8091" y="8002"/>
                    </a:cubicBezTo>
                    <a:cubicBezTo>
                      <a:pt x="7874" y="8120"/>
                      <a:pt x="7676" y="8271"/>
                      <a:pt x="7465" y="8401"/>
                    </a:cubicBezTo>
                    <a:cubicBezTo>
                      <a:pt x="5741" y="9498"/>
                      <a:pt x="3888" y="10384"/>
                      <a:pt x="1981" y="11115"/>
                    </a:cubicBezTo>
                    <a:cubicBezTo>
                      <a:pt x="1980" y="10956"/>
                      <a:pt x="1987" y="10798"/>
                      <a:pt x="1990" y="10639"/>
                    </a:cubicBezTo>
                    <a:cubicBezTo>
                      <a:pt x="1837" y="10746"/>
                      <a:pt x="1706" y="10939"/>
                      <a:pt x="1497" y="10915"/>
                    </a:cubicBezTo>
                    <a:cubicBezTo>
                      <a:pt x="1229" y="10887"/>
                      <a:pt x="963" y="10834"/>
                      <a:pt x="700" y="10776"/>
                    </a:cubicBezTo>
                    <a:cubicBezTo>
                      <a:pt x="594" y="10709"/>
                      <a:pt x="539" y="10584"/>
                      <a:pt x="459" y="10489"/>
                    </a:cubicBezTo>
                    <a:cubicBezTo>
                      <a:pt x="310" y="10283"/>
                      <a:pt x="146" y="10089"/>
                      <a:pt x="0" y="9881"/>
                    </a:cubicBezTo>
                    <a:cubicBezTo>
                      <a:pt x="1788" y="9170"/>
                      <a:pt x="3557" y="8409"/>
                      <a:pt x="5280" y="7553"/>
                    </a:cubicBezTo>
                    <a:cubicBezTo>
                      <a:pt x="6436" y="6991"/>
                      <a:pt x="7578" y="6393"/>
                      <a:pt x="8666" y="5707"/>
                    </a:cubicBezTo>
                    <a:cubicBezTo>
                      <a:pt x="9867" y="4960"/>
                      <a:pt x="11024" y="4142"/>
                      <a:pt x="12111" y="3238"/>
                    </a:cubicBezTo>
                    <a:cubicBezTo>
                      <a:pt x="13240" y="2290"/>
                      <a:pt x="14315" y="1248"/>
                      <a:pt x="15112" y="0"/>
                    </a:cubicBezTo>
                    <a:close/>
                  </a:path>
                </a:pathLst>
              </a:custGeom>
              <a:solidFill>
                <a:srgbClr val="E32E3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51" name="Freeform 250">
                <a:extLst>
                  <a:ext uri="{FF2B5EF4-FFF2-40B4-BE49-F238E27FC236}">
                    <a16:creationId xmlns:a16="http://schemas.microsoft.com/office/drawing/2014/main" id="{D503434A-B644-2C4A-9E7A-41B96C563479}"/>
                  </a:ext>
                </a:extLst>
              </p:cNvPr>
              <p:cNvSpPr>
                <a:spLocks noChangeArrowheads="1"/>
              </p:cNvSpPr>
              <p:nvPr/>
            </p:nvSpPr>
            <p:spPr bwMode="auto">
              <a:xfrm>
                <a:off x="2204" y="679"/>
                <a:ext cx="99" cy="90"/>
              </a:xfrm>
              <a:custGeom>
                <a:avLst/>
                <a:gdLst>
                  <a:gd name="T0" fmla="*/ 13 w 20222"/>
                  <a:gd name="T1" fmla="*/ 0 h 18546"/>
                  <a:gd name="T2" fmla="*/ 41 w 20222"/>
                  <a:gd name="T3" fmla="*/ 17 h 18546"/>
                  <a:gd name="T4" fmla="*/ 56 w 20222"/>
                  <a:gd name="T5" fmla="*/ 33 h 18546"/>
                  <a:gd name="T6" fmla="*/ 61 w 20222"/>
                  <a:gd name="T7" fmla="*/ 35 h 18546"/>
                  <a:gd name="T8" fmla="*/ 63 w 20222"/>
                  <a:gd name="T9" fmla="*/ 36 h 18546"/>
                  <a:gd name="T10" fmla="*/ 60 w 20222"/>
                  <a:gd name="T11" fmla="*/ 39 h 18546"/>
                  <a:gd name="T12" fmla="*/ 65 w 20222"/>
                  <a:gd name="T13" fmla="*/ 47 h 18546"/>
                  <a:gd name="T14" fmla="*/ 72 w 20222"/>
                  <a:gd name="T15" fmla="*/ 56 h 18546"/>
                  <a:gd name="T16" fmla="*/ 77 w 20222"/>
                  <a:gd name="T17" fmla="*/ 38 h 18546"/>
                  <a:gd name="T18" fmla="*/ 88 w 20222"/>
                  <a:gd name="T19" fmla="*/ 35 h 18546"/>
                  <a:gd name="T20" fmla="*/ 99 w 20222"/>
                  <a:gd name="T21" fmla="*/ 61 h 18546"/>
                  <a:gd name="T22" fmla="*/ 83 w 20222"/>
                  <a:gd name="T23" fmla="*/ 61 h 18546"/>
                  <a:gd name="T24" fmla="*/ 84 w 20222"/>
                  <a:gd name="T25" fmla="*/ 55 h 18546"/>
                  <a:gd name="T26" fmla="*/ 75 w 20222"/>
                  <a:gd name="T27" fmla="*/ 60 h 18546"/>
                  <a:gd name="T28" fmla="*/ 72 w 20222"/>
                  <a:gd name="T29" fmla="*/ 61 h 18546"/>
                  <a:gd name="T30" fmla="*/ 74 w 20222"/>
                  <a:gd name="T31" fmla="*/ 84 h 18546"/>
                  <a:gd name="T32" fmla="*/ 60 w 20222"/>
                  <a:gd name="T33" fmla="*/ 89 h 18546"/>
                  <a:gd name="T34" fmla="*/ 52 w 20222"/>
                  <a:gd name="T35" fmla="*/ 86 h 18546"/>
                  <a:gd name="T36" fmla="*/ 66 w 20222"/>
                  <a:gd name="T37" fmla="*/ 89 h 18546"/>
                  <a:gd name="T38" fmla="*/ 73 w 20222"/>
                  <a:gd name="T39" fmla="*/ 77 h 18546"/>
                  <a:gd name="T40" fmla="*/ 68 w 20222"/>
                  <a:gd name="T41" fmla="*/ 61 h 18546"/>
                  <a:gd name="T42" fmla="*/ 64 w 20222"/>
                  <a:gd name="T43" fmla="*/ 47 h 18546"/>
                  <a:gd name="T44" fmla="*/ 58 w 20222"/>
                  <a:gd name="T45" fmla="*/ 38 h 18546"/>
                  <a:gd name="T46" fmla="*/ 51 w 20222"/>
                  <a:gd name="T47" fmla="*/ 41 h 18546"/>
                  <a:gd name="T48" fmla="*/ 57 w 20222"/>
                  <a:gd name="T49" fmla="*/ 44 h 18546"/>
                  <a:gd name="T50" fmla="*/ 51 w 20222"/>
                  <a:gd name="T51" fmla="*/ 52 h 18546"/>
                  <a:gd name="T52" fmla="*/ 43 w 20222"/>
                  <a:gd name="T53" fmla="*/ 43 h 18546"/>
                  <a:gd name="T54" fmla="*/ 52 w 20222"/>
                  <a:gd name="T55" fmla="*/ 34 h 18546"/>
                  <a:gd name="T56" fmla="*/ 52 w 20222"/>
                  <a:gd name="T57" fmla="*/ 31 h 18546"/>
                  <a:gd name="T58" fmla="*/ 18 w 20222"/>
                  <a:gd name="T59" fmla="*/ 3 h 18546"/>
                  <a:gd name="T60" fmla="*/ 3 w 20222"/>
                  <a:gd name="T61" fmla="*/ 8 h 18546"/>
                  <a:gd name="T62" fmla="*/ 7 w 20222"/>
                  <a:gd name="T63" fmla="*/ 35 h 18546"/>
                  <a:gd name="T64" fmla="*/ 10 w 20222"/>
                  <a:gd name="T65" fmla="*/ 45 h 18546"/>
                  <a:gd name="T66" fmla="*/ 0 w 20222"/>
                  <a:gd name="T67" fmla="*/ 15 h 18546"/>
                  <a:gd name="T68" fmla="*/ 5 w 20222"/>
                  <a:gd name="T69" fmla="*/ 2 h 185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22"/>
                  <a:gd name="T106" fmla="*/ 0 h 18546"/>
                  <a:gd name="T107" fmla="*/ 20222 w 20222"/>
                  <a:gd name="T108" fmla="*/ 18546 h 185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222" h="18546">
                    <a:moveTo>
                      <a:pt x="1106" y="334"/>
                    </a:moveTo>
                    <a:cubicBezTo>
                      <a:pt x="1574" y="46"/>
                      <a:pt x="2149" y="0"/>
                      <a:pt x="2683" y="69"/>
                    </a:cubicBezTo>
                    <a:cubicBezTo>
                      <a:pt x="3430" y="170"/>
                      <a:pt x="4135" y="460"/>
                      <a:pt x="4803" y="798"/>
                    </a:cubicBezTo>
                    <a:cubicBezTo>
                      <a:pt x="6133" y="1483"/>
                      <a:pt x="7324" y="2412"/>
                      <a:pt x="8409" y="3435"/>
                    </a:cubicBezTo>
                    <a:cubicBezTo>
                      <a:pt x="9317" y="4304"/>
                      <a:pt x="10169" y="5233"/>
                      <a:pt x="10933" y="6231"/>
                    </a:cubicBezTo>
                    <a:cubicBezTo>
                      <a:pt x="11079" y="6439"/>
                      <a:pt x="11243" y="6633"/>
                      <a:pt x="11392" y="6839"/>
                    </a:cubicBezTo>
                    <a:cubicBezTo>
                      <a:pt x="11472" y="6934"/>
                      <a:pt x="11527" y="7059"/>
                      <a:pt x="11633" y="7126"/>
                    </a:cubicBezTo>
                    <a:cubicBezTo>
                      <a:pt x="11896" y="7184"/>
                      <a:pt x="12162" y="7237"/>
                      <a:pt x="12430" y="7265"/>
                    </a:cubicBezTo>
                    <a:cubicBezTo>
                      <a:pt x="12639" y="7289"/>
                      <a:pt x="12770" y="7096"/>
                      <a:pt x="12923" y="6989"/>
                    </a:cubicBezTo>
                    <a:cubicBezTo>
                      <a:pt x="12920" y="7148"/>
                      <a:pt x="12913" y="7306"/>
                      <a:pt x="12914" y="7465"/>
                    </a:cubicBezTo>
                    <a:cubicBezTo>
                      <a:pt x="12907" y="7784"/>
                      <a:pt x="12925" y="8103"/>
                      <a:pt x="12922" y="8423"/>
                    </a:cubicBezTo>
                    <a:cubicBezTo>
                      <a:pt x="12703" y="8274"/>
                      <a:pt x="12490" y="8111"/>
                      <a:pt x="12241" y="8012"/>
                    </a:cubicBezTo>
                    <a:cubicBezTo>
                      <a:pt x="12460" y="8376"/>
                      <a:pt x="12704" y="8726"/>
                      <a:pt x="12918" y="9093"/>
                    </a:cubicBezTo>
                    <a:cubicBezTo>
                      <a:pt x="13019" y="9265"/>
                      <a:pt x="13122" y="9436"/>
                      <a:pt x="13221" y="9609"/>
                    </a:cubicBezTo>
                    <a:cubicBezTo>
                      <a:pt x="13685" y="10420"/>
                      <a:pt x="14104" y="11258"/>
                      <a:pt x="14456" y="12124"/>
                    </a:cubicBezTo>
                    <a:cubicBezTo>
                      <a:pt x="14569" y="11977"/>
                      <a:pt x="14595" y="11792"/>
                      <a:pt x="14644" y="11619"/>
                    </a:cubicBezTo>
                    <a:cubicBezTo>
                      <a:pt x="14878" y="10774"/>
                      <a:pt x="15123" y="9931"/>
                      <a:pt x="15354" y="9085"/>
                    </a:cubicBezTo>
                    <a:cubicBezTo>
                      <a:pt x="15452" y="8701"/>
                      <a:pt x="15571" y="8322"/>
                      <a:pt x="15635" y="7931"/>
                    </a:cubicBezTo>
                    <a:cubicBezTo>
                      <a:pt x="16015" y="7651"/>
                      <a:pt x="16396" y="7374"/>
                      <a:pt x="16780" y="7100"/>
                    </a:cubicBezTo>
                    <a:cubicBezTo>
                      <a:pt x="17172" y="7131"/>
                      <a:pt x="17567" y="7113"/>
                      <a:pt x="17961" y="7130"/>
                    </a:cubicBezTo>
                    <a:cubicBezTo>
                      <a:pt x="18585" y="8805"/>
                      <a:pt x="19119" y="10513"/>
                      <a:pt x="19776" y="12176"/>
                    </a:cubicBezTo>
                    <a:cubicBezTo>
                      <a:pt x="19856" y="12392"/>
                      <a:pt x="20019" y="12567"/>
                      <a:pt x="20222" y="12672"/>
                    </a:cubicBezTo>
                    <a:cubicBezTo>
                      <a:pt x="19582" y="12649"/>
                      <a:pt x="18941" y="12673"/>
                      <a:pt x="18301" y="12660"/>
                    </a:cubicBezTo>
                    <a:cubicBezTo>
                      <a:pt x="17866" y="12644"/>
                      <a:pt x="17431" y="12664"/>
                      <a:pt x="16996" y="12648"/>
                    </a:cubicBezTo>
                    <a:cubicBezTo>
                      <a:pt x="17151" y="12461"/>
                      <a:pt x="17403" y="12311"/>
                      <a:pt x="17419" y="12046"/>
                    </a:cubicBezTo>
                    <a:cubicBezTo>
                      <a:pt x="17403" y="11809"/>
                      <a:pt x="17305" y="11589"/>
                      <a:pt x="17231" y="11367"/>
                    </a:cubicBezTo>
                    <a:cubicBezTo>
                      <a:pt x="16642" y="11367"/>
                      <a:pt x="16053" y="11362"/>
                      <a:pt x="15465" y="11370"/>
                    </a:cubicBezTo>
                    <a:cubicBezTo>
                      <a:pt x="15355" y="11652"/>
                      <a:pt x="15284" y="11970"/>
                      <a:pt x="15379" y="12268"/>
                    </a:cubicBezTo>
                    <a:cubicBezTo>
                      <a:pt x="15420" y="12417"/>
                      <a:pt x="15521" y="12538"/>
                      <a:pt x="15631" y="12643"/>
                    </a:cubicBezTo>
                    <a:cubicBezTo>
                      <a:pt x="15300" y="12648"/>
                      <a:pt x="14969" y="12641"/>
                      <a:pt x="14638" y="12647"/>
                    </a:cubicBezTo>
                    <a:cubicBezTo>
                      <a:pt x="14898" y="13473"/>
                      <a:pt x="15108" y="14318"/>
                      <a:pt x="15195" y="15181"/>
                    </a:cubicBezTo>
                    <a:cubicBezTo>
                      <a:pt x="15262" y="15883"/>
                      <a:pt x="15266" y="16615"/>
                      <a:pt x="15016" y="17284"/>
                    </a:cubicBezTo>
                    <a:cubicBezTo>
                      <a:pt x="14854" y="17723"/>
                      <a:pt x="14532" y="18112"/>
                      <a:pt x="14096" y="18298"/>
                    </a:cubicBezTo>
                    <a:cubicBezTo>
                      <a:pt x="13531" y="18546"/>
                      <a:pt x="12889" y="18498"/>
                      <a:pt x="12298" y="18380"/>
                    </a:cubicBezTo>
                    <a:cubicBezTo>
                      <a:pt x="11749" y="18266"/>
                      <a:pt x="11220" y="18077"/>
                      <a:pt x="10704" y="17863"/>
                    </a:cubicBezTo>
                    <a:cubicBezTo>
                      <a:pt x="10634" y="17837"/>
                      <a:pt x="10577" y="17788"/>
                      <a:pt x="10530" y="17732"/>
                    </a:cubicBezTo>
                    <a:cubicBezTo>
                      <a:pt x="10818" y="17817"/>
                      <a:pt x="11090" y="17949"/>
                      <a:pt x="11378" y="18034"/>
                    </a:cubicBezTo>
                    <a:cubicBezTo>
                      <a:pt x="12030" y="18238"/>
                      <a:pt x="12725" y="18392"/>
                      <a:pt x="13408" y="18274"/>
                    </a:cubicBezTo>
                    <a:cubicBezTo>
                      <a:pt x="13857" y="18199"/>
                      <a:pt x="14285" y="17962"/>
                      <a:pt x="14550" y="17586"/>
                    </a:cubicBezTo>
                    <a:cubicBezTo>
                      <a:pt x="14924" y="17069"/>
                      <a:pt x="15011" y="16408"/>
                      <a:pt x="15013" y="15785"/>
                    </a:cubicBezTo>
                    <a:cubicBezTo>
                      <a:pt x="14992" y="14710"/>
                      <a:pt x="14716" y="13659"/>
                      <a:pt x="14364" y="12649"/>
                    </a:cubicBezTo>
                    <a:cubicBezTo>
                      <a:pt x="14199" y="12645"/>
                      <a:pt x="14033" y="12638"/>
                      <a:pt x="13868" y="12633"/>
                    </a:cubicBezTo>
                    <a:cubicBezTo>
                      <a:pt x="13993" y="12531"/>
                      <a:pt x="14121" y="12432"/>
                      <a:pt x="14243" y="12327"/>
                    </a:cubicBezTo>
                    <a:cubicBezTo>
                      <a:pt x="13907" y="11434"/>
                      <a:pt x="13491" y="10572"/>
                      <a:pt x="13024" y="9740"/>
                    </a:cubicBezTo>
                    <a:cubicBezTo>
                      <a:pt x="12926" y="9566"/>
                      <a:pt x="12824" y="9394"/>
                      <a:pt x="12722" y="9223"/>
                    </a:cubicBezTo>
                    <a:cubicBezTo>
                      <a:pt x="12443" y="8762"/>
                      <a:pt x="12145" y="8312"/>
                      <a:pt x="11837" y="7870"/>
                    </a:cubicBezTo>
                    <a:cubicBezTo>
                      <a:pt x="11512" y="7742"/>
                      <a:pt x="11138" y="7739"/>
                      <a:pt x="10806" y="7842"/>
                    </a:cubicBezTo>
                    <a:cubicBezTo>
                      <a:pt x="10585" y="7910"/>
                      <a:pt x="10351" y="8095"/>
                      <a:pt x="10403" y="8354"/>
                    </a:cubicBezTo>
                    <a:cubicBezTo>
                      <a:pt x="10455" y="8471"/>
                      <a:pt x="10536" y="8575"/>
                      <a:pt x="10642" y="8648"/>
                    </a:cubicBezTo>
                    <a:cubicBezTo>
                      <a:pt x="10913" y="8848"/>
                      <a:pt x="11251" y="8911"/>
                      <a:pt x="11557" y="9036"/>
                    </a:cubicBezTo>
                    <a:cubicBezTo>
                      <a:pt x="11841" y="9151"/>
                      <a:pt x="12124" y="9279"/>
                      <a:pt x="12374" y="9458"/>
                    </a:cubicBezTo>
                    <a:cubicBezTo>
                      <a:pt x="11748" y="9870"/>
                      <a:pt x="11119" y="10276"/>
                      <a:pt x="10484" y="10672"/>
                    </a:cubicBezTo>
                    <a:cubicBezTo>
                      <a:pt x="10135" y="10500"/>
                      <a:pt x="9739" y="10419"/>
                      <a:pt x="9427" y="10179"/>
                    </a:cubicBezTo>
                    <a:cubicBezTo>
                      <a:pt x="9021" y="9877"/>
                      <a:pt x="8772" y="9387"/>
                      <a:pt x="8741" y="8885"/>
                    </a:cubicBezTo>
                    <a:cubicBezTo>
                      <a:pt x="8720" y="8443"/>
                      <a:pt x="8869" y="7988"/>
                      <a:pt x="9178" y="7666"/>
                    </a:cubicBezTo>
                    <a:cubicBezTo>
                      <a:pt x="9541" y="7279"/>
                      <a:pt x="10074" y="7099"/>
                      <a:pt x="10594" y="7066"/>
                    </a:cubicBezTo>
                    <a:cubicBezTo>
                      <a:pt x="10811" y="7046"/>
                      <a:pt x="11029" y="7064"/>
                      <a:pt x="11247" y="7070"/>
                    </a:cubicBezTo>
                    <a:cubicBezTo>
                      <a:pt x="11065" y="6815"/>
                      <a:pt x="10869" y="6570"/>
                      <a:pt x="10668" y="6330"/>
                    </a:cubicBezTo>
                    <a:cubicBezTo>
                      <a:pt x="9437" y="4841"/>
                      <a:pt x="8091" y="3435"/>
                      <a:pt x="6562" y="2249"/>
                    </a:cubicBezTo>
                    <a:cubicBezTo>
                      <a:pt x="5662" y="1571"/>
                      <a:pt x="4692" y="959"/>
                      <a:pt x="3617" y="601"/>
                    </a:cubicBezTo>
                    <a:cubicBezTo>
                      <a:pt x="2970" y="399"/>
                      <a:pt x="2253" y="278"/>
                      <a:pt x="1599" y="513"/>
                    </a:cubicBezTo>
                    <a:cubicBezTo>
                      <a:pt x="1091" y="689"/>
                      <a:pt x="702" y="1122"/>
                      <a:pt x="523" y="1622"/>
                    </a:cubicBezTo>
                    <a:cubicBezTo>
                      <a:pt x="249" y="2368"/>
                      <a:pt x="290" y="3185"/>
                      <a:pt x="405" y="3958"/>
                    </a:cubicBezTo>
                    <a:cubicBezTo>
                      <a:pt x="586" y="5079"/>
                      <a:pt x="957" y="6159"/>
                      <a:pt x="1394" y="7204"/>
                    </a:cubicBezTo>
                    <a:cubicBezTo>
                      <a:pt x="1686" y="7901"/>
                      <a:pt x="2011" y="8586"/>
                      <a:pt x="2375" y="9249"/>
                    </a:cubicBezTo>
                    <a:cubicBezTo>
                      <a:pt x="2277" y="9281"/>
                      <a:pt x="2179" y="9312"/>
                      <a:pt x="2082" y="9345"/>
                    </a:cubicBezTo>
                    <a:cubicBezTo>
                      <a:pt x="1612" y="8505"/>
                      <a:pt x="1166" y="7647"/>
                      <a:pt x="824" y="6746"/>
                    </a:cubicBezTo>
                    <a:cubicBezTo>
                      <a:pt x="381" y="5587"/>
                      <a:pt x="53" y="4367"/>
                      <a:pt x="13" y="3120"/>
                    </a:cubicBezTo>
                    <a:cubicBezTo>
                      <a:pt x="0" y="2563"/>
                      <a:pt x="50" y="1996"/>
                      <a:pt x="237" y="1468"/>
                    </a:cubicBezTo>
                    <a:cubicBezTo>
                      <a:pt x="397" y="1012"/>
                      <a:pt x="684" y="584"/>
                      <a:pt x="1106" y="334"/>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52" name="Freeform 251">
                <a:extLst>
                  <a:ext uri="{FF2B5EF4-FFF2-40B4-BE49-F238E27FC236}">
                    <a16:creationId xmlns:a16="http://schemas.microsoft.com/office/drawing/2014/main" id="{E8D3AA72-BD06-7841-A94E-D98D846F3F7A}"/>
                  </a:ext>
                </a:extLst>
              </p:cNvPr>
              <p:cNvSpPr>
                <a:spLocks noChangeArrowheads="1"/>
              </p:cNvSpPr>
              <p:nvPr/>
            </p:nvSpPr>
            <p:spPr bwMode="auto">
              <a:xfrm>
                <a:off x="2205" y="679"/>
                <a:ext cx="51" cy="43"/>
              </a:xfrm>
              <a:custGeom>
                <a:avLst/>
                <a:gdLst>
                  <a:gd name="T0" fmla="*/ 7 w 10419"/>
                  <a:gd name="T1" fmla="*/ 1 h 8971"/>
                  <a:gd name="T2" fmla="*/ 16 w 10419"/>
                  <a:gd name="T3" fmla="*/ 2 h 8971"/>
                  <a:gd name="T4" fmla="*/ 31 w 10419"/>
                  <a:gd name="T5" fmla="*/ 9 h 8971"/>
                  <a:gd name="T6" fmla="*/ 51 w 10419"/>
                  <a:gd name="T7" fmla="*/ 29 h 8971"/>
                  <a:gd name="T8" fmla="*/ 31 w 10419"/>
                  <a:gd name="T9" fmla="*/ 36 h 8971"/>
                  <a:gd name="T10" fmla="*/ 29 w 10419"/>
                  <a:gd name="T11" fmla="*/ 37 h 8971"/>
                  <a:gd name="T12" fmla="*/ 27 w 10419"/>
                  <a:gd name="T13" fmla="*/ 32 h 8971"/>
                  <a:gd name="T14" fmla="*/ 14 w 10419"/>
                  <a:gd name="T15" fmla="*/ 32 h 8971"/>
                  <a:gd name="T16" fmla="*/ 16 w 10419"/>
                  <a:gd name="T17" fmla="*/ 35 h 8971"/>
                  <a:gd name="T18" fmla="*/ 16 w 10419"/>
                  <a:gd name="T19" fmla="*/ 36 h 8971"/>
                  <a:gd name="T20" fmla="*/ 14 w 10419"/>
                  <a:gd name="T21" fmla="*/ 42 h 8971"/>
                  <a:gd name="T22" fmla="*/ 10 w 10419"/>
                  <a:gd name="T23" fmla="*/ 43 h 8971"/>
                  <a:gd name="T24" fmla="*/ 6 w 10419"/>
                  <a:gd name="T25" fmla="*/ 33 h 8971"/>
                  <a:gd name="T26" fmla="*/ 1 w 10419"/>
                  <a:gd name="T27" fmla="*/ 18 h 8971"/>
                  <a:gd name="T28" fmla="*/ 1 w 10419"/>
                  <a:gd name="T29" fmla="*/ 6 h 8971"/>
                  <a:gd name="T30" fmla="*/ 7 w 10419"/>
                  <a:gd name="T31" fmla="*/ 1 h 89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19"/>
                  <a:gd name="T49" fmla="*/ 0 h 8971"/>
                  <a:gd name="T50" fmla="*/ 10419 w 10419"/>
                  <a:gd name="T51" fmla="*/ 8971 h 89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19" h="8971">
                    <a:moveTo>
                      <a:pt x="1350" y="235"/>
                    </a:moveTo>
                    <a:cubicBezTo>
                      <a:pt x="2004" y="0"/>
                      <a:pt x="2721" y="121"/>
                      <a:pt x="3368" y="323"/>
                    </a:cubicBezTo>
                    <a:cubicBezTo>
                      <a:pt x="4443" y="681"/>
                      <a:pt x="5413" y="1293"/>
                      <a:pt x="6313" y="1971"/>
                    </a:cubicBezTo>
                    <a:cubicBezTo>
                      <a:pt x="7842" y="3157"/>
                      <a:pt x="9188" y="4563"/>
                      <a:pt x="10419" y="6052"/>
                    </a:cubicBezTo>
                    <a:cubicBezTo>
                      <a:pt x="9077" y="6577"/>
                      <a:pt x="7720" y="7062"/>
                      <a:pt x="6359" y="7534"/>
                    </a:cubicBezTo>
                    <a:cubicBezTo>
                      <a:pt x="6196" y="7591"/>
                      <a:pt x="6033" y="7645"/>
                      <a:pt x="5873" y="7710"/>
                    </a:cubicBezTo>
                    <a:cubicBezTo>
                      <a:pt x="5763" y="7396"/>
                      <a:pt x="5647" y="7083"/>
                      <a:pt x="5531" y="6770"/>
                    </a:cubicBezTo>
                    <a:cubicBezTo>
                      <a:pt x="4616" y="6772"/>
                      <a:pt x="3701" y="6751"/>
                      <a:pt x="2786" y="6762"/>
                    </a:cubicBezTo>
                    <a:cubicBezTo>
                      <a:pt x="2935" y="6943"/>
                      <a:pt x="3114" y="7106"/>
                      <a:pt x="3221" y="7318"/>
                    </a:cubicBezTo>
                    <a:cubicBezTo>
                      <a:pt x="3267" y="7396"/>
                      <a:pt x="3236" y="7486"/>
                      <a:pt x="3221" y="7567"/>
                    </a:cubicBezTo>
                    <a:cubicBezTo>
                      <a:pt x="3135" y="7945"/>
                      <a:pt x="3038" y="8321"/>
                      <a:pt x="2936" y="8696"/>
                    </a:cubicBezTo>
                    <a:cubicBezTo>
                      <a:pt x="2665" y="8784"/>
                      <a:pt x="2397" y="8884"/>
                      <a:pt x="2126" y="8971"/>
                    </a:cubicBezTo>
                    <a:cubicBezTo>
                      <a:pt x="1762" y="8308"/>
                      <a:pt x="1437" y="7623"/>
                      <a:pt x="1145" y="6926"/>
                    </a:cubicBezTo>
                    <a:cubicBezTo>
                      <a:pt x="708" y="5881"/>
                      <a:pt x="337" y="4801"/>
                      <a:pt x="156" y="3680"/>
                    </a:cubicBezTo>
                    <a:cubicBezTo>
                      <a:pt x="41" y="2907"/>
                      <a:pt x="0" y="2090"/>
                      <a:pt x="274" y="1344"/>
                    </a:cubicBezTo>
                    <a:cubicBezTo>
                      <a:pt x="453" y="844"/>
                      <a:pt x="842" y="411"/>
                      <a:pt x="1350" y="235"/>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53" name="Freeform 252">
                <a:extLst>
                  <a:ext uri="{FF2B5EF4-FFF2-40B4-BE49-F238E27FC236}">
                    <a16:creationId xmlns:a16="http://schemas.microsoft.com/office/drawing/2014/main" id="{D2F914CC-9B41-EC46-A9AA-A8C4E8F58A36}"/>
                  </a:ext>
                </a:extLst>
              </p:cNvPr>
              <p:cNvSpPr>
                <a:spLocks noChangeArrowheads="1"/>
              </p:cNvSpPr>
              <p:nvPr/>
            </p:nvSpPr>
            <p:spPr bwMode="auto">
              <a:xfrm>
                <a:off x="2205" y="679"/>
                <a:ext cx="51" cy="43"/>
              </a:xfrm>
              <a:custGeom>
                <a:avLst/>
                <a:gdLst>
                  <a:gd name="T0" fmla="*/ 7 w 10419"/>
                  <a:gd name="T1" fmla="*/ 1 h 8971"/>
                  <a:gd name="T2" fmla="*/ 16 w 10419"/>
                  <a:gd name="T3" fmla="*/ 2 h 8971"/>
                  <a:gd name="T4" fmla="*/ 31 w 10419"/>
                  <a:gd name="T5" fmla="*/ 9 h 8971"/>
                  <a:gd name="T6" fmla="*/ 51 w 10419"/>
                  <a:gd name="T7" fmla="*/ 29 h 8971"/>
                  <a:gd name="T8" fmla="*/ 31 w 10419"/>
                  <a:gd name="T9" fmla="*/ 36 h 8971"/>
                  <a:gd name="T10" fmla="*/ 29 w 10419"/>
                  <a:gd name="T11" fmla="*/ 37 h 8971"/>
                  <a:gd name="T12" fmla="*/ 27 w 10419"/>
                  <a:gd name="T13" fmla="*/ 32 h 8971"/>
                  <a:gd name="T14" fmla="*/ 14 w 10419"/>
                  <a:gd name="T15" fmla="*/ 32 h 8971"/>
                  <a:gd name="T16" fmla="*/ 16 w 10419"/>
                  <a:gd name="T17" fmla="*/ 35 h 8971"/>
                  <a:gd name="T18" fmla="*/ 16 w 10419"/>
                  <a:gd name="T19" fmla="*/ 36 h 8971"/>
                  <a:gd name="T20" fmla="*/ 14 w 10419"/>
                  <a:gd name="T21" fmla="*/ 42 h 8971"/>
                  <a:gd name="T22" fmla="*/ 10 w 10419"/>
                  <a:gd name="T23" fmla="*/ 43 h 8971"/>
                  <a:gd name="T24" fmla="*/ 6 w 10419"/>
                  <a:gd name="T25" fmla="*/ 33 h 8971"/>
                  <a:gd name="T26" fmla="*/ 1 w 10419"/>
                  <a:gd name="T27" fmla="*/ 18 h 8971"/>
                  <a:gd name="T28" fmla="*/ 1 w 10419"/>
                  <a:gd name="T29" fmla="*/ 6 h 8971"/>
                  <a:gd name="T30" fmla="*/ 7 w 10419"/>
                  <a:gd name="T31" fmla="*/ 1 h 89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19"/>
                  <a:gd name="T49" fmla="*/ 0 h 8971"/>
                  <a:gd name="T50" fmla="*/ 10419 w 10419"/>
                  <a:gd name="T51" fmla="*/ 8971 h 89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19" h="8971">
                    <a:moveTo>
                      <a:pt x="1350" y="235"/>
                    </a:moveTo>
                    <a:cubicBezTo>
                      <a:pt x="2004" y="0"/>
                      <a:pt x="2721" y="121"/>
                      <a:pt x="3368" y="323"/>
                    </a:cubicBezTo>
                    <a:cubicBezTo>
                      <a:pt x="4443" y="681"/>
                      <a:pt x="5413" y="1293"/>
                      <a:pt x="6313" y="1971"/>
                    </a:cubicBezTo>
                    <a:cubicBezTo>
                      <a:pt x="7842" y="3157"/>
                      <a:pt x="9188" y="4563"/>
                      <a:pt x="10419" y="6052"/>
                    </a:cubicBezTo>
                    <a:cubicBezTo>
                      <a:pt x="9077" y="6577"/>
                      <a:pt x="7720" y="7062"/>
                      <a:pt x="6359" y="7534"/>
                    </a:cubicBezTo>
                    <a:cubicBezTo>
                      <a:pt x="6196" y="7591"/>
                      <a:pt x="6033" y="7645"/>
                      <a:pt x="5873" y="7710"/>
                    </a:cubicBezTo>
                    <a:cubicBezTo>
                      <a:pt x="5763" y="7396"/>
                      <a:pt x="5647" y="7083"/>
                      <a:pt x="5531" y="6770"/>
                    </a:cubicBezTo>
                    <a:cubicBezTo>
                      <a:pt x="4616" y="6772"/>
                      <a:pt x="3701" y="6751"/>
                      <a:pt x="2786" y="6762"/>
                    </a:cubicBezTo>
                    <a:cubicBezTo>
                      <a:pt x="2935" y="6943"/>
                      <a:pt x="3114" y="7106"/>
                      <a:pt x="3221" y="7318"/>
                    </a:cubicBezTo>
                    <a:cubicBezTo>
                      <a:pt x="3267" y="7396"/>
                      <a:pt x="3236" y="7486"/>
                      <a:pt x="3221" y="7567"/>
                    </a:cubicBezTo>
                    <a:cubicBezTo>
                      <a:pt x="3135" y="7945"/>
                      <a:pt x="3038" y="8321"/>
                      <a:pt x="2936" y="8696"/>
                    </a:cubicBezTo>
                    <a:cubicBezTo>
                      <a:pt x="2665" y="8784"/>
                      <a:pt x="2397" y="8884"/>
                      <a:pt x="2126" y="8971"/>
                    </a:cubicBezTo>
                    <a:cubicBezTo>
                      <a:pt x="1762" y="8308"/>
                      <a:pt x="1437" y="7623"/>
                      <a:pt x="1145" y="6926"/>
                    </a:cubicBezTo>
                    <a:cubicBezTo>
                      <a:pt x="708" y="5881"/>
                      <a:pt x="337" y="4801"/>
                      <a:pt x="156" y="3680"/>
                    </a:cubicBezTo>
                    <a:cubicBezTo>
                      <a:pt x="41" y="2907"/>
                      <a:pt x="0" y="2090"/>
                      <a:pt x="274" y="1344"/>
                    </a:cubicBezTo>
                    <a:cubicBezTo>
                      <a:pt x="453" y="844"/>
                      <a:pt x="842" y="411"/>
                      <a:pt x="1350" y="235"/>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54" name="Freeform 253">
                <a:extLst>
                  <a:ext uri="{FF2B5EF4-FFF2-40B4-BE49-F238E27FC236}">
                    <a16:creationId xmlns:a16="http://schemas.microsoft.com/office/drawing/2014/main" id="{89FC508A-9439-E244-95BC-8BE73F24EE46}"/>
                  </a:ext>
                </a:extLst>
              </p:cNvPr>
              <p:cNvSpPr>
                <a:spLocks noChangeArrowheads="1"/>
              </p:cNvSpPr>
              <p:nvPr/>
            </p:nvSpPr>
            <p:spPr bwMode="auto">
              <a:xfrm>
                <a:off x="2192" y="698"/>
                <a:ext cx="120" cy="103"/>
              </a:xfrm>
              <a:custGeom>
                <a:avLst/>
                <a:gdLst>
                  <a:gd name="T0" fmla="*/ 94 w 24447"/>
                  <a:gd name="T1" fmla="*/ 15 h 21052"/>
                  <a:gd name="T2" fmla="*/ 113 w 24447"/>
                  <a:gd name="T3" fmla="*/ 0 h 21052"/>
                  <a:gd name="T4" fmla="*/ 118 w 24447"/>
                  <a:gd name="T5" fmla="*/ 39 h 21052"/>
                  <a:gd name="T6" fmla="*/ 106 w 24447"/>
                  <a:gd name="T7" fmla="*/ 71 h 21052"/>
                  <a:gd name="T8" fmla="*/ 89 w 24447"/>
                  <a:gd name="T9" fmla="*/ 88 h 21052"/>
                  <a:gd name="T10" fmla="*/ 60 w 24447"/>
                  <a:gd name="T11" fmla="*/ 101 h 21052"/>
                  <a:gd name="T12" fmla="*/ 22 w 24447"/>
                  <a:gd name="T13" fmla="*/ 97 h 21052"/>
                  <a:gd name="T14" fmla="*/ 0 w 24447"/>
                  <a:gd name="T15" fmla="*/ 83 h 21052"/>
                  <a:gd name="T16" fmla="*/ 16 w 24447"/>
                  <a:gd name="T17" fmla="*/ 69 h 21052"/>
                  <a:gd name="T18" fmla="*/ 40 w 24447"/>
                  <a:gd name="T19" fmla="*/ 52 h 21052"/>
                  <a:gd name="T20" fmla="*/ 46 w 24447"/>
                  <a:gd name="T21" fmla="*/ 59 h 21052"/>
                  <a:gd name="T22" fmla="*/ 48 w 24447"/>
                  <a:gd name="T23" fmla="*/ 61 h 21052"/>
                  <a:gd name="T24" fmla="*/ 50 w 24447"/>
                  <a:gd name="T25" fmla="*/ 59 h 21052"/>
                  <a:gd name="T26" fmla="*/ 50 w 24447"/>
                  <a:gd name="T27" fmla="*/ 57 h 21052"/>
                  <a:gd name="T28" fmla="*/ 45 w 24447"/>
                  <a:gd name="T29" fmla="*/ 53 h 21052"/>
                  <a:gd name="T30" fmla="*/ 42 w 24447"/>
                  <a:gd name="T31" fmla="*/ 51 h 21052"/>
                  <a:gd name="T32" fmla="*/ 55 w 24447"/>
                  <a:gd name="T33" fmla="*/ 42 h 21052"/>
                  <a:gd name="T34" fmla="*/ 55 w 24447"/>
                  <a:gd name="T35" fmla="*/ 44 h 21052"/>
                  <a:gd name="T36" fmla="*/ 59 w 24447"/>
                  <a:gd name="T37" fmla="*/ 42 h 21052"/>
                  <a:gd name="T38" fmla="*/ 64 w 24447"/>
                  <a:gd name="T39" fmla="*/ 43 h 21052"/>
                  <a:gd name="T40" fmla="*/ 73 w 24447"/>
                  <a:gd name="T41" fmla="*/ 41 h 21052"/>
                  <a:gd name="T42" fmla="*/ 78 w 24447"/>
                  <a:gd name="T43" fmla="*/ 37 h 21052"/>
                  <a:gd name="T44" fmla="*/ 78 w 24447"/>
                  <a:gd name="T45" fmla="*/ 32 h 21052"/>
                  <a:gd name="T46" fmla="*/ 75 w 24447"/>
                  <a:gd name="T47" fmla="*/ 29 h 21052"/>
                  <a:gd name="T48" fmla="*/ 76 w 24447"/>
                  <a:gd name="T49" fmla="*/ 28 h 21052"/>
                  <a:gd name="T50" fmla="*/ 82 w 24447"/>
                  <a:gd name="T51" fmla="*/ 41 h 21052"/>
                  <a:gd name="T52" fmla="*/ 80 w 24447"/>
                  <a:gd name="T53" fmla="*/ 42 h 21052"/>
                  <a:gd name="T54" fmla="*/ 82 w 24447"/>
                  <a:gd name="T55" fmla="*/ 42 h 21052"/>
                  <a:gd name="T56" fmla="*/ 86 w 24447"/>
                  <a:gd name="T57" fmla="*/ 58 h 21052"/>
                  <a:gd name="T58" fmla="*/ 83 w 24447"/>
                  <a:gd name="T59" fmla="*/ 66 h 21052"/>
                  <a:gd name="T60" fmla="*/ 78 w 24447"/>
                  <a:gd name="T61" fmla="*/ 70 h 21052"/>
                  <a:gd name="T62" fmla="*/ 68 w 24447"/>
                  <a:gd name="T63" fmla="*/ 69 h 21052"/>
                  <a:gd name="T64" fmla="*/ 64 w 24447"/>
                  <a:gd name="T65" fmla="*/ 67 h 21052"/>
                  <a:gd name="T66" fmla="*/ 64 w 24447"/>
                  <a:gd name="T67" fmla="*/ 68 h 21052"/>
                  <a:gd name="T68" fmla="*/ 72 w 24447"/>
                  <a:gd name="T69" fmla="*/ 70 h 21052"/>
                  <a:gd name="T70" fmla="*/ 81 w 24447"/>
                  <a:gd name="T71" fmla="*/ 70 h 21052"/>
                  <a:gd name="T72" fmla="*/ 86 w 24447"/>
                  <a:gd name="T73" fmla="*/ 65 h 21052"/>
                  <a:gd name="T74" fmla="*/ 87 w 24447"/>
                  <a:gd name="T75" fmla="*/ 55 h 21052"/>
                  <a:gd name="T76" fmla="*/ 84 w 24447"/>
                  <a:gd name="T77" fmla="*/ 42 h 21052"/>
                  <a:gd name="T78" fmla="*/ 89 w 24447"/>
                  <a:gd name="T79" fmla="*/ 42 h 21052"/>
                  <a:gd name="T80" fmla="*/ 87 w 24447"/>
                  <a:gd name="T81" fmla="*/ 40 h 21052"/>
                  <a:gd name="T82" fmla="*/ 88 w 24447"/>
                  <a:gd name="T83" fmla="*/ 36 h 21052"/>
                  <a:gd name="T84" fmla="*/ 97 w 24447"/>
                  <a:gd name="T85" fmla="*/ 36 h 21052"/>
                  <a:gd name="T86" fmla="*/ 97 w 24447"/>
                  <a:gd name="T87" fmla="*/ 39 h 21052"/>
                  <a:gd name="T88" fmla="*/ 95 w 24447"/>
                  <a:gd name="T89" fmla="*/ 42 h 21052"/>
                  <a:gd name="T90" fmla="*/ 102 w 24447"/>
                  <a:gd name="T91" fmla="*/ 42 h 21052"/>
                  <a:gd name="T92" fmla="*/ 111 w 24447"/>
                  <a:gd name="T93" fmla="*/ 42 h 21052"/>
                  <a:gd name="T94" fmla="*/ 109 w 24447"/>
                  <a:gd name="T95" fmla="*/ 40 h 21052"/>
                  <a:gd name="T96" fmla="*/ 100 w 24447"/>
                  <a:gd name="T97" fmla="*/ 15 h 21052"/>
                  <a:gd name="T98" fmla="*/ 94 w 24447"/>
                  <a:gd name="T99" fmla="*/ 15 h 210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447"/>
                  <a:gd name="T151" fmla="*/ 0 h 21052"/>
                  <a:gd name="T152" fmla="*/ 24447 w 24447"/>
                  <a:gd name="T153" fmla="*/ 21052 h 210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447" h="21052">
                    <a:moveTo>
                      <a:pt x="19215" y="3103"/>
                    </a:moveTo>
                    <a:cubicBezTo>
                      <a:pt x="20526" y="2118"/>
                      <a:pt x="21817" y="1104"/>
                      <a:pt x="23032" y="0"/>
                    </a:cubicBezTo>
                    <a:cubicBezTo>
                      <a:pt x="24088" y="2512"/>
                      <a:pt x="24447" y="5310"/>
                      <a:pt x="24063" y="8007"/>
                    </a:cubicBezTo>
                    <a:cubicBezTo>
                      <a:pt x="23741" y="10304"/>
                      <a:pt x="22878" y="12522"/>
                      <a:pt x="21565" y="14433"/>
                    </a:cubicBezTo>
                    <a:cubicBezTo>
                      <a:pt x="20616" y="15819"/>
                      <a:pt x="19434" y="17045"/>
                      <a:pt x="18080" y="18039"/>
                    </a:cubicBezTo>
                    <a:cubicBezTo>
                      <a:pt x="16352" y="19310"/>
                      <a:pt x="14337" y="20193"/>
                      <a:pt x="12226" y="20578"/>
                    </a:cubicBezTo>
                    <a:cubicBezTo>
                      <a:pt x="9643" y="21052"/>
                      <a:pt x="6928" y="20781"/>
                      <a:pt x="4492" y="19795"/>
                    </a:cubicBezTo>
                    <a:cubicBezTo>
                      <a:pt x="2834" y="19128"/>
                      <a:pt x="1304" y="18147"/>
                      <a:pt x="0" y="16924"/>
                    </a:cubicBezTo>
                    <a:cubicBezTo>
                      <a:pt x="1071" y="15980"/>
                      <a:pt x="2182" y="15081"/>
                      <a:pt x="3304" y="14198"/>
                    </a:cubicBezTo>
                    <a:cubicBezTo>
                      <a:pt x="4876" y="12968"/>
                      <a:pt x="6482" y="11783"/>
                      <a:pt x="8119" y="10641"/>
                    </a:cubicBezTo>
                    <a:cubicBezTo>
                      <a:pt x="8474" y="11143"/>
                      <a:pt x="8833" y="11653"/>
                      <a:pt x="9297" y="12062"/>
                    </a:cubicBezTo>
                    <a:cubicBezTo>
                      <a:pt x="9460" y="12198"/>
                      <a:pt x="9639" y="12335"/>
                      <a:pt x="9854" y="12367"/>
                    </a:cubicBezTo>
                    <a:cubicBezTo>
                      <a:pt x="10045" y="12400"/>
                      <a:pt x="10242" y="12255"/>
                      <a:pt x="10276" y="12067"/>
                    </a:cubicBezTo>
                    <a:cubicBezTo>
                      <a:pt x="10297" y="11908"/>
                      <a:pt x="10190" y="11770"/>
                      <a:pt x="10087" y="11661"/>
                    </a:cubicBezTo>
                    <a:cubicBezTo>
                      <a:pt x="9811" y="11379"/>
                      <a:pt x="9479" y="11163"/>
                      <a:pt x="9172" y="10918"/>
                    </a:cubicBezTo>
                    <a:cubicBezTo>
                      <a:pt x="8944" y="10745"/>
                      <a:pt x="8731" y="10553"/>
                      <a:pt x="8517" y="10364"/>
                    </a:cubicBezTo>
                    <a:cubicBezTo>
                      <a:pt x="9422" y="9737"/>
                      <a:pt x="10336" y="9123"/>
                      <a:pt x="11258" y="8521"/>
                    </a:cubicBezTo>
                    <a:cubicBezTo>
                      <a:pt x="11268" y="8691"/>
                      <a:pt x="11265" y="8863"/>
                      <a:pt x="11266" y="9034"/>
                    </a:cubicBezTo>
                    <a:cubicBezTo>
                      <a:pt x="11480" y="8852"/>
                      <a:pt x="11688" y="8654"/>
                      <a:pt x="11935" y="8519"/>
                    </a:cubicBezTo>
                    <a:cubicBezTo>
                      <a:pt x="12324" y="8649"/>
                      <a:pt x="12721" y="8765"/>
                      <a:pt x="13133" y="8789"/>
                    </a:cubicBezTo>
                    <a:cubicBezTo>
                      <a:pt x="13736" y="8837"/>
                      <a:pt x="14361" y="8732"/>
                      <a:pt x="14888" y="8425"/>
                    </a:cubicBezTo>
                    <a:cubicBezTo>
                      <a:pt x="15268" y="8212"/>
                      <a:pt x="15635" y="7924"/>
                      <a:pt x="15818" y="7517"/>
                    </a:cubicBezTo>
                    <a:cubicBezTo>
                      <a:pt x="15962" y="7208"/>
                      <a:pt x="15950" y="6841"/>
                      <a:pt x="15814" y="6532"/>
                    </a:cubicBezTo>
                    <a:cubicBezTo>
                      <a:pt x="15704" y="6263"/>
                      <a:pt x="15510" y="6042"/>
                      <a:pt x="15315" y="5832"/>
                    </a:cubicBezTo>
                    <a:cubicBezTo>
                      <a:pt x="15362" y="5802"/>
                      <a:pt x="15410" y="5772"/>
                      <a:pt x="15459" y="5743"/>
                    </a:cubicBezTo>
                    <a:cubicBezTo>
                      <a:pt x="15926" y="6575"/>
                      <a:pt x="16342" y="7437"/>
                      <a:pt x="16678" y="8330"/>
                    </a:cubicBezTo>
                    <a:cubicBezTo>
                      <a:pt x="16556" y="8435"/>
                      <a:pt x="16428" y="8534"/>
                      <a:pt x="16303" y="8636"/>
                    </a:cubicBezTo>
                    <a:cubicBezTo>
                      <a:pt x="16468" y="8641"/>
                      <a:pt x="16634" y="8648"/>
                      <a:pt x="16799" y="8652"/>
                    </a:cubicBezTo>
                    <a:cubicBezTo>
                      <a:pt x="17151" y="9662"/>
                      <a:pt x="17427" y="10713"/>
                      <a:pt x="17448" y="11788"/>
                    </a:cubicBezTo>
                    <a:cubicBezTo>
                      <a:pt x="17446" y="12411"/>
                      <a:pt x="17359" y="13072"/>
                      <a:pt x="16985" y="13589"/>
                    </a:cubicBezTo>
                    <a:cubicBezTo>
                      <a:pt x="16720" y="13965"/>
                      <a:pt x="16292" y="14202"/>
                      <a:pt x="15843" y="14277"/>
                    </a:cubicBezTo>
                    <a:cubicBezTo>
                      <a:pt x="15160" y="14395"/>
                      <a:pt x="14465" y="14241"/>
                      <a:pt x="13813" y="14037"/>
                    </a:cubicBezTo>
                    <a:cubicBezTo>
                      <a:pt x="13525" y="13952"/>
                      <a:pt x="13253" y="13820"/>
                      <a:pt x="12965" y="13735"/>
                    </a:cubicBezTo>
                    <a:cubicBezTo>
                      <a:pt x="13012" y="13791"/>
                      <a:pt x="13069" y="13840"/>
                      <a:pt x="13139" y="13866"/>
                    </a:cubicBezTo>
                    <a:cubicBezTo>
                      <a:pt x="13655" y="14080"/>
                      <a:pt x="14184" y="14269"/>
                      <a:pt x="14733" y="14383"/>
                    </a:cubicBezTo>
                    <a:cubicBezTo>
                      <a:pt x="15324" y="14501"/>
                      <a:pt x="15966" y="14549"/>
                      <a:pt x="16531" y="14301"/>
                    </a:cubicBezTo>
                    <a:cubicBezTo>
                      <a:pt x="16967" y="14115"/>
                      <a:pt x="17289" y="13726"/>
                      <a:pt x="17451" y="13287"/>
                    </a:cubicBezTo>
                    <a:cubicBezTo>
                      <a:pt x="17701" y="12618"/>
                      <a:pt x="17697" y="11886"/>
                      <a:pt x="17630" y="11184"/>
                    </a:cubicBezTo>
                    <a:cubicBezTo>
                      <a:pt x="17543" y="10321"/>
                      <a:pt x="17333" y="9476"/>
                      <a:pt x="17073" y="8650"/>
                    </a:cubicBezTo>
                    <a:cubicBezTo>
                      <a:pt x="17404" y="8644"/>
                      <a:pt x="17735" y="8651"/>
                      <a:pt x="18066" y="8646"/>
                    </a:cubicBezTo>
                    <a:cubicBezTo>
                      <a:pt x="17956" y="8541"/>
                      <a:pt x="17855" y="8420"/>
                      <a:pt x="17814" y="8271"/>
                    </a:cubicBezTo>
                    <a:cubicBezTo>
                      <a:pt x="17719" y="7973"/>
                      <a:pt x="17790" y="7655"/>
                      <a:pt x="17900" y="7373"/>
                    </a:cubicBezTo>
                    <a:cubicBezTo>
                      <a:pt x="18488" y="7365"/>
                      <a:pt x="19077" y="7370"/>
                      <a:pt x="19666" y="7370"/>
                    </a:cubicBezTo>
                    <a:cubicBezTo>
                      <a:pt x="19740" y="7592"/>
                      <a:pt x="19838" y="7812"/>
                      <a:pt x="19854" y="8049"/>
                    </a:cubicBezTo>
                    <a:cubicBezTo>
                      <a:pt x="19838" y="8314"/>
                      <a:pt x="19586" y="8464"/>
                      <a:pt x="19431" y="8651"/>
                    </a:cubicBezTo>
                    <a:cubicBezTo>
                      <a:pt x="19866" y="8667"/>
                      <a:pt x="20301" y="8647"/>
                      <a:pt x="20736" y="8663"/>
                    </a:cubicBezTo>
                    <a:cubicBezTo>
                      <a:pt x="21376" y="8676"/>
                      <a:pt x="22017" y="8652"/>
                      <a:pt x="22657" y="8675"/>
                    </a:cubicBezTo>
                    <a:cubicBezTo>
                      <a:pt x="22454" y="8570"/>
                      <a:pt x="22291" y="8395"/>
                      <a:pt x="22211" y="8179"/>
                    </a:cubicBezTo>
                    <a:cubicBezTo>
                      <a:pt x="21554" y="6516"/>
                      <a:pt x="21020" y="4808"/>
                      <a:pt x="20396" y="3133"/>
                    </a:cubicBezTo>
                    <a:cubicBezTo>
                      <a:pt x="20002" y="3116"/>
                      <a:pt x="19607" y="3134"/>
                      <a:pt x="19215" y="3103"/>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55" name="Freeform 254">
                <a:extLst>
                  <a:ext uri="{FF2B5EF4-FFF2-40B4-BE49-F238E27FC236}">
                    <a16:creationId xmlns:a16="http://schemas.microsoft.com/office/drawing/2014/main" id="{01E6F2C7-1CA2-934C-B17C-B757AECFDA1A}"/>
                  </a:ext>
                </a:extLst>
              </p:cNvPr>
              <p:cNvSpPr>
                <a:spLocks noChangeArrowheads="1"/>
              </p:cNvSpPr>
              <p:nvPr/>
            </p:nvSpPr>
            <p:spPr bwMode="auto">
              <a:xfrm>
                <a:off x="2264" y="699"/>
                <a:ext cx="33" cy="24"/>
              </a:xfrm>
              <a:custGeom>
                <a:avLst/>
                <a:gdLst>
                  <a:gd name="T0" fmla="*/ 30 w 6783"/>
                  <a:gd name="T1" fmla="*/ 2 h 4741"/>
                  <a:gd name="T2" fmla="*/ 33 w 6783"/>
                  <a:gd name="T3" fmla="*/ 0 h 4741"/>
                  <a:gd name="T4" fmla="*/ 31 w 6783"/>
                  <a:gd name="T5" fmla="*/ 2 h 4741"/>
                  <a:gd name="T6" fmla="*/ 17 w 6783"/>
                  <a:gd name="T7" fmla="*/ 14 h 4741"/>
                  <a:gd name="T8" fmla="*/ 14 w 6783"/>
                  <a:gd name="T9" fmla="*/ 14 h 4741"/>
                  <a:gd name="T10" fmla="*/ 15 w 6783"/>
                  <a:gd name="T11" fmla="*/ 15 h 4741"/>
                  <a:gd name="T12" fmla="*/ 3 w 6783"/>
                  <a:gd name="T13" fmla="*/ 24 h 4741"/>
                  <a:gd name="T14" fmla="*/ 0 w 6783"/>
                  <a:gd name="T15" fmla="*/ 19 h 4741"/>
                  <a:gd name="T16" fmla="*/ 3 w 6783"/>
                  <a:gd name="T17" fmla="*/ 21 h 4741"/>
                  <a:gd name="T18" fmla="*/ 3 w 6783"/>
                  <a:gd name="T19" fmla="*/ 16 h 4741"/>
                  <a:gd name="T20" fmla="*/ 30 w 6783"/>
                  <a:gd name="T21" fmla="*/ 2 h 47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83"/>
                  <a:gd name="T34" fmla="*/ 0 h 4741"/>
                  <a:gd name="T35" fmla="*/ 6783 w 6783"/>
                  <a:gd name="T36" fmla="*/ 4741 h 47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83" h="4741">
                    <a:moveTo>
                      <a:pt x="6157" y="399"/>
                    </a:moveTo>
                    <a:cubicBezTo>
                      <a:pt x="6368" y="269"/>
                      <a:pt x="6566" y="118"/>
                      <a:pt x="6783" y="0"/>
                    </a:cubicBezTo>
                    <a:cubicBezTo>
                      <a:pt x="6670" y="111"/>
                      <a:pt x="6548" y="212"/>
                      <a:pt x="6428" y="315"/>
                    </a:cubicBezTo>
                    <a:cubicBezTo>
                      <a:pt x="5453" y="1158"/>
                      <a:pt x="4458" y="1978"/>
                      <a:pt x="3436" y="2763"/>
                    </a:cubicBezTo>
                    <a:cubicBezTo>
                      <a:pt x="3280" y="2764"/>
                      <a:pt x="3124" y="2762"/>
                      <a:pt x="2968" y="2762"/>
                    </a:cubicBezTo>
                    <a:cubicBezTo>
                      <a:pt x="3029" y="2835"/>
                      <a:pt x="3094" y="2904"/>
                      <a:pt x="3159" y="2973"/>
                    </a:cubicBezTo>
                    <a:cubicBezTo>
                      <a:pt x="2349" y="3586"/>
                      <a:pt x="1525" y="4181"/>
                      <a:pt x="677" y="4741"/>
                    </a:cubicBezTo>
                    <a:cubicBezTo>
                      <a:pt x="463" y="4374"/>
                      <a:pt x="219" y="4024"/>
                      <a:pt x="0" y="3660"/>
                    </a:cubicBezTo>
                    <a:cubicBezTo>
                      <a:pt x="249" y="3759"/>
                      <a:pt x="462" y="3922"/>
                      <a:pt x="681" y="4071"/>
                    </a:cubicBezTo>
                    <a:cubicBezTo>
                      <a:pt x="684" y="3751"/>
                      <a:pt x="666" y="3432"/>
                      <a:pt x="673" y="3113"/>
                    </a:cubicBezTo>
                    <a:cubicBezTo>
                      <a:pt x="2580" y="2382"/>
                      <a:pt x="4433" y="1496"/>
                      <a:pt x="6157" y="399"/>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56" name="Freeform 255">
                <a:extLst>
                  <a:ext uri="{FF2B5EF4-FFF2-40B4-BE49-F238E27FC236}">
                    <a16:creationId xmlns:a16="http://schemas.microsoft.com/office/drawing/2014/main" id="{F8852C46-CDAB-8143-9D02-68615B4653FE}"/>
                  </a:ext>
                </a:extLst>
              </p:cNvPr>
              <p:cNvSpPr>
                <a:spLocks noChangeArrowheads="1"/>
              </p:cNvSpPr>
              <p:nvPr/>
            </p:nvSpPr>
            <p:spPr bwMode="auto">
              <a:xfrm>
                <a:off x="2264" y="699"/>
                <a:ext cx="33" cy="24"/>
              </a:xfrm>
              <a:custGeom>
                <a:avLst/>
                <a:gdLst>
                  <a:gd name="T0" fmla="*/ 30 w 6783"/>
                  <a:gd name="T1" fmla="*/ 2 h 4741"/>
                  <a:gd name="T2" fmla="*/ 33 w 6783"/>
                  <a:gd name="T3" fmla="*/ 0 h 4741"/>
                  <a:gd name="T4" fmla="*/ 31 w 6783"/>
                  <a:gd name="T5" fmla="*/ 2 h 4741"/>
                  <a:gd name="T6" fmla="*/ 17 w 6783"/>
                  <a:gd name="T7" fmla="*/ 14 h 4741"/>
                  <a:gd name="T8" fmla="*/ 14 w 6783"/>
                  <a:gd name="T9" fmla="*/ 14 h 4741"/>
                  <a:gd name="T10" fmla="*/ 15 w 6783"/>
                  <a:gd name="T11" fmla="*/ 15 h 4741"/>
                  <a:gd name="T12" fmla="*/ 3 w 6783"/>
                  <a:gd name="T13" fmla="*/ 24 h 4741"/>
                  <a:gd name="T14" fmla="*/ 0 w 6783"/>
                  <a:gd name="T15" fmla="*/ 19 h 4741"/>
                  <a:gd name="T16" fmla="*/ 3 w 6783"/>
                  <a:gd name="T17" fmla="*/ 21 h 4741"/>
                  <a:gd name="T18" fmla="*/ 3 w 6783"/>
                  <a:gd name="T19" fmla="*/ 16 h 4741"/>
                  <a:gd name="T20" fmla="*/ 30 w 6783"/>
                  <a:gd name="T21" fmla="*/ 2 h 47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83"/>
                  <a:gd name="T34" fmla="*/ 0 h 4741"/>
                  <a:gd name="T35" fmla="*/ 6783 w 6783"/>
                  <a:gd name="T36" fmla="*/ 4741 h 47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83" h="4741">
                    <a:moveTo>
                      <a:pt x="6157" y="399"/>
                    </a:moveTo>
                    <a:cubicBezTo>
                      <a:pt x="6368" y="269"/>
                      <a:pt x="6566" y="118"/>
                      <a:pt x="6783" y="0"/>
                    </a:cubicBezTo>
                    <a:cubicBezTo>
                      <a:pt x="6670" y="111"/>
                      <a:pt x="6548" y="212"/>
                      <a:pt x="6428" y="315"/>
                    </a:cubicBezTo>
                    <a:cubicBezTo>
                      <a:pt x="5453" y="1158"/>
                      <a:pt x="4458" y="1978"/>
                      <a:pt x="3436" y="2763"/>
                    </a:cubicBezTo>
                    <a:cubicBezTo>
                      <a:pt x="3280" y="2764"/>
                      <a:pt x="3124" y="2762"/>
                      <a:pt x="2968" y="2762"/>
                    </a:cubicBezTo>
                    <a:cubicBezTo>
                      <a:pt x="3029" y="2835"/>
                      <a:pt x="3094" y="2904"/>
                      <a:pt x="3159" y="2973"/>
                    </a:cubicBezTo>
                    <a:cubicBezTo>
                      <a:pt x="2349" y="3586"/>
                      <a:pt x="1525" y="4181"/>
                      <a:pt x="677" y="4741"/>
                    </a:cubicBezTo>
                    <a:cubicBezTo>
                      <a:pt x="463" y="4374"/>
                      <a:pt x="219" y="4024"/>
                      <a:pt x="0" y="3660"/>
                    </a:cubicBezTo>
                    <a:cubicBezTo>
                      <a:pt x="249" y="3759"/>
                      <a:pt x="462" y="3922"/>
                      <a:pt x="681" y="4071"/>
                    </a:cubicBezTo>
                    <a:cubicBezTo>
                      <a:pt x="684" y="3751"/>
                      <a:pt x="666" y="3432"/>
                      <a:pt x="673" y="3113"/>
                    </a:cubicBezTo>
                    <a:cubicBezTo>
                      <a:pt x="2580" y="2382"/>
                      <a:pt x="4433" y="1496"/>
                      <a:pt x="6157" y="399"/>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57" name="Freeform 256">
                <a:extLst>
                  <a:ext uri="{FF2B5EF4-FFF2-40B4-BE49-F238E27FC236}">
                    <a16:creationId xmlns:a16="http://schemas.microsoft.com/office/drawing/2014/main" id="{5685EBAB-590B-6246-B34B-0D57B7028D47}"/>
                  </a:ext>
                </a:extLst>
              </p:cNvPr>
              <p:cNvSpPr>
                <a:spLocks noChangeArrowheads="1"/>
              </p:cNvSpPr>
              <p:nvPr/>
            </p:nvSpPr>
            <p:spPr bwMode="auto">
              <a:xfrm>
                <a:off x="2233" y="709"/>
                <a:ext cx="25" cy="15"/>
              </a:xfrm>
              <a:custGeom>
                <a:avLst/>
                <a:gdLst>
                  <a:gd name="T0" fmla="*/ 2 w 5125"/>
                  <a:gd name="T1" fmla="*/ 7 h 3144"/>
                  <a:gd name="T2" fmla="*/ 22 w 5125"/>
                  <a:gd name="T3" fmla="*/ 0 h 3144"/>
                  <a:gd name="T4" fmla="*/ 25 w 5125"/>
                  <a:gd name="T5" fmla="*/ 4 h 3144"/>
                  <a:gd name="T6" fmla="*/ 22 w 5125"/>
                  <a:gd name="T7" fmla="*/ 4 h 3144"/>
                  <a:gd name="T8" fmla="*/ 15 w 5125"/>
                  <a:gd name="T9" fmla="*/ 6 h 3144"/>
                  <a:gd name="T10" fmla="*/ 13 w 5125"/>
                  <a:gd name="T11" fmla="*/ 12 h 3144"/>
                  <a:gd name="T12" fmla="*/ 3 w 5125"/>
                  <a:gd name="T13" fmla="*/ 15 h 3144"/>
                  <a:gd name="T14" fmla="*/ 0 w 5125"/>
                  <a:gd name="T15" fmla="*/ 8 h 3144"/>
                  <a:gd name="T16" fmla="*/ 2 w 5125"/>
                  <a:gd name="T17" fmla="*/ 7 h 3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25"/>
                  <a:gd name="T28" fmla="*/ 0 h 3144"/>
                  <a:gd name="T29" fmla="*/ 5125 w 5125"/>
                  <a:gd name="T30" fmla="*/ 3144 h 3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25" h="3144">
                    <a:moveTo>
                      <a:pt x="486" y="1482"/>
                    </a:moveTo>
                    <a:cubicBezTo>
                      <a:pt x="1847" y="1010"/>
                      <a:pt x="3204" y="525"/>
                      <a:pt x="4546" y="0"/>
                    </a:cubicBezTo>
                    <a:cubicBezTo>
                      <a:pt x="4747" y="240"/>
                      <a:pt x="4943" y="485"/>
                      <a:pt x="5125" y="740"/>
                    </a:cubicBezTo>
                    <a:cubicBezTo>
                      <a:pt x="4907" y="734"/>
                      <a:pt x="4689" y="716"/>
                      <a:pt x="4472" y="736"/>
                    </a:cubicBezTo>
                    <a:cubicBezTo>
                      <a:pt x="3952" y="769"/>
                      <a:pt x="3419" y="949"/>
                      <a:pt x="3056" y="1336"/>
                    </a:cubicBezTo>
                    <a:cubicBezTo>
                      <a:pt x="2747" y="1658"/>
                      <a:pt x="2598" y="2113"/>
                      <a:pt x="2619" y="2555"/>
                    </a:cubicBezTo>
                    <a:cubicBezTo>
                      <a:pt x="1919" y="2753"/>
                      <a:pt x="1223" y="2965"/>
                      <a:pt x="518" y="3144"/>
                    </a:cubicBezTo>
                    <a:cubicBezTo>
                      <a:pt x="345" y="2649"/>
                      <a:pt x="174" y="2153"/>
                      <a:pt x="0" y="1658"/>
                    </a:cubicBezTo>
                    <a:cubicBezTo>
                      <a:pt x="160" y="1593"/>
                      <a:pt x="323" y="1539"/>
                      <a:pt x="486" y="1482"/>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58" name="Freeform 257">
                <a:extLst>
                  <a:ext uri="{FF2B5EF4-FFF2-40B4-BE49-F238E27FC236}">
                    <a16:creationId xmlns:a16="http://schemas.microsoft.com/office/drawing/2014/main" id="{EA42C9BD-24A7-C546-B964-C7B73091FC69}"/>
                  </a:ext>
                </a:extLst>
              </p:cNvPr>
              <p:cNvSpPr>
                <a:spLocks noChangeArrowheads="1"/>
              </p:cNvSpPr>
              <p:nvPr/>
            </p:nvSpPr>
            <p:spPr bwMode="auto">
              <a:xfrm>
                <a:off x="2233" y="709"/>
                <a:ext cx="25" cy="15"/>
              </a:xfrm>
              <a:custGeom>
                <a:avLst/>
                <a:gdLst>
                  <a:gd name="T0" fmla="*/ 2 w 5125"/>
                  <a:gd name="T1" fmla="*/ 7 h 3144"/>
                  <a:gd name="T2" fmla="*/ 22 w 5125"/>
                  <a:gd name="T3" fmla="*/ 0 h 3144"/>
                  <a:gd name="T4" fmla="*/ 25 w 5125"/>
                  <a:gd name="T5" fmla="*/ 4 h 3144"/>
                  <a:gd name="T6" fmla="*/ 22 w 5125"/>
                  <a:gd name="T7" fmla="*/ 4 h 3144"/>
                  <a:gd name="T8" fmla="*/ 15 w 5125"/>
                  <a:gd name="T9" fmla="*/ 6 h 3144"/>
                  <a:gd name="T10" fmla="*/ 13 w 5125"/>
                  <a:gd name="T11" fmla="*/ 12 h 3144"/>
                  <a:gd name="T12" fmla="*/ 3 w 5125"/>
                  <a:gd name="T13" fmla="*/ 15 h 3144"/>
                  <a:gd name="T14" fmla="*/ 0 w 5125"/>
                  <a:gd name="T15" fmla="*/ 8 h 3144"/>
                  <a:gd name="T16" fmla="*/ 2 w 5125"/>
                  <a:gd name="T17" fmla="*/ 7 h 3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25"/>
                  <a:gd name="T28" fmla="*/ 0 h 3144"/>
                  <a:gd name="T29" fmla="*/ 5125 w 5125"/>
                  <a:gd name="T30" fmla="*/ 3144 h 3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25" h="3144">
                    <a:moveTo>
                      <a:pt x="486" y="1482"/>
                    </a:moveTo>
                    <a:cubicBezTo>
                      <a:pt x="1847" y="1010"/>
                      <a:pt x="3204" y="525"/>
                      <a:pt x="4546" y="0"/>
                    </a:cubicBezTo>
                    <a:cubicBezTo>
                      <a:pt x="4747" y="240"/>
                      <a:pt x="4943" y="485"/>
                      <a:pt x="5125" y="740"/>
                    </a:cubicBezTo>
                    <a:cubicBezTo>
                      <a:pt x="4907" y="734"/>
                      <a:pt x="4689" y="716"/>
                      <a:pt x="4472" y="736"/>
                    </a:cubicBezTo>
                    <a:cubicBezTo>
                      <a:pt x="3952" y="769"/>
                      <a:pt x="3419" y="949"/>
                      <a:pt x="3056" y="1336"/>
                    </a:cubicBezTo>
                    <a:cubicBezTo>
                      <a:pt x="2747" y="1658"/>
                      <a:pt x="2598" y="2113"/>
                      <a:pt x="2619" y="2555"/>
                    </a:cubicBezTo>
                    <a:cubicBezTo>
                      <a:pt x="1919" y="2753"/>
                      <a:pt x="1223" y="2965"/>
                      <a:pt x="518" y="3144"/>
                    </a:cubicBezTo>
                    <a:cubicBezTo>
                      <a:pt x="345" y="2649"/>
                      <a:pt x="174" y="2153"/>
                      <a:pt x="0" y="1658"/>
                    </a:cubicBezTo>
                    <a:cubicBezTo>
                      <a:pt x="160" y="1593"/>
                      <a:pt x="323" y="1539"/>
                      <a:pt x="486" y="1482"/>
                    </a:cubicBezTo>
                    <a:close/>
                  </a:path>
                </a:pathLst>
              </a:custGeom>
              <a:solidFill>
                <a:srgbClr val="E32E3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59" name="Freeform 258">
                <a:extLst>
                  <a:ext uri="{FF2B5EF4-FFF2-40B4-BE49-F238E27FC236}">
                    <a16:creationId xmlns:a16="http://schemas.microsoft.com/office/drawing/2014/main" id="{C1A26030-FE4E-334F-94FC-4FF013836320}"/>
                  </a:ext>
                </a:extLst>
              </p:cNvPr>
              <p:cNvSpPr>
                <a:spLocks noChangeArrowheads="1"/>
              </p:cNvSpPr>
              <p:nvPr/>
            </p:nvSpPr>
            <p:spPr bwMode="auto">
              <a:xfrm>
                <a:off x="2180" y="712"/>
                <a:ext cx="28" cy="27"/>
              </a:xfrm>
              <a:custGeom>
                <a:avLst/>
                <a:gdLst>
                  <a:gd name="T0" fmla="*/ 0 w 5639"/>
                  <a:gd name="T1" fmla="*/ 0 h 5621"/>
                  <a:gd name="T2" fmla="*/ 4 w 5639"/>
                  <a:gd name="T3" fmla="*/ 0 h 5621"/>
                  <a:gd name="T4" fmla="*/ 12 w 5639"/>
                  <a:gd name="T5" fmla="*/ 0 h 5621"/>
                  <a:gd name="T6" fmla="*/ 15 w 5639"/>
                  <a:gd name="T7" fmla="*/ 4 h 5621"/>
                  <a:gd name="T8" fmla="*/ 21 w 5639"/>
                  <a:gd name="T9" fmla="*/ 16 h 5621"/>
                  <a:gd name="T10" fmla="*/ 22 w 5639"/>
                  <a:gd name="T11" fmla="*/ 16 h 5621"/>
                  <a:gd name="T12" fmla="*/ 22 w 5639"/>
                  <a:gd name="T13" fmla="*/ 5 h 5621"/>
                  <a:gd name="T14" fmla="*/ 22 w 5639"/>
                  <a:gd name="T15" fmla="*/ 3 h 5621"/>
                  <a:gd name="T16" fmla="*/ 19 w 5639"/>
                  <a:gd name="T17" fmla="*/ 0 h 5621"/>
                  <a:gd name="T18" fmla="*/ 28 w 5639"/>
                  <a:gd name="T19" fmla="*/ 0 h 5621"/>
                  <a:gd name="T20" fmla="*/ 26 w 5639"/>
                  <a:gd name="T21" fmla="*/ 2 h 5621"/>
                  <a:gd name="T22" fmla="*/ 26 w 5639"/>
                  <a:gd name="T23" fmla="*/ 4 h 5621"/>
                  <a:gd name="T24" fmla="*/ 26 w 5639"/>
                  <a:gd name="T25" fmla="*/ 14 h 5621"/>
                  <a:gd name="T26" fmla="*/ 26 w 5639"/>
                  <a:gd name="T27" fmla="*/ 20 h 5621"/>
                  <a:gd name="T28" fmla="*/ 26 w 5639"/>
                  <a:gd name="T29" fmla="*/ 24 h 5621"/>
                  <a:gd name="T30" fmla="*/ 28 w 5639"/>
                  <a:gd name="T31" fmla="*/ 27 h 5621"/>
                  <a:gd name="T32" fmla="*/ 17 w 5639"/>
                  <a:gd name="T33" fmla="*/ 27 h 5621"/>
                  <a:gd name="T34" fmla="*/ 14 w 5639"/>
                  <a:gd name="T35" fmla="*/ 23 h 5621"/>
                  <a:gd name="T36" fmla="*/ 12 w 5639"/>
                  <a:gd name="T37" fmla="*/ 19 h 5621"/>
                  <a:gd name="T38" fmla="*/ 6 w 5639"/>
                  <a:gd name="T39" fmla="*/ 10 h 5621"/>
                  <a:gd name="T40" fmla="*/ 6 w 5639"/>
                  <a:gd name="T41" fmla="*/ 22 h 5621"/>
                  <a:gd name="T42" fmla="*/ 7 w 5639"/>
                  <a:gd name="T43" fmla="*/ 25 h 5621"/>
                  <a:gd name="T44" fmla="*/ 9 w 5639"/>
                  <a:gd name="T45" fmla="*/ 27 h 5621"/>
                  <a:gd name="T46" fmla="*/ 2 w 5639"/>
                  <a:gd name="T47" fmla="*/ 27 h 5621"/>
                  <a:gd name="T48" fmla="*/ 0 w 5639"/>
                  <a:gd name="T49" fmla="*/ 27 h 5621"/>
                  <a:gd name="T50" fmla="*/ 3 w 5639"/>
                  <a:gd name="T51" fmla="*/ 23 h 5621"/>
                  <a:gd name="T52" fmla="*/ 3 w 5639"/>
                  <a:gd name="T53" fmla="*/ 5 h 5621"/>
                  <a:gd name="T54" fmla="*/ 2 w 5639"/>
                  <a:gd name="T55" fmla="*/ 3 h 5621"/>
                  <a:gd name="T56" fmla="*/ 0 w 5639"/>
                  <a:gd name="T57" fmla="*/ 0 h 56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39"/>
                  <a:gd name="T88" fmla="*/ 0 h 5621"/>
                  <a:gd name="T89" fmla="*/ 5639 w 5639"/>
                  <a:gd name="T90" fmla="*/ 5621 h 56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39" h="5621">
                    <a:moveTo>
                      <a:pt x="93" y="22"/>
                    </a:moveTo>
                    <a:cubicBezTo>
                      <a:pt x="357" y="0"/>
                      <a:pt x="621" y="26"/>
                      <a:pt x="885" y="23"/>
                    </a:cubicBezTo>
                    <a:cubicBezTo>
                      <a:pt x="1391" y="22"/>
                      <a:pt x="1898" y="23"/>
                      <a:pt x="2404" y="22"/>
                    </a:cubicBezTo>
                    <a:cubicBezTo>
                      <a:pt x="2606" y="309"/>
                      <a:pt x="2766" y="624"/>
                      <a:pt x="2946" y="925"/>
                    </a:cubicBezTo>
                    <a:cubicBezTo>
                      <a:pt x="3408" y="1725"/>
                      <a:pt x="3857" y="2532"/>
                      <a:pt x="4312" y="3336"/>
                    </a:cubicBezTo>
                    <a:cubicBezTo>
                      <a:pt x="4333" y="3319"/>
                      <a:pt x="4374" y="3287"/>
                      <a:pt x="4395" y="3270"/>
                    </a:cubicBezTo>
                    <a:cubicBezTo>
                      <a:pt x="4395" y="2505"/>
                      <a:pt x="4380" y="1740"/>
                      <a:pt x="4388" y="975"/>
                    </a:cubicBezTo>
                    <a:cubicBezTo>
                      <a:pt x="4386" y="857"/>
                      <a:pt x="4401" y="730"/>
                      <a:pt x="4342" y="622"/>
                    </a:cubicBezTo>
                    <a:cubicBezTo>
                      <a:pt x="4231" y="411"/>
                      <a:pt x="4060" y="242"/>
                      <a:pt x="3927" y="46"/>
                    </a:cubicBezTo>
                    <a:cubicBezTo>
                      <a:pt x="4477" y="32"/>
                      <a:pt x="5027" y="46"/>
                      <a:pt x="5576" y="59"/>
                    </a:cubicBezTo>
                    <a:cubicBezTo>
                      <a:pt x="5466" y="194"/>
                      <a:pt x="5339" y="315"/>
                      <a:pt x="5229" y="450"/>
                    </a:cubicBezTo>
                    <a:cubicBezTo>
                      <a:pt x="5130" y="566"/>
                      <a:pt x="5152" y="729"/>
                      <a:pt x="5145" y="870"/>
                    </a:cubicBezTo>
                    <a:cubicBezTo>
                      <a:pt x="5151" y="1577"/>
                      <a:pt x="5129" y="2284"/>
                      <a:pt x="5137" y="2992"/>
                    </a:cubicBezTo>
                    <a:cubicBezTo>
                      <a:pt x="5130" y="3378"/>
                      <a:pt x="5150" y="3765"/>
                      <a:pt x="5145" y="4151"/>
                    </a:cubicBezTo>
                    <a:cubicBezTo>
                      <a:pt x="5156" y="4415"/>
                      <a:pt x="5116" y="4685"/>
                      <a:pt x="5177" y="4944"/>
                    </a:cubicBezTo>
                    <a:cubicBezTo>
                      <a:pt x="5286" y="5194"/>
                      <a:pt x="5508" y="5371"/>
                      <a:pt x="5639" y="5608"/>
                    </a:cubicBezTo>
                    <a:cubicBezTo>
                      <a:pt x="4877" y="5621"/>
                      <a:pt x="4116" y="5612"/>
                      <a:pt x="3354" y="5612"/>
                    </a:cubicBezTo>
                    <a:cubicBezTo>
                      <a:pt x="3189" y="5336"/>
                      <a:pt x="3030" y="5055"/>
                      <a:pt x="2868" y="4777"/>
                    </a:cubicBezTo>
                    <a:cubicBezTo>
                      <a:pt x="2721" y="4519"/>
                      <a:pt x="2572" y="4261"/>
                      <a:pt x="2423" y="4004"/>
                    </a:cubicBezTo>
                    <a:cubicBezTo>
                      <a:pt x="2039" y="3341"/>
                      <a:pt x="1670" y="2669"/>
                      <a:pt x="1279" y="2011"/>
                    </a:cubicBezTo>
                    <a:cubicBezTo>
                      <a:pt x="1254" y="2834"/>
                      <a:pt x="1259" y="3658"/>
                      <a:pt x="1279" y="4481"/>
                    </a:cubicBezTo>
                    <a:cubicBezTo>
                      <a:pt x="1270" y="4739"/>
                      <a:pt x="1317" y="5012"/>
                      <a:pt x="1502" y="5205"/>
                    </a:cubicBezTo>
                    <a:cubicBezTo>
                      <a:pt x="1594" y="5314"/>
                      <a:pt x="1693" y="5418"/>
                      <a:pt x="1783" y="5530"/>
                    </a:cubicBezTo>
                    <a:cubicBezTo>
                      <a:pt x="1313" y="5558"/>
                      <a:pt x="841" y="5528"/>
                      <a:pt x="370" y="5558"/>
                    </a:cubicBezTo>
                    <a:cubicBezTo>
                      <a:pt x="247" y="5555"/>
                      <a:pt x="124" y="5552"/>
                      <a:pt x="0" y="5551"/>
                    </a:cubicBezTo>
                    <a:cubicBezTo>
                      <a:pt x="269" y="5389"/>
                      <a:pt x="545" y="5153"/>
                      <a:pt x="566" y="4817"/>
                    </a:cubicBezTo>
                    <a:cubicBezTo>
                      <a:pt x="541" y="3525"/>
                      <a:pt x="549" y="2232"/>
                      <a:pt x="560" y="939"/>
                    </a:cubicBezTo>
                    <a:cubicBezTo>
                      <a:pt x="557" y="810"/>
                      <a:pt x="579" y="665"/>
                      <a:pt x="495" y="554"/>
                    </a:cubicBezTo>
                    <a:cubicBezTo>
                      <a:pt x="369" y="371"/>
                      <a:pt x="211" y="211"/>
                      <a:pt x="93" y="22"/>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60" name="Freeform 259">
                <a:extLst>
                  <a:ext uri="{FF2B5EF4-FFF2-40B4-BE49-F238E27FC236}">
                    <a16:creationId xmlns:a16="http://schemas.microsoft.com/office/drawing/2014/main" id="{619A0FB2-E8A9-0848-8AA3-1253284EDF17}"/>
                  </a:ext>
                </a:extLst>
              </p:cNvPr>
              <p:cNvSpPr>
                <a:spLocks noChangeArrowheads="1"/>
              </p:cNvSpPr>
              <p:nvPr/>
            </p:nvSpPr>
            <p:spPr bwMode="auto">
              <a:xfrm>
                <a:off x="2254" y="716"/>
                <a:ext cx="7" cy="3"/>
              </a:xfrm>
              <a:custGeom>
                <a:avLst/>
                <a:gdLst>
                  <a:gd name="T0" fmla="*/ 2 w 1486"/>
                  <a:gd name="T1" fmla="*/ 1 h 615"/>
                  <a:gd name="T2" fmla="*/ 7 w 1486"/>
                  <a:gd name="T3" fmla="*/ 1 h 615"/>
                  <a:gd name="T4" fmla="*/ 0 w 1486"/>
                  <a:gd name="T5" fmla="*/ 3 h 615"/>
                  <a:gd name="T6" fmla="*/ 2 w 1486"/>
                  <a:gd name="T7" fmla="*/ 1 h 615"/>
                  <a:gd name="T8" fmla="*/ 0 60000 65536"/>
                  <a:gd name="T9" fmla="*/ 0 60000 65536"/>
                  <a:gd name="T10" fmla="*/ 0 60000 65536"/>
                  <a:gd name="T11" fmla="*/ 0 60000 65536"/>
                  <a:gd name="T12" fmla="*/ 0 w 1486"/>
                  <a:gd name="T13" fmla="*/ 0 h 615"/>
                  <a:gd name="T14" fmla="*/ 1486 w 1486"/>
                  <a:gd name="T15" fmla="*/ 615 h 615"/>
                </a:gdLst>
                <a:ahLst/>
                <a:cxnLst>
                  <a:cxn ang="T8">
                    <a:pos x="T0" y="T1"/>
                  </a:cxn>
                  <a:cxn ang="T9">
                    <a:pos x="T2" y="T3"/>
                  </a:cxn>
                  <a:cxn ang="T10">
                    <a:pos x="T4" y="T5"/>
                  </a:cxn>
                  <a:cxn ang="T11">
                    <a:pos x="T6" y="T7"/>
                  </a:cxn>
                </a:cxnLst>
                <a:rect l="T12" t="T13" r="T14" b="T15"/>
                <a:pathLst>
                  <a:path w="1486" h="615">
                    <a:moveTo>
                      <a:pt x="455" y="103"/>
                    </a:moveTo>
                    <a:cubicBezTo>
                      <a:pt x="787" y="0"/>
                      <a:pt x="1161" y="3"/>
                      <a:pt x="1486" y="131"/>
                    </a:cubicBezTo>
                    <a:cubicBezTo>
                      <a:pt x="1011" y="301"/>
                      <a:pt x="537" y="477"/>
                      <a:pt x="52" y="615"/>
                    </a:cubicBezTo>
                    <a:cubicBezTo>
                      <a:pt x="0" y="356"/>
                      <a:pt x="234" y="171"/>
                      <a:pt x="455" y="103"/>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61" name="Freeform 260">
                <a:extLst>
                  <a:ext uri="{FF2B5EF4-FFF2-40B4-BE49-F238E27FC236}">
                    <a16:creationId xmlns:a16="http://schemas.microsoft.com/office/drawing/2014/main" id="{1F746988-5117-074B-A1EB-93CE8159BB1F}"/>
                  </a:ext>
                </a:extLst>
              </p:cNvPr>
              <p:cNvSpPr>
                <a:spLocks noChangeArrowheads="1"/>
              </p:cNvSpPr>
              <p:nvPr/>
            </p:nvSpPr>
            <p:spPr bwMode="auto">
              <a:xfrm>
                <a:off x="2254" y="716"/>
                <a:ext cx="7" cy="3"/>
              </a:xfrm>
              <a:custGeom>
                <a:avLst/>
                <a:gdLst>
                  <a:gd name="T0" fmla="*/ 2 w 1486"/>
                  <a:gd name="T1" fmla="*/ 1 h 615"/>
                  <a:gd name="T2" fmla="*/ 7 w 1486"/>
                  <a:gd name="T3" fmla="*/ 1 h 615"/>
                  <a:gd name="T4" fmla="*/ 0 w 1486"/>
                  <a:gd name="T5" fmla="*/ 3 h 615"/>
                  <a:gd name="T6" fmla="*/ 2 w 1486"/>
                  <a:gd name="T7" fmla="*/ 1 h 615"/>
                  <a:gd name="T8" fmla="*/ 0 60000 65536"/>
                  <a:gd name="T9" fmla="*/ 0 60000 65536"/>
                  <a:gd name="T10" fmla="*/ 0 60000 65536"/>
                  <a:gd name="T11" fmla="*/ 0 60000 65536"/>
                  <a:gd name="T12" fmla="*/ 0 w 1486"/>
                  <a:gd name="T13" fmla="*/ 0 h 615"/>
                  <a:gd name="T14" fmla="*/ 1486 w 1486"/>
                  <a:gd name="T15" fmla="*/ 615 h 615"/>
                </a:gdLst>
                <a:ahLst/>
                <a:cxnLst>
                  <a:cxn ang="T8">
                    <a:pos x="T0" y="T1"/>
                  </a:cxn>
                  <a:cxn ang="T9">
                    <a:pos x="T2" y="T3"/>
                  </a:cxn>
                  <a:cxn ang="T10">
                    <a:pos x="T4" y="T5"/>
                  </a:cxn>
                  <a:cxn ang="T11">
                    <a:pos x="T6" y="T7"/>
                  </a:cxn>
                </a:cxnLst>
                <a:rect l="T12" t="T13" r="T14" b="T15"/>
                <a:pathLst>
                  <a:path w="1486" h="615">
                    <a:moveTo>
                      <a:pt x="455" y="103"/>
                    </a:moveTo>
                    <a:cubicBezTo>
                      <a:pt x="787" y="0"/>
                      <a:pt x="1161" y="3"/>
                      <a:pt x="1486" y="131"/>
                    </a:cubicBezTo>
                    <a:cubicBezTo>
                      <a:pt x="1011" y="301"/>
                      <a:pt x="537" y="477"/>
                      <a:pt x="52" y="615"/>
                    </a:cubicBezTo>
                    <a:cubicBezTo>
                      <a:pt x="0" y="356"/>
                      <a:pt x="234" y="171"/>
                      <a:pt x="455" y="103"/>
                    </a:cubicBezTo>
                    <a:close/>
                  </a:path>
                </a:pathLst>
              </a:custGeom>
              <a:solidFill>
                <a:srgbClr val="E32E3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62" name="Freeform 261">
                <a:extLst>
                  <a:ext uri="{FF2B5EF4-FFF2-40B4-BE49-F238E27FC236}">
                    <a16:creationId xmlns:a16="http://schemas.microsoft.com/office/drawing/2014/main" id="{62BCBDD5-7AA8-2044-B2AC-2862775FC2E2}"/>
                  </a:ext>
                </a:extLst>
              </p:cNvPr>
              <p:cNvSpPr>
                <a:spLocks noChangeArrowheads="1"/>
              </p:cNvSpPr>
              <p:nvPr/>
            </p:nvSpPr>
            <p:spPr bwMode="auto">
              <a:xfrm>
                <a:off x="2255" y="717"/>
                <a:ext cx="11" cy="8"/>
              </a:xfrm>
              <a:custGeom>
                <a:avLst/>
                <a:gdLst>
                  <a:gd name="T0" fmla="*/ 0 w 2319"/>
                  <a:gd name="T1" fmla="*/ 2 h 1588"/>
                  <a:gd name="T2" fmla="*/ 7 w 2319"/>
                  <a:gd name="T3" fmla="*/ 0 h 1588"/>
                  <a:gd name="T4" fmla="*/ 11 w 2319"/>
                  <a:gd name="T5" fmla="*/ 7 h 1588"/>
                  <a:gd name="T6" fmla="*/ 9 w 2319"/>
                  <a:gd name="T7" fmla="*/ 8 h 1588"/>
                  <a:gd name="T8" fmla="*/ 5 w 2319"/>
                  <a:gd name="T9" fmla="*/ 6 h 1588"/>
                  <a:gd name="T10" fmla="*/ 1 w 2319"/>
                  <a:gd name="T11" fmla="*/ 4 h 1588"/>
                  <a:gd name="T12" fmla="*/ 0 w 2319"/>
                  <a:gd name="T13" fmla="*/ 2 h 1588"/>
                  <a:gd name="T14" fmla="*/ 0 60000 65536"/>
                  <a:gd name="T15" fmla="*/ 0 60000 65536"/>
                  <a:gd name="T16" fmla="*/ 0 60000 65536"/>
                  <a:gd name="T17" fmla="*/ 0 60000 65536"/>
                  <a:gd name="T18" fmla="*/ 0 60000 65536"/>
                  <a:gd name="T19" fmla="*/ 0 60000 65536"/>
                  <a:gd name="T20" fmla="*/ 0 60000 65536"/>
                  <a:gd name="T21" fmla="*/ 0 w 2319"/>
                  <a:gd name="T22" fmla="*/ 0 h 1588"/>
                  <a:gd name="T23" fmla="*/ 2319 w 2319"/>
                  <a:gd name="T24" fmla="*/ 1588 h 1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19" h="1588">
                    <a:moveTo>
                      <a:pt x="0" y="484"/>
                    </a:moveTo>
                    <a:cubicBezTo>
                      <a:pt x="485" y="346"/>
                      <a:pt x="959" y="170"/>
                      <a:pt x="1434" y="0"/>
                    </a:cubicBezTo>
                    <a:cubicBezTo>
                      <a:pt x="1742" y="442"/>
                      <a:pt x="2040" y="892"/>
                      <a:pt x="2319" y="1353"/>
                    </a:cubicBezTo>
                    <a:cubicBezTo>
                      <a:pt x="2205" y="1435"/>
                      <a:pt x="2088" y="1512"/>
                      <a:pt x="1971" y="1588"/>
                    </a:cubicBezTo>
                    <a:cubicBezTo>
                      <a:pt x="1721" y="1409"/>
                      <a:pt x="1438" y="1281"/>
                      <a:pt x="1154" y="1166"/>
                    </a:cubicBezTo>
                    <a:cubicBezTo>
                      <a:pt x="848" y="1041"/>
                      <a:pt x="510" y="978"/>
                      <a:pt x="239" y="778"/>
                    </a:cubicBezTo>
                    <a:cubicBezTo>
                      <a:pt x="133" y="705"/>
                      <a:pt x="52" y="601"/>
                      <a:pt x="0" y="484"/>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63" name="Freeform 262">
                <a:extLst>
                  <a:ext uri="{FF2B5EF4-FFF2-40B4-BE49-F238E27FC236}">
                    <a16:creationId xmlns:a16="http://schemas.microsoft.com/office/drawing/2014/main" id="{E98BB874-6B6B-4746-80B6-BA2DF7BAC341}"/>
                  </a:ext>
                </a:extLst>
              </p:cNvPr>
              <p:cNvSpPr>
                <a:spLocks noChangeArrowheads="1"/>
              </p:cNvSpPr>
              <p:nvPr/>
            </p:nvSpPr>
            <p:spPr bwMode="auto">
              <a:xfrm>
                <a:off x="2255" y="717"/>
                <a:ext cx="11" cy="8"/>
              </a:xfrm>
              <a:custGeom>
                <a:avLst/>
                <a:gdLst>
                  <a:gd name="T0" fmla="*/ 0 w 2319"/>
                  <a:gd name="T1" fmla="*/ 2 h 1588"/>
                  <a:gd name="T2" fmla="*/ 7 w 2319"/>
                  <a:gd name="T3" fmla="*/ 0 h 1588"/>
                  <a:gd name="T4" fmla="*/ 11 w 2319"/>
                  <a:gd name="T5" fmla="*/ 7 h 1588"/>
                  <a:gd name="T6" fmla="*/ 9 w 2319"/>
                  <a:gd name="T7" fmla="*/ 8 h 1588"/>
                  <a:gd name="T8" fmla="*/ 5 w 2319"/>
                  <a:gd name="T9" fmla="*/ 6 h 1588"/>
                  <a:gd name="T10" fmla="*/ 1 w 2319"/>
                  <a:gd name="T11" fmla="*/ 4 h 1588"/>
                  <a:gd name="T12" fmla="*/ 0 w 2319"/>
                  <a:gd name="T13" fmla="*/ 2 h 1588"/>
                  <a:gd name="T14" fmla="*/ 0 60000 65536"/>
                  <a:gd name="T15" fmla="*/ 0 60000 65536"/>
                  <a:gd name="T16" fmla="*/ 0 60000 65536"/>
                  <a:gd name="T17" fmla="*/ 0 60000 65536"/>
                  <a:gd name="T18" fmla="*/ 0 60000 65536"/>
                  <a:gd name="T19" fmla="*/ 0 60000 65536"/>
                  <a:gd name="T20" fmla="*/ 0 60000 65536"/>
                  <a:gd name="T21" fmla="*/ 0 w 2319"/>
                  <a:gd name="T22" fmla="*/ 0 h 1588"/>
                  <a:gd name="T23" fmla="*/ 2319 w 2319"/>
                  <a:gd name="T24" fmla="*/ 1588 h 1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19" h="1588">
                    <a:moveTo>
                      <a:pt x="0" y="484"/>
                    </a:moveTo>
                    <a:cubicBezTo>
                      <a:pt x="485" y="346"/>
                      <a:pt x="959" y="170"/>
                      <a:pt x="1434" y="0"/>
                    </a:cubicBezTo>
                    <a:cubicBezTo>
                      <a:pt x="1742" y="442"/>
                      <a:pt x="2040" y="892"/>
                      <a:pt x="2319" y="1353"/>
                    </a:cubicBezTo>
                    <a:cubicBezTo>
                      <a:pt x="2205" y="1435"/>
                      <a:pt x="2088" y="1512"/>
                      <a:pt x="1971" y="1588"/>
                    </a:cubicBezTo>
                    <a:cubicBezTo>
                      <a:pt x="1721" y="1409"/>
                      <a:pt x="1438" y="1281"/>
                      <a:pt x="1154" y="1166"/>
                    </a:cubicBezTo>
                    <a:cubicBezTo>
                      <a:pt x="848" y="1041"/>
                      <a:pt x="510" y="978"/>
                      <a:pt x="239" y="778"/>
                    </a:cubicBezTo>
                    <a:cubicBezTo>
                      <a:pt x="133" y="705"/>
                      <a:pt x="52" y="601"/>
                      <a:pt x="0" y="484"/>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64" name="Freeform 263">
                <a:extLst>
                  <a:ext uri="{FF2B5EF4-FFF2-40B4-BE49-F238E27FC236}">
                    <a16:creationId xmlns:a16="http://schemas.microsoft.com/office/drawing/2014/main" id="{98F9AA6F-785C-CB45-8D0A-891FA3106B19}"/>
                  </a:ext>
                </a:extLst>
              </p:cNvPr>
              <p:cNvSpPr>
                <a:spLocks noChangeArrowheads="1"/>
              </p:cNvSpPr>
              <p:nvPr/>
            </p:nvSpPr>
            <p:spPr bwMode="auto">
              <a:xfrm>
                <a:off x="2268" y="717"/>
                <a:ext cx="12" cy="20"/>
              </a:xfrm>
              <a:custGeom>
                <a:avLst/>
                <a:gdLst>
                  <a:gd name="T0" fmla="*/ 3 w 2414"/>
                  <a:gd name="T1" fmla="*/ 6 h 4193"/>
                  <a:gd name="T2" fmla="*/ 12 w 2414"/>
                  <a:gd name="T3" fmla="*/ 0 h 4193"/>
                  <a:gd name="T4" fmla="*/ 11 w 2414"/>
                  <a:gd name="T5" fmla="*/ 6 h 4193"/>
                  <a:gd name="T6" fmla="*/ 7 w 2414"/>
                  <a:gd name="T7" fmla="*/ 18 h 4193"/>
                  <a:gd name="T8" fmla="*/ 6 w 2414"/>
                  <a:gd name="T9" fmla="*/ 20 h 4193"/>
                  <a:gd name="T10" fmla="*/ 0 w 2414"/>
                  <a:gd name="T11" fmla="*/ 8 h 4193"/>
                  <a:gd name="T12" fmla="*/ 3 w 2414"/>
                  <a:gd name="T13" fmla="*/ 6 h 4193"/>
                  <a:gd name="T14" fmla="*/ 0 60000 65536"/>
                  <a:gd name="T15" fmla="*/ 0 60000 65536"/>
                  <a:gd name="T16" fmla="*/ 0 60000 65536"/>
                  <a:gd name="T17" fmla="*/ 0 60000 65536"/>
                  <a:gd name="T18" fmla="*/ 0 60000 65536"/>
                  <a:gd name="T19" fmla="*/ 0 60000 65536"/>
                  <a:gd name="T20" fmla="*/ 0 60000 65536"/>
                  <a:gd name="T21" fmla="*/ 0 w 2414"/>
                  <a:gd name="T22" fmla="*/ 0 h 4193"/>
                  <a:gd name="T23" fmla="*/ 2414 w 2414"/>
                  <a:gd name="T24" fmla="*/ 4193 h 41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14" h="4193">
                    <a:moveTo>
                      <a:pt x="612" y="1251"/>
                    </a:moveTo>
                    <a:cubicBezTo>
                      <a:pt x="1218" y="841"/>
                      <a:pt x="1814" y="417"/>
                      <a:pt x="2414" y="0"/>
                    </a:cubicBezTo>
                    <a:cubicBezTo>
                      <a:pt x="2350" y="391"/>
                      <a:pt x="2231" y="770"/>
                      <a:pt x="2133" y="1154"/>
                    </a:cubicBezTo>
                    <a:cubicBezTo>
                      <a:pt x="1902" y="2000"/>
                      <a:pt x="1657" y="2843"/>
                      <a:pt x="1423" y="3688"/>
                    </a:cubicBezTo>
                    <a:cubicBezTo>
                      <a:pt x="1374" y="3861"/>
                      <a:pt x="1348" y="4046"/>
                      <a:pt x="1235" y="4193"/>
                    </a:cubicBezTo>
                    <a:cubicBezTo>
                      <a:pt x="883" y="3327"/>
                      <a:pt x="464" y="2489"/>
                      <a:pt x="0" y="1678"/>
                    </a:cubicBezTo>
                    <a:cubicBezTo>
                      <a:pt x="197" y="1526"/>
                      <a:pt x="408" y="1393"/>
                      <a:pt x="612" y="1251"/>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65" name="Freeform 264">
                <a:extLst>
                  <a:ext uri="{FF2B5EF4-FFF2-40B4-BE49-F238E27FC236}">
                    <a16:creationId xmlns:a16="http://schemas.microsoft.com/office/drawing/2014/main" id="{638D942F-A741-E147-B7F4-BB9DE59AA43D}"/>
                  </a:ext>
                </a:extLst>
              </p:cNvPr>
              <p:cNvSpPr>
                <a:spLocks noChangeArrowheads="1"/>
              </p:cNvSpPr>
              <p:nvPr/>
            </p:nvSpPr>
            <p:spPr bwMode="auto">
              <a:xfrm>
                <a:off x="2268" y="717"/>
                <a:ext cx="12" cy="20"/>
              </a:xfrm>
              <a:custGeom>
                <a:avLst/>
                <a:gdLst>
                  <a:gd name="T0" fmla="*/ 3 w 2414"/>
                  <a:gd name="T1" fmla="*/ 6 h 4193"/>
                  <a:gd name="T2" fmla="*/ 12 w 2414"/>
                  <a:gd name="T3" fmla="*/ 0 h 4193"/>
                  <a:gd name="T4" fmla="*/ 11 w 2414"/>
                  <a:gd name="T5" fmla="*/ 6 h 4193"/>
                  <a:gd name="T6" fmla="*/ 7 w 2414"/>
                  <a:gd name="T7" fmla="*/ 18 h 4193"/>
                  <a:gd name="T8" fmla="*/ 6 w 2414"/>
                  <a:gd name="T9" fmla="*/ 20 h 4193"/>
                  <a:gd name="T10" fmla="*/ 0 w 2414"/>
                  <a:gd name="T11" fmla="*/ 8 h 4193"/>
                  <a:gd name="T12" fmla="*/ 3 w 2414"/>
                  <a:gd name="T13" fmla="*/ 6 h 4193"/>
                  <a:gd name="T14" fmla="*/ 0 60000 65536"/>
                  <a:gd name="T15" fmla="*/ 0 60000 65536"/>
                  <a:gd name="T16" fmla="*/ 0 60000 65536"/>
                  <a:gd name="T17" fmla="*/ 0 60000 65536"/>
                  <a:gd name="T18" fmla="*/ 0 60000 65536"/>
                  <a:gd name="T19" fmla="*/ 0 60000 65536"/>
                  <a:gd name="T20" fmla="*/ 0 60000 65536"/>
                  <a:gd name="T21" fmla="*/ 0 w 2414"/>
                  <a:gd name="T22" fmla="*/ 0 h 4193"/>
                  <a:gd name="T23" fmla="*/ 2414 w 2414"/>
                  <a:gd name="T24" fmla="*/ 4193 h 41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14" h="4193">
                    <a:moveTo>
                      <a:pt x="612" y="1251"/>
                    </a:moveTo>
                    <a:cubicBezTo>
                      <a:pt x="1218" y="841"/>
                      <a:pt x="1814" y="417"/>
                      <a:pt x="2414" y="0"/>
                    </a:cubicBezTo>
                    <a:cubicBezTo>
                      <a:pt x="2350" y="391"/>
                      <a:pt x="2231" y="770"/>
                      <a:pt x="2133" y="1154"/>
                    </a:cubicBezTo>
                    <a:cubicBezTo>
                      <a:pt x="1902" y="2000"/>
                      <a:pt x="1657" y="2843"/>
                      <a:pt x="1423" y="3688"/>
                    </a:cubicBezTo>
                    <a:cubicBezTo>
                      <a:pt x="1374" y="3861"/>
                      <a:pt x="1348" y="4046"/>
                      <a:pt x="1235" y="4193"/>
                    </a:cubicBezTo>
                    <a:cubicBezTo>
                      <a:pt x="883" y="3327"/>
                      <a:pt x="464" y="2489"/>
                      <a:pt x="0" y="1678"/>
                    </a:cubicBezTo>
                    <a:cubicBezTo>
                      <a:pt x="197" y="1526"/>
                      <a:pt x="408" y="1393"/>
                      <a:pt x="612" y="1251"/>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66" name="Freeform 265">
                <a:extLst>
                  <a:ext uri="{FF2B5EF4-FFF2-40B4-BE49-F238E27FC236}">
                    <a16:creationId xmlns:a16="http://schemas.microsoft.com/office/drawing/2014/main" id="{B642CDE7-5F73-8A40-B0DB-DB71AE9483C0}"/>
                  </a:ext>
                </a:extLst>
              </p:cNvPr>
              <p:cNvSpPr>
                <a:spLocks noChangeArrowheads="1"/>
              </p:cNvSpPr>
              <p:nvPr/>
            </p:nvSpPr>
            <p:spPr bwMode="auto">
              <a:xfrm>
                <a:off x="2222" y="720"/>
                <a:ext cx="5" cy="8"/>
              </a:xfrm>
              <a:custGeom>
                <a:avLst/>
                <a:gdLst>
                  <a:gd name="T0" fmla="*/ 2 w 1078"/>
                  <a:gd name="T1" fmla="*/ 0 h 1706"/>
                  <a:gd name="T2" fmla="*/ 4 w 1078"/>
                  <a:gd name="T3" fmla="*/ 4 h 1706"/>
                  <a:gd name="T4" fmla="*/ 5 w 1078"/>
                  <a:gd name="T5" fmla="*/ 7 h 1706"/>
                  <a:gd name="T6" fmla="*/ 0 w 1078"/>
                  <a:gd name="T7" fmla="*/ 8 h 1706"/>
                  <a:gd name="T8" fmla="*/ 2 w 1078"/>
                  <a:gd name="T9" fmla="*/ 2 h 1706"/>
                  <a:gd name="T10" fmla="*/ 2 w 1078"/>
                  <a:gd name="T11" fmla="*/ 0 h 1706"/>
                  <a:gd name="T12" fmla="*/ 0 60000 65536"/>
                  <a:gd name="T13" fmla="*/ 0 60000 65536"/>
                  <a:gd name="T14" fmla="*/ 0 60000 65536"/>
                  <a:gd name="T15" fmla="*/ 0 60000 65536"/>
                  <a:gd name="T16" fmla="*/ 0 60000 65536"/>
                  <a:gd name="T17" fmla="*/ 0 60000 65536"/>
                  <a:gd name="T18" fmla="*/ 0 w 1078"/>
                  <a:gd name="T19" fmla="*/ 0 h 1706"/>
                  <a:gd name="T20" fmla="*/ 1078 w 1078"/>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1078" h="1706">
                    <a:moveTo>
                      <a:pt x="528" y="0"/>
                    </a:moveTo>
                    <a:cubicBezTo>
                      <a:pt x="656" y="242"/>
                      <a:pt x="729" y="507"/>
                      <a:pt x="833" y="758"/>
                    </a:cubicBezTo>
                    <a:cubicBezTo>
                      <a:pt x="913" y="982"/>
                      <a:pt x="1011" y="1199"/>
                      <a:pt x="1078" y="1427"/>
                    </a:cubicBezTo>
                    <a:cubicBezTo>
                      <a:pt x="720" y="1526"/>
                      <a:pt x="360" y="1616"/>
                      <a:pt x="0" y="1706"/>
                    </a:cubicBezTo>
                    <a:cubicBezTo>
                      <a:pt x="131" y="1262"/>
                      <a:pt x="268" y="820"/>
                      <a:pt x="401" y="376"/>
                    </a:cubicBezTo>
                    <a:cubicBezTo>
                      <a:pt x="437" y="249"/>
                      <a:pt x="477" y="123"/>
                      <a:pt x="528"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67" name="Freeform 266">
                <a:extLst>
                  <a:ext uri="{FF2B5EF4-FFF2-40B4-BE49-F238E27FC236}">
                    <a16:creationId xmlns:a16="http://schemas.microsoft.com/office/drawing/2014/main" id="{9AA845CB-483C-A240-A73B-961484754FC7}"/>
                  </a:ext>
                </a:extLst>
              </p:cNvPr>
              <p:cNvSpPr>
                <a:spLocks noChangeArrowheads="1"/>
              </p:cNvSpPr>
              <p:nvPr/>
            </p:nvSpPr>
            <p:spPr bwMode="auto">
              <a:xfrm>
                <a:off x="2222" y="720"/>
                <a:ext cx="5" cy="8"/>
              </a:xfrm>
              <a:custGeom>
                <a:avLst/>
                <a:gdLst>
                  <a:gd name="T0" fmla="*/ 2 w 1078"/>
                  <a:gd name="T1" fmla="*/ 0 h 1706"/>
                  <a:gd name="T2" fmla="*/ 4 w 1078"/>
                  <a:gd name="T3" fmla="*/ 4 h 1706"/>
                  <a:gd name="T4" fmla="*/ 5 w 1078"/>
                  <a:gd name="T5" fmla="*/ 7 h 1706"/>
                  <a:gd name="T6" fmla="*/ 0 w 1078"/>
                  <a:gd name="T7" fmla="*/ 8 h 1706"/>
                  <a:gd name="T8" fmla="*/ 2 w 1078"/>
                  <a:gd name="T9" fmla="*/ 2 h 1706"/>
                  <a:gd name="T10" fmla="*/ 2 w 1078"/>
                  <a:gd name="T11" fmla="*/ 0 h 1706"/>
                  <a:gd name="T12" fmla="*/ 0 60000 65536"/>
                  <a:gd name="T13" fmla="*/ 0 60000 65536"/>
                  <a:gd name="T14" fmla="*/ 0 60000 65536"/>
                  <a:gd name="T15" fmla="*/ 0 60000 65536"/>
                  <a:gd name="T16" fmla="*/ 0 60000 65536"/>
                  <a:gd name="T17" fmla="*/ 0 60000 65536"/>
                  <a:gd name="T18" fmla="*/ 0 w 1078"/>
                  <a:gd name="T19" fmla="*/ 0 h 1706"/>
                  <a:gd name="T20" fmla="*/ 1078 w 1078"/>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1078" h="1706">
                    <a:moveTo>
                      <a:pt x="528" y="0"/>
                    </a:moveTo>
                    <a:cubicBezTo>
                      <a:pt x="656" y="242"/>
                      <a:pt x="729" y="507"/>
                      <a:pt x="833" y="758"/>
                    </a:cubicBezTo>
                    <a:cubicBezTo>
                      <a:pt x="913" y="982"/>
                      <a:pt x="1011" y="1199"/>
                      <a:pt x="1078" y="1427"/>
                    </a:cubicBezTo>
                    <a:cubicBezTo>
                      <a:pt x="720" y="1526"/>
                      <a:pt x="360" y="1616"/>
                      <a:pt x="0" y="1706"/>
                    </a:cubicBezTo>
                    <a:cubicBezTo>
                      <a:pt x="131" y="1262"/>
                      <a:pt x="268" y="820"/>
                      <a:pt x="401" y="376"/>
                    </a:cubicBezTo>
                    <a:cubicBezTo>
                      <a:pt x="437" y="249"/>
                      <a:pt x="477" y="123"/>
                      <a:pt x="528" y="0"/>
                    </a:cubicBezTo>
                    <a:close/>
                  </a:path>
                </a:pathLst>
              </a:custGeom>
              <a:solidFill>
                <a:srgbClr val="E32E3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68" name="Freeform 267">
                <a:extLst>
                  <a:ext uri="{FF2B5EF4-FFF2-40B4-BE49-F238E27FC236}">
                    <a16:creationId xmlns:a16="http://schemas.microsoft.com/office/drawing/2014/main" id="{C0A2384A-BAE4-0F4A-9FBB-35AE695E6E87}"/>
                  </a:ext>
                </a:extLst>
              </p:cNvPr>
              <p:cNvSpPr>
                <a:spLocks noChangeArrowheads="1"/>
              </p:cNvSpPr>
              <p:nvPr/>
            </p:nvSpPr>
            <p:spPr bwMode="auto">
              <a:xfrm>
                <a:off x="2280" y="720"/>
                <a:ext cx="7" cy="10"/>
              </a:xfrm>
              <a:custGeom>
                <a:avLst/>
                <a:gdLst>
                  <a:gd name="T0" fmla="*/ 0 w 1386"/>
                  <a:gd name="T1" fmla="*/ 10 h 2034"/>
                  <a:gd name="T2" fmla="*/ 3 w 1386"/>
                  <a:gd name="T3" fmla="*/ 0 h 2034"/>
                  <a:gd name="T4" fmla="*/ 7 w 1386"/>
                  <a:gd name="T5" fmla="*/ 10 h 2034"/>
                  <a:gd name="T6" fmla="*/ 0 w 1386"/>
                  <a:gd name="T7" fmla="*/ 10 h 2034"/>
                  <a:gd name="T8" fmla="*/ 0 60000 65536"/>
                  <a:gd name="T9" fmla="*/ 0 60000 65536"/>
                  <a:gd name="T10" fmla="*/ 0 60000 65536"/>
                  <a:gd name="T11" fmla="*/ 0 60000 65536"/>
                  <a:gd name="T12" fmla="*/ 0 w 1386"/>
                  <a:gd name="T13" fmla="*/ 0 h 2034"/>
                  <a:gd name="T14" fmla="*/ 1386 w 1386"/>
                  <a:gd name="T15" fmla="*/ 2034 h 2034"/>
                </a:gdLst>
                <a:ahLst/>
                <a:cxnLst>
                  <a:cxn ang="T8">
                    <a:pos x="T0" y="T1"/>
                  </a:cxn>
                  <a:cxn ang="T9">
                    <a:pos x="T2" y="T3"/>
                  </a:cxn>
                  <a:cxn ang="T10">
                    <a:pos x="T4" y="T5"/>
                  </a:cxn>
                  <a:cxn ang="T11">
                    <a:pos x="T6" y="T7"/>
                  </a:cxn>
                </a:cxnLst>
                <a:rect l="T12" t="T13" r="T14" b="T15"/>
                <a:pathLst>
                  <a:path w="1386" h="2034">
                    <a:moveTo>
                      <a:pt x="0" y="2028"/>
                    </a:moveTo>
                    <a:cubicBezTo>
                      <a:pt x="204" y="1352"/>
                      <a:pt x="400" y="672"/>
                      <a:pt x="618" y="0"/>
                    </a:cubicBezTo>
                    <a:cubicBezTo>
                      <a:pt x="873" y="677"/>
                      <a:pt x="1135" y="1350"/>
                      <a:pt x="1386" y="2028"/>
                    </a:cubicBezTo>
                    <a:cubicBezTo>
                      <a:pt x="924" y="2034"/>
                      <a:pt x="462" y="2034"/>
                      <a:pt x="0" y="2028"/>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69" name="Freeform 268">
                <a:extLst>
                  <a:ext uri="{FF2B5EF4-FFF2-40B4-BE49-F238E27FC236}">
                    <a16:creationId xmlns:a16="http://schemas.microsoft.com/office/drawing/2014/main" id="{2CA0CA81-F4EC-9749-A5F3-6A4373A49EE5}"/>
                  </a:ext>
                </a:extLst>
              </p:cNvPr>
              <p:cNvSpPr>
                <a:spLocks noChangeArrowheads="1"/>
              </p:cNvSpPr>
              <p:nvPr/>
            </p:nvSpPr>
            <p:spPr bwMode="auto">
              <a:xfrm>
                <a:off x="2280" y="720"/>
                <a:ext cx="7" cy="10"/>
              </a:xfrm>
              <a:custGeom>
                <a:avLst/>
                <a:gdLst>
                  <a:gd name="T0" fmla="*/ 0 w 1386"/>
                  <a:gd name="T1" fmla="*/ 10 h 2034"/>
                  <a:gd name="T2" fmla="*/ 3 w 1386"/>
                  <a:gd name="T3" fmla="*/ 0 h 2034"/>
                  <a:gd name="T4" fmla="*/ 7 w 1386"/>
                  <a:gd name="T5" fmla="*/ 10 h 2034"/>
                  <a:gd name="T6" fmla="*/ 0 w 1386"/>
                  <a:gd name="T7" fmla="*/ 10 h 2034"/>
                  <a:gd name="T8" fmla="*/ 0 60000 65536"/>
                  <a:gd name="T9" fmla="*/ 0 60000 65536"/>
                  <a:gd name="T10" fmla="*/ 0 60000 65536"/>
                  <a:gd name="T11" fmla="*/ 0 60000 65536"/>
                  <a:gd name="T12" fmla="*/ 0 w 1386"/>
                  <a:gd name="T13" fmla="*/ 0 h 2034"/>
                  <a:gd name="T14" fmla="*/ 1386 w 1386"/>
                  <a:gd name="T15" fmla="*/ 2034 h 2034"/>
                </a:gdLst>
                <a:ahLst/>
                <a:cxnLst>
                  <a:cxn ang="T8">
                    <a:pos x="T0" y="T1"/>
                  </a:cxn>
                  <a:cxn ang="T9">
                    <a:pos x="T2" y="T3"/>
                  </a:cxn>
                  <a:cxn ang="T10">
                    <a:pos x="T4" y="T5"/>
                  </a:cxn>
                  <a:cxn ang="T11">
                    <a:pos x="T6" y="T7"/>
                  </a:cxn>
                </a:cxnLst>
                <a:rect l="T12" t="T13" r="T14" b="T15"/>
                <a:pathLst>
                  <a:path w="1386" h="2034">
                    <a:moveTo>
                      <a:pt x="0" y="2028"/>
                    </a:moveTo>
                    <a:cubicBezTo>
                      <a:pt x="204" y="1352"/>
                      <a:pt x="400" y="672"/>
                      <a:pt x="618" y="0"/>
                    </a:cubicBezTo>
                    <a:cubicBezTo>
                      <a:pt x="873" y="677"/>
                      <a:pt x="1135" y="1350"/>
                      <a:pt x="1386" y="2028"/>
                    </a:cubicBezTo>
                    <a:cubicBezTo>
                      <a:pt x="924" y="2034"/>
                      <a:pt x="462" y="2034"/>
                      <a:pt x="0" y="2028"/>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70" name="Freeform 269">
                <a:extLst>
                  <a:ext uri="{FF2B5EF4-FFF2-40B4-BE49-F238E27FC236}">
                    <a16:creationId xmlns:a16="http://schemas.microsoft.com/office/drawing/2014/main" id="{14AA95B0-CDD2-A94D-BF65-B4C073B39264}"/>
                  </a:ext>
                </a:extLst>
              </p:cNvPr>
              <p:cNvSpPr>
                <a:spLocks noChangeArrowheads="1"/>
              </p:cNvSpPr>
              <p:nvPr/>
            </p:nvSpPr>
            <p:spPr bwMode="auto">
              <a:xfrm>
                <a:off x="2236" y="722"/>
                <a:ext cx="19" cy="17"/>
              </a:xfrm>
              <a:custGeom>
                <a:avLst/>
                <a:gdLst>
                  <a:gd name="T0" fmla="*/ 0 w 3844"/>
                  <a:gd name="T1" fmla="*/ 3 h 3542"/>
                  <a:gd name="T2" fmla="*/ 10 w 3844"/>
                  <a:gd name="T3" fmla="*/ 0 h 3542"/>
                  <a:gd name="T4" fmla="*/ 14 w 3844"/>
                  <a:gd name="T5" fmla="*/ 6 h 3542"/>
                  <a:gd name="T6" fmla="*/ 19 w 3844"/>
                  <a:gd name="T7" fmla="*/ 9 h 3542"/>
                  <a:gd name="T8" fmla="*/ 13 w 3844"/>
                  <a:gd name="T9" fmla="*/ 13 h 3542"/>
                  <a:gd name="T10" fmla="*/ 11 w 3844"/>
                  <a:gd name="T11" fmla="*/ 11 h 3542"/>
                  <a:gd name="T12" fmla="*/ 11 w 3844"/>
                  <a:gd name="T13" fmla="*/ 14 h 3542"/>
                  <a:gd name="T14" fmla="*/ 6 w 3844"/>
                  <a:gd name="T15" fmla="*/ 17 h 3542"/>
                  <a:gd name="T16" fmla="*/ 4 w 3844"/>
                  <a:gd name="T17" fmla="*/ 14 h 3542"/>
                  <a:gd name="T18" fmla="*/ 0 w 3844"/>
                  <a:gd name="T19" fmla="*/ 3 h 35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4"/>
                  <a:gd name="T31" fmla="*/ 0 h 3542"/>
                  <a:gd name="T32" fmla="*/ 3844 w 3844"/>
                  <a:gd name="T33" fmla="*/ 3542 h 35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4" h="3542">
                    <a:moveTo>
                      <a:pt x="0" y="589"/>
                    </a:moveTo>
                    <a:cubicBezTo>
                      <a:pt x="705" y="410"/>
                      <a:pt x="1401" y="198"/>
                      <a:pt x="2101" y="0"/>
                    </a:cubicBezTo>
                    <a:cubicBezTo>
                      <a:pt x="2132" y="502"/>
                      <a:pt x="2381" y="992"/>
                      <a:pt x="2787" y="1294"/>
                    </a:cubicBezTo>
                    <a:cubicBezTo>
                      <a:pt x="3099" y="1534"/>
                      <a:pt x="3495" y="1615"/>
                      <a:pt x="3844" y="1787"/>
                    </a:cubicBezTo>
                    <a:cubicBezTo>
                      <a:pt x="3419" y="2063"/>
                      <a:pt x="2990" y="2334"/>
                      <a:pt x="2565" y="2609"/>
                    </a:cubicBezTo>
                    <a:cubicBezTo>
                      <a:pt x="2429" y="2500"/>
                      <a:pt x="2295" y="2388"/>
                      <a:pt x="2162" y="2275"/>
                    </a:cubicBezTo>
                    <a:cubicBezTo>
                      <a:pt x="2165" y="2474"/>
                      <a:pt x="2179" y="2673"/>
                      <a:pt x="2167" y="2872"/>
                    </a:cubicBezTo>
                    <a:cubicBezTo>
                      <a:pt x="1831" y="3092"/>
                      <a:pt x="1498" y="3315"/>
                      <a:pt x="1167" y="3542"/>
                    </a:cubicBezTo>
                    <a:cubicBezTo>
                      <a:pt x="979" y="3349"/>
                      <a:pt x="907" y="3084"/>
                      <a:pt x="811" y="2840"/>
                    </a:cubicBezTo>
                    <a:cubicBezTo>
                      <a:pt x="526" y="2095"/>
                      <a:pt x="262" y="1342"/>
                      <a:pt x="0" y="589"/>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71" name="Freeform 270">
                <a:extLst>
                  <a:ext uri="{FF2B5EF4-FFF2-40B4-BE49-F238E27FC236}">
                    <a16:creationId xmlns:a16="http://schemas.microsoft.com/office/drawing/2014/main" id="{C0BAAFCA-51CE-F940-A2F3-7E1BA31641F3}"/>
                  </a:ext>
                </a:extLst>
              </p:cNvPr>
              <p:cNvSpPr>
                <a:spLocks noChangeArrowheads="1"/>
              </p:cNvSpPr>
              <p:nvPr/>
            </p:nvSpPr>
            <p:spPr bwMode="auto">
              <a:xfrm>
                <a:off x="2236" y="722"/>
                <a:ext cx="19" cy="17"/>
              </a:xfrm>
              <a:custGeom>
                <a:avLst/>
                <a:gdLst>
                  <a:gd name="T0" fmla="*/ 0 w 3844"/>
                  <a:gd name="T1" fmla="*/ 3 h 3542"/>
                  <a:gd name="T2" fmla="*/ 10 w 3844"/>
                  <a:gd name="T3" fmla="*/ 0 h 3542"/>
                  <a:gd name="T4" fmla="*/ 14 w 3844"/>
                  <a:gd name="T5" fmla="*/ 6 h 3542"/>
                  <a:gd name="T6" fmla="*/ 19 w 3844"/>
                  <a:gd name="T7" fmla="*/ 9 h 3542"/>
                  <a:gd name="T8" fmla="*/ 13 w 3844"/>
                  <a:gd name="T9" fmla="*/ 13 h 3542"/>
                  <a:gd name="T10" fmla="*/ 11 w 3844"/>
                  <a:gd name="T11" fmla="*/ 11 h 3542"/>
                  <a:gd name="T12" fmla="*/ 11 w 3844"/>
                  <a:gd name="T13" fmla="*/ 14 h 3542"/>
                  <a:gd name="T14" fmla="*/ 6 w 3844"/>
                  <a:gd name="T15" fmla="*/ 17 h 3542"/>
                  <a:gd name="T16" fmla="*/ 4 w 3844"/>
                  <a:gd name="T17" fmla="*/ 14 h 3542"/>
                  <a:gd name="T18" fmla="*/ 0 w 3844"/>
                  <a:gd name="T19" fmla="*/ 3 h 35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4"/>
                  <a:gd name="T31" fmla="*/ 0 h 3542"/>
                  <a:gd name="T32" fmla="*/ 3844 w 3844"/>
                  <a:gd name="T33" fmla="*/ 3542 h 35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4" h="3542">
                    <a:moveTo>
                      <a:pt x="0" y="589"/>
                    </a:moveTo>
                    <a:cubicBezTo>
                      <a:pt x="705" y="410"/>
                      <a:pt x="1401" y="198"/>
                      <a:pt x="2101" y="0"/>
                    </a:cubicBezTo>
                    <a:cubicBezTo>
                      <a:pt x="2132" y="502"/>
                      <a:pt x="2381" y="992"/>
                      <a:pt x="2787" y="1294"/>
                    </a:cubicBezTo>
                    <a:cubicBezTo>
                      <a:pt x="3099" y="1534"/>
                      <a:pt x="3495" y="1615"/>
                      <a:pt x="3844" y="1787"/>
                    </a:cubicBezTo>
                    <a:cubicBezTo>
                      <a:pt x="3419" y="2063"/>
                      <a:pt x="2990" y="2334"/>
                      <a:pt x="2565" y="2609"/>
                    </a:cubicBezTo>
                    <a:cubicBezTo>
                      <a:pt x="2429" y="2500"/>
                      <a:pt x="2295" y="2388"/>
                      <a:pt x="2162" y="2275"/>
                    </a:cubicBezTo>
                    <a:cubicBezTo>
                      <a:pt x="2165" y="2474"/>
                      <a:pt x="2179" y="2673"/>
                      <a:pt x="2167" y="2872"/>
                    </a:cubicBezTo>
                    <a:cubicBezTo>
                      <a:pt x="1831" y="3092"/>
                      <a:pt x="1498" y="3315"/>
                      <a:pt x="1167" y="3542"/>
                    </a:cubicBezTo>
                    <a:cubicBezTo>
                      <a:pt x="979" y="3349"/>
                      <a:pt x="907" y="3084"/>
                      <a:pt x="811" y="2840"/>
                    </a:cubicBezTo>
                    <a:cubicBezTo>
                      <a:pt x="526" y="2095"/>
                      <a:pt x="262" y="1342"/>
                      <a:pt x="0" y="589"/>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72" name="Freeform 271">
                <a:extLst>
                  <a:ext uri="{FF2B5EF4-FFF2-40B4-BE49-F238E27FC236}">
                    <a16:creationId xmlns:a16="http://schemas.microsoft.com/office/drawing/2014/main" id="{0689D1A2-B8ED-5646-A75F-C7066851FE71}"/>
                  </a:ext>
                </a:extLst>
              </p:cNvPr>
              <p:cNvSpPr>
                <a:spLocks noChangeArrowheads="1"/>
              </p:cNvSpPr>
              <p:nvPr/>
            </p:nvSpPr>
            <p:spPr bwMode="auto">
              <a:xfrm>
                <a:off x="2205" y="722"/>
                <a:ext cx="15" cy="11"/>
              </a:xfrm>
              <a:custGeom>
                <a:avLst/>
                <a:gdLst>
                  <a:gd name="T0" fmla="*/ 11 w 2951"/>
                  <a:gd name="T1" fmla="*/ 1 h 2155"/>
                  <a:gd name="T2" fmla="*/ 15 w 2951"/>
                  <a:gd name="T3" fmla="*/ 0 h 2155"/>
                  <a:gd name="T4" fmla="*/ 13 w 2951"/>
                  <a:gd name="T5" fmla="*/ 8 h 2155"/>
                  <a:gd name="T6" fmla="*/ 0 w 2951"/>
                  <a:gd name="T7" fmla="*/ 11 h 2155"/>
                  <a:gd name="T8" fmla="*/ 0 w 2951"/>
                  <a:gd name="T9" fmla="*/ 5 h 2155"/>
                  <a:gd name="T10" fmla="*/ 9 w 2951"/>
                  <a:gd name="T11" fmla="*/ 2 h 2155"/>
                  <a:gd name="T12" fmla="*/ 11 w 2951"/>
                  <a:gd name="T13" fmla="*/ 1 h 2155"/>
                  <a:gd name="T14" fmla="*/ 0 60000 65536"/>
                  <a:gd name="T15" fmla="*/ 0 60000 65536"/>
                  <a:gd name="T16" fmla="*/ 0 60000 65536"/>
                  <a:gd name="T17" fmla="*/ 0 60000 65536"/>
                  <a:gd name="T18" fmla="*/ 0 60000 65536"/>
                  <a:gd name="T19" fmla="*/ 0 60000 65536"/>
                  <a:gd name="T20" fmla="*/ 0 60000 65536"/>
                  <a:gd name="T21" fmla="*/ 0 w 2951"/>
                  <a:gd name="T22" fmla="*/ 0 h 2155"/>
                  <a:gd name="T23" fmla="*/ 2951 w 2951"/>
                  <a:gd name="T24" fmla="*/ 2155 h 21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51" h="2155">
                    <a:moveTo>
                      <a:pt x="2141" y="275"/>
                    </a:moveTo>
                    <a:cubicBezTo>
                      <a:pt x="2412" y="188"/>
                      <a:pt x="2680" y="88"/>
                      <a:pt x="2951" y="0"/>
                    </a:cubicBezTo>
                    <a:cubicBezTo>
                      <a:pt x="2815" y="506"/>
                      <a:pt x="2671" y="1010"/>
                      <a:pt x="2527" y="1514"/>
                    </a:cubicBezTo>
                    <a:cubicBezTo>
                      <a:pt x="1688" y="1720"/>
                      <a:pt x="852" y="1938"/>
                      <a:pt x="15" y="2155"/>
                    </a:cubicBezTo>
                    <a:cubicBezTo>
                      <a:pt x="20" y="1769"/>
                      <a:pt x="0" y="1382"/>
                      <a:pt x="7" y="996"/>
                    </a:cubicBezTo>
                    <a:cubicBezTo>
                      <a:pt x="622" y="792"/>
                      <a:pt x="1235" y="580"/>
                      <a:pt x="1848" y="371"/>
                    </a:cubicBezTo>
                    <a:cubicBezTo>
                      <a:pt x="1945" y="338"/>
                      <a:pt x="2043" y="307"/>
                      <a:pt x="2141" y="275"/>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73" name="Freeform 272">
                <a:extLst>
                  <a:ext uri="{FF2B5EF4-FFF2-40B4-BE49-F238E27FC236}">
                    <a16:creationId xmlns:a16="http://schemas.microsoft.com/office/drawing/2014/main" id="{79B471A5-9FE2-A74D-B33F-38489E788FD7}"/>
                  </a:ext>
                </a:extLst>
              </p:cNvPr>
              <p:cNvSpPr>
                <a:spLocks noChangeArrowheads="1"/>
              </p:cNvSpPr>
              <p:nvPr/>
            </p:nvSpPr>
            <p:spPr bwMode="auto">
              <a:xfrm>
                <a:off x="2205" y="722"/>
                <a:ext cx="15" cy="11"/>
              </a:xfrm>
              <a:custGeom>
                <a:avLst/>
                <a:gdLst>
                  <a:gd name="T0" fmla="*/ 11 w 2951"/>
                  <a:gd name="T1" fmla="*/ 1 h 2155"/>
                  <a:gd name="T2" fmla="*/ 15 w 2951"/>
                  <a:gd name="T3" fmla="*/ 0 h 2155"/>
                  <a:gd name="T4" fmla="*/ 13 w 2951"/>
                  <a:gd name="T5" fmla="*/ 8 h 2155"/>
                  <a:gd name="T6" fmla="*/ 0 w 2951"/>
                  <a:gd name="T7" fmla="*/ 11 h 2155"/>
                  <a:gd name="T8" fmla="*/ 0 w 2951"/>
                  <a:gd name="T9" fmla="*/ 5 h 2155"/>
                  <a:gd name="T10" fmla="*/ 9 w 2951"/>
                  <a:gd name="T11" fmla="*/ 2 h 2155"/>
                  <a:gd name="T12" fmla="*/ 11 w 2951"/>
                  <a:gd name="T13" fmla="*/ 1 h 2155"/>
                  <a:gd name="T14" fmla="*/ 0 60000 65536"/>
                  <a:gd name="T15" fmla="*/ 0 60000 65536"/>
                  <a:gd name="T16" fmla="*/ 0 60000 65536"/>
                  <a:gd name="T17" fmla="*/ 0 60000 65536"/>
                  <a:gd name="T18" fmla="*/ 0 60000 65536"/>
                  <a:gd name="T19" fmla="*/ 0 60000 65536"/>
                  <a:gd name="T20" fmla="*/ 0 60000 65536"/>
                  <a:gd name="T21" fmla="*/ 0 w 2951"/>
                  <a:gd name="T22" fmla="*/ 0 h 2155"/>
                  <a:gd name="T23" fmla="*/ 2951 w 2951"/>
                  <a:gd name="T24" fmla="*/ 2155 h 21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51" h="2155">
                    <a:moveTo>
                      <a:pt x="2141" y="275"/>
                    </a:moveTo>
                    <a:cubicBezTo>
                      <a:pt x="2412" y="188"/>
                      <a:pt x="2680" y="88"/>
                      <a:pt x="2951" y="0"/>
                    </a:cubicBezTo>
                    <a:cubicBezTo>
                      <a:pt x="2815" y="506"/>
                      <a:pt x="2671" y="1010"/>
                      <a:pt x="2527" y="1514"/>
                    </a:cubicBezTo>
                    <a:cubicBezTo>
                      <a:pt x="1688" y="1720"/>
                      <a:pt x="852" y="1938"/>
                      <a:pt x="15" y="2155"/>
                    </a:cubicBezTo>
                    <a:cubicBezTo>
                      <a:pt x="20" y="1769"/>
                      <a:pt x="0" y="1382"/>
                      <a:pt x="7" y="996"/>
                    </a:cubicBezTo>
                    <a:cubicBezTo>
                      <a:pt x="622" y="792"/>
                      <a:pt x="1235" y="580"/>
                      <a:pt x="1848" y="371"/>
                    </a:cubicBezTo>
                    <a:cubicBezTo>
                      <a:pt x="1945" y="338"/>
                      <a:pt x="2043" y="307"/>
                      <a:pt x="2141" y="275"/>
                    </a:cubicBezTo>
                    <a:close/>
                  </a:path>
                </a:pathLst>
              </a:custGeom>
              <a:solidFill>
                <a:srgbClr val="E32E3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74" name="Freeform 273">
                <a:extLst>
                  <a:ext uri="{FF2B5EF4-FFF2-40B4-BE49-F238E27FC236}">
                    <a16:creationId xmlns:a16="http://schemas.microsoft.com/office/drawing/2014/main" id="{07D0FB00-20D0-F54B-A1AE-D5CFA94A3A54}"/>
                  </a:ext>
                </a:extLst>
              </p:cNvPr>
              <p:cNvSpPr>
                <a:spLocks noChangeArrowheads="1"/>
              </p:cNvSpPr>
              <p:nvPr/>
            </p:nvSpPr>
            <p:spPr bwMode="auto">
              <a:xfrm>
                <a:off x="2186" y="722"/>
                <a:ext cx="6" cy="12"/>
              </a:xfrm>
              <a:custGeom>
                <a:avLst/>
                <a:gdLst>
                  <a:gd name="T0" fmla="*/ 0 w 1169"/>
                  <a:gd name="T1" fmla="*/ 0 h 2470"/>
                  <a:gd name="T2" fmla="*/ 6 w 1169"/>
                  <a:gd name="T3" fmla="*/ 10 h 2470"/>
                  <a:gd name="T4" fmla="*/ 0 w 1169"/>
                  <a:gd name="T5" fmla="*/ 12 h 2470"/>
                  <a:gd name="T6" fmla="*/ 0 w 1169"/>
                  <a:gd name="T7" fmla="*/ 0 h 2470"/>
                  <a:gd name="T8" fmla="*/ 0 60000 65536"/>
                  <a:gd name="T9" fmla="*/ 0 60000 65536"/>
                  <a:gd name="T10" fmla="*/ 0 60000 65536"/>
                  <a:gd name="T11" fmla="*/ 0 60000 65536"/>
                  <a:gd name="T12" fmla="*/ 0 w 1169"/>
                  <a:gd name="T13" fmla="*/ 0 h 2470"/>
                  <a:gd name="T14" fmla="*/ 1169 w 1169"/>
                  <a:gd name="T15" fmla="*/ 2470 h 2470"/>
                </a:gdLst>
                <a:ahLst/>
                <a:cxnLst>
                  <a:cxn ang="T8">
                    <a:pos x="T0" y="T1"/>
                  </a:cxn>
                  <a:cxn ang="T9">
                    <a:pos x="T2" y="T3"/>
                  </a:cxn>
                  <a:cxn ang="T10">
                    <a:pos x="T4" y="T5"/>
                  </a:cxn>
                  <a:cxn ang="T11">
                    <a:pos x="T6" y="T7"/>
                  </a:cxn>
                </a:cxnLst>
                <a:rect l="T12" t="T13" r="T14" b="T15"/>
                <a:pathLst>
                  <a:path w="1169" h="2470">
                    <a:moveTo>
                      <a:pt x="25" y="0"/>
                    </a:moveTo>
                    <a:cubicBezTo>
                      <a:pt x="416" y="658"/>
                      <a:pt x="785" y="1330"/>
                      <a:pt x="1169" y="1993"/>
                    </a:cubicBezTo>
                    <a:cubicBezTo>
                      <a:pt x="789" y="2155"/>
                      <a:pt x="409" y="2318"/>
                      <a:pt x="25" y="2470"/>
                    </a:cubicBezTo>
                    <a:cubicBezTo>
                      <a:pt x="5" y="1647"/>
                      <a:pt x="0" y="823"/>
                      <a:pt x="25"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75" name="Freeform 274">
                <a:extLst>
                  <a:ext uri="{FF2B5EF4-FFF2-40B4-BE49-F238E27FC236}">
                    <a16:creationId xmlns:a16="http://schemas.microsoft.com/office/drawing/2014/main" id="{C35C2572-9CF7-7645-8515-C5333EFA2880}"/>
                  </a:ext>
                </a:extLst>
              </p:cNvPr>
              <p:cNvSpPr>
                <a:spLocks noChangeArrowheads="1"/>
              </p:cNvSpPr>
              <p:nvPr/>
            </p:nvSpPr>
            <p:spPr bwMode="auto">
              <a:xfrm>
                <a:off x="2186" y="722"/>
                <a:ext cx="6" cy="12"/>
              </a:xfrm>
              <a:custGeom>
                <a:avLst/>
                <a:gdLst>
                  <a:gd name="T0" fmla="*/ 0 w 1169"/>
                  <a:gd name="T1" fmla="*/ 0 h 2470"/>
                  <a:gd name="T2" fmla="*/ 6 w 1169"/>
                  <a:gd name="T3" fmla="*/ 10 h 2470"/>
                  <a:gd name="T4" fmla="*/ 0 w 1169"/>
                  <a:gd name="T5" fmla="*/ 12 h 2470"/>
                  <a:gd name="T6" fmla="*/ 0 w 1169"/>
                  <a:gd name="T7" fmla="*/ 0 h 2470"/>
                  <a:gd name="T8" fmla="*/ 0 60000 65536"/>
                  <a:gd name="T9" fmla="*/ 0 60000 65536"/>
                  <a:gd name="T10" fmla="*/ 0 60000 65536"/>
                  <a:gd name="T11" fmla="*/ 0 60000 65536"/>
                  <a:gd name="T12" fmla="*/ 0 w 1169"/>
                  <a:gd name="T13" fmla="*/ 0 h 2470"/>
                  <a:gd name="T14" fmla="*/ 1169 w 1169"/>
                  <a:gd name="T15" fmla="*/ 2470 h 2470"/>
                </a:gdLst>
                <a:ahLst/>
                <a:cxnLst>
                  <a:cxn ang="T8">
                    <a:pos x="T0" y="T1"/>
                  </a:cxn>
                  <a:cxn ang="T9">
                    <a:pos x="T2" y="T3"/>
                  </a:cxn>
                  <a:cxn ang="T10">
                    <a:pos x="T4" y="T5"/>
                  </a:cxn>
                  <a:cxn ang="T11">
                    <a:pos x="T6" y="T7"/>
                  </a:cxn>
                </a:cxnLst>
                <a:rect l="T12" t="T13" r="T14" b="T15"/>
                <a:pathLst>
                  <a:path w="1169" h="2470">
                    <a:moveTo>
                      <a:pt x="25" y="0"/>
                    </a:moveTo>
                    <a:cubicBezTo>
                      <a:pt x="416" y="658"/>
                      <a:pt x="785" y="1330"/>
                      <a:pt x="1169" y="1993"/>
                    </a:cubicBezTo>
                    <a:cubicBezTo>
                      <a:pt x="789" y="2155"/>
                      <a:pt x="409" y="2318"/>
                      <a:pt x="25" y="2470"/>
                    </a:cubicBezTo>
                    <a:cubicBezTo>
                      <a:pt x="5" y="1647"/>
                      <a:pt x="0" y="823"/>
                      <a:pt x="25" y="0"/>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76" name="Freeform 275">
                <a:extLst>
                  <a:ext uri="{FF2B5EF4-FFF2-40B4-BE49-F238E27FC236}">
                    <a16:creationId xmlns:a16="http://schemas.microsoft.com/office/drawing/2014/main" id="{740CAABE-1252-F946-9089-4B4FC38B176F}"/>
                  </a:ext>
                </a:extLst>
              </p:cNvPr>
              <p:cNvSpPr>
                <a:spLocks noChangeArrowheads="1"/>
              </p:cNvSpPr>
              <p:nvPr/>
            </p:nvSpPr>
            <p:spPr bwMode="auto">
              <a:xfrm>
                <a:off x="2180" y="724"/>
                <a:ext cx="88" cy="69"/>
              </a:xfrm>
              <a:custGeom>
                <a:avLst/>
                <a:gdLst>
                  <a:gd name="T0" fmla="*/ 87 w 17975"/>
                  <a:gd name="T1" fmla="*/ 0 h 14047"/>
                  <a:gd name="T2" fmla="*/ 88 w 17975"/>
                  <a:gd name="T3" fmla="*/ 3 h 14047"/>
                  <a:gd name="T4" fmla="*/ 87 w 17975"/>
                  <a:gd name="T5" fmla="*/ 3 h 14047"/>
                  <a:gd name="T6" fmla="*/ 79 w 17975"/>
                  <a:gd name="T7" fmla="*/ 8 h 14047"/>
                  <a:gd name="T8" fmla="*/ 73 w 17975"/>
                  <a:gd name="T9" fmla="*/ 13 h 14047"/>
                  <a:gd name="T10" fmla="*/ 67 w 17975"/>
                  <a:gd name="T11" fmla="*/ 16 h 14047"/>
                  <a:gd name="T12" fmla="*/ 54 w 17975"/>
                  <a:gd name="T13" fmla="*/ 25 h 14047"/>
                  <a:gd name="T14" fmla="*/ 52 w 17975"/>
                  <a:gd name="T15" fmla="*/ 27 h 14047"/>
                  <a:gd name="T16" fmla="*/ 28 w 17975"/>
                  <a:gd name="T17" fmla="*/ 44 h 14047"/>
                  <a:gd name="T18" fmla="*/ 12 w 17975"/>
                  <a:gd name="T19" fmla="*/ 57 h 14047"/>
                  <a:gd name="T20" fmla="*/ 4 w 17975"/>
                  <a:gd name="T21" fmla="*/ 65 h 14047"/>
                  <a:gd name="T22" fmla="*/ 0 w 17975"/>
                  <a:gd name="T23" fmla="*/ 69 h 14047"/>
                  <a:gd name="T24" fmla="*/ 0 w 17975"/>
                  <a:gd name="T25" fmla="*/ 66 h 14047"/>
                  <a:gd name="T26" fmla="*/ 11 w 17975"/>
                  <a:gd name="T27" fmla="*/ 56 h 14047"/>
                  <a:gd name="T28" fmla="*/ 40 w 17975"/>
                  <a:gd name="T29" fmla="*/ 31 h 14047"/>
                  <a:gd name="T30" fmla="*/ 50 w 17975"/>
                  <a:gd name="T31" fmla="*/ 24 h 14047"/>
                  <a:gd name="T32" fmla="*/ 52 w 17975"/>
                  <a:gd name="T33" fmla="*/ 23 h 14047"/>
                  <a:gd name="T34" fmla="*/ 61 w 17975"/>
                  <a:gd name="T35" fmla="*/ 17 h 14047"/>
                  <a:gd name="T36" fmla="*/ 62 w 17975"/>
                  <a:gd name="T37" fmla="*/ 16 h 14047"/>
                  <a:gd name="T38" fmla="*/ 67 w 17975"/>
                  <a:gd name="T39" fmla="*/ 12 h 14047"/>
                  <a:gd name="T40" fmla="*/ 69 w 17975"/>
                  <a:gd name="T41" fmla="*/ 11 h 14047"/>
                  <a:gd name="T42" fmla="*/ 76 w 17975"/>
                  <a:gd name="T43" fmla="*/ 7 h 14047"/>
                  <a:gd name="T44" fmla="*/ 85 w 17975"/>
                  <a:gd name="T45" fmla="*/ 1 h 14047"/>
                  <a:gd name="T46" fmla="*/ 87 w 17975"/>
                  <a:gd name="T47" fmla="*/ 0 h 14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975"/>
                  <a:gd name="T73" fmla="*/ 0 h 14047"/>
                  <a:gd name="T74" fmla="*/ 17975 w 17975"/>
                  <a:gd name="T75" fmla="*/ 14047 h 140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975" h="14047">
                    <a:moveTo>
                      <a:pt x="17673" y="0"/>
                    </a:moveTo>
                    <a:cubicBezTo>
                      <a:pt x="17775" y="171"/>
                      <a:pt x="17877" y="343"/>
                      <a:pt x="17975" y="517"/>
                    </a:cubicBezTo>
                    <a:cubicBezTo>
                      <a:pt x="17926" y="546"/>
                      <a:pt x="17878" y="576"/>
                      <a:pt x="17831" y="606"/>
                    </a:cubicBezTo>
                    <a:cubicBezTo>
                      <a:pt x="17274" y="982"/>
                      <a:pt x="16712" y="1352"/>
                      <a:pt x="16154" y="1725"/>
                    </a:cubicBezTo>
                    <a:cubicBezTo>
                      <a:pt x="15707" y="2019"/>
                      <a:pt x="15259" y="2311"/>
                      <a:pt x="14815" y="2609"/>
                    </a:cubicBezTo>
                    <a:cubicBezTo>
                      <a:pt x="14466" y="2834"/>
                      <a:pt x="14119" y="3063"/>
                      <a:pt x="13774" y="3295"/>
                    </a:cubicBezTo>
                    <a:cubicBezTo>
                      <a:pt x="12852" y="3897"/>
                      <a:pt x="11938" y="4511"/>
                      <a:pt x="11033" y="5138"/>
                    </a:cubicBezTo>
                    <a:cubicBezTo>
                      <a:pt x="10900" y="5229"/>
                      <a:pt x="10767" y="5322"/>
                      <a:pt x="10635" y="5415"/>
                    </a:cubicBezTo>
                    <a:cubicBezTo>
                      <a:pt x="8998" y="6557"/>
                      <a:pt x="7392" y="7742"/>
                      <a:pt x="5820" y="8972"/>
                    </a:cubicBezTo>
                    <a:cubicBezTo>
                      <a:pt x="4698" y="9855"/>
                      <a:pt x="3587" y="10754"/>
                      <a:pt x="2516" y="11698"/>
                    </a:cubicBezTo>
                    <a:cubicBezTo>
                      <a:pt x="1951" y="12191"/>
                      <a:pt x="1389" y="12688"/>
                      <a:pt x="850" y="13209"/>
                    </a:cubicBezTo>
                    <a:cubicBezTo>
                      <a:pt x="559" y="13479"/>
                      <a:pt x="293" y="13774"/>
                      <a:pt x="5" y="14047"/>
                    </a:cubicBezTo>
                    <a:cubicBezTo>
                      <a:pt x="26" y="13869"/>
                      <a:pt x="0" y="13676"/>
                      <a:pt x="60" y="13509"/>
                    </a:cubicBezTo>
                    <a:cubicBezTo>
                      <a:pt x="776" y="12809"/>
                      <a:pt x="1512" y="12129"/>
                      <a:pt x="2254" y="11458"/>
                    </a:cubicBezTo>
                    <a:cubicBezTo>
                      <a:pt x="4068" y="9604"/>
                      <a:pt x="6065" y="7936"/>
                      <a:pt x="8158" y="6407"/>
                    </a:cubicBezTo>
                    <a:cubicBezTo>
                      <a:pt x="8864" y="5888"/>
                      <a:pt x="9583" y="5387"/>
                      <a:pt x="10305" y="4889"/>
                    </a:cubicBezTo>
                    <a:cubicBezTo>
                      <a:pt x="10412" y="4815"/>
                      <a:pt x="10520" y="4742"/>
                      <a:pt x="10627" y="4668"/>
                    </a:cubicBezTo>
                    <a:cubicBezTo>
                      <a:pt x="11261" y="4237"/>
                      <a:pt x="11895" y="3808"/>
                      <a:pt x="12521" y="3367"/>
                    </a:cubicBezTo>
                    <a:cubicBezTo>
                      <a:pt x="12600" y="3312"/>
                      <a:pt x="12679" y="3258"/>
                      <a:pt x="12758" y="3204"/>
                    </a:cubicBezTo>
                    <a:cubicBezTo>
                      <a:pt x="13089" y="2977"/>
                      <a:pt x="13422" y="2754"/>
                      <a:pt x="13758" y="2534"/>
                    </a:cubicBezTo>
                    <a:cubicBezTo>
                      <a:pt x="13891" y="2447"/>
                      <a:pt x="14023" y="2358"/>
                      <a:pt x="14156" y="2271"/>
                    </a:cubicBezTo>
                    <a:cubicBezTo>
                      <a:pt x="14581" y="1996"/>
                      <a:pt x="15010" y="1725"/>
                      <a:pt x="15435" y="1449"/>
                    </a:cubicBezTo>
                    <a:cubicBezTo>
                      <a:pt x="16070" y="1053"/>
                      <a:pt x="16699" y="647"/>
                      <a:pt x="17325" y="235"/>
                    </a:cubicBezTo>
                    <a:cubicBezTo>
                      <a:pt x="17442" y="159"/>
                      <a:pt x="17559" y="82"/>
                      <a:pt x="17673"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77" name="Freeform 276">
                <a:extLst>
                  <a:ext uri="{FF2B5EF4-FFF2-40B4-BE49-F238E27FC236}">
                    <a16:creationId xmlns:a16="http://schemas.microsoft.com/office/drawing/2014/main" id="{A0410A3E-21A8-A545-9E53-34627D5B9177}"/>
                  </a:ext>
                </a:extLst>
              </p:cNvPr>
              <p:cNvSpPr>
                <a:spLocks noChangeArrowheads="1"/>
              </p:cNvSpPr>
              <p:nvPr/>
            </p:nvSpPr>
            <p:spPr bwMode="auto">
              <a:xfrm>
                <a:off x="2180" y="724"/>
                <a:ext cx="88" cy="69"/>
              </a:xfrm>
              <a:custGeom>
                <a:avLst/>
                <a:gdLst>
                  <a:gd name="T0" fmla="*/ 87 w 17975"/>
                  <a:gd name="T1" fmla="*/ 0 h 14047"/>
                  <a:gd name="T2" fmla="*/ 88 w 17975"/>
                  <a:gd name="T3" fmla="*/ 3 h 14047"/>
                  <a:gd name="T4" fmla="*/ 87 w 17975"/>
                  <a:gd name="T5" fmla="*/ 3 h 14047"/>
                  <a:gd name="T6" fmla="*/ 79 w 17975"/>
                  <a:gd name="T7" fmla="*/ 8 h 14047"/>
                  <a:gd name="T8" fmla="*/ 73 w 17975"/>
                  <a:gd name="T9" fmla="*/ 13 h 14047"/>
                  <a:gd name="T10" fmla="*/ 67 w 17975"/>
                  <a:gd name="T11" fmla="*/ 16 h 14047"/>
                  <a:gd name="T12" fmla="*/ 54 w 17975"/>
                  <a:gd name="T13" fmla="*/ 25 h 14047"/>
                  <a:gd name="T14" fmla="*/ 52 w 17975"/>
                  <a:gd name="T15" fmla="*/ 27 h 14047"/>
                  <a:gd name="T16" fmla="*/ 28 w 17975"/>
                  <a:gd name="T17" fmla="*/ 44 h 14047"/>
                  <a:gd name="T18" fmla="*/ 12 w 17975"/>
                  <a:gd name="T19" fmla="*/ 57 h 14047"/>
                  <a:gd name="T20" fmla="*/ 4 w 17975"/>
                  <a:gd name="T21" fmla="*/ 65 h 14047"/>
                  <a:gd name="T22" fmla="*/ 0 w 17975"/>
                  <a:gd name="T23" fmla="*/ 69 h 14047"/>
                  <a:gd name="T24" fmla="*/ 0 w 17975"/>
                  <a:gd name="T25" fmla="*/ 66 h 14047"/>
                  <a:gd name="T26" fmla="*/ 11 w 17975"/>
                  <a:gd name="T27" fmla="*/ 56 h 14047"/>
                  <a:gd name="T28" fmla="*/ 40 w 17975"/>
                  <a:gd name="T29" fmla="*/ 31 h 14047"/>
                  <a:gd name="T30" fmla="*/ 50 w 17975"/>
                  <a:gd name="T31" fmla="*/ 24 h 14047"/>
                  <a:gd name="T32" fmla="*/ 52 w 17975"/>
                  <a:gd name="T33" fmla="*/ 23 h 14047"/>
                  <a:gd name="T34" fmla="*/ 61 w 17975"/>
                  <a:gd name="T35" fmla="*/ 17 h 14047"/>
                  <a:gd name="T36" fmla="*/ 62 w 17975"/>
                  <a:gd name="T37" fmla="*/ 16 h 14047"/>
                  <a:gd name="T38" fmla="*/ 67 w 17975"/>
                  <a:gd name="T39" fmla="*/ 12 h 14047"/>
                  <a:gd name="T40" fmla="*/ 69 w 17975"/>
                  <a:gd name="T41" fmla="*/ 11 h 14047"/>
                  <a:gd name="T42" fmla="*/ 76 w 17975"/>
                  <a:gd name="T43" fmla="*/ 7 h 14047"/>
                  <a:gd name="T44" fmla="*/ 85 w 17975"/>
                  <a:gd name="T45" fmla="*/ 1 h 14047"/>
                  <a:gd name="T46" fmla="*/ 87 w 17975"/>
                  <a:gd name="T47" fmla="*/ 0 h 14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975"/>
                  <a:gd name="T73" fmla="*/ 0 h 14047"/>
                  <a:gd name="T74" fmla="*/ 17975 w 17975"/>
                  <a:gd name="T75" fmla="*/ 14047 h 140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975" h="14047">
                    <a:moveTo>
                      <a:pt x="17673" y="0"/>
                    </a:moveTo>
                    <a:cubicBezTo>
                      <a:pt x="17775" y="171"/>
                      <a:pt x="17877" y="343"/>
                      <a:pt x="17975" y="517"/>
                    </a:cubicBezTo>
                    <a:cubicBezTo>
                      <a:pt x="17926" y="546"/>
                      <a:pt x="17878" y="576"/>
                      <a:pt x="17831" y="606"/>
                    </a:cubicBezTo>
                    <a:cubicBezTo>
                      <a:pt x="17274" y="982"/>
                      <a:pt x="16712" y="1352"/>
                      <a:pt x="16154" y="1725"/>
                    </a:cubicBezTo>
                    <a:cubicBezTo>
                      <a:pt x="15707" y="2019"/>
                      <a:pt x="15259" y="2311"/>
                      <a:pt x="14815" y="2609"/>
                    </a:cubicBezTo>
                    <a:cubicBezTo>
                      <a:pt x="14466" y="2834"/>
                      <a:pt x="14119" y="3063"/>
                      <a:pt x="13774" y="3295"/>
                    </a:cubicBezTo>
                    <a:cubicBezTo>
                      <a:pt x="12852" y="3897"/>
                      <a:pt x="11938" y="4511"/>
                      <a:pt x="11033" y="5138"/>
                    </a:cubicBezTo>
                    <a:cubicBezTo>
                      <a:pt x="10900" y="5229"/>
                      <a:pt x="10767" y="5322"/>
                      <a:pt x="10635" y="5415"/>
                    </a:cubicBezTo>
                    <a:cubicBezTo>
                      <a:pt x="8998" y="6557"/>
                      <a:pt x="7392" y="7742"/>
                      <a:pt x="5820" y="8972"/>
                    </a:cubicBezTo>
                    <a:cubicBezTo>
                      <a:pt x="4698" y="9855"/>
                      <a:pt x="3587" y="10754"/>
                      <a:pt x="2516" y="11698"/>
                    </a:cubicBezTo>
                    <a:cubicBezTo>
                      <a:pt x="1951" y="12191"/>
                      <a:pt x="1389" y="12688"/>
                      <a:pt x="850" y="13209"/>
                    </a:cubicBezTo>
                    <a:cubicBezTo>
                      <a:pt x="559" y="13479"/>
                      <a:pt x="293" y="13774"/>
                      <a:pt x="5" y="14047"/>
                    </a:cubicBezTo>
                    <a:cubicBezTo>
                      <a:pt x="26" y="13869"/>
                      <a:pt x="0" y="13676"/>
                      <a:pt x="60" y="13509"/>
                    </a:cubicBezTo>
                    <a:cubicBezTo>
                      <a:pt x="776" y="12809"/>
                      <a:pt x="1512" y="12129"/>
                      <a:pt x="2254" y="11458"/>
                    </a:cubicBezTo>
                    <a:cubicBezTo>
                      <a:pt x="4068" y="9604"/>
                      <a:pt x="6065" y="7936"/>
                      <a:pt x="8158" y="6407"/>
                    </a:cubicBezTo>
                    <a:cubicBezTo>
                      <a:pt x="8864" y="5888"/>
                      <a:pt x="9583" y="5387"/>
                      <a:pt x="10305" y="4889"/>
                    </a:cubicBezTo>
                    <a:cubicBezTo>
                      <a:pt x="10412" y="4815"/>
                      <a:pt x="10520" y="4742"/>
                      <a:pt x="10627" y="4668"/>
                    </a:cubicBezTo>
                    <a:cubicBezTo>
                      <a:pt x="11261" y="4237"/>
                      <a:pt x="11895" y="3808"/>
                      <a:pt x="12521" y="3367"/>
                    </a:cubicBezTo>
                    <a:cubicBezTo>
                      <a:pt x="12600" y="3312"/>
                      <a:pt x="12679" y="3258"/>
                      <a:pt x="12758" y="3204"/>
                    </a:cubicBezTo>
                    <a:cubicBezTo>
                      <a:pt x="13089" y="2977"/>
                      <a:pt x="13422" y="2754"/>
                      <a:pt x="13758" y="2534"/>
                    </a:cubicBezTo>
                    <a:cubicBezTo>
                      <a:pt x="13891" y="2447"/>
                      <a:pt x="14023" y="2358"/>
                      <a:pt x="14156" y="2271"/>
                    </a:cubicBezTo>
                    <a:cubicBezTo>
                      <a:pt x="14581" y="1996"/>
                      <a:pt x="15010" y="1725"/>
                      <a:pt x="15435" y="1449"/>
                    </a:cubicBezTo>
                    <a:cubicBezTo>
                      <a:pt x="16070" y="1053"/>
                      <a:pt x="16699" y="647"/>
                      <a:pt x="17325" y="235"/>
                    </a:cubicBezTo>
                    <a:cubicBezTo>
                      <a:pt x="17442" y="159"/>
                      <a:pt x="17559" y="82"/>
                      <a:pt x="17673" y="0"/>
                    </a:cubicBezTo>
                    <a:close/>
                  </a:path>
                </a:pathLst>
              </a:custGeom>
              <a:solidFill>
                <a:srgbClr val="E32E3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78" name="Freeform 277">
                <a:extLst>
                  <a:ext uri="{FF2B5EF4-FFF2-40B4-BE49-F238E27FC236}">
                    <a16:creationId xmlns:a16="http://schemas.microsoft.com/office/drawing/2014/main" id="{D336B790-CEE2-6B40-8DB0-A30EBFA233D0}"/>
                  </a:ext>
                </a:extLst>
              </p:cNvPr>
              <p:cNvSpPr>
                <a:spLocks noChangeArrowheads="1"/>
              </p:cNvSpPr>
              <p:nvPr/>
            </p:nvSpPr>
            <p:spPr bwMode="auto">
              <a:xfrm>
                <a:off x="2247" y="727"/>
                <a:ext cx="23" cy="16"/>
              </a:xfrm>
              <a:custGeom>
                <a:avLst/>
                <a:gdLst>
                  <a:gd name="T0" fmla="*/ 12 w 4704"/>
                  <a:gd name="T1" fmla="*/ 6 h 3202"/>
                  <a:gd name="T2" fmla="*/ 20 w 4704"/>
                  <a:gd name="T3" fmla="*/ 0 h 3202"/>
                  <a:gd name="T4" fmla="*/ 22 w 4704"/>
                  <a:gd name="T5" fmla="*/ 3 h 3202"/>
                  <a:gd name="T6" fmla="*/ 22 w 4704"/>
                  <a:gd name="T7" fmla="*/ 8 h 3202"/>
                  <a:gd name="T8" fmla="*/ 18 w 4704"/>
                  <a:gd name="T9" fmla="*/ 13 h 3202"/>
                  <a:gd name="T10" fmla="*/ 9 w 4704"/>
                  <a:gd name="T11" fmla="*/ 15 h 3202"/>
                  <a:gd name="T12" fmla="*/ 3 w 4704"/>
                  <a:gd name="T13" fmla="*/ 13 h 3202"/>
                  <a:gd name="T14" fmla="*/ 0 w 4704"/>
                  <a:gd name="T15" fmla="*/ 16 h 3202"/>
                  <a:gd name="T16" fmla="*/ 0 w 4704"/>
                  <a:gd name="T17" fmla="*/ 13 h 3202"/>
                  <a:gd name="T18" fmla="*/ 5 w 4704"/>
                  <a:gd name="T19" fmla="*/ 10 h 3202"/>
                  <a:gd name="T20" fmla="*/ 12 w 4704"/>
                  <a:gd name="T21" fmla="*/ 10 h 3202"/>
                  <a:gd name="T22" fmla="*/ 14 w 4704"/>
                  <a:gd name="T23" fmla="*/ 9 h 3202"/>
                  <a:gd name="T24" fmla="*/ 14 w 4704"/>
                  <a:gd name="T25" fmla="*/ 7 h 3202"/>
                  <a:gd name="T26" fmla="*/ 12 w 4704"/>
                  <a:gd name="T27" fmla="*/ 6 h 3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04"/>
                  <a:gd name="T43" fmla="*/ 0 h 3202"/>
                  <a:gd name="T44" fmla="*/ 4704 w 4704"/>
                  <a:gd name="T45" fmla="*/ 3202 h 3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04" h="3202">
                    <a:moveTo>
                      <a:pt x="2380" y="1119"/>
                    </a:moveTo>
                    <a:cubicBezTo>
                      <a:pt x="2938" y="746"/>
                      <a:pt x="3500" y="376"/>
                      <a:pt x="4057" y="0"/>
                    </a:cubicBezTo>
                    <a:cubicBezTo>
                      <a:pt x="4252" y="210"/>
                      <a:pt x="4446" y="431"/>
                      <a:pt x="4556" y="700"/>
                    </a:cubicBezTo>
                    <a:cubicBezTo>
                      <a:pt x="4692" y="1009"/>
                      <a:pt x="4704" y="1376"/>
                      <a:pt x="4560" y="1685"/>
                    </a:cubicBezTo>
                    <a:cubicBezTo>
                      <a:pt x="4377" y="2092"/>
                      <a:pt x="4010" y="2380"/>
                      <a:pt x="3630" y="2593"/>
                    </a:cubicBezTo>
                    <a:cubicBezTo>
                      <a:pt x="3103" y="2900"/>
                      <a:pt x="2478" y="3005"/>
                      <a:pt x="1875" y="2957"/>
                    </a:cubicBezTo>
                    <a:cubicBezTo>
                      <a:pt x="1463" y="2933"/>
                      <a:pt x="1066" y="2817"/>
                      <a:pt x="677" y="2687"/>
                    </a:cubicBezTo>
                    <a:cubicBezTo>
                      <a:pt x="430" y="2822"/>
                      <a:pt x="222" y="3020"/>
                      <a:pt x="8" y="3202"/>
                    </a:cubicBezTo>
                    <a:cubicBezTo>
                      <a:pt x="7" y="3031"/>
                      <a:pt x="10" y="2859"/>
                      <a:pt x="0" y="2689"/>
                    </a:cubicBezTo>
                    <a:cubicBezTo>
                      <a:pt x="345" y="2457"/>
                      <a:pt x="692" y="2228"/>
                      <a:pt x="1041" y="2003"/>
                    </a:cubicBezTo>
                    <a:cubicBezTo>
                      <a:pt x="1501" y="2185"/>
                      <a:pt x="2032" y="2201"/>
                      <a:pt x="2496" y="2025"/>
                    </a:cubicBezTo>
                    <a:cubicBezTo>
                      <a:pt x="2604" y="1979"/>
                      <a:pt x="2724" y="1932"/>
                      <a:pt x="2795" y="1833"/>
                    </a:cubicBezTo>
                    <a:cubicBezTo>
                      <a:pt x="2867" y="1698"/>
                      <a:pt x="2874" y="1515"/>
                      <a:pt x="2769" y="1396"/>
                    </a:cubicBezTo>
                    <a:cubicBezTo>
                      <a:pt x="2663" y="1274"/>
                      <a:pt x="2512" y="1206"/>
                      <a:pt x="2380" y="1119"/>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79" name="Freeform 278">
                <a:extLst>
                  <a:ext uri="{FF2B5EF4-FFF2-40B4-BE49-F238E27FC236}">
                    <a16:creationId xmlns:a16="http://schemas.microsoft.com/office/drawing/2014/main" id="{8E8F8811-790E-CF49-B798-83E07DF09E03}"/>
                  </a:ext>
                </a:extLst>
              </p:cNvPr>
              <p:cNvSpPr>
                <a:spLocks noChangeArrowheads="1"/>
              </p:cNvSpPr>
              <p:nvPr/>
            </p:nvSpPr>
            <p:spPr bwMode="auto">
              <a:xfrm>
                <a:off x="2221" y="728"/>
                <a:ext cx="7" cy="3"/>
              </a:xfrm>
              <a:custGeom>
                <a:avLst/>
                <a:gdLst>
                  <a:gd name="T0" fmla="*/ 6 w 1388"/>
                  <a:gd name="T1" fmla="*/ 0 h 577"/>
                  <a:gd name="T2" fmla="*/ 7 w 1388"/>
                  <a:gd name="T3" fmla="*/ 3 h 577"/>
                  <a:gd name="T4" fmla="*/ 0 w 1388"/>
                  <a:gd name="T5" fmla="*/ 3 h 577"/>
                  <a:gd name="T6" fmla="*/ 0 w 1388"/>
                  <a:gd name="T7" fmla="*/ 1 h 577"/>
                  <a:gd name="T8" fmla="*/ 6 w 1388"/>
                  <a:gd name="T9" fmla="*/ 0 h 577"/>
                  <a:gd name="T10" fmla="*/ 0 60000 65536"/>
                  <a:gd name="T11" fmla="*/ 0 60000 65536"/>
                  <a:gd name="T12" fmla="*/ 0 60000 65536"/>
                  <a:gd name="T13" fmla="*/ 0 60000 65536"/>
                  <a:gd name="T14" fmla="*/ 0 60000 65536"/>
                  <a:gd name="T15" fmla="*/ 0 w 1388"/>
                  <a:gd name="T16" fmla="*/ 0 h 577"/>
                  <a:gd name="T17" fmla="*/ 1388 w 1388"/>
                  <a:gd name="T18" fmla="*/ 577 h 577"/>
                </a:gdLst>
                <a:ahLst/>
                <a:cxnLst>
                  <a:cxn ang="T10">
                    <a:pos x="T0" y="T1"/>
                  </a:cxn>
                  <a:cxn ang="T11">
                    <a:pos x="T2" y="T3"/>
                  </a:cxn>
                  <a:cxn ang="T12">
                    <a:pos x="T4" y="T5"/>
                  </a:cxn>
                  <a:cxn ang="T13">
                    <a:pos x="T6" y="T7"/>
                  </a:cxn>
                  <a:cxn ang="T14">
                    <a:pos x="T8" y="T9"/>
                  </a:cxn>
                </a:cxnLst>
                <a:rect l="T15" t="T16" r="T17" b="T18"/>
                <a:pathLst>
                  <a:path w="1388" h="577">
                    <a:moveTo>
                      <a:pt x="1164" y="0"/>
                    </a:moveTo>
                    <a:cubicBezTo>
                      <a:pt x="1258" y="182"/>
                      <a:pt x="1312" y="381"/>
                      <a:pt x="1388" y="571"/>
                    </a:cubicBezTo>
                    <a:cubicBezTo>
                      <a:pt x="926" y="576"/>
                      <a:pt x="463" y="577"/>
                      <a:pt x="0" y="570"/>
                    </a:cubicBezTo>
                    <a:cubicBezTo>
                      <a:pt x="25" y="472"/>
                      <a:pt x="54" y="375"/>
                      <a:pt x="86" y="279"/>
                    </a:cubicBezTo>
                    <a:cubicBezTo>
                      <a:pt x="446" y="189"/>
                      <a:pt x="806" y="99"/>
                      <a:pt x="1164"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80" name="Freeform 279">
                <a:extLst>
                  <a:ext uri="{FF2B5EF4-FFF2-40B4-BE49-F238E27FC236}">
                    <a16:creationId xmlns:a16="http://schemas.microsoft.com/office/drawing/2014/main" id="{9F7B92E0-33DE-6B45-9EFE-DDE536BFC3E9}"/>
                  </a:ext>
                </a:extLst>
              </p:cNvPr>
              <p:cNvSpPr>
                <a:spLocks noChangeArrowheads="1"/>
              </p:cNvSpPr>
              <p:nvPr/>
            </p:nvSpPr>
            <p:spPr bwMode="auto">
              <a:xfrm>
                <a:off x="2221" y="728"/>
                <a:ext cx="7" cy="3"/>
              </a:xfrm>
              <a:custGeom>
                <a:avLst/>
                <a:gdLst>
                  <a:gd name="T0" fmla="*/ 6 w 1388"/>
                  <a:gd name="T1" fmla="*/ 0 h 577"/>
                  <a:gd name="T2" fmla="*/ 7 w 1388"/>
                  <a:gd name="T3" fmla="*/ 3 h 577"/>
                  <a:gd name="T4" fmla="*/ 0 w 1388"/>
                  <a:gd name="T5" fmla="*/ 3 h 577"/>
                  <a:gd name="T6" fmla="*/ 0 w 1388"/>
                  <a:gd name="T7" fmla="*/ 1 h 577"/>
                  <a:gd name="T8" fmla="*/ 6 w 1388"/>
                  <a:gd name="T9" fmla="*/ 0 h 577"/>
                  <a:gd name="T10" fmla="*/ 0 60000 65536"/>
                  <a:gd name="T11" fmla="*/ 0 60000 65536"/>
                  <a:gd name="T12" fmla="*/ 0 60000 65536"/>
                  <a:gd name="T13" fmla="*/ 0 60000 65536"/>
                  <a:gd name="T14" fmla="*/ 0 60000 65536"/>
                  <a:gd name="T15" fmla="*/ 0 w 1388"/>
                  <a:gd name="T16" fmla="*/ 0 h 577"/>
                  <a:gd name="T17" fmla="*/ 1388 w 1388"/>
                  <a:gd name="T18" fmla="*/ 577 h 577"/>
                </a:gdLst>
                <a:ahLst/>
                <a:cxnLst>
                  <a:cxn ang="T10">
                    <a:pos x="T0" y="T1"/>
                  </a:cxn>
                  <a:cxn ang="T11">
                    <a:pos x="T2" y="T3"/>
                  </a:cxn>
                  <a:cxn ang="T12">
                    <a:pos x="T4" y="T5"/>
                  </a:cxn>
                  <a:cxn ang="T13">
                    <a:pos x="T6" y="T7"/>
                  </a:cxn>
                  <a:cxn ang="T14">
                    <a:pos x="T8" y="T9"/>
                  </a:cxn>
                </a:cxnLst>
                <a:rect l="T15" t="T16" r="T17" b="T18"/>
                <a:pathLst>
                  <a:path w="1388" h="577">
                    <a:moveTo>
                      <a:pt x="1164" y="0"/>
                    </a:moveTo>
                    <a:cubicBezTo>
                      <a:pt x="1258" y="182"/>
                      <a:pt x="1312" y="381"/>
                      <a:pt x="1388" y="571"/>
                    </a:cubicBezTo>
                    <a:cubicBezTo>
                      <a:pt x="926" y="576"/>
                      <a:pt x="463" y="577"/>
                      <a:pt x="0" y="570"/>
                    </a:cubicBezTo>
                    <a:cubicBezTo>
                      <a:pt x="25" y="472"/>
                      <a:pt x="54" y="375"/>
                      <a:pt x="86" y="279"/>
                    </a:cubicBezTo>
                    <a:cubicBezTo>
                      <a:pt x="446" y="189"/>
                      <a:pt x="806" y="99"/>
                      <a:pt x="1164" y="0"/>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81" name="Freeform 280">
                <a:extLst>
                  <a:ext uri="{FF2B5EF4-FFF2-40B4-BE49-F238E27FC236}">
                    <a16:creationId xmlns:a16="http://schemas.microsoft.com/office/drawing/2014/main" id="{30FF45C3-1881-D246-99D2-384FE2FE4226}"/>
                  </a:ext>
                </a:extLst>
              </p:cNvPr>
              <p:cNvSpPr>
                <a:spLocks noChangeArrowheads="1"/>
              </p:cNvSpPr>
              <p:nvPr/>
            </p:nvSpPr>
            <p:spPr bwMode="auto">
              <a:xfrm>
                <a:off x="2171" y="730"/>
                <a:ext cx="59" cy="50"/>
              </a:xfrm>
              <a:custGeom>
                <a:avLst/>
                <a:gdLst>
                  <a:gd name="T0" fmla="*/ 34 w 12150"/>
                  <a:gd name="T1" fmla="*/ 3 h 10193"/>
                  <a:gd name="T2" fmla="*/ 46 w 12150"/>
                  <a:gd name="T3" fmla="*/ 0 h 10193"/>
                  <a:gd name="T4" fmla="*/ 45 w 12150"/>
                  <a:gd name="T5" fmla="*/ 6 h 10193"/>
                  <a:gd name="T6" fmla="*/ 44 w 12150"/>
                  <a:gd name="T7" fmla="*/ 8 h 10193"/>
                  <a:gd name="T8" fmla="*/ 41 w 12150"/>
                  <a:gd name="T9" fmla="*/ 10 h 10193"/>
                  <a:gd name="T10" fmla="*/ 50 w 12150"/>
                  <a:gd name="T11" fmla="*/ 10 h 10193"/>
                  <a:gd name="T12" fmla="*/ 49 w 12150"/>
                  <a:gd name="T13" fmla="*/ 9 h 10193"/>
                  <a:gd name="T14" fmla="*/ 49 w 12150"/>
                  <a:gd name="T15" fmla="*/ 4 h 10193"/>
                  <a:gd name="T16" fmla="*/ 59 w 12150"/>
                  <a:gd name="T17" fmla="*/ 18 h 10193"/>
                  <a:gd name="T18" fmla="*/ 49 w 12150"/>
                  <a:gd name="T19" fmla="*/ 25 h 10193"/>
                  <a:gd name="T20" fmla="*/ 20 w 12150"/>
                  <a:gd name="T21" fmla="*/ 50 h 10193"/>
                  <a:gd name="T22" fmla="*/ 8 w 12150"/>
                  <a:gd name="T23" fmla="*/ 35 h 10193"/>
                  <a:gd name="T24" fmla="*/ 0 w 12150"/>
                  <a:gd name="T25" fmla="*/ 15 h 10193"/>
                  <a:gd name="T26" fmla="*/ 10 w 12150"/>
                  <a:gd name="T27" fmla="*/ 11 h 10193"/>
                  <a:gd name="T28" fmla="*/ 11 w 12150"/>
                  <a:gd name="T29" fmla="*/ 10 h 10193"/>
                  <a:gd name="T30" fmla="*/ 18 w 12150"/>
                  <a:gd name="T31" fmla="*/ 10 h 10193"/>
                  <a:gd name="T32" fmla="*/ 17 w 12150"/>
                  <a:gd name="T33" fmla="*/ 8 h 10193"/>
                  <a:gd name="T34" fmla="*/ 23 w 12150"/>
                  <a:gd name="T35" fmla="*/ 6 h 10193"/>
                  <a:gd name="T36" fmla="*/ 26 w 12150"/>
                  <a:gd name="T37" fmla="*/ 10 h 10193"/>
                  <a:gd name="T38" fmla="*/ 37 w 12150"/>
                  <a:gd name="T39" fmla="*/ 10 h 10193"/>
                  <a:gd name="T40" fmla="*/ 34 w 12150"/>
                  <a:gd name="T41" fmla="*/ 7 h 10193"/>
                  <a:gd name="T42" fmla="*/ 34 w 12150"/>
                  <a:gd name="T43" fmla="*/ 3 h 101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150"/>
                  <a:gd name="T67" fmla="*/ 0 h 10193"/>
                  <a:gd name="T68" fmla="*/ 12150 w 12150"/>
                  <a:gd name="T69" fmla="*/ 10193 h 101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150" h="10193">
                    <a:moveTo>
                      <a:pt x="7045" y="641"/>
                    </a:moveTo>
                    <a:cubicBezTo>
                      <a:pt x="7882" y="424"/>
                      <a:pt x="8718" y="206"/>
                      <a:pt x="9557" y="0"/>
                    </a:cubicBezTo>
                    <a:cubicBezTo>
                      <a:pt x="9440" y="424"/>
                      <a:pt x="9316" y="846"/>
                      <a:pt x="9205" y="1271"/>
                    </a:cubicBezTo>
                    <a:cubicBezTo>
                      <a:pt x="9180" y="1367"/>
                      <a:pt x="9149" y="1465"/>
                      <a:pt x="9084" y="1541"/>
                    </a:cubicBezTo>
                    <a:cubicBezTo>
                      <a:pt x="8914" y="1750"/>
                      <a:pt x="8686" y="1898"/>
                      <a:pt x="8486" y="2074"/>
                    </a:cubicBezTo>
                    <a:cubicBezTo>
                      <a:pt x="9076" y="2082"/>
                      <a:pt x="9666" y="2092"/>
                      <a:pt x="10256" y="2082"/>
                    </a:cubicBezTo>
                    <a:cubicBezTo>
                      <a:pt x="10156" y="1994"/>
                      <a:pt x="10065" y="1892"/>
                      <a:pt x="10019" y="1766"/>
                    </a:cubicBezTo>
                    <a:cubicBezTo>
                      <a:pt x="9899" y="1462"/>
                      <a:pt x="9956" y="1119"/>
                      <a:pt x="10080" y="825"/>
                    </a:cubicBezTo>
                    <a:cubicBezTo>
                      <a:pt x="10732" y="1785"/>
                      <a:pt x="11416" y="2724"/>
                      <a:pt x="12150" y="3624"/>
                    </a:cubicBezTo>
                    <a:cubicBezTo>
                      <a:pt x="11428" y="4122"/>
                      <a:pt x="10709" y="4623"/>
                      <a:pt x="10003" y="5142"/>
                    </a:cubicBezTo>
                    <a:cubicBezTo>
                      <a:pt x="7910" y="6671"/>
                      <a:pt x="5913" y="8339"/>
                      <a:pt x="4099" y="10193"/>
                    </a:cubicBezTo>
                    <a:cubicBezTo>
                      <a:pt x="3203" y="9297"/>
                      <a:pt x="2403" y="8302"/>
                      <a:pt x="1749" y="7215"/>
                    </a:cubicBezTo>
                    <a:cubicBezTo>
                      <a:pt x="955" y="5900"/>
                      <a:pt x="360" y="4464"/>
                      <a:pt x="0" y="2970"/>
                    </a:cubicBezTo>
                    <a:cubicBezTo>
                      <a:pt x="656" y="2667"/>
                      <a:pt x="1330" y="2403"/>
                      <a:pt x="2010" y="2156"/>
                    </a:cubicBezTo>
                    <a:cubicBezTo>
                      <a:pt x="2098" y="2123"/>
                      <a:pt x="2184" y="2086"/>
                      <a:pt x="2270" y="2048"/>
                    </a:cubicBezTo>
                    <a:cubicBezTo>
                      <a:pt x="2741" y="2018"/>
                      <a:pt x="3213" y="2048"/>
                      <a:pt x="3683" y="2020"/>
                    </a:cubicBezTo>
                    <a:cubicBezTo>
                      <a:pt x="3593" y="1908"/>
                      <a:pt x="3494" y="1804"/>
                      <a:pt x="3402" y="1695"/>
                    </a:cubicBezTo>
                    <a:cubicBezTo>
                      <a:pt x="3849" y="1527"/>
                      <a:pt x="4313" y="1409"/>
                      <a:pt x="4768" y="1267"/>
                    </a:cubicBezTo>
                    <a:cubicBezTo>
                      <a:pt x="4930" y="1545"/>
                      <a:pt x="5089" y="1826"/>
                      <a:pt x="5254" y="2102"/>
                    </a:cubicBezTo>
                    <a:cubicBezTo>
                      <a:pt x="6016" y="2102"/>
                      <a:pt x="6777" y="2111"/>
                      <a:pt x="7539" y="2098"/>
                    </a:cubicBezTo>
                    <a:cubicBezTo>
                      <a:pt x="7408" y="1861"/>
                      <a:pt x="7186" y="1684"/>
                      <a:pt x="7077" y="1434"/>
                    </a:cubicBezTo>
                    <a:cubicBezTo>
                      <a:pt x="7016" y="1175"/>
                      <a:pt x="7056" y="905"/>
                      <a:pt x="7045" y="641"/>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82" name="Freeform 281">
                <a:extLst>
                  <a:ext uri="{FF2B5EF4-FFF2-40B4-BE49-F238E27FC236}">
                    <a16:creationId xmlns:a16="http://schemas.microsoft.com/office/drawing/2014/main" id="{7D071280-CCD2-D04F-98B1-EEB24F3A000F}"/>
                  </a:ext>
                </a:extLst>
              </p:cNvPr>
              <p:cNvSpPr>
                <a:spLocks noChangeArrowheads="1"/>
              </p:cNvSpPr>
              <p:nvPr/>
            </p:nvSpPr>
            <p:spPr bwMode="auto">
              <a:xfrm>
                <a:off x="2171" y="730"/>
                <a:ext cx="59" cy="50"/>
              </a:xfrm>
              <a:custGeom>
                <a:avLst/>
                <a:gdLst>
                  <a:gd name="T0" fmla="*/ 34 w 12150"/>
                  <a:gd name="T1" fmla="*/ 3 h 10193"/>
                  <a:gd name="T2" fmla="*/ 46 w 12150"/>
                  <a:gd name="T3" fmla="*/ 0 h 10193"/>
                  <a:gd name="T4" fmla="*/ 45 w 12150"/>
                  <a:gd name="T5" fmla="*/ 6 h 10193"/>
                  <a:gd name="T6" fmla="*/ 44 w 12150"/>
                  <a:gd name="T7" fmla="*/ 8 h 10193"/>
                  <a:gd name="T8" fmla="*/ 41 w 12150"/>
                  <a:gd name="T9" fmla="*/ 10 h 10193"/>
                  <a:gd name="T10" fmla="*/ 50 w 12150"/>
                  <a:gd name="T11" fmla="*/ 10 h 10193"/>
                  <a:gd name="T12" fmla="*/ 49 w 12150"/>
                  <a:gd name="T13" fmla="*/ 9 h 10193"/>
                  <a:gd name="T14" fmla="*/ 49 w 12150"/>
                  <a:gd name="T15" fmla="*/ 4 h 10193"/>
                  <a:gd name="T16" fmla="*/ 59 w 12150"/>
                  <a:gd name="T17" fmla="*/ 18 h 10193"/>
                  <a:gd name="T18" fmla="*/ 49 w 12150"/>
                  <a:gd name="T19" fmla="*/ 25 h 10193"/>
                  <a:gd name="T20" fmla="*/ 20 w 12150"/>
                  <a:gd name="T21" fmla="*/ 50 h 10193"/>
                  <a:gd name="T22" fmla="*/ 8 w 12150"/>
                  <a:gd name="T23" fmla="*/ 35 h 10193"/>
                  <a:gd name="T24" fmla="*/ 0 w 12150"/>
                  <a:gd name="T25" fmla="*/ 15 h 10193"/>
                  <a:gd name="T26" fmla="*/ 10 w 12150"/>
                  <a:gd name="T27" fmla="*/ 11 h 10193"/>
                  <a:gd name="T28" fmla="*/ 11 w 12150"/>
                  <a:gd name="T29" fmla="*/ 10 h 10193"/>
                  <a:gd name="T30" fmla="*/ 18 w 12150"/>
                  <a:gd name="T31" fmla="*/ 10 h 10193"/>
                  <a:gd name="T32" fmla="*/ 17 w 12150"/>
                  <a:gd name="T33" fmla="*/ 8 h 10193"/>
                  <a:gd name="T34" fmla="*/ 23 w 12150"/>
                  <a:gd name="T35" fmla="*/ 6 h 10193"/>
                  <a:gd name="T36" fmla="*/ 26 w 12150"/>
                  <a:gd name="T37" fmla="*/ 10 h 10193"/>
                  <a:gd name="T38" fmla="*/ 37 w 12150"/>
                  <a:gd name="T39" fmla="*/ 10 h 10193"/>
                  <a:gd name="T40" fmla="*/ 34 w 12150"/>
                  <a:gd name="T41" fmla="*/ 7 h 10193"/>
                  <a:gd name="T42" fmla="*/ 34 w 12150"/>
                  <a:gd name="T43" fmla="*/ 3 h 101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150"/>
                  <a:gd name="T67" fmla="*/ 0 h 10193"/>
                  <a:gd name="T68" fmla="*/ 12150 w 12150"/>
                  <a:gd name="T69" fmla="*/ 10193 h 101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150" h="10193">
                    <a:moveTo>
                      <a:pt x="7045" y="641"/>
                    </a:moveTo>
                    <a:cubicBezTo>
                      <a:pt x="7882" y="424"/>
                      <a:pt x="8718" y="206"/>
                      <a:pt x="9557" y="0"/>
                    </a:cubicBezTo>
                    <a:cubicBezTo>
                      <a:pt x="9440" y="424"/>
                      <a:pt x="9316" y="846"/>
                      <a:pt x="9205" y="1271"/>
                    </a:cubicBezTo>
                    <a:cubicBezTo>
                      <a:pt x="9180" y="1367"/>
                      <a:pt x="9149" y="1465"/>
                      <a:pt x="9084" y="1541"/>
                    </a:cubicBezTo>
                    <a:cubicBezTo>
                      <a:pt x="8914" y="1750"/>
                      <a:pt x="8686" y="1898"/>
                      <a:pt x="8486" y="2074"/>
                    </a:cubicBezTo>
                    <a:cubicBezTo>
                      <a:pt x="9076" y="2082"/>
                      <a:pt x="9666" y="2092"/>
                      <a:pt x="10256" y="2082"/>
                    </a:cubicBezTo>
                    <a:cubicBezTo>
                      <a:pt x="10156" y="1994"/>
                      <a:pt x="10065" y="1892"/>
                      <a:pt x="10019" y="1766"/>
                    </a:cubicBezTo>
                    <a:cubicBezTo>
                      <a:pt x="9899" y="1462"/>
                      <a:pt x="9956" y="1119"/>
                      <a:pt x="10080" y="825"/>
                    </a:cubicBezTo>
                    <a:cubicBezTo>
                      <a:pt x="10732" y="1785"/>
                      <a:pt x="11416" y="2724"/>
                      <a:pt x="12150" y="3624"/>
                    </a:cubicBezTo>
                    <a:cubicBezTo>
                      <a:pt x="11428" y="4122"/>
                      <a:pt x="10709" y="4623"/>
                      <a:pt x="10003" y="5142"/>
                    </a:cubicBezTo>
                    <a:cubicBezTo>
                      <a:pt x="7910" y="6671"/>
                      <a:pt x="5913" y="8339"/>
                      <a:pt x="4099" y="10193"/>
                    </a:cubicBezTo>
                    <a:cubicBezTo>
                      <a:pt x="3203" y="9297"/>
                      <a:pt x="2403" y="8302"/>
                      <a:pt x="1749" y="7215"/>
                    </a:cubicBezTo>
                    <a:cubicBezTo>
                      <a:pt x="955" y="5900"/>
                      <a:pt x="360" y="4464"/>
                      <a:pt x="0" y="2970"/>
                    </a:cubicBezTo>
                    <a:cubicBezTo>
                      <a:pt x="656" y="2667"/>
                      <a:pt x="1330" y="2403"/>
                      <a:pt x="2010" y="2156"/>
                    </a:cubicBezTo>
                    <a:cubicBezTo>
                      <a:pt x="2098" y="2123"/>
                      <a:pt x="2184" y="2086"/>
                      <a:pt x="2270" y="2048"/>
                    </a:cubicBezTo>
                    <a:cubicBezTo>
                      <a:pt x="2741" y="2018"/>
                      <a:pt x="3213" y="2048"/>
                      <a:pt x="3683" y="2020"/>
                    </a:cubicBezTo>
                    <a:cubicBezTo>
                      <a:pt x="3593" y="1908"/>
                      <a:pt x="3494" y="1804"/>
                      <a:pt x="3402" y="1695"/>
                    </a:cubicBezTo>
                    <a:cubicBezTo>
                      <a:pt x="3849" y="1527"/>
                      <a:pt x="4313" y="1409"/>
                      <a:pt x="4768" y="1267"/>
                    </a:cubicBezTo>
                    <a:cubicBezTo>
                      <a:pt x="4930" y="1545"/>
                      <a:pt x="5089" y="1826"/>
                      <a:pt x="5254" y="2102"/>
                    </a:cubicBezTo>
                    <a:cubicBezTo>
                      <a:pt x="6016" y="2102"/>
                      <a:pt x="6777" y="2111"/>
                      <a:pt x="7539" y="2098"/>
                    </a:cubicBezTo>
                    <a:cubicBezTo>
                      <a:pt x="7408" y="1861"/>
                      <a:pt x="7186" y="1684"/>
                      <a:pt x="7077" y="1434"/>
                    </a:cubicBezTo>
                    <a:cubicBezTo>
                      <a:pt x="7016" y="1175"/>
                      <a:pt x="7056" y="905"/>
                      <a:pt x="7045" y="641"/>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83" name="Freeform 282">
                <a:extLst>
                  <a:ext uri="{FF2B5EF4-FFF2-40B4-BE49-F238E27FC236}">
                    <a16:creationId xmlns:a16="http://schemas.microsoft.com/office/drawing/2014/main" id="{9F1A2C52-2C63-E344-877F-3D0B25CA1367}"/>
                  </a:ext>
                </a:extLst>
              </p:cNvPr>
              <p:cNvSpPr>
                <a:spLocks noChangeArrowheads="1"/>
              </p:cNvSpPr>
              <p:nvPr/>
            </p:nvSpPr>
            <p:spPr bwMode="auto">
              <a:xfrm>
                <a:off x="2252" y="732"/>
                <a:ext cx="9" cy="5"/>
              </a:xfrm>
              <a:custGeom>
                <a:avLst/>
                <a:gdLst>
                  <a:gd name="T0" fmla="*/ 0 w 1833"/>
                  <a:gd name="T1" fmla="*/ 4 h 1082"/>
                  <a:gd name="T2" fmla="*/ 7 w 1833"/>
                  <a:gd name="T3" fmla="*/ 0 h 1082"/>
                  <a:gd name="T4" fmla="*/ 8 w 1833"/>
                  <a:gd name="T5" fmla="*/ 1 h 1082"/>
                  <a:gd name="T6" fmla="*/ 9 w 1833"/>
                  <a:gd name="T7" fmla="*/ 3 h 1082"/>
                  <a:gd name="T8" fmla="*/ 7 w 1833"/>
                  <a:gd name="T9" fmla="*/ 4 h 1082"/>
                  <a:gd name="T10" fmla="*/ 0 w 1833"/>
                  <a:gd name="T11" fmla="*/ 4 h 1082"/>
                  <a:gd name="T12" fmla="*/ 0 60000 65536"/>
                  <a:gd name="T13" fmla="*/ 0 60000 65536"/>
                  <a:gd name="T14" fmla="*/ 0 60000 65536"/>
                  <a:gd name="T15" fmla="*/ 0 60000 65536"/>
                  <a:gd name="T16" fmla="*/ 0 60000 65536"/>
                  <a:gd name="T17" fmla="*/ 0 60000 65536"/>
                  <a:gd name="T18" fmla="*/ 0 w 1833"/>
                  <a:gd name="T19" fmla="*/ 0 h 1082"/>
                  <a:gd name="T20" fmla="*/ 1833 w 1833"/>
                  <a:gd name="T21" fmla="*/ 1082 h 1082"/>
                </a:gdLst>
                <a:ahLst/>
                <a:cxnLst>
                  <a:cxn ang="T12">
                    <a:pos x="T0" y="T1"/>
                  </a:cxn>
                  <a:cxn ang="T13">
                    <a:pos x="T2" y="T3"/>
                  </a:cxn>
                  <a:cxn ang="T14">
                    <a:pos x="T4" y="T5"/>
                  </a:cxn>
                  <a:cxn ang="T15">
                    <a:pos x="T6" y="T7"/>
                  </a:cxn>
                  <a:cxn ang="T16">
                    <a:pos x="T8" y="T9"/>
                  </a:cxn>
                  <a:cxn ang="T17">
                    <a:pos x="T10" y="T11"/>
                  </a:cxn>
                </a:cxnLst>
                <a:rect l="T18" t="T19" r="T20" b="T21"/>
                <a:pathLst>
                  <a:path w="1833" h="1082">
                    <a:moveTo>
                      <a:pt x="0" y="884"/>
                    </a:moveTo>
                    <a:cubicBezTo>
                      <a:pt x="444" y="586"/>
                      <a:pt x="892" y="294"/>
                      <a:pt x="1339" y="0"/>
                    </a:cubicBezTo>
                    <a:cubicBezTo>
                      <a:pt x="1471" y="87"/>
                      <a:pt x="1622" y="155"/>
                      <a:pt x="1728" y="277"/>
                    </a:cubicBezTo>
                    <a:cubicBezTo>
                      <a:pt x="1833" y="396"/>
                      <a:pt x="1826" y="579"/>
                      <a:pt x="1754" y="714"/>
                    </a:cubicBezTo>
                    <a:cubicBezTo>
                      <a:pt x="1683" y="813"/>
                      <a:pt x="1563" y="860"/>
                      <a:pt x="1455" y="906"/>
                    </a:cubicBezTo>
                    <a:cubicBezTo>
                      <a:pt x="991" y="1082"/>
                      <a:pt x="460" y="1066"/>
                      <a:pt x="0" y="884"/>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84" name="Freeform 283">
                <a:extLst>
                  <a:ext uri="{FF2B5EF4-FFF2-40B4-BE49-F238E27FC236}">
                    <a16:creationId xmlns:a16="http://schemas.microsoft.com/office/drawing/2014/main" id="{D29556CE-F7D6-5D41-99A5-376A1CE98643}"/>
                  </a:ext>
                </a:extLst>
              </p:cNvPr>
              <p:cNvSpPr>
                <a:spLocks noChangeArrowheads="1"/>
              </p:cNvSpPr>
              <p:nvPr/>
            </p:nvSpPr>
            <p:spPr bwMode="auto">
              <a:xfrm>
                <a:off x="2252" y="732"/>
                <a:ext cx="9" cy="5"/>
              </a:xfrm>
              <a:custGeom>
                <a:avLst/>
                <a:gdLst>
                  <a:gd name="T0" fmla="*/ 0 w 1833"/>
                  <a:gd name="T1" fmla="*/ 4 h 1082"/>
                  <a:gd name="T2" fmla="*/ 7 w 1833"/>
                  <a:gd name="T3" fmla="*/ 0 h 1082"/>
                  <a:gd name="T4" fmla="*/ 8 w 1833"/>
                  <a:gd name="T5" fmla="*/ 1 h 1082"/>
                  <a:gd name="T6" fmla="*/ 9 w 1833"/>
                  <a:gd name="T7" fmla="*/ 3 h 1082"/>
                  <a:gd name="T8" fmla="*/ 7 w 1833"/>
                  <a:gd name="T9" fmla="*/ 4 h 1082"/>
                  <a:gd name="T10" fmla="*/ 0 w 1833"/>
                  <a:gd name="T11" fmla="*/ 4 h 1082"/>
                  <a:gd name="T12" fmla="*/ 0 60000 65536"/>
                  <a:gd name="T13" fmla="*/ 0 60000 65536"/>
                  <a:gd name="T14" fmla="*/ 0 60000 65536"/>
                  <a:gd name="T15" fmla="*/ 0 60000 65536"/>
                  <a:gd name="T16" fmla="*/ 0 60000 65536"/>
                  <a:gd name="T17" fmla="*/ 0 60000 65536"/>
                  <a:gd name="T18" fmla="*/ 0 w 1833"/>
                  <a:gd name="T19" fmla="*/ 0 h 1082"/>
                  <a:gd name="T20" fmla="*/ 1833 w 1833"/>
                  <a:gd name="T21" fmla="*/ 1082 h 1082"/>
                </a:gdLst>
                <a:ahLst/>
                <a:cxnLst>
                  <a:cxn ang="T12">
                    <a:pos x="T0" y="T1"/>
                  </a:cxn>
                  <a:cxn ang="T13">
                    <a:pos x="T2" y="T3"/>
                  </a:cxn>
                  <a:cxn ang="T14">
                    <a:pos x="T4" y="T5"/>
                  </a:cxn>
                  <a:cxn ang="T15">
                    <a:pos x="T6" y="T7"/>
                  </a:cxn>
                  <a:cxn ang="T16">
                    <a:pos x="T8" y="T9"/>
                  </a:cxn>
                  <a:cxn ang="T17">
                    <a:pos x="T10" y="T11"/>
                  </a:cxn>
                </a:cxnLst>
                <a:rect l="T18" t="T19" r="T20" b="T21"/>
                <a:pathLst>
                  <a:path w="1833" h="1082">
                    <a:moveTo>
                      <a:pt x="0" y="884"/>
                    </a:moveTo>
                    <a:cubicBezTo>
                      <a:pt x="444" y="586"/>
                      <a:pt x="892" y="294"/>
                      <a:pt x="1339" y="0"/>
                    </a:cubicBezTo>
                    <a:cubicBezTo>
                      <a:pt x="1471" y="87"/>
                      <a:pt x="1622" y="155"/>
                      <a:pt x="1728" y="277"/>
                    </a:cubicBezTo>
                    <a:cubicBezTo>
                      <a:pt x="1833" y="396"/>
                      <a:pt x="1826" y="579"/>
                      <a:pt x="1754" y="714"/>
                    </a:cubicBezTo>
                    <a:cubicBezTo>
                      <a:pt x="1683" y="813"/>
                      <a:pt x="1563" y="860"/>
                      <a:pt x="1455" y="906"/>
                    </a:cubicBezTo>
                    <a:cubicBezTo>
                      <a:pt x="991" y="1082"/>
                      <a:pt x="460" y="1066"/>
                      <a:pt x="0" y="884"/>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85" name="Freeform 284">
                <a:extLst>
                  <a:ext uri="{FF2B5EF4-FFF2-40B4-BE49-F238E27FC236}">
                    <a16:creationId xmlns:a16="http://schemas.microsoft.com/office/drawing/2014/main" id="{79975D80-457B-9B4F-B369-5957E4CB8787}"/>
                  </a:ext>
                </a:extLst>
              </p:cNvPr>
              <p:cNvSpPr>
                <a:spLocks noChangeArrowheads="1"/>
              </p:cNvSpPr>
              <p:nvPr/>
            </p:nvSpPr>
            <p:spPr bwMode="auto">
              <a:xfrm>
                <a:off x="2186" y="732"/>
                <a:ext cx="8" cy="6"/>
              </a:xfrm>
              <a:custGeom>
                <a:avLst/>
                <a:gdLst>
                  <a:gd name="T0" fmla="*/ 0 w 1598"/>
                  <a:gd name="T1" fmla="*/ 2 h 1201"/>
                  <a:gd name="T2" fmla="*/ 6 w 1598"/>
                  <a:gd name="T3" fmla="*/ 0 h 1201"/>
                  <a:gd name="T4" fmla="*/ 8 w 1598"/>
                  <a:gd name="T5" fmla="*/ 4 h 1201"/>
                  <a:gd name="T6" fmla="*/ 1 w 1598"/>
                  <a:gd name="T7" fmla="*/ 6 h 1201"/>
                  <a:gd name="T8" fmla="*/ 0 w 1598"/>
                  <a:gd name="T9" fmla="*/ 2 h 1201"/>
                  <a:gd name="T10" fmla="*/ 0 60000 65536"/>
                  <a:gd name="T11" fmla="*/ 0 60000 65536"/>
                  <a:gd name="T12" fmla="*/ 0 60000 65536"/>
                  <a:gd name="T13" fmla="*/ 0 60000 65536"/>
                  <a:gd name="T14" fmla="*/ 0 60000 65536"/>
                  <a:gd name="T15" fmla="*/ 0 w 1598"/>
                  <a:gd name="T16" fmla="*/ 0 h 1201"/>
                  <a:gd name="T17" fmla="*/ 1598 w 1598"/>
                  <a:gd name="T18" fmla="*/ 1201 h 1201"/>
                </a:gdLst>
                <a:ahLst/>
                <a:cxnLst>
                  <a:cxn ang="T10">
                    <a:pos x="T0" y="T1"/>
                  </a:cxn>
                  <a:cxn ang="T11">
                    <a:pos x="T2" y="T3"/>
                  </a:cxn>
                  <a:cxn ang="T12">
                    <a:pos x="T4" y="T5"/>
                  </a:cxn>
                  <a:cxn ang="T13">
                    <a:pos x="T6" y="T7"/>
                  </a:cxn>
                  <a:cxn ang="T14">
                    <a:pos x="T8" y="T9"/>
                  </a:cxn>
                </a:cxnLst>
                <a:rect l="T15" t="T16" r="T17" b="T18"/>
                <a:pathLst>
                  <a:path w="1598" h="1201">
                    <a:moveTo>
                      <a:pt x="9" y="477"/>
                    </a:moveTo>
                    <a:cubicBezTo>
                      <a:pt x="393" y="325"/>
                      <a:pt x="773" y="162"/>
                      <a:pt x="1153" y="0"/>
                    </a:cubicBezTo>
                    <a:cubicBezTo>
                      <a:pt x="1302" y="257"/>
                      <a:pt x="1451" y="515"/>
                      <a:pt x="1598" y="773"/>
                    </a:cubicBezTo>
                    <a:cubicBezTo>
                      <a:pt x="1143" y="915"/>
                      <a:pt x="679" y="1033"/>
                      <a:pt x="232" y="1201"/>
                    </a:cubicBezTo>
                    <a:cubicBezTo>
                      <a:pt x="47" y="1008"/>
                      <a:pt x="0" y="735"/>
                      <a:pt x="9" y="477"/>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86" name="Freeform 285">
                <a:extLst>
                  <a:ext uri="{FF2B5EF4-FFF2-40B4-BE49-F238E27FC236}">
                    <a16:creationId xmlns:a16="http://schemas.microsoft.com/office/drawing/2014/main" id="{F6B78763-6FAE-7A4D-881C-73CD2A6D9142}"/>
                  </a:ext>
                </a:extLst>
              </p:cNvPr>
              <p:cNvSpPr>
                <a:spLocks noChangeArrowheads="1"/>
              </p:cNvSpPr>
              <p:nvPr/>
            </p:nvSpPr>
            <p:spPr bwMode="auto">
              <a:xfrm>
                <a:off x="2186" y="732"/>
                <a:ext cx="8" cy="6"/>
              </a:xfrm>
              <a:custGeom>
                <a:avLst/>
                <a:gdLst>
                  <a:gd name="T0" fmla="*/ 0 w 1598"/>
                  <a:gd name="T1" fmla="*/ 2 h 1201"/>
                  <a:gd name="T2" fmla="*/ 6 w 1598"/>
                  <a:gd name="T3" fmla="*/ 0 h 1201"/>
                  <a:gd name="T4" fmla="*/ 8 w 1598"/>
                  <a:gd name="T5" fmla="*/ 4 h 1201"/>
                  <a:gd name="T6" fmla="*/ 1 w 1598"/>
                  <a:gd name="T7" fmla="*/ 6 h 1201"/>
                  <a:gd name="T8" fmla="*/ 0 w 1598"/>
                  <a:gd name="T9" fmla="*/ 2 h 1201"/>
                  <a:gd name="T10" fmla="*/ 0 60000 65536"/>
                  <a:gd name="T11" fmla="*/ 0 60000 65536"/>
                  <a:gd name="T12" fmla="*/ 0 60000 65536"/>
                  <a:gd name="T13" fmla="*/ 0 60000 65536"/>
                  <a:gd name="T14" fmla="*/ 0 60000 65536"/>
                  <a:gd name="T15" fmla="*/ 0 w 1598"/>
                  <a:gd name="T16" fmla="*/ 0 h 1201"/>
                  <a:gd name="T17" fmla="*/ 1598 w 1598"/>
                  <a:gd name="T18" fmla="*/ 1201 h 1201"/>
                </a:gdLst>
                <a:ahLst/>
                <a:cxnLst>
                  <a:cxn ang="T10">
                    <a:pos x="T0" y="T1"/>
                  </a:cxn>
                  <a:cxn ang="T11">
                    <a:pos x="T2" y="T3"/>
                  </a:cxn>
                  <a:cxn ang="T12">
                    <a:pos x="T4" y="T5"/>
                  </a:cxn>
                  <a:cxn ang="T13">
                    <a:pos x="T6" y="T7"/>
                  </a:cxn>
                  <a:cxn ang="T14">
                    <a:pos x="T8" y="T9"/>
                  </a:cxn>
                </a:cxnLst>
                <a:rect l="T15" t="T16" r="T17" b="T18"/>
                <a:pathLst>
                  <a:path w="1598" h="1201">
                    <a:moveTo>
                      <a:pt x="9" y="477"/>
                    </a:moveTo>
                    <a:cubicBezTo>
                      <a:pt x="393" y="325"/>
                      <a:pt x="773" y="162"/>
                      <a:pt x="1153" y="0"/>
                    </a:cubicBezTo>
                    <a:cubicBezTo>
                      <a:pt x="1302" y="257"/>
                      <a:pt x="1451" y="515"/>
                      <a:pt x="1598" y="773"/>
                    </a:cubicBezTo>
                    <a:cubicBezTo>
                      <a:pt x="1143" y="915"/>
                      <a:pt x="679" y="1033"/>
                      <a:pt x="232" y="1201"/>
                    </a:cubicBezTo>
                    <a:cubicBezTo>
                      <a:pt x="47" y="1008"/>
                      <a:pt x="0" y="735"/>
                      <a:pt x="9" y="477"/>
                    </a:cubicBezTo>
                    <a:close/>
                  </a:path>
                </a:pathLst>
              </a:custGeom>
              <a:solidFill>
                <a:srgbClr val="E32E3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87" name="Freeform 286">
                <a:extLst>
                  <a:ext uri="{FF2B5EF4-FFF2-40B4-BE49-F238E27FC236}">
                    <a16:creationId xmlns:a16="http://schemas.microsoft.com/office/drawing/2014/main" id="{3A7C3D42-EC18-6148-BCF7-B018A0BA1733}"/>
                  </a:ext>
                </a:extLst>
              </p:cNvPr>
              <p:cNvSpPr>
                <a:spLocks noChangeArrowheads="1"/>
              </p:cNvSpPr>
              <p:nvPr/>
            </p:nvSpPr>
            <p:spPr bwMode="auto">
              <a:xfrm>
                <a:off x="2223" y="734"/>
                <a:ext cx="19" cy="13"/>
              </a:xfrm>
              <a:custGeom>
                <a:avLst/>
                <a:gdLst>
                  <a:gd name="T0" fmla="*/ 0 w 3874"/>
                  <a:gd name="T1" fmla="*/ 0 h 2608"/>
                  <a:gd name="T2" fmla="*/ 7 w 3874"/>
                  <a:gd name="T3" fmla="*/ 0 h 2608"/>
                  <a:gd name="T4" fmla="*/ 8 w 3874"/>
                  <a:gd name="T5" fmla="*/ 3 h 2608"/>
                  <a:gd name="T6" fmla="*/ 5 w 3874"/>
                  <a:gd name="T7" fmla="*/ 6 h 2608"/>
                  <a:gd name="T8" fmla="*/ 19 w 3874"/>
                  <a:gd name="T9" fmla="*/ 7 h 2608"/>
                  <a:gd name="T10" fmla="*/ 10 w 3874"/>
                  <a:gd name="T11" fmla="*/ 13 h 2608"/>
                  <a:gd name="T12" fmla="*/ 0 w 3874"/>
                  <a:gd name="T13" fmla="*/ 0 h 2608"/>
                  <a:gd name="T14" fmla="*/ 0 60000 65536"/>
                  <a:gd name="T15" fmla="*/ 0 60000 65536"/>
                  <a:gd name="T16" fmla="*/ 0 60000 65536"/>
                  <a:gd name="T17" fmla="*/ 0 60000 65536"/>
                  <a:gd name="T18" fmla="*/ 0 60000 65536"/>
                  <a:gd name="T19" fmla="*/ 0 60000 65536"/>
                  <a:gd name="T20" fmla="*/ 0 60000 65536"/>
                  <a:gd name="T21" fmla="*/ 0 w 3874"/>
                  <a:gd name="T22" fmla="*/ 0 h 2608"/>
                  <a:gd name="T23" fmla="*/ 3874 w 3874"/>
                  <a:gd name="T24" fmla="*/ 2608 h 26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4" h="2608">
                    <a:moveTo>
                      <a:pt x="0" y="9"/>
                    </a:moveTo>
                    <a:cubicBezTo>
                      <a:pt x="453" y="0"/>
                      <a:pt x="906" y="3"/>
                      <a:pt x="1359" y="7"/>
                    </a:cubicBezTo>
                    <a:cubicBezTo>
                      <a:pt x="1428" y="233"/>
                      <a:pt x="1532" y="454"/>
                      <a:pt x="1544" y="692"/>
                    </a:cubicBezTo>
                    <a:cubicBezTo>
                      <a:pt x="1525" y="957"/>
                      <a:pt x="1276" y="1109"/>
                      <a:pt x="1117" y="1292"/>
                    </a:cubicBezTo>
                    <a:cubicBezTo>
                      <a:pt x="2036" y="1315"/>
                      <a:pt x="2955" y="1286"/>
                      <a:pt x="3874" y="1307"/>
                    </a:cubicBezTo>
                    <a:cubicBezTo>
                      <a:pt x="3248" y="1748"/>
                      <a:pt x="2614" y="2177"/>
                      <a:pt x="1980" y="2608"/>
                    </a:cubicBezTo>
                    <a:cubicBezTo>
                      <a:pt x="1331" y="1733"/>
                      <a:pt x="620" y="905"/>
                      <a:pt x="0" y="9"/>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88" name="Freeform 287">
                <a:extLst>
                  <a:ext uri="{FF2B5EF4-FFF2-40B4-BE49-F238E27FC236}">
                    <a16:creationId xmlns:a16="http://schemas.microsoft.com/office/drawing/2014/main" id="{7EFB19CC-E971-9746-9731-38D6D5DB0D2E}"/>
                  </a:ext>
                </a:extLst>
              </p:cNvPr>
              <p:cNvSpPr>
                <a:spLocks noChangeArrowheads="1"/>
              </p:cNvSpPr>
              <p:nvPr/>
            </p:nvSpPr>
            <p:spPr bwMode="auto">
              <a:xfrm>
                <a:off x="2160" y="736"/>
                <a:ext cx="23" cy="13"/>
              </a:xfrm>
              <a:custGeom>
                <a:avLst/>
                <a:gdLst>
                  <a:gd name="T0" fmla="*/ 10 w 4654"/>
                  <a:gd name="T1" fmla="*/ 6 h 2647"/>
                  <a:gd name="T2" fmla="*/ 23 w 4654"/>
                  <a:gd name="T3" fmla="*/ 0 h 2647"/>
                  <a:gd name="T4" fmla="*/ 20 w 4654"/>
                  <a:gd name="T5" fmla="*/ 4 h 2647"/>
                  <a:gd name="T6" fmla="*/ 22 w 4654"/>
                  <a:gd name="T7" fmla="*/ 4 h 2647"/>
                  <a:gd name="T8" fmla="*/ 21 w 4654"/>
                  <a:gd name="T9" fmla="*/ 4 h 2647"/>
                  <a:gd name="T10" fmla="*/ 11 w 4654"/>
                  <a:gd name="T11" fmla="*/ 8 h 2647"/>
                  <a:gd name="T12" fmla="*/ 2 w 4654"/>
                  <a:gd name="T13" fmla="*/ 13 h 2647"/>
                  <a:gd name="T14" fmla="*/ 0 w 4654"/>
                  <a:gd name="T15" fmla="*/ 12 h 2647"/>
                  <a:gd name="T16" fmla="*/ 10 w 4654"/>
                  <a:gd name="T17" fmla="*/ 6 h 26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54"/>
                  <a:gd name="T28" fmla="*/ 0 h 2647"/>
                  <a:gd name="T29" fmla="*/ 4654 w 4654"/>
                  <a:gd name="T30" fmla="*/ 2647 h 26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54" h="2647">
                    <a:moveTo>
                      <a:pt x="2113" y="1316"/>
                    </a:moveTo>
                    <a:cubicBezTo>
                      <a:pt x="2942" y="844"/>
                      <a:pt x="3781" y="387"/>
                      <a:pt x="4654" y="0"/>
                    </a:cubicBezTo>
                    <a:cubicBezTo>
                      <a:pt x="4633" y="336"/>
                      <a:pt x="4357" y="572"/>
                      <a:pt x="4088" y="734"/>
                    </a:cubicBezTo>
                    <a:cubicBezTo>
                      <a:pt x="4212" y="735"/>
                      <a:pt x="4335" y="738"/>
                      <a:pt x="4458" y="741"/>
                    </a:cubicBezTo>
                    <a:cubicBezTo>
                      <a:pt x="4372" y="779"/>
                      <a:pt x="4286" y="816"/>
                      <a:pt x="4198" y="849"/>
                    </a:cubicBezTo>
                    <a:cubicBezTo>
                      <a:pt x="3518" y="1096"/>
                      <a:pt x="2844" y="1360"/>
                      <a:pt x="2188" y="1663"/>
                    </a:cubicBezTo>
                    <a:cubicBezTo>
                      <a:pt x="1565" y="1952"/>
                      <a:pt x="959" y="2279"/>
                      <a:pt x="378" y="2647"/>
                    </a:cubicBezTo>
                    <a:cubicBezTo>
                      <a:pt x="249" y="2604"/>
                      <a:pt x="121" y="2559"/>
                      <a:pt x="0" y="2498"/>
                    </a:cubicBezTo>
                    <a:cubicBezTo>
                      <a:pt x="684" y="2069"/>
                      <a:pt x="1393" y="1681"/>
                      <a:pt x="2113" y="1316"/>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89" name="Freeform 288">
                <a:extLst>
                  <a:ext uri="{FF2B5EF4-FFF2-40B4-BE49-F238E27FC236}">
                    <a16:creationId xmlns:a16="http://schemas.microsoft.com/office/drawing/2014/main" id="{F01227E4-56E5-7C40-B412-800D5ABBB627}"/>
                  </a:ext>
                </a:extLst>
              </p:cNvPr>
              <p:cNvSpPr>
                <a:spLocks noChangeArrowheads="1"/>
              </p:cNvSpPr>
              <p:nvPr/>
            </p:nvSpPr>
            <p:spPr bwMode="auto">
              <a:xfrm>
                <a:off x="2160" y="736"/>
                <a:ext cx="23" cy="13"/>
              </a:xfrm>
              <a:custGeom>
                <a:avLst/>
                <a:gdLst>
                  <a:gd name="T0" fmla="*/ 10 w 4654"/>
                  <a:gd name="T1" fmla="*/ 6 h 2647"/>
                  <a:gd name="T2" fmla="*/ 23 w 4654"/>
                  <a:gd name="T3" fmla="*/ 0 h 2647"/>
                  <a:gd name="T4" fmla="*/ 20 w 4654"/>
                  <a:gd name="T5" fmla="*/ 4 h 2647"/>
                  <a:gd name="T6" fmla="*/ 22 w 4654"/>
                  <a:gd name="T7" fmla="*/ 4 h 2647"/>
                  <a:gd name="T8" fmla="*/ 21 w 4654"/>
                  <a:gd name="T9" fmla="*/ 4 h 2647"/>
                  <a:gd name="T10" fmla="*/ 11 w 4654"/>
                  <a:gd name="T11" fmla="*/ 8 h 2647"/>
                  <a:gd name="T12" fmla="*/ 2 w 4654"/>
                  <a:gd name="T13" fmla="*/ 13 h 2647"/>
                  <a:gd name="T14" fmla="*/ 0 w 4654"/>
                  <a:gd name="T15" fmla="*/ 12 h 2647"/>
                  <a:gd name="T16" fmla="*/ 10 w 4654"/>
                  <a:gd name="T17" fmla="*/ 6 h 26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54"/>
                  <a:gd name="T28" fmla="*/ 0 h 2647"/>
                  <a:gd name="T29" fmla="*/ 4654 w 4654"/>
                  <a:gd name="T30" fmla="*/ 2647 h 26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54" h="2647">
                    <a:moveTo>
                      <a:pt x="2113" y="1316"/>
                    </a:moveTo>
                    <a:cubicBezTo>
                      <a:pt x="2942" y="844"/>
                      <a:pt x="3781" y="387"/>
                      <a:pt x="4654" y="0"/>
                    </a:cubicBezTo>
                    <a:cubicBezTo>
                      <a:pt x="4633" y="336"/>
                      <a:pt x="4357" y="572"/>
                      <a:pt x="4088" y="734"/>
                    </a:cubicBezTo>
                    <a:cubicBezTo>
                      <a:pt x="4212" y="735"/>
                      <a:pt x="4335" y="738"/>
                      <a:pt x="4458" y="741"/>
                    </a:cubicBezTo>
                    <a:cubicBezTo>
                      <a:pt x="4372" y="779"/>
                      <a:pt x="4286" y="816"/>
                      <a:pt x="4198" y="849"/>
                    </a:cubicBezTo>
                    <a:cubicBezTo>
                      <a:pt x="3518" y="1096"/>
                      <a:pt x="2844" y="1360"/>
                      <a:pt x="2188" y="1663"/>
                    </a:cubicBezTo>
                    <a:cubicBezTo>
                      <a:pt x="1565" y="1952"/>
                      <a:pt x="959" y="2279"/>
                      <a:pt x="378" y="2647"/>
                    </a:cubicBezTo>
                    <a:cubicBezTo>
                      <a:pt x="249" y="2604"/>
                      <a:pt x="121" y="2559"/>
                      <a:pt x="0" y="2498"/>
                    </a:cubicBezTo>
                    <a:cubicBezTo>
                      <a:pt x="684" y="2069"/>
                      <a:pt x="1393" y="1681"/>
                      <a:pt x="2113" y="1316"/>
                    </a:cubicBezTo>
                    <a:close/>
                  </a:path>
                </a:pathLst>
              </a:custGeom>
              <a:solidFill>
                <a:srgbClr val="E32E3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sp>
        <p:nvSpPr>
          <p:cNvPr id="46088" name="Rectangle 290">
            <a:extLst>
              <a:ext uri="{FF2B5EF4-FFF2-40B4-BE49-F238E27FC236}">
                <a16:creationId xmlns:a16="http://schemas.microsoft.com/office/drawing/2014/main" id="{230964F9-F516-3B40-BF68-ABF1B31B9AC8}"/>
              </a:ext>
            </a:extLst>
          </p:cNvPr>
          <p:cNvSpPr>
            <a:spLocks noGrp="1" noChangeArrowheads="1"/>
          </p:cNvSpPr>
          <p:nvPr>
            <p:ph type="title"/>
          </p:nvPr>
        </p:nvSpPr>
        <p:spPr/>
        <p:txBody>
          <a:bodyPr/>
          <a:lstStyle/>
          <a:p>
            <a:r>
              <a:rPr lang="en-GB" altLang="en-US"/>
              <a:t>Semantic Web Roadmap - Gap Analysis</a:t>
            </a:r>
            <a:endParaRPr lang="en-US" altLang="en-US"/>
          </a:p>
        </p:txBody>
      </p:sp>
      <p:grpSp>
        <p:nvGrpSpPr>
          <p:cNvPr id="8" name="Group 289">
            <a:extLst>
              <a:ext uri="{FF2B5EF4-FFF2-40B4-BE49-F238E27FC236}">
                <a16:creationId xmlns:a16="http://schemas.microsoft.com/office/drawing/2014/main" id="{2BEDAEE9-BDC6-1A4A-9D59-FFC391C559A0}"/>
              </a:ext>
            </a:extLst>
          </p:cNvPr>
          <p:cNvGrpSpPr>
            <a:grpSpLocks/>
          </p:cNvGrpSpPr>
          <p:nvPr/>
        </p:nvGrpSpPr>
        <p:grpSpPr bwMode="auto">
          <a:xfrm>
            <a:off x="4564063" y="2520950"/>
            <a:ext cx="2670175" cy="3646488"/>
            <a:chOff x="4564063" y="2520950"/>
            <a:chExt cx="2670175" cy="3646488"/>
          </a:xfrm>
        </p:grpSpPr>
        <p:grpSp>
          <p:nvGrpSpPr>
            <p:cNvPr id="46090" name="Group 64">
              <a:extLst>
                <a:ext uri="{FF2B5EF4-FFF2-40B4-BE49-F238E27FC236}">
                  <a16:creationId xmlns:a16="http://schemas.microsoft.com/office/drawing/2014/main" id="{671CFCFE-DA06-B442-BE17-D20D4C88AC1C}"/>
                </a:ext>
              </a:extLst>
            </p:cNvPr>
            <p:cNvGrpSpPr>
              <a:grpSpLocks/>
            </p:cNvGrpSpPr>
            <p:nvPr/>
          </p:nvGrpSpPr>
          <p:grpSpPr bwMode="auto">
            <a:xfrm>
              <a:off x="4564063" y="2520950"/>
              <a:ext cx="2670175" cy="3646488"/>
              <a:chOff x="2875" y="1588"/>
              <a:chExt cx="1682" cy="2297"/>
            </a:xfrm>
          </p:grpSpPr>
          <p:pic>
            <p:nvPicPr>
              <p:cNvPr id="46092" name="Picture 65">
                <a:extLst>
                  <a:ext uri="{FF2B5EF4-FFF2-40B4-BE49-F238E27FC236}">
                    <a16:creationId xmlns:a16="http://schemas.microsoft.com/office/drawing/2014/main" id="{A5CF3C79-3296-9641-A002-FC0D0BDF41A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78" y="3428"/>
                <a:ext cx="16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6093" name="Picture 66">
                <a:extLst>
                  <a:ext uri="{FF2B5EF4-FFF2-40B4-BE49-F238E27FC236}">
                    <a16:creationId xmlns:a16="http://schemas.microsoft.com/office/drawing/2014/main" id="{6413BA2B-6E95-8E47-8D9F-39213E11D0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87" y="1588"/>
                <a:ext cx="16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6094" name="Picture 67">
                <a:extLst>
                  <a:ext uri="{FF2B5EF4-FFF2-40B4-BE49-F238E27FC236}">
                    <a16:creationId xmlns:a16="http://schemas.microsoft.com/office/drawing/2014/main" id="{70BEACDD-9A02-BD47-B7EE-6CFC486DB1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4" y="1768"/>
                <a:ext cx="1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6095" name="Picture 68">
                <a:extLst>
                  <a:ext uri="{FF2B5EF4-FFF2-40B4-BE49-F238E27FC236}">
                    <a16:creationId xmlns:a16="http://schemas.microsoft.com/office/drawing/2014/main" id="{A70D2C53-D02B-0C4F-83A7-21CD1FF249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 y="1617"/>
                <a:ext cx="1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6096" name="Picture 69">
                <a:extLst>
                  <a:ext uri="{FF2B5EF4-FFF2-40B4-BE49-F238E27FC236}">
                    <a16:creationId xmlns:a16="http://schemas.microsoft.com/office/drawing/2014/main" id="{ACDCF236-D0ED-2E4E-A9E1-A3A8370C68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8" y="3591"/>
                <a:ext cx="1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6097" name="Picture 70">
                <a:extLst>
                  <a:ext uri="{FF2B5EF4-FFF2-40B4-BE49-F238E27FC236}">
                    <a16:creationId xmlns:a16="http://schemas.microsoft.com/office/drawing/2014/main" id="{E45CF54C-9D09-AA44-A521-0B825D87F8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5" y="3795"/>
                <a:ext cx="173"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46098" name="Group 71">
                <a:extLst>
                  <a:ext uri="{FF2B5EF4-FFF2-40B4-BE49-F238E27FC236}">
                    <a16:creationId xmlns:a16="http://schemas.microsoft.com/office/drawing/2014/main" id="{97D7A844-9744-484E-92B9-2E0C9C9FF1E6}"/>
                  </a:ext>
                </a:extLst>
              </p:cNvPr>
              <p:cNvGrpSpPr>
                <a:grpSpLocks/>
              </p:cNvGrpSpPr>
              <p:nvPr/>
            </p:nvGrpSpPr>
            <p:grpSpPr bwMode="auto">
              <a:xfrm>
                <a:off x="2875" y="3609"/>
                <a:ext cx="171" cy="148"/>
                <a:chOff x="2875" y="3609"/>
                <a:chExt cx="171" cy="148"/>
              </a:xfrm>
            </p:grpSpPr>
            <p:sp>
              <p:nvSpPr>
                <p:cNvPr id="46193" name="Oval 72">
                  <a:extLst>
                    <a:ext uri="{FF2B5EF4-FFF2-40B4-BE49-F238E27FC236}">
                      <a16:creationId xmlns:a16="http://schemas.microsoft.com/office/drawing/2014/main" id="{F000F709-1B79-8348-A942-9C0918CE1284}"/>
                    </a:ext>
                  </a:extLst>
                </p:cNvPr>
                <p:cNvSpPr>
                  <a:spLocks noChangeArrowheads="1"/>
                </p:cNvSpPr>
                <p:nvPr/>
              </p:nvSpPr>
              <p:spPr bwMode="auto">
                <a:xfrm>
                  <a:off x="2884" y="3610"/>
                  <a:ext cx="141" cy="14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94" name="Freeform 73">
                  <a:extLst>
                    <a:ext uri="{FF2B5EF4-FFF2-40B4-BE49-F238E27FC236}">
                      <a16:creationId xmlns:a16="http://schemas.microsoft.com/office/drawing/2014/main" id="{B1BA3131-6A78-D949-9646-04B1E3A664FF}"/>
                    </a:ext>
                  </a:extLst>
                </p:cNvPr>
                <p:cNvSpPr>
                  <a:spLocks noChangeArrowheads="1"/>
                </p:cNvSpPr>
                <p:nvPr/>
              </p:nvSpPr>
              <p:spPr bwMode="auto">
                <a:xfrm>
                  <a:off x="2883" y="3609"/>
                  <a:ext cx="131" cy="89"/>
                </a:xfrm>
                <a:custGeom>
                  <a:avLst/>
                  <a:gdLst>
                    <a:gd name="T0" fmla="*/ 63 w 26863"/>
                    <a:gd name="T1" fmla="*/ 1 h 18299"/>
                    <a:gd name="T2" fmla="*/ 90 w 26863"/>
                    <a:gd name="T3" fmla="*/ 3 h 18299"/>
                    <a:gd name="T4" fmla="*/ 124 w 26863"/>
                    <a:gd name="T5" fmla="*/ 25 h 18299"/>
                    <a:gd name="T6" fmla="*/ 131 w 26863"/>
                    <a:gd name="T7" fmla="*/ 35 h 18299"/>
                    <a:gd name="T8" fmla="*/ 114 w 26863"/>
                    <a:gd name="T9" fmla="*/ 44 h 18299"/>
                    <a:gd name="T10" fmla="*/ 89 w 26863"/>
                    <a:gd name="T11" fmla="*/ 56 h 18299"/>
                    <a:gd name="T12" fmla="*/ 76 w 26863"/>
                    <a:gd name="T13" fmla="*/ 42 h 18299"/>
                    <a:gd name="T14" fmla="*/ 59 w 26863"/>
                    <a:gd name="T15" fmla="*/ 29 h 18299"/>
                    <a:gd name="T16" fmla="*/ 49 w 26863"/>
                    <a:gd name="T17" fmla="*/ 26 h 18299"/>
                    <a:gd name="T18" fmla="*/ 41 w 26863"/>
                    <a:gd name="T19" fmla="*/ 27 h 18299"/>
                    <a:gd name="T20" fmla="*/ 37 w 26863"/>
                    <a:gd name="T21" fmla="*/ 32 h 18299"/>
                    <a:gd name="T22" fmla="*/ 35 w 26863"/>
                    <a:gd name="T23" fmla="*/ 40 h 18299"/>
                    <a:gd name="T24" fmla="*/ 39 w 26863"/>
                    <a:gd name="T25" fmla="*/ 58 h 18299"/>
                    <a:gd name="T26" fmla="*/ 46 w 26863"/>
                    <a:gd name="T27" fmla="*/ 71 h 18299"/>
                    <a:gd name="T28" fmla="*/ 37 w 26863"/>
                    <a:gd name="T29" fmla="*/ 74 h 18299"/>
                    <a:gd name="T30" fmla="*/ 37 w 26863"/>
                    <a:gd name="T31" fmla="*/ 63 h 18299"/>
                    <a:gd name="T32" fmla="*/ 37 w 26863"/>
                    <a:gd name="T33" fmla="*/ 61 h 18299"/>
                    <a:gd name="T34" fmla="*/ 39 w 26863"/>
                    <a:gd name="T35" fmla="*/ 59 h 18299"/>
                    <a:gd name="T36" fmla="*/ 31 w 26863"/>
                    <a:gd name="T37" fmla="*/ 59 h 18299"/>
                    <a:gd name="T38" fmla="*/ 33 w 26863"/>
                    <a:gd name="T39" fmla="*/ 62 h 18299"/>
                    <a:gd name="T40" fmla="*/ 33 w 26863"/>
                    <a:gd name="T41" fmla="*/ 64 h 18299"/>
                    <a:gd name="T42" fmla="*/ 33 w 26863"/>
                    <a:gd name="T43" fmla="*/ 75 h 18299"/>
                    <a:gd name="T44" fmla="*/ 33 w 26863"/>
                    <a:gd name="T45" fmla="*/ 75 h 18299"/>
                    <a:gd name="T46" fmla="*/ 26 w 26863"/>
                    <a:gd name="T47" fmla="*/ 64 h 18299"/>
                    <a:gd name="T48" fmla="*/ 23 w 26863"/>
                    <a:gd name="T49" fmla="*/ 59 h 18299"/>
                    <a:gd name="T50" fmla="*/ 16 w 26863"/>
                    <a:gd name="T51" fmla="*/ 59 h 18299"/>
                    <a:gd name="T52" fmla="*/ 12 w 26863"/>
                    <a:gd name="T53" fmla="*/ 59 h 18299"/>
                    <a:gd name="T54" fmla="*/ 14 w 26863"/>
                    <a:gd name="T55" fmla="*/ 62 h 18299"/>
                    <a:gd name="T56" fmla="*/ 14 w 26863"/>
                    <a:gd name="T57" fmla="*/ 64 h 18299"/>
                    <a:gd name="T58" fmla="*/ 14 w 26863"/>
                    <a:gd name="T59" fmla="*/ 83 h 18299"/>
                    <a:gd name="T60" fmla="*/ 2 w 26863"/>
                    <a:gd name="T61" fmla="*/ 89 h 18299"/>
                    <a:gd name="T62" fmla="*/ 0 w 26863"/>
                    <a:gd name="T63" fmla="*/ 74 h 18299"/>
                    <a:gd name="T64" fmla="*/ 8 w 26863"/>
                    <a:gd name="T65" fmla="*/ 41 h 18299"/>
                    <a:gd name="T66" fmla="*/ 28 w 26863"/>
                    <a:gd name="T67" fmla="*/ 16 h 18299"/>
                    <a:gd name="T68" fmla="*/ 63 w 26863"/>
                    <a:gd name="T69" fmla="*/ 1 h 182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863"/>
                    <a:gd name="T106" fmla="*/ 0 h 18299"/>
                    <a:gd name="T107" fmla="*/ 26863 w 26863"/>
                    <a:gd name="T108" fmla="*/ 18299 h 182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863" h="18299">
                      <a:moveTo>
                        <a:pt x="12819" y="237"/>
                      </a:moveTo>
                      <a:cubicBezTo>
                        <a:pt x="14730" y="0"/>
                        <a:pt x="16690" y="159"/>
                        <a:pt x="18535" y="713"/>
                      </a:cubicBezTo>
                      <a:cubicBezTo>
                        <a:pt x="21172" y="1496"/>
                        <a:pt x="23555" y="3074"/>
                        <a:pt x="25351" y="5152"/>
                      </a:cubicBezTo>
                      <a:cubicBezTo>
                        <a:pt x="25912" y="5806"/>
                        <a:pt x="26432" y="6499"/>
                        <a:pt x="26863" y="7245"/>
                      </a:cubicBezTo>
                      <a:cubicBezTo>
                        <a:pt x="25775" y="7931"/>
                        <a:pt x="24633" y="8529"/>
                        <a:pt x="23477" y="9091"/>
                      </a:cubicBezTo>
                      <a:cubicBezTo>
                        <a:pt x="21754" y="9947"/>
                        <a:pt x="19985" y="10708"/>
                        <a:pt x="18197" y="11419"/>
                      </a:cubicBezTo>
                      <a:cubicBezTo>
                        <a:pt x="17433" y="10421"/>
                        <a:pt x="16581" y="9492"/>
                        <a:pt x="15673" y="8623"/>
                      </a:cubicBezTo>
                      <a:cubicBezTo>
                        <a:pt x="14588" y="7600"/>
                        <a:pt x="13397" y="6671"/>
                        <a:pt x="12067" y="5986"/>
                      </a:cubicBezTo>
                      <a:cubicBezTo>
                        <a:pt x="11399" y="5648"/>
                        <a:pt x="10694" y="5358"/>
                        <a:pt x="9947" y="5257"/>
                      </a:cubicBezTo>
                      <a:cubicBezTo>
                        <a:pt x="9413" y="5188"/>
                        <a:pt x="8838" y="5234"/>
                        <a:pt x="8370" y="5522"/>
                      </a:cubicBezTo>
                      <a:cubicBezTo>
                        <a:pt x="7948" y="5772"/>
                        <a:pt x="7661" y="6200"/>
                        <a:pt x="7501" y="6656"/>
                      </a:cubicBezTo>
                      <a:cubicBezTo>
                        <a:pt x="7314" y="7184"/>
                        <a:pt x="7264" y="7751"/>
                        <a:pt x="7277" y="8308"/>
                      </a:cubicBezTo>
                      <a:cubicBezTo>
                        <a:pt x="7317" y="9555"/>
                        <a:pt x="7645" y="10775"/>
                        <a:pt x="8088" y="11934"/>
                      </a:cubicBezTo>
                      <a:cubicBezTo>
                        <a:pt x="8430" y="12835"/>
                        <a:pt x="8876" y="13693"/>
                        <a:pt x="9346" y="14533"/>
                      </a:cubicBezTo>
                      <a:cubicBezTo>
                        <a:pt x="8733" y="14742"/>
                        <a:pt x="8120" y="14954"/>
                        <a:pt x="7505" y="15158"/>
                      </a:cubicBezTo>
                      <a:cubicBezTo>
                        <a:pt x="7497" y="14450"/>
                        <a:pt x="7519" y="13743"/>
                        <a:pt x="7513" y="13036"/>
                      </a:cubicBezTo>
                      <a:cubicBezTo>
                        <a:pt x="7520" y="12895"/>
                        <a:pt x="7498" y="12732"/>
                        <a:pt x="7597" y="12616"/>
                      </a:cubicBezTo>
                      <a:cubicBezTo>
                        <a:pt x="7707" y="12481"/>
                        <a:pt x="7834" y="12360"/>
                        <a:pt x="7944" y="12225"/>
                      </a:cubicBezTo>
                      <a:cubicBezTo>
                        <a:pt x="7395" y="12212"/>
                        <a:pt x="6845" y="12198"/>
                        <a:pt x="6295" y="12212"/>
                      </a:cubicBezTo>
                      <a:cubicBezTo>
                        <a:pt x="6428" y="12408"/>
                        <a:pt x="6599" y="12577"/>
                        <a:pt x="6710" y="12788"/>
                      </a:cubicBezTo>
                      <a:cubicBezTo>
                        <a:pt x="6769" y="12896"/>
                        <a:pt x="6754" y="13023"/>
                        <a:pt x="6756" y="13141"/>
                      </a:cubicBezTo>
                      <a:cubicBezTo>
                        <a:pt x="6748" y="13906"/>
                        <a:pt x="6763" y="14671"/>
                        <a:pt x="6763" y="15436"/>
                      </a:cubicBezTo>
                      <a:cubicBezTo>
                        <a:pt x="6742" y="15453"/>
                        <a:pt x="6701" y="15485"/>
                        <a:pt x="6680" y="15502"/>
                      </a:cubicBezTo>
                      <a:cubicBezTo>
                        <a:pt x="6225" y="14698"/>
                        <a:pt x="5776" y="13891"/>
                        <a:pt x="5314" y="13091"/>
                      </a:cubicBezTo>
                      <a:cubicBezTo>
                        <a:pt x="5134" y="12790"/>
                        <a:pt x="4974" y="12475"/>
                        <a:pt x="4772" y="12188"/>
                      </a:cubicBezTo>
                      <a:cubicBezTo>
                        <a:pt x="4266" y="12189"/>
                        <a:pt x="3759" y="12188"/>
                        <a:pt x="3253" y="12189"/>
                      </a:cubicBezTo>
                      <a:cubicBezTo>
                        <a:pt x="2989" y="12192"/>
                        <a:pt x="2725" y="12166"/>
                        <a:pt x="2461" y="12188"/>
                      </a:cubicBezTo>
                      <a:cubicBezTo>
                        <a:pt x="2579" y="12377"/>
                        <a:pt x="2737" y="12537"/>
                        <a:pt x="2863" y="12720"/>
                      </a:cubicBezTo>
                      <a:cubicBezTo>
                        <a:pt x="2947" y="12831"/>
                        <a:pt x="2925" y="12976"/>
                        <a:pt x="2928" y="13105"/>
                      </a:cubicBezTo>
                      <a:cubicBezTo>
                        <a:pt x="2917" y="14398"/>
                        <a:pt x="2909" y="15691"/>
                        <a:pt x="2934" y="16983"/>
                      </a:cubicBezTo>
                      <a:cubicBezTo>
                        <a:pt x="2061" y="17370"/>
                        <a:pt x="1222" y="17827"/>
                        <a:pt x="393" y="18299"/>
                      </a:cubicBezTo>
                      <a:cubicBezTo>
                        <a:pt x="164" y="17315"/>
                        <a:pt x="58" y="16303"/>
                        <a:pt x="43" y="15293"/>
                      </a:cubicBezTo>
                      <a:cubicBezTo>
                        <a:pt x="0" y="12925"/>
                        <a:pt x="526" y="10550"/>
                        <a:pt x="1568" y="8423"/>
                      </a:cubicBezTo>
                      <a:cubicBezTo>
                        <a:pt x="2550" y="6405"/>
                        <a:pt x="3988" y="4610"/>
                        <a:pt x="5749" y="3219"/>
                      </a:cubicBezTo>
                      <a:cubicBezTo>
                        <a:pt x="7777" y="1608"/>
                        <a:pt x="10246" y="550"/>
                        <a:pt x="12819" y="237"/>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95" name="Freeform 74">
                  <a:extLst>
                    <a:ext uri="{FF2B5EF4-FFF2-40B4-BE49-F238E27FC236}">
                      <a16:creationId xmlns:a16="http://schemas.microsoft.com/office/drawing/2014/main" id="{85A8657B-F3B2-A94D-B860-468C63752493}"/>
                    </a:ext>
                  </a:extLst>
                </p:cNvPr>
                <p:cNvSpPr>
                  <a:spLocks noChangeArrowheads="1"/>
                </p:cNvSpPr>
                <p:nvPr/>
              </p:nvSpPr>
              <p:spPr bwMode="auto">
                <a:xfrm>
                  <a:off x="2883" y="3609"/>
                  <a:ext cx="131" cy="89"/>
                </a:xfrm>
                <a:custGeom>
                  <a:avLst/>
                  <a:gdLst>
                    <a:gd name="T0" fmla="*/ 63 w 26863"/>
                    <a:gd name="T1" fmla="*/ 1 h 18299"/>
                    <a:gd name="T2" fmla="*/ 90 w 26863"/>
                    <a:gd name="T3" fmla="*/ 3 h 18299"/>
                    <a:gd name="T4" fmla="*/ 124 w 26863"/>
                    <a:gd name="T5" fmla="*/ 25 h 18299"/>
                    <a:gd name="T6" fmla="*/ 131 w 26863"/>
                    <a:gd name="T7" fmla="*/ 35 h 18299"/>
                    <a:gd name="T8" fmla="*/ 114 w 26863"/>
                    <a:gd name="T9" fmla="*/ 44 h 18299"/>
                    <a:gd name="T10" fmla="*/ 89 w 26863"/>
                    <a:gd name="T11" fmla="*/ 56 h 18299"/>
                    <a:gd name="T12" fmla="*/ 76 w 26863"/>
                    <a:gd name="T13" fmla="*/ 42 h 18299"/>
                    <a:gd name="T14" fmla="*/ 59 w 26863"/>
                    <a:gd name="T15" fmla="*/ 29 h 18299"/>
                    <a:gd name="T16" fmla="*/ 49 w 26863"/>
                    <a:gd name="T17" fmla="*/ 26 h 18299"/>
                    <a:gd name="T18" fmla="*/ 41 w 26863"/>
                    <a:gd name="T19" fmla="*/ 27 h 18299"/>
                    <a:gd name="T20" fmla="*/ 37 w 26863"/>
                    <a:gd name="T21" fmla="*/ 32 h 18299"/>
                    <a:gd name="T22" fmla="*/ 35 w 26863"/>
                    <a:gd name="T23" fmla="*/ 40 h 18299"/>
                    <a:gd name="T24" fmla="*/ 39 w 26863"/>
                    <a:gd name="T25" fmla="*/ 58 h 18299"/>
                    <a:gd name="T26" fmla="*/ 46 w 26863"/>
                    <a:gd name="T27" fmla="*/ 71 h 18299"/>
                    <a:gd name="T28" fmla="*/ 37 w 26863"/>
                    <a:gd name="T29" fmla="*/ 74 h 18299"/>
                    <a:gd name="T30" fmla="*/ 37 w 26863"/>
                    <a:gd name="T31" fmla="*/ 63 h 18299"/>
                    <a:gd name="T32" fmla="*/ 37 w 26863"/>
                    <a:gd name="T33" fmla="*/ 61 h 18299"/>
                    <a:gd name="T34" fmla="*/ 39 w 26863"/>
                    <a:gd name="T35" fmla="*/ 59 h 18299"/>
                    <a:gd name="T36" fmla="*/ 31 w 26863"/>
                    <a:gd name="T37" fmla="*/ 59 h 18299"/>
                    <a:gd name="T38" fmla="*/ 33 w 26863"/>
                    <a:gd name="T39" fmla="*/ 62 h 18299"/>
                    <a:gd name="T40" fmla="*/ 33 w 26863"/>
                    <a:gd name="T41" fmla="*/ 64 h 18299"/>
                    <a:gd name="T42" fmla="*/ 33 w 26863"/>
                    <a:gd name="T43" fmla="*/ 75 h 18299"/>
                    <a:gd name="T44" fmla="*/ 33 w 26863"/>
                    <a:gd name="T45" fmla="*/ 75 h 18299"/>
                    <a:gd name="T46" fmla="*/ 26 w 26863"/>
                    <a:gd name="T47" fmla="*/ 64 h 18299"/>
                    <a:gd name="T48" fmla="*/ 23 w 26863"/>
                    <a:gd name="T49" fmla="*/ 59 h 18299"/>
                    <a:gd name="T50" fmla="*/ 16 w 26863"/>
                    <a:gd name="T51" fmla="*/ 59 h 18299"/>
                    <a:gd name="T52" fmla="*/ 12 w 26863"/>
                    <a:gd name="T53" fmla="*/ 59 h 18299"/>
                    <a:gd name="T54" fmla="*/ 14 w 26863"/>
                    <a:gd name="T55" fmla="*/ 62 h 18299"/>
                    <a:gd name="T56" fmla="*/ 14 w 26863"/>
                    <a:gd name="T57" fmla="*/ 64 h 18299"/>
                    <a:gd name="T58" fmla="*/ 14 w 26863"/>
                    <a:gd name="T59" fmla="*/ 83 h 18299"/>
                    <a:gd name="T60" fmla="*/ 2 w 26863"/>
                    <a:gd name="T61" fmla="*/ 89 h 18299"/>
                    <a:gd name="T62" fmla="*/ 0 w 26863"/>
                    <a:gd name="T63" fmla="*/ 74 h 18299"/>
                    <a:gd name="T64" fmla="*/ 8 w 26863"/>
                    <a:gd name="T65" fmla="*/ 41 h 18299"/>
                    <a:gd name="T66" fmla="*/ 28 w 26863"/>
                    <a:gd name="T67" fmla="*/ 16 h 18299"/>
                    <a:gd name="T68" fmla="*/ 63 w 26863"/>
                    <a:gd name="T69" fmla="*/ 1 h 182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863"/>
                    <a:gd name="T106" fmla="*/ 0 h 18299"/>
                    <a:gd name="T107" fmla="*/ 26863 w 26863"/>
                    <a:gd name="T108" fmla="*/ 18299 h 182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863" h="18299">
                      <a:moveTo>
                        <a:pt x="12819" y="237"/>
                      </a:moveTo>
                      <a:cubicBezTo>
                        <a:pt x="14730" y="0"/>
                        <a:pt x="16690" y="159"/>
                        <a:pt x="18535" y="713"/>
                      </a:cubicBezTo>
                      <a:cubicBezTo>
                        <a:pt x="21172" y="1496"/>
                        <a:pt x="23555" y="3074"/>
                        <a:pt x="25351" y="5152"/>
                      </a:cubicBezTo>
                      <a:cubicBezTo>
                        <a:pt x="25912" y="5806"/>
                        <a:pt x="26432" y="6499"/>
                        <a:pt x="26863" y="7245"/>
                      </a:cubicBezTo>
                      <a:cubicBezTo>
                        <a:pt x="25775" y="7931"/>
                        <a:pt x="24633" y="8529"/>
                        <a:pt x="23477" y="9091"/>
                      </a:cubicBezTo>
                      <a:cubicBezTo>
                        <a:pt x="21754" y="9947"/>
                        <a:pt x="19985" y="10708"/>
                        <a:pt x="18197" y="11419"/>
                      </a:cubicBezTo>
                      <a:cubicBezTo>
                        <a:pt x="17433" y="10421"/>
                        <a:pt x="16581" y="9492"/>
                        <a:pt x="15673" y="8623"/>
                      </a:cubicBezTo>
                      <a:cubicBezTo>
                        <a:pt x="14588" y="7600"/>
                        <a:pt x="13397" y="6671"/>
                        <a:pt x="12067" y="5986"/>
                      </a:cubicBezTo>
                      <a:cubicBezTo>
                        <a:pt x="11399" y="5648"/>
                        <a:pt x="10694" y="5358"/>
                        <a:pt x="9947" y="5257"/>
                      </a:cubicBezTo>
                      <a:cubicBezTo>
                        <a:pt x="9413" y="5188"/>
                        <a:pt x="8838" y="5234"/>
                        <a:pt x="8370" y="5522"/>
                      </a:cubicBezTo>
                      <a:cubicBezTo>
                        <a:pt x="7948" y="5772"/>
                        <a:pt x="7661" y="6200"/>
                        <a:pt x="7501" y="6656"/>
                      </a:cubicBezTo>
                      <a:cubicBezTo>
                        <a:pt x="7314" y="7184"/>
                        <a:pt x="7264" y="7751"/>
                        <a:pt x="7277" y="8308"/>
                      </a:cubicBezTo>
                      <a:cubicBezTo>
                        <a:pt x="7317" y="9555"/>
                        <a:pt x="7645" y="10775"/>
                        <a:pt x="8088" y="11934"/>
                      </a:cubicBezTo>
                      <a:cubicBezTo>
                        <a:pt x="8430" y="12835"/>
                        <a:pt x="8876" y="13693"/>
                        <a:pt x="9346" y="14533"/>
                      </a:cubicBezTo>
                      <a:cubicBezTo>
                        <a:pt x="8733" y="14742"/>
                        <a:pt x="8120" y="14954"/>
                        <a:pt x="7505" y="15158"/>
                      </a:cubicBezTo>
                      <a:cubicBezTo>
                        <a:pt x="7497" y="14450"/>
                        <a:pt x="7519" y="13743"/>
                        <a:pt x="7513" y="13036"/>
                      </a:cubicBezTo>
                      <a:cubicBezTo>
                        <a:pt x="7520" y="12895"/>
                        <a:pt x="7498" y="12732"/>
                        <a:pt x="7597" y="12616"/>
                      </a:cubicBezTo>
                      <a:cubicBezTo>
                        <a:pt x="7707" y="12481"/>
                        <a:pt x="7834" y="12360"/>
                        <a:pt x="7944" y="12225"/>
                      </a:cubicBezTo>
                      <a:cubicBezTo>
                        <a:pt x="7395" y="12212"/>
                        <a:pt x="6845" y="12198"/>
                        <a:pt x="6295" y="12212"/>
                      </a:cubicBezTo>
                      <a:cubicBezTo>
                        <a:pt x="6428" y="12408"/>
                        <a:pt x="6599" y="12577"/>
                        <a:pt x="6710" y="12788"/>
                      </a:cubicBezTo>
                      <a:cubicBezTo>
                        <a:pt x="6769" y="12896"/>
                        <a:pt x="6754" y="13023"/>
                        <a:pt x="6756" y="13141"/>
                      </a:cubicBezTo>
                      <a:cubicBezTo>
                        <a:pt x="6748" y="13906"/>
                        <a:pt x="6763" y="14671"/>
                        <a:pt x="6763" y="15436"/>
                      </a:cubicBezTo>
                      <a:cubicBezTo>
                        <a:pt x="6742" y="15453"/>
                        <a:pt x="6701" y="15485"/>
                        <a:pt x="6680" y="15502"/>
                      </a:cubicBezTo>
                      <a:cubicBezTo>
                        <a:pt x="6225" y="14698"/>
                        <a:pt x="5776" y="13891"/>
                        <a:pt x="5314" y="13091"/>
                      </a:cubicBezTo>
                      <a:cubicBezTo>
                        <a:pt x="5134" y="12790"/>
                        <a:pt x="4974" y="12475"/>
                        <a:pt x="4772" y="12188"/>
                      </a:cubicBezTo>
                      <a:cubicBezTo>
                        <a:pt x="4266" y="12189"/>
                        <a:pt x="3759" y="12188"/>
                        <a:pt x="3253" y="12189"/>
                      </a:cubicBezTo>
                      <a:cubicBezTo>
                        <a:pt x="2989" y="12192"/>
                        <a:pt x="2725" y="12166"/>
                        <a:pt x="2461" y="12188"/>
                      </a:cubicBezTo>
                      <a:cubicBezTo>
                        <a:pt x="2579" y="12377"/>
                        <a:pt x="2737" y="12537"/>
                        <a:pt x="2863" y="12720"/>
                      </a:cubicBezTo>
                      <a:cubicBezTo>
                        <a:pt x="2947" y="12831"/>
                        <a:pt x="2925" y="12976"/>
                        <a:pt x="2928" y="13105"/>
                      </a:cubicBezTo>
                      <a:cubicBezTo>
                        <a:pt x="2917" y="14398"/>
                        <a:pt x="2909" y="15691"/>
                        <a:pt x="2934" y="16983"/>
                      </a:cubicBezTo>
                      <a:cubicBezTo>
                        <a:pt x="2061" y="17370"/>
                        <a:pt x="1222" y="17827"/>
                        <a:pt x="393" y="18299"/>
                      </a:cubicBezTo>
                      <a:cubicBezTo>
                        <a:pt x="164" y="17315"/>
                        <a:pt x="58" y="16303"/>
                        <a:pt x="43" y="15293"/>
                      </a:cubicBezTo>
                      <a:cubicBezTo>
                        <a:pt x="0" y="12925"/>
                        <a:pt x="526" y="10550"/>
                        <a:pt x="1568" y="8423"/>
                      </a:cubicBezTo>
                      <a:cubicBezTo>
                        <a:pt x="2550" y="6405"/>
                        <a:pt x="3988" y="4610"/>
                        <a:pt x="5749" y="3219"/>
                      </a:cubicBezTo>
                      <a:cubicBezTo>
                        <a:pt x="7777" y="1608"/>
                        <a:pt x="10246" y="550"/>
                        <a:pt x="12819" y="237"/>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96" name="Freeform 75">
                  <a:extLst>
                    <a:ext uri="{FF2B5EF4-FFF2-40B4-BE49-F238E27FC236}">
                      <a16:creationId xmlns:a16="http://schemas.microsoft.com/office/drawing/2014/main" id="{DDF24BF5-1127-1A48-A85C-4340638D0040}"/>
                    </a:ext>
                  </a:extLst>
                </p:cNvPr>
                <p:cNvSpPr>
                  <a:spLocks noChangeArrowheads="1"/>
                </p:cNvSpPr>
                <p:nvPr/>
              </p:nvSpPr>
              <p:spPr bwMode="auto">
                <a:xfrm>
                  <a:off x="2972" y="3616"/>
                  <a:ext cx="74" cy="65"/>
                </a:xfrm>
                <a:custGeom>
                  <a:avLst/>
                  <a:gdLst>
                    <a:gd name="T0" fmla="*/ 74 w 15162"/>
                    <a:gd name="T1" fmla="*/ 0 h 13259"/>
                    <a:gd name="T2" fmla="*/ 74 w 15162"/>
                    <a:gd name="T3" fmla="*/ 2 h 13259"/>
                    <a:gd name="T4" fmla="*/ 67 w 15162"/>
                    <a:gd name="T5" fmla="*/ 15 h 13259"/>
                    <a:gd name="T6" fmla="*/ 47 w 15162"/>
                    <a:gd name="T7" fmla="*/ 37 h 13259"/>
                    <a:gd name="T8" fmla="*/ 29 w 15162"/>
                    <a:gd name="T9" fmla="*/ 53 h 13259"/>
                    <a:gd name="T10" fmla="*/ 23 w 15162"/>
                    <a:gd name="T11" fmla="*/ 57 h 13259"/>
                    <a:gd name="T12" fmla="*/ 14 w 15162"/>
                    <a:gd name="T13" fmla="*/ 63 h 13259"/>
                    <a:gd name="T14" fmla="*/ 11 w 15162"/>
                    <a:gd name="T15" fmla="*/ 65 h 13259"/>
                    <a:gd name="T16" fmla="*/ 10 w 15162"/>
                    <a:gd name="T17" fmla="*/ 62 h 13259"/>
                    <a:gd name="T18" fmla="*/ 22 w 15162"/>
                    <a:gd name="T19" fmla="*/ 54 h 13259"/>
                    <a:gd name="T20" fmla="*/ 23 w 15162"/>
                    <a:gd name="T21" fmla="*/ 53 h 13259"/>
                    <a:gd name="T22" fmla="*/ 38 w 15162"/>
                    <a:gd name="T23" fmla="*/ 41 h 13259"/>
                    <a:gd name="T24" fmla="*/ 39 w 15162"/>
                    <a:gd name="T25" fmla="*/ 39 h 13259"/>
                    <a:gd name="T26" fmla="*/ 36 w 15162"/>
                    <a:gd name="T27" fmla="*/ 41 h 13259"/>
                    <a:gd name="T28" fmla="*/ 10 w 15162"/>
                    <a:gd name="T29" fmla="*/ 54 h 13259"/>
                    <a:gd name="T30" fmla="*/ 10 w 15162"/>
                    <a:gd name="T31" fmla="*/ 52 h 13259"/>
                    <a:gd name="T32" fmla="*/ 7 w 15162"/>
                    <a:gd name="T33" fmla="*/ 54 h 13259"/>
                    <a:gd name="T34" fmla="*/ 3 w 15162"/>
                    <a:gd name="T35" fmla="*/ 53 h 13259"/>
                    <a:gd name="T36" fmla="*/ 2 w 15162"/>
                    <a:gd name="T37" fmla="*/ 51 h 13259"/>
                    <a:gd name="T38" fmla="*/ 0 w 15162"/>
                    <a:gd name="T39" fmla="*/ 48 h 13259"/>
                    <a:gd name="T40" fmla="*/ 26 w 15162"/>
                    <a:gd name="T41" fmla="*/ 37 h 13259"/>
                    <a:gd name="T42" fmla="*/ 42 w 15162"/>
                    <a:gd name="T43" fmla="*/ 28 h 13259"/>
                    <a:gd name="T44" fmla="*/ 59 w 15162"/>
                    <a:gd name="T45" fmla="*/ 16 h 13259"/>
                    <a:gd name="T46" fmla="*/ 74 w 15162"/>
                    <a:gd name="T47" fmla="*/ 0 h 132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62"/>
                    <a:gd name="T73" fmla="*/ 0 h 13259"/>
                    <a:gd name="T74" fmla="*/ 15162 w 15162"/>
                    <a:gd name="T75" fmla="*/ 13259 h 1325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62" h="13259">
                      <a:moveTo>
                        <a:pt x="15112" y="0"/>
                      </a:moveTo>
                      <a:cubicBezTo>
                        <a:pt x="15162" y="113"/>
                        <a:pt x="15094" y="227"/>
                        <a:pt x="15060" y="334"/>
                      </a:cubicBezTo>
                      <a:cubicBezTo>
                        <a:pt x="14707" y="1317"/>
                        <a:pt x="14223" y="2249"/>
                        <a:pt x="13652" y="3122"/>
                      </a:cubicBezTo>
                      <a:cubicBezTo>
                        <a:pt x="12550" y="4814"/>
                        <a:pt x="11152" y="6291"/>
                        <a:pt x="9664" y="7647"/>
                      </a:cubicBezTo>
                      <a:cubicBezTo>
                        <a:pt x="8449" y="8751"/>
                        <a:pt x="7158" y="9765"/>
                        <a:pt x="5847" y="10750"/>
                      </a:cubicBezTo>
                      <a:cubicBezTo>
                        <a:pt x="5463" y="11024"/>
                        <a:pt x="5082" y="11301"/>
                        <a:pt x="4702" y="11581"/>
                      </a:cubicBezTo>
                      <a:cubicBezTo>
                        <a:pt x="4102" y="11998"/>
                        <a:pt x="3506" y="12422"/>
                        <a:pt x="2900" y="12832"/>
                      </a:cubicBezTo>
                      <a:cubicBezTo>
                        <a:pt x="2696" y="12974"/>
                        <a:pt x="2485" y="13107"/>
                        <a:pt x="2288" y="13259"/>
                      </a:cubicBezTo>
                      <a:cubicBezTo>
                        <a:pt x="2189" y="13086"/>
                        <a:pt x="2086" y="12915"/>
                        <a:pt x="1985" y="12743"/>
                      </a:cubicBezTo>
                      <a:cubicBezTo>
                        <a:pt x="2833" y="12183"/>
                        <a:pt x="3657" y="11588"/>
                        <a:pt x="4467" y="10975"/>
                      </a:cubicBezTo>
                      <a:cubicBezTo>
                        <a:pt x="4559" y="10905"/>
                        <a:pt x="4652" y="10835"/>
                        <a:pt x="4744" y="10765"/>
                      </a:cubicBezTo>
                      <a:cubicBezTo>
                        <a:pt x="5766" y="9980"/>
                        <a:pt x="6761" y="9160"/>
                        <a:pt x="7736" y="8317"/>
                      </a:cubicBezTo>
                      <a:cubicBezTo>
                        <a:pt x="7856" y="8214"/>
                        <a:pt x="7978" y="8113"/>
                        <a:pt x="8091" y="8002"/>
                      </a:cubicBezTo>
                      <a:cubicBezTo>
                        <a:pt x="7874" y="8120"/>
                        <a:pt x="7676" y="8271"/>
                        <a:pt x="7465" y="8401"/>
                      </a:cubicBezTo>
                      <a:cubicBezTo>
                        <a:pt x="5741" y="9498"/>
                        <a:pt x="3888" y="10384"/>
                        <a:pt x="1981" y="11115"/>
                      </a:cubicBezTo>
                      <a:cubicBezTo>
                        <a:pt x="1980" y="10956"/>
                        <a:pt x="1987" y="10798"/>
                        <a:pt x="1990" y="10639"/>
                      </a:cubicBezTo>
                      <a:cubicBezTo>
                        <a:pt x="1837" y="10746"/>
                        <a:pt x="1706" y="10939"/>
                        <a:pt x="1497" y="10915"/>
                      </a:cubicBezTo>
                      <a:cubicBezTo>
                        <a:pt x="1229" y="10887"/>
                        <a:pt x="963" y="10834"/>
                        <a:pt x="700" y="10776"/>
                      </a:cubicBezTo>
                      <a:cubicBezTo>
                        <a:pt x="594" y="10709"/>
                        <a:pt x="539" y="10584"/>
                        <a:pt x="459" y="10489"/>
                      </a:cubicBezTo>
                      <a:cubicBezTo>
                        <a:pt x="310" y="10283"/>
                        <a:pt x="146" y="10089"/>
                        <a:pt x="0" y="9881"/>
                      </a:cubicBezTo>
                      <a:cubicBezTo>
                        <a:pt x="1788" y="9170"/>
                        <a:pt x="3557" y="8409"/>
                        <a:pt x="5280" y="7553"/>
                      </a:cubicBezTo>
                      <a:cubicBezTo>
                        <a:pt x="6436" y="6991"/>
                        <a:pt x="7578" y="6393"/>
                        <a:pt x="8666" y="5707"/>
                      </a:cubicBezTo>
                      <a:cubicBezTo>
                        <a:pt x="9867" y="4960"/>
                        <a:pt x="11024" y="4142"/>
                        <a:pt x="12111" y="3238"/>
                      </a:cubicBezTo>
                      <a:cubicBezTo>
                        <a:pt x="13240" y="2290"/>
                        <a:pt x="14315" y="1248"/>
                        <a:pt x="15112"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97" name="Freeform 76">
                  <a:extLst>
                    <a:ext uri="{FF2B5EF4-FFF2-40B4-BE49-F238E27FC236}">
                      <a16:creationId xmlns:a16="http://schemas.microsoft.com/office/drawing/2014/main" id="{A51DE364-C20F-E942-9E4F-38FFF901A972}"/>
                    </a:ext>
                  </a:extLst>
                </p:cNvPr>
                <p:cNvSpPr>
                  <a:spLocks noChangeArrowheads="1"/>
                </p:cNvSpPr>
                <p:nvPr/>
              </p:nvSpPr>
              <p:spPr bwMode="auto">
                <a:xfrm>
                  <a:off x="2972" y="3616"/>
                  <a:ext cx="74" cy="65"/>
                </a:xfrm>
                <a:custGeom>
                  <a:avLst/>
                  <a:gdLst>
                    <a:gd name="T0" fmla="*/ 74 w 15162"/>
                    <a:gd name="T1" fmla="*/ 0 h 13259"/>
                    <a:gd name="T2" fmla="*/ 74 w 15162"/>
                    <a:gd name="T3" fmla="*/ 2 h 13259"/>
                    <a:gd name="T4" fmla="*/ 67 w 15162"/>
                    <a:gd name="T5" fmla="*/ 15 h 13259"/>
                    <a:gd name="T6" fmla="*/ 47 w 15162"/>
                    <a:gd name="T7" fmla="*/ 37 h 13259"/>
                    <a:gd name="T8" fmla="*/ 29 w 15162"/>
                    <a:gd name="T9" fmla="*/ 53 h 13259"/>
                    <a:gd name="T10" fmla="*/ 23 w 15162"/>
                    <a:gd name="T11" fmla="*/ 57 h 13259"/>
                    <a:gd name="T12" fmla="*/ 14 w 15162"/>
                    <a:gd name="T13" fmla="*/ 63 h 13259"/>
                    <a:gd name="T14" fmla="*/ 11 w 15162"/>
                    <a:gd name="T15" fmla="*/ 65 h 13259"/>
                    <a:gd name="T16" fmla="*/ 10 w 15162"/>
                    <a:gd name="T17" fmla="*/ 62 h 13259"/>
                    <a:gd name="T18" fmla="*/ 22 w 15162"/>
                    <a:gd name="T19" fmla="*/ 54 h 13259"/>
                    <a:gd name="T20" fmla="*/ 23 w 15162"/>
                    <a:gd name="T21" fmla="*/ 53 h 13259"/>
                    <a:gd name="T22" fmla="*/ 38 w 15162"/>
                    <a:gd name="T23" fmla="*/ 41 h 13259"/>
                    <a:gd name="T24" fmla="*/ 39 w 15162"/>
                    <a:gd name="T25" fmla="*/ 39 h 13259"/>
                    <a:gd name="T26" fmla="*/ 36 w 15162"/>
                    <a:gd name="T27" fmla="*/ 41 h 13259"/>
                    <a:gd name="T28" fmla="*/ 10 w 15162"/>
                    <a:gd name="T29" fmla="*/ 54 h 13259"/>
                    <a:gd name="T30" fmla="*/ 10 w 15162"/>
                    <a:gd name="T31" fmla="*/ 52 h 13259"/>
                    <a:gd name="T32" fmla="*/ 7 w 15162"/>
                    <a:gd name="T33" fmla="*/ 54 h 13259"/>
                    <a:gd name="T34" fmla="*/ 3 w 15162"/>
                    <a:gd name="T35" fmla="*/ 53 h 13259"/>
                    <a:gd name="T36" fmla="*/ 2 w 15162"/>
                    <a:gd name="T37" fmla="*/ 51 h 13259"/>
                    <a:gd name="T38" fmla="*/ 0 w 15162"/>
                    <a:gd name="T39" fmla="*/ 48 h 13259"/>
                    <a:gd name="T40" fmla="*/ 26 w 15162"/>
                    <a:gd name="T41" fmla="*/ 37 h 13259"/>
                    <a:gd name="T42" fmla="*/ 42 w 15162"/>
                    <a:gd name="T43" fmla="*/ 28 h 13259"/>
                    <a:gd name="T44" fmla="*/ 59 w 15162"/>
                    <a:gd name="T45" fmla="*/ 16 h 13259"/>
                    <a:gd name="T46" fmla="*/ 74 w 15162"/>
                    <a:gd name="T47" fmla="*/ 0 h 132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62"/>
                    <a:gd name="T73" fmla="*/ 0 h 13259"/>
                    <a:gd name="T74" fmla="*/ 15162 w 15162"/>
                    <a:gd name="T75" fmla="*/ 13259 h 1325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62" h="13259">
                      <a:moveTo>
                        <a:pt x="15112" y="0"/>
                      </a:moveTo>
                      <a:cubicBezTo>
                        <a:pt x="15162" y="113"/>
                        <a:pt x="15094" y="227"/>
                        <a:pt x="15060" y="334"/>
                      </a:cubicBezTo>
                      <a:cubicBezTo>
                        <a:pt x="14707" y="1317"/>
                        <a:pt x="14223" y="2249"/>
                        <a:pt x="13652" y="3122"/>
                      </a:cubicBezTo>
                      <a:cubicBezTo>
                        <a:pt x="12550" y="4814"/>
                        <a:pt x="11152" y="6291"/>
                        <a:pt x="9664" y="7647"/>
                      </a:cubicBezTo>
                      <a:cubicBezTo>
                        <a:pt x="8449" y="8751"/>
                        <a:pt x="7158" y="9765"/>
                        <a:pt x="5847" y="10750"/>
                      </a:cubicBezTo>
                      <a:cubicBezTo>
                        <a:pt x="5463" y="11024"/>
                        <a:pt x="5082" y="11301"/>
                        <a:pt x="4702" y="11581"/>
                      </a:cubicBezTo>
                      <a:cubicBezTo>
                        <a:pt x="4102" y="11998"/>
                        <a:pt x="3506" y="12422"/>
                        <a:pt x="2900" y="12832"/>
                      </a:cubicBezTo>
                      <a:cubicBezTo>
                        <a:pt x="2696" y="12974"/>
                        <a:pt x="2485" y="13107"/>
                        <a:pt x="2288" y="13259"/>
                      </a:cubicBezTo>
                      <a:cubicBezTo>
                        <a:pt x="2189" y="13086"/>
                        <a:pt x="2086" y="12915"/>
                        <a:pt x="1985" y="12743"/>
                      </a:cubicBezTo>
                      <a:cubicBezTo>
                        <a:pt x="2833" y="12183"/>
                        <a:pt x="3657" y="11588"/>
                        <a:pt x="4467" y="10975"/>
                      </a:cubicBezTo>
                      <a:cubicBezTo>
                        <a:pt x="4559" y="10905"/>
                        <a:pt x="4652" y="10835"/>
                        <a:pt x="4744" y="10765"/>
                      </a:cubicBezTo>
                      <a:cubicBezTo>
                        <a:pt x="5766" y="9980"/>
                        <a:pt x="6761" y="9160"/>
                        <a:pt x="7736" y="8317"/>
                      </a:cubicBezTo>
                      <a:cubicBezTo>
                        <a:pt x="7856" y="8214"/>
                        <a:pt x="7978" y="8113"/>
                        <a:pt x="8091" y="8002"/>
                      </a:cubicBezTo>
                      <a:cubicBezTo>
                        <a:pt x="7874" y="8120"/>
                        <a:pt x="7676" y="8271"/>
                        <a:pt x="7465" y="8401"/>
                      </a:cubicBezTo>
                      <a:cubicBezTo>
                        <a:pt x="5741" y="9498"/>
                        <a:pt x="3888" y="10384"/>
                        <a:pt x="1981" y="11115"/>
                      </a:cubicBezTo>
                      <a:cubicBezTo>
                        <a:pt x="1980" y="10956"/>
                        <a:pt x="1987" y="10798"/>
                        <a:pt x="1990" y="10639"/>
                      </a:cubicBezTo>
                      <a:cubicBezTo>
                        <a:pt x="1837" y="10746"/>
                        <a:pt x="1706" y="10939"/>
                        <a:pt x="1497" y="10915"/>
                      </a:cubicBezTo>
                      <a:cubicBezTo>
                        <a:pt x="1229" y="10887"/>
                        <a:pt x="963" y="10834"/>
                        <a:pt x="700" y="10776"/>
                      </a:cubicBezTo>
                      <a:cubicBezTo>
                        <a:pt x="594" y="10709"/>
                        <a:pt x="539" y="10584"/>
                        <a:pt x="459" y="10489"/>
                      </a:cubicBezTo>
                      <a:cubicBezTo>
                        <a:pt x="310" y="10283"/>
                        <a:pt x="146" y="10089"/>
                        <a:pt x="0" y="9881"/>
                      </a:cubicBezTo>
                      <a:cubicBezTo>
                        <a:pt x="1788" y="9170"/>
                        <a:pt x="3557" y="8409"/>
                        <a:pt x="5280" y="7553"/>
                      </a:cubicBezTo>
                      <a:cubicBezTo>
                        <a:pt x="6436" y="6991"/>
                        <a:pt x="7578" y="6393"/>
                        <a:pt x="8666" y="5707"/>
                      </a:cubicBezTo>
                      <a:cubicBezTo>
                        <a:pt x="9867" y="4960"/>
                        <a:pt x="11024" y="4142"/>
                        <a:pt x="12111" y="3238"/>
                      </a:cubicBezTo>
                      <a:cubicBezTo>
                        <a:pt x="13240" y="2290"/>
                        <a:pt x="14315" y="1248"/>
                        <a:pt x="15112" y="0"/>
                      </a:cubicBezTo>
                      <a:close/>
                    </a:path>
                  </a:pathLst>
                </a:custGeom>
                <a:solidFill>
                  <a:srgbClr val="E32E3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98" name="Freeform 77">
                  <a:extLst>
                    <a:ext uri="{FF2B5EF4-FFF2-40B4-BE49-F238E27FC236}">
                      <a16:creationId xmlns:a16="http://schemas.microsoft.com/office/drawing/2014/main" id="{AE793663-7045-0D4C-A4AC-6B877898B1AE}"/>
                    </a:ext>
                  </a:extLst>
                </p:cNvPr>
                <p:cNvSpPr>
                  <a:spLocks noChangeArrowheads="1"/>
                </p:cNvSpPr>
                <p:nvPr/>
              </p:nvSpPr>
              <p:spPr bwMode="auto">
                <a:xfrm>
                  <a:off x="2919" y="3634"/>
                  <a:ext cx="99" cy="90"/>
                </a:xfrm>
                <a:custGeom>
                  <a:avLst/>
                  <a:gdLst>
                    <a:gd name="T0" fmla="*/ 13 w 20222"/>
                    <a:gd name="T1" fmla="*/ 0 h 18546"/>
                    <a:gd name="T2" fmla="*/ 41 w 20222"/>
                    <a:gd name="T3" fmla="*/ 17 h 18546"/>
                    <a:gd name="T4" fmla="*/ 56 w 20222"/>
                    <a:gd name="T5" fmla="*/ 33 h 18546"/>
                    <a:gd name="T6" fmla="*/ 61 w 20222"/>
                    <a:gd name="T7" fmla="*/ 35 h 18546"/>
                    <a:gd name="T8" fmla="*/ 63 w 20222"/>
                    <a:gd name="T9" fmla="*/ 36 h 18546"/>
                    <a:gd name="T10" fmla="*/ 60 w 20222"/>
                    <a:gd name="T11" fmla="*/ 39 h 18546"/>
                    <a:gd name="T12" fmla="*/ 65 w 20222"/>
                    <a:gd name="T13" fmla="*/ 47 h 18546"/>
                    <a:gd name="T14" fmla="*/ 72 w 20222"/>
                    <a:gd name="T15" fmla="*/ 56 h 18546"/>
                    <a:gd name="T16" fmla="*/ 77 w 20222"/>
                    <a:gd name="T17" fmla="*/ 38 h 18546"/>
                    <a:gd name="T18" fmla="*/ 88 w 20222"/>
                    <a:gd name="T19" fmla="*/ 35 h 18546"/>
                    <a:gd name="T20" fmla="*/ 99 w 20222"/>
                    <a:gd name="T21" fmla="*/ 61 h 18546"/>
                    <a:gd name="T22" fmla="*/ 83 w 20222"/>
                    <a:gd name="T23" fmla="*/ 61 h 18546"/>
                    <a:gd name="T24" fmla="*/ 84 w 20222"/>
                    <a:gd name="T25" fmla="*/ 55 h 18546"/>
                    <a:gd name="T26" fmla="*/ 75 w 20222"/>
                    <a:gd name="T27" fmla="*/ 60 h 18546"/>
                    <a:gd name="T28" fmla="*/ 72 w 20222"/>
                    <a:gd name="T29" fmla="*/ 61 h 18546"/>
                    <a:gd name="T30" fmla="*/ 74 w 20222"/>
                    <a:gd name="T31" fmla="*/ 84 h 18546"/>
                    <a:gd name="T32" fmla="*/ 60 w 20222"/>
                    <a:gd name="T33" fmla="*/ 89 h 18546"/>
                    <a:gd name="T34" fmla="*/ 52 w 20222"/>
                    <a:gd name="T35" fmla="*/ 86 h 18546"/>
                    <a:gd name="T36" fmla="*/ 66 w 20222"/>
                    <a:gd name="T37" fmla="*/ 89 h 18546"/>
                    <a:gd name="T38" fmla="*/ 73 w 20222"/>
                    <a:gd name="T39" fmla="*/ 77 h 18546"/>
                    <a:gd name="T40" fmla="*/ 68 w 20222"/>
                    <a:gd name="T41" fmla="*/ 61 h 18546"/>
                    <a:gd name="T42" fmla="*/ 64 w 20222"/>
                    <a:gd name="T43" fmla="*/ 47 h 18546"/>
                    <a:gd name="T44" fmla="*/ 58 w 20222"/>
                    <a:gd name="T45" fmla="*/ 38 h 18546"/>
                    <a:gd name="T46" fmla="*/ 51 w 20222"/>
                    <a:gd name="T47" fmla="*/ 41 h 18546"/>
                    <a:gd name="T48" fmla="*/ 57 w 20222"/>
                    <a:gd name="T49" fmla="*/ 44 h 18546"/>
                    <a:gd name="T50" fmla="*/ 51 w 20222"/>
                    <a:gd name="T51" fmla="*/ 52 h 18546"/>
                    <a:gd name="T52" fmla="*/ 43 w 20222"/>
                    <a:gd name="T53" fmla="*/ 43 h 18546"/>
                    <a:gd name="T54" fmla="*/ 52 w 20222"/>
                    <a:gd name="T55" fmla="*/ 34 h 18546"/>
                    <a:gd name="T56" fmla="*/ 52 w 20222"/>
                    <a:gd name="T57" fmla="*/ 31 h 18546"/>
                    <a:gd name="T58" fmla="*/ 18 w 20222"/>
                    <a:gd name="T59" fmla="*/ 3 h 18546"/>
                    <a:gd name="T60" fmla="*/ 3 w 20222"/>
                    <a:gd name="T61" fmla="*/ 8 h 18546"/>
                    <a:gd name="T62" fmla="*/ 7 w 20222"/>
                    <a:gd name="T63" fmla="*/ 35 h 18546"/>
                    <a:gd name="T64" fmla="*/ 10 w 20222"/>
                    <a:gd name="T65" fmla="*/ 45 h 18546"/>
                    <a:gd name="T66" fmla="*/ 0 w 20222"/>
                    <a:gd name="T67" fmla="*/ 15 h 18546"/>
                    <a:gd name="T68" fmla="*/ 5 w 20222"/>
                    <a:gd name="T69" fmla="*/ 2 h 185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22"/>
                    <a:gd name="T106" fmla="*/ 0 h 18546"/>
                    <a:gd name="T107" fmla="*/ 20222 w 20222"/>
                    <a:gd name="T108" fmla="*/ 18546 h 185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222" h="18546">
                      <a:moveTo>
                        <a:pt x="1106" y="334"/>
                      </a:moveTo>
                      <a:cubicBezTo>
                        <a:pt x="1574" y="46"/>
                        <a:pt x="2149" y="0"/>
                        <a:pt x="2683" y="69"/>
                      </a:cubicBezTo>
                      <a:cubicBezTo>
                        <a:pt x="3430" y="170"/>
                        <a:pt x="4135" y="460"/>
                        <a:pt x="4803" y="798"/>
                      </a:cubicBezTo>
                      <a:cubicBezTo>
                        <a:pt x="6133" y="1483"/>
                        <a:pt x="7324" y="2412"/>
                        <a:pt x="8409" y="3435"/>
                      </a:cubicBezTo>
                      <a:cubicBezTo>
                        <a:pt x="9317" y="4304"/>
                        <a:pt x="10169" y="5233"/>
                        <a:pt x="10933" y="6231"/>
                      </a:cubicBezTo>
                      <a:cubicBezTo>
                        <a:pt x="11079" y="6439"/>
                        <a:pt x="11243" y="6633"/>
                        <a:pt x="11392" y="6839"/>
                      </a:cubicBezTo>
                      <a:cubicBezTo>
                        <a:pt x="11472" y="6934"/>
                        <a:pt x="11527" y="7059"/>
                        <a:pt x="11633" y="7126"/>
                      </a:cubicBezTo>
                      <a:cubicBezTo>
                        <a:pt x="11896" y="7184"/>
                        <a:pt x="12162" y="7237"/>
                        <a:pt x="12430" y="7265"/>
                      </a:cubicBezTo>
                      <a:cubicBezTo>
                        <a:pt x="12639" y="7289"/>
                        <a:pt x="12770" y="7096"/>
                        <a:pt x="12923" y="6989"/>
                      </a:cubicBezTo>
                      <a:cubicBezTo>
                        <a:pt x="12920" y="7148"/>
                        <a:pt x="12913" y="7306"/>
                        <a:pt x="12914" y="7465"/>
                      </a:cubicBezTo>
                      <a:cubicBezTo>
                        <a:pt x="12907" y="7784"/>
                        <a:pt x="12925" y="8103"/>
                        <a:pt x="12922" y="8423"/>
                      </a:cubicBezTo>
                      <a:cubicBezTo>
                        <a:pt x="12703" y="8274"/>
                        <a:pt x="12490" y="8111"/>
                        <a:pt x="12241" y="8012"/>
                      </a:cubicBezTo>
                      <a:cubicBezTo>
                        <a:pt x="12460" y="8376"/>
                        <a:pt x="12704" y="8726"/>
                        <a:pt x="12918" y="9093"/>
                      </a:cubicBezTo>
                      <a:cubicBezTo>
                        <a:pt x="13019" y="9265"/>
                        <a:pt x="13122" y="9436"/>
                        <a:pt x="13221" y="9609"/>
                      </a:cubicBezTo>
                      <a:cubicBezTo>
                        <a:pt x="13685" y="10420"/>
                        <a:pt x="14104" y="11258"/>
                        <a:pt x="14456" y="12124"/>
                      </a:cubicBezTo>
                      <a:cubicBezTo>
                        <a:pt x="14569" y="11977"/>
                        <a:pt x="14595" y="11792"/>
                        <a:pt x="14644" y="11619"/>
                      </a:cubicBezTo>
                      <a:cubicBezTo>
                        <a:pt x="14878" y="10774"/>
                        <a:pt x="15123" y="9931"/>
                        <a:pt x="15354" y="9085"/>
                      </a:cubicBezTo>
                      <a:cubicBezTo>
                        <a:pt x="15452" y="8701"/>
                        <a:pt x="15571" y="8322"/>
                        <a:pt x="15635" y="7931"/>
                      </a:cubicBezTo>
                      <a:cubicBezTo>
                        <a:pt x="16015" y="7651"/>
                        <a:pt x="16396" y="7374"/>
                        <a:pt x="16780" y="7100"/>
                      </a:cubicBezTo>
                      <a:cubicBezTo>
                        <a:pt x="17172" y="7131"/>
                        <a:pt x="17567" y="7113"/>
                        <a:pt x="17961" y="7130"/>
                      </a:cubicBezTo>
                      <a:cubicBezTo>
                        <a:pt x="18585" y="8805"/>
                        <a:pt x="19119" y="10513"/>
                        <a:pt x="19776" y="12176"/>
                      </a:cubicBezTo>
                      <a:cubicBezTo>
                        <a:pt x="19856" y="12392"/>
                        <a:pt x="20019" y="12567"/>
                        <a:pt x="20222" y="12672"/>
                      </a:cubicBezTo>
                      <a:cubicBezTo>
                        <a:pt x="19582" y="12649"/>
                        <a:pt x="18941" y="12673"/>
                        <a:pt x="18301" y="12660"/>
                      </a:cubicBezTo>
                      <a:cubicBezTo>
                        <a:pt x="17866" y="12644"/>
                        <a:pt x="17431" y="12664"/>
                        <a:pt x="16996" y="12648"/>
                      </a:cubicBezTo>
                      <a:cubicBezTo>
                        <a:pt x="17151" y="12461"/>
                        <a:pt x="17403" y="12311"/>
                        <a:pt x="17419" y="12046"/>
                      </a:cubicBezTo>
                      <a:cubicBezTo>
                        <a:pt x="17403" y="11809"/>
                        <a:pt x="17305" y="11589"/>
                        <a:pt x="17231" y="11367"/>
                      </a:cubicBezTo>
                      <a:cubicBezTo>
                        <a:pt x="16642" y="11367"/>
                        <a:pt x="16053" y="11362"/>
                        <a:pt x="15465" y="11370"/>
                      </a:cubicBezTo>
                      <a:cubicBezTo>
                        <a:pt x="15355" y="11652"/>
                        <a:pt x="15284" y="11970"/>
                        <a:pt x="15379" y="12268"/>
                      </a:cubicBezTo>
                      <a:cubicBezTo>
                        <a:pt x="15420" y="12417"/>
                        <a:pt x="15521" y="12538"/>
                        <a:pt x="15631" y="12643"/>
                      </a:cubicBezTo>
                      <a:cubicBezTo>
                        <a:pt x="15300" y="12648"/>
                        <a:pt x="14969" y="12641"/>
                        <a:pt x="14638" y="12647"/>
                      </a:cubicBezTo>
                      <a:cubicBezTo>
                        <a:pt x="14898" y="13473"/>
                        <a:pt x="15108" y="14318"/>
                        <a:pt x="15195" y="15181"/>
                      </a:cubicBezTo>
                      <a:cubicBezTo>
                        <a:pt x="15262" y="15883"/>
                        <a:pt x="15266" y="16615"/>
                        <a:pt x="15016" y="17284"/>
                      </a:cubicBezTo>
                      <a:cubicBezTo>
                        <a:pt x="14854" y="17723"/>
                        <a:pt x="14532" y="18112"/>
                        <a:pt x="14096" y="18298"/>
                      </a:cubicBezTo>
                      <a:cubicBezTo>
                        <a:pt x="13531" y="18546"/>
                        <a:pt x="12889" y="18498"/>
                        <a:pt x="12298" y="18380"/>
                      </a:cubicBezTo>
                      <a:cubicBezTo>
                        <a:pt x="11749" y="18266"/>
                        <a:pt x="11220" y="18077"/>
                        <a:pt x="10704" y="17863"/>
                      </a:cubicBezTo>
                      <a:cubicBezTo>
                        <a:pt x="10634" y="17837"/>
                        <a:pt x="10577" y="17788"/>
                        <a:pt x="10530" y="17732"/>
                      </a:cubicBezTo>
                      <a:cubicBezTo>
                        <a:pt x="10818" y="17817"/>
                        <a:pt x="11090" y="17949"/>
                        <a:pt x="11378" y="18034"/>
                      </a:cubicBezTo>
                      <a:cubicBezTo>
                        <a:pt x="12030" y="18238"/>
                        <a:pt x="12725" y="18392"/>
                        <a:pt x="13408" y="18274"/>
                      </a:cubicBezTo>
                      <a:cubicBezTo>
                        <a:pt x="13857" y="18199"/>
                        <a:pt x="14285" y="17962"/>
                        <a:pt x="14550" y="17586"/>
                      </a:cubicBezTo>
                      <a:cubicBezTo>
                        <a:pt x="14924" y="17069"/>
                        <a:pt x="15011" y="16408"/>
                        <a:pt x="15013" y="15785"/>
                      </a:cubicBezTo>
                      <a:cubicBezTo>
                        <a:pt x="14992" y="14710"/>
                        <a:pt x="14716" y="13659"/>
                        <a:pt x="14364" y="12649"/>
                      </a:cubicBezTo>
                      <a:cubicBezTo>
                        <a:pt x="14199" y="12645"/>
                        <a:pt x="14033" y="12638"/>
                        <a:pt x="13868" y="12633"/>
                      </a:cubicBezTo>
                      <a:cubicBezTo>
                        <a:pt x="13993" y="12531"/>
                        <a:pt x="14121" y="12432"/>
                        <a:pt x="14243" y="12327"/>
                      </a:cubicBezTo>
                      <a:cubicBezTo>
                        <a:pt x="13907" y="11434"/>
                        <a:pt x="13491" y="10572"/>
                        <a:pt x="13024" y="9740"/>
                      </a:cubicBezTo>
                      <a:cubicBezTo>
                        <a:pt x="12926" y="9566"/>
                        <a:pt x="12824" y="9394"/>
                        <a:pt x="12722" y="9223"/>
                      </a:cubicBezTo>
                      <a:cubicBezTo>
                        <a:pt x="12443" y="8762"/>
                        <a:pt x="12145" y="8312"/>
                        <a:pt x="11837" y="7870"/>
                      </a:cubicBezTo>
                      <a:cubicBezTo>
                        <a:pt x="11512" y="7742"/>
                        <a:pt x="11138" y="7739"/>
                        <a:pt x="10806" y="7842"/>
                      </a:cubicBezTo>
                      <a:cubicBezTo>
                        <a:pt x="10585" y="7910"/>
                        <a:pt x="10351" y="8095"/>
                        <a:pt x="10403" y="8354"/>
                      </a:cubicBezTo>
                      <a:cubicBezTo>
                        <a:pt x="10455" y="8471"/>
                        <a:pt x="10536" y="8575"/>
                        <a:pt x="10642" y="8648"/>
                      </a:cubicBezTo>
                      <a:cubicBezTo>
                        <a:pt x="10913" y="8848"/>
                        <a:pt x="11251" y="8911"/>
                        <a:pt x="11557" y="9036"/>
                      </a:cubicBezTo>
                      <a:cubicBezTo>
                        <a:pt x="11841" y="9151"/>
                        <a:pt x="12124" y="9279"/>
                        <a:pt x="12374" y="9458"/>
                      </a:cubicBezTo>
                      <a:cubicBezTo>
                        <a:pt x="11748" y="9870"/>
                        <a:pt x="11119" y="10276"/>
                        <a:pt x="10484" y="10672"/>
                      </a:cubicBezTo>
                      <a:cubicBezTo>
                        <a:pt x="10135" y="10500"/>
                        <a:pt x="9739" y="10419"/>
                        <a:pt x="9427" y="10179"/>
                      </a:cubicBezTo>
                      <a:cubicBezTo>
                        <a:pt x="9021" y="9877"/>
                        <a:pt x="8772" y="9387"/>
                        <a:pt x="8741" y="8885"/>
                      </a:cubicBezTo>
                      <a:cubicBezTo>
                        <a:pt x="8720" y="8443"/>
                        <a:pt x="8869" y="7988"/>
                        <a:pt x="9178" y="7666"/>
                      </a:cubicBezTo>
                      <a:cubicBezTo>
                        <a:pt x="9541" y="7279"/>
                        <a:pt x="10074" y="7099"/>
                        <a:pt x="10594" y="7066"/>
                      </a:cubicBezTo>
                      <a:cubicBezTo>
                        <a:pt x="10811" y="7046"/>
                        <a:pt x="11029" y="7064"/>
                        <a:pt x="11247" y="7070"/>
                      </a:cubicBezTo>
                      <a:cubicBezTo>
                        <a:pt x="11065" y="6815"/>
                        <a:pt x="10869" y="6570"/>
                        <a:pt x="10668" y="6330"/>
                      </a:cubicBezTo>
                      <a:cubicBezTo>
                        <a:pt x="9437" y="4841"/>
                        <a:pt x="8091" y="3435"/>
                        <a:pt x="6562" y="2249"/>
                      </a:cubicBezTo>
                      <a:cubicBezTo>
                        <a:pt x="5662" y="1571"/>
                        <a:pt x="4692" y="959"/>
                        <a:pt x="3617" y="601"/>
                      </a:cubicBezTo>
                      <a:cubicBezTo>
                        <a:pt x="2970" y="399"/>
                        <a:pt x="2253" y="278"/>
                        <a:pt x="1599" y="513"/>
                      </a:cubicBezTo>
                      <a:cubicBezTo>
                        <a:pt x="1091" y="689"/>
                        <a:pt x="702" y="1122"/>
                        <a:pt x="523" y="1622"/>
                      </a:cubicBezTo>
                      <a:cubicBezTo>
                        <a:pt x="249" y="2368"/>
                        <a:pt x="290" y="3185"/>
                        <a:pt x="405" y="3958"/>
                      </a:cubicBezTo>
                      <a:cubicBezTo>
                        <a:pt x="586" y="5079"/>
                        <a:pt x="957" y="6159"/>
                        <a:pt x="1394" y="7204"/>
                      </a:cubicBezTo>
                      <a:cubicBezTo>
                        <a:pt x="1686" y="7901"/>
                        <a:pt x="2011" y="8586"/>
                        <a:pt x="2375" y="9249"/>
                      </a:cubicBezTo>
                      <a:cubicBezTo>
                        <a:pt x="2277" y="9281"/>
                        <a:pt x="2179" y="9312"/>
                        <a:pt x="2082" y="9345"/>
                      </a:cubicBezTo>
                      <a:cubicBezTo>
                        <a:pt x="1612" y="8505"/>
                        <a:pt x="1166" y="7647"/>
                        <a:pt x="824" y="6746"/>
                      </a:cubicBezTo>
                      <a:cubicBezTo>
                        <a:pt x="381" y="5587"/>
                        <a:pt x="53" y="4367"/>
                        <a:pt x="13" y="3120"/>
                      </a:cubicBezTo>
                      <a:cubicBezTo>
                        <a:pt x="0" y="2563"/>
                        <a:pt x="50" y="1996"/>
                        <a:pt x="237" y="1468"/>
                      </a:cubicBezTo>
                      <a:cubicBezTo>
                        <a:pt x="397" y="1012"/>
                        <a:pt x="684" y="584"/>
                        <a:pt x="1106" y="334"/>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99" name="Freeform 78">
                  <a:extLst>
                    <a:ext uri="{FF2B5EF4-FFF2-40B4-BE49-F238E27FC236}">
                      <a16:creationId xmlns:a16="http://schemas.microsoft.com/office/drawing/2014/main" id="{E85907E3-9294-DD46-9F21-243E50FD3FCE}"/>
                    </a:ext>
                  </a:extLst>
                </p:cNvPr>
                <p:cNvSpPr>
                  <a:spLocks noChangeArrowheads="1"/>
                </p:cNvSpPr>
                <p:nvPr/>
              </p:nvSpPr>
              <p:spPr bwMode="auto">
                <a:xfrm>
                  <a:off x="2921" y="3635"/>
                  <a:ext cx="51" cy="43"/>
                </a:xfrm>
                <a:custGeom>
                  <a:avLst/>
                  <a:gdLst>
                    <a:gd name="T0" fmla="*/ 7 w 10419"/>
                    <a:gd name="T1" fmla="*/ 1 h 8971"/>
                    <a:gd name="T2" fmla="*/ 16 w 10419"/>
                    <a:gd name="T3" fmla="*/ 2 h 8971"/>
                    <a:gd name="T4" fmla="*/ 31 w 10419"/>
                    <a:gd name="T5" fmla="*/ 9 h 8971"/>
                    <a:gd name="T6" fmla="*/ 51 w 10419"/>
                    <a:gd name="T7" fmla="*/ 29 h 8971"/>
                    <a:gd name="T8" fmla="*/ 31 w 10419"/>
                    <a:gd name="T9" fmla="*/ 36 h 8971"/>
                    <a:gd name="T10" fmla="*/ 29 w 10419"/>
                    <a:gd name="T11" fmla="*/ 37 h 8971"/>
                    <a:gd name="T12" fmla="*/ 27 w 10419"/>
                    <a:gd name="T13" fmla="*/ 32 h 8971"/>
                    <a:gd name="T14" fmla="*/ 14 w 10419"/>
                    <a:gd name="T15" fmla="*/ 32 h 8971"/>
                    <a:gd name="T16" fmla="*/ 16 w 10419"/>
                    <a:gd name="T17" fmla="*/ 35 h 8971"/>
                    <a:gd name="T18" fmla="*/ 16 w 10419"/>
                    <a:gd name="T19" fmla="*/ 36 h 8971"/>
                    <a:gd name="T20" fmla="*/ 14 w 10419"/>
                    <a:gd name="T21" fmla="*/ 42 h 8971"/>
                    <a:gd name="T22" fmla="*/ 10 w 10419"/>
                    <a:gd name="T23" fmla="*/ 43 h 8971"/>
                    <a:gd name="T24" fmla="*/ 6 w 10419"/>
                    <a:gd name="T25" fmla="*/ 33 h 8971"/>
                    <a:gd name="T26" fmla="*/ 1 w 10419"/>
                    <a:gd name="T27" fmla="*/ 18 h 8971"/>
                    <a:gd name="T28" fmla="*/ 1 w 10419"/>
                    <a:gd name="T29" fmla="*/ 6 h 8971"/>
                    <a:gd name="T30" fmla="*/ 7 w 10419"/>
                    <a:gd name="T31" fmla="*/ 1 h 89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19"/>
                    <a:gd name="T49" fmla="*/ 0 h 8971"/>
                    <a:gd name="T50" fmla="*/ 10419 w 10419"/>
                    <a:gd name="T51" fmla="*/ 8971 h 89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19" h="8971">
                      <a:moveTo>
                        <a:pt x="1350" y="235"/>
                      </a:moveTo>
                      <a:cubicBezTo>
                        <a:pt x="2004" y="0"/>
                        <a:pt x="2721" y="121"/>
                        <a:pt x="3368" y="323"/>
                      </a:cubicBezTo>
                      <a:cubicBezTo>
                        <a:pt x="4443" y="681"/>
                        <a:pt x="5413" y="1293"/>
                        <a:pt x="6313" y="1971"/>
                      </a:cubicBezTo>
                      <a:cubicBezTo>
                        <a:pt x="7842" y="3157"/>
                        <a:pt x="9188" y="4563"/>
                        <a:pt x="10419" y="6052"/>
                      </a:cubicBezTo>
                      <a:cubicBezTo>
                        <a:pt x="9077" y="6577"/>
                        <a:pt x="7720" y="7062"/>
                        <a:pt x="6359" y="7534"/>
                      </a:cubicBezTo>
                      <a:cubicBezTo>
                        <a:pt x="6196" y="7591"/>
                        <a:pt x="6033" y="7645"/>
                        <a:pt x="5873" y="7710"/>
                      </a:cubicBezTo>
                      <a:cubicBezTo>
                        <a:pt x="5763" y="7396"/>
                        <a:pt x="5647" y="7083"/>
                        <a:pt x="5531" y="6770"/>
                      </a:cubicBezTo>
                      <a:cubicBezTo>
                        <a:pt x="4616" y="6772"/>
                        <a:pt x="3701" y="6751"/>
                        <a:pt x="2786" y="6762"/>
                      </a:cubicBezTo>
                      <a:cubicBezTo>
                        <a:pt x="2935" y="6943"/>
                        <a:pt x="3114" y="7106"/>
                        <a:pt x="3221" y="7318"/>
                      </a:cubicBezTo>
                      <a:cubicBezTo>
                        <a:pt x="3267" y="7396"/>
                        <a:pt x="3236" y="7486"/>
                        <a:pt x="3221" y="7567"/>
                      </a:cubicBezTo>
                      <a:cubicBezTo>
                        <a:pt x="3135" y="7945"/>
                        <a:pt x="3038" y="8321"/>
                        <a:pt x="2936" y="8696"/>
                      </a:cubicBezTo>
                      <a:cubicBezTo>
                        <a:pt x="2665" y="8784"/>
                        <a:pt x="2397" y="8884"/>
                        <a:pt x="2126" y="8971"/>
                      </a:cubicBezTo>
                      <a:cubicBezTo>
                        <a:pt x="1762" y="8308"/>
                        <a:pt x="1437" y="7623"/>
                        <a:pt x="1145" y="6926"/>
                      </a:cubicBezTo>
                      <a:cubicBezTo>
                        <a:pt x="708" y="5881"/>
                        <a:pt x="337" y="4801"/>
                        <a:pt x="156" y="3680"/>
                      </a:cubicBezTo>
                      <a:cubicBezTo>
                        <a:pt x="41" y="2907"/>
                        <a:pt x="0" y="2090"/>
                        <a:pt x="274" y="1344"/>
                      </a:cubicBezTo>
                      <a:cubicBezTo>
                        <a:pt x="453" y="844"/>
                        <a:pt x="842" y="411"/>
                        <a:pt x="1350" y="235"/>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00" name="Freeform 79">
                  <a:extLst>
                    <a:ext uri="{FF2B5EF4-FFF2-40B4-BE49-F238E27FC236}">
                      <a16:creationId xmlns:a16="http://schemas.microsoft.com/office/drawing/2014/main" id="{01AD7C0F-055F-6841-8C15-FD7CAD8B79F3}"/>
                    </a:ext>
                  </a:extLst>
                </p:cNvPr>
                <p:cNvSpPr>
                  <a:spLocks noChangeArrowheads="1"/>
                </p:cNvSpPr>
                <p:nvPr/>
              </p:nvSpPr>
              <p:spPr bwMode="auto">
                <a:xfrm>
                  <a:off x="2921" y="3635"/>
                  <a:ext cx="51" cy="43"/>
                </a:xfrm>
                <a:custGeom>
                  <a:avLst/>
                  <a:gdLst>
                    <a:gd name="T0" fmla="*/ 7 w 10419"/>
                    <a:gd name="T1" fmla="*/ 1 h 8971"/>
                    <a:gd name="T2" fmla="*/ 16 w 10419"/>
                    <a:gd name="T3" fmla="*/ 2 h 8971"/>
                    <a:gd name="T4" fmla="*/ 31 w 10419"/>
                    <a:gd name="T5" fmla="*/ 9 h 8971"/>
                    <a:gd name="T6" fmla="*/ 51 w 10419"/>
                    <a:gd name="T7" fmla="*/ 29 h 8971"/>
                    <a:gd name="T8" fmla="*/ 31 w 10419"/>
                    <a:gd name="T9" fmla="*/ 36 h 8971"/>
                    <a:gd name="T10" fmla="*/ 29 w 10419"/>
                    <a:gd name="T11" fmla="*/ 37 h 8971"/>
                    <a:gd name="T12" fmla="*/ 27 w 10419"/>
                    <a:gd name="T13" fmla="*/ 32 h 8971"/>
                    <a:gd name="T14" fmla="*/ 14 w 10419"/>
                    <a:gd name="T15" fmla="*/ 32 h 8971"/>
                    <a:gd name="T16" fmla="*/ 16 w 10419"/>
                    <a:gd name="T17" fmla="*/ 35 h 8971"/>
                    <a:gd name="T18" fmla="*/ 16 w 10419"/>
                    <a:gd name="T19" fmla="*/ 36 h 8971"/>
                    <a:gd name="T20" fmla="*/ 14 w 10419"/>
                    <a:gd name="T21" fmla="*/ 42 h 8971"/>
                    <a:gd name="T22" fmla="*/ 10 w 10419"/>
                    <a:gd name="T23" fmla="*/ 43 h 8971"/>
                    <a:gd name="T24" fmla="*/ 6 w 10419"/>
                    <a:gd name="T25" fmla="*/ 33 h 8971"/>
                    <a:gd name="T26" fmla="*/ 1 w 10419"/>
                    <a:gd name="T27" fmla="*/ 18 h 8971"/>
                    <a:gd name="T28" fmla="*/ 1 w 10419"/>
                    <a:gd name="T29" fmla="*/ 6 h 8971"/>
                    <a:gd name="T30" fmla="*/ 7 w 10419"/>
                    <a:gd name="T31" fmla="*/ 1 h 89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19"/>
                    <a:gd name="T49" fmla="*/ 0 h 8971"/>
                    <a:gd name="T50" fmla="*/ 10419 w 10419"/>
                    <a:gd name="T51" fmla="*/ 8971 h 89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19" h="8971">
                      <a:moveTo>
                        <a:pt x="1350" y="235"/>
                      </a:moveTo>
                      <a:cubicBezTo>
                        <a:pt x="2004" y="0"/>
                        <a:pt x="2721" y="121"/>
                        <a:pt x="3368" y="323"/>
                      </a:cubicBezTo>
                      <a:cubicBezTo>
                        <a:pt x="4443" y="681"/>
                        <a:pt x="5413" y="1293"/>
                        <a:pt x="6313" y="1971"/>
                      </a:cubicBezTo>
                      <a:cubicBezTo>
                        <a:pt x="7842" y="3157"/>
                        <a:pt x="9188" y="4563"/>
                        <a:pt x="10419" y="6052"/>
                      </a:cubicBezTo>
                      <a:cubicBezTo>
                        <a:pt x="9077" y="6577"/>
                        <a:pt x="7720" y="7062"/>
                        <a:pt x="6359" y="7534"/>
                      </a:cubicBezTo>
                      <a:cubicBezTo>
                        <a:pt x="6196" y="7591"/>
                        <a:pt x="6033" y="7645"/>
                        <a:pt x="5873" y="7710"/>
                      </a:cubicBezTo>
                      <a:cubicBezTo>
                        <a:pt x="5763" y="7396"/>
                        <a:pt x="5647" y="7083"/>
                        <a:pt x="5531" y="6770"/>
                      </a:cubicBezTo>
                      <a:cubicBezTo>
                        <a:pt x="4616" y="6772"/>
                        <a:pt x="3701" y="6751"/>
                        <a:pt x="2786" y="6762"/>
                      </a:cubicBezTo>
                      <a:cubicBezTo>
                        <a:pt x="2935" y="6943"/>
                        <a:pt x="3114" y="7106"/>
                        <a:pt x="3221" y="7318"/>
                      </a:cubicBezTo>
                      <a:cubicBezTo>
                        <a:pt x="3267" y="7396"/>
                        <a:pt x="3236" y="7486"/>
                        <a:pt x="3221" y="7567"/>
                      </a:cubicBezTo>
                      <a:cubicBezTo>
                        <a:pt x="3135" y="7945"/>
                        <a:pt x="3038" y="8321"/>
                        <a:pt x="2936" y="8696"/>
                      </a:cubicBezTo>
                      <a:cubicBezTo>
                        <a:pt x="2665" y="8784"/>
                        <a:pt x="2397" y="8884"/>
                        <a:pt x="2126" y="8971"/>
                      </a:cubicBezTo>
                      <a:cubicBezTo>
                        <a:pt x="1762" y="8308"/>
                        <a:pt x="1437" y="7623"/>
                        <a:pt x="1145" y="6926"/>
                      </a:cubicBezTo>
                      <a:cubicBezTo>
                        <a:pt x="708" y="5881"/>
                        <a:pt x="337" y="4801"/>
                        <a:pt x="156" y="3680"/>
                      </a:cubicBezTo>
                      <a:cubicBezTo>
                        <a:pt x="41" y="2907"/>
                        <a:pt x="0" y="2090"/>
                        <a:pt x="274" y="1344"/>
                      </a:cubicBezTo>
                      <a:cubicBezTo>
                        <a:pt x="453" y="844"/>
                        <a:pt x="842" y="411"/>
                        <a:pt x="1350" y="235"/>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01" name="Freeform 80">
                  <a:extLst>
                    <a:ext uri="{FF2B5EF4-FFF2-40B4-BE49-F238E27FC236}">
                      <a16:creationId xmlns:a16="http://schemas.microsoft.com/office/drawing/2014/main" id="{D9A7662C-6F93-C64F-BC50-F60869A9DF4B}"/>
                    </a:ext>
                  </a:extLst>
                </p:cNvPr>
                <p:cNvSpPr>
                  <a:spLocks noChangeArrowheads="1"/>
                </p:cNvSpPr>
                <p:nvPr/>
              </p:nvSpPr>
              <p:spPr bwMode="auto">
                <a:xfrm>
                  <a:off x="2907" y="3654"/>
                  <a:ext cx="120" cy="103"/>
                </a:xfrm>
                <a:custGeom>
                  <a:avLst/>
                  <a:gdLst>
                    <a:gd name="T0" fmla="*/ 94 w 24447"/>
                    <a:gd name="T1" fmla="*/ 15 h 21052"/>
                    <a:gd name="T2" fmla="*/ 113 w 24447"/>
                    <a:gd name="T3" fmla="*/ 0 h 21052"/>
                    <a:gd name="T4" fmla="*/ 118 w 24447"/>
                    <a:gd name="T5" fmla="*/ 39 h 21052"/>
                    <a:gd name="T6" fmla="*/ 106 w 24447"/>
                    <a:gd name="T7" fmla="*/ 71 h 21052"/>
                    <a:gd name="T8" fmla="*/ 89 w 24447"/>
                    <a:gd name="T9" fmla="*/ 88 h 21052"/>
                    <a:gd name="T10" fmla="*/ 60 w 24447"/>
                    <a:gd name="T11" fmla="*/ 101 h 21052"/>
                    <a:gd name="T12" fmla="*/ 22 w 24447"/>
                    <a:gd name="T13" fmla="*/ 97 h 21052"/>
                    <a:gd name="T14" fmla="*/ 0 w 24447"/>
                    <a:gd name="T15" fmla="*/ 83 h 21052"/>
                    <a:gd name="T16" fmla="*/ 16 w 24447"/>
                    <a:gd name="T17" fmla="*/ 69 h 21052"/>
                    <a:gd name="T18" fmla="*/ 40 w 24447"/>
                    <a:gd name="T19" fmla="*/ 52 h 21052"/>
                    <a:gd name="T20" fmla="*/ 46 w 24447"/>
                    <a:gd name="T21" fmla="*/ 59 h 21052"/>
                    <a:gd name="T22" fmla="*/ 48 w 24447"/>
                    <a:gd name="T23" fmla="*/ 61 h 21052"/>
                    <a:gd name="T24" fmla="*/ 50 w 24447"/>
                    <a:gd name="T25" fmla="*/ 59 h 21052"/>
                    <a:gd name="T26" fmla="*/ 50 w 24447"/>
                    <a:gd name="T27" fmla="*/ 57 h 21052"/>
                    <a:gd name="T28" fmla="*/ 45 w 24447"/>
                    <a:gd name="T29" fmla="*/ 53 h 21052"/>
                    <a:gd name="T30" fmla="*/ 42 w 24447"/>
                    <a:gd name="T31" fmla="*/ 51 h 21052"/>
                    <a:gd name="T32" fmla="*/ 55 w 24447"/>
                    <a:gd name="T33" fmla="*/ 42 h 21052"/>
                    <a:gd name="T34" fmla="*/ 55 w 24447"/>
                    <a:gd name="T35" fmla="*/ 44 h 21052"/>
                    <a:gd name="T36" fmla="*/ 59 w 24447"/>
                    <a:gd name="T37" fmla="*/ 42 h 21052"/>
                    <a:gd name="T38" fmla="*/ 64 w 24447"/>
                    <a:gd name="T39" fmla="*/ 43 h 21052"/>
                    <a:gd name="T40" fmla="*/ 73 w 24447"/>
                    <a:gd name="T41" fmla="*/ 41 h 21052"/>
                    <a:gd name="T42" fmla="*/ 78 w 24447"/>
                    <a:gd name="T43" fmla="*/ 37 h 21052"/>
                    <a:gd name="T44" fmla="*/ 78 w 24447"/>
                    <a:gd name="T45" fmla="*/ 32 h 21052"/>
                    <a:gd name="T46" fmla="*/ 75 w 24447"/>
                    <a:gd name="T47" fmla="*/ 29 h 21052"/>
                    <a:gd name="T48" fmla="*/ 76 w 24447"/>
                    <a:gd name="T49" fmla="*/ 28 h 21052"/>
                    <a:gd name="T50" fmla="*/ 82 w 24447"/>
                    <a:gd name="T51" fmla="*/ 41 h 21052"/>
                    <a:gd name="T52" fmla="*/ 80 w 24447"/>
                    <a:gd name="T53" fmla="*/ 42 h 21052"/>
                    <a:gd name="T54" fmla="*/ 82 w 24447"/>
                    <a:gd name="T55" fmla="*/ 42 h 21052"/>
                    <a:gd name="T56" fmla="*/ 86 w 24447"/>
                    <a:gd name="T57" fmla="*/ 58 h 21052"/>
                    <a:gd name="T58" fmla="*/ 83 w 24447"/>
                    <a:gd name="T59" fmla="*/ 66 h 21052"/>
                    <a:gd name="T60" fmla="*/ 78 w 24447"/>
                    <a:gd name="T61" fmla="*/ 70 h 21052"/>
                    <a:gd name="T62" fmla="*/ 68 w 24447"/>
                    <a:gd name="T63" fmla="*/ 69 h 21052"/>
                    <a:gd name="T64" fmla="*/ 64 w 24447"/>
                    <a:gd name="T65" fmla="*/ 67 h 21052"/>
                    <a:gd name="T66" fmla="*/ 64 w 24447"/>
                    <a:gd name="T67" fmla="*/ 68 h 21052"/>
                    <a:gd name="T68" fmla="*/ 72 w 24447"/>
                    <a:gd name="T69" fmla="*/ 70 h 21052"/>
                    <a:gd name="T70" fmla="*/ 81 w 24447"/>
                    <a:gd name="T71" fmla="*/ 70 h 21052"/>
                    <a:gd name="T72" fmla="*/ 86 w 24447"/>
                    <a:gd name="T73" fmla="*/ 65 h 21052"/>
                    <a:gd name="T74" fmla="*/ 87 w 24447"/>
                    <a:gd name="T75" fmla="*/ 55 h 21052"/>
                    <a:gd name="T76" fmla="*/ 84 w 24447"/>
                    <a:gd name="T77" fmla="*/ 42 h 21052"/>
                    <a:gd name="T78" fmla="*/ 89 w 24447"/>
                    <a:gd name="T79" fmla="*/ 42 h 21052"/>
                    <a:gd name="T80" fmla="*/ 87 w 24447"/>
                    <a:gd name="T81" fmla="*/ 40 h 21052"/>
                    <a:gd name="T82" fmla="*/ 88 w 24447"/>
                    <a:gd name="T83" fmla="*/ 36 h 21052"/>
                    <a:gd name="T84" fmla="*/ 97 w 24447"/>
                    <a:gd name="T85" fmla="*/ 36 h 21052"/>
                    <a:gd name="T86" fmla="*/ 97 w 24447"/>
                    <a:gd name="T87" fmla="*/ 39 h 21052"/>
                    <a:gd name="T88" fmla="*/ 95 w 24447"/>
                    <a:gd name="T89" fmla="*/ 42 h 21052"/>
                    <a:gd name="T90" fmla="*/ 102 w 24447"/>
                    <a:gd name="T91" fmla="*/ 42 h 21052"/>
                    <a:gd name="T92" fmla="*/ 111 w 24447"/>
                    <a:gd name="T93" fmla="*/ 42 h 21052"/>
                    <a:gd name="T94" fmla="*/ 109 w 24447"/>
                    <a:gd name="T95" fmla="*/ 40 h 21052"/>
                    <a:gd name="T96" fmla="*/ 100 w 24447"/>
                    <a:gd name="T97" fmla="*/ 15 h 21052"/>
                    <a:gd name="T98" fmla="*/ 94 w 24447"/>
                    <a:gd name="T99" fmla="*/ 15 h 210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447"/>
                    <a:gd name="T151" fmla="*/ 0 h 21052"/>
                    <a:gd name="T152" fmla="*/ 24447 w 24447"/>
                    <a:gd name="T153" fmla="*/ 21052 h 210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447" h="21052">
                      <a:moveTo>
                        <a:pt x="19215" y="3103"/>
                      </a:moveTo>
                      <a:cubicBezTo>
                        <a:pt x="20526" y="2118"/>
                        <a:pt x="21817" y="1104"/>
                        <a:pt x="23032" y="0"/>
                      </a:cubicBezTo>
                      <a:cubicBezTo>
                        <a:pt x="24088" y="2512"/>
                        <a:pt x="24447" y="5310"/>
                        <a:pt x="24063" y="8007"/>
                      </a:cubicBezTo>
                      <a:cubicBezTo>
                        <a:pt x="23741" y="10304"/>
                        <a:pt x="22878" y="12522"/>
                        <a:pt x="21565" y="14433"/>
                      </a:cubicBezTo>
                      <a:cubicBezTo>
                        <a:pt x="20616" y="15819"/>
                        <a:pt x="19434" y="17045"/>
                        <a:pt x="18080" y="18039"/>
                      </a:cubicBezTo>
                      <a:cubicBezTo>
                        <a:pt x="16352" y="19310"/>
                        <a:pt x="14337" y="20193"/>
                        <a:pt x="12226" y="20578"/>
                      </a:cubicBezTo>
                      <a:cubicBezTo>
                        <a:pt x="9643" y="21052"/>
                        <a:pt x="6928" y="20781"/>
                        <a:pt x="4492" y="19795"/>
                      </a:cubicBezTo>
                      <a:cubicBezTo>
                        <a:pt x="2834" y="19128"/>
                        <a:pt x="1304" y="18147"/>
                        <a:pt x="0" y="16924"/>
                      </a:cubicBezTo>
                      <a:cubicBezTo>
                        <a:pt x="1071" y="15980"/>
                        <a:pt x="2182" y="15081"/>
                        <a:pt x="3304" y="14198"/>
                      </a:cubicBezTo>
                      <a:cubicBezTo>
                        <a:pt x="4876" y="12968"/>
                        <a:pt x="6482" y="11783"/>
                        <a:pt x="8119" y="10641"/>
                      </a:cubicBezTo>
                      <a:cubicBezTo>
                        <a:pt x="8474" y="11143"/>
                        <a:pt x="8833" y="11653"/>
                        <a:pt x="9297" y="12062"/>
                      </a:cubicBezTo>
                      <a:cubicBezTo>
                        <a:pt x="9460" y="12198"/>
                        <a:pt x="9639" y="12335"/>
                        <a:pt x="9854" y="12367"/>
                      </a:cubicBezTo>
                      <a:cubicBezTo>
                        <a:pt x="10045" y="12400"/>
                        <a:pt x="10242" y="12255"/>
                        <a:pt x="10276" y="12067"/>
                      </a:cubicBezTo>
                      <a:cubicBezTo>
                        <a:pt x="10297" y="11908"/>
                        <a:pt x="10190" y="11770"/>
                        <a:pt x="10087" y="11661"/>
                      </a:cubicBezTo>
                      <a:cubicBezTo>
                        <a:pt x="9811" y="11379"/>
                        <a:pt x="9479" y="11163"/>
                        <a:pt x="9172" y="10918"/>
                      </a:cubicBezTo>
                      <a:cubicBezTo>
                        <a:pt x="8944" y="10745"/>
                        <a:pt x="8731" y="10553"/>
                        <a:pt x="8517" y="10364"/>
                      </a:cubicBezTo>
                      <a:cubicBezTo>
                        <a:pt x="9422" y="9737"/>
                        <a:pt x="10336" y="9123"/>
                        <a:pt x="11258" y="8521"/>
                      </a:cubicBezTo>
                      <a:cubicBezTo>
                        <a:pt x="11268" y="8691"/>
                        <a:pt x="11265" y="8863"/>
                        <a:pt x="11266" y="9034"/>
                      </a:cubicBezTo>
                      <a:cubicBezTo>
                        <a:pt x="11480" y="8852"/>
                        <a:pt x="11688" y="8654"/>
                        <a:pt x="11935" y="8519"/>
                      </a:cubicBezTo>
                      <a:cubicBezTo>
                        <a:pt x="12324" y="8649"/>
                        <a:pt x="12721" y="8765"/>
                        <a:pt x="13133" y="8789"/>
                      </a:cubicBezTo>
                      <a:cubicBezTo>
                        <a:pt x="13736" y="8837"/>
                        <a:pt x="14361" y="8732"/>
                        <a:pt x="14888" y="8425"/>
                      </a:cubicBezTo>
                      <a:cubicBezTo>
                        <a:pt x="15268" y="8212"/>
                        <a:pt x="15635" y="7924"/>
                        <a:pt x="15818" y="7517"/>
                      </a:cubicBezTo>
                      <a:cubicBezTo>
                        <a:pt x="15962" y="7208"/>
                        <a:pt x="15950" y="6841"/>
                        <a:pt x="15814" y="6532"/>
                      </a:cubicBezTo>
                      <a:cubicBezTo>
                        <a:pt x="15704" y="6263"/>
                        <a:pt x="15510" y="6042"/>
                        <a:pt x="15315" y="5832"/>
                      </a:cubicBezTo>
                      <a:cubicBezTo>
                        <a:pt x="15362" y="5802"/>
                        <a:pt x="15410" y="5772"/>
                        <a:pt x="15459" y="5743"/>
                      </a:cubicBezTo>
                      <a:cubicBezTo>
                        <a:pt x="15926" y="6575"/>
                        <a:pt x="16342" y="7437"/>
                        <a:pt x="16678" y="8330"/>
                      </a:cubicBezTo>
                      <a:cubicBezTo>
                        <a:pt x="16556" y="8435"/>
                        <a:pt x="16428" y="8534"/>
                        <a:pt x="16303" y="8636"/>
                      </a:cubicBezTo>
                      <a:cubicBezTo>
                        <a:pt x="16468" y="8641"/>
                        <a:pt x="16634" y="8648"/>
                        <a:pt x="16799" y="8652"/>
                      </a:cubicBezTo>
                      <a:cubicBezTo>
                        <a:pt x="17151" y="9662"/>
                        <a:pt x="17427" y="10713"/>
                        <a:pt x="17448" y="11788"/>
                      </a:cubicBezTo>
                      <a:cubicBezTo>
                        <a:pt x="17446" y="12411"/>
                        <a:pt x="17359" y="13072"/>
                        <a:pt x="16985" y="13589"/>
                      </a:cubicBezTo>
                      <a:cubicBezTo>
                        <a:pt x="16720" y="13965"/>
                        <a:pt x="16292" y="14202"/>
                        <a:pt x="15843" y="14277"/>
                      </a:cubicBezTo>
                      <a:cubicBezTo>
                        <a:pt x="15160" y="14395"/>
                        <a:pt x="14465" y="14241"/>
                        <a:pt x="13813" y="14037"/>
                      </a:cubicBezTo>
                      <a:cubicBezTo>
                        <a:pt x="13525" y="13952"/>
                        <a:pt x="13253" y="13820"/>
                        <a:pt x="12965" y="13735"/>
                      </a:cubicBezTo>
                      <a:cubicBezTo>
                        <a:pt x="13012" y="13791"/>
                        <a:pt x="13069" y="13840"/>
                        <a:pt x="13139" y="13866"/>
                      </a:cubicBezTo>
                      <a:cubicBezTo>
                        <a:pt x="13655" y="14080"/>
                        <a:pt x="14184" y="14269"/>
                        <a:pt x="14733" y="14383"/>
                      </a:cubicBezTo>
                      <a:cubicBezTo>
                        <a:pt x="15324" y="14501"/>
                        <a:pt x="15966" y="14549"/>
                        <a:pt x="16531" y="14301"/>
                      </a:cubicBezTo>
                      <a:cubicBezTo>
                        <a:pt x="16967" y="14115"/>
                        <a:pt x="17289" y="13726"/>
                        <a:pt x="17451" y="13287"/>
                      </a:cubicBezTo>
                      <a:cubicBezTo>
                        <a:pt x="17701" y="12618"/>
                        <a:pt x="17697" y="11886"/>
                        <a:pt x="17630" y="11184"/>
                      </a:cubicBezTo>
                      <a:cubicBezTo>
                        <a:pt x="17543" y="10321"/>
                        <a:pt x="17333" y="9476"/>
                        <a:pt x="17073" y="8650"/>
                      </a:cubicBezTo>
                      <a:cubicBezTo>
                        <a:pt x="17404" y="8644"/>
                        <a:pt x="17735" y="8651"/>
                        <a:pt x="18066" y="8646"/>
                      </a:cubicBezTo>
                      <a:cubicBezTo>
                        <a:pt x="17956" y="8541"/>
                        <a:pt x="17855" y="8420"/>
                        <a:pt x="17814" y="8271"/>
                      </a:cubicBezTo>
                      <a:cubicBezTo>
                        <a:pt x="17719" y="7973"/>
                        <a:pt x="17790" y="7655"/>
                        <a:pt x="17900" y="7373"/>
                      </a:cubicBezTo>
                      <a:cubicBezTo>
                        <a:pt x="18488" y="7365"/>
                        <a:pt x="19077" y="7370"/>
                        <a:pt x="19666" y="7370"/>
                      </a:cubicBezTo>
                      <a:cubicBezTo>
                        <a:pt x="19740" y="7592"/>
                        <a:pt x="19838" y="7812"/>
                        <a:pt x="19854" y="8049"/>
                      </a:cubicBezTo>
                      <a:cubicBezTo>
                        <a:pt x="19838" y="8314"/>
                        <a:pt x="19586" y="8464"/>
                        <a:pt x="19431" y="8651"/>
                      </a:cubicBezTo>
                      <a:cubicBezTo>
                        <a:pt x="19866" y="8667"/>
                        <a:pt x="20301" y="8647"/>
                        <a:pt x="20736" y="8663"/>
                      </a:cubicBezTo>
                      <a:cubicBezTo>
                        <a:pt x="21376" y="8676"/>
                        <a:pt x="22017" y="8652"/>
                        <a:pt x="22657" y="8675"/>
                      </a:cubicBezTo>
                      <a:cubicBezTo>
                        <a:pt x="22454" y="8570"/>
                        <a:pt x="22291" y="8395"/>
                        <a:pt x="22211" y="8179"/>
                      </a:cubicBezTo>
                      <a:cubicBezTo>
                        <a:pt x="21554" y="6516"/>
                        <a:pt x="21020" y="4808"/>
                        <a:pt x="20396" y="3133"/>
                      </a:cubicBezTo>
                      <a:cubicBezTo>
                        <a:pt x="20002" y="3116"/>
                        <a:pt x="19607" y="3134"/>
                        <a:pt x="19215" y="3103"/>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02" name="Freeform 81">
                  <a:extLst>
                    <a:ext uri="{FF2B5EF4-FFF2-40B4-BE49-F238E27FC236}">
                      <a16:creationId xmlns:a16="http://schemas.microsoft.com/office/drawing/2014/main" id="{CE5B47F9-A108-374E-9D67-50F21F29D6CA}"/>
                    </a:ext>
                  </a:extLst>
                </p:cNvPr>
                <p:cNvSpPr>
                  <a:spLocks noChangeArrowheads="1"/>
                </p:cNvSpPr>
                <p:nvPr/>
              </p:nvSpPr>
              <p:spPr bwMode="auto">
                <a:xfrm>
                  <a:off x="2979" y="3655"/>
                  <a:ext cx="33" cy="24"/>
                </a:xfrm>
                <a:custGeom>
                  <a:avLst/>
                  <a:gdLst>
                    <a:gd name="T0" fmla="*/ 30 w 6783"/>
                    <a:gd name="T1" fmla="*/ 2 h 4741"/>
                    <a:gd name="T2" fmla="*/ 33 w 6783"/>
                    <a:gd name="T3" fmla="*/ 0 h 4741"/>
                    <a:gd name="T4" fmla="*/ 31 w 6783"/>
                    <a:gd name="T5" fmla="*/ 2 h 4741"/>
                    <a:gd name="T6" fmla="*/ 17 w 6783"/>
                    <a:gd name="T7" fmla="*/ 14 h 4741"/>
                    <a:gd name="T8" fmla="*/ 14 w 6783"/>
                    <a:gd name="T9" fmla="*/ 14 h 4741"/>
                    <a:gd name="T10" fmla="*/ 15 w 6783"/>
                    <a:gd name="T11" fmla="*/ 15 h 4741"/>
                    <a:gd name="T12" fmla="*/ 3 w 6783"/>
                    <a:gd name="T13" fmla="*/ 24 h 4741"/>
                    <a:gd name="T14" fmla="*/ 0 w 6783"/>
                    <a:gd name="T15" fmla="*/ 19 h 4741"/>
                    <a:gd name="T16" fmla="*/ 3 w 6783"/>
                    <a:gd name="T17" fmla="*/ 21 h 4741"/>
                    <a:gd name="T18" fmla="*/ 3 w 6783"/>
                    <a:gd name="T19" fmla="*/ 16 h 4741"/>
                    <a:gd name="T20" fmla="*/ 30 w 6783"/>
                    <a:gd name="T21" fmla="*/ 2 h 47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83"/>
                    <a:gd name="T34" fmla="*/ 0 h 4741"/>
                    <a:gd name="T35" fmla="*/ 6783 w 6783"/>
                    <a:gd name="T36" fmla="*/ 4741 h 47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83" h="4741">
                      <a:moveTo>
                        <a:pt x="6157" y="399"/>
                      </a:moveTo>
                      <a:cubicBezTo>
                        <a:pt x="6368" y="269"/>
                        <a:pt x="6566" y="118"/>
                        <a:pt x="6783" y="0"/>
                      </a:cubicBezTo>
                      <a:cubicBezTo>
                        <a:pt x="6670" y="111"/>
                        <a:pt x="6548" y="212"/>
                        <a:pt x="6428" y="315"/>
                      </a:cubicBezTo>
                      <a:cubicBezTo>
                        <a:pt x="5453" y="1158"/>
                        <a:pt x="4458" y="1978"/>
                        <a:pt x="3436" y="2763"/>
                      </a:cubicBezTo>
                      <a:cubicBezTo>
                        <a:pt x="3280" y="2764"/>
                        <a:pt x="3124" y="2762"/>
                        <a:pt x="2968" y="2762"/>
                      </a:cubicBezTo>
                      <a:cubicBezTo>
                        <a:pt x="3029" y="2835"/>
                        <a:pt x="3094" y="2904"/>
                        <a:pt x="3159" y="2973"/>
                      </a:cubicBezTo>
                      <a:cubicBezTo>
                        <a:pt x="2349" y="3586"/>
                        <a:pt x="1525" y="4181"/>
                        <a:pt x="677" y="4741"/>
                      </a:cubicBezTo>
                      <a:cubicBezTo>
                        <a:pt x="463" y="4374"/>
                        <a:pt x="219" y="4024"/>
                        <a:pt x="0" y="3660"/>
                      </a:cubicBezTo>
                      <a:cubicBezTo>
                        <a:pt x="249" y="3759"/>
                        <a:pt x="462" y="3922"/>
                        <a:pt x="681" y="4071"/>
                      </a:cubicBezTo>
                      <a:cubicBezTo>
                        <a:pt x="684" y="3751"/>
                        <a:pt x="666" y="3432"/>
                        <a:pt x="673" y="3113"/>
                      </a:cubicBezTo>
                      <a:cubicBezTo>
                        <a:pt x="2580" y="2382"/>
                        <a:pt x="4433" y="1496"/>
                        <a:pt x="6157" y="399"/>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03" name="Freeform 82">
                  <a:extLst>
                    <a:ext uri="{FF2B5EF4-FFF2-40B4-BE49-F238E27FC236}">
                      <a16:creationId xmlns:a16="http://schemas.microsoft.com/office/drawing/2014/main" id="{545C3915-3505-8E4A-ADE4-79E143CA6A71}"/>
                    </a:ext>
                  </a:extLst>
                </p:cNvPr>
                <p:cNvSpPr>
                  <a:spLocks noChangeArrowheads="1"/>
                </p:cNvSpPr>
                <p:nvPr/>
              </p:nvSpPr>
              <p:spPr bwMode="auto">
                <a:xfrm>
                  <a:off x="2979" y="3655"/>
                  <a:ext cx="33" cy="24"/>
                </a:xfrm>
                <a:custGeom>
                  <a:avLst/>
                  <a:gdLst>
                    <a:gd name="T0" fmla="*/ 30 w 6783"/>
                    <a:gd name="T1" fmla="*/ 2 h 4741"/>
                    <a:gd name="T2" fmla="*/ 33 w 6783"/>
                    <a:gd name="T3" fmla="*/ 0 h 4741"/>
                    <a:gd name="T4" fmla="*/ 31 w 6783"/>
                    <a:gd name="T5" fmla="*/ 2 h 4741"/>
                    <a:gd name="T6" fmla="*/ 17 w 6783"/>
                    <a:gd name="T7" fmla="*/ 14 h 4741"/>
                    <a:gd name="T8" fmla="*/ 14 w 6783"/>
                    <a:gd name="T9" fmla="*/ 14 h 4741"/>
                    <a:gd name="T10" fmla="*/ 15 w 6783"/>
                    <a:gd name="T11" fmla="*/ 15 h 4741"/>
                    <a:gd name="T12" fmla="*/ 3 w 6783"/>
                    <a:gd name="T13" fmla="*/ 24 h 4741"/>
                    <a:gd name="T14" fmla="*/ 0 w 6783"/>
                    <a:gd name="T15" fmla="*/ 19 h 4741"/>
                    <a:gd name="T16" fmla="*/ 3 w 6783"/>
                    <a:gd name="T17" fmla="*/ 21 h 4741"/>
                    <a:gd name="T18" fmla="*/ 3 w 6783"/>
                    <a:gd name="T19" fmla="*/ 16 h 4741"/>
                    <a:gd name="T20" fmla="*/ 30 w 6783"/>
                    <a:gd name="T21" fmla="*/ 2 h 47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83"/>
                    <a:gd name="T34" fmla="*/ 0 h 4741"/>
                    <a:gd name="T35" fmla="*/ 6783 w 6783"/>
                    <a:gd name="T36" fmla="*/ 4741 h 47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83" h="4741">
                      <a:moveTo>
                        <a:pt x="6157" y="399"/>
                      </a:moveTo>
                      <a:cubicBezTo>
                        <a:pt x="6368" y="269"/>
                        <a:pt x="6566" y="118"/>
                        <a:pt x="6783" y="0"/>
                      </a:cubicBezTo>
                      <a:cubicBezTo>
                        <a:pt x="6670" y="111"/>
                        <a:pt x="6548" y="212"/>
                        <a:pt x="6428" y="315"/>
                      </a:cubicBezTo>
                      <a:cubicBezTo>
                        <a:pt x="5453" y="1158"/>
                        <a:pt x="4458" y="1978"/>
                        <a:pt x="3436" y="2763"/>
                      </a:cubicBezTo>
                      <a:cubicBezTo>
                        <a:pt x="3280" y="2764"/>
                        <a:pt x="3124" y="2762"/>
                        <a:pt x="2968" y="2762"/>
                      </a:cubicBezTo>
                      <a:cubicBezTo>
                        <a:pt x="3029" y="2835"/>
                        <a:pt x="3094" y="2904"/>
                        <a:pt x="3159" y="2973"/>
                      </a:cubicBezTo>
                      <a:cubicBezTo>
                        <a:pt x="2349" y="3586"/>
                        <a:pt x="1525" y="4181"/>
                        <a:pt x="677" y="4741"/>
                      </a:cubicBezTo>
                      <a:cubicBezTo>
                        <a:pt x="463" y="4374"/>
                        <a:pt x="219" y="4024"/>
                        <a:pt x="0" y="3660"/>
                      </a:cubicBezTo>
                      <a:cubicBezTo>
                        <a:pt x="249" y="3759"/>
                        <a:pt x="462" y="3922"/>
                        <a:pt x="681" y="4071"/>
                      </a:cubicBezTo>
                      <a:cubicBezTo>
                        <a:pt x="684" y="3751"/>
                        <a:pt x="666" y="3432"/>
                        <a:pt x="673" y="3113"/>
                      </a:cubicBezTo>
                      <a:cubicBezTo>
                        <a:pt x="2580" y="2382"/>
                        <a:pt x="4433" y="1496"/>
                        <a:pt x="6157" y="399"/>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04" name="Freeform 83">
                  <a:extLst>
                    <a:ext uri="{FF2B5EF4-FFF2-40B4-BE49-F238E27FC236}">
                      <a16:creationId xmlns:a16="http://schemas.microsoft.com/office/drawing/2014/main" id="{0F0FD173-DE83-DA46-86BD-157965C4077D}"/>
                    </a:ext>
                  </a:extLst>
                </p:cNvPr>
                <p:cNvSpPr>
                  <a:spLocks noChangeArrowheads="1"/>
                </p:cNvSpPr>
                <p:nvPr/>
              </p:nvSpPr>
              <p:spPr bwMode="auto">
                <a:xfrm>
                  <a:off x="2948" y="3665"/>
                  <a:ext cx="25" cy="15"/>
                </a:xfrm>
                <a:custGeom>
                  <a:avLst/>
                  <a:gdLst>
                    <a:gd name="T0" fmla="*/ 2 w 5125"/>
                    <a:gd name="T1" fmla="*/ 7 h 3144"/>
                    <a:gd name="T2" fmla="*/ 22 w 5125"/>
                    <a:gd name="T3" fmla="*/ 0 h 3144"/>
                    <a:gd name="T4" fmla="*/ 25 w 5125"/>
                    <a:gd name="T5" fmla="*/ 4 h 3144"/>
                    <a:gd name="T6" fmla="*/ 22 w 5125"/>
                    <a:gd name="T7" fmla="*/ 4 h 3144"/>
                    <a:gd name="T8" fmla="*/ 15 w 5125"/>
                    <a:gd name="T9" fmla="*/ 6 h 3144"/>
                    <a:gd name="T10" fmla="*/ 13 w 5125"/>
                    <a:gd name="T11" fmla="*/ 12 h 3144"/>
                    <a:gd name="T12" fmla="*/ 3 w 5125"/>
                    <a:gd name="T13" fmla="*/ 15 h 3144"/>
                    <a:gd name="T14" fmla="*/ 0 w 5125"/>
                    <a:gd name="T15" fmla="*/ 8 h 3144"/>
                    <a:gd name="T16" fmla="*/ 2 w 5125"/>
                    <a:gd name="T17" fmla="*/ 7 h 3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25"/>
                    <a:gd name="T28" fmla="*/ 0 h 3144"/>
                    <a:gd name="T29" fmla="*/ 5125 w 5125"/>
                    <a:gd name="T30" fmla="*/ 3144 h 3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25" h="3144">
                      <a:moveTo>
                        <a:pt x="486" y="1482"/>
                      </a:moveTo>
                      <a:cubicBezTo>
                        <a:pt x="1847" y="1010"/>
                        <a:pt x="3204" y="525"/>
                        <a:pt x="4546" y="0"/>
                      </a:cubicBezTo>
                      <a:cubicBezTo>
                        <a:pt x="4747" y="240"/>
                        <a:pt x="4943" y="485"/>
                        <a:pt x="5125" y="740"/>
                      </a:cubicBezTo>
                      <a:cubicBezTo>
                        <a:pt x="4907" y="734"/>
                        <a:pt x="4689" y="716"/>
                        <a:pt x="4472" y="736"/>
                      </a:cubicBezTo>
                      <a:cubicBezTo>
                        <a:pt x="3952" y="769"/>
                        <a:pt x="3419" y="949"/>
                        <a:pt x="3056" y="1336"/>
                      </a:cubicBezTo>
                      <a:cubicBezTo>
                        <a:pt x="2747" y="1658"/>
                        <a:pt x="2598" y="2113"/>
                        <a:pt x="2619" y="2555"/>
                      </a:cubicBezTo>
                      <a:cubicBezTo>
                        <a:pt x="1919" y="2753"/>
                        <a:pt x="1223" y="2965"/>
                        <a:pt x="518" y="3144"/>
                      </a:cubicBezTo>
                      <a:cubicBezTo>
                        <a:pt x="345" y="2649"/>
                        <a:pt x="174" y="2153"/>
                        <a:pt x="0" y="1658"/>
                      </a:cubicBezTo>
                      <a:cubicBezTo>
                        <a:pt x="160" y="1593"/>
                        <a:pt x="323" y="1539"/>
                        <a:pt x="486" y="1482"/>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05" name="Freeform 84">
                  <a:extLst>
                    <a:ext uri="{FF2B5EF4-FFF2-40B4-BE49-F238E27FC236}">
                      <a16:creationId xmlns:a16="http://schemas.microsoft.com/office/drawing/2014/main" id="{0A0CCBD0-357B-0640-9511-13E17886782E}"/>
                    </a:ext>
                  </a:extLst>
                </p:cNvPr>
                <p:cNvSpPr>
                  <a:spLocks noChangeArrowheads="1"/>
                </p:cNvSpPr>
                <p:nvPr/>
              </p:nvSpPr>
              <p:spPr bwMode="auto">
                <a:xfrm>
                  <a:off x="2948" y="3665"/>
                  <a:ext cx="25" cy="15"/>
                </a:xfrm>
                <a:custGeom>
                  <a:avLst/>
                  <a:gdLst>
                    <a:gd name="T0" fmla="*/ 2 w 5125"/>
                    <a:gd name="T1" fmla="*/ 7 h 3144"/>
                    <a:gd name="T2" fmla="*/ 22 w 5125"/>
                    <a:gd name="T3" fmla="*/ 0 h 3144"/>
                    <a:gd name="T4" fmla="*/ 25 w 5125"/>
                    <a:gd name="T5" fmla="*/ 4 h 3144"/>
                    <a:gd name="T6" fmla="*/ 22 w 5125"/>
                    <a:gd name="T7" fmla="*/ 4 h 3144"/>
                    <a:gd name="T8" fmla="*/ 15 w 5125"/>
                    <a:gd name="T9" fmla="*/ 6 h 3144"/>
                    <a:gd name="T10" fmla="*/ 13 w 5125"/>
                    <a:gd name="T11" fmla="*/ 12 h 3144"/>
                    <a:gd name="T12" fmla="*/ 3 w 5125"/>
                    <a:gd name="T13" fmla="*/ 15 h 3144"/>
                    <a:gd name="T14" fmla="*/ 0 w 5125"/>
                    <a:gd name="T15" fmla="*/ 8 h 3144"/>
                    <a:gd name="T16" fmla="*/ 2 w 5125"/>
                    <a:gd name="T17" fmla="*/ 7 h 3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25"/>
                    <a:gd name="T28" fmla="*/ 0 h 3144"/>
                    <a:gd name="T29" fmla="*/ 5125 w 5125"/>
                    <a:gd name="T30" fmla="*/ 3144 h 3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25" h="3144">
                      <a:moveTo>
                        <a:pt x="486" y="1482"/>
                      </a:moveTo>
                      <a:cubicBezTo>
                        <a:pt x="1847" y="1010"/>
                        <a:pt x="3204" y="525"/>
                        <a:pt x="4546" y="0"/>
                      </a:cubicBezTo>
                      <a:cubicBezTo>
                        <a:pt x="4747" y="240"/>
                        <a:pt x="4943" y="485"/>
                        <a:pt x="5125" y="740"/>
                      </a:cubicBezTo>
                      <a:cubicBezTo>
                        <a:pt x="4907" y="734"/>
                        <a:pt x="4689" y="716"/>
                        <a:pt x="4472" y="736"/>
                      </a:cubicBezTo>
                      <a:cubicBezTo>
                        <a:pt x="3952" y="769"/>
                        <a:pt x="3419" y="949"/>
                        <a:pt x="3056" y="1336"/>
                      </a:cubicBezTo>
                      <a:cubicBezTo>
                        <a:pt x="2747" y="1658"/>
                        <a:pt x="2598" y="2113"/>
                        <a:pt x="2619" y="2555"/>
                      </a:cubicBezTo>
                      <a:cubicBezTo>
                        <a:pt x="1919" y="2753"/>
                        <a:pt x="1223" y="2965"/>
                        <a:pt x="518" y="3144"/>
                      </a:cubicBezTo>
                      <a:cubicBezTo>
                        <a:pt x="345" y="2649"/>
                        <a:pt x="174" y="2153"/>
                        <a:pt x="0" y="1658"/>
                      </a:cubicBezTo>
                      <a:cubicBezTo>
                        <a:pt x="160" y="1593"/>
                        <a:pt x="323" y="1539"/>
                        <a:pt x="486" y="1482"/>
                      </a:cubicBezTo>
                      <a:close/>
                    </a:path>
                  </a:pathLst>
                </a:custGeom>
                <a:solidFill>
                  <a:srgbClr val="E32E3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06" name="Freeform 85">
                  <a:extLst>
                    <a:ext uri="{FF2B5EF4-FFF2-40B4-BE49-F238E27FC236}">
                      <a16:creationId xmlns:a16="http://schemas.microsoft.com/office/drawing/2014/main" id="{900D3279-9FBF-0142-B3F3-E2720C2E3A16}"/>
                    </a:ext>
                  </a:extLst>
                </p:cNvPr>
                <p:cNvSpPr>
                  <a:spLocks noChangeArrowheads="1"/>
                </p:cNvSpPr>
                <p:nvPr/>
              </p:nvSpPr>
              <p:spPr bwMode="auto">
                <a:xfrm>
                  <a:off x="2895" y="3668"/>
                  <a:ext cx="28" cy="27"/>
                </a:xfrm>
                <a:custGeom>
                  <a:avLst/>
                  <a:gdLst>
                    <a:gd name="T0" fmla="*/ 0 w 5639"/>
                    <a:gd name="T1" fmla="*/ 0 h 5621"/>
                    <a:gd name="T2" fmla="*/ 4 w 5639"/>
                    <a:gd name="T3" fmla="*/ 0 h 5621"/>
                    <a:gd name="T4" fmla="*/ 12 w 5639"/>
                    <a:gd name="T5" fmla="*/ 0 h 5621"/>
                    <a:gd name="T6" fmla="*/ 15 w 5639"/>
                    <a:gd name="T7" fmla="*/ 4 h 5621"/>
                    <a:gd name="T8" fmla="*/ 21 w 5639"/>
                    <a:gd name="T9" fmla="*/ 16 h 5621"/>
                    <a:gd name="T10" fmla="*/ 22 w 5639"/>
                    <a:gd name="T11" fmla="*/ 16 h 5621"/>
                    <a:gd name="T12" fmla="*/ 22 w 5639"/>
                    <a:gd name="T13" fmla="*/ 5 h 5621"/>
                    <a:gd name="T14" fmla="*/ 22 w 5639"/>
                    <a:gd name="T15" fmla="*/ 3 h 5621"/>
                    <a:gd name="T16" fmla="*/ 19 w 5639"/>
                    <a:gd name="T17" fmla="*/ 0 h 5621"/>
                    <a:gd name="T18" fmla="*/ 28 w 5639"/>
                    <a:gd name="T19" fmla="*/ 0 h 5621"/>
                    <a:gd name="T20" fmla="*/ 26 w 5639"/>
                    <a:gd name="T21" fmla="*/ 2 h 5621"/>
                    <a:gd name="T22" fmla="*/ 26 w 5639"/>
                    <a:gd name="T23" fmla="*/ 4 h 5621"/>
                    <a:gd name="T24" fmla="*/ 26 w 5639"/>
                    <a:gd name="T25" fmla="*/ 14 h 5621"/>
                    <a:gd name="T26" fmla="*/ 26 w 5639"/>
                    <a:gd name="T27" fmla="*/ 20 h 5621"/>
                    <a:gd name="T28" fmla="*/ 26 w 5639"/>
                    <a:gd name="T29" fmla="*/ 24 h 5621"/>
                    <a:gd name="T30" fmla="*/ 28 w 5639"/>
                    <a:gd name="T31" fmla="*/ 27 h 5621"/>
                    <a:gd name="T32" fmla="*/ 17 w 5639"/>
                    <a:gd name="T33" fmla="*/ 27 h 5621"/>
                    <a:gd name="T34" fmla="*/ 14 w 5639"/>
                    <a:gd name="T35" fmla="*/ 23 h 5621"/>
                    <a:gd name="T36" fmla="*/ 12 w 5639"/>
                    <a:gd name="T37" fmla="*/ 19 h 5621"/>
                    <a:gd name="T38" fmla="*/ 6 w 5639"/>
                    <a:gd name="T39" fmla="*/ 10 h 5621"/>
                    <a:gd name="T40" fmla="*/ 6 w 5639"/>
                    <a:gd name="T41" fmla="*/ 22 h 5621"/>
                    <a:gd name="T42" fmla="*/ 7 w 5639"/>
                    <a:gd name="T43" fmla="*/ 25 h 5621"/>
                    <a:gd name="T44" fmla="*/ 9 w 5639"/>
                    <a:gd name="T45" fmla="*/ 27 h 5621"/>
                    <a:gd name="T46" fmla="*/ 2 w 5639"/>
                    <a:gd name="T47" fmla="*/ 27 h 5621"/>
                    <a:gd name="T48" fmla="*/ 0 w 5639"/>
                    <a:gd name="T49" fmla="*/ 27 h 5621"/>
                    <a:gd name="T50" fmla="*/ 3 w 5639"/>
                    <a:gd name="T51" fmla="*/ 23 h 5621"/>
                    <a:gd name="T52" fmla="*/ 3 w 5639"/>
                    <a:gd name="T53" fmla="*/ 5 h 5621"/>
                    <a:gd name="T54" fmla="*/ 2 w 5639"/>
                    <a:gd name="T55" fmla="*/ 3 h 5621"/>
                    <a:gd name="T56" fmla="*/ 0 w 5639"/>
                    <a:gd name="T57" fmla="*/ 0 h 56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39"/>
                    <a:gd name="T88" fmla="*/ 0 h 5621"/>
                    <a:gd name="T89" fmla="*/ 5639 w 5639"/>
                    <a:gd name="T90" fmla="*/ 5621 h 56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39" h="5621">
                      <a:moveTo>
                        <a:pt x="93" y="22"/>
                      </a:moveTo>
                      <a:cubicBezTo>
                        <a:pt x="357" y="0"/>
                        <a:pt x="621" y="26"/>
                        <a:pt x="885" y="23"/>
                      </a:cubicBezTo>
                      <a:cubicBezTo>
                        <a:pt x="1391" y="22"/>
                        <a:pt x="1898" y="23"/>
                        <a:pt x="2404" y="22"/>
                      </a:cubicBezTo>
                      <a:cubicBezTo>
                        <a:pt x="2606" y="309"/>
                        <a:pt x="2766" y="624"/>
                        <a:pt x="2946" y="925"/>
                      </a:cubicBezTo>
                      <a:cubicBezTo>
                        <a:pt x="3408" y="1725"/>
                        <a:pt x="3857" y="2532"/>
                        <a:pt x="4312" y="3336"/>
                      </a:cubicBezTo>
                      <a:cubicBezTo>
                        <a:pt x="4333" y="3319"/>
                        <a:pt x="4374" y="3287"/>
                        <a:pt x="4395" y="3270"/>
                      </a:cubicBezTo>
                      <a:cubicBezTo>
                        <a:pt x="4395" y="2505"/>
                        <a:pt x="4380" y="1740"/>
                        <a:pt x="4388" y="975"/>
                      </a:cubicBezTo>
                      <a:cubicBezTo>
                        <a:pt x="4386" y="857"/>
                        <a:pt x="4401" y="730"/>
                        <a:pt x="4342" y="622"/>
                      </a:cubicBezTo>
                      <a:cubicBezTo>
                        <a:pt x="4231" y="411"/>
                        <a:pt x="4060" y="242"/>
                        <a:pt x="3927" y="46"/>
                      </a:cubicBezTo>
                      <a:cubicBezTo>
                        <a:pt x="4477" y="32"/>
                        <a:pt x="5027" y="46"/>
                        <a:pt x="5576" y="59"/>
                      </a:cubicBezTo>
                      <a:cubicBezTo>
                        <a:pt x="5466" y="194"/>
                        <a:pt x="5339" y="315"/>
                        <a:pt x="5229" y="450"/>
                      </a:cubicBezTo>
                      <a:cubicBezTo>
                        <a:pt x="5130" y="566"/>
                        <a:pt x="5152" y="729"/>
                        <a:pt x="5145" y="870"/>
                      </a:cubicBezTo>
                      <a:cubicBezTo>
                        <a:pt x="5151" y="1577"/>
                        <a:pt x="5129" y="2284"/>
                        <a:pt x="5137" y="2992"/>
                      </a:cubicBezTo>
                      <a:cubicBezTo>
                        <a:pt x="5130" y="3378"/>
                        <a:pt x="5150" y="3765"/>
                        <a:pt x="5145" y="4151"/>
                      </a:cubicBezTo>
                      <a:cubicBezTo>
                        <a:pt x="5156" y="4415"/>
                        <a:pt x="5116" y="4685"/>
                        <a:pt x="5177" y="4944"/>
                      </a:cubicBezTo>
                      <a:cubicBezTo>
                        <a:pt x="5286" y="5194"/>
                        <a:pt x="5508" y="5371"/>
                        <a:pt x="5639" y="5608"/>
                      </a:cubicBezTo>
                      <a:cubicBezTo>
                        <a:pt x="4877" y="5621"/>
                        <a:pt x="4116" y="5612"/>
                        <a:pt x="3354" y="5612"/>
                      </a:cubicBezTo>
                      <a:cubicBezTo>
                        <a:pt x="3189" y="5336"/>
                        <a:pt x="3030" y="5055"/>
                        <a:pt x="2868" y="4777"/>
                      </a:cubicBezTo>
                      <a:cubicBezTo>
                        <a:pt x="2721" y="4519"/>
                        <a:pt x="2572" y="4261"/>
                        <a:pt x="2423" y="4004"/>
                      </a:cubicBezTo>
                      <a:cubicBezTo>
                        <a:pt x="2039" y="3341"/>
                        <a:pt x="1670" y="2669"/>
                        <a:pt x="1279" y="2011"/>
                      </a:cubicBezTo>
                      <a:cubicBezTo>
                        <a:pt x="1254" y="2834"/>
                        <a:pt x="1259" y="3658"/>
                        <a:pt x="1279" y="4481"/>
                      </a:cubicBezTo>
                      <a:cubicBezTo>
                        <a:pt x="1270" y="4739"/>
                        <a:pt x="1317" y="5012"/>
                        <a:pt x="1502" y="5205"/>
                      </a:cubicBezTo>
                      <a:cubicBezTo>
                        <a:pt x="1594" y="5314"/>
                        <a:pt x="1693" y="5418"/>
                        <a:pt x="1783" y="5530"/>
                      </a:cubicBezTo>
                      <a:cubicBezTo>
                        <a:pt x="1313" y="5558"/>
                        <a:pt x="841" y="5528"/>
                        <a:pt x="370" y="5558"/>
                      </a:cubicBezTo>
                      <a:cubicBezTo>
                        <a:pt x="247" y="5555"/>
                        <a:pt x="124" y="5552"/>
                        <a:pt x="0" y="5551"/>
                      </a:cubicBezTo>
                      <a:cubicBezTo>
                        <a:pt x="269" y="5389"/>
                        <a:pt x="545" y="5153"/>
                        <a:pt x="566" y="4817"/>
                      </a:cubicBezTo>
                      <a:cubicBezTo>
                        <a:pt x="541" y="3525"/>
                        <a:pt x="549" y="2232"/>
                        <a:pt x="560" y="939"/>
                      </a:cubicBezTo>
                      <a:cubicBezTo>
                        <a:pt x="557" y="810"/>
                        <a:pt x="579" y="665"/>
                        <a:pt x="495" y="554"/>
                      </a:cubicBezTo>
                      <a:cubicBezTo>
                        <a:pt x="369" y="371"/>
                        <a:pt x="211" y="211"/>
                        <a:pt x="93" y="22"/>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07" name="Freeform 86">
                  <a:extLst>
                    <a:ext uri="{FF2B5EF4-FFF2-40B4-BE49-F238E27FC236}">
                      <a16:creationId xmlns:a16="http://schemas.microsoft.com/office/drawing/2014/main" id="{1CEEFA41-DB88-EF4D-B521-815C8FEC034D}"/>
                    </a:ext>
                  </a:extLst>
                </p:cNvPr>
                <p:cNvSpPr>
                  <a:spLocks noChangeArrowheads="1"/>
                </p:cNvSpPr>
                <p:nvPr/>
              </p:nvSpPr>
              <p:spPr bwMode="auto">
                <a:xfrm>
                  <a:off x="2969" y="3672"/>
                  <a:ext cx="7" cy="3"/>
                </a:xfrm>
                <a:custGeom>
                  <a:avLst/>
                  <a:gdLst>
                    <a:gd name="T0" fmla="*/ 2 w 1486"/>
                    <a:gd name="T1" fmla="*/ 1 h 615"/>
                    <a:gd name="T2" fmla="*/ 7 w 1486"/>
                    <a:gd name="T3" fmla="*/ 1 h 615"/>
                    <a:gd name="T4" fmla="*/ 0 w 1486"/>
                    <a:gd name="T5" fmla="*/ 3 h 615"/>
                    <a:gd name="T6" fmla="*/ 2 w 1486"/>
                    <a:gd name="T7" fmla="*/ 1 h 615"/>
                    <a:gd name="T8" fmla="*/ 0 60000 65536"/>
                    <a:gd name="T9" fmla="*/ 0 60000 65536"/>
                    <a:gd name="T10" fmla="*/ 0 60000 65536"/>
                    <a:gd name="T11" fmla="*/ 0 60000 65536"/>
                    <a:gd name="T12" fmla="*/ 0 w 1486"/>
                    <a:gd name="T13" fmla="*/ 0 h 615"/>
                    <a:gd name="T14" fmla="*/ 1486 w 1486"/>
                    <a:gd name="T15" fmla="*/ 615 h 615"/>
                  </a:gdLst>
                  <a:ahLst/>
                  <a:cxnLst>
                    <a:cxn ang="T8">
                      <a:pos x="T0" y="T1"/>
                    </a:cxn>
                    <a:cxn ang="T9">
                      <a:pos x="T2" y="T3"/>
                    </a:cxn>
                    <a:cxn ang="T10">
                      <a:pos x="T4" y="T5"/>
                    </a:cxn>
                    <a:cxn ang="T11">
                      <a:pos x="T6" y="T7"/>
                    </a:cxn>
                  </a:cxnLst>
                  <a:rect l="T12" t="T13" r="T14" b="T15"/>
                  <a:pathLst>
                    <a:path w="1486" h="615">
                      <a:moveTo>
                        <a:pt x="455" y="103"/>
                      </a:moveTo>
                      <a:cubicBezTo>
                        <a:pt x="787" y="0"/>
                        <a:pt x="1161" y="3"/>
                        <a:pt x="1486" y="131"/>
                      </a:cubicBezTo>
                      <a:cubicBezTo>
                        <a:pt x="1011" y="301"/>
                        <a:pt x="537" y="477"/>
                        <a:pt x="52" y="615"/>
                      </a:cubicBezTo>
                      <a:cubicBezTo>
                        <a:pt x="0" y="356"/>
                        <a:pt x="234" y="171"/>
                        <a:pt x="455" y="103"/>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08" name="Freeform 87">
                  <a:extLst>
                    <a:ext uri="{FF2B5EF4-FFF2-40B4-BE49-F238E27FC236}">
                      <a16:creationId xmlns:a16="http://schemas.microsoft.com/office/drawing/2014/main" id="{7C6F505E-CBB6-354E-BA45-49B5D9D91CF3}"/>
                    </a:ext>
                  </a:extLst>
                </p:cNvPr>
                <p:cNvSpPr>
                  <a:spLocks noChangeArrowheads="1"/>
                </p:cNvSpPr>
                <p:nvPr/>
              </p:nvSpPr>
              <p:spPr bwMode="auto">
                <a:xfrm>
                  <a:off x="2969" y="3672"/>
                  <a:ext cx="7" cy="3"/>
                </a:xfrm>
                <a:custGeom>
                  <a:avLst/>
                  <a:gdLst>
                    <a:gd name="T0" fmla="*/ 2 w 1486"/>
                    <a:gd name="T1" fmla="*/ 1 h 615"/>
                    <a:gd name="T2" fmla="*/ 7 w 1486"/>
                    <a:gd name="T3" fmla="*/ 1 h 615"/>
                    <a:gd name="T4" fmla="*/ 0 w 1486"/>
                    <a:gd name="T5" fmla="*/ 3 h 615"/>
                    <a:gd name="T6" fmla="*/ 2 w 1486"/>
                    <a:gd name="T7" fmla="*/ 1 h 615"/>
                    <a:gd name="T8" fmla="*/ 0 60000 65536"/>
                    <a:gd name="T9" fmla="*/ 0 60000 65536"/>
                    <a:gd name="T10" fmla="*/ 0 60000 65536"/>
                    <a:gd name="T11" fmla="*/ 0 60000 65536"/>
                    <a:gd name="T12" fmla="*/ 0 w 1486"/>
                    <a:gd name="T13" fmla="*/ 0 h 615"/>
                    <a:gd name="T14" fmla="*/ 1486 w 1486"/>
                    <a:gd name="T15" fmla="*/ 615 h 615"/>
                  </a:gdLst>
                  <a:ahLst/>
                  <a:cxnLst>
                    <a:cxn ang="T8">
                      <a:pos x="T0" y="T1"/>
                    </a:cxn>
                    <a:cxn ang="T9">
                      <a:pos x="T2" y="T3"/>
                    </a:cxn>
                    <a:cxn ang="T10">
                      <a:pos x="T4" y="T5"/>
                    </a:cxn>
                    <a:cxn ang="T11">
                      <a:pos x="T6" y="T7"/>
                    </a:cxn>
                  </a:cxnLst>
                  <a:rect l="T12" t="T13" r="T14" b="T15"/>
                  <a:pathLst>
                    <a:path w="1486" h="615">
                      <a:moveTo>
                        <a:pt x="455" y="103"/>
                      </a:moveTo>
                      <a:cubicBezTo>
                        <a:pt x="787" y="0"/>
                        <a:pt x="1161" y="3"/>
                        <a:pt x="1486" y="131"/>
                      </a:cubicBezTo>
                      <a:cubicBezTo>
                        <a:pt x="1011" y="301"/>
                        <a:pt x="537" y="477"/>
                        <a:pt x="52" y="615"/>
                      </a:cubicBezTo>
                      <a:cubicBezTo>
                        <a:pt x="0" y="356"/>
                        <a:pt x="234" y="171"/>
                        <a:pt x="455" y="103"/>
                      </a:cubicBezTo>
                      <a:close/>
                    </a:path>
                  </a:pathLst>
                </a:custGeom>
                <a:solidFill>
                  <a:srgbClr val="E32E3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09" name="Freeform 88">
                  <a:extLst>
                    <a:ext uri="{FF2B5EF4-FFF2-40B4-BE49-F238E27FC236}">
                      <a16:creationId xmlns:a16="http://schemas.microsoft.com/office/drawing/2014/main" id="{31E84C4C-E764-434F-9BA6-3F37B4134AFE}"/>
                    </a:ext>
                  </a:extLst>
                </p:cNvPr>
                <p:cNvSpPr>
                  <a:spLocks noChangeArrowheads="1"/>
                </p:cNvSpPr>
                <p:nvPr/>
              </p:nvSpPr>
              <p:spPr bwMode="auto">
                <a:xfrm>
                  <a:off x="2970" y="3673"/>
                  <a:ext cx="11" cy="8"/>
                </a:xfrm>
                <a:custGeom>
                  <a:avLst/>
                  <a:gdLst>
                    <a:gd name="T0" fmla="*/ 0 w 2319"/>
                    <a:gd name="T1" fmla="*/ 2 h 1588"/>
                    <a:gd name="T2" fmla="*/ 7 w 2319"/>
                    <a:gd name="T3" fmla="*/ 0 h 1588"/>
                    <a:gd name="T4" fmla="*/ 11 w 2319"/>
                    <a:gd name="T5" fmla="*/ 7 h 1588"/>
                    <a:gd name="T6" fmla="*/ 9 w 2319"/>
                    <a:gd name="T7" fmla="*/ 8 h 1588"/>
                    <a:gd name="T8" fmla="*/ 5 w 2319"/>
                    <a:gd name="T9" fmla="*/ 6 h 1588"/>
                    <a:gd name="T10" fmla="*/ 1 w 2319"/>
                    <a:gd name="T11" fmla="*/ 4 h 1588"/>
                    <a:gd name="T12" fmla="*/ 0 w 2319"/>
                    <a:gd name="T13" fmla="*/ 2 h 1588"/>
                    <a:gd name="T14" fmla="*/ 0 60000 65536"/>
                    <a:gd name="T15" fmla="*/ 0 60000 65536"/>
                    <a:gd name="T16" fmla="*/ 0 60000 65536"/>
                    <a:gd name="T17" fmla="*/ 0 60000 65536"/>
                    <a:gd name="T18" fmla="*/ 0 60000 65536"/>
                    <a:gd name="T19" fmla="*/ 0 60000 65536"/>
                    <a:gd name="T20" fmla="*/ 0 60000 65536"/>
                    <a:gd name="T21" fmla="*/ 0 w 2319"/>
                    <a:gd name="T22" fmla="*/ 0 h 1588"/>
                    <a:gd name="T23" fmla="*/ 2319 w 2319"/>
                    <a:gd name="T24" fmla="*/ 1588 h 1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19" h="1588">
                      <a:moveTo>
                        <a:pt x="0" y="484"/>
                      </a:moveTo>
                      <a:cubicBezTo>
                        <a:pt x="485" y="346"/>
                        <a:pt x="959" y="170"/>
                        <a:pt x="1434" y="0"/>
                      </a:cubicBezTo>
                      <a:cubicBezTo>
                        <a:pt x="1742" y="442"/>
                        <a:pt x="2040" y="892"/>
                        <a:pt x="2319" y="1353"/>
                      </a:cubicBezTo>
                      <a:cubicBezTo>
                        <a:pt x="2205" y="1435"/>
                        <a:pt x="2088" y="1512"/>
                        <a:pt x="1971" y="1588"/>
                      </a:cubicBezTo>
                      <a:cubicBezTo>
                        <a:pt x="1721" y="1409"/>
                        <a:pt x="1438" y="1281"/>
                        <a:pt x="1154" y="1166"/>
                      </a:cubicBezTo>
                      <a:cubicBezTo>
                        <a:pt x="848" y="1041"/>
                        <a:pt x="510" y="978"/>
                        <a:pt x="239" y="778"/>
                      </a:cubicBezTo>
                      <a:cubicBezTo>
                        <a:pt x="133" y="705"/>
                        <a:pt x="52" y="601"/>
                        <a:pt x="0" y="484"/>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10" name="Freeform 89">
                  <a:extLst>
                    <a:ext uri="{FF2B5EF4-FFF2-40B4-BE49-F238E27FC236}">
                      <a16:creationId xmlns:a16="http://schemas.microsoft.com/office/drawing/2014/main" id="{0584AD8B-C885-A24D-AE83-DFF3AF575FE1}"/>
                    </a:ext>
                  </a:extLst>
                </p:cNvPr>
                <p:cNvSpPr>
                  <a:spLocks noChangeArrowheads="1"/>
                </p:cNvSpPr>
                <p:nvPr/>
              </p:nvSpPr>
              <p:spPr bwMode="auto">
                <a:xfrm>
                  <a:off x="2970" y="3673"/>
                  <a:ext cx="11" cy="8"/>
                </a:xfrm>
                <a:custGeom>
                  <a:avLst/>
                  <a:gdLst>
                    <a:gd name="T0" fmla="*/ 0 w 2319"/>
                    <a:gd name="T1" fmla="*/ 2 h 1588"/>
                    <a:gd name="T2" fmla="*/ 7 w 2319"/>
                    <a:gd name="T3" fmla="*/ 0 h 1588"/>
                    <a:gd name="T4" fmla="*/ 11 w 2319"/>
                    <a:gd name="T5" fmla="*/ 7 h 1588"/>
                    <a:gd name="T6" fmla="*/ 9 w 2319"/>
                    <a:gd name="T7" fmla="*/ 8 h 1588"/>
                    <a:gd name="T8" fmla="*/ 5 w 2319"/>
                    <a:gd name="T9" fmla="*/ 6 h 1588"/>
                    <a:gd name="T10" fmla="*/ 1 w 2319"/>
                    <a:gd name="T11" fmla="*/ 4 h 1588"/>
                    <a:gd name="T12" fmla="*/ 0 w 2319"/>
                    <a:gd name="T13" fmla="*/ 2 h 1588"/>
                    <a:gd name="T14" fmla="*/ 0 60000 65536"/>
                    <a:gd name="T15" fmla="*/ 0 60000 65536"/>
                    <a:gd name="T16" fmla="*/ 0 60000 65536"/>
                    <a:gd name="T17" fmla="*/ 0 60000 65536"/>
                    <a:gd name="T18" fmla="*/ 0 60000 65536"/>
                    <a:gd name="T19" fmla="*/ 0 60000 65536"/>
                    <a:gd name="T20" fmla="*/ 0 60000 65536"/>
                    <a:gd name="T21" fmla="*/ 0 w 2319"/>
                    <a:gd name="T22" fmla="*/ 0 h 1588"/>
                    <a:gd name="T23" fmla="*/ 2319 w 2319"/>
                    <a:gd name="T24" fmla="*/ 1588 h 1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19" h="1588">
                      <a:moveTo>
                        <a:pt x="0" y="484"/>
                      </a:moveTo>
                      <a:cubicBezTo>
                        <a:pt x="485" y="346"/>
                        <a:pt x="959" y="170"/>
                        <a:pt x="1434" y="0"/>
                      </a:cubicBezTo>
                      <a:cubicBezTo>
                        <a:pt x="1742" y="442"/>
                        <a:pt x="2040" y="892"/>
                        <a:pt x="2319" y="1353"/>
                      </a:cubicBezTo>
                      <a:cubicBezTo>
                        <a:pt x="2205" y="1435"/>
                        <a:pt x="2088" y="1512"/>
                        <a:pt x="1971" y="1588"/>
                      </a:cubicBezTo>
                      <a:cubicBezTo>
                        <a:pt x="1721" y="1409"/>
                        <a:pt x="1438" y="1281"/>
                        <a:pt x="1154" y="1166"/>
                      </a:cubicBezTo>
                      <a:cubicBezTo>
                        <a:pt x="848" y="1041"/>
                        <a:pt x="510" y="978"/>
                        <a:pt x="239" y="778"/>
                      </a:cubicBezTo>
                      <a:cubicBezTo>
                        <a:pt x="133" y="705"/>
                        <a:pt x="52" y="601"/>
                        <a:pt x="0" y="484"/>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11" name="Freeform 90">
                  <a:extLst>
                    <a:ext uri="{FF2B5EF4-FFF2-40B4-BE49-F238E27FC236}">
                      <a16:creationId xmlns:a16="http://schemas.microsoft.com/office/drawing/2014/main" id="{6F028B2A-DF14-1240-8807-CFA4AB3BDE3B}"/>
                    </a:ext>
                  </a:extLst>
                </p:cNvPr>
                <p:cNvSpPr>
                  <a:spLocks noChangeArrowheads="1"/>
                </p:cNvSpPr>
                <p:nvPr/>
              </p:nvSpPr>
              <p:spPr bwMode="auto">
                <a:xfrm>
                  <a:off x="2984" y="3673"/>
                  <a:ext cx="12" cy="20"/>
                </a:xfrm>
                <a:custGeom>
                  <a:avLst/>
                  <a:gdLst>
                    <a:gd name="T0" fmla="*/ 3 w 2414"/>
                    <a:gd name="T1" fmla="*/ 6 h 4193"/>
                    <a:gd name="T2" fmla="*/ 12 w 2414"/>
                    <a:gd name="T3" fmla="*/ 0 h 4193"/>
                    <a:gd name="T4" fmla="*/ 11 w 2414"/>
                    <a:gd name="T5" fmla="*/ 6 h 4193"/>
                    <a:gd name="T6" fmla="*/ 7 w 2414"/>
                    <a:gd name="T7" fmla="*/ 18 h 4193"/>
                    <a:gd name="T8" fmla="*/ 6 w 2414"/>
                    <a:gd name="T9" fmla="*/ 20 h 4193"/>
                    <a:gd name="T10" fmla="*/ 0 w 2414"/>
                    <a:gd name="T11" fmla="*/ 8 h 4193"/>
                    <a:gd name="T12" fmla="*/ 3 w 2414"/>
                    <a:gd name="T13" fmla="*/ 6 h 4193"/>
                    <a:gd name="T14" fmla="*/ 0 60000 65536"/>
                    <a:gd name="T15" fmla="*/ 0 60000 65536"/>
                    <a:gd name="T16" fmla="*/ 0 60000 65536"/>
                    <a:gd name="T17" fmla="*/ 0 60000 65536"/>
                    <a:gd name="T18" fmla="*/ 0 60000 65536"/>
                    <a:gd name="T19" fmla="*/ 0 60000 65536"/>
                    <a:gd name="T20" fmla="*/ 0 60000 65536"/>
                    <a:gd name="T21" fmla="*/ 0 w 2414"/>
                    <a:gd name="T22" fmla="*/ 0 h 4193"/>
                    <a:gd name="T23" fmla="*/ 2414 w 2414"/>
                    <a:gd name="T24" fmla="*/ 4193 h 41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14" h="4193">
                      <a:moveTo>
                        <a:pt x="612" y="1251"/>
                      </a:moveTo>
                      <a:cubicBezTo>
                        <a:pt x="1218" y="841"/>
                        <a:pt x="1814" y="417"/>
                        <a:pt x="2414" y="0"/>
                      </a:cubicBezTo>
                      <a:cubicBezTo>
                        <a:pt x="2350" y="391"/>
                        <a:pt x="2231" y="770"/>
                        <a:pt x="2133" y="1154"/>
                      </a:cubicBezTo>
                      <a:cubicBezTo>
                        <a:pt x="1902" y="2000"/>
                        <a:pt x="1657" y="2843"/>
                        <a:pt x="1423" y="3688"/>
                      </a:cubicBezTo>
                      <a:cubicBezTo>
                        <a:pt x="1374" y="3861"/>
                        <a:pt x="1348" y="4046"/>
                        <a:pt x="1235" y="4193"/>
                      </a:cubicBezTo>
                      <a:cubicBezTo>
                        <a:pt x="883" y="3327"/>
                        <a:pt x="464" y="2489"/>
                        <a:pt x="0" y="1678"/>
                      </a:cubicBezTo>
                      <a:cubicBezTo>
                        <a:pt x="197" y="1526"/>
                        <a:pt x="408" y="1393"/>
                        <a:pt x="612" y="1251"/>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12" name="Freeform 91">
                  <a:extLst>
                    <a:ext uri="{FF2B5EF4-FFF2-40B4-BE49-F238E27FC236}">
                      <a16:creationId xmlns:a16="http://schemas.microsoft.com/office/drawing/2014/main" id="{17C6E135-AD2F-2B43-A6B7-59229E236770}"/>
                    </a:ext>
                  </a:extLst>
                </p:cNvPr>
                <p:cNvSpPr>
                  <a:spLocks noChangeArrowheads="1"/>
                </p:cNvSpPr>
                <p:nvPr/>
              </p:nvSpPr>
              <p:spPr bwMode="auto">
                <a:xfrm>
                  <a:off x="2984" y="3673"/>
                  <a:ext cx="12" cy="20"/>
                </a:xfrm>
                <a:custGeom>
                  <a:avLst/>
                  <a:gdLst>
                    <a:gd name="T0" fmla="*/ 3 w 2414"/>
                    <a:gd name="T1" fmla="*/ 6 h 4193"/>
                    <a:gd name="T2" fmla="*/ 12 w 2414"/>
                    <a:gd name="T3" fmla="*/ 0 h 4193"/>
                    <a:gd name="T4" fmla="*/ 11 w 2414"/>
                    <a:gd name="T5" fmla="*/ 6 h 4193"/>
                    <a:gd name="T6" fmla="*/ 7 w 2414"/>
                    <a:gd name="T7" fmla="*/ 18 h 4193"/>
                    <a:gd name="T8" fmla="*/ 6 w 2414"/>
                    <a:gd name="T9" fmla="*/ 20 h 4193"/>
                    <a:gd name="T10" fmla="*/ 0 w 2414"/>
                    <a:gd name="T11" fmla="*/ 8 h 4193"/>
                    <a:gd name="T12" fmla="*/ 3 w 2414"/>
                    <a:gd name="T13" fmla="*/ 6 h 4193"/>
                    <a:gd name="T14" fmla="*/ 0 60000 65536"/>
                    <a:gd name="T15" fmla="*/ 0 60000 65536"/>
                    <a:gd name="T16" fmla="*/ 0 60000 65536"/>
                    <a:gd name="T17" fmla="*/ 0 60000 65536"/>
                    <a:gd name="T18" fmla="*/ 0 60000 65536"/>
                    <a:gd name="T19" fmla="*/ 0 60000 65536"/>
                    <a:gd name="T20" fmla="*/ 0 60000 65536"/>
                    <a:gd name="T21" fmla="*/ 0 w 2414"/>
                    <a:gd name="T22" fmla="*/ 0 h 4193"/>
                    <a:gd name="T23" fmla="*/ 2414 w 2414"/>
                    <a:gd name="T24" fmla="*/ 4193 h 41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14" h="4193">
                      <a:moveTo>
                        <a:pt x="612" y="1251"/>
                      </a:moveTo>
                      <a:cubicBezTo>
                        <a:pt x="1218" y="841"/>
                        <a:pt x="1814" y="417"/>
                        <a:pt x="2414" y="0"/>
                      </a:cubicBezTo>
                      <a:cubicBezTo>
                        <a:pt x="2350" y="391"/>
                        <a:pt x="2231" y="770"/>
                        <a:pt x="2133" y="1154"/>
                      </a:cubicBezTo>
                      <a:cubicBezTo>
                        <a:pt x="1902" y="2000"/>
                        <a:pt x="1657" y="2843"/>
                        <a:pt x="1423" y="3688"/>
                      </a:cubicBezTo>
                      <a:cubicBezTo>
                        <a:pt x="1374" y="3861"/>
                        <a:pt x="1348" y="4046"/>
                        <a:pt x="1235" y="4193"/>
                      </a:cubicBezTo>
                      <a:cubicBezTo>
                        <a:pt x="883" y="3327"/>
                        <a:pt x="464" y="2489"/>
                        <a:pt x="0" y="1678"/>
                      </a:cubicBezTo>
                      <a:cubicBezTo>
                        <a:pt x="197" y="1526"/>
                        <a:pt x="408" y="1393"/>
                        <a:pt x="612" y="1251"/>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13" name="Freeform 92">
                  <a:extLst>
                    <a:ext uri="{FF2B5EF4-FFF2-40B4-BE49-F238E27FC236}">
                      <a16:creationId xmlns:a16="http://schemas.microsoft.com/office/drawing/2014/main" id="{0E59569D-C8F8-FC42-A859-328121D04953}"/>
                    </a:ext>
                  </a:extLst>
                </p:cNvPr>
                <p:cNvSpPr>
                  <a:spLocks noChangeArrowheads="1"/>
                </p:cNvSpPr>
                <p:nvPr/>
              </p:nvSpPr>
              <p:spPr bwMode="auto">
                <a:xfrm>
                  <a:off x="2936" y="3676"/>
                  <a:ext cx="5" cy="8"/>
                </a:xfrm>
                <a:custGeom>
                  <a:avLst/>
                  <a:gdLst>
                    <a:gd name="T0" fmla="*/ 2 w 1078"/>
                    <a:gd name="T1" fmla="*/ 0 h 1706"/>
                    <a:gd name="T2" fmla="*/ 4 w 1078"/>
                    <a:gd name="T3" fmla="*/ 4 h 1706"/>
                    <a:gd name="T4" fmla="*/ 5 w 1078"/>
                    <a:gd name="T5" fmla="*/ 7 h 1706"/>
                    <a:gd name="T6" fmla="*/ 0 w 1078"/>
                    <a:gd name="T7" fmla="*/ 8 h 1706"/>
                    <a:gd name="T8" fmla="*/ 2 w 1078"/>
                    <a:gd name="T9" fmla="*/ 2 h 1706"/>
                    <a:gd name="T10" fmla="*/ 2 w 1078"/>
                    <a:gd name="T11" fmla="*/ 0 h 1706"/>
                    <a:gd name="T12" fmla="*/ 0 60000 65536"/>
                    <a:gd name="T13" fmla="*/ 0 60000 65536"/>
                    <a:gd name="T14" fmla="*/ 0 60000 65536"/>
                    <a:gd name="T15" fmla="*/ 0 60000 65536"/>
                    <a:gd name="T16" fmla="*/ 0 60000 65536"/>
                    <a:gd name="T17" fmla="*/ 0 60000 65536"/>
                    <a:gd name="T18" fmla="*/ 0 w 1078"/>
                    <a:gd name="T19" fmla="*/ 0 h 1706"/>
                    <a:gd name="T20" fmla="*/ 1078 w 1078"/>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1078" h="1706">
                      <a:moveTo>
                        <a:pt x="528" y="0"/>
                      </a:moveTo>
                      <a:cubicBezTo>
                        <a:pt x="656" y="242"/>
                        <a:pt x="729" y="507"/>
                        <a:pt x="833" y="758"/>
                      </a:cubicBezTo>
                      <a:cubicBezTo>
                        <a:pt x="913" y="982"/>
                        <a:pt x="1011" y="1199"/>
                        <a:pt x="1078" y="1427"/>
                      </a:cubicBezTo>
                      <a:cubicBezTo>
                        <a:pt x="720" y="1526"/>
                        <a:pt x="360" y="1616"/>
                        <a:pt x="0" y="1706"/>
                      </a:cubicBezTo>
                      <a:cubicBezTo>
                        <a:pt x="131" y="1262"/>
                        <a:pt x="268" y="820"/>
                        <a:pt x="401" y="376"/>
                      </a:cubicBezTo>
                      <a:cubicBezTo>
                        <a:pt x="437" y="249"/>
                        <a:pt x="477" y="123"/>
                        <a:pt x="528"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14" name="Freeform 93">
                  <a:extLst>
                    <a:ext uri="{FF2B5EF4-FFF2-40B4-BE49-F238E27FC236}">
                      <a16:creationId xmlns:a16="http://schemas.microsoft.com/office/drawing/2014/main" id="{4975026E-A245-B54B-8BE4-056757009166}"/>
                    </a:ext>
                  </a:extLst>
                </p:cNvPr>
                <p:cNvSpPr>
                  <a:spLocks noChangeArrowheads="1"/>
                </p:cNvSpPr>
                <p:nvPr/>
              </p:nvSpPr>
              <p:spPr bwMode="auto">
                <a:xfrm>
                  <a:off x="2936" y="3676"/>
                  <a:ext cx="5" cy="8"/>
                </a:xfrm>
                <a:custGeom>
                  <a:avLst/>
                  <a:gdLst>
                    <a:gd name="T0" fmla="*/ 2 w 1078"/>
                    <a:gd name="T1" fmla="*/ 0 h 1706"/>
                    <a:gd name="T2" fmla="*/ 4 w 1078"/>
                    <a:gd name="T3" fmla="*/ 4 h 1706"/>
                    <a:gd name="T4" fmla="*/ 5 w 1078"/>
                    <a:gd name="T5" fmla="*/ 7 h 1706"/>
                    <a:gd name="T6" fmla="*/ 0 w 1078"/>
                    <a:gd name="T7" fmla="*/ 8 h 1706"/>
                    <a:gd name="T8" fmla="*/ 2 w 1078"/>
                    <a:gd name="T9" fmla="*/ 2 h 1706"/>
                    <a:gd name="T10" fmla="*/ 2 w 1078"/>
                    <a:gd name="T11" fmla="*/ 0 h 1706"/>
                    <a:gd name="T12" fmla="*/ 0 60000 65536"/>
                    <a:gd name="T13" fmla="*/ 0 60000 65536"/>
                    <a:gd name="T14" fmla="*/ 0 60000 65536"/>
                    <a:gd name="T15" fmla="*/ 0 60000 65536"/>
                    <a:gd name="T16" fmla="*/ 0 60000 65536"/>
                    <a:gd name="T17" fmla="*/ 0 60000 65536"/>
                    <a:gd name="T18" fmla="*/ 0 w 1078"/>
                    <a:gd name="T19" fmla="*/ 0 h 1706"/>
                    <a:gd name="T20" fmla="*/ 1078 w 1078"/>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1078" h="1706">
                      <a:moveTo>
                        <a:pt x="528" y="0"/>
                      </a:moveTo>
                      <a:cubicBezTo>
                        <a:pt x="656" y="242"/>
                        <a:pt x="729" y="507"/>
                        <a:pt x="833" y="758"/>
                      </a:cubicBezTo>
                      <a:cubicBezTo>
                        <a:pt x="913" y="982"/>
                        <a:pt x="1011" y="1199"/>
                        <a:pt x="1078" y="1427"/>
                      </a:cubicBezTo>
                      <a:cubicBezTo>
                        <a:pt x="720" y="1526"/>
                        <a:pt x="360" y="1616"/>
                        <a:pt x="0" y="1706"/>
                      </a:cubicBezTo>
                      <a:cubicBezTo>
                        <a:pt x="131" y="1262"/>
                        <a:pt x="268" y="820"/>
                        <a:pt x="401" y="376"/>
                      </a:cubicBezTo>
                      <a:cubicBezTo>
                        <a:pt x="437" y="249"/>
                        <a:pt x="477" y="123"/>
                        <a:pt x="528" y="0"/>
                      </a:cubicBezTo>
                      <a:close/>
                    </a:path>
                  </a:pathLst>
                </a:custGeom>
                <a:solidFill>
                  <a:srgbClr val="E32E3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15" name="Freeform 94">
                  <a:extLst>
                    <a:ext uri="{FF2B5EF4-FFF2-40B4-BE49-F238E27FC236}">
                      <a16:creationId xmlns:a16="http://schemas.microsoft.com/office/drawing/2014/main" id="{0CDB2D60-E921-D44D-9B58-A2C7DF5F59BE}"/>
                    </a:ext>
                  </a:extLst>
                </p:cNvPr>
                <p:cNvSpPr>
                  <a:spLocks noChangeArrowheads="1"/>
                </p:cNvSpPr>
                <p:nvPr/>
              </p:nvSpPr>
              <p:spPr bwMode="auto">
                <a:xfrm>
                  <a:off x="2996" y="3676"/>
                  <a:ext cx="7" cy="10"/>
                </a:xfrm>
                <a:custGeom>
                  <a:avLst/>
                  <a:gdLst>
                    <a:gd name="T0" fmla="*/ 0 w 1386"/>
                    <a:gd name="T1" fmla="*/ 10 h 2034"/>
                    <a:gd name="T2" fmla="*/ 3 w 1386"/>
                    <a:gd name="T3" fmla="*/ 0 h 2034"/>
                    <a:gd name="T4" fmla="*/ 7 w 1386"/>
                    <a:gd name="T5" fmla="*/ 10 h 2034"/>
                    <a:gd name="T6" fmla="*/ 0 w 1386"/>
                    <a:gd name="T7" fmla="*/ 10 h 2034"/>
                    <a:gd name="T8" fmla="*/ 0 60000 65536"/>
                    <a:gd name="T9" fmla="*/ 0 60000 65536"/>
                    <a:gd name="T10" fmla="*/ 0 60000 65536"/>
                    <a:gd name="T11" fmla="*/ 0 60000 65536"/>
                    <a:gd name="T12" fmla="*/ 0 w 1386"/>
                    <a:gd name="T13" fmla="*/ 0 h 2034"/>
                    <a:gd name="T14" fmla="*/ 1386 w 1386"/>
                    <a:gd name="T15" fmla="*/ 2034 h 2034"/>
                  </a:gdLst>
                  <a:ahLst/>
                  <a:cxnLst>
                    <a:cxn ang="T8">
                      <a:pos x="T0" y="T1"/>
                    </a:cxn>
                    <a:cxn ang="T9">
                      <a:pos x="T2" y="T3"/>
                    </a:cxn>
                    <a:cxn ang="T10">
                      <a:pos x="T4" y="T5"/>
                    </a:cxn>
                    <a:cxn ang="T11">
                      <a:pos x="T6" y="T7"/>
                    </a:cxn>
                  </a:cxnLst>
                  <a:rect l="T12" t="T13" r="T14" b="T15"/>
                  <a:pathLst>
                    <a:path w="1386" h="2034">
                      <a:moveTo>
                        <a:pt x="0" y="2028"/>
                      </a:moveTo>
                      <a:cubicBezTo>
                        <a:pt x="204" y="1352"/>
                        <a:pt x="400" y="672"/>
                        <a:pt x="618" y="0"/>
                      </a:cubicBezTo>
                      <a:cubicBezTo>
                        <a:pt x="873" y="677"/>
                        <a:pt x="1135" y="1350"/>
                        <a:pt x="1386" y="2028"/>
                      </a:cubicBezTo>
                      <a:cubicBezTo>
                        <a:pt x="924" y="2034"/>
                        <a:pt x="462" y="2034"/>
                        <a:pt x="0" y="2028"/>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16" name="Freeform 95">
                  <a:extLst>
                    <a:ext uri="{FF2B5EF4-FFF2-40B4-BE49-F238E27FC236}">
                      <a16:creationId xmlns:a16="http://schemas.microsoft.com/office/drawing/2014/main" id="{5C0C2D57-2D71-EE40-AFBA-CD98B67339E6}"/>
                    </a:ext>
                  </a:extLst>
                </p:cNvPr>
                <p:cNvSpPr>
                  <a:spLocks noChangeArrowheads="1"/>
                </p:cNvSpPr>
                <p:nvPr/>
              </p:nvSpPr>
              <p:spPr bwMode="auto">
                <a:xfrm>
                  <a:off x="2996" y="3676"/>
                  <a:ext cx="7" cy="10"/>
                </a:xfrm>
                <a:custGeom>
                  <a:avLst/>
                  <a:gdLst>
                    <a:gd name="T0" fmla="*/ 0 w 1386"/>
                    <a:gd name="T1" fmla="*/ 10 h 2034"/>
                    <a:gd name="T2" fmla="*/ 3 w 1386"/>
                    <a:gd name="T3" fmla="*/ 0 h 2034"/>
                    <a:gd name="T4" fmla="*/ 7 w 1386"/>
                    <a:gd name="T5" fmla="*/ 10 h 2034"/>
                    <a:gd name="T6" fmla="*/ 0 w 1386"/>
                    <a:gd name="T7" fmla="*/ 10 h 2034"/>
                    <a:gd name="T8" fmla="*/ 0 60000 65536"/>
                    <a:gd name="T9" fmla="*/ 0 60000 65536"/>
                    <a:gd name="T10" fmla="*/ 0 60000 65536"/>
                    <a:gd name="T11" fmla="*/ 0 60000 65536"/>
                    <a:gd name="T12" fmla="*/ 0 w 1386"/>
                    <a:gd name="T13" fmla="*/ 0 h 2034"/>
                    <a:gd name="T14" fmla="*/ 1386 w 1386"/>
                    <a:gd name="T15" fmla="*/ 2034 h 2034"/>
                  </a:gdLst>
                  <a:ahLst/>
                  <a:cxnLst>
                    <a:cxn ang="T8">
                      <a:pos x="T0" y="T1"/>
                    </a:cxn>
                    <a:cxn ang="T9">
                      <a:pos x="T2" y="T3"/>
                    </a:cxn>
                    <a:cxn ang="T10">
                      <a:pos x="T4" y="T5"/>
                    </a:cxn>
                    <a:cxn ang="T11">
                      <a:pos x="T6" y="T7"/>
                    </a:cxn>
                  </a:cxnLst>
                  <a:rect l="T12" t="T13" r="T14" b="T15"/>
                  <a:pathLst>
                    <a:path w="1386" h="2034">
                      <a:moveTo>
                        <a:pt x="0" y="2028"/>
                      </a:moveTo>
                      <a:cubicBezTo>
                        <a:pt x="204" y="1352"/>
                        <a:pt x="400" y="672"/>
                        <a:pt x="618" y="0"/>
                      </a:cubicBezTo>
                      <a:cubicBezTo>
                        <a:pt x="873" y="677"/>
                        <a:pt x="1135" y="1350"/>
                        <a:pt x="1386" y="2028"/>
                      </a:cubicBezTo>
                      <a:cubicBezTo>
                        <a:pt x="924" y="2034"/>
                        <a:pt x="462" y="2034"/>
                        <a:pt x="0" y="2028"/>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17" name="Freeform 96">
                  <a:extLst>
                    <a:ext uri="{FF2B5EF4-FFF2-40B4-BE49-F238E27FC236}">
                      <a16:creationId xmlns:a16="http://schemas.microsoft.com/office/drawing/2014/main" id="{B03B69F5-2002-5741-A8EF-08DDE1410DB0}"/>
                    </a:ext>
                  </a:extLst>
                </p:cNvPr>
                <p:cNvSpPr>
                  <a:spLocks noChangeArrowheads="1"/>
                </p:cNvSpPr>
                <p:nvPr/>
              </p:nvSpPr>
              <p:spPr bwMode="auto">
                <a:xfrm>
                  <a:off x="2951" y="3678"/>
                  <a:ext cx="19" cy="17"/>
                </a:xfrm>
                <a:custGeom>
                  <a:avLst/>
                  <a:gdLst>
                    <a:gd name="T0" fmla="*/ 0 w 3844"/>
                    <a:gd name="T1" fmla="*/ 3 h 3542"/>
                    <a:gd name="T2" fmla="*/ 10 w 3844"/>
                    <a:gd name="T3" fmla="*/ 0 h 3542"/>
                    <a:gd name="T4" fmla="*/ 14 w 3844"/>
                    <a:gd name="T5" fmla="*/ 6 h 3542"/>
                    <a:gd name="T6" fmla="*/ 19 w 3844"/>
                    <a:gd name="T7" fmla="*/ 9 h 3542"/>
                    <a:gd name="T8" fmla="*/ 13 w 3844"/>
                    <a:gd name="T9" fmla="*/ 13 h 3542"/>
                    <a:gd name="T10" fmla="*/ 11 w 3844"/>
                    <a:gd name="T11" fmla="*/ 11 h 3542"/>
                    <a:gd name="T12" fmla="*/ 11 w 3844"/>
                    <a:gd name="T13" fmla="*/ 14 h 3542"/>
                    <a:gd name="T14" fmla="*/ 6 w 3844"/>
                    <a:gd name="T15" fmla="*/ 17 h 3542"/>
                    <a:gd name="T16" fmla="*/ 4 w 3844"/>
                    <a:gd name="T17" fmla="*/ 14 h 3542"/>
                    <a:gd name="T18" fmla="*/ 0 w 3844"/>
                    <a:gd name="T19" fmla="*/ 3 h 35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4"/>
                    <a:gd name="T31" fmla="*/ 0 h 3542"/>
                    <a:gd name="T32" fmla="*/ 3844 w 3844"/>
                    <a:gd name="T33" fmla="*/ 3542 h 35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4" h="3542">
                      <a:moveTo>
                        <a:pt x="0" y="589"/>
                      </a:moveTo>
                      <a:cubicBezTo>
                        <a:pt x="705" y="410"/>
                        <a:pt x="1401" y="198"/>
                        <a:pt x="2101" y="0"/>
                      </a:cubicBezTo>
                      <a:cubicBezTo>
                        <a:pt x="2132" y="502"/>
                        <a:pt x="2381" y="992"/>
                        <a:pt x="2787" y="1294"/>
                      </a:cubicBezTo>
                      <a:cubicBezTo>
                        <a:pt x="3099" y="1534"/>
                        <a:pt x="3495" y="1615"/>
                        <a:pt x="3844" y="1787"/>
                      </a:cubicBezTo>
                      <a:cubicBezTo>
                        <a:pt x="3419" y="2063"/>
                        <a:pt x="2990" y="2334"/>
                        <a:pt x="2565" y="2609"/>
                      </a:cubicBezTo>
                      <a:cubicBezTo>
                        <a:pt x="2429" y="2500"/>
                        <a:pt x="2295" y="2388"/>
                        <a:pt x="2162" y="2275"/>
                      </a:cubicBezTo>
                      <a:cubicBezTo>
                        <a:pt x="2165" y="2474"/>
                        <a:pt x="2179" y="2673"/>
                        <a:pt x="2167" y="2872"/>
                      </a:cubicBezTo>
                      <a:cubicBezTo>
                        <a:pt x="1831" y="3092"/>
                        <a:pt x="1498" y="3315"/>
                        <a:pt x="1167" y="3542"/>
                      </a:cubicBezTo>
                      <a:cubicBezTo>
                        <a:pt x="979" y="3349"/>
                        <a:pt x="907" y="3084"/>
                        <a:pt x="811" y="2840"/>
                      </a:cubicBezTo>
                      <a:cubicBezTo>
                        <a:pt x="526" y="2095"/>
                        <a:pt x="262" y="1342"/>
                        <a:pt x="0" y="589"/>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18" name="Freeform 97">
                  <a:extLst>
                    <a:ext uri="{FF2B5EF4-FFF2-40B4-BE49-F238E27FC236}">
                      <a16:creationId xmlns:a16="http://schemas.microsoft.com/office/drawing/2014/main" id="{86F3747F-4C8D-BA45-9B65-0ED8CD634475}"/>
                    </a:ext>
                  </a:extLst>
                </p:cNvPr>
                <p:cNvSpPr>
                  <a:spLocks noChangeArrowheads="1"/>
                </p:cNvSpPr>
                <p:nvPr/>
              </p:nvSpPr>
              <p:spPr bwMode="auto">
                <a:xfrm>
                  <a:off x="2951" y="3678"/>
                  <a:ext cx="19" cy="17"/>
                </a:xfrm>
                <a:custGeom>
                  <a:avLst/>
                  <a:gdLst>
                    <a:gd name="T0" fmla="*/ 0 w 3844"/>
                    <a:gd name="T1" fmla="*/ 3 h 3542"/>
                    <a:gd name="T2" fmla="*/ 10 w 3844"/>
                    <a:gd name="T3" fmla="*/ 0 h 3542"/>
                    <a:gd name="T4" fmla="*/ 14 w 3844"/>
                    <a:gd name="T5" fmla="*/ 6 h 3542"/>
                    <a:gd name="T6" fmla="*/ 19 w 3844"/>
                    <a:gd name="T7" fmla="*/ 9 h 3542"/>
                    <a:gd name="T8" fmla="*/ 13 w 3844"/>
                    <a:gd name="T9" fmla="*/ 13 h 3542"/>
                    <a:gd name="T10" fmla="*/ 11 w 3844"/>
                    <a:gd name="T11" fmla="*/ 11 h 3542"/>
                    <a:gd name="T12" fmla="*/ 11 w 3844"/>
                    <a:gd name="T13" fmla="*/ 14 h 3542"/>
                    <a:gd name="T14" fmla="*/ 6 w 3844"/>
                    <a:gd name="T15" fmla="*/ 17 h 3542"/>
                    <a:gd name="T16" fmla="*/ 4 w 3844"/>
                    <a:gd name="T17" fmla="*/ 14 h 3542"/>
                    <a:gd name="T18" fmla="*/ 0 w 3844"/>
                    <a:gd name="T19" fmla="*/ 3 h 35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4"/>
                    <a:gd name="T31" fmla="*/ 0 h 3542"/>
                    <a:gd name="T32" fmla="*/ 3844 w 3844"/>
                    <a:gd name="T33" fmla="*/ 3542 h 35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4" h="3542">
                      <a:moveTo>
                        <a:pt x="0" y="589"/>
                      </a:moveTo>
                      <a:cubicBezTo>
                        <a:pt x="705" y="410"/>
                        <a:pt x="1401" y="198"/>
                        <a:pt x="2101" y="0"/>
                      </a:cubicBezTo>
                      <a:cubicBezTo>
                        <a:pt x="2132" y="502"/>
                        <a:pt x="2381" y="992"/>
                        <a:pt x="2787" y="1294"/>
                      </a:cubicBezTo>
                      <a:cubicBezTo>
                        <a:pt x="3099" y="1534"/>
                        <a:pt x="3495" y="1615"/>
                        <a:pt x="3844" y="1787"/>
                      </a:cubicBezTo>
                      <a:cubicBezTo>
                        <a:pt x="3419" y="2063"/>
                        <a:pt x="2990" y="2334"/>
                        <a:pt x="2565" y="2609"/>
                      </a:cubicBezTo>
                      <a:cubicBezTo>
                        <a:pt x="2429" y="2500"/>
                        <a:pt x="2295" y="2388"/>
                        <a:pt x="2162" y="2275"/>
                      </a:cubicBezTo>
                      <a:cubicBezTo>
                        <a:pt x="2165" y="2474"/>
                        <a:pt x="2179" y="2673"/>
                        <a:pt x="2167" y="2872"/>
                      </a:cubicBezTo>
                      <a:cubicBezTo>
                        <a:pt x="1831" y="3092"/>
                        <a:pt x="1498" y="3315"/>
                        <a:pt x="1167" y="3542"/>
                      </a:cubicBezTo>
                      <a:cubicBezTo>
                        <a:pt x="979" y="3349"/>
                        <a:pt x="907" y="3084"/>
                        <a:pt x="811" y="2840"/>
                      </a:cubicBezTo>
                      <a:cubicBezTo>
                        <a:pt x="526" y="2095"/>
                        <a:pt x="262" y="1342"/>
                        <a:pt x="0" y="589"/>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19" name="Freeform 98">
                  <a:extLst>
                    <a:ext uri="{FF2B5EF4-FFF2-40B4-BE49-F238E27FC236}">
                      <a16:creationId xmlns:a16="http://schemas.microsoft.com/office/drawing/2014/main" id="{8ED1E2DC-6A35-7642-BAA5-35A406474FC3}"/>
                    </a:ext>
                  </a:extLst>
                </p:cNvPr>
                <p:cNvSpPr>
                  <a:spLocks noChangeArrowheads="1"/>
                </p:cNvSpPr>
                <p:nvPr/>
              </p:nvSpPr>
              <p:spPr bwMode="auto">
                <a:xfrm>
                  <a:off x="2919" y="3678"/>
                  <a:ext cx="15" cy="11"/>
                </a:xfrm>
                <a:custGeom>
                  <a:avLst/>
                  <a:gdLst>
                    <a:gd name="T0" fmla="*/ 11 w 2951"/>
                    <a:gd name="T1" fmla="*/ 1 h 2155"/>
                    <a:gd name="T2" fmla="*/ 15 w 2951"/>
                    <a:gd name="T3" fmla="*/ 0 h 2155"/>
                    <a:gd name="T4" fmla="*/ 13 w 2951"/>
                    <a:gd name="T5" fmla="*/ 8 h 2155"/>
                    <a:gd name="T6" fmla="*/ 0 w 2951"/>
                    <a:gd name="T7" fmla="*/ 11 h 2155"/>
                    <a:gd name="T8" fmla="*/ 0 w 2951"/>
                    <a:gd name="T9" fmla="*/ 5 h 2155"/>
                    <a:gd name="T10" fmla="*/ 9 w 2951"/>
                    <a:gd name="T11" fmla="*/ 2 h 2155"/>
                    <a:gd name="T12" fmla="*/ 11 w 2951"/>
                    <a:gd name="T13" fmla="*/ 1 h 2155"/>
                    <a:gd name="T14" fmla="*/ 0 60000 65536"/>
                    <a:gd name="T15" fmla="*/ 0 60000 65536"/>
                    <a:gd name="T16" fmla="*/ 0 60000 65536"/>
                    <a:gd name="T17" fmla="*/ 0 60000 65536"/>
                    <a:gd name="T18" fmla="*/ 0 60000 65536"/>
                    <a:gd name="T19" fmla="*/ 0 60000 65536"/>
                    <a:gd name="T20" fmla="*/ 0 60000 65536"/>
                    <a:gd name="T21" fmla="*/ 0 w 2951"/>
                    <a:gd name="T22" fmla="*/ 0 h 2155"/>
                    <a:gd name="T23" fmla="*/ 2951 w 2951"/>
                    <a:gd name="T24" fmla="*/ 2155 h 21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51" h="2155">
                      <a:moveTo>
                        <a:pt x="2141" y="275"/>
                      </a:moveTo>
                      <a:cubicBezTo>
                        <a:pt x="2412" y="188"/>
                        <a:pt x="2680" y="88"/>
                        <a:pt x="2951" y="0"/>
                      </a:cubicBezTo>
                      <a:cubicBezTo>
                        <a:pt x="2815" y="506"/>
                        <a:pt x="2671" y="1010"/>
                        <a:pt x="2527" y="1514"/>
                      </a:cubicBezTo>
                      <a:cubicBezTo>
                        <a:pt x="1688" y="1720"/>
                        <a:pt x="852" y="1938"/>
                        <a:pt x="15" y="2155"/>
                      </a:cubicBezTo>
                      <a:cubicBezTo>
                        <a:pt x="20" y="1769"/>
                        <a:pt x="0" y="1382"/>
                        <a:pt x="7" y="996"/>
                      </a:cubicBezTo>
                      <a:cubicBezTo>
                        <a:pt x="622" y="792"/>
                        <a:pt x="1235" y="580"/>
                        <a:pt x="1848" y="371"/>
                      </a:cubicBezTo>
                      <a:cubicBezTo>
                        <a:pt x="1945" y="338"/>
                        <a:pt x="2043" y="307"/>
                        <a:pt x="2141" y="275"/>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20" name="Freeform 99">
                  <a:extLst>
                    <a:ext uri="{FF2B5EF4-FFF2-40B4-BE49-F238E27FC236}">
                      <a16:creationId xmlns:a16="http://schemas.microsoft.com/office/drawing/2014/main" id="{55876B69-7A3C-E744-A472-665FA47F99EA}"/>
                    </a:ext>
                  </a:extLst>
                </p:cNvPr>
                <p:cNvSpPr>
                  <a:spLocks noChangeArrowheads="1"/>
                </p:cNvSpPr>
                <p:nvPr/>
              </p:nvSpPr>
              <p:spPr bwMode="auto">
                <a:xfrm>
                  <a:off x="2919" y="3678"/>
                  <a:ext cx="15" cy="11"/>
                </a:xfrm>
                <a:custGeom>
                  <a:avLst/>
                  <a:gdLst>
                    <a:gd name="T0" fmla="*/ 11 w 2951"/>
                    <a:gd name="T1" fmla="*/ 1 h 2155"/>
                    <a:gd name="T2" fmla="*/ 15 w 2951"/>
                    <a:gd name="T3" fmla="*/ 0 h 2155"/>
                    <a:gd name="T4" fmla="*/ 13 w 2951"/>
                    <a:gd name="T5" fmla="*/ 8 h 2155"/>
                    <a:gd name="T6" fmla="*/ 0 w 2951"/>
                    <a:gd name="T7" fmla="*/ 11 h 2155"/>
                    <a:gd name="T8" fmla="*/ 0 w 2951"/>
                    <a:gd name="T9" fmla="*/ 5 h 2155"/>
                    <a:gd name="T10" fmla="*/ 9 w 2951"/>
                    <a:gd name="T11" fmla="*/ 2 h 2155"/>
                    <a:gd name="T12" fmla="*/ 11 w 2951"/>
                    <a:gd name="T13" fmla="*/ 1 h 2155"/>
                    <a:gd name="T14" fmla="*/ 0 60000 65536"/>
                    <a:gd name="T15" fmla="*/ 0 60000 65536"/>
                    <a:gd name="T16" fmla="*/ 0 60000 65536"/>
                    <a:gd name="T17" fmla="*/ 0 60000 65536"/>
                    <a:gd name="T18" fmla="*/ 0 60000 65536"/>
                    <a:gd name="T19" fmla="*/ 0 60000 65536"/>
                    <a:gd name="T20" fmla="*/ 0 60000 65536"/>
                    <a:gd name="T21" fmla="*/ 0 w 2951"/>
                    <a:gd name="T22" fmla="*/ 0 h 2155"/>
                    <a:gd name="T23" fmla="*/ 2951 w 2951"/>
                    <a:gd name="T24" fmla="*/ 2155 h 21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51" h="2155">
                      <a:moveTo>
                        <a:pt x="2141" y="275"/>
                      </a:moveTo>
                      <a:cubicBezTo>
                        <a:pt x="2412" y="188"/>
                        <a:pt x="2680" y="88"/>
                        <a:pt x="2951" y="0"/>
                      </a:cubicBezTo>
                      <a:cubicBezTo>
                        <a:pt x="2815" y="506"/>
                        <a:pt x="2671" y="1010"/>
                        <a:pt x="2527" y="1514"/>
                      </a:cubicBezTo>
                      <a:cubicBezTo>
                        <a:pt x="1688" y="1720"/>
                        <a:pt x="852" y="1938"/>
                        <a:pt x="15" y="2155"/>
                      </a:cubicBezTo>
                      <a:cubicBezTo>
                        <a:pt x="20" y="1769"/>
                        <a:pt x="0" y="1382"/>
                        <a:pt x="7" y="996"/>
                      </a:cubicBezTo>
                      <a:cubicBezTo>
                        <a:pt x="622" y="792"/>
                        <a:pt x="1235" y="580"/>
                        <a:pt x="1848" y="371"/>
                      </a:cubicBezTo>
                      <a:cubicBezTo>
                        <a:pt x="1945" y="338"/>
                        <a:pt x="2043" y="307"/>
                        <a:pt x="2141" y="275"/>
                      </a:cubicBezTo>
                      <a:close/>
                    </a:path>
                  </a:pathLst>
                </a:custGeom>
                <a:solidFill>
                  <a:srgbClr val="E32E3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21" name="Freeform 100">
                  <a:extLst>
                    <a:ext uri="{FF2B5EF4-FFF2-40B4-BE49-F238E27FC236}">
                      <a16:creationId xmlns:a16="http://schemas.microsoft.com/office/drawing/2014/main" id="{109C85EE-A014-0C49-9742-AA6B4308D0BA}"/>
                    </a:ext>
                  </a:extLst>
                </p:cNvPr>
                <p:cNvSpPr>
                  <a:spLocks noChangeArrowheads="1"/>
                </p:cNvSpPr>
                <p:nvPr/>
              </p:nvSpPr>
              <p:spPr bwMode="auto">
                <a:xfrm>
                  <a:off x="2901" y="3678"/>
                  <a:ext cx="6" cy="12"/>
                </a:xfrm>
                <a:custGeom>
                  <a:avLst/>
                  <a:gdLst>
                    <a:gd name="T0" fmla="*/ 0 w 1169"/>
                    <a:gd name="T1" fmla="*/ 0 h 2470"/>
                    <a:gd name="T2" fmla="*/ 6 w 1169"/>
                    <a:gd name="T3" fmla="*/ 10 h 2470"/>
                    <a:gd name="T4" fmla="*/ 0 w 1169"/>
                    <a:gd name="T5" fmla="*/ 12 h 2470"/>
                    <a:gd name="T6" fmla="*/ 0 w 1169"/>
                    <a:gd name="T7" fmla="*/ 0 h 2470"/>
                    <a:gd name="T8" fmla="*/ 0 60000 65536"/>
                    <a:gd name="T9" fmla="*/ 0 60000 65536"/>
                    <a:gd name="T10" fmla="*/ 0 60000 65536"/>
                    <a:gd name="T11" fmla="*/ 0 60000 65536"/>
                    <a:gd name="T12" fmla="*/ 0 w 1169"/>
                    <a:gd name="T13" fmla="*/ 0 h 2470"/>
                    <a:gd name="T14" fmla="*/ 1169 w 1169"/>
                    <a:gd name="T15" fmla="*/ 2470 h 2470"/>
                  </a:gdLst>
                  <a:ahLst/>
                  <a:cxnLst>
                    <a:cxn ang="T8">
                      <a:pos x="T0" y="T1"/>
                    </a:cxn>
                    <a:cxn ang="T9">
                      <a:pos x="T2" y="T3"/>
                    </a:cxn>
                    <a:cxn ang="T10">
                      <a:pos x="T4" y="T5"/>
                    </a:cxn>
                    <a:cxn ang="T11">
                      <a:pos x="T6" y="T7"/>
                    </a:cxn>
                  </a:cxnLst>
                  <a:rect l="T12" t="T13" r="T14" b="T15"/>
                  <a:pathLst>
                    <a:path w="1169" h="2470">
                      <a:moveTo>
                        <a:pt x="25" y="0"/>
                      </a:moveTo>
                      <a:cubicBezTo>
                        <a:pt x="416" y="658"/>
                        <a:pt x="785" y="1330"/>
                        <a:pt x="1169" y="1993"/>
                      </a:cubicBezTo>
                      <a:cubicBezTo>
                        <a:pt x="789" y="2155"/>
                        <a:pt x="409" y="2318"/>
                        <a:pt x="25" y="2470"/>
                      </a:cubicBezTo>
                      <a:cubicBezTo>
                        <a:pt x="5" y="1647"/>
                        <a:pt x="0" y="823"/>
                        <a:pt x="25"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22" name="Freeform 101">
                  <a:extLst>
                    <a:ext uri="{FF2B5EF4-FFF2-40B4-BE49-F238E27FC236}">
                      <a16:creationId xmlns:a16="http://schemas.microsoft.com/office/drawing/2014/main" id="{DC278739-7FC9-6247-B93D-DE1D77EF3129}"/>
                    </a:ext>
                  </a:extLst>
                </p:cNvPr>
                <p:cNvSpPr>
                  <a:spLocks noChangeArrowheads="1"/>
                </p:cNvSpPr>
                <p:nvPr/>
              </p:nvSpPr>
              <p:spPr bwMode="auto">
                <a:xfrm>
                  <a:off x="2901" y="3678"/>
                  <a:ext cx="6" cy="12"/>
                </a:xfrm>
                <a:custGeom>
                  <a:avLst/>
                  <a:gdLst>
                    <a:gd name="T0" fmla="*/ 0 w 1169"/>
                    <a:gd name="T1" fmla="*/ 0 h 2470"/>
                    <a:gd name="T2" fmla="*/ 6 w 1169"/>
                    <a:gd name="T3" fmla="*/ 10 h 2470"/>
                    <a:gd name="T4" fmla="*/ 0 w 1169"/>
                    <a:gd name="T5" fmla="*/ 12 h 2470"/>
                    <a:gd name="T6" fmla="*/ 0 w 1169"/>
                    <a:gd name="T7" fmla="*/ 0 h 2470"/>
                    <a:gd name="T8" fmla="*/ 0 60000 65536"/>
                    <a:gd name="T9" fmla="*/ 0 60000 65536"/>
                    <a:gd name="T10" fmla="*/ 0 60000 65536"/>
                    <a:gd name="T11" fmla="*/ 0 60000 65536"/>
                    <a:gd name="T12" fmla="*/ 0 w 1169"/>
                    <a:gd name="T13" fmla="*/ 0 h 2470"/>
                    <a:gd name="T14" fmla="*/ 1169 w 1169"/>
                    <a:gd name="T15" fmla="*/ 2470 h 2470"/>
                  </a:gdLst>
                  <a:ahLst/>
                  <a:cxnLst>
                    <a:cxn ang="T8">
                      <a:pos x="T0" y="T1"/>
                    </a:cxn>
                    <a:cxn ang="T9">
                      <a:pos x="T2" y="T3"/>
                    </a:cxn>
                    <a:cxn ang="T10">
                      <a:pos x="T4" y="T5"/>
                    </a:cxn>
                    <a:cxn ang="T11">
                      <a:pos x="T6" y="T7"/>
                    </a:cxn>
                  </a:cxnLst>
                  <a:rect l="T12" t="T13" r="T14" b="T15"/>
                  <a:pathLst>
                    <a:path w="1169" h="2470">
                      <a:moveTo>
                        <a:pt x="25" y="0"/>
                      </a:moveTo>
                      <a:cubicBezTo>
                        <a:pt x="416" y="658"/>
                        <a:pt x="785" y="1330"/>
                        <a:pt x="1169" y="1993"/>
                      </a:cubicBezTo>
                      <a:cubicBezTo>
                        <a:pt x="789" y="2155"/>
                        <a:pt x="409" y="2318"/>
                        <a:pt x="25" y="2470"/>
                      </a:cubicBezTo>
                      <a:cubicBezTo>
                        <a:pt x="5" y="1647"/>
                        <a:pt x="0" y="823"/>
                        <a:pt x="25" y="0"/>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23" name="Freeform 102">
                  <a:extLst>
                    <a:ext uri="{FF2B5EF4-FFF2-40B4-BE49-F238E27FC236}">
                      <a16:creationId xmlns:a16="http://schemas.microsoft.com/office/drawing/2014/main" id="{D91FFD7B-40D2-CC4A-9F57-C2E57BD51390}"/>
                    </a:ext>
                  </a:extLst>
                </p:cNvPr>
                <p:cNvSpPr>
                  <a:spLocks noChangeArrowheads="1"/>
                </p:cNvSpPr>
                <p:nvPr/>
              </p:nvSpPr>
              <p:spPr bwMode="auto">
                <a:xfrm>
                  <a:off x="2895" y="3680"/>
                  <a:ext cx="88" cy="69"/>
                </a:xfrm>
                <a:custGeom>
                  <a:avLst/>
                  <a:gdLst>
                    <a:gd name="T0" fmla="*/ 87 w 17975"/>
                    <a:gd name="T1" fmla="*/ 0 h 14047"/>
                    <a:gd name="T2" fmla="*/ 88 w 17975"/>
                    <a:gd name="T3" fmla="*/ 3 h 14047"/>
                    <a:gd name="T4" fmla="*/ 87 w 17975"/>
                    <a:gd name="T5" fmla="*/ 3 h 14047"/>
                    <a:gd name="T6" fmla="*/ 79 w 17975"/>
                    <a:gd name="T7" fmla="*/ 8 h 14047"/>
                    <a:gd name="T8" fmla="*/ 73 w 17975"/>
                    <a:gd name="T9" fmla="*/ 13 h 14047"/>
                    <a:gd name="T10" fmla="*/ 67 w 17975"/>
                    <a:gd name="T11" fmla="*/ 16 h 14047"/>
                    <a:gd name="T12" fmla="*/ 54 w 17975"/>
                    <a:gd name="T13" fmla="*/ 25 h 14047"/>
                    <a:gd name="T14" fmla="*/ 52 w 17975"/>
                    <a:gd name="T15" fmla="*/ 27 h 14047"/>
                    <a:gd name="T16" fmla="*/ 28 w 17975"/>
                    <a:gd name="T17" fmla="*/ 44 h 14047"/>
                    <a:gd name="T18" fmla="*/ 12 w 17975"/>
                    <a:gd name="T19" fmla="*/ 57 h 14047"/>
                    <a:gd name="T20" fmla="*/ 4 w 17975"/>
                    <a:gd name="T21" fmla="*/ 65 h 14047"/>
                    <a:gd name="T22" fmla="*/ 0 w 17975"/>
                    <a:gd name="T23" fmla="*/ 69 h 14047"/>
                    <a:gd name="T24" fmla="*/ 0 w 17975"/>
                    <a:gd name="T25" fmla="*/ 66 h 14047"/>
                    <a:gd name="T26" fmla="*/ 11 w 17975"/>
                    <a:gd name="T27" fmla="*/ 56 h 14047"/>
                    <a:gd name="T28" fmla="*/ 40 w 17975"/>
                    <a:gd name="T29" fmla="*/ 31 h 14047"/>
                    <a:gd name="T30" fmla="*/ 50 w 17975"/>
                    <a:gd name="T31" fmla="*/ 24 h 14047"/>
                    <a:gd name="T32" fmla="*/ 52 w 17975"/>
                    <a:gd name="T33" fmla="*/ 23 h 14047"/>
                    <a:gd name="T34" fmla="*/ 61 w 17975"/>
                    <a:gd name="T35" fmla="*/ 17 h 14047"/>
                    <a:gd name="T36" fmla="*/ 62 w 17975"/>
                    <a:gd name="T37" fmla="*/ 16 h 14047"/>
                    <a:gd name="T38" fmla="*/ 67 w 17975"/>
                    <a:gd name="T39" fmla="*/ 12 h 14047"/>
                    <a:gd name="T40" fmla="*/ 69 w 17975"/>
                    <a:gd name="T41" fmla="*/ 11 h 14047"/>
                    <a:gd name="T42" fmla="*/ 76 w 17975"/>
                    <a:gd name="T43" fmla="*/ 7 h 14047"/>
                    <a:gd name="T44" fmla="*/ 85 w 17975"/>
                    <a:gd name="T45" fmla="*/ 1 h 14047"/>
                    <a:gd name="T46" fmla="*/ 87 w 17975"/>
                    <a:gd name="T47" fmla="*/ 0 h 14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975"/>
                    <a:gd name="T73" fmla="*/ 0 h 14047"/>
                    <a:gd name="T74" fmla="*/ 17975 w 17975"/>
                    <a:gd name="T75" fmla="*/ 14047 h 140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975" h="14047">
                      <a:moveTo>
                        <a:pt x="17673" y="0"/>
                      </a:moveTo>
                      <a:cubicBezTo>
                        <a:pt x="17775" y="171"/>
                        <a:pt x="17877" y="343"/>
                        <a:pt x="17975" y="517"/>
                      </a:cubicBezTo>
                      <a:cubicBezTo>
                        <a:pt x="17926" y="546"/>
                        <a:pt x="17878" y="576"/>
                        <a:pt x="17831" y="606"/>
                      </a:cubicBezTo>
                      <a:cubicBezTo>
                        <a:pt x="17274" y="982"/>
                        <a:pt x="16712" y="1352"/>
                        <a:pt x="16154" y="1725"/>
                      </a:cubicBezTo>
                      <a:cubicBezTo>
                        <a:pt x="15707" y="2019"/>
                        <a:pt x="15259" y="2311"/>
                        <a:pt x="14815" y="2609"/>
                      </a:cubicBezTo>
                      <a:cubicBezTo>
                        <a:pt x="14466" y="2834"/>
                        <a:pt x="14119" y="3063"/>
                        <a:pt x="13774" y="3295"/>
                      </a:cubicBezTo>
                      <a:cubicBezTo>
                        <a:pt x="12852" y="3897"/>
                        <a:pt x="11938" y="4511"/>
                        <a:pt x="11033" y="5138"/>
                      </a:cubicBezTo>
                      <a:cubicBezTo>
                        <a:pt x="10900" y="5229"/>
                        <a:pt x="10767" y="5322"/>
                        <a:pt x="10635" y="5415"/>
                      </a:cubicBezTo>
                      <a:cubicBezTo>
                        <a:pt x="8998" y="6557"/>
                        <a:pt x="7392" y="7742"/>
                        <a:pt x="5820" y="8972"/>
                      </a:cubicBezTo>
                      <a:cubicBezTo>
                        <a:pt x="4698" y="9855"/>
                        <a:pt x="3587" y="10754"/>
                        <a:pt x="2516" y="11698"/>
                      </a:cubicBezTo>
                      <a:cubicBezTo>
                        <a:pt x="1951" y="12191"/>
                        <a:pt x="1389" y="12688"/>
                        <a:pt x="850" y="13209"/>
                      </a:cubicBezTo>
                      <a:cubicBezTo>
                        <a:pt x="559" y="13479"/>
                        <a:pt x="293" y="13774"/>
                        <a:pt x="5" y="14047"/>
                      </a:cubicBezTo>
                      <a:cubicBezTo>
                        <a:pt x="26" y="13869"/>
                        <a:pt x="0" y="13676"/>
                        <a:pt x="60" y="13509"/>
                      </a:cubicBezTo>
                      <a:cubicBezTo>
                        <a:pt x="776" y="12809"/>
                        <a:pt x="1512" y="12129"/>
                        <a:pt x="2254" y="11458"/>
                      </a:cubicBezTo>
                      <a:cubicBezTo>
                        <a:pt x="4068" y="9604"/>
                        <a:pt x="6065" y="7936"/>
                        <a:pt x="8158" y="6407"/>
                      </a:cubicBezTo>
                      <a:cubicBezTo>
                        <a:pt x="8864" y="5888"/>
                        <a:pt x="9583" y="5387"/>
                        <a:pt x="10305" y="4889"/>
                      </a:cubicBezTo>
                      <a:cubicBezTo>
                        <a:pt x="10412" y="4815"/>
                        <a:pt x="10520" y="4742"/>
                        <a:pt x="10627" y="4668"/>
                      </a:cubicBezTo>
                      <a:cubicBezTo>
                        <a:pt x="11261" y="4237"/>
                        <a:pt x="11895" y="3808"/>
                        <a:pt x="12521" y="3367"/>
                      </a:cubicBezTo>
                      <a:cubicBezTo>
                        <a:pt x="12600" y="3312"/>
                        <a:pt x="12679" y="3258"/>
                        <a:pt x="12758" y="3204"/>
                      </a:cubicBezTo>
                      <a:cubicBezTo>
                        <a:pt x="13089" y="2977"/>
                        <a:pt x="13422" y="2754"/>
                        <a:pt x="13758" y="2534"/>
                      </a:cubicBezTo>
                      <a:cubicBezTo>
                        <a:pt x="13891" y="2447"/>
                        <a:pt x="14023" y="2358"/>
                        <a:pt x="14156" y="2271"/>
                      </a:cubicBezTo>
                      <a:cubicBezTo>
                        <a:pt x="14581" y="1996"/>
                        <a:pt x="15010" y="1725"/>
                        <a:pt x="15435" y="1449"/>
                      </a:cubicBezTo>
                      <a:cubicBezTo>
                        <a:pt x="16070" y="1053"/>
                        <a:pt x="16699" y="647"/>
                        <a:pt x="17325" y="235"/>
                      </a:cubicBezTo>
                      <a:cubicBezTo>
                        <a:pt x="17442" y="159"/>
                        <a:pt x="17559" y="82"/>
                        <a:pt x="17673"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24" name="Freeform 103">
                  <a:extLst>
                    <a:ext uri="{FF2B5EF4-FFF2-40B4-BE49-F238E27FC236}">
                      <a16:creationId xmlns:a16="http://schemas.microsoft.com/office/drawing/2014/main" id="{8B78384C-3D0D-8D4E-8921-52F53FBA8838}"/>
                    </a:ext>
                  </a:extLst>
                </p:cNvPr>
                <p:cNvSpPr>
                  <a:spLocks noChangeArrowheads="1"/>
                </p:cNvSpPr>
                <p:nvPr/>
              </p:nvSpPr>
              <p:spPr bwMode="auto">
                <a:xfrm>
                  <a:off x="2895" y="3680"/>
                  <a:ext cx="88" cy="69"/>
                </a:xfrm>
                <a:custGeom>
                  <a:avLst/>
                  <a:gdLst>
                    <a:gd name="T0" fmla="*/ 87 w 17975"/>
                    <a:gd name="T1" fmla="*/ 0 h 14047"/>
                    <a:gd name="T2" fmla="*/ 88 w 17975"/>
                    <a:gd name="T3" fmla="*/ 3 h 14047"/>
                    <a:gd name="T4" fmla="*/ 87 w 17975"/>
                    <a:gd name="T5" fmla="*/ 3 h 14047"/>
                    <a:gd name="T6" fmla="*/ 79 w 17975"/>
                    <a:gd name="T7" fmla="*/ 8 h 14047"/>
                    <a:gd name="T8" fmla="*/ 73 w 17975"/>
                    <a:gd name="T9" fmla="*/ 13 h 14047"/>
                    <a:gd name="T10" fmla="*/ 67 w 17975"/>
                    <a:gd name="T11" fmla="*/ 16 h 14047"/>
                    <a:gd name="T12" fmla="*/ 54 w 17975"/>
                    <a:gd name="T13" fmla="*/ 25 h 14047"/>
                    <a:gd name="T14" fmla="*/ 52 w 17975"/>
                    <a:gd name="T15" fmla="*/ 27 h 14047"/>
                    <a:gd name="T16" fmla="*/ 28 w 17975"/>
                    <a:gd name="T17" fmla="*/ 44 h 14047"/>
                    <a:gd name="T18" fmla="*/ 12 w 17975"/>
                    <a:gd name="T19" fmla="*/ 57 h 14047"/>
                    <a:gd name="T20" fmla="*/ 4 w 17975"/>
                    <a:gd name="T21" fmla="*/ 65 h 14047"/>
                    <a:gd name="T22" fmla="*/ 0 w 17975"/>
                    <a:gd name="T23" fmla="*/ 69 h 14047"/>
                    <a:gd name="T24" fmla="*/ 0 w 17975"/>
                    <a:gd name="T25" fmla="*/ 66 h 14047"/>
                    <a:gd name="T26" fmla="*/ 11 w 17975"/>
                    <a:gd name="T27" fmla="*/ 56 h 14047"/>
                    <a:gd name="T28" fmla="*/ 40 w 17975"/>
                    <a:gd name="T29" fmla="*/ 31 h 14047"/>
                    <a:gd name="T30" fmla="*/ 50 w 17975"/>
                    <a:gd name="T31" fmla="*/ 24 h 14047"/>
                    <a:gd name="T32" fmla="*/ 52 w 17975"/>
                    <a:gd name="T33" fmla="*/ 23 h 14047"/>
                    <a:gd name="T34" fmla="*/ 61 w 17975"/>
                    <a:gd name="T35" fmla="*/ 17 h 14047"/>
                    <a:gd name="T36" fmla="*/ 62 w 17975"/>
                    <a:gd name="T37" fmla="*/ 16 h 14047"/>
                    <a:gd name="T38" fmla="*/ 67 w 17975"/>
                    <a:gd name="T39" fmla="*/ 12 h 14047"/>
                    <a:gd name="T40" fmla="*/ 69 w 17975"/>
                    <a:gd name="T41" fmla="*/ 11 h 14047"/>
                    <a:gd name="T42" fmla="*/ 76 w 17975"/>
                    <a:gd name="T43" fmla="*/ 7 h 14047"/>
                    <a:gd name="T44" fmla="*/ 85 w 17975"/>
                    <a:gd name="T45" fmla="*/ 1 h 14047"/>
                    <a:gd name="T46" fmla="*/ 87 w 17975"/>
                    <a:gd name="T47" fmla="*/ 0 h 14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975"/>
                    <a:gd name="T73" fmla="*/ 0 h 14047"/>
                    <a:gd name="T74" fmla="*/ 17975 w 17975"/>
                    <a:gd name="T75" fmla="*/ 14047 h 140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975" h="14047">
                      <a:moveTo>
                        <a:pt x="17673" y="0"/>
                      </a:moveTo>
                      <a:cubicBezTo>
                        <a:pt x="17775" y="171"/>
                        <a:pt x="17877" y="343"/>
                        <a:pt x="17975" y="517"/>
                      </a:cubicBezTo>
                      <a:cubicBezTo>
                        <a:pt x="17926" y="546"/>
                        <a:pt x="17878" y="576"/>
                        <a:pt x="17831" y="606"/>
                      </a:cubicBezTo>
                      <a:cubicBezTo>
                        <a:pt x="17274" y="982"/>
                        <a:pt x="16712" y="1352"/>
                        <a:pt x="16154" y="1725"/>
                      </a:cubicBezTo>
                      <a:cubicBezTo>
                        <a:pt x="15707" y="2019"/>
                        <a:pt x="15259" y="2311"/>
                        <a:pt x="14815" y="2609"/>
                      </a:cubicBezTo>
                      <a:cubicBezTo>
                        <a:pt x="14466" y="2834"/>
                        <a:pt x="14119" y="3063"/>
                        <a:pt x="13774" y="3295"/>
                      </a:cubicBezTo>
                      <a:cubicBezTo>
                        <a:pt x="12852" y="3897"/>
                        <a:pt x="11938" y="4511"/>
                        <a:pt x="11033" y="5138"/>
                      </a:cubicBezTo>
                      <a:cubicBezTo>
                        <a:pt x="10900" y="5229"/>
                        <a:pt x="10767" y="5322"/>
                        <a:pt x="10635" y="5415"/>
                      </a:cubicBezTo>
                      <a:cubicBezTo>
                        <a:pt x="8998" y="6557"/>
                        <a:pt x="7392" y="7742"/>
                        <a:pt x="5820" y="8972"/>
                      </a:cubicBezTo>
                      <a:cubicBezTo>
                        <a:pt x="4698" y="9855"/>
                        <a:pt x="3587" y="10754"/>
                        <a:pt x="2516" y="11698"/>
                      </a:cubicBezTo>
                      <a:cubicBezTo>
                        <a:pt x="1951" y="12191"/>
                        <a:pt x="1389" y="12688"/>
                        <a:pt x="850" y="13209"/>
                      </a:cubicBezTo>
                      <a:cubicBezTo>
                        <a:pt x="559" y="13479"/>
                        <a:pt x="293" y="13774"/>
                        <a:pt x="5" y="14047"/>
                      </a:cubicBezTo>
                      <a:cubicBezTo>
                        <a:pt x="26" y="13869"/>
                        <a:pt x="0" y="13676"/>
                        <a:pt x="60" y="13509"/>
                      </a:cubicBezTo>
                      <a:cubicBezTo>
                        <a:pt x="776" y="12809"/>
                        <a:pt x="1512" y="12129"/>
                        <a:pt x="2254" y="11458"/>
                      </a:cubicBezTo>
                      <a:cubicBezTo>
                        <a:pt x="4068" y="9604"/>
                        <a:pt x="6065" y="7936"/>
                        <a:pt x="8158" y="6407"/>
                      </a:cubicBezTo>
                      <a:cubicBezTo>
                        <a:pt x="8864" y="5888"/>
                        <a:pt x="9583" y="5387"/>
                        <a:pt x="10305" y="4889"/>
                      </a:cubicBezTo>
                      <a:cubicBezTo>
                        <a:pt x="10412" y="4815"/>
                        <a:pt x="10520" y="4742"/>
                        <a:pt x="10627" y="4668"/>
                      </a:cubicBezTo>
                      <a:cubicBezTo>
                        <a:pt x="11261" y="4237"/>
                        <a:pt x="11895" y="3808"/>
                        <a:pt x="12521" y="3367"/>
                      </a:cubicBezTo>
                      <a:cubicBezTo>
                        <a:pt x="12600" y="3312"/>
                        <a:pt x="12679" y="3258"/>
                        <a:pt x="12758" y="3204"/>
                      </a:cubicBezTo>
                      <a:cubicBezTo>
                        <a:pt x="13089" y="2977"/>
                        <a:pt x="13422" y="2754"/>
                        <a:pt x="13758" y="2534"/>
                      </a:cubicBezTo>
                      <a:cubicBezTo>
                        <a:pt x="13891" y="2447"/>
                        <a:pt x="14023" y="2358"/>
                        <a:pt x="14156" y="2271"/>
                      </a:cubicBezTo>
                      <a:cubicBezTo>
                        <a:pt x="14581" y="1996"/>
                        <a:pt x="15010" y="1725"/>
                        <a:pt x="15435" y="1449"/>
                      </a:cubicBezTo>
                      <a:cubicBezTo>
                        <a:pt x="16070" y="1053"/>
                        <a:pt x="16699" y="647"/>
                        <a:pt x="17325" y="235"/>
                      </a:cubicBezTo>
                      <a:cubicBezTo>
                        <a:pt x="17442" y="159"/>
                        <a:pt x="17559" y="82"/>
                        <a:pt x="17673" y="0"/>
                      </a:cubicBezTo>
                      <a:close/>
                    </a:path>
                  </a:pathLst>
                </a:custGeom>
                <a:solidFill>
                  <a:srgbClr val="E32E3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25" name="Freeform 104">
                  <a:extLst>
                    <a:ext uri="{FF2B5EF4-FFF2-40B4-BE49-F238E27FC236}">
                      <a16:creationId xmlns:a16="http://schemas.microsoft.com/office/drawing/2014/main" id="{260AB292-5FA9-1C46-AA37-715F0D1ADAFC}"/>
                    </a:ext>
                  </a:extLst>
                </p:cNvPr>
                <p:cNvSpPr>
                  <a:spLocks noChangeArrowheads="1"/>
                </p:cNvSpPr>
                <p:nvPr/>
              </p:nvSpPr>
              <p:spPr bwMode="auto">
                <a:xfrm>
                  <a:off x="2962" y="3683"/>
                  <a:ext cx="23" cy="15"/>
                </a:xfrm>
                <a:custGeom>
                  <a:avLst/>
                  <a:gdLst>
                    <a:gd name="T0" fmla="*/ 12 w 4704"/>
                    <a:gd name="T1" fmla="*/ 5 h 3202"/>
                    <a:gd name="T2" fmla="*/ 20 w 4704"/>
                    <a:gd name="T3" fmla="*/ 0 h 3202"/>
                    <a:gd name="T4" fmla="*/ 22 w 4704"/>
                    <a:gd name="T5" fmla="*/ 3 h 3202"/>
                    <a:gd name="T6" fmla="*/ 22 w 4704"/>
                    <a:gd name="T7" fmla="*/ 8 h 3202"/>
                    <a:gd name="T8" fmla="*/ 18 w 4704"/>
                    <a:gd name="T9" fmla="*/ 12 h 3202"/>
                    <a:gd name="T10" fmla="*/ 9 w 4704"/>
                    <a:gd name="T11" fmla="*/ 14 h 3202"/>
                    <a:gd name="T12" fmla="*/ 3 w 4704"/>
                    <a:gd name="T13" fmla="*/ 13 h 3202"/>
                    <a:gd name="T14" fmla="*/ 0 w 4704"/>
                    <a:gd name="T15" fmla="*/ 15 h 3202"/>
                    <a:gd name="T16" fmla="*/ 0 w 4704"/>
                    <a:gd name="T17" fmla="*/ 13 h 3202"/>
                    <a:gd name="T18" fmla="*/ 5 w 4704"/>
                    <a:gd name="T19" fmla="*/ 9 h 3202"/>
                    <a:gd name="T20" fmla="*/ 12 w 4704"/>
                    <a:gd name="T21" fmla="*/ 9 h 3202"/>
                    <a:gd name="T22" fmla="*/ 14 w 4704"/>
                    <a:gd name="T23" fmla="*/ 9 h 3202"/>
                    <a:gd name="T24" fmla="*/ 14 w 4704"/>
                    <a:gd name="T25" fmla="*/ 7 h 3202"/>
                    <a:gd name="T26" fmla="*/ 12 w 4704"/>
                    <a:gd name="T27" fmla="*/ 5 h 3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04"/>
                    <a:gd name="T43" fmla="*/ 0 h 3202"/>
                    <a:gd name="T44" fmla="*/ 4704 w 4704"/>
                    <a:gd name="T45" fmla="*/ 3202 h 3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04" h="3202">
                      <a:moveTo>
                        <a:pt x="2380" y="1119"/>
                      </a:moveTo>
                      <a:cubicBezTo>
                        <a:pt x="2938" y="746"/>
                        <a:pt x="3500" y="376"/>
                        <a:pt x="4057" y="0"/>
                      </a:cubicBezTo>
                      <a:cubicBezTo>
                        <a:pt x="4252" y="210"/>
                        <a:pt x="4446" y="431"/>
                        <a:pt x="4556" y="700"/>
                      </a:cubicBezTo>
                      <a:cubicBezTo>
                        <a:pt x="4692" y="1009"/>
                        <a:pt x="4704" y="1376"/>
                        <a:pt x="4560" y="1685"/>
                      </a:cubicBezTo>
                      <a:cubicBezTo>
                        <a:pt x="4377" y="2092"/>
                        <a:pt x="4010" y="2380"/>
                        <a:pt x="3630" y="2593"/>
                      </a:cubicBezTo>
                      <a:cubicBezTo>
                        <a:pt x="3103" y="2900"/>
                        <a:pt x="2478" y="3005"/>
                        <a:pt x="1875" y="2957"/>
                      </a:cubicBezTo>
                      <a:cubicBezTo>
                        <a:pt x="1463" y="2933"/>
                        <a:pt x="1066" y="2817"/>
                        <a:pt x="677" y="2687"/>
                      </a:cubicBezTo>
                      <a:cubicBezTo>
                        <a:pt x="430" y="2822"/>
                        <a:pt x="222" y="3020"/>
                        <a:pt x="8" y="3202"/>
                      </a:cubicBezTo>
                      <a:cubicBezTo>
                        <a:pt x="7" y="3031"/>
                        <a:pt x="10" y="2859"/>
                        <a:pt x="0" y="2689"/>
                      </a:cubicBezTo>
                      <a:cubicBezTo>
                        <a:pt x="345" y="2457"/>
                        <a:pt x="692" y="2228"/>
                        <a:pt x="1041" y="2003"/>
                      </a:cubicBezTo>
                      <a:cubicBezTo>
                        <a:pt x="1501" y="2185"/>
                        <a:pt x="2032" y="2201"/>
                        <a:pt x="2496" y="2025"/>
                      </a:cubicBezTo>
                      <a:cubicBezTo>
                        <a:pt x="2604" y="1979"/>
                        <a:pt x="2724" y="1932"/>
                        <a:pt x="2795" y="1833"/>
                      </a:cubicBezTo>
                      <a:cubicBezTo>
                        <a:pt x="2867" y="1698"/>
                        <a:pt x="2874" y="1515"/>
                        <a:pt x="2769" y="1396"/>
                      </a:cubicBezTo>
                      <a:cubicBezTo>
                        <a:pt x="2663" y="1274"/>
                        <a:pt x="2512" y="1206"/>
                        <a:pt x="2380" y="1119"/>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26" name="Freeform 105">
                  <a:extLst>
                    <a:ext uri="{FF2B5EF4-FFF2-40B4-BE49-F238E27FC236}">
                      <a16:creationId xmlns:a16="http://schemas.microsoft.com/office/drawing/2014/main" id="{6AA811A3-5B2D-CD49-AE1E-3F3733D52059}"/>
                    </a:ext>
                  </a:extLst>
                </p:cNvPr>
                <p:cNvSpPr>
                  <a:spLocks noChangeArrowheads="1"/>
                </p:cNvSpPr>
                <p:nvPr/>
              </p:nvSpPr>
              <p:spPr bwMode="auto">
                <a:xfrm>
                  <a:off x="2936" y="3683"/>
                  <a:ext cx="7" cy="3"/>
                </a:xfrm>
                <a:custGeom>
                  <a:avLst/>
                  <a:gdLst>
                    <a:gd name="T0" fmla="*/ 6 w 1388"/>
                    <a:gd name="T1" fmla="*/ 0 h 577"/>
                    <a:gd name="T2" fmla="*/ 7 w 1388"/>
                    <a:gd name="T3" fmla="*/ 3 h 577"/>
                    <a:gd name="T4" fmla="*/ 0 w 1388"/>
                    <a:gd name="T5" fmla="*/ 3 h 577"/>
                    <a:gd name="T6" fmla="*/ 0 w 1388"/>
                    <a:gd name="T7" fmla="*/ 1 h 577"/>
                    <a:gd name="T8" fmla="*/ 6 w 1388"/>
                    <a:gd name="T9" fmla="*/ 0 h 577"/>
                    <a:gd name="T10" fmla="*/ 0 60000 65536"/>
                    <a:gd name="T11" fmla="*/ 0 60000 65536"/>
                    <a:gd name="T12" fmla="*/ 0 60000 65536"/>
                    <a:gd name="T13" fmla="*/ 0 60000 65536"/>
                    <a:gd name="T14" fmla="*/ 0 60000 65536"/>
                    <a:gd name="T15" fmla="*/ 0 w 1388"/>
                    <a:gd name="T16" fmla="*/ 0 h 577"/>
                    <a:gd name="T17" fmla="*/ 1388 w 1388"/>
                    <a:gd name="T18" fmla="*/ 577 h 577"/>
                  </a:gdLst>
                  <a:ahLst/>
                  <a:cxnLst>
                    <a:cxn ang="T10">
                      <a:pos x="T0" y="T1"/>
                    </a:cxn>
                    <a:cxn ang="T11">
                      <a:pos x="T2" y="T3"/>
                    </a:cxn>
                    <a:cxn ang="T12">
                      <a:pos x="T4" y="T5"/>
                    </a:cxn>
                    <a:cxn ang="T13">
                      <a:pos x="T6" y="T7"/>
                    </a:cxn>
                    <a:cxn ang="T14">
                      <a:pos x="T8" y="T9"/>
                    </a:cxn>
                  </a:cxnLst>
                  <a:rect l="T15" t="T16" r="T17" b="T18"/>
                  <a:pathLst>
                    <a:path w="1388" h="577">
                      <a:moveTo>
                        <a:pt x="1164" y="0"/>
                      </a:moveTo>
                      <a:cubicBezTo>
                        <a:pt x="1258" y="182"/>
                        <a:pt x="1312" y="381"/>
                        <a:pt x="1388" y="571"/>
                      </a:cubicBezTo>
                      <a:cubicBezTo>
                        <a:pt x="926" y="576"/>
                        <a:pt x="463" y="577"/>
                        <a:pt x="0" y="570"/>
                      </a:cubicBezTo>
                      <a:cubicBezTo>
                        <a:pt x="25" y="472"/>
                        <a:pt x="54" y="375"/>
                        <a:pt x="86" y="279"/>
                      </a:cubicBezTo>
                      <a:cubicBezTo>
                        <a:pt x="446" y="189"/>
                        <a:pt x="806" y="99"/>
                        <a:pt x="1164"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27" name="Freeform 106">
                  <a:extLst>
                    <a:ext uri="{FF2B5EF4-FFF2-40B4-BE49-F238E27FC236}">
                      <a16:creationId xmlns:a16="http://schemas.microsoft.com/office/drawing/2014/main" id="{602F1954-D571-C94E-9950-4073248AA55B}"/>
                    </a:ext>
                  </a:extLst>
                </p:cNvPr>
                <p:cNvSpPr>
                  <a:spLocks noChangeArrowheads="1"/>
                </p:cNvSpPr>
                <p:nvPr/>
              </p:nvSpPr>
              <p:spPr bwMode="auto">
                <a:xfrm>
                  <a:off x="2936" y="3683"/>
                  <a:ext cx="7" cy="3"/>
                </a:xfrm>
                <a:custGeom>
                  <a:avLst/>
                  <a:gdLst>
                    <a:gd name="T0" fmla="*/ 6 w 1388"/>
                    <a:gd name="T1" fmla="*/ 0 h 577"/>
                    <a:gd name="T2" fmla="*/ 7 w 1388"/>
                    <a:gd name="T3" fmla="*/ 3 h 577"/>
                    <a:gd name="T4" fmla="*/ 0 w 1388"/>
                    <a:gd name="T5" fmla="*/ 3 h 577"/>
                    <a:gd name="T6" fmla="*/ 0 w 1388"/>
                    <a:gd name="T7" fmla="*/ 1 h 577"/>
                    <a:gd name="T8" fmla="*/ 6 w 1388"/>
                    <a:gd name="T9" fmla="*/ 0 h 577"/>
                    <a:gd name="T10" fmla="*/ 0 60000 65536"/>
                    <a:gd name="T11" fmla="*/ 0 60000 65536"/>
                    <a:gd name="T12" fmla="*/ 0 60000 65536"/>
                    <a:gd name="T13" fmla="*/ 0 60000 65536"/>
                    <a:gd name="T14" fmla="*/ 0 60000 65536"/>
                    <a:gd name="T15" fmla="*/ 0 w 1388"/>
                    <a:gd name="T16" fmla="*/ 0 h 577"/>
                    <a:gd name="T17" fmla="*/ 1388 w 1388"/>
                    <a:gd name="T18" fmla="*/ 577 h 577"/>
                  </a:gdLst>
                  <a:ahLst/>
                  <a:cxnLst>
                    <a:cxn ang="T10">
                      <a:pos x="T0" y="T1"/>
                    </a:cxn>
                    <a:cxn ang="T11">
                      <a:pos x="T2" y="T3"/>
                    </a:cxn>
                    <a:cxn ang="T12">
                      <a:pos x="T4" y="T5"/>
                    </a:cxn>
                    <a:cxn ang="T13">
                      <a:pos x="T6" y="T7"/>
                    </a:cxn>
                    <a:cxn ang="T14">
                      <a:pos x="T8" y="T9"/>
                    </a:cxn>
                  </a:cxnLst>
                  <a:rect l="T15" t="T16" r="T17" b="T18"/>
                  <a:pathLst>
                    <a:path w="1388" h="577">
                      <a:moveTo>
                        <a:pt x="1164" y="0"/>
                      </a:moveTo>
                      <a:cubicBezTo>
                        <a:pt x="1258" y="182"/>
                        <a:pt x="1312" y="381"/>
                        <a:pt x="1388" y="571"/>
                      </a:cubicBezTo>
                      <a:cubicBezTo>
                        <a:pt x="926" y="576"/>
                        <a:pt x="463" y="577"/>
                        <a:pt x="0" y="570"/>
                      </a:cubicBezTo>
                      <a:cubicBezTo>
                        <a:pt x="25" y="472"/>
                        <a:pt x="54" y="375"/>
                        <a:pt x="86" y="279"/>
                      </a:cubicBezTo>
                      <a:cubicBezTo>
                        <a:pt x="446" y="189"/>
                        <a:pt x="806" y="99"/>
                        <a:pt x="1164" y="0"/>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28" name="Freeform 107">
                  <a:extLst>
                    <a:ext uri="{FF2B5EF4-FFF2-40B4-BE49-F238E27FC236}">
                      <a16:creationId xmlns:a16="http://schemas.microsoft.com/office/drawing/2014/main" id="{78F94607-6D98-3647-ABA6-3AFFC6DD4E08}"/>
                    </a:ext>
                  </a:extLst>
                </p:cNvPr>
                <p:cNvSpPr>
                  <a:spLocks noChangeArrowheads="1"/>
                </p:cNvSpPr>
                <p:nvPr/>
              </p:nvSpPr>
              <p:spPr bwMode="auto">
                <a:xfrm>
                  <a:off x="2886" y="3685"/>
                  <a:ext cx="60" cy="50"/>
                </a:xfrm>
                <a:custGeom>
                  <a:avLst/>
                  <a:gdLst>
                    <a:gd name="T0" fmla="*/ 35 w 12150"/>
                    <a:gd name="T1" fmla="*/ 3 h 10193"/>
                    <a:gd name="T2" fmla="*/ 47 w 12150"/>
                    <a:gd name="T3" fmla="*/ 0 h 10193"/>
                    <a:gd name="T4" fmla="*/ 45 w 12150"/>
                    <a:gd name="T5" fmla="*/ 6 h 10193"/>
                    <a:gd name="T6" fmla="*/ 45 w 12150"/>
                    <a:gd name="T7" fmla="*/ 8 h 10193"/>
                    <a:gd name="T8" fmla="*/ 42 w 12150"/>
                    <a:gd name="T9" fmla="*/ 10 h 10193"/>
                    <a:gd name="T10" fmla="*/ 51 w 12150"/>
                    <a:gd name="T11" fmla="*/ 10 h 10193"/>
                    <a:gd name="T12" fmla="*/ 49 w 12150"/>
                    <a:gd name="T13" fmla="*/ 9 h 10193"/>
                    <a:gd name="T14" fmla="*/ 50 w 12150"/>
                    <a:gd name="T15" fmla="*/ 4 h 10193"/>
                    <a:gd name="T16" fmla="*/ 60 w 12150"/>
                    <a:gd name="T17" fmla="*/ 18 h 10193"/>
                    <a:gd name="T18" fmla="*/ 49 w 12150"/>
                    <a:gd name="T19" fmla="*/ 25 h 10193"/>
                    <a:gd name="T20" fmla="*/ 20 w 12150"/>
                    <a:gd name="T21" fmla="*/ 50 h 10193"/>
                    <a:gd name="T22" fmla="*/ 9 w 12150"/>
                    <a:gd name="T23" fmla="*/ 35 h 10193"/>
                    <a:gd name="T24" fmla="*/ 0 w 12150"/>
                    <a:gd name="T25" fmla="*/ 15 h 10193"/>
                    <a:gd name="T26" fmla="*/ 10 w 12150"/>
                    <a:gd name="T27" fmla="*/ 11 h 10193"/>
                    <a:gd name="T28" fmla="*/ 11 w 12150"/>
                    <a:gd name="T29" fmla="*/ 10 h 10193"/>
                    <a:gd name="T30" fmla="*/ 18 w 12150"/>
                    <a:gd name="T31" fmla="*/ 10 h 10193"/>
                    <a:gd name="T32" fmla="*/ 17 w 12150"/>
                    <a:gd name="T33" fmla="*/ 8 h 10193"/>
                    <a:gd name="T34" fmla="*/ 24 w 12150"/>
                    <a:gd name="T35" fmla="*/ 6 h 10193"/>
                    <a:gd name="T36" fmla="*/ 26 w 12150"/>
                    <a:gd name="T37" fmla="*/ 10 h 10193"/>
                    <a:gd name="T38" fmla="*/ 37 w 12150"/>
                    <a:gd name="T39" fmla="*/ 10 h 10193"/>
                    <a:gd name="T40" fmla="*/ 35 w 12150"/>
                    <a:gd name="T41" fmla="*/ 7 h 10193"/>
                    <a:gd name="T42" fmla="*/ 35 w 12150"/>
                    <a:gd name="T43" fmla="*/ 3 h 101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150"/>
                    <a:gd name="T67" fmla="*/ 0 h 10193"/>
                    <a:gd name="T68" fmla="*/ 12150 w 12150"/>
                    <a:gd name="T69" fmla="*/ 10193 h 101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150" h="10193">
                      <a:moveTo>
                        <a:pt x="7045" y="641"/>
                      </a:moveTo>
                      <a:cubicBezTo>
                        <a:pt x="7882" y="424"/>
                        <a:pt x="8718" y="206"/>
                        <a:pt x="9557" y="0"/>
                      </a:cubicBezTo>
                      <a:cubicBezTo>
                        <a:pt x="9440" y="424"/>
                        <a:pt x="9316" y="846"/>
                        <a:pt x="9205" y="1271"/>
                      </a:cubicBezTo>
                      <a:cubicBezTo>
                        <a:pt x="9180" y="1367"/>
                        <a:pt x="9149" y="1465"/>
                        <a:pt x="9084" y="1541"/>
                      </a:cubicBezTo>
                      <a:cubicBezTo>
                        <a:pt x="8914" y="1750"/>
                        <a:pt x="8686" y="1898"/>
                        <a:pt x="8486" y="2074"/>
                      </a:cubicBezTo>
                      <a:cubicBezTo>
                        <a:pt x="9076" y="2082"/>
                        <a:pt x="9666" y="2092"/>
                        <a:pt x="10256" y="2082"/>
                      </a:cubicBezTo>
                      <a:cubicBezTo>
                        <a:pt x="10156" y="1994"/>
                        <a:pt x="10065" y="1892"/>
                        <a:pt x="10019" y="1766"/>
                      </a:cubicBezTo>
                      <a:cubicBezTo>
                        <a:pt x="9899" y="1462"/>
                        <a:pt x="9956" y="1119"/>
                        <a:pt x="10080" y="825"/>
                      </a:cubicBezTo>
                      <a:cubicBezTo>
                        <a:pt x="10732" y="1785"/>
                        <a:pt x="11416" y="2724"/>
                        <a:pt x="12150" y="3624"/>
                      </a:cubicBezTo>
                      <a:cubicBezTo>
                        <a:pt x="11428" y="4122"/>
                        <a:pt x="10709" y="4623"/>
                        <a:pt x="10003" y="5142"/>
                      </a:cubicBezTo>
                      <a:cubicBezTo>
                        <a:pt x="7910" y="6671"/>
                        <a:pt x="5913" y="8339"/>
                        <a:pt x="4099" y="10193"/>
                      </a:cubicBezTo>
                      <a:cubicBezTo>
                        <a:pt x="3203" y="9297"/>
                        <a:pt x="2403" y="8302"/>
                        <a:pt x="1749" y="7215"/>
                      </a:cubicBezTo>
                      <a:cubicBezTo>
                        <a:pt x="955" y="5900"/>
                        <a:pt x="360" y="4464"/>
                        <a:pt x="0" y="2970"/>
                      </a:cubicBezTo>
                      <a:cubicBezTo>
                        <a:pt x="656" y="2667"/>
                        <a:pt x="1330" y="2403"/>
                        <a:pt x="2010" y="2156"/>
                      </a:cubicBezTo>
                      <a:cubicBezTo>
                        <a:pt x="2098" y="2123"/>
                        <a:pt x="2184" y="2086"/>
                        <a:pt x="2270" y="2048"/>
                      </a:cubicBezTo>
                      <a:cubicBezTo>
                        <a:pt x="2741" y="2018"/>
                        <a:pt x="3213" y="2048"/>
                        <a:pt x="3683" y="2020"/>
                      </a:cubicBezTo>
                      <a:cubicBezTo>
                        <a:pt x="3593" y="1908"/>
                        <a:pt x="3494" y="1804"/>
                        <a:pt x="3402" y="1695"/>
                      </a:cubicBezTo>
                      <a:cubicBezTo>
                        <a:pt x="3849" y="1527"/>
                        <a:pt x="4313" y="1409"/>
                        <a:pt x="4768" y="1267"/>
                      </a:cubicBezTo>
                      <a:cubicBezTo>
                        <a:pt x="4930" y="1545"/>
                        <a:pt x="5089" y="1826"/>
                        <a:pt x="5254" y="2102"/>
                      </a:cubicBezTo>
                      <a:cubicBezTo>
                        <a:pt x="6016" y="2102"/>
                        <a:pt x="6777" y="2111"/>
                        <a:pt x="7539" y="2098"/>
                      </a:cubicBezTo>
                      <a:cubicBezTo>
                        <a:pt x="7408" y="1861"/>
                        <a:pt x="7186" y="1684"/>
                        <a:pt x="7077" y="1434"/>
                      </a:cubicBezTo>
                      <a:cubicBezTo>
                        <a:pt x="7016" y="1175"/>
                        <a:pt x="7056" y="905"/>
                        <a:pt x="7045" y="641"/>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29" name="Freeform 108">
                  <a:extLst>
                    <a:ext uri="{FF2B5EF4-FFF2-40B4-BE49-F238E27FC236}">
                      <a16:creationId xmlns:a16="http://schemas.microsoft.com/office/drawing/2014/main" id="{A4B24CF5-9AD9-2749-8A05-919C8EF4A593}"/>
                    </a:ext>
                  </a:extLst>
                </p:cNvPr>
                <p:cNvSpPr>
                  <a:spLocks noChangeArrowheads="1"/>
                </p:cNvSpPr>
                <p:nvPr/>
              </p:nvSpPr>
              <p:spPr bwMode="auto">
                <a:xfrm>
                  <a:off x="2886" y="3685"/>
                  <a:ext cx="60" cy="50"/>
                </a:xfrm>
                <a:custGeom>
                  <a:avLst/>
                  <a:gdLst>
                    <a:gd name="T0" fmla="*/ 35 w 12150"/>
                    <a:gd name="T1" fmla="*/ 3 h 10193"/>
                    <a:gd name="T2" fmla="*/ 47 w 12150"/>
                    <a:gd name="T3" fmla="*/ 0 h 10193"/>
                    <a:gd name="T4" fmla="*/ 45 w 12150"/>
                    <a:gd name="T5" fmla="*/ 6 h 10193"/>
                    <a:gd name="T6" fmla="*/ 45 w 12150"/>
                    <a:gd name="T7" fmla="*/ 8 h 10193"/>
                    <a:gd name="T8" fmla="*/ 42 w 12150"/>
                    <a:gd name="T9" fmla="*/ 10 h 10193"/>
                    <a:gd name="T10" fmla="*/ 51 w 12150"/>
                    <a:gd name="T11" fmla="*/ 10 h 10193"/>
                    <a:gd name="T12" fmla="*/ 49 w 12150"/>
                    <a:gd name="T13" fmla="*/ 9 h 10193"/>
                    <a:gd name="T14" fmla="*/ 50 w 12150"/>
                    <a:gd name="T15" fmla="*/ 4 h 10193"/>
                    <a:gd name="T16" fmla="*/ 60 w 12150"/>
                    <a:gd name="T17" fmla="*/ 18 h 10193"/>
                    <a:gd name="T18" fmla="*/ 49 w 12150"/>
                    <a:gd name="T19" fmla="*/ 25 h 10193"/>
                    <a:gd name="T20" fmla="*/ 20 w 12150"/>
                    <a:gd name="T21" fmla="*/ 50 h 10193"/>
                    <a:gd name="T22" fmla="*/ 9 w 12150"/>
                    <a:gd name="T23" fmla="*/ 35 h 10193"/>
                    <a:gd name="T24" fmla="*/ 0 w 12150"/>
                    <a:gd name="T25" fmla="*/ 15 h 10193"/>
                    <a:gd name="T26" fmla="*/ 10 w 12150"/>
                    <a:gd name="T27" fmla="*/ 11 h 10193"/>
                    <a:gd name="T28" fmla="*/ 11 w 12150"/>
                    <a:gd name="T29" fmla="*/ 10 h 10193"/>
                    <a:gd name="T30" fmla="*/ 18 w 12150"/>
                    <a:gd name="T31" fmla="*/ 10 h 10193"/>
                    <a:gd name="T32" fmla="*/ 17 w 12150"/>
                    <a:gd name="T33" fmla="*/ 8 h 10193"/>
                    <a:gd name="T34" fmla="*/ 24 w 12150"/>
                    <a:gd name="T35" fmla="*/ 6 h 10193"/>
                    <a:gd name="T36" fmla="*/ 26 w 12150"/>
                    <a:gd name="T37" fmla="*/ 10 h 10193"/>
                    <a:gd name="T38" fmla="*/ 37 w 12150"/>
                    <a:gd name="T39" fmla="*/ 10 h 10193"/>
                    <a:gd name="T40" fmla="*/ 35 w 12150"/>
                    <a:gd name="T41" fmla="*/ 7 h 10193"/>
                    <a:gd name="T42" fmla="*/ 35 w 12150"/>
                    <a:gd name="T43" fmla="*/ 3 h 101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150"/>
                    <a:gd name="T67" fmla="*/ 0 h 10193"/>
                    <a:gd name="T68" fmla="*/ 12150 w 12150"/>
                    <a:gd name="T69" fmla="*/ 10193 h 101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150" h="10193">
                      <a:moveTo>
                        <a:pt x="7045" y="641"/>
                      </a:moveTo>
                      <a:cubicBezTo>
                        <a:pt x="7882" y="424"/>
                        <a:pt x="8718" y="206"/>
                        <a:pt x="9557" y="0"/>
                      </a:cubicBezTo>
                      <a:cubicBezTo>
                        <a:pt x="9440" y="424"/>
                        <a:pt x="9316" y="846"/>
                        <a:pt x="9205" y="1271"/>
                      </a:cubicBezTo>
                      <a:cubicBezTo>
                        <a:pt x="9180" y="1367"/>
                        <a:pt x="9149" y="1465"/>
                        <a:pt x="9084" y="1541"/>
                      </a:cubicBezTo>
                      <a:cubicBezTo>
                        <a:pt x="8914" y="1750"/>
                        <a:pt x="8686" y="1898"/>
                        <a:pt x="8486" y="2074"/>
                      </a:cubicBezTo>
                      <a:cubicBezTo>
                        <a:pt x="9076" y="2082"/>
                        <a:pt x="9666" y="2092"/>
                        <a:pt x="10256" y="2082"/>
                      </a:cubicBezTo>
                      <a:cubicBezTo>
                        <a:pt x="10156" y="1994"/>
                        <a:pt x="10065" y="1892"/>
                        <a:pt x="10019" y="1766"/>
                      </a:cubicBezTo>
                      <a:cubicBezTo>
                        <a:pt x="9899" y="1462"/>
                        <a:pt x="9956" y="1119"/>
                        <a:pt x="10080" y="825"/>
                      </a:cubicBezTo>
                      <a:cubicBezTo>
                        <a:pt x="10732" y="1785"/>
                        <a:pt x="11416" y="2724"/>
                        <a:pt x="12150" y="3624"/>
                      </a:cubicBezTo>
                      <a:cubicBezTo>
                        <a:pt x="11428" y="4122"/>
                        <a:pt x="10709" y="4623"/>
                        <a:pt x="10003" y="5142"/>
                      </a:cubicBezTo>
                      <a:cubicBezTo>
                        <a:pt x="7910" y="6671"/>
                        <a:pt x="5913" y="8339"/>
                        <a:pt x="4099" y="10193"/>
                      </a:cubicBezTo>
                      <a:cubicBezTo>
                        <a:pt x="3203" y="9297"/>
                        <a:pt x="2403" y="8302"/>
                        <a:pt x="1749" y="7215"/>
                      </a:cubicBezTo>
                      <a:cubicBezTo>
                        <a:pt x="955" y="5900"/>
                        <a:pt x="360" y="4464"/>
                        <a:pt x="0" y="2970"/>
                      </a:cubicBezTo>
                      <a:cubicBezTo>
                        <a:pt x="656" y="2667"/>
                        <a:pt x="1330" y="2403"/>
                        <a:pt x="2010" y="2156"/>
                      </a:cubicBezTo>
                      <a:cubicBezTo>
                        <a:pt x="2098" y="2123"/>
                        <a:pt x="2184" y="2086"/>
                        <a:pt x="2270" y="2048"/>
                      </a:cubicBezTo>
                      <a:cubicBezTo>
                        <a:pt x="2741" y="2018"/>
                        <a:pt x="3213" y="2048"/>
                        <a:pt x="3683" y="2020"/>
                      </a:cubicBezTo>
                      <a:cubicBezTo>
                        <a:pt x="3593" y="1908"/>
                        <a:pt x="3494" y="1804"/>
                        <a:pt x="3402" y="1695"/>
                      </a:cubicBezTo>
                      <a:cubicBezTo>
                        <a:pt x="3849" y="1527"/>
                        <a:pt x="4313" y="1409"/>
                        <a:pt x="4768" y="1267"/>
                      </a:cubicBezTo>
                      <a:cubicBezTo>
                        <a:pt x="4930" y="1545"/>
                        <a:pt x="5089" y="1826"/>
                        <a:pt x="5254" y="2102"/>
                      </a:cubicBezTo>
                      <a:cubicBezTo>
                        <a:pt x="6016" y="2102"/>
                        <a:pt x="6777" y="2111"/>
                        <a:pt x="7539" y="2098"/>
                      </a:cubicBezTo>
                      <a:cubicBezTo>
                        <a:pt x="7408" y="1861"/>
                        <a:pt x="7186" y="1684"/>
                        <a:pt x="7077" y="1434"/>
                      </a:cubicBezTo>
                      <a:cubicBezTo>
                        <a:pt x="7016" y="1175"/>
                        <a:pt x="7056" y="905"/>
                        <a:pt x="7045" y="641"/>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30" name="Freeform 109">
                  <a:extLst>
                    <a:ext uri="{FF2B5EF4-FFF2-40B4-BE49-F238E27FC236}">
                      <a16:creationId xmlns:a16="http://schemas.microsoft.com/office/drawing/2014/main" id="{D78BB6DA-D977-6948-8312-19F78023D659}"/>
                    </a:ext>
                  </a:extLst>
                </p:cNvPr>
                <p:cNvSpPr>
                  <a:spLocks noChangeArrowheads="1"/>
                </p:cNvSpPr>
                <p:nvPr/>
              </p:nvSpPr>
              <p:spPr bwMode="auto">
                <a:xfrm>
                  <a:off x="2967" y="3688"/>
                  <a:ext cx="9" cy="5"/>
                </a:xfrm>
                <a:custGeom>
                  <a:avLst/>
                  <a:gdLst>
                    <a:gd name="T0" fmla="*/ 0 w 1833"/>
                    <a:gd name="T1" fmla="*/ 4 h 1082"/>
                    <a:gd name="T2" fmla="*/ 7 w 1833"/>
                    <a:gd name="T3" fmla="*/ 0 h 1082"/>
                    <a:gd name="T4" fmla="*/ 8 w 1833"/>
                    <a:gd name="T5" fmla="*/ 1 h 1082"/>
                    <a:gd name="T6" fmla="*/ 9 w 1833"/>
                    <a:gd name="T7" fmla="*/ 3 h 1082"/>
                    <a:gd name="T8" fmla="*/ 7 w 1833"/>
                    <a:gd name="T9" fmla="*/ 4 h 1082"/>
                    <a:gd name="T10" fmla="*/ 0 w 1833"/>
                    <a:gd name="T11" fmla="*/ 4 h 1082"/>
                    <a:gd name="T12" fmla="*/ 0 60000 65536"/>
                    <a:gd name="T13" fmla="*/ 0 60000 65536"/>
                    <a:gd name="T14" fmla="*/ 0 60000 65536"/>
                    <a:gd name="T15" fmla="*/ 0 60000 65536"/>
                    <a:gd name="T16" fmla="*/ 0 60000 65536"/>
                    <a:gd name="T17" fmla="*/ 0 60000 65536"/>
                    <a:gd name="T18" fmla="*/ 0 w 1833"/>
                    <a:gd name="T19" fmla="*/ 0 h 1082"/>
                    <a:gd name="T20" fmla="*/ 1833 w 1833"/>
                    <a:gd name="T21" fmla="*/ 1082 h 1082"/>
                  </a:gdLst>
                  <a:ahLst/>
                  <a:cxnLst>
                    <a:cxn ang="T12">
                      <a:pos x="T0" y="T1"/>
                    </a:cxn>
                    <a:cxn ang="T13">
                      <a:pos x="T2" y="T3"/>
                    </a:cxn>
                    <a:cxn ang="T14">
                      <a:pos x="T4" y="T5"/>
                    </a:cxn>
                    <a:cxn ang="T15">
                      <a:pos x="T6" y="T7"/>
                    </a:cxn>
                    <a:cxn ang="T16">
                      <a:pos x="T8" y="T9"/>
                    </a:cxn>
                    <a:cxn ang="T17">
                      <a:pos x="T10" y="T11"/>
                    </a:cxn>
                  </a:cxnLst>
                  <a:rect l="T18" t="T19" r="T20" b="T21"/>
                  <a:pathLst>
                    <a:path w="1833" h="1082">
                      <a:moveTo>
                        <a:pt x="0" y="884"/>
                      </a:moveTo>
                      <a:cubicBezTo>
                        <a:pt x="444" y="586"/>
                        <a:pt x="892" y="294"/>
                        <a:pt x="1339" y="0"/>
                      </a:cubicBezTo>
                      <a:cubicBezTo>
                        <a:pt x="1471" y="87"/>
                        <a:pt x="1622" y="155"/>
                        <a:pt x="1728" y="277"/>
                      </a:cubicBezTo>
                      <a:cubicBezTo>
                        <a:pt x="1833" y="396"/>
                        <a:pt x="1826" y="579"/>
                        <a:pt x="1754" y="714"/>
                      </a:cubicBezTo>
                      <a:cubicBezTo>
                        <a:pt x="1683" y="813"/>
                        <a:pt x="1563" y="860"/>
                        <a:pt x="1455" y="906"/>
                      </a:cubicBezTo>
                      <a:cubicBezTo>
                        <a:pt x="991" y="1082"/>
                        <a:pt x="460" y="1066"/>
                        <a:pt x="0" y="884"/>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31" name="Freeform 110">
                  <a:extLst>
                    <a:ext uri="{FF2B5EF4-FFF2-40B4-BE49-F238E27FC236}">
                      <a16:creationId xmlns:a16="http://schemas.microsoft.com/office/drawing/2014/main" id="{763EF2F4-70ED-FE41-817F-0212FAF7893B}"/>
                    </a:ext>
                  </a:extLst>
                </p:cNvPr>
                <p:cNvSpPr>
                  <a:spLocks noChangeArrowheads="1"/>
                </p:cNvSpPr>
                <p:nvPr/>
              </p:nvSpPr>
              <p:spPr bwMode="auto">
                <a:xfrm>
                  <a:off x="2967" y="3688"/>
                  <a:ext cx="9" cy="5"/>
                </a:xfrm>
                <a:custGeom>
                  <a:avLst/>
                  <a:gdLst>
                    <a:gd name="T0" fmla="*/ 0 w 1833"/>
                    <a:gd name="T1" fmla="*/ 4 h 1082"/>
                    <a:gd name="T2" fmla="*/ 7 w 1833"/>
                    <a:gd name="T3" fmla="*/ 0 h 1082"/>
                    <a:gd name="T4" fmla="*/ 8 w 1833"/>
                    <a:gd name="T5" fmla="*/ 1 h 1082"/>
                    <a:gd name="T6" fmla="*/ 9 w 1833"/>
                    <a:gd name="T7" fmla="*/ 3 h 1082"/>
                    <a:gd name="T8" fmla="*/ 7 w 1833"/>
                    <a:gd name="T9" fmla="*/ 4 h 1082"/>
                    <a:gd name="T10" fmla="*/ 0 w 1833"/>
                    <a:gd name="T11" fmla="*/ 4 h 1082"/>
                    <a:gd name="T12" fmla="*/ 0 60000 65536"/>
                    <a:gd name="T13" fmla="*/ 0 60000 65536"/>
                    <a:gd name="T14" fmla="*/ 0 60000 65536"/>
                    <a:gd name="T15" fmla="*/ 0 60000 65536"/>
                    <a:gd name="T16" fmla="*/ 0 60000 65536"/>
                    <a:gd name="T17" fmla="*/ 0 60000 65536"/>
                    <a:gd name="T18" fmla="*/ 0 w 1833"/>
                    <a:gd name="T19" fmla="*/ 0 h 1082"/>
                    <a:gd name="T20" fmla="*/ 1833 w 1833"/>
                    <a:gd name="T21" fmla="*/ 1082 h 1082"/>
                  </a:gdLst>
                  <a:ahLst/>
                  <a:cxnLst>
                    <a:cxn ang="T12">
                      <a:pos x="T0" y="T1"/>
                    </a:cxn>
                    <a:cxn ang="T13">
                      <a:pos x="T2" y="T3"/>
                    </a:cxn>
                    <a:cxn ang="T14">
                      <a:pos x="T4" y="T5"/>
                    </a:cxn>
                    <a:cxn ang="T15">
                      <a:pos x="T6" y="T7"/>
                    </a:cxn>
                    <a:cxn ang="T16">
                      <a:pos x="T8" y="T9"/>
                    </a:cxn>
                    <a:cxn ang="T17">
                      <a:pos x="T10" y="T11"/>
                    </a:cxn>
                  </a:cxnLst>
                  <a:rect l="T18" t="T19" r="T20" b="T21"/>
                  <a:pathLst>
                    <a:path w="1833" h="1082">
                      <a:moveTo>
                        <a:pt x="0" y="884"/>
                      </a:moveTo>
                      <a:cubicBezTo>
                        <a:pt x="444" y="586"/>
                        <a:pt x="892" y="294"/>
                        <a:pt x="1339" y="0"/>
                      </a:cubicBezTo>
                      <a:cubicBezTo>
                        <a:pt x="1471" y="87"/>
                        <a:pt x="1622" y="155"/>
                        <a:pt x="1728" y="277"/>
                      </a:cubicBezTo>
                      <a:cubicBezTo>
                        <a:pt x="1833" y="396"/>
                        <a:pt x="1826" y="579"/>
                        <a:pt x="1754" y="714"/>
                      </a:cubicBezTo>
                      <a:cubicBezTo>
                        <a:pt x="1683" y="813"/>
                        <a:pt x="1563" y="860"/>
                        <a:pt x="1455" y="906"/>
                      </a:cubicBezTo>
                      <a:cubicBezTo>
                        <a:pt x="991" y="1082"/>
                        <a:pt x="460" y="1066"/>
                        <a:pt x="0" y="884"/>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32" name="Freeform 111">
                  <a:extLst>
                    <a:ext uri="{FF2B5EF4-FFF2-40B4-BE49-F238E27FC236}">
                      <a16:creationId xmlns:a16="http://schemas.microsoft.com/office/drawing/2014/main" id="{3B347AEE-0D44-3C4D-88A7-C5A690F23FAD}"/>
                    </a:ext>
                  </a:extLst>
                </p:cNvPr>
                <p:cNvSpPr>
                  <a:spLocks noChangeArrowheads="1"/>
                </p:cNvSpPr>
                <p:nvPr/>
              </p:nvSpPr>
              <p:spPr bwMode="auto">
                <a:xfrm>
                  <a:off x="2901" y="3688"/>
                  <a:ext cx="8" cy="6"/>
                </a:xfrm>
                <a:custGeom>
                  <a:avLst/>
                  <a:gdLst>
                    <a:gd name="T0" fmla="*/ 0 w 1598"/>
                    <a:gd name="T1" fmla="*/ 2 h 1201"/>
                    <a:gd name="T2" fmla="*/ 6 w 1598"/>
                    <a:gd name="T3" fmla="*/ 0 h 1201"/>
                    <a:gd name="T4" fmla="*/ 8 w 1598"/>
                    <a:gd name="T5" fmla="*/ 4 h 1201"/>
                    <a:gd name="T6" fmla="*/ 1 w 1598"/>
                    <a:gd name="T7" fmla="*/ 6 h 1201"/>
                    <a:gd name="T8" fmla="*/ 0 w 1598"/>
                    <a:gd name="T9" fmla="*/ 2 h 1201"/>
                    <a:gd name="T10" fmla="*/ 0 60000 65536"/>
                    <a:gd name="T11" fmla="*/ 0 60000 65536"/>
                    <a:gd name="T12" fmla="*/ 0 60000 65536"/>
                    <a:gd name="T13" fmla="*/ 0 60000 65536"/>
                    <a:gd name="T14" fmla="*/ 0 60000 65536"/>
                    <a:gd name="T15" fmla="*/ 0 w 1598"/>
                    <a:gd name="T16" fmla="*/ 0 h 1201"/>
                    <a:gd name="T17" fmla="*/ 1598 w 1598"/>
                    <a:gd name="T18" fmla="*/ 1201 h 1201"/>
                  </a:gdLst>
                  <a:ahLst/>
                  <a:cxnLst>
                    <a:cxn ang="T10">
                      <a:pos x="T0" y="T1"/>
                    </a:cxn>
                    <a:cxn ang="T11">
                      <a:pos x="T2" y="T3"/>
                    </a:cxn>
                    <a:cxn ang="T12">
                      <a:pos x="T4" y="T5"/>
                    </a:cxn>
                    <a:cxn ang="T13">
                      <a:pos x="T6" y="T7"/>
                    </a:cxn>
                    <a:cxn ang="T14">
                      <a:pos x="T8" y="T9"/>
                    </a:cxn>
                  </a:cxnLst>
                  <a:rect l="T15" t="T16" r="T17" b="T18"/>
                  <a:pathLst>
                    <a:path w="1598" h="1201">
                      <a:moveTo>
                        <a:pt x="9" y="477"/>
                      </a:moveTo>
                      <a:cubicBezTo>
                        <a:pt x="393" y="325"/>
                        <a:pt x="773" y="162"/>
                        <a:pt x="1153" y="0"/>
                      </a:cubicBezTo>
                      <a:cubicBezTo>
                        <a:pt x="1302" y="257"/>
                        <a:pt x="1451" y="515"/>
                        <a:pt x="1598" y="773"/>
                      </a:cubicBezTo>
                      <a:cubicBezTo>
                        <a:pt x="1143" y="915"/>
                        <a:pt x="679" y="1033"/>
                        <a:pt x="232" y="1201"/>
                      </a:cubicBezTo>
                      <a:cubicBezTo>
                        <a:pt x="47" y="1008"/>
                        <a:pt x="0" y="735"/>
                        <a:pt x="9" y="477"/>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33" name="Freeform 112">
                  <a:extLst>
                    <a:ext uri="{FF2B5EF4-FFF2-40B4-BE49-F238E27FC236}">
                      <a16:creationId xmlns:a16="http://schemas.microsoft.com/office/drawing/2014/main" id="{EB714714-D0A8-3F44-95EE-768F3CF78B0B}"/>
                    </a:ext>
                  </a:extLst>
                </p:cNvPr>
                <p:cNvSpPr>
                  <a:spLocks noChangeArrowheads="1"/>
                </p:cNvSpPr>
                <p:nvPr/>
              </p:nvSpPr>
              <p:spPr bwMode="auto">
                <a:xfrm>
                  <a:off x="2901" y="3688"/>
                  <a:ext cx="8" cy="6"/>
                </a:xfrm>
                <a:custGeom>
                  <a:avLst/>
                  <a:gdLst>
                    <a:gd name="T0" fmla="*/ 0 w 1598"/>
                    <a:gd name="T1" fmla="*/ 2 h 1201"/>
                    <a:gd name="T2" fmla="*/ 6 w 1598"/>
                    <a:gd name="T3" fmla="*/ 0 h 1201"/>
                    <a:gd name="T4" fmla="*/ 8 w 1598"/>
                    <a:gd name="T5" fmla="*/ 4 h 1201"/>
                    <a:gd name="T6" fmla="*/ 1 w 1598"/>
                    <a:gd name="T7" fmla="*/ 6 h 1201"/>
                    <a:gd name="T8" fmla="*/ 0 w 1598"/>
                    <a:gd name="T9" fmla="*/ 2 h 1201"/>
                    <a:gd name="T10" fmla="*/ 0 60000 65536"/>
                    <a:gd name="T11" fmla="*/ 0 60000 65536"/>
                    <a:gd name="T12" fmla="*/ 0 60000 65536"/>
                    <a:gd name="T13" fmla="*/ 0 60000 65536"/>
                    <a:gd name="T14" fmla="*/ 0 60000 65536"/>
                    <a:gd name="T15" fmla="*/ 0 w 1598"/>
                    <a:gd name="T16" fmla="*/ 0 h 1201"/>
                    <a:gd name="T17" fmla="*/ 1598 w 1598"/>
                    <a:gd name="T18" fmla="*/ 1201 h 1201"/>
                  </a:gdLst>
                  <a:ahLst/>
                  <a:cxnLst>
                    <a:cxn ang="T10">
                      <a:pos x="T0" y="T1"/>
                    </a:cxn>
                    <a:cxn ang="T11">
                      <a:pos x="T2" y="T3"/>
                    </a:cxn>
                    <a:cxn ang="T12">
                      <a:pos x="T4" y="T5"/>
                    </a:cxn>
                    <a:cxn ang="T13">
                      <a:pos x="T6" y="T7"/>
                    </a:cxn>
                    <a:cxn ang="T14">
                      <a:pos x="T8" y="T9"/>
                    </a:cxn>
                  </a:cxnLst>
                  <a:rect l="T15" t="T16" r="T17" b="T18"/>
                  <a:pathLst>
                    <a:path w="1598" h="1201">
                      <a:moveTo>
                        <a:pt x="9" y="477"/>
                      </a:moveTo>
                      <a:cubicBezTo>
                        <a:pt x="393" y="325"/>
                        <a:pt x="773" y="162"/>
                        <a:pt x="1153" y="0"/>
                      </a:cubicBezTo>
                      <a:cubicBezTo>
                        <a:pt x="1302" y="257"/>
                        <a:pt x="1451" y="515"/>
                        <a:pt x="1598" y="773"/>
                      </a:cubicBezTo>
                      <a:cubicBezTo>
                        <a:pt x="1143" y="915"/>
                        <a:pt x="679" y="1033"/>
                        <a:pt x="232" y="1201"/>
                      </a:cubicBezTo>
                      <a:cubicBezTo>
                        <a:pt x="47" y="1008"/>
                        <a:pt x="0" y="735"/>
                        <a:pt x="9" y="477"/>
                      </a:cubicBezTo>
                      <a:close/>
                    </a:path>
                  </a:pathLst>
                </a:custGeom>
                <a:solidFill>
                  <a:srgbClr val="E32E3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34" name="Freeform 113">
                  <a:extLst>
                    <a:ext uri="{FF2B5EF4-FFF2-40B4-BE49-F238E27FC236}">
                      <a16:creationId xmlns:a16="http://schemas.microsoft.com/office/drawing/2014/main" id="{172EB031-2411-7B49-AC7E-15E78C5F8247}"/>
                    </a:ext>
                  </a:extLst>
                </p:cNvPr>
                <p:cNvSpPr>
                  <a:spLocks noChangeArrowheads="1"/>
                </p:cNvSpPr>
                <p:nvPr/>
              </p:nvSpPr>
              <p:spPr bwMode="auto">
                <a:xfrm>
                  <a:off x="2938" y="3690"/>
                  <a:ext cx="19" cy="13"/>
                </a:xfrm>
                <a:custGeom>
                  <a:avLst/>
                  <a:gdLst>
                    <a:gd name="T0" fmla="*/ 0 w 3874"/>
                    <a:gd name="T1" fmla="*/ 0 h 2608"/>
                    <a:gd name="T2" fmla="*/ 7 w 3874"/>
                    <a:gd name="T3" fmla="*/ 0 h 2608"/>
                    <a:gd name="T4" fmla="*/ 8 w 3874"/>
                    <a:gd name="T5" fmla="*/ 3 h 2608"/>
                    <a:gd name="T6" fmla="*/ 5 w 3874"/>
                    <a:gd name="T7" fmla="*/ 6 h 2608"/>
                    <a:gd name="T8" fmla="*/ 19 w 3874"/>
                    <a:gd name="T9" fmla="*/ 7 h 2608"/>
                    <a:gd name="T10" fmla="*/ 10 w 3874"/>
                    <a:gd name="T11" fmla="*/ 13 h 2608"/>
                    <a:gd name="T12" fmla="*/ 0 w 3874"/>
                    <a:gd name="T13" fmla="*/ 0 h 2608"/>
                    <a:gd name="T14" fmla="*/ 0 60000 65536"/>
                    <a:gd name="T15" fmla="*/ 0 60000 65536"/>
                    <a:gd name="T16" fmla="*/ 0 60000 65536"/>
                    <a:gd name="T17" fmla="*/ 0 60000 65536"/>
                    <a:gd name="T18" fmla="*/ 0 60000 65536"/>
                    <a:gd name="T19" fmla="*/ 0 60000 65536"/>
                    <a:gd name="T20" fmla="*/ 0 60000 65536"/>
                    <a:gd name="T21" fmla="*/ 0 w 3874"/>
                    <a:gd name="T22" fmla="*/ 0 h 2608"/>
                    <a:gd name="T23" fmla="*/ 3874 w 3874"/>
                    <a:gd name="T24" fmla="*/ 2608 h 26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4" h="2608">
                      <a:moveTo>
                        <a:pt x="0" y="9"/>
                      </a:moveTo>
                      <a:cubicBezTo>
                        <a:pt x="453" y="0"/>
                        <a:pt x="906" y="3"/>
                        <a:pt x="1359" y="7"/>
                      </a:cubicBezTo>
                      <a:cubicBezTo>
                        <a:pt x="1428" y="233"/>
                        <a:pt x="1532" y="454"/>
                        <a:pt x="1544" y="692"/>
                      </a:cubicBezTo>
                      <a:cubicBezTo>
                        <a:pt x="1525" y="957"/>
                        <a:pt x="1276" y="1109"/>
                        <a:pt x="1117" y="1292"/>
                      </a:cubicBezTo>
                      <a:cubicBezTo>
                        <a:pt x="2036" y="1315"/>
                        <a:pt x="2955" y="1286"/>
                        <a:pt x="3874" y="1307"/>
                      </a:cubicBezTo>
                      <a:cubicBezTo>
                        <a:pt x="3248" y="1748"/>
                        <a:pt x="2614" y="2177"/>
                        <a:pt x="1980" y="2608"/>
                      </a:cubicBezTo>
                      <a:cubicBezTo>
                        <a:pt x="1331" y="1733"/>
                        <a:pt x="620" y="905"/>
                        <a:pt x="0" y="9"/>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35" name="Freeform 114">
                  <a:extLst>
                    <a:ext uri="{FF2B5EF4-FFF2-40B4-BE49-F238E27FC236}">
                      <a16:creationId xmlns:a16="http://schemas.microsoft.com/office/drawing/2014/main" id="{02F3CB20-C1C2-FF48-B020-DE2028A79CE3}"/>
                    </a:ext>
                  </a:extLst>
                </p:cNvPr>
                <p:cNvSpPr>
                  <a:spLocks noChangeArrowheads="1"/>
                </p:cNvSpPr>
                <p:nvPr/>
              </p:nvSpPr>
              <p:spPr bwMode="auto">
                <a:xfrm>
                  <a:off x="2875" y="3692"/>
                  <a:ext cx="23" cy="13"/>
                </a:xfrm>
                <a:custGeom>
                  <a:avLst/>
                  <a:gdLst>
                    <a:gd name="T0" fmla="*/ 10 w 4654"/>
                    <a:gd name="T1" fmla="*/ 6 h 2647"/>
                    <a:gd name="T2" fmla="*/ 23 w 4654"/>
                    <a:gd name="T3" fmla="*/ 0 h 2647"/>
                    <a:gd name="T4" fmla="*/ 20 w 4654"/>
                    <a:gd name="T5" fmla="*/ 4 h 2647"/>
                    <a:gd name="T6" fmla="*/ 22 w 4654"/>
                    <a:gd name="T7" fmla="*/ 4 h 2647"/>
                    <a:gd name="T8" fmla="*/ 21 w 4654"/>
                    <a:gd name="T9" fmla="*/ 4 h 2647"/>
                    <a:gd name="T10" fmla="*/ 11 w 4654"/>
                    <a:gd name="T11" fmla="*/ 8 h 2647"/>
                    <a:gd name="T12" fmla="*/ 2 w 4654"/>
                    <a:gd name="T13" fmla="*/ 13 h 2647"/>
                    <a:gd name="T14" fmla="*/ 0 w 4654"/>
                    <a:gd name="T15" fmla="*/ 12 h 2647"/>
                    <a:gd name="T16" fmla="*/ 10 w 4654"/>
                    <a:gd name="T17" fmla="*/ 6 h 26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54"/>
                    <a:gd name="T28" fmla="*/ 0 h 2647"/>
                    <a:gd name="T29" fmla="*/ 4654 w 4654"/>
                    <a:gd name="T30" fmla="*/ 2647 h 26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54" h="2647">
                      <a:moveTo>
                        <a:pt x="2113" y="1316"/>
                      </a:moveTo>
                      <a:cubicBezTo>
                        <a:pt x="2942" y="844"/>
                        <a:pt x="3781" y="387"/>
                        <a:pt x="4654" y="0"/>
                      </a:cubicBezTo>
                      <a:cubicBezTo>
                        <a:pt x="4633" y="336"/>
                        <a:pt x="4357" y="572"/>
                        <a:pt x="4088" y="734"/>
                      </a:cubicBezTo>
                      <a:cubicBezTo>
                        <a:pt x="4212" y="735"/>
                        <a:pt x="4335" y="738"/>
                        <a:pt x="4458" y="741"/>
                      </a:cubicBezTo>
                      <a:cubicBezTo>
                        <a:pt x="4372" y="779"/>
                        <a:pt x="4286" y="816"/>
                        <a:pt x="4198" y="849"/>
                      </a:cubicBezTo>
                      <a:cubicBezTo>
                        <a:pt x="3518" y="1096"/>
                        <a:pt x="2844" y="1360"/>
                        <a:pt x="2188" y="1663"/>
                      </a:cubicBezTo>
                      <a:cubicBezTo>
                        <a:pt x="1565" y="1952"/>
                        <a:pt x="959" y="2279"/>
                        <a:pt x="378" y="2647"/>
                      </a:cubicBezTo>
                      <a:cubicBezTo>
                        <a:pt x="249" y="2604"/>
                        <a:pt x="121" y="2559"/>
                        <a:pt x="0" y="2498"/>
                      </a:cubicBezTo>
                      <a:cubicBezTo>
                        <a:pt x="684" y="2069"/>
                        <a:pt x="1393" y="1681"/>
                        <a:pt x="2113" y="1316"/>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36" name="Freeform 115">
                  <a:extLst>
                    <a:ext uri="{FF2B5EF4-FFF2-40B4-BE49-F238E27FC236}">
                      <a16:creationId xmlns:a16="http://schemas.microsoft.com/office/drawing/2014/main" id="{923CA06F-C454-D345-9792-B45AC1A9308F}"/>
                    </a:ext>
                  </a:extLst>
                </p:cNvPr>
                <p:cNvSpPr>
                  <a:spLocks noChangeArrowheads="1"/>
                </p:cNvSpPr>
                <p:nvPr/>
              </p:nvSpPr>
              <p:spPr bwMode="auto">
                <a:xfrm>
                  <a:off x="2875" y="3692"/>
                  <a:ext cx="23" cy="13"/>
                </a:xfrm>
                <a:custGeom>
                  <a:avLst/>
                  <a:gdLst>
                    <a:gd name="T0" fmla="*/ 10 w 4654"/>
                    <a:gd name="T1" fmla="*/ 6 h 2647"/>
                    <a:gd name="T2" fmla="*/ 23 w 4654"/>
                    <a:gd name="T3" fmla="*/ 0 h 2647"/>
                    <a:gd name="T4" fmla="*/ 20 w 4654"/>
                    <a:gd name="T5" fmla="*/ 4 h 2647"/>
                    <a:gd name="T6" fmla="*/ 22 w 4654"/>
                    <a:gd name="T7" fmla="*/ 4 h 2647"/>
                    <a:gd name="T8" fmla="*/ 21 w 4654"/>
                    <a:gd name="T9" fmla="*/ 4 h 2647"/>
                    <a:gd name="T10" fmla="*/ 11 w 4654"/>
                    <a:gd name="T11" fmla="*/ 8 h 2647"/>
                    <a:gd name="T12" fmla="*/ 2 w 4654"/>
                    <a:gd name="T13" fmla="*/ 13 h 2647"/>
                    <a:gd name="T14" fmla="*/ 0 w 4654"/>
                    <a:gd name="T15" fmla="*/ 12 h 2647"/>
                    <a:gd name="T16" fmla="*/ 10 w 4654"/>
                    <a:gd name="T17" fmla="*/ 6 h 26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54"/>
                    <a:gd name="T28" fmla="*/ 0 h 2647"/>
                    <a:gd name="T29" fmla="*/ 4654 w 4654"/>
                    <a:gd name="T30" fmla="*/ 2647 h 26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54" h="2647">
                      <a:moveTo>
                        <a:pt x="2113" y="1316"/>
                      </a:moveTo>
                      <a:cubicBezTo>
                        <a:pt x="2942" y="844"/>
                        <a:pt x="3781" y="387"/>
                        <a:pt x="4654" y="0"/>
                      </a:cubicBezTo>
                      <a:cubicBezTo>
                        <a:pt x="4633" y="336"/>
                        <a:pt x="4357" y="572"/>
                        <a:pt x="4088" y="734"/>
                      </a:cubicBezTo>
                      <a:cubicBezTo>
                        <a:pt x="4212" y="735"/>
                        <a:pt x="4335" y="738"/>
                        <a:pt x="4458" y="741"/>
                      </a:cubicBezTo>
                      <a:cubicBezTo>
                        <a:pt x="4372" y="779"/>
                        <a:pt x="4286" y="816"/>
                        <a:pt x="4198" y="849"/>
                      </a:cubicBezTo>
                      <a:cubicBezTo>
                        <a:pt x="3518" y="1096"/>
                        <a:pt x="2844" y="1360"/>
                        <a:pt x="2188" y="1663"/>
                      </a:cubicBezTo>
                      <a:cubicBezTo>
                        <a:pt x="1565" y="1952"/>
                        <a:pt x="959" y="2279"/>
                        <a:pt x="378" y="2647"/>
                      </a:cubicBezTo>
                      <a:cubicBezTo>
                        <a:pt x="249" y="2604"/>
                        <a:pt x="121" y="2559"/>
                        <a:pt x="0" y="2498"/>
                      </a:cubicBezTo>
                      <a:cubicBezTo>
                        <a:pt x="684" y="2069"/>
                        <a:pt x="1393" y="1681"/>
                        <a:pt x="2113" y="1316"/>
                      </a:cubicBezTo>
                      <a:close/>
                    </a:path>
                  </a:pathLst>
                </a:custGeom>
                <a:solidFill>
                  <a:srgbClr val="E32E3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pic>
            <p:nvPicPr>
              <p:cNvPr id="46099" name="Picture 116">
                <a:extLst>
                  <a:ext uri="{FF2B5EF4-FFF2-40B4-BE49-F238E27FC236}">
                    <a16:creationId xmlns:a16="http://schemas.microsoft.com/office/drawing/2014/main" id="{460A3D44-0D91-1B49-9259-D82A2D56FCF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28" y="2155"/>
                <a:ext cx="16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6100" name="Picture 117">
                <a:extLst>
                  <a:ext uri="{FF2B5EF4-FFF2-40B4-BE49-F238E27FC236}">
                    <a16:creationId xmlns:a16="http://schemas.microsoft.com/office/drawing/2014/main" id="{8C0D7268-9D7E-9444-96A1-DCA8AABF96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6" y="2348"/>
                <a:ext cx="173"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46101" name="Group 118">
                <a:extLst>
                  <a:ext uri="{FF2B5EF4-FFF2-40B4-BE49-F238E27FC236}">
                    <a16:creationId xmlns:a16="http://schemas.microsoft.com/office/drawing/2014/main" id="{A3C23FC7-F815-2847-80D0-A62C63C7FDCF}"/>
                  </a:ext>
                </a:extLst>
              </p:cNvPr>
              <p:cNvGrpSpPr>
                <a:grpSpLocks/>
              </p:cNvGrpSpPr>
              <p:nvPr/>
            </p:nvGrpSpPr>
            <p:grpSpPr bwMode="auto">
              <a:xfrm>
                <a:off x="2882" y="2856"/>
                <a:ext cx="171" cy="148"/>
                <a:chOff x="2882" y="2856"/>
                <a:chExt cx="171" cy="148"/>
              </a:xfrm>
            </p:grpSpPr>
            <p:sp>
              <p:nvSpPr>
                <p:cNvPr id="46149" name="Oval 119">
                  <a:extLst>
                    <a:ext uri="{FF2B5EF4-FFF2-40B4-BE49-F238E27FC236}">
                      <a16:creationId xmlns:a16="http://schemas.microsoft.com/office/drawing/2014/main" id="{7E22006C-3D38-8041-9E2F-0773919FC8D1}"/>
                    </a:ext>
                  </a:extLst>
                </p:cNvPr>
                <p:cNvSpPr>
                  <a:spLocks noChangeArrowheads="1"/>
                </p:cNvSpPr>
                <p:nvPr/>
              </p:nvSpPr>
              <p:spPr bwMode="auto">
                <a:xfrm>
                  <a:off x="2891" y="2857"/>
                  <a:ext cx="141" cy="14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50" name="Freeform 120">
                  <a:extLst>
                    <a:ext uri="{FF2B5EF4-FFF2-40B4-BE49-F238E27FC236}">
                      <a16:creationId xmlns:a16="http://schemas.microsoft.com/office/drawing/2014/main" id="{4F53CBBA-029C-E046-908C-B6BDF43A6C2B}"/>
                    </a:ext>
                  </a:extLst>
                </p:cNvPr>
                <p:cNvSpPr>
                  <a:spLocks noChangeArrowheads="1"/>
                </p:cNvSpPr>
                <p:nvPr/>
              </p:nvSpPr>
              <p:spPr bwMode="auto">
                <a:xfrm>
                  <a:off x="2890" y="2856"/>
                  <a:ext cx="131" cy="90"/>
                </a:xfrm>
                <a:custGeom>
                  <a:avLst/>
                  <a:gdLst>
                    <a:gd name="T0" fmla="*/ 63 w 26863"/>
                    <a:gd name="T1" fmla="*/ 1 h 18299"/>
                    <a:gd name="T2" fmla="*/ 90 w 26863"/>
                    <a:gd name="T3" fmla="*/ 4 h 18299"/>
                    <a:gd name="T4" fmla="*/ 124 w 26863"/>
                    <a:gd name="T5" fmla="*/ 25 h 18299"/>
                    <a:gd name="T6" fmla="*/ 131 w 26863"/>
                    <a:gd name="T7" fmla="*/ 36 h 18299"/>
                    <a:gd name="T8" fmla="*/ 114 w 26863"/>
                    <a:gd name="T9" fmla="*/ 45 h 18299"/>
                    <a:gd name="T10" fmla="*/ 89 w 26863"/>
                    <a:gd name="T11" fmla="*/ 56 h 18299"/>
                    <a:gd name="T12" fmla="*/ 76 w 26863"/>
                    <a:gd name="T13" fmla="*/ 42 h 18299"/>
                    <a:gd name="T14" fmla="*/ 59 w 26863"/>
                    <a:gd name="T15" fmla="*/ 29 h 18299"/>
                    <a:gd name="T16" fmla="*/ 49 w 26863"/>
                    <a:gd name="T17" fmla="*/ 26 h 18299"/>
                    <a:gd name="T18" fmla="*/ 41 w 26863"/>
                    <a:gd name="T19" fmla="*/ 27 h 18299"/>
                    <a:gd name="T20" fmla="*/ 37 w 26863"/>
                    <a:gd name="T21" fmla="*/ 33 h 18299"/>
                    <a:gd name="T22" fmla="*/ 35 w 26863"/>
                    <a:gd name="T23" fmla="*/ 41 h 18299"/>
                    <a:gd name="T24" fmla="*/ 39 w 26863"/>
                    <a:gd name="T25" fmla="*/ 59 h 18299"/>
                    <a:gd name="T26" fmla="*/ 46 w 26863"/>
                    <a:gd name="T27" fmla="*/ 71 h 18299"/>
                    <a:gd name="T28" fmla="*/ 37 w 26863"/>
                    <a:gd name="T29" fmla="*/ 75 h 18299"/>
                    <a:gd name="T30" fmla="*/ 37 w 26863"/>
                    <a:gd name="T31" fmla="*/ 64 h 18299"/>
                    <a:gd name="T32" fmla="*/ 37 w 26863"/>
                    <a:gd name="T33" fmla="*/ 62 h 18299"/>
                    <a:gd name="T34" fmla="*/ 39 w 26863"/>
                    <a:gd name="T35" fmla="*/ 60 h 18299"/>
                    <a:gd name="T36" fmla="*/ 31 w 26863"/>
                    <a:gd name="T37" fmla="*/ 60 h 18299"/>
                    <a:gd name="T38" fmla="*/ 33 w 26863"/>
                    <a:gd name="T39" fmla="*/ 63 h 18299"/>
                    <a:gd name="T40" fmla="*/ 33 w 26863"/>
                    <a:gd name="T41" fmla="*/ 65 h 18299"/>
                    <a:gd name="T42" fmla="*/ 33 w 26863"/>
                    <a:gd name="T43" fmla="*/ 76 h 18299"/>
                    <a:gd name="T44" fmla="*/ 33 w 26863"/>
                    <a:gd name="T45" fmla="*/ 76 h 18299"/>
                    <a:gd name="T46" fmla="*/ 26 w 26863"/>
                    <a:gd name="T47" fmla="*/ 64 h 18299"/>
                    <a:gd name="T48" fmla="*/ 23 w 26863"/>
                    <a:gd name="T49" fmla="*/ 60 h 18299"/>
                    <a:gd name="T50" fmla="*/ 16 w 26863"/>
                    <a:gd name="T51" fmla="*/ 60 h 18299"/>
                    <a:gd name="T52" fmla="*/ 12 w 26863"/>
                    <a:gd name="T53" fmla="*/ 60 h 18299"/>
                    <a:gd name="T54" fmla="*/ 14 w 26863"/>
                    <a:gd name="T55" fmla="*/ 63 h 18299"/>
                    <a:gd name="T56" fmla="*/ 14 w 26863"/>
                    <a:gd name="T57" fmla="*/ 64 h 18299"/>
                    <a:gd name="T58" fmla="*/ 14 w 26863"/>
                    <a:gd name="T59" fmla="*/ 84 h 18299"/>
                    <a:gd name="T60" fmla="*/ 2 w 26863"/>
                    <a:gd name="T61" fmla="*/ 90 h 18299"/>
                    <a:gd name="T62" fmla="*/ 0 w 26863"/>
                    <a:gd name="T63" fmla="*/ 75 h 18299"/>
                    <a:gd name="T64" fmla="*/ 8 w 26863"/>
                    <a:gd name="T65" fmla="*/ 41 h 18299"/>
                    <a:gd name="T66" fmla="*/ 28 w 26863"/>
                    <a:gd name="T67" fmla="*/ 16 h 18299"/>
                    <a:gd name="T68" fmla="*/ 63 w 26863"/>
                    <a:gd name="T69" fmla="*/ 1 h 182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863"/>
                    <a:gd name="T106" fmla="*/ 0 h 18299"/>
                    <a:gd name="T107" fmla="*/ 26863 w 26863"/>
                    <a:gd name="T108" fmla="*/ 18299 h 182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863" h="18299">
                      <a:moveTo>
                        <a:pt x="12819" y="237"/>
                      </a:moveTo>
                      <a:cubicBezTo>
                        <a:pt x="14730" y="0"/>
                        <a:pt x="16690" y="159"/>
                        <a:pt x="18535" y="713"/>
                      </a:cubicBezTo>
                      <a:cubicBezTo>
                        <a:pt x="21172" y="1496"/>
                        <a:pt x="23555" y="3074"/>
                        <a:pt x="25351" y="5152"/>
                      </a:cubicBezTo>
                      <a:cubicBezTo>
                        <a:pt x="25912" y="5806"/>
                        <a:pt x="26432" y="6499"/>
                        <a:pt x="26863" y="7245"/>
                      </a:cubicBezTo>
                      <a:cubicBezTo>
                        <a:pt x="25775" y="7931"/>
                        <a:pt x="24633" y="8529"/>
                        <a:pt x="23477" y="9091"/>
                      </a:cubicBezTo>
                      <a:cubicBezTo>
                        <a:pt x="21754" y="9947"/>
                        <a:pt x="19985" y="10708"/>
                        <a:pt x="18197" y="11419"/>
                      </a:cubicBezTo>
                      <a:cubicBezTo>
                        <a:pt x="17433" y="10421"/>
                        <a:pt x="16581" y="9492"/>
                        <a:pt x="15673" y="8623"/>
                      </a:cubicBezTo>
                      <a:cubicBezTo>
                        <a:pt x="14588" y="7600"/>
                        <a:pt x="13397" y="6671"/>
                        <a:pt x="12067" y="5986"/>
                      </a:cubicBezTo>
                      <a:cubicBezTo>
                        <a:pt x="11399" y="5648"/>
                        <a:pt x="10694" y="5358"/>
                        <a:pt x="9947" y="5257"/>
                      </a:cubicBezTo>
                      <a:cubicBezTo>
                        <a:pt x="9413" y="5188"/>
                        <a:pt x="8838" y="5234"/>
                        <a:pt x="8370" y="5522"/>
                      </a:cubicBezTo>
                      <a:cubicBezTo>
                        <a:pt x="7948" y="5772"/>
                        <a:pt x="7661" y="6200"/>
                        <a:pt x="7501" y="6656"/>
                      </a:cubicBezTo>
                      <a:cubicBezTo>
                        <a:pt x="7314" y="7184"/>
                        <a:pt x="7264" y="7751"/>
                        <a:pt x="7277" y="8308"/>
                      </a:cubicBezTo>
                      <a:cubicBezTo>
                        <a:pt x="7317" y="9555"/>
                        <a:pt x="7645" y="10775"/>
                        <a:pt x="8088" y="11934"/>
                      </a:cubicBezTo>
                      <a:cubicBezTo>
                        <a:pt x="8430" y="12835"/>
                        <a:pt x="8876" y="13693"/>
                        <a:pt x="9346" y="14533"/>
                      </a:cubicBezTo>
                      <a:cubicBezTo>
                        <a:pt x="8733" y="14742"/>
                        <a:pt x="8120" y="14954"/>
                        <a:pt x="7505" y="15158"/>
                      </a:cubicBezTo>
                      <a:cubicBezTo>
                        <a:pt x="7497" y="14450"/>
                        <a:pt x="7519" y="13743"/>
                        <a:pt x="7513" y="13036"/>
                      </a:cubicBezTo>
                      <a:cubicBezTo>
                        <a:pt x="7520" y="12895"/>
                        <a:pt x="7498" y="12732"/>
                        <a:pt x="7597" y="12616"/>
                      </a:cubicBezTo>
                      <a:cubicBezTo>
                        <a:pt x="7707" y="12481"/>
                        <a:pt x="7834" y="12360"/>
                        <a:pt x="7944" y="12225"/>
                      </a:cubicBezTo>
                      <a:cubicBezTo>
                        <a:pt x="7395" y="12212"/>
                        <a:pt x="6845" y="12198"/>
                        <a:pt x="6295" y="12212"/>
                      </a:cubicBezTo>
                      <a:cubicBezTo>
                        <a:pt x="6428" y="12408"/>
                        <a:pt x="6599" y="12577"/>
                        <a:pt x="6710" y="12788"/>
                      </a:cubicBezTo>
                      <a:cubicBezTo>
                        <a:pt x="6769" y="12896"/>
                        <a:pt x="6754" y="13023"/>
                        <a:pt x="6756" y="13141"/>
                      </a:cubicBezTo>
                      <a:cubicBezTo>
                        <a:pt x="6748" y="13906"/>
                        <a:pt x="6763" y="14671"/>
                        <a:pt x="6763" y="15436"/>
                      </a:cubicBezTo>
                      <a:cubicBezTo>
                        <a:pt x="6742" y="15453"/>
                        <a:pt x="6701" y="15485"/>
                        <a:pt x="6680" y="15502"/>
                      </a:cubicBezTo>
                      <a:cubicBezTo>
                        <a:pt x="6225" y="14698"/>
                        <a:pt x="5776" y="13891"/>
                        <a:pt x="5314" y="13091"/>
                      </a:cubicBezTo>
                      <a:cubicBezTo>
                        <a:pt x="5134" y="12790"/>
                        <a:pt x="4974" y="12475"/>
                        <a:pt x="4772" y="12188"/>
                      </a:cubicBezTo>
                      <a:cubicBezTo>
                        <a:pt x="4266" y="12189"/>
                        <a:pt x="3759" y="12188"/>
                        <a:pt x="3253" y="12189"/>
                      </a:cubicBezTo>
                      <a:cubicBezTo>
                        <a:pt x="2989" y="12192"/>
                        <a:pt x="2725" y="12166"/>
                        <a:pt x="2461" y="12188"/>
                      </a:cubicBezTo>
                      <a:cubicBezTo>
                        <a:pt x="2579" y="12377"/>
                        <a:pt x="2737" y="12537"/>
                        <a:pt x="2863" y="12720"/>
                      </a:cubicBezTo>
                      <a:cubicBezTo>
                        <a:pt x="2947" y="12831"/>
                        <a:pt x="2925" y="12976"/>
                        <a:pt x="2928" y="13105"/>
                      </a:cubicBezTo>
                      <a:cubicBezTo>
                        <a:pt x="2917" y="14398"/>
                        <a:pt x="2909" y="15691"/>
                        <a:pt x="2934" y="16983"/>
                      </a:cubicBezTo>
                      <a:cubicBezTo>
                        <a:pt x="2061" y="17370"/>
                        <a:pt x="1222" y="17827"/>
                        <a:pt x="393" y="18299"/>
                      </a:cubicBezTo>
                      <a:cubicBezTo>
                        <a:pt x="164" y="17315"/>
                        <a:pt x="58" y="16303"/>
                        <a:pt x="43" y="15293"/>
                      </a:cubicBezTo>
                      <a:cubicBezTo>
                        <a:pt x="0" y="12925"/>
                        <a:pt x="526" y="10550"/>
                        <a:pt x="1568" y="8423"/>
                      </a:cubicBezTo>
                      <a:cubicBezTo>
                        <a:pt x="2550" y="6405"/>
                        <a:pt x="3988" y="4610"/>
                        <a:pt x="5749" y="3219"/>
                      </a:cubicBezTo>
                      <a:cubicBezTo>
                        <a:pt x="7777" y="1608"/>
                        <a:pt x="10246" y="550"/>
                        <a:pt x="12819" y="237"/>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51" name="Freeform 121">
                  <a:extLst>
                    <a:ext uri="{FF2B5EF4-FFF2-40B4-BE49-F238E27FC236}">
                      <a16:creationId xmlns:a16="http://schemas.microsoft.com/office/drawing/2014/main" id="{C4C3C907-0B6D-1D47-98A4-6E3AD4983D8D}"/>
                    </a:ext>
                  </a:extLst>
                </p:cNvPr>
                <p:cNvSpPr>
                  <a:spLocks noChangeArrowheads="1"/>
                </p:cNvSpPr>
                <p:nvPr/>
              </p:nvSpPr>
              <p:spPr bwMode="auto">
                <a:xfrm>
                  <a:off x="2890" y="2856"/>
                  <a:ext cx="131" cy="90"/>
                </a:xfrm>
                <a:custGeom>
                  <a:avLst/>
                  <a:gdLst>
                    <a:gd name="T0" fmla="*/ 63 w 26863"/>
                    <a:gd name="T1" fmla="*/ 1 h 18299"/>
                    <a:gd name="T2" fmla="*/ 90 w 26863"/>
                    <a:gd name="T3" fmla="*/ 4 h 18299"/>
                    <a:gd name="T4" fmla="*/ 124 w 26863"/>
                    <a:gd name="T5" fmla="*/ 25 h 18299"/>
                    <a:gd name="T6" fmla="*/ 131 w 26863"/>
                    <a:gd name="T7" fmla="*/ 36 h 18299"/>
                    <a:gd name="T8" fmla="*/ 114 w 26863"/>
                    <a:gd name="T9" fmla="*/ 45 h 18299"/>
                    <a:gd name="T10" fmla="*/ 89 w 26863"/>
                    <a:gd name="T11" fmla="*/ 56 h 18299"/>
                    <a:gd name="T12" fmla="*/ 76 w 26863"/>
                    <a:gd name="T13" fmla="*/ 42 h 18299"/>
                    <a:gd name="T14" fmla="*/ 59 w 26863"/>
                    <a:gd name="T15" fmla="*/ 29 h 18299"/>
                    <a:gd name="T16" fmla="*/ 49 w 26863"/>
                    <a:gd name="T17" fmla="*/ 26 h 18299"/>
                    <a:gd name="T18" fmla="*/ 41 w 26863"/>
                    <a:gd name="T19" fmla="*/ 27 h 18299"/>
                    <a:gd name="T20" fmla="*/ 37 w 26863"/>
                    <a:gd name="T21" fmla="*/ 33 h 18299"/>
                    <a:gd name="T22" fmla="*/ 35 w 26863"/>
                    <a:gd name="T23" fmla="*/ 41 h 18299"/>
                    <a:gd name="T24" fmla="*/ 39 w 26863"/>
                    <a:gd name="T25" fmla="*/ 59 h 18299"/>
                    <a:gd name="T26" fmla="*/ 46 w 26863"/>
                    <a:gd name="T27" fmla="*/ 71 h 18299"/>
                    <a:gd name="T28" fmla="*/ 37 w 26863"/>
                    <a:gd name="T29" fmla="*/ 75 h 18299"/>
                    <a:gd name="T30" fmla="*/ 37 w 26863"/>
                    <a:gd name="T31" fmla="*/ 64 h 18299"/>
                    <a:gd name="T32" fmla="*/ 37 w 26863"/>
                    <a:gd name="T33" fmla="*/ 62 h 18299"/>
                    <a:gd name="T34" fmla="*/ 39 w 26863"/>
                    <a:gd name="T35" fmla="*/ 60 h 18299"/>
                    <a:gd name="T36" fmla="*/ 31 w 26863"/>
                    <a:gd name="T37" fmla="*/ 60 h 18299"/>
                    <a:gd name="T38" fmla="*/ 33 w 26863"/>
                    <a:gd name="T39" fmla="*/ 63 h 18299"/>
                    <a:gd name="T40" fmla="*/ 33 w 26863"/>
                    <a:gd name="T41" fmla="*/ 65 h 18299"/>
                    <a:gd name="T42" fmla="*/ 33 w 26863"/>
                    <a:gd name="T43" fmla="*/ 76 h 18299"/>
                    <a:gd name="T44" fmla="*/ 33 w 26863"/>
                    <a:gd name="T45" fmla="*/ 76 h 18299"/>
                    <a:gd name="T46" fmla="*/ 26 w 26863"/>
                    <a:gd name="T47" fmla="*/ 64 h 18299"/>
                    <a:gd name="T48" fmla="*/ 23 w 26863"/>
                    <a:gd name="T49" fmla="*/ 60 h 18299"/>
                    <a:gd name="T50" fmla="*/ 16 w 26863"/>
                    <a:gd name="T51" fmla="*/ 60 h 18299"/>
                    <a:gd name="T52" fmla="*/ 12 w 26863"/>
                    <a:gd name="T53" fmla="*/ 60 h 18299"/>
                    <a:gd name="T54" fmla="*/ 14 w 26863"/>
                    <a:gd name="T55" fmla="*/ 63 h 18299"/>
                    <a:gd name="T56" fmla="*/ 14 w 26863"/>
                    <a:gd name="T57" fmla="*/ 64 h 18299"/>
                    <a:gd name="T58" fmla="*/ 14 w 26863"/>
                    <a:gd name="T59" fmla="*/ 84 h 18299"/>
                    <a:gd name="T60" fmla="*/ 2 w 26863"/>
                    <a:gd name="T61" fmla="*/ 90 h 18299"/>
                    <a:gd name="T62" fmla="*/ 0 w 26863"/>
                    <a:gd name="T63" fmla="*/ 75 h 18299"/>
                    <a:gd name="T64" fmla="*/ 8 w 26863"/>
                    <a:gd name="T65" fmla="*/ 41 h 18299"/>
                    <a:gd name="T66" fmla="*/ 28 w 26863"/>
                    <a:gd name="T67" fmla="*/ 16 h 18299"/>
                    <a:gd name="T68" fmla="*/ 63 w 26863"/>
                    <a:gd name="T69" fmla="*/ 1 h 182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863"/>
                    <a:gd name="T106" fmla="*/ 0 h 18299"/>
                    <a:gd name="T107" fmla="*/ 26863 w 26863"/>
                    <a:gd name="T108" fmla="*/ 18299 h 182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863" h="18299">
                      <a:moveTo>
                        <a:pt x="12819" y="237"/>
                      </a:moveTo>
                      <a:cubicBezTo>
                        <a:pt x="14730" y="0"/>
                        <a:pt x="16690" y="159"/>
                        <a:pt x="18535" y="713"/>
                      </a:cubicBezTo>
                      <a:cubicBezTo>
                        <a:pt x="21172" y="1496"/>
                        <a:pt x="23555" y="3074"/>
                        <a:pt x="25351" y="5152"/>
                      </a:cubicBezTo>
                      <a:cubicBezTo>
                        <a:pt x="25912" y="5806"/>
                        <a:pt x="26432" y="6499"/>
                        <a:pt x="26863" y="7245"/>
                      </a:cubicBezTo>
                      <a:cubicBezTo>
                        <a:pt x="25775" y="7931"/>
                        <a:pt x="24633" y="8529"/>
                        <a:pt x="23477" y="9091"/>
                      </a:cubicBezTo>
                      <a:cubicBezTo>
                        <a:pt x="21754" y="9947"/>
                        <a:pt x="19985" y="10708"/>
                        <a:pt x="18197" y="11419"/>
                      </a:cubicBezTo>
                      <a:cubicBezTo>
                        <a:pt x="17433" y="10421"/>
                        <a:pt x="16581" y="9492"/>
                        <a:pt x="15673" y="8623"/>
                      </a:cubicBezTo>
                      <a:cubicBezTo>
                        <a:pt x="14588" y="7600"/>
                        <a:pt x="13397" y="6671"/>
                        <a:pt x="12067" y="5986"/>
                      </a:cubicBezTo>
                      <a:cubicBezTo>
                        <a:pt x="11399" y="5648"/>
                        <a:pt x="10694" y="5358"/>
                        <a:pt x="9947" y="5257"/>
                      </a:cubicBezTo>
                      <a:cubicBezTo>
                        <a:pt x="9413" y="5188"/>
                        <a:pt x="8838" y="5234"/>
                        <a:pt x="8370" y="5522"/>
                      </a:cubicBezTo>
                      <a:cubicBezTo>
                        <a:pt x="7948" y="5772"/>
                        <a:pt x="7661" y="6200"/>
                        <a:pt x="7501" y="6656"/>
                      </a:cubicBezTo>
                      <a:cubicBezTo>
                        <a:pt x="7314" y="7184"/>
                        <a:pt x="7264" y="7751"/>
                        <a:pt x="7277" y="8308"/>
                      </a:cubicBezTo>
                      <a:cubicBezTo>
                        <a:pt x="7317" y="9555"/>
                        <a:pt x="7645" y="10775"/>
                        <a:pt x="8088" y="11934"/>
                      </a:cubicBezTo>
                      <a:cubicBezTo>
                        <a:pt x="8430" y="12835"/>
                        <a:pt x="8876" y="13693"/>
                        <a:pt x="9346" y="14533"/>
                      </a:cubicBezTo>
                      <a:cubicBezTo>
                        <a:pt x="8733" y="14742"/>
                        <a:pt x="8120" y="14954"/>
                        <a:pt x="7505" y="15158"/>
                      </a:cubicBezTo>
                      <a:cubicBezTo>
                        <a:pt x="7497" y="14450"/>
                        <a:pt x="7519" y="13743"/>
                        <a:pt x="7513" y="13036"/>
                      </a:cubicBezTo>
                      <a:cubicBezTo>
                        <a:pt x="7520" y="12895"/>
                        <a:pt x="7498" y="12732"/>
                        <a:pt x="7597" y="12616"/>
                      </a:cubicBezTo>
                      <a:cubicBezTo>
                        <a:pt x="7707" y="12481"/>
                        <a:pt x="7834" y="12360"/>
                        <a:pt x="7944" y="12225"/>
                      </a:cubicBezTo>
                      <a:cubicBezTo>
                        <a:pt x="7395" y="12212"/>
                        <a:pt x="6845" y="12198"/>
                        <a:pt x="6295" y="12212"/>
                      </a:cubicBezTo>
                      <a:cubicBezTo>
                        <a:pt x="6428" y="12408"/>
                        <a:pt x="6599" y="12577"/>
                        <a:pt x="6710" y="12788"/>
                      </a:cubicBezTo>
                      <a:cubicBezTo>
                        <a:pt x="6769" y="12896"/>
                        <a:pt x="6754" y="13023"/>
                        <a:pt x="6756" y="13141"/>
                      </a:cubicBezTo>
                      <a:cubicBezTo>
                        <a:pt x="6748" y="13906"/>
                        <a:pt x="6763" y="14671"/>
                        <a:pt x="6763" y="15436"/>
                      </a:cubicBezTo>
                      <a:cubicBezTo>
                        <a:pt x="6742" y="15453"/>
                        <a:pt x="6701" y="15485"/>
                        <a:pt x="6680" y="15502"/>
                      </a:cubicBezTo>
                      <a:cubicBezTo>
                        <a:pt x="6225" y="14698"/>
                        <a:pt x="5776" y="13891"/>
                        <a:pt x="5314" y="13091"/>
                      </a:cubicBezTo>
                      <a:cubicBezTo>
                        <a:pt x="5134" y="12790"/>
                        <a:pt x="4974" y="12475"/>
                        <a:pt x="4772" y="12188"/>
                      </a:cubicBezTo>
                      <a:cubicBezTo>
                        <a:pt x="4266" y="12189"/>
                        <a:pt x="3759" y="12188"/>
                        <a:pt x="3253" y="12189"/>
                      </a:cubicBezTo>
                      <a:cubicBezTo>
                        <a:pt x="2989" y="12192"/>
                        <a:pt x="2725" y="12166"/>
                        <a:pt x="2461" y="12188"/>
                      </a:cubicBezTo>
                      <a:cubicBezTo>
                        <a:pt x="2579" y="12377"/>
                        <a:pt x="2737" y="12537"/>
                        <a:pt x="2863" y="12720"/>
                      </a:cubicBezTo>
                      <a:cubicBezTo>
                        <a:pt x="2947" y="12831"/>
                        <a:pt x="2925" y="12976"/>
                        <a:pt x="2928" y="13105"/>
                      </a:cubicBezTo>
                      <a:cubicBezTo>
                        <a:pt x="2917" y="14398"/>
                        <a:pt x="2909" y="15691"/>
                        <a:pt x="2934" y="16983"/>
                      </a:cubicBezTo>
                      <a:cubicBezTo>
                        <a:pt x="2061" y="17370"/>
                        <a:pt x="1222" y="17827"/>
                        <a:pt x="393" y="18299"/>
                      </a:cubicBezTo>
                      <a:cubicBezTo>
                        <a:pt x="164" y="17315"/>
                        <a:pt x="58" y="16303"/>
                        <a:pt x="43" y="15293"/>
                      </a:cubicBezTo>
                      <a:cubicBezTo>
                        <a:pt x="0" y="12925"/>
                        <a:pt x="526" y="10550"/>
                        <a:pt x="1568" y="8423"/>
                      </a:cubicBezTo>
                      <a:cubicBezTo>
                        <a:pt x="2550" y="6405"/>
                        <a:pt x="3988" y="4610"/>
                        <a:pt x="5749" y="3219"/>
                      </a:cubicBezTo>
                      <a:cubicBezTo>
                        <a:pt x="7777" y="1608"/>
                        <a:pt x="10246" y="550"/>
                        <a:pt x="12819" y="237"/>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52" name="Freeform 122">
                  <a:extLst>
                    <a:ext uri="{FF2B5EF4-FFF2-40B4-BE49-F238E27FC236}">
                      <a16:creationId xmlns:a16="http://schemas.microsoft.com/office/drawing/2014/main" id="{B8DB87BC-F64C-3D4B-A07C-97D5DE5CA6ED}"/>
                    </a:ext>
                  </a:extLst>
                </p:cNvPr>
                <p:cNvSpPr>
                  <a:spLocks noChangeArrowheads="1"/>
                </p:cNvSpPr>
                <p:nvPr/>
              </p:nvSpPr>
              <p:spPr bwMode="auto">
                <a:xfrm>
                  <a:off x="2979" y="2864"/>
                  <a:ext cx="74" cy="65"/>
                </a:xfrm>
                <a:custGeom>
                  <a:avLst/>
                  <a:gdLst>
                    <a:gd name="T0" fmla="*/ 74 w 15162"/>
                    <a:gd name="T1" fmla="*/ 0 h 13259"/>
                    <a:gd name="T2" fmla="*/ 74 w 15162"/>
                    <a:gd name="T3" fmla="*/ 2 h 13259"/>
                    <a:gd name="T4" fmla="*/ 67 w 15162"/>
                    <a:gd name="T5" fmla="*/ 15 h 13259"/>
                    <a:gd name="T6" fmla="*/ 47 w 15162"/>
                    <a:gd name="T7" fmla="*/ 37 h 13259"/>
                    <a:gd name="T8" fmla="*/ 29 w 15162"/>
                    <a:gd name="T9" fmla="*/ 53 h 13259"/>
                    <a:gd name="T10" fmla="*/ 23 w 15162"/>
                    <a:gd name="T11" fmla="*/ 57 h 13259"/>
                    <a:gd name="T12" fmla="*/ 14 w 15162"/>
                    <a:gd name="T13" fmla="*/ 63 h 13259"/>
                    <a:gd name="T14" fmla="*/ 11 w 15162"/>
                    <a:gd name="T15" fmla="*/ 65 h 13259"/>
                    <a:gd name="T16" fmla="*/ 10 w 15162"/>
                    <a:gd name="T17" fmla="*/ 62 h 13259"/>
                    <a:gd name="T18" fmla="*/ 22 w 15162"/>
                    <a:gd name="T19" fmla="*/ 54 h 13259"/>
                    <a:gd name="T20" fmla="*/ 23 w 15162"/>
                    <a:gd name="T21" fmla="*/ 53 h 13259"/>
                    <a:gd name="T22" fmla="*/ 38 w 15162"/>
                    <a:gd name="T23" fmla="*/ 41 h 13259"/>
                    <a:gd name="T24" fmla="*/ 39 w 15162"/>
                    <a:gd name="T25" fmla="*/ 39 h 13259"/>
                    <a:gd name="T26" fmla="*/ 36 w 15162"/>
                    <a:gd name="T27" fmla="*/ 41 h 13259"/>
                    <a:gd name="T28" fmla="*/ 10 w 15162"/>
                    <a:gd name="T29" fmla="*/ 54 h 13259"/>
                    <a:gd name="T30" fmla="*/ 10 w 15162"/>
                    <a:gd name="T31" fmla="*/ 52 h 13259"/>
                    <a:gd name="T32" fmla="*/ 7 w 15162"/>
                    <a:gd name="T33" fmla="*/ 54 h 13259"/>
                    <a:gd name="T34" fmla="*/ 3 w 15162"/>
                    <a:gd name="T35" fmla="*/ 53 h 13259"/>
                    <a:gd name="T36" fmla="*/ 2 w 15162"/>
                    <a:gd name="T37" fmla="*/ 51 h 13259"/>
                    <a:gd name="T38" fmla="*/ 0 w 15162"/>
                    <a:gd name="T39" fmla="*/ 48 h 13259"/>
                    <a:gd name="T40" fmla="*/ 26 w 15162"/>
                    <a:gd name="T41" fmla="*/ 37 h 13259"/>
                    <a:gd name="T42" fmla="*/ 42 w 15162"/>
                    <a:gd name="T43" fmla="*/ 28 h 13259"/>
                    <a:gd name="T44" fmla="*/ 59 w 15162"/>
                    <a:gd name="T45" fmla="*/ 16 h 13259"/>
                    <a:gd name="T46" fmla="*/ 74 w 15162"/>
                    <a:gd name="T47" fmla="*/ 0 h 132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62"/>
                    <a:gd name="T73" fmla="*/ 0 h 13259"/>
                    <a:gd name="T74" fmla="*/ 15162 w 15162"/>
                    <a:gd name="T75" fmla="*/ 13259 h 1325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62" h="13259">
                      <a:moveTo>
                        <a:pt x="15112" y="0"/>
                      </a:moveTo>
                      <a:cubicBezTo>
                        <a:pt x="15162" y="113"/>
                        <a:pt x="15094" y="227"/>
                        <a:pt x="15060" y="334"/>
                      </a:cubicBezTo>
                      <a:cubicBezTo>
                        <a:pt x="14707" y="1317"/>
                        <a:pt x="14223" y="2249"/>
                        <a:pt x="13652" y="3122"/>
                      </a:cubicBezTo>
                      <a:cubicBezTo>
                        <a:pt x="12550" y="4814"/>
                        <a:pt x="11152" y="6291"/>
                        <a:pt x="9664" y="7647"/>
                      </a:cubicBezTo>
                      <a:cubicBezTo>
                        <a:pt x="8449" y="8751"/>
                        <a:pt x="7158" y="9765"/>
                        <a:pt x="5847" y="10750"/>
                      </a:cubicBezTo>
                      <a:cubicBezTo>
                        <a:pt x="5463" y="11024"/>
                        <a:pt x="5082" y="11301"/>
                        <a:pt x="4702" y="11581"/>
                      </a:cubicBezTo>
                      <a:cubicBezTo>
                        <a:pt x="4102" y="11998"/>
                        <a:pt x="3506" y="12422"/>
                        <a:pt x="2900" y="12832"/>
                      </a:cubicBezTo>
                      <a:cubicBezTo>
                        <a:pt x="2696" y="12974"/>
                        <a:pt x="2485" y="13107"/>
                        <a:pt x="2288" y="13259"/>
                      </a:cubicBezTo>
                      <a:cubicBezTo>
                        <a:pt x="2189" y="13086"/>
                        <a:pt x="2086" y="12915"/>
                        <a:pt x="1985" y="12743"/>
                      </a:cubicBezTo>
                      <a:cubicBezTo>
                        <a:pt x="2833" y="12183"/>
                        <a:pt x="3657" y="11588"/>
                        <a:pt x="4467" y="10975"/>
                      </a:cubicBezTo>
                      <a:cubicBezTo>
                        <a:pt x="4559" y="10905"/>
                        <a:pt x="4652" y="10835"/>
                        <a:pt x="4744" y="10765"/>
                      </a:cubicBezTo>
                      <a:cubicBezTo>
                        <a:pt x="5766" y="9980"/>
                        <a:pt x="6761" y="9160"/>
                        <a:pt x="7736" y="8317"/>
                      </a:cubicBezTo>
                      <a:cubicBezTo>
                        <a:pt x="7856" y="8214"/>
                        <a:pt x="7978" y="8113"/>
                        <a:pt x="8091" y="8002"/>
                      </a:cubicBezTo>
                      <a:cubicBezTo>
                        <a:pt x="7874" y="8120"/>
                        <a:pt x="7676" y="8271"/>
                        <a:pt x="7465" y="8401"/>
                      </a:cubicBezTo>
                      <a:cubicBezTo>
                        <a:pt x="5741" y="9498"/>
                        <a:pt x="3888" y="10384"/>
                        <a:pt x="1981" y="11115"/>
                      </a:cubicBezTo>
                      <a:cubicBezTo>
                        <a:pt x="1980" y="10956"/>
                        <a:pt x="1987" y="10798"/>
                        <a:pt x="1990" y="10639"/>
                      </a:cubicBezTo>
                      <a:cubicBezTo>
                        <a:pt x="1837" y="10746"/>
                        <a:pt x="1706" y="10939"/>
                        <a:pt x="1497" y="10915"/>
                      </a:cubicBezTo>
                      <a:cubicBezTo>
                        <a:pt x="1229" y="10887"/>
                        <a:pt x="963" y="10834"/>
                        <a:pt x="700" y="10776"/>
                      </a:cubicBezTo>
                      <a:cubicBezTo>
                        <a:pt x="594" y="10709"/>
                        <a:pt x="539" y="10584"/>
                        <a:pt x="459" y="10489"/>
                      </a:cubicBezTo>
                      <a:cubicBezTo>
                        <a:pt x="310" y="10283"/>
                        <a:pt x="146" y="10089"/>
                        <a:pt x="0" y="9881"/>
                      </a:cubicBezTo>
                      <a:cubicBezTo>
                        <a:pt x="1788" y="9170"/>
                        <a:pt x="3557" y="8409"/>
                        <a:pt x="5280" y="7553"/>
                      </a:cubicBezTo>
                      <a:cubicBezTo>
                        <a:pt x="6436" y="6991"/>
                        <a:pt x="7578" y="6393"/>
                        <a:pt x="8666" y="5707"/>
                      </a:cubicBezTo>
                      <a:cubicBezTo>
                        <a:pt x="9867" y="4960"/>
                        <a:pt x="11024" y="4142"/>
                        <a:pt x="12111" y="3238"/>
                      </a:cubicBezTo>
                      <a:cubicBezTo>
                        <a:pt x="13240" y="2290"/>
                        <a:pt x="14315" y="1248"/>
                        <a:pt x="15112"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53" name="Freeform 123">
                  <a:extLst>
                    <a:ext uri="{FF2B5EF4-FFF2-40B4-BE49-F238E27FC236}">
                      <a16:creationId xmlns:a16="http://schemas.microsoft.com/office/drawing/2014/main" id="{5D0FF31C-9FC9-2B4C-9AD3-3F3DC1206092}"/>
                    </a:ext>
                  </a:extLst>
                </p:cNvPr>
                <p:cNvSpPr>
                  <a:spLocks noChangeArrowheads="1"/>
                </p:cNvSpPr>
                <p:nvPr/>
              </p:nvSpPr>
              <p:spPr bwMode="auto">
                <a:xfrm>
                  <a:off x="2979" y="2864"/>
                  <a:ext cx="74" cy="65"/>
                </a:xfrm>
                <a:custGeom>
                  <a:avLst/>
                  <a:gdLst>
                    <a:gd name="T0" fmla="*/ 74 w 15162"/>
                    <a:gd name="T1" fmla="*/ 0 h 13259"/>
                    <a:gd name="T2" fmla="*/ 74 w 15162"/>
                    <a:gd name="T3" fmla="*/ 2 h 13259"/>
                    <a:gd name="T4" fmla="*/ 67 w 15162"/>
                    <a:gd name="T5" fmla="*/ 15 h 13259"/>
                    <a:gd name="T6" fmla="*/ 47 w 15162"/>
                    <a:gd name="T7" fmla="*/ 37 h 13259"/>
                    <a:gd name="T8" fmla="*/ 29 w 15162"/>
                    <a:gd name="T9" fmla="*/ 53 h 13259"/>
                    <a:gd name="T10" fmla="*/ 23 w 15162"/>
                    <a:gd name="T11" fmla="*/ 57 h 13259"/>
                    <a:gd name="T12" fmla="*/ 14 w 15162"/>
                    <a:gd name="T13" fmla="*/ 63 h 13259"/>
                    <a:gd name="T14" fmla="*/ 11 w 15162"/>
                    <a:gd name="T15" fmla="*/ 65 h 13259"/>
                    <a:gd name="T16" fmla="*/ 10 w 15162"/>
                    <a:gd name="T17" fmla="*/ 62 h 13259"/>
                    <a:gd name="T18" fmla="*/ 22 w 15162"/>
                    <a:gd name="T19" fmla="*/ 54 h 13259"/>
                    <a:gd name="T20" fmla="*/ 23 w 15162"/>
                    <a:gd name="T21" fmla="*/ 53 h 13259"/>
                    <a:gd name="T22" fmla="*/ 38 w 15162"/>
                    <a:gd name="T23" fmla="*/ 41 h 13259"/>
                    <a:gd name="T24" fmla="*/ 39 w 15162"/>
                    <a:gd name="T25" fmla="*/ 39 h 13259"/>
                    <a:gd name="T26" fmla="*/ 36 w 15162"/>
                    <a:gd name="T27" fmla="*/ 41 h 13259"/>
                    <a:gd name="T28" fmla="*/ 10 w 15162"/>
                    <a:gd name="T29" fmla="*/ 54 h 13259"/>
                    <a:gd name="T30" fmla="*/ 10 w 15162"/>
                    <a:gd name="T31" fmla="*/ 52 h 13259"/>
                    <a:gd name="T32" fmla="*/ 7 w 15162"/>
                    <a:gd name="T33" fmla="*/ 54 h 13259"/>
                    <a:gd name="T34" fmla="*/ 3 w 15162"/>
                    <a:gd name="T35" fmla="*/ 53 h 13259"/>
                    <a:gd name="T36" fmla="*/ 2 w 15162"/>
                    <a:gd name="T37" fmla="*/ 51 h 13259"/>
                    <a:gd name="T38" fmla="*/ 0 w 15162"/>
                    <a:gd name="T39" fmla="*/ 48 h 13259"/>
                    <a:gd name="T40" fmla="*/ 26 w 15162"/>
                    <a:gd name="T41" fmla="*/ 37 h 13259"/>
                    <a:gd name="T42" fmla="*/ 42 w 15162"/>
                    <a:gd name="T43" fmla="*/ 28 h 13259"/>
                    <a:gd name="T44" fmla="*/ 59 w 15162"/>
                    <a:gd name="T45" fmla="*/ 16 h 13259"/>
                    <a:gd name="T46" fmla="*/ 74 w 15162"/>
                    <a:gd name="T47" fmla="*/ 0 h 132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62"/>
                    <a:gd name="T73" fmla="*/ 0 h 13259"/>
                    <a:gd name="T74" fmla="*/ 15162 w 15162"/>
                    <a:gd name="T75" fmla="*/ 13259 h 1325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62" h="13259">
                      <a:moveTo>
                        <a:pt x="15112" y="0"/>
                      </a:moveTo>
                      <a:cubicBezTo>
                        <a:pt x="15162" y="113"/>
                        <a:pt x="15094" y="227"/>
                        <a:pt x="15060" y="334"/>
                      </a:cubicBezTo>
                      <a:cubicBezTo>
                        <a:pt x="14707" y="1317"/>
                        <a:pt x="14223" y="2249"/>
                        <a:pt x="13652" y="3122"/>
                      </a:cubicBezTo>
                      <a:cubicBezTo>
                        <a:pt x="12550" y="4814"/>
                        <a:pt x="11152" y="6291"/>
                        <a:pt x="9664" y="7647"/>
                      </a:cubicBezTo>
                      <a:cubicBezTo>
                        <a:pt x="8449" y="8751"/>
                        <a:pt x="7158" y="9765"/>
                        <a:pt x="5847" y="10750"/>
                      </a:cubicBezTo>
                      <a:cubicBezTo>
                        <a:pt x="5463" y="11024"/>
                        <a:pt x="5082" y="11301"/>
                        <a:pt x="4702" y="11581"/>
                      </a:cubicBezTo>
                      <a:cubicBezTo>
                        <a:pt x="4102" y="11998"/>
                        <a:pt x="3506" y="12422"/>
                        <a:pt x="2900" y="12832"/>
                      </a:cubicBezTo>
                      <a:cubicBezTo>
                        <a:pt x="2696" y="12974"/>
                        <a:pt x="2485" y="13107"/>
                        <a:pt x="2288" y="13259"/>
                      </a:cubicBezTo>
                      <a:cubicBezTo>
                        <a:pt x="2189" y="13086"/>
                        <a:pt x="2086" y="12915"/>
                        <a:pt x="1985" y="12743"/>
                      </a:cubicBezTo>
                      <a:cubicBezTo>
                        <a:pt x="2833" y="12183"/>
                        <a:pt x="3657" y="11588"/>
                        <a:pt x="4467" y="10975"/>
                      </a:cubicBezTo>
                      <a:cubicBezTo>
                        <a:pt x="4559" y="10905"/>
                        <a:pt x="4652" y="10835"/>
                        <a:pt x="4744" y="10765"/>
                      </a:cubicBezTo>
                      <a:cubicBezTo>
                        <a:pt x="5766" y="9980"/>
                        <a:pt x="6761" y="9160"/>
                        <a:pt x="7736" y="8317"/>
                      </a:cubicBezTo>
                      <a:cubicBezTo>
                        <a:pt x="7856" y="8214"/>
                        <a:pt x="7978" y="8113"/>
                        <a:pt x="8091" y="8002"/>
                      </a:cubicBezTo>
                      <a:cubicBezTo>
                        <a:pt x="7874" y="8120"/>
                        <a:pt x="7676" y="8271"/>
                        <a:pt x="7465" y="8401"/>
                      </a:cubicBezTo>
                      <a:cubicBezTo>
                        <a:pt x="5741" y="9498"/>
                        <a:pt x="3888" y="10384"/>
                        <a:pt x="1981" y="11115"/>
                      </a:cubicBezTo>
                      <a:cubicBezTo>
                        <a:pt x="1980" y="10956"/>
                        <a:pt x="1987" y="10798"/>
                        <a:pt x="1990" y="10639"/>
                      </a:cubicBezTo>
                      <a:cubicBezTo>
                        <a:pt x="1837" y="10746"/>
                        <a:pt x="1706" y="10939"/>
                        <a:pt x="1497" y="10915"/>
                      </a:cubicBezTo>
                      <a:cubicBezTo>
                        <a:pt x="1229" y="10887"/>
                        <a:pt x="963" y="10834"/>
                        <a:pt x="700" y="10776"/>
                      </a:cubicBezTo>
                      <a:cubicBezTo>
                        <a:pt x="594" y="10709"/>
                        <a:pt x="539" y="10584"/>
                        <a:pt x="459" y="10489"/>
                      </a:cubicBezTo>
                      <a:cubicBezTo>
                        <a:pt x="310" y="10283"/>
                        <a:pt x="146" y="10089"/>
                        <a:pt x="0" y="9881"/>
                      </a:cubicBezTo>
                      <a:cubicBezTo>
                        <a:pt x="1788" y="9170"/>
                        <a:pt x="3557" y="8409"/>
                        <a:pt x="5280" y="7553"/>
                      </a:cubicBezTo>
                      <a:cubicBezTo>
                        <a:pt x="6436" y="6991"/>
                        <a:pt x="7578" y="6393"/>
                        <a:pt x="8666" y="5707"/>
                      </a:cubicBezTo>
                      <a:cubicBezTo>
                        <a:pt x="9867" y="4960"/>
                        <a:pt x="11024" y="4142"/>
                        <a:pt x="12111" y="3238"/>
                      </a:cubicBezTo>
                      <a:cubicBezTo>
                        <a:pt x="13240" y="2290"/>
                        <a:pt x="14315" y="1248"/>
                        <a:pt x="15112" y="0"/>
                      </a:cubicBezTo>
                      <a:close/>
                    </a:path>
                  </a:pathLst>
                </a:custGeom>
                <a:solidFill>
                  <a:srgbClr val="E32E3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54" name="Freeform 124">
                  <a:extLst>
                    <a:ext uri="{FF2B5EF4-FFF2-40B4-BE49-F238E27FC236}">
                      <a16:creationId xmlns:a16="http://schemas.microsoft.com/office/drawing/2014/main" id="{49D14549-8615-F343-89B4-57632B619E0C}"/>
                    </a:ext>
                  </a:extLst>
                </p:cNvPr>
                <p:cNvSpPr>
                  <a:spLocks noChangeArrowheads="1"/>
                </p:cNvSpPr>
                <p:nvPr/>
              </p:nvSpPr>
              <p:spPr bwMode="auto">
                <a:xfrm>
                  <a:off x="2926" y="2882"/>
                  <a:ext cx="99" cy="91"/>
                </a:xfrm>
                <a:custGeom>
                  <a:avLst/>
                  <a:gdLst>
                    <a:gd name="T0" fmla="*/ 13 w 20222"/>
                    <a:gd name="T1" fmla="*/ 0 h 18546"/>
                    <a:gd name="T2" fmla="*/ 41 w 20222"/>
                    <a:gd name="T3" fmla="*/ 17 h 18546"/>
                    <a:gd name="T4" fmla="*/ 56 w 20222"/>
                    <a:gd name="T5" fmla="*/ 34 h 18546"/>
                    <a:gd name="T6" fmla="*/ 61 w 20222"/>
                    <a:gd name="T7" fmla="*/ 36 h 18546"/>
                    <a:gd name="T8" fmla="*/ 63 w 20222"/>
                    <a:gd name="T9" fmla="*/ 37 h 18546"/>
                    <a:gd name="T10" fmla="*/ 60 w 20222"/>
                    <a:gd name="T11" fmla="*/ 39 h 18546"/>
                    <a:gd name="T12" fmla="*/ 65 w 20222"/>
                    <a:gd name="T13" fmla="*/ 47 h 18546"/>
                    <a:gd name="T14" fmla="*/ 72 w 20222"/>
                    <a:gd name="T15" fmla="*/ 57 h 18546"/>
                    <a:gd name="T16" fmla="*/ 77 w 20222"/>
                    <a:gd name="T17" fmla="*/ 39 h 18546"/>
                    <a:gd name="T18" fmla="*/ 88 w 20222"/>
                    <a:gd name="T19" fmla="*/ 35 h 18546"/>
                    <a:gd name="T20" fmla="*/ 99 w 20222"/>
                    <a:gd name="T21" fmla="*/ 62 h 18546"/>
                    <a:gd name="T22" fmla="*/ 83 w 20222"/>
                    <a:gd name="T23" fmla="*/ 62 h 18546"/>
                    <a:gd name="T24" fmla="*/ 84 w 20222"/>
                    <a:gd name="T25" fmla="*/ 56 h 18546"/>
                    <a:gd name="T26" fmla="*/ 75 w 20222"/>
                    <a:gd name="T27" fmla="*/ 60 h 18546"/>
                    <a:gd name="T28" fmla="*/ 72 w 20222"/>
                    <a:gd name="T29" fmla="*/ 62 h 18546"/>
                    <a:gd name="T30" fmla="*/ 74 w 20222"/>
                    <a:gd name="T31" fmla="*/ 85 h 18546"/>
                    <a:gd name="T32" fmla="*/ 60 w 20222"/>
                    <a:gd name="T33" fmla="*/ 90 h 18546"/>
                    <a:gd name="T34" fmla="*/ 52 w 20222"/>
                    <a:gd name="T35" fmla="*/ 87 h 18546"/>
                    <a:gd name="T36" fmla="*/ 66 w 20222"/>
                    <a:gd name="T37" fmla="*/ 90 h 18546"/>
                    <a:gd name="T38" fmla="*/ 73 w 20222"/>
                    <a:gd name="T39" fmla="*/ 77 h 18546"/>
                    <a:gd name="T40" fmla="*/ 68 w 20222"/>
                    <a:gd name="T41" fmla="*/ 62 h 18546"/>
                    <a:gd name="T42" fmla="*/ 64 w 20222"/>
                    <a:gd name="T43" fmla="*/ 48 h 18546"/>
                    <a:gd name="T44" fmla="*/ 58 w 20222"/>
                    <a:gd name="T45" fmla="*/ 39 h 18546"/>
                    <a:gd name="T46" fmla="*/ 51 w 20222"/>
                    <a:gd name="T47" fmla="*/ 41 h 18546"/>
                    <a:gd name="T48" fmla="*/ 57 w 20222"/>
                    <a:gd name="T49" fmla="*/ 44 h 18546"/>
                    <a:gd name="T50" fmla="*/ 51 w 20222"/>
                    <a:gd name="T51" fmla="*/ 52 h 18546"/>
                    <a:gd name="T52" fmla="*/ 43 w 20222"/>
                    <a:gd name="T53" fmla="*/ 44 h 18546"/>
                    <a:gd name="T54" fmla="*/ 52 w 20222"/>
                    <a:gd name="T55" fmla="*/ 35 h 18546"/>
                    <a:gd name="T56" fmla="*/ 52 w 20222"/>
                    <a:gd name="T57" fmla="*/ 31 h 18546"/>
                    <a:gd name="T58" fmla="*/ 18 w 20222"/>
                    <a:gd name="T59" fmla="*/ 3 h 18546"/>
                    <a:gd name="T60" fmla="*/ 3 w 20222"/>
                    <a:gd name="T61" fmla="*/ 8 h 18546"/>
                    <a:gd name="T62" fmla="*/ 7 w 20222"/>
                    <a:gd name="T63" fmla="*/ 35 h 18546"/>
                    <a:gd name="T64" fmla="*/ 10 w 20222"/>
                    <a:gd name="T65" fmla="*/ 46 h 18546"/>
                    <a:gd name="T66" fmla="*/ 0 w 20222"/>
                    <a:gd name="T67" fmla="*/ 15 h 18546"/>
                    <a:gd name="T68" fmla="*/ 5 w 20222"/>
                    <a:gd name="T69" fmla="*/ 2 h 185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22"/>
                    <a:gd name="T106" fmla="*/ 0 h 18546"/>
                    <a:gd name="T107" fmla="*/ 20222 w 20222"/>
                    <a:gd name="T108" fmla="*/ 18546 h 185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222" h="18546">
                      <a:moveTo>
                        <a:pt x="1106" y="334"/>
                      </a:moveTo>
                      <a:cubicBezTo>
                        <a:pt x="1574" y="46"/>
                        <a:pt x="2149" y="0"/>
                        <a:pt x="2683" y="69"/>
                      </a:cubicBezTo>
                      <a:cubicBezTo>
                        <a:pt x="3430" y="170"/>
                        <a:pt x="4135" y="460"/>
                        <a:pt x="4803" y="798"/>
                      </a:cubicBezTo>
                      <a:cubicBezTo>
                        <a:pt x="6133" y="1483"/>
                        <a:pt x="7324" y="2412"/>
                        <a:pt x="8409" y="3435"/>
                      </a:cubicBezTo>
                      <a:cubicBezTo>
                        <a:pt x="9317" y="4304"/>
                        <a:pt x="10169" y="5233"/>
                        <a:pt x="10933" y="6231"/>
                      </a:cubicBezTo>
                      <a:cubicBezTo>
                        <a:pt x="11079" y="6439"/>
                        <a:pt x="11243" y="6633"/>
                        <a:pt x="11392" y="6839"/>
                      </a:cubicBezTo>
                      <a:cubicBezTo>
                        <a:pt x="11472" y="6934"/>
                        <a:pt x="11527" y="7059"/>
                        <a:pt x="11633" y="7126"/>
                      </a:cubicBezTo>
                      <a:cubicBezTo>
                        <a:pt x="11896" y="7184"/>
                        <a:pt x="12162" y="7237"/>
                        <a:pt x="12430" y="7265"/>
                      </a:cubicBezTo>
                      <a:cubicBezTo>
                        <a:pt x="12639" y="7289"/>
                        <a:pt x="12770" y="7096"/>
                        <a:pt x="12923" y="6989"/>
                      </a:cubicBezTo>
                      <a:cubicBezTo>
                        <a:pt x="12920" y="7148"/>
                        <a:pt x="12913" y="7306"/>
                        <a:pt x="12914" y="7465"/>
                      </a:cubicBezTo>
                      <a:cubicBezTo>
                        <a:pt x="12907" y="7784"/>
                        <a:pt x="12925" y="8103"/>
                        <a:pt x="12922" y="8423"/>
                      </a:cubicBezTo>
                      <a:cubicBezTo>
                        <a:pt x="12703" y="8274"/>
                        <a:pt x="12490" y="8111"/>
                        <a:pt x="12241" y="8012"/>
                      </a:cubicBezTo>
                      <a:cubicBezTo>
                        <a:pt x="12460" y="8376"/>
                        <a:pt x="12704" y="8726"/>
                        <a:pt x="12918" y="9093"/>
                      </a:cubicBezTo>
                      <a:cubicBezTo>
                        <a:pt x="13019" y="9265"/>
                        <a:pt x="13122" y="9436"/>
                        <a:pt x="13221" y="9609"/>
                      </a:cubicBezTo>
                      <a:cubicBezTo>
                        <a:pt x="13685" y="10420"/>
                        <a:pt x="14104" y="11258"/>
                        <a:pt x="14456" y="12124"/>
                      </a:cubicBezTo>
                      <a:cubicBezTo>
                        <a:pt x="14569" y="11977"/>
                        <a:pt x="14595" y="11792"/>
                        <a:pt x="14644" y="11619"/>
                      </a:cubicBezTo>
                      <a:cubicBezTo>
                        <a:pt x="14878" y="10774"/>
                        <a:pt x="15123" y="9931"/>
                        <a:pt x="15354" y="9085"/>
                      </a:cubicBezTo>
                      <a:cubicBezTo>
                        <a:pt x="15452" y="8701"/>
                        <a:pt x="15571" y="8322"/>
                        <a:pt x="15635" y="7931"/>
                      </a:cubicBezTo>
                      <a:cubicBezTo>
                        <a:pt x="16015" y="7651"/>
                        <a:pt x="16396" y="7374"/>
                        <a:pt x="16780" y="7100"/>
                      </a:cubicBezTo>
                      <a:cubicBezTo>
                        <a:pt x="17172" y="7131"/>
                        <a:pt x="17567" y="7113"/>
                        <a:pt x="17961" y="7130"/>
                      </a:cubicBezTo>
                      <a:cubicBezTo>
                        <a:pt x="18585" y="8805"/>
                        <a:pt x="19119" y="10513"/>
                        <a:pt x="19776" y="12176"/>
                      </a:cubicBezTo>
                      <a:cubicBezTo>
                        <a:pt x="19856" y="12392"/>
                        <a:pt x="20019" y="12567"/>
                        <a:pt x="20222" y="12672"/>
                      </a:cubicBezTo>
                      <a:cubicBezTo>
                        <a:pt x="19582" y="12649"/>
                        <a:pt x="18941" y="12673"/>
                        <a:pt x="18301" y="12660"/>
                      </a:cubicBezTo>
                      <a:cubicBezTo>
                        <a:pt x="17866" y="12644"/>
                        <a:pt x="17431" y="12664"/>
                        <a:pt x="16996" y="12648"/>
                      </a:cubicBezTo>
                      <a:cubicBezTo>
                        <a:pt x="17151" y="12461"/>
                        <a:pt x="17403" y="12311"/>
                        <a:pt x="17419" y="12046"/>
                      </a:cubicBezTo>
                      <a:cubicBezTo>
                        <a:pt x="17403" y="11809"/>
                        <a:pt x="17305" y="11589"/>
                        <a:pt x="17231" y="11367"/>
                      </a:cubicBezTo>
                      <a:cubicBezTo>
                        <a:pt x="16642" y="11367"/>
                        <a:pt x="16053" y="11362"/>
                        <a:pt x="15465" y="11370"/>
                      </a:cubicBezTo>
                      <a:cubicBezTo>
                        <a:pt x="15355" y="11652"/>
                        <a:pt x="15284" y="11970"/>
                        <a:pt x="15379" y="12268"/>
                      </a:cubicBezTo>
                      <a:cubicBezTo>
                        <a:pt x="15420" y="12417"/>
                        <a:pt x="15521" y="12538"/>
                        <a:pt x="15631" y="12643"/>
                      </a:cubicBezTo>
                      <a:cubicBezTo>
                        <a:pt x="15300" y="12648"/>
                        <a:pt x="14969" y="12641"/>
                        <a:pt x="14638" y="12647"/>
                      </a:cubicBezTo>
                      <a:cubicBezTo>
                        <a:pt x="14898" y="13473"/>
                        <a:pt x="15108" y="14318"/>
                        <a:pt x="15195" y="15181"/>
                      </a:cubicBezTo>
                      <a:cubicBezTo>
                        <a:pt x="15262" y="15883"/>
                        <a:pt x="15266" y="16615"/>
                        <a:pt x="15016" y="17284"/>
                      </a:cubicBezTo>
                      <a:cubicBezTo>
                        <a:pt x="14854" y="17723"/>
                        <a:pt x="14532" y="18112"/>
                        <a:pt x="14096" y="18298"/>
                      </a:cubicBezTo>
                      <a:cubicBezTo>
                        <a:pt x="13531" y="18546"/>
                        <a:pt x="12889" y="18498"/>
                        <a:pt x="12298" y="18380"/>
                      </a:cubicBezTo>
                      <a:cubicBezTo>
                        <a:pt x="11749" y="18266"/>
                        <a:pt x="11220" y="18077"/>
                        <a:pt x="10704" y="17863"/>
                      </a:cubicBezTo>
                      <a:cubicBezTo>
                        <a:pt x="10634" y="17837"/>
                        <a:pt x="10577" y="17788"/>
                        <a:pt x="10530" y="17732"/>
                      </a:cubicBezTo>
                      <a:cubicBezTo>
                        <a:pt x="10818" y="17817"/>
                        <a:pt x="11090" y="17949"/>
                        <a:pt x="11378" y="18034"/>
                      </a:cubicBezTo>
                      <a:cubicBezTo>
                        <a:pt x="12030" y="18238"/>
                        <a:pt x="12725" y="18392"/>
                        <a:pt x="13408" y="18274"/>
                      </a:cubicBezTo>
                      <a:cubicBezTo>
                        <a:pt x="13857" y="18199"/>
                        <a:pt x="14285" y="17962"/>
                        <a:pt x="14550" y="17586"/>
                      </a:cubicBezTo>
                      <a:cubicBezTo>
                        <a:pt x="14924" y="17069"/>
                        <a:pt x="15011" y="16408"/>
                        <a:pt x="15013" y="15785"/>
                      </a:cubicBezTo>
                      <a:cubicBezTo>
                        <a:pt x="14992" y="14710"/>
                        <a:pt x="14716" y="13659"/>
                        <a:pt x="14364" y="12649"/>
                      </a:cubicBezTo>
                      <a:cubicBezTo>
                        <a:pt x="14199" y="12645"/>
                        <a:pt x="14033" y="12638"/>
                        <a:pt x="13868" y="12633"/>
                      </a:cubicBezTo>
                      <a:cubicBezTo>
                        <a:pt x="13993" y="12531"/>
                        <a:pt x="14121" y="12432"/>
                        <a:pt x="14243" y="12327"/>
                      </a:cubicBezTo>
                      <a:cubicBezTo>
                        <a:pt x="13907" y="11434"/>
                        <a:pt x="13491" y="10572"/>
                        <a:pt x="13024" y="9740"/>
                      </a:cubicBezTo>
                      <a:cubicBezTo>
                        <a:pt x="12926" y="9566"/>
                        <a:pt x="12824" y="9394"/>
                        <a:pt x="12722" y="9223"/>
                      </a:cubicBezTo>
                      <a:cubicBezTo>
                        <a:pt x="12443" y="8762"/>
                        <a:pt x="12145" y="8312"/>
                        <a:pt x="11837" y="7870"/>
                      </a:cubicBezTo>
                      <a:cubicBezTo>
                        <a:pt x="11512" y="7742"/>
                        <a:pt x="11138" y="7739"/>
                        <a:pt x="10806" y="7842"/>
                      </a:cubicBezTo>
                      <a:cubicBezTo>
                        <a:pt x="10585" y="7910"/>
                        <a:pt x="10351" y="8095"/>
                        <a:pt x="10403" y="8354"/>
                      </a:cubicBezTo>
                      <a:cubicBezTo>
                        <a:pt x="10455" y="8471"/>
                        <a:pt x="10536" y="8575"/>
                        <a:pt x="10642" y="8648"/>
                      </a:cubicBezTo>
                      <a:cubicBezTo>
                        <a:pt x="10913" y="8848"/>
                        <a:pt x="11251" y="8911"/>
                        <a:pt x="11557" y="9036"/>
                      </a:cubicBezTo>
                      <a:cubicBezTo>
                        <a:pt x="11841" y="9151"/>
                        <a:pt x="12124" y="9279"/>
                        <a:pt x="12374" y="9458"/>
                      </a:cubicBezTo>
                      <a:cubicBezTo>
                        <a:pt x="11748" y="9870"/>
                        <a:pt x="11119" y="10276"/>
                        <a:pt x="10484" y="10672"/>
                      </a:cubicBezTo>
                      <a:cubicBezTo>
                        <a:pt x="10135" y="10500"/>
                        <a:pt x="9739" y="10419"/>
                        <a:pt x="9427" y="10179"/>
                      </a:cubicBezTo>
                      <a:cubicBezTo>
                        <a:pt x="9021" y="9877"/>
                        <a:pt x="8772" y="9387"/>
                        <a:pt x="8741" y="8885"/>
                      </a:cubicBezTo>
                      <a:cubicBezTo>
                        <a:pt x="8720" y="8443"/>
                        <a:pt x="8869" y="7988"/>
                        <a:pt x="9178" y="7666"/>
                      </a:cubicBezTo>
                      <a:cubicBezTo>
                        <a:pt x="9541" y="7279"/>
                        <a:pt x="10074" y="7099"/>
                        <a:pt x="10594" y="7066"/>
                      </a:cubicBezTo>
                      <a:cubicBezTo>
                        <a:pt x="10811" y="7046"/>
                        <a:pt x="11029" y="7064"/>
                        <a:pt x="11247" y="7070"/>
                      </a:cubicBezTo>
                      <a:cubicBezTo>
                        <a:pt x="11065" y="6815"/>
                        <a:pt x="10869" y="6570"/>
                        <a:pt x="10668" y="6330"/>
                      </a:cubicBezTo>
                      <a:cubicBezTo>
                        <a:pt x="9437" y="4841"/>
                        <a:pt x="8091" y="3435"/>
                        <a:pt x="6562" y="2249"/>
                      </a:cubicBezTo>
                      <a:cubicBezTo>
                        <a:pt x="5662" y="1571"/>
                        <a:pt x="4692" y="959"/>
                        <a:pt x="3617" y="601"/>
                      </a:cubicBezTo>
                      <a:cubicBezTo>
                        <a:pt x="2970" y="399"/>
                        <a:pt x="2253" y="278"/>
                        <a:pt x="1599" y="513"/>
                      </a:cubicBezTo>
                      <a:cubicBezTo>
                        <a:pt x="1091" y="689"/>
                        <a:pt x="702" y="1122"/>
                        <a:pt x="523" y="1622"/>
                      </a:cubicBezTo>
                      <a:cubicBezTo>
                        <a:pt x="249" y="2368"/>
                        <a:pt x="290" y="3185"/>
                        <a:pt x="405" y="3958"/>
                      </a:cubicBezTo>
                      <a:cubicBezTo>
                        <a:pt x="586" y="5079"/>
                        <a:pt x="957" y="6159"/>
                        <a:pt x="1394" y="7204"/>
                      </a:cubicBezTo>
                      <a:cubicBezTo>
                        <a:pt x="1686" y="7901"/>
                        <a:pt x="2011" y="8586"/>
                        <a:pt x="2375" y="9249"/>
                      </a:cubicBezTo>
                      <a:cubicBezTo>
                        <a:pt x="2277" y="9281"/>
                        <a:pt x="2179" y="9312"/>
                        <a:pt x="2082" y="9345"/>
                      </a:cubicBezTo>
                      <a:cubicBezTo>
                        <a:pt x="1612" y="8505"/>
                        <a:pt x="1166" y="7647"/>
                        <a:pt x="824" y="6746"/>
                      </a:cubicBezTo>
                      <a:cubicBezTo>
                        <a:pt x="381" y="5587"/>
                        <a:pt x="53" y="4367"/>
                        <a:pt x="13" y="3120"/>
                      </a:cubicBezTo>
                      <a:cubicBezTo>
                        <a:pt x="0" y="2563"/>
                        <a:pt x="50" y="1996"/>
                        <a:pt x="237" y="1468"/>
                      </a:cubicBezTo>
                      <a:cubicBezTo>
                        <a:pt x="397" y="1012"/>
                        <a:pt x="684" y="584"/>
                        <a:pt x="1106" y="334"/>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55" name="Freeform 125">
                  <a:extLst>
                    <a:ext uri="{FF2B5EF4-FFF2-40B4-BE49-F238E27FC236}">
                      <a16:creationId xmlns:a16="http://schemas.microsoft.com/office/drawing/2014/main" id="{C76BD827-F9AF-8843-B2B4-C4FAB7B0FAB8}"/>
                    </a:ext>
                  </a:extLst>
                </p:cNvPr>
                <p:cNvSpPr>
                  <a:spLocks noChangeArrowheads="1"/>
                </p:cNvSpPr>
                <p:nvPr/>
              </p:nvSpPr>
              <p:spPr bwMode="auto">
                <a:xfrm>
                  <a:off x="2928" y="2883"/>
                  <a:ext cx="51" cy="44"/>
                </a:xfrm>
                <a:custGeom>
                  <a:avLst/>
                  <a:gdLst>
                    <a:gd name="T0" fmla="*/ 7 w 10419"/>
                    <a:gd name="T1" fmla="*/ 1 h 8971"/>
                    <a:gd name="T2" fmla="*/ 16 w 10419"/>
                    <a:gd name="T3" fmla="*/ 2 h 8971"/>
                    <a:gd name="T4" fmla="*/ 31 w 10419"/>
                    <a:gd name="T5" fmla="*/ 10 h 8971"/>
                    <a:gd name="T6" fmla="*/ 51 w 10419"/>
                    <a:gd name="T7" fmla="*/ 30 h 8971"/>
                    <a:gd name="T8" fmla="*/ 31 w 10419"/>
                    <a:gd name="T9" fmla="*/ 37 h 8971"/>
                    <a:gd name="T10" fmla="*/ 29 w 10419"/>
                    <a:gd name="T11" fmla="*/ 38 h 8971"/>
                    <a:gd name="T12" fmla="*/ 27 w 10419"/>
                    <a:gd name="T13" fmla="*/ 33 h 8971"/>
                    <a:gd name="T14" fmla="*/ 14 w 10419"/>
                    <a:gd name="T15" fmla="*/ 33 h 8971"/>
                    <a:gd name="T16" fmla="*/ 16 w 10419"/>
                    <a:gd name="T17" fmla="*/ 36 h 8971"/>
                    <a:gd name="T18" fmla="*/ 16 w 10419"/>
                    <a:gd name="T19" fmla="*/ 37 h 8971"/>
                    <a:gd name="T20" fmla="*/ 14 w 10419"/>
                    <a:gd name="T21" fmla="*/ 43 h 8971"/>
                    <a:gd name="T22" fmla="*/ 10 w 10419"/>
                    <a:gd name="T23" fmla="*/ 44 h 8971"/>
                    <a:gd name="T24" fmla="*/ 6 w 10419"/>
                    <a:gd name="T25" fmla="*/ 34 h 8971"/>
                    <a:gd name="T26" fmla="*/ 1 w 10419"/>
                    <a:gd name="T27" fmla="*/ 18 h 8971"/>
                    <a:gd name="T28" fmla="*/ 1 w 10419"/>
                    <a:gd name="T29" fmla="*/ 7 h 8971"/>
                    <a:gd name="T30" fmla="*/ 7 w 10419"/>
                    <a:gd name="T31" fmla="*/ 1 h 89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19"/>
                    <a:gd name="T49" fmla="*/ 0 h 8971"/>
                    <a:gd name="T50" fmla="*/ 10419 w 10419"/>
                    <a:gd name="T51" fmla="*/ 8971 h 89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19" h="8971">
                      <a:moveTo>
                        <a:pt x="1350" y="235"/>
                      </a:moveTo>
                      <a:cubicBezTo>
                        <a:pt x="2004" y="0"/>
                        <a:pt x="2721" y="121"/>
                        <a:pt x="3368" y="323"/>
                      </a:cubicBezTo>
                      <a:cubicBezTo>
                        <a:pt x="4443" y="681"/>
                        <a:pt x="5413" y="1293"/>
                        <a:pt x="6313" y="1971"/>
                      </a:cubicBezTo>
                      <a:cubicBezTo>
                        <a:pt x="7842" y="3157"/>
                        <a:pt x="9188" y="4563"/>
                        <a:pt x="10419" y="6052"/>
                      </a:cubicBezTo>
                      <a:cubicBezTo>
                        <a:pt x="9077" y="6577"/>
                        <a:pt x="7720" y="7062"/>
                        <a:pt x="6359" y="7534"/>
                      </a:cubicBezTo>
                      <a:cubicBezTo>
                        <a:pt x="6196" y="7591"/>
                        <a:pt x="6033" y="7645"/>
                        <a:pt x="5873" y="7710"/>
                      </a:cubicBezTo>
                      <a:cubicBezTo>
                        <a:pt x="5763" y="7396"/>
                        <a:pt x="5647" y="7083"/>
                        <a:pt x="5531" y="6770"/>
                      </a:cubicBezTo>
                      <a:cubicBezTo>
                        <a:pt x="4616" y="6772"/>
                        <a:pt x="3701" y="6751"/>
                        <a:pt x="2786" y="6762"/>
                      </a:cubicBezTo>
                      <a:cubicBezTo>
                        <a:pt x="2935" y="6943"/>
                        <a:pt x="3114" y="7106"/>
                        <a:pt x="3221" y="7318"/>
                      </a:cubicBezTo>
                      <a:cubicBezTo>
                        <a:pt x="3267" y="7396"/>
                        <a:pt x="3236" y="7486"/>
                        <a:pt x="3221" y="7567"/>
                      </a:cubicBezTo>
                      <a:cubicBezTo>
                        <a:pt x="3135" y="7945"/>
                        <a:pt x="3038" y="8321"/>
                        <a:pt x="2936" y="8696"/>
                      </a:cubicBezTo>
                      <a:cubicBezTo>
                        <a:pt x="2665" y="8784"/>
                        <a:pt x="2397" y="8884"/>
                        <a:pt x="2126" y="8971"/>
                      </a:cubicBezTo>
                      <a:cubicBezTo>
                        <a:pt x="1762" y="8308"/>
                        <a:pt x="1437" y="7623"/>
                        <a:pt x="1145" y="6926"/>
                      </a:cubicBezTo>
                      <a:cubicBezTo>
                        <a:pt x="708" y="5881"/>
                        <a:pt x="337" y="4801"/>
                        <a:pt x="156" y="3680"/>
                      </a:cubicBezTo>
                      <a:cubicBezTo>
                        <a:pt x="41" y="2907"/>
                        <a:pt x="0" y="2090"/>
                        <a:pt x="274" y="1344"/>
                      </a:cubicBezTo>
                      <a:cubicBezTo>
                        <a:pt x="453" y="844"/>
                        <a:pt x="842" y="411"/>
                        <a:pt x="1350" y="235"/>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56" name="Freeform 126">
                  <a:extLst>
                    <a:ext uri="{FF2B5EF4-FFF2-40B4-BE49-F238E27FC236}">
                      <a16:creationId xmlns:a16="http://schemas.microsoft.com/office/drawing/2014/main" id="{3CBF30F4-29EF-234F-AF59-EC8D6164CC01}"/>
                    </a:ext>
                  </a:extLst>
                </p:cNvPr>
                <p:cNvSpPr>
                  <a:spLocks noChangeArrowheads="1"/>
                </p:cNvSpPr>
                <p:nvPr/>
              </p:nvSpPr>
              <p:spPr bwMode="auto">
                <a:xfrm>
                  <a:off x="2928" y="2883"/>
                  <a:ext cx="51" cy="44"/>
                </a:xfrm>
                <a:custGeom>
                  <a:avLst/>
                  <a:gdLst>
                    <a:gd name="T0" fmla="*/ 7 w 10419"/>
                    <a:gd name="T1" fmla="*/ 1 h 8971"/>
                    <a:gd name="T2" fmla="*/ 16 w 10419"/>
                    <a:gd name="T3" fmla="*/ 2 h 8971"/>
                    <a:gd name="T4" fmla="*/ 31 w 10419"/>
                    <a:gd name="T5" fmla="*/ 10 h 8971"/>
                    <a:gd name="T6" fmla="*/ 51 w 10419"/>
                    <a:gd name="T7" fmla="*/ 30 h 8971"/>
                    <a:gd name="T8" fmla="*/ 31 w 10419"/>
                    <a:gd name="T9" fmla="*/ 37 h 8971"/>
                    <a:gd name="T10" fmla="*/ 29 w 10419"/>
                    <a:gd name="T11" fmla="*/ 38 h 8971"/>
                    <a:gd name="T12" fmla="*/ 27 w 10419"/>
                    <a:gd name="T13" fmla="*/ 33 h 8971"/>
                    <a:gd name="T14" fmla="*/ 14 w 10419"/>
                    <a:gd name="T15" fmla="*/ 33 h 8971"/>
                    <a:gd name="T16" fmla="*/ 16 w 10419"/>
                    <a:gd name="T17" fmla="*/ 36 h 8971"/>
                    <a:gd name="T18" fmla="*/ 16 w 10419"/>
                    <a:gd name="T19" fmla="*/ 37 h 8971"/>
                    <a:gd name="T20" fmla="*/ 14 w 10419"/>
                    <a:gd name="T21" fmla="*/ 43 h 8971"/>
                    <a:gd name="T22" fmla="*/ 10 w 10419"/>
                    <a:gd name="T23" fmla="*/ 44 h 8971"/>
                    <a:gd name="T24" fmla="*/ 6 w 10419"/>
                    <a:gd name="T25" fmla="*/ 34 h 8971"/>
                    <a:gd name="T26" fmla="*/ 1 w 10419"/>
                    <a:gd name="T27" fmla="*/ 18 h 8971"/>
                    <a:gd name="T28" fmla="*/ 1 w 10419"/>
                    <a:gd name="T29" fmla="*/ 7 h 8971"/>
                    <a:gd name="T30" fmla="*/ 7 w 10419"/>
                    <a:gd name="T31" fmla="*/ 1 h 89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19"/>
                    <a:gd name="T49" fmla="*/ 0 h 8971"/>
                    <a:gd name="T50" fmla="*/ 10419 w 10419"/>
                    <a:gd name="T51" fmla="*/ 8971 h 89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19" h="8971">
                      <a:moveTo>
                        <a:pt x="1350" y="235"/>
                      </a:moveTo>
                      <a:cubicBezTo>
                        <a:pt x="2004" y="0"/>
                        <a:pt x="2721" y="121"/>
                        <a:pt x="3368" y="323"/>
                      </a:cubicBezTo>
                      <a:cubicBezTo>
                        <a:pt x="4443" y="681"/>
                        <a:pt x="5413" y="1293"/>
                        <a:pt x="6313" y="1971"/>
                      </a:cubicBezTo>
                      <a:cubicBezTo>
                        <a:pt x="7842" y="3157"/>
                        <a:pt x="9188" y="4563"/>
                        <a:pt x="10419" y="6052"/>
                      </a:cubicBezTo>
                      <a:cubicBezTo>
                        <a:pt x="9077" y="6577"/>
                        <a:pt x="7720" y="7062"/>
                        <a:pt x="6359" y="7534"/>
                      </a:cubicBezTo>
                      <a:cubicBezTo>
                        <a:pt x="6196" y="7591"/>
                        <a:pt x="6033" y="7645"/>
                        <a:pt x="5873" y="7710"/>
                      </a:cubicBezTo>
                      <a:cubicBezTo>
                        <a:pt x="5763" y="7396"/>
                        <a:pt x="5647" y="7083"/>
                        <a:pt x="5531" y="6770"/>
                      </a:cubicBezTo>
                      <a:cubicBezTo>
                        <a:pt x="4616" y="6772"/>
                        <a:pt x="3701" y="6751"/>
                        <a:pt x="2786" y="6762"/>
                      </a:cubicBezTo>
                      <a:cubicBezTo>
                        <a:pt x="2935" y="6943"/>
                        <a:pt x="3114" y="7106"/>
                        <a:pt x="3221" y="7318"/>
                      </a:cubicBezTo>
                      <a:cubicBezTo>
                        <a:pt x="3267" y="7396"/>
                        <a:pt x="3236" y="7486"/>
                        <a:pt x="3221" y="7567"/>
                      </a:cubicBezTo>
                      <a:cubicBezTo>
                        <a:pt x="3135" y="7945"/>
                        <a:pt x="3038" y="8321"/>
                        <a:pt x="2936" y="8696"/>
                      </a:cubicBezTo>
                      <a:cubicBezTo>
                        <a:pt x="2665" y="8784"/>
                        <a:pt x="2397" y="8884"/>
                        <a:pt x="2126" y="8971"/>
                      </a:cubicBezTo>
                      <a:cubicBezTo>
                        <a:pt x="1762" y="8308"/>
                        <a:pt x="1437" y="7623"/>
                        <a:pt x="1145" y="6926"/>
                      </a:cubicBezTo>
                      <a:cubicBezTo>
                        <a:pt x="708" y="5881"/>
                        <a:pt x="337" y="4801"/>
                        <a:pt x="156" y="3680"/>
                      </a:cubicBezTo>
                      <a:cubicBezTo>
                        <a:pt x="41" y="2907"/>
                        <a:pt x="0" y="2090"/>
                        <a:pt x="274" y="1344"/>
                      </a:cubicBezTo>
                      <a:cubicBezTo>
                        <a:pt x="453" y="844"/>
                        <a:pt x="842" y="411"/>
                        <a:pt x="1350" y="235"/>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57" name="Freeform 127">
                  <a:extLst>
                    <a:ext uri="{FF2B5EF4-FFF2-40B4-BE49-F238E27FC236}">
                      <a16:creationId xmlns:a16="http://schemas.microsoft.com/office/drawing/2014/main" id="{56E796C3-91EF-9C46-AA97-0DC2536EE56D}"/>
                    </a:ext>
                  </a:extLst>
                </p:cNvPr>
                <p:cNvSpPr>
                  <a:spLocks noChangeArrowheads="1"/>
                </p:cNvSpPr>
                <p:nvPr/>
              </p:nvSpPr>
              <p:spPr bwMode="auto">
                <a:xfrm>
                  <a:off x="2914" y="2902"/>
                  <a:ext cx="120" cy="103"/>
                </a:xfrm>
                <a:custGeom>
                  <a:avLst/>
                  <a:gdLst>
                    <a:gd name="T0" fmla="*/ 94 w 24447"/>
                    <a:gd name="T1" fmla="*/ 15 h 21052"/>
                    <a:gd name="T2" fmla="*/ 113 w 24447"/>
                    <a:gd name="T3" fmla="*/ 0 h 21052"/>
                    <a:gd name="T4" fmla="*/ 118 w 24447"/>
                    <a:gd name="T5" fmla="*/ 39 h 21052"/>
                    <a:gd name="T6" fmla="*/ 106 w 24447"/>
                    <a:gd name="T7" fmla="*/ 71 h 21052"/>
                    <a:gd name="T8" fmla="*/ 89 w 24447"/>
                    <a:gd name="T9" fmla="*/ 88 h 21052"/>
                    <a:gd name="T10" fmla="*/ 60 w 24447"/>
                    <a:gd name="T11" fmla="*/ 101 h 21052"/>
                    <a:gd name="T12" fmla="*/ 22 w 24447"/>
                    <a:gd name="T13" fmla="*/ 97 h 21052"/>
                    <a:gd name="T14" fmla="*/ 0 w 24447"/>
                    <a:gd name="T15" fmla="*/ 83 h 21052"/>
                    <a:gd name="T16" fmla="*/ 16 w 24447"/>
                    <a:gd name="T17" fmla="*/ 69 h 21052"/>
                    <a:gd name="T18" fmla="*/ 40 w 24447"/>
                    <a:gd name="T19" fmla="*/ 52 h 21052"/>
                    <a:gd name="T20" fmla="*/ 46 w 24447"/>
                    <a:gd name="T21" fmla="*/ 59 h 21052"/>
                    <a:gd name="T22" fmla="*/ 48 w 24447"/>
                    <a:gd name="T23" fmla="*/ 61 h 21052"/>
                    <a:gd name="T24" fmla="*/ 50 w 24447"/>
                    <a:gd name="T25" fmla="*/ 59 h 21052"/>
                    <a:gd name="T26" fmla="*/ 50 w 24447"/>
                    <a:gd name="T27" fmla="*/ 57 h 21052"/>
                    <a:gd name="T28" fmla="*/ 45 w 24447"/>
                    <a:gd name="T29" fmla="*/ 53 h 21052"/>
                    <a:gd name="T30" fmla="*/ 42 w 24447"/>
                    <a:gd name="T31" fmla="*/ 51 h 21052"/>
                    <a:gd name="T32" fmla="*/ 55 w 24447"/>
                    <a:gd name="T33" fmla="*/ 42 h 21052"/>
                    <a:gd name="T34" fmla="*/ 55 w 24447"/>
                    <a:gd name="T35" fmla="*/ 44 h 21052"/>
                    <a:gd name="T36" fmla="*/ 59 w 24447"/>
                    <a:gd name="T37" fmla="*/ 42 h 21052"/>
                    <a:gd name="T38" fmla="*/ 64 w 24447"/>
                    <a:gd name="T39" fmla="*/ 43 h 21052"/>
                    <a:gd name="T40" fmla="*/ 73 w 24447"/>
                    <a:gd name="T41" fmla="*/ 41 h 21052"/>
                    <a:gd name="T42" fmla="*/ 78 w 24447"/>
                    <a:gd name="T43" fmla="*/ 37 h 21052"/>
                    <a:gd name="T44" fmla="*/ 78 w 24447"/>
                    <a:gd name="T45" fmla="*/ 32 h 21052"/>
                    <a:gd name="T46" fmla="*/ 75 w 24447"/>
                    <a:gd name="T47" fmla="*/ 29 h 21052"/>
                    <a:gd name="T48" fmla="*/ 76 w 24447"/>
                    <a:gd name="T49" fmla="*/ 28 h 21052"/>
                    <a:gd name="T50" fmla="*/ 82 w 24447"/>
                    <a:gd name="T51" fmla="*/ 41 h 21052"/>
                    <a:gd name="T52" fmla="*/ 80 w 24447"/>
                    <a:gd name="T53" fmla="*/ 42 h 21052"/>
                    <a:gd name="T54" fmla="*/ 82 w 24447"/>
                    <a:gd name="T55" fmla="*/ 42 h 21052"/>
                    <a:gd name="T56" fmla="*/ 86 w 24447"/>
                    <a:gd name="T57" fmla="*/ 58 h 21052"/>
                    <a:gd name="T58" fmla="*/ 83 w 24447"/>
                    <a:gd name="T59" fmla="*/ 66 h 21052"/>
                    <a:gd name="T60" fmla="*/ 78 w 24447"/>
                    <a:gd name="T61" fmla="*/ 70 h 21052"/>
                    <a:gd name="T62" fmla="*/ 68 w 24447"/>
                    <a:gd name="T63" fmla="*/ 69 h 21052"/>
                    <a:gd name="T64" fmla="*/ 64 w 24447"/>
                    <a:gd name="T65" fmla="*/ 67 h 21052"/>
                    <a:gd name="T66" fmla="*/ 64 w 24447"/>
                    <a:gd name="T67" fmla="*/ 68 h 21052"/>
                    <a:gd name="T68" fmla="*/ 72 w 24447"/>
                    <a:gd name="T69" fmla="*/ 70 h 21052"/>
                    <a:gd name="T70" fmla="*/ 81 w 24447"/>
                    <a:gd name="T71" fmla="*/ 70 h 21052"/>
                    <a:gd name="T72" fmla="*/ 86 w 24447"/>
                    <a:gd name="T73" fmla="*/ 65 h 21052"/>
                    <a:gd name="T74" fmla="*/ 87 w 24447"/>
                    <a:gd name="T75" fmla="*/ 55 h 21052"/>
                    <a:gd name="T76" fmla="*/ 84 w 24447"/>
                    <a:gd name="T77" fmla="*/ 42 h 21052"/>
                    <a:gd name="T78" fmla="*/ 89 w 24447"/>
                    <a:gd name="T79" fmla="*/ 42 h 21052"/>
                    <a:gd name="T80" fmla="*/ 87 w 24447"/>
                    <a:gd name="T81" fmla="*/ 40 h 21052"/>
                    <a:gd name="T82" fmla="*/ 88 w 24447"/>
                    <a:gd name="T83" fmla="*/ 36 h 21052"/>
                    <a:gd name="T84" fmla="*/ 97 w 24447"/>
                    <a:gd name="T85" fmla="*/ 36 h 21052"/>
                    <a:gd name="T86" fmla="*/ 97 w 24447"/>
                    <a:gd name="T87" fmla="*/ 39 h 21052"/>
                    <a:gd name="T88" fmla="*/ 95 w 24447"/>
                    <a:gd name="T89" fmla="*/ 42 h 21052"/>
                    <a:gd name="T90" fmla="*/ 102 w 24447"/>
                    <a:gd name="T91" fmla="*/ 42 h 21052"/>
                    <a:gd name="T92" fmla="*/ 111 w 24447"/>
                    <a:gd name="T93" fmla="*/ 42 h 21052"/>
                    <a:gd name="T94" fmla="*/ 109 w 24447"/>
                    <a:gd name="T95" fmla="*/ 40 h 21052"/>
                    <a:gd name="T96" fmla="*/ 100 w 24447"/>
                    <a:gd name="T97" fmla="*/ 15 h 21052"/>
                    <a:gd name="T98" fmla="*/ 94 w 24447"/>
                    <a:gd name="T99" fmla="*/ 15 h 210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447"/>
                    <a:gd name="T151" fmla="*/ 0 h 21052"/>
                    <a:gd name="T152" fmla="*/ 24447 w 24447"/>
                    <a:gd name="T153" fmla="*/ 21052 h 210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447" h="21052">
                      <a:moveTo>
                        <a:pt x="19215" y="3103"/>
                      </a:moveTo>
                      <a:cubicBezTo>
                        <a:pt x="20526" y="2118"/>
                        <a:pt x="21817" y="1104"/>
                        <a:pt x="23032" y="0"/>
                      </a:cubicBezTo>
                      <a:cubicBezTo>
                        <a:pt x="24088" y="2512"/>
                        <a:pt x="24447" y="5310"/>
                        <a:pt x="24063" y="8007"/>
                      </a:cubicBezTo>
                      <a:cubicBezTo>
                        <a:pt x="23741" y="10304"/>
                        <a:pt x="22878" y="12522"/>
                        <a:pt x="21565" y="14433"/>
                      </a:cubicBezTo>
                      <a:cubicBezTo>
                        <a:pt x="20616" y="15819"/>
                        <a:pt x="19434" y="17045"/>
                        <a:pt x="18080" y="18039"/>
                      </a:cubicBezTo>
                      <a:cubicBezTo>
                        <a:pt x="16352" y="19310"/>
                        <a:pt x="14337" y="20193"/>
                        <a:pt x="12226" y="20578"/>
                      </a:cubicBezTo>
                      <a:cubicBezTo>
                        <a:pt x="9643" y="21052"/>
                        <a:pt x="6928" y="20781"/>
                        <a:pt x="4492" y="19795"/>
                      </a:cubicBezTo>
                      <a:cubicBezTo>
                        <a:pt x="2834" y="19128"/>
                        <a:pt x="1304" y="18147"/>
                        <a:pt x="0" y="16924"/>
                      </a:cubicBezTo>
                      <a:cubicBezTo>
                        <a:pt x="1071" y="15980"/>
                        <a:pt x="2182" y="15081"/>
                        <a:pt x="3304" y="14198"/>
                      </a:cubicBezTo>
                      <a:cubicBezTo>
                        <a:pt x="4876" y="12968"/>
                        <a:pt x="6482" y="11783"/>
                        <a:pt x="8119" y="10641"/>
                      </a:cubicBezTo>
                      <a:cubicBezTo>
                        <a:pt x="8474" y="11143"/>
                        <a:pt x="8833" y="11653"/>
                        <a:pt x="9297" y="12062"/>
                      </a:cubicBezTo>
                      <a:cubicBezTo>
                        <a:pt x="9460" y="12198"/>
                        <a:pt x="9639" y="12335"/>
                        <a:pt x="9854" y="12367"/>
                      </a:cubicBezTo>
                      <a:cubicBezTo>
                        <a:pt x="10045" y="12400"/>
                        <a:pt x="10242" y="12255"/>
                        <a:pt x="10276" y="12067"/>
                      </a:cubicBezTo>
                      <a:cubicBezTo>
                        <a:pt x="10297" y="11908"/>
                        <a:pt x="10190" y="11770"/>
                        <a:pt x="10087" y="11661"/>
                      </a:cubicBezTo>
                      <a:cubicBezTo>
                        <a:pt x="9811" y="11379"/>
                        <a:pt x="9479" y="11163"/>
                        <a:pt x="9172" y="10918"/>
                      </a:cubicBezTo>
                      <a:cubicBezTo>
                        <a:pt x="8944" y="10745"/>
                        <a:pt x="8731" y="10553"/>
                        <a:pt x="8517" y="10364"/>
                      </a:cubicBezTo>
                      <a:cubicBezTo>
                        <a:pt x="9422" y="9737"/>
                        <a:pt x="10336" y="9123"/>
                        <a:pt x="11258" y="8521"/>
                      </a:cubicBezTo>
                      <a:cubicBezTo>
                        <a:pt x="11268" y="8691"/>
                        <a:pt x="11265" y="8863"/>
                        <a:pt x="11266" y="9034"/>
                      </a:cubicBezTo>
                      <a:cubicBezTo>
                        <a:pt x="11480" y="8852"/>
                        <a:pt x="11688" y="8654"/>
                        <a:pt x="11935" y="8519"/>
                      </a:cubicBezTo>
                      <a:cubicBezTo>
                        <a:pt x="12324" y="8649"/>
                        <a:pt x="12721" y="8765"/>
                        <a:pt x="13133" y="8789"/>
                      </a:cubicBezTo>
                      <a:cubicBezTo>
                        <a:pt x="13736" y="8837"/>
                        <a:pt x="14361" y="8732"/>
                        <a:pt x="14888" y="8425"/>
                      </a:cubicBezTo>
                      <a:cubicBezTo>
                        <a:pt x="15268" y="8212"/>
                        <a:pt x="15635" y="7924"/>
                        <a:pt x="15818" y="7517"/>
                      </a:cubicBezTo>
                      <a:cubicBezTo>
                        <a:pt x="15962" y="7208"/>
                        <a:pt x="15950" y="6841"/>
                        <a:pt x="15814" y="6532"/>
                      </a:cubicBezTo>
                      <a:cubicBezTo>
                        <a:pt x="15704" y="6263"/>
                        <a:pt x="15510" y="6042"/>
                        <a:pt x="15315" y="5832"/>
                      </a:cubicBezTo>
                      <a:cubicBezTo>
                        <a:pt x="15362" y="5802"/>
                        <a:pt x="15410" y="5772"/>
                        <a:pt x="15459" y="5743"/>
                      </a:cubicBezTo>
                      <a:cubicBezTo>
                        <a:pt x="15926" y="6575"/>
                        <a:pt x="16342" y="7437"/>
                        <a:pt x="16678" y="8330"/>
                      </a:cubicBezTo>
                      <a:cubicBezTo>
                        <a:pt x="16556" y="8435"/>
                        <a:pt x="16428" y="8534"/>
                        <a:pt x="16303" y="8636"/>
                      </a:cubicBezTo>
                      <a:cubicBezTo>
                        <a:pt x="16468" y="8641"/>
                        <a:pt x="16634" y="8648"/>
                        <a:pt x="16799" y="8652"/>
                      </a:cubicBezTo>
                      <a:cubicBezTo>
                        <a:pt x="17151" y="9662"/>
                        <a:pt x="17427" y="10713"/>
                        <a:pt x="17448" y="11788"/>
                      </a:cubicBezTo>
                      <a:cubicBezTo>
                        <a:pt x="17446" y="12411"/>
                        <a:pt x="17359" y="13072"/>
                        <a:pt x="16985" y="13589"/>
                      </a:cubicBezTo>
                      <a:cubicBezTo>
                        <a:pt x="16720" y="13965"/>
                        <a:pt x="16292" y="14202"/>
                        <a:pt x="15843" y="14277"/>
                      </a:cubicBezTo>
                      <a:cubicBezTo>
                        <a:pt x="15160" y="14395"/>
                        <a:pt x="14465" y="14241"/>
                        <a:pt x="13813" y="14037"/>
                      </a:cubicBezTo>
                      <a:cubicBezTo>
                        <a:pt x="13525" y="13952"/>
                        <a:pt x="13253" y="13820"/>
                        <a:pt x="12965" y="13735"/>
                      </a:cubicBezTo>
                      <a:cubicBezTo>
                        <a:pt x="13012" y="13791"/>
                        <a:pt x="13069" y="13840"/>
                        <a:pt x="13139" y="13866"/>
                      </a:cubicBezTo>
                      <a:cubicBezTo>
                        <a:pt x="13655" y="14080"/>
                        <a:pt x="14184" y="14269"/>
                        <a:pt x="14733" y="14383"/>
                      </a:cubicBezTo>
                      <a:cubicBezTo>
                        <a:pt x="15324" y="14501"/>
                        <a:pt x="15966" y="14549"/>
                        <a:pt x="16531" y="14301"/>
                      </a:cubicBezTo>
                      <a:cubicBezTo>
                        <a:pt x="16967" y="14115"/>
                        <a:pt x="17289" y="13726"/>
                        <a:pt x="17451" y="13287"/>
                      </a:cubicBezTo>
                      <a:cubicBezTo>
                        <a:pt x="17701" y="12618"/>
                        <a:pt x="17697" y="11886"/>
                        <a:pt x="17630" y="11184"/>
                      </a:cubicBezTo>
                      <a:cubicBezTo>
                        <a:pt x="17543" y="10321"/>
                        <a:pt x="17333" y="9476"/>
                        <a:pt x="17073" y="8650"/>
                      </a:cubicBezTo>
                      <a:cubicBezTo>
                        <a:pt x="17404" y="8644"/>
                        <a:pt x="17735" y="8651"/>
                        <a:pt x="18066" y="8646"/>
                      </a:cubicBezTo>
                      <a:cubicBezTo>
                        <a:pt x="17956" y="8541"/>
                        <a:pt x="17855" y="8420"/>
                        <a:pt x="17814" y="8271"/>
                      </a:cubicBezTo>
                      <a:cubicBezTo>
                        <a:pt x="17719" y="7973"/>
                        <a:pt x="17790" y="7655"/>
                        <a:pt x="17900" y="7373"/>
                      </a:cubicBezTo>
                      <a:cubicBezTo>
                        <a:pt x="18488" y="7365"/>
                        <a:pt x="19077" y="7370"/>
                        <a:pt x="19666" y="7370"/>
                      </a:cubicBezTo>
                      <a:cubicBezTo>
                        <a:pt x="19740" y="7592"/>
                        <a:pt x="19838" y="7812"/>
                        <a:pt x="19854" y="8049"/>
                      </a:cubicBezTo>
                      <a:cubicBezTo>
                        <a:pt x="19838" y="8314"/>
                        <a:pt x="19586" y="8464"/>
                        <a:pt x="19431" y="8651"/>
                      </a:cubicBezTo>
                      <a:cubicBezTo>
                        <a:pt x="19866" y="8667"/>
                        <a:pt x="20301" y="8647"/>
                        <a:pt x="20736" y="8663"/>
                      </a:cubicBezTo>
                      <a:cubicBezTo>
                        <a:pt x="21376" y="8676"/>
                        <a:pt x="22017" y="8652"/>
                        <a:pt x="22657" y="8675"/>
                      </a:cubicBezTo>
                      <a:cubicBezTo>
                        <a:pt x="22454" y="8570"/>
                        <a:pt x="22291" y="8395"/>
                        <a:pt x="22211" y="8179"/>
                      </a:cubicBezTo>
                      <a:cubicBezTo>
                        <a:pt x="21554" y="6516"/>
                        <a:pt x="21020" y="4808"/>
                        <a:pt x="20396" y="3133"/>
                      </a:cubicBezTo>
                      <a:cubicBezTo>
                        <a:pt x="20002" y="3116"/>
                        <a:pt x="19607" y="3134"/>
                        <a:pt x="19215" y="3103"/>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58" name="Freeform 128">
                  <a:extLst>
                    <a:ext uri="{FF2B5EF4-FFF2-40B4-BE49-F238E27FC236}">
                      <a16:creationId xmlns:a16="http://schemas.microsoft.com/office/drawing/2014/main" id="{4ACADA27-F6DC-9F45-B42C-6169CE48AFFF}"/>
                    </a:ext>
                  </a:extLst>
                </p:cNvPr>
                <p:cNvSpPr>
                  <a:spLocks noChangeArrowheads="1"/>
                </p:cNvSpPr>
                <p:nvPr/>
              </p:nvSpPr>
              <p:spPr bwMode="auto">
                <a:xfrm>
                  <a:off x="2986" y="2903"/>
                  <a:ext cx="33" cy="23"/>
                </a:xfrm>
                <a:custGeom>
                  <a:avLst/>
                  <a:gdLst>
                    <a:gd name="T0" fmla="*/ 30 w 6783"/>
                    <a:gd name="T1" fmla="*/ 2 h 4741"/>
                    <a:gd name="T2" fmla="*/ 33 w 6783"/>
                    <a:gd name="T3" fmla="*/ 0 h 4741"/>
                    <a:gd name="T4" fmla="*/ 31 w 6783"/>
                    <a:gd name="T5" fmla="*/ 2 h 4741"/>
                    <a:gd name="T6" fmla="*/ 17 w 6783"/>
                    <a:gd name="T7" fmla="*/ 13 h 4741"/>
                    <a:gd name="T8" fmla="*/ 14 w 6783"/>
                    <a:gd name="T9" fmla="*/ 13 h 4741"/>
                    <a:gd name="T10" fmla="*/ 15 w 6783"/>
                    <a:gd name="T11" fmla="*/ 14 h 4741"/>
                    <a:gd name="T12" fmla="*/ 3 w 6783"/>
                    <a:gd name="T13" fmla="*/ 23 h 4741"/>
                    <a:gd name="T14" fmla="*/ 0 w 6783"/>
                    <a:gd name="T15" fmla="*/ 18 h 4741"/>
                    <a:gd name="T16" fmla="*/ 3 w 6783"/>
                    <a:gd name="T17" fmla="*/ 20 h 4741"/>
                    <a:gd name="T18" fmla="*/ 3 w 6783"/>
                    <a:gd name="T19" fmla="*/ 15 h 4741"/>
                    <a:gd name="T20" fmla="*/ 30 w 6783"/>
                    <a:gd name="T21" fmla="*/ 2 h 47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83"/>
                    <a:gd name="T34" fmla="*/ 0 h 4741"/>
                    <a:gd name="T35" fmla="*/ 6783 w 6783"/>
                    <a:gd name="T36" fmla="*/ 4741 h 47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83" h="4741">
                      <a:moveTo>
                        <a:pt x="6157" y="399"/>
                      </a:moveTo>
                      <a:cubicBezTo>
                        <a:pt x="6368" y="269"/>
                        <a:pt x="6566" y="118"/>
                        <a:pt x="6783" y="0"/>
                      </a:cubicBezTo>
                      <a:cubicBezTo>
                        <a:pt x="6670" y="111"/>
                        <a:pt x="6548" y="212"/>
                        <a:pt x="6428" y="315"/>
                      </a:cubicBezTo>
                      <a:cubicBezTo>
                        <a:pt x="5453" y="1158"/>
                        <a:pt x="4458" y="1978"/>
                        <a:pt x="3436" y="2763"/>
                      </a:cubicBezTo>
                      <a:cubicBezTo>
                        <a:pt x="3280" y="2764"/>
                        <a:pt x="3124" y="2762"/>
                        <a:pt x="2968" y="2762"/>
                      </a:cubicBezTo>
                      <a:cubicBezTo>
                        <a:pt x="3029" y="2835"/>
                        <a:pt x="3094" y="2904"/>
                        <a:pt x="3159" y="2973"/>
                      </a:cubicBezTo>
                      <a:cubicBezTo>
                        <a:pt x="2349" y="3586"/>
                        <a:pt x="1525" y="4181"/>
                        <a:pt x="677" y="4741"/>
                      </a:cubicBezTo>
                      <a:cubicBezTo>
                        <a:pt x="463" y="4374"/>
                        <a:pt x="219" y="4024"/>
                        <a:pt x="0" y="3660"/>
                      </a:cubicBezTo>
                      <a:cubicBezTo>
                        <a:pt x="249" y="3759"/>
                        <a:pt x="462" y="3922"/>
                        <a:pt x="681" y="4071"/>
                      </a:cubicBezTo>
                      <a:cubicBezTo>
                        <a:pt x="684" y="3751"/>
                        <a:pt x="666" y="3432"/>
                        <a:pt x="673" y="3113"/>
                      </a:cubicBezTo>
                      <a:cubicBezTo>
                        <a:pt x="2580" y="2382"/>
                        <a:pt x="4433" y="1496"/>
                        <a:pt x="6157" y="399"/>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59" name="Freeform 129">
                  <a:extLst>
                    <a:ext uri="{FF2B5EF4-FFF2-40B4-BE49-F238E27FC236}">
                      <a16:creationId xmlns:a16="http://schemas.microsoft.com/office/drawing/2014/main" id="{FAECF3A4-AD06-804A-A3BC-15E2426E1006}"/>
                    </a:ext>
                  </a:extLst>
                </p:cNvPr>
                <p:cNvSpPr>
                  <a:spLocks noChangeArrowheads="1"/>
                </p:cNvSpPr>
                <p:nvPr/>
              </p:nvSpPr>
              <p:spPr bwMode="auto">
                <a:xfrm>
                  <a:off x="2986" y="2903"/>
                  <a:ext cx="33" cy="23"/>
                </a:xfrm>
                <a:custGeom>
                  <a:avLst/>
                  <a:gdLst>
                    <a:gd name="T0" fmla="*/ 30 w 6783"/>
                    <a:gd name="T1" fmla="*/ 2 h 4741"/>
                    <a:gd name="T2" fmla="*/ 33 w 6783"/>
                    <a:gd name="T3" fmla="*/ 0 h 4741"/>
                    <a:gd name="T4" fmla="*/ 31 w 6783"/>
                    <a:gd name="T5" fmla="*/ 2 h 4741"/>
                    <a:gd name="T6" fmla="*/ 17 w 6783"/>
                    <a:gd name="T7" fmla="*/ 13 h 4741"/>
                    <a:gd name="T8" fmla="*/ 14 w 6783"/>
                    <a:gd name="T9" fmla="*/ 13 h 4741"/>
                    <a:gd name="T10" fmla="*/ 15 w 6783"/>
                    <a:gd name="T11" fmla="*/ 14 h 4741"/>
                    <a:gd name="T12" fmla="*/ 3 w 6783"/>
                    <a:gd name="T13" fmla="*/ 23 h 4741"/>
                    <a:gd name="T14" fmla="*/ 0 w 6783"/>
                    <a:gd name="T15" fmla="*/ 18 h 4741"/>
                    <a:gd name="T16" fmla="*/ 3 w 6783"/>
                    <a:gd name="T17" fmla="*/ 20 h 4741"/>
                    <a:gd name="T18" fmla="*/ 3 w 6783"/>
                    <a:gd name="T19" fmla="*/ 15 h 4741"/>
                    <a:gd name="T20" fmla="*/ 30 w 6783"/>
                    <a:gd name="T21" fmla="*/ 2 h 47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83"/>
                    <a:gd name="T34" fmla="*/ 0 h 4741"/>
                    <a:gd name="T35" fmla="*/ 6783 w 6783"/>
                    <a:gd name="T36" fmla="*/ 4741 h 47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83" h="4741">
                      <a:moveTo>
                        <a:pt x="6157" y="399"/>
                      </a:moveTo>
                      <a:cubicBezTo>
                        <a:pt x="6368" y="269"/>
                        <a:pt x="6566" y="118"/>
                        <a:pt x="6783" y="0"/>
                      </a:cubicBezTo>
                      <a:cubicBezTo>
                        <a:pt x="6670" y="111"/>
                        <a:pt x="6548" y="212"/>
                        <a:pt x="6428" y="315"/>
                      </a:cubicBezTo>
                      <a:cubicBezTo>
                        <a:pt x="5453" y="1158"/>
                        <a:pt x="4458" y="1978"/>
                        <a:pt x="3436" y="2763"/>
                      </a:cubicBezTo>
                      <a:cubicBezTo>
                        <a:pt x="3280" y="2764"/>
                        <a:pt x="3124" y="2762"/>
                        <a:pt x="2968" y="2762"/>
                      </a:cubicBezTo>
                      <a:cubicBezTo>
                        <a:pt x="3029" y="2835"/>
                        <a:pt x="3094" y="2904"/>
                        <a:pt x="3159" y="2973"/>
                      </a:cubicBezTo>
                      <a:cubicBezTo>
                        <a:pt x="2349" y="3586"/>
                        <a:pt x="1525" y="4181"/>
                        <a:pt x="677" y="4741"/>
                      </a:cubicBezTo>
                      <a:cubicBezTo>
                        <a:pt x="463" y="4374"/>
                        <a:pt x="219" y="4024"/>
                        <a:pt x="0" y="3660"/>
                      </a:cubicBezTo>
                      <a:cubicBezTo>
                        <a:pt x="249" y="3759"/>
                        <a:pt x="462" y="3922"/>
                        <a:pt x="681" y="4071"/>
                      </a:cubicBezTo>
                      <a:cubicBezTo>
                        <a:pt x="684" y="3751"/>
                        <a:pt x="666" y="3432"/>
                        <a:pt x="673" y="3113"/>
                      </a:cubicBezTo>
                      <a:cubicBezTo>
                        <a:pt x="2580" y="2382"/>
                        <a:pt x="4433" y="1496"/>
                        <a:pt x="6157" y="399"/>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60" name="Freeform 130">
                  <a:extLst>
                    <a:ext uri="{FF2B5EF4-FFF2-40B4-BE49-F238E27FC236}">
                      <a16:creationId xmlns:a16="http://schemas.microsoft.com/office/drawing/2014/main" id="{0740CF2D-FE1E-214C-BF61-16774BFB09A8}"/>
                    </a:ext>
                  </a:extLst>
                </p:cNvPr>
                <p:cNvSpPr>
                  <a:spLocks noChangeArrowheads="1"/>
                </p:cNvSpPr>
                <p:nvPr/>
              </p:nvSpPr>
              <p:spPr bwMode="auto">
                <a:xfrm>
                  <a:off x="2955" y="2913"/>
                  <a:ext cx="25" cy="15"/>
                </a:xfrm>
                <a:custGeom>
                  <a:avLst/>
                  <a:gdLst>
                    <a:gd name="T0" fmla="*/ 2 w 5125"/>
                    <a:gd name="T1" fmla="*/ 7 h 3144"/>
                    <a:gd name="T2" fmla="*/ 22 w 5125"/>
                    <a:gd name="T3" fmla="*/ 0 h 3144"/>
                    <a:gd name="T4" fmla="*/ 25 w 5125"/>
                    <a:gd name="T5" fmla="*/ 4 h 3144"/>
                    <a:gd name="T6" fmla="*/ 22 w 5125"/>
                    <a:gd name="T7" fmla="*/ 4 h 3144"/>
                    <a:gd name="T8" fmla="*/ 15 w 5125"/>
                    <a:gd name="T9" fmla="*/ 6 h 3144"/>
                    <a:gd name="T10" fmla="*/ 13 w 5125"/>
                    <a:gd name="T11" fmla="*/ 12 h 3144"/>
                    <a:gd name="T12" fmla="*/ 3 w 5125"/>
                    <a:gd name="T13" fmla="*/ 15 h 3144"/>
                    <a:gd name="T14" fmla="*/ 0 w 5125"/>
                    <a:gd name="T15" fmla="*/ 8 h 3144"/>
                    <a:gd name="T16" fmla="*/ 2 w 5125"/>
                    <a:gd name="T17" fmla="*/ 7 h 3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25"/>
                    <a:gd name="T28" fmla="*/ 0 h 3144"/>
                    <a:gd name="T29" fmla="*/ 5125 w 5125"/>
                    <a:gd name="T30" fmla="*/ 3144 h 3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25" h="3144">
                      <a:moveTo>
                        <a:pt x="486" y="1482"/>
                      </a:moveTo>
                      <a:cubicBezTo>
                        <a:pt x="1847" y="1010"/>
                        <a:pt x="3204" y="525"/>
                        <a:pt x="4546" y="0"/>
                      </a:cubicBezTo>
                      <a:cubicBezTo>
                        <a:pt x="4747" y="240"/>
                        <a:pt x="4943" y="485"/>
                        <a:pt x="5125" y="740"/>
                      </a:cubicBezTo>
                      <a:cubicBezTo>
                        <a:pt x="4907" y="734"/>
                        <a:pt x="4689" y="716"/>
                        <a:pt x="4472" y="736"/>
                      </a:cubicBezTo>
                      <a:cubicBezTo>
                        <a:pt x="3952" y="769"/>
                        <a:pt x="3419" y="949"/>
                        <a:pt x="3056" y="1336"/>
                      </a:cubicBezTo>
                      <a:cubicBezTo>
                        <a:pt x="2747" y="1658"/>
                        <a:pt x="2598" y="2113"/>
                        <a:pt x="2619" y="2555"/>
                      </a:cubicBezTo>
                      <a:cubicBezTo>
                        <a:pt x="1919" y="2753"/>
                        <a:pt x="1223" y="2965"/>
                        <a:pt x="518" y="3144"/>
                      </a:cubicBezTo>
                      <a:cubicBezTo>
                        <a:pt x="345" y="2649"/>
                        <a:pt x="174" y="2153"/>
                        <a:pt x="0" y="1658"/>
                      </a:cubicBezTo>
                      <a:cubicBezTo>
                        <a:pt x="160" y="1593"/>
                        <a:pt x="323" y="1539"/>
                        <a:pt x="486" y="1482"/>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61" name="Freeform 131">
                  <a:extLst>
                    <a:ext uri="{FF2B5EF4-FFF2-40B4-BE49-F238E27FC236}">
                      <a16:creationId xmlns:a16="http://schemas.microsoft.com/office/drawing/2014/main" id="{8A285737-9597-024F-AA62-25FBC4315D67}"/>
                    </a:ext>
                  </a:extLst>
                </p:cNvPr>
                <p:cNvSpPr>
                  <a:spLocks noChangeArrowheads="1"/>
                </p:cNvSpPr>
                <p:nvPr/>
              </p:nvSpPr>
              <p:spPr bwMode="auto">
                <a:xfrm>
                  <a:off x="2955" y="2913"/>
                  <a:ext cx="25" cy="15"/>
                </a:xfrm>
                <a:custGeom>
                  <a:avLst/>
                  <a:gdLst>
                    <a:gd name="T0" fmla="*/ 2 w 5125"/>
                    <a:gd name="T1" fmla="*/ 7 h 3144"/>
                    <a:gd name="T2" fmla="*/ 22 w 5125"/>
                    <a:gd name="T3" fmla="*/ 0 h 3144"/>
                    <a:gd name="T4" fmla="*/ 25 w 5125"/>
                    <a:gd name="T5" fmla="*/ 4 h 3144"/>
                    <a:gd name="T6" fmla="*/ 22 w 5125"/>
                    <a:gd name="T7" fmla="*/ 4 h 3144"/>
                    <a:gd name="T8" fmla="*/ 15 w 5125"/>
                    <a:gd name="T9" fmla="*/ 6 h 3144"/>
                    <a:gd name="T10" fmla="*/ 13 w 5125"/>
                    <a:gd name="T11" fmla="*/ 12 h 3144"/>
                    <a:gd name="T12" fmla="*/ 3 w 5125"/>
                    <a:gd name="T13" fmla="*/ 15 h 3144"/>
                    <a:gd name="T14" fmla="*/ 0 w 5125"/>
                    <a:gd name="T15" fmla="*/ 8 h 3144"/>
                    <a:gd name="T16" fmla="*/ 2 w 5125"/>
                    <a:gd name="T17" fmla="*/ 7 h 3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25"/>
                    <a:gd name="T28" fmla="*/ 0 h 3144"/>
                    <a:gd name="T29" fmla="*/ 5125 w 5125"/>
                    <a:gd name="T30" fmla="*/ 3144 h 3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25" h="3144">
                      <a:moveTo>
                        <a:pt x="486" y="1482"/>
                      </a:moveTo>
                      <a:cubicBezTo>
                        <a:pt x="1847" y="1010"/>
                        <a:pt x="3204" y="525"/>
                        <a:pt x="4546" y="0"/>
                      </a:cubicBezTo>
                      <a:cubicBezTo>
                        <a:pt x="4747" y="240"/>
                        <a:pt x="4943" y="485"/>
                        <a:pt x="5125" y="740"/>
                      </a:cubicBezTo>
                      <a:cubicBezTo>
                        <a:pt x="4907" y="734"/>
                        <a:pt x="4689" y="716"/>
                        <a:pt x="4472" y="736"/>
                      </a:cubicBezTo>
                      <a:cubicBezTo>
                        <a:pt x="3952" y="769"/>
                        <a:pt x="3419" y="949"/>
                        <a:pt x="3056" y="1336"/>
                      </a:cubicBezTo>
                      <a:cubicBezTo>
                        <a:pt x="2747" y="1658"/>
                        <a:pt x="2598" y="2113"/>
                        <a:pt x="2619" y="2555"/>
                      </a:cubicBezTo>
                      <a:cubicBezTo>
                        <a:pt x="1919" y="2753"/>
                        <a:pt x="1223" y="2965"/>
                        <a:pt x="518" y="3144"/>
                      </a:cubicBezTo>
                      <a:cubicBezTo>
                        <a:pt x="345" y="2649"/>
                        <a:pt x="174" y="2153"/>
                        <a:pt x="0" y="1658"/>
                      </a:cubicBezTo>
                      <a:cubicBezTo>
                        <a:pt x="160" y="1593"/>
                        <a:pt x="323" y="1539"/>
                        <a:pt x="486" y="1482"/>
                      </a:cubicBezTo>
                      <a:close/>
                    </a:path>
                  </a:pathLst>
                </a:custGeom>
                <a:solidFill>
                  <a:srgbClr val="E32E3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62" name="Freeform 132">
                  <a:extLst>
                    <a:ext uri="{FF2B5EF4-FFF2-40B4-BE49-F238E27FC236}">
                      <a16:creationId xmlns:a16="http://schemas.microsoft.com/office/drawing/2014/main" id="{1277BC09-B632-DF44-9719-422B6E2AA453}"/>
                    </a:ext>
                  </a:extLst>
                </p:cNvPr>
                <p:cNvSpPr>
                  <a:spLocks noChangeArrowheads="1"/>
                </p:cNvSpPr>
                <p:nvPr/>
              </p:nvSpPr>
              <p:spPr bwMode="auto">
                <a:xfrm>
                  <a:off x="2902" y="2916"/>
                  <a:ext cx="28" cy="28"/>
                </a:xfrm>
                <a:custGeom>
                  <a:avLst/>
                  <a:gdLst>
                    <a:gd name="T0" fmla="*/ 0 w 5639"/>
                    <a:gd name="T1" fmla="*/ 0 h 5621"/>
                    <a:gd name="T2" fmla="*/ 4 w 5639"/>
                    <a:gd name="T3" fmla="*/ 0 h 5621"/>
                    <a:gd name="T4" fmla="*/ 12 w 5639"/>
                    <a:gd name="T5" fmla="*/ 0 h 5621"/>
                    <a:gd name="T6" fmla="*/ 15 w 5639"/>
                    <a:gd name="T7" fmla="*/ 5 h 5621"/>
                    <a:gd name="T8" fmla="*/ 21 w 5639"/>
                    <a:gd name="T9" fmla="*/ 17 h 5621"/>
                    <a:gd name="T10" fmla="*/ 22 w 5639"/>
                    <a:gd name="T11" fmla="*/ 16 h 5621"/>
                    <a:gd name="T12" fmla="*/ 22 w 5639"/>
                    <a:gd name="T13" fmla="*/ 5 h 5621"/>
                    <a:gd name="T14" fmla="*/ 22 w 5639"/>
                    <a:gd name="T15" fmla="*/ 3 h 5621"/>
                    <a:gd name="T16" fmla="*/ 19 w 5639"/>
                    <a:gd name="T17" fmla="*/ 0 h 5621"/>
                    <a:gd name="T18" fmla="*/ 28 w 5639"/>
                    <a:gd name="T19" fmla="*/ 0 h 5621"/>
                    <a:gd name="T20" fmla="*/ 26 w 5639"/>
                    <a:gd name="T21" fmla="*/ 2 h 5621"/>
                    <a:gd name="T22" fmla="*/ 26 w 5639"/>
                    <a:gd name="T23" fmla="*/ 4 h 5621"/>
                    <a:gd name="T24" fmla="*/ 26 w 5639"/>
                    <a:gd name="T25" fmla="*/ 15 h 5621"/>
                    <a:gd name="T26" fmla="*/ 26 w 5639"/>
                    <a:gd name="T27" fmla="*/ 21 h 5621"/>
                    <a:gd name="T28" fmla="*/ 26 w 5639"/>
                    <a:gd name="T29" fmla="*/ 25 h 5621"/>
                    <a:gd name="T30" fmla="*/ 28 w 5639"/>
                    <a:gd name="T31" fmla="*/ 28 h 5621"/>
                    <a:gd name="T32" fmla="*/ 17 w 5639"/>
                    <a:gd name="T33" fmla="*/ 28 h 5621"/>
                    <a:gd name="T34" fmla="*/ 14 w 5639"/>
                    <a:gd name="T35" fmla="*/ 24 h 5621"/>
                    <a:gd name="T36" fmla="*/ 12 w 5639"/>
                    <a:gd name="T37" fmla="*/ 20 h 5621"/>
                    <a:gd name="T38" fmla="*/ 6 w 5639"/>
                    <a:gd name="T39" fmla="*/ 10 h 5621"/>
                    <a:gd name="T40" fmla="*/ 6 w 5639"/>
                    <a:gd name="T41" fmla="*/ 22 h 5621"/>
                    <a:gd name="T42" fmla="*/ 7 w 5639"/>
                    <a:gd name="T43" fmla="*/ 26 h 5621"/>
                    <a:gd name="T44" fmla="*/ 9 w 5639"/>
                    <a:gd name="T45" fmla="*/ 28 h 5621"/>
                    <a:gd name="T46" fmla="*/ 2 w 5639"/>
                    <a:gd name="T47" fmla="*/ 28 h 5621"/>
                    <a:gd name="T48" fmla="*/ 0 w 5639"/>
                    <a:gd name="T49" fmla="*/ 28 h 5621"/>
                    <a:gd name="T50" fmla="*/ 3 w 5639"/>
                    <a:gd name="T51" fmla="*/ 24 h 5621"/>
                    <a:gd name="T52" fmla="*/ 3 w 5639"/>
                    <a:gd name="T53" fmla="*/ 5 h 5621"/>
                    <a:gd name="T54" fmla="*/ 2 w 5639"/>
                    <a:gd name="T55" fmla="*/ 3 h 5621"/>
                    <a:gd name="T56" fmla="*/ 0 w 5639"/>
                    <a:gd name="T57" fmla="*/ 0 h 56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39"/>
                    <a:gd name="T88" fmla="*/ 0 h 5621"/>
                    <a:gd name="T89" fmla="*/ 5639 w 5639"/>
                    <a:gd name="T90" fmla="*/ 5621 h 56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39" h="5621">
                      <a:moveTo>
                        <a:pt x="93" y="22"/>
                      </a:moveTo>
                      <a:cubicBezTo>
                        <a:pt x="357" y="0"/>
                        <a:pt x="621" y="26"/>
                        <a:pt x="885" y="23"/>
                      </a:cubicBezTo>
                      <a:cubicBezTo>
                        <a:pt x="1391" y="22"/>
                        <a:pt x="1898" y="23"/>
                        <a:pt x="2404" y="22"/>
                      </a:cubicBezTo>
                      <a:cubicBezTo>
                        <a:pt x="2606" y="309"/>
                        <a:pt x="2766" y="624"/>
                        <a:pt x="2946" y="925"/>
                      </a:cubicBezTo>
                      <a:cubicBezTo>
                        <a:pt x="3408" y="1725"/>
                        <a:pt x="3857" y="2532"/>
                        <a:pt x="4312" y="3336"/>
                      </a:cubicBezTo>
                      <a:cubicBezTo>
                        <a:pt x="4333" y="3319"/>
                        <a:pt x="4374" y="3287"/>
                        <a:pt x="4395" y="3270"/>
                      </a:cubicBezTo>
                      <a:cubicBezTo>
                        <a:pt x="4395" y="2505"/>
                        <a:pt x="4380" y="1740"/>
                        <a:pt x="4388" y="975"/>
                      </a:cubicBezTo>
                      <a:cubicBezTo>
                        <a:pt x="4386" y="857"/>
                        <a:pt x="4401" y="730"/>
                        <a:pt x="4342" y="622"/>
                      </a:cubicBezTo>
                      <a:cubicBezTo>
                        <a:pt x="4231" y="411"/>
                        <a:pt x="4060" y="242"/>
                        <a:pt x="3927" y="46"/>
                      </a:cubicBezTo>
                      <a:cubicBezTo>
                        <a:pt x="4477" y="32"/>
                        <a:pt x="5027" y="46"/>
                        <a:pt x="5576" y="59"/>
                      </a:cubicBezTo>
                      <a:cubicBezTo>
                        <a:pt x="5466" y="194"/>
                        <a:pt x="5339" y="315"/>
                        <a:pt x="5229" y="450"/>
                      </a:cubicBezTo>
                      <a:cubicBezTo>
                        <a:pt x="5130" y="566"/>
                        <a:pt x="5152" y="729"/>
                        <a:pt x="5145" y="870"/>
                      </a:cubicBezTo>
                      <a:cubicBezTo>
                        <a:pt x="5151" y="1577"/>
                        <a:pt x="5129" y="2284"/>
                        <a:pt x="5137" y="2992"/>
                      </a:cubicBezTo>
                      <a:cubicBezTo>
                        <a:pt x="5130" y="3378"/>
                        <a:pt x="5150" y="3765"/>
                        <a:pt x="5145" y="4151"/>
                      </a:cubicBezTo>
                      <a:cubicBezTo>
                        <a:pt x="5156" y="4415"/>
                        <a:pt x="5116" y="4685"/>
                        <a:pt x="5177" y="4944"/>
                      </a:cubicBezTo>
                      <a:cubicBezTo>
                        <a:pt x="5286" y="5194"/>
                        <a:pt x="5508" y="5371"/>
                        <a:pt x="5639" y="5608"/>
                      </a:cubicBezTo>
                      <a:cubicBezTo>
                        <a:pt x="4877" y="5621"/>
                        <a:pt x="4116" y="5612"/>
                        <a:pt x="3354" y="5612"/>
                      </a:cubicBezTo>
                      <a:cubicBezTo>
                        <a:pt x="3189" y="5336"/>
                        <a:pt x="3030" y="5055"/>
                        <a:pt x="2868" y="4777"/>
                      </a:cubicBezTo>
                      <a:cubicBezTo>
                        <a:pt x="2721" y="4519"/>
                        <a:pt x="2572" y="4261"/>
                        <a:pt x="2423" y="4004"/>
                      </a:cubicBezTo>
                      <a:cubicBezTo>
                        <a:pt x="2039" y="3341"/>
                        <a:pt x="1670" y="2669"/>
                        <a:pt x="1279" y="2011"/>
                      </a:cubicBezTo>
                      <a:cubicBezTo>
                        <a:pt x="1254" y="2834"/>
                        <a:pt x="1259" y="3658"/>
                        <a:pt x="1279" y="4481"/>
                      </a:cubicBezTo>
                      <a:cubicBezTo>
                        <a:pt x="1270" y="4739"/>
                        <a:pt x="1317" y="5012"/>
                        <a:pt x="1502" y="5205"/>
                      </a:cubicBezTo>
                      <a:cubicBezTo>
                        <a:pt x="1594" y="5314"/>
                        <a:pt x="1693" y="5418"/>
                        <a:pt x="1783" y="5530"/>
                      </a:cubicBezTo>
                      <a:cubicBezTo>
                        <a:pt x="1313" y="5558"/>
                        <a:pt x="841" y="5528"/>
                        <a:pt x="370" y="5558"/>
                      </a:cubicBezTo>
                      <a:cubicBezTo>
                        <a:pt x="247" y="5555"/>
                        <a:pt x="124" y="5552"/>
                        <a:pt x="0" y="5551"/>
                      </a:cubicBezTo>
                      <a:cubicBezTo>
                        <a:pt x="269" y="5389"/>
                        <a:pt x="545" y="5153"/>
                        <a:pt x="566" y="4817"/>
                      </a:cubicBezTo>
                      <a:cubicBezTo>
                        <a:pt x="541" y="3525"/>
                        <a:pt x="549" y="2232"/>
                        <a:pt x="560" y="939"/>
                      </a:cubicBezTo>
                      <a:cubicBezTo>
                        <a:pt x="557" y="810"/>
                        <a:pt x="579" y="665"/>
                        <a:pt x="495" y="554"/>
                      </a:cubicBezTo>
                      <a:cubicBezTo>
                        <a:pt x="369" y="371"/>
                        <a:pt x="211" y="211"/>
                        <a:pt x="93" y="22"/>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63" name="Freeform 133">
                  <a:extLst>
                    <a:ext uri="{FF2B5EF4-FFF2-40B4-BE49-F238E27FC236}">
                      <a16:creationId xmlns:a16="http://schemas.microsoft.com/office/drawing/2014/main" id="{C5E7B95C-BAC7-594F-9983-BC84F8BBB2AD}"/>
                    </a:ext>
                  </a:extLst>
                </p:cNvPr>
                <p:cNvSpPr>
                  <a:spLocks noChangeArrowheads="1"/>
                </p:cNvSpPr>
                <p:nvPr/>
              </p:nvSpPr>
              <p:spPr bwMode="auto">
                <a:xfrm>
                  <a:off x="2976" y="2920"/>
                  <a:ext cx="7" cy="3"/>
                </a:xfrm>
                <a:custGeom>
                  <a:avLst/>
                  <a:gdLst>
                    <a:gd name="T0" fmla="*/ 2 w 1486"/>
                    <a:gd name="T1" fmla="*/ 1 h 615"/>
                    <a:gd name="T2" fmla="*/ 7 w 1486"/>
                    <a:gd name="T3" fmla="*/ 1 h 615"/>
                    <a:gd name="T4" fmla="*/ 0 w 1486"/>
                    <a:gd name="T5" fmla="*/ 3 h 615"/>
                    <a:gd name="T6" fmla="*/ 2 w 1486"/>
                    <a:gd name="T7" fmla="*/ 1 h 615"/>
                    <a:gd name="T8" fmla="*/ 0 60000 65536"/>
                    <a:gd name="T9" fmla="*/ 0 60000 65536"/>
                    <a:gd name="T10" fmla="*/ 0 60000 65536"/>
                    <a:gd name="T11" fmla="*/ 0 60000 65536"/>
                    <a:gd name="T12" fmla="*/ 0 w 1486"/>
                    <a:gd name="T13" fmla="*/ 0 h 615"/>
                    <a:gd name="T14" fmla="*/ 1486 w 1486"/>
                    <a:gd name="T15" fmla="*/ 615 h 615"/>
                  </a:gdLst>
                  <a:ahLst/>
                  <a:cxnLst>
                    <a:cxn ang="T8">
                      <a:pos x="T0" y="T1"/>
                    </a:cxn>
                    <a:cxn ang="T9">
                      <a:pos x="T2" y="T3"/>
                    </a:cxn>
                    <a:cxn ang="T10">
                      <a:pos x="T4" y="T5"/>
                    </a:cxn>
                    <a:cxn ang="T11">
                      <a:pos x="T6" y="T7"/>
                    </a:cxn>
                  </a:cxnLst>
                  <a:rect l="T12" t="T13" r="T14" b="T15"/>
                  <a:pathLst>
                    <a:path w="1486" h="615">
                      <a:moveTo>
                        <a:pt x="455" y="103"/>
                      </a:moveTo>
                      <a:cubicBezTo>
                        <a:pt x="787" y="0"/>
                        <a:pt x="1161" y="3"/>
                        <a:pt x="1486" y="131"/>
                      </a:cubicBezTo>
                      <a:cubicBezTo>
                        <a:pt x="1011" y="301"/>
                        <a:pt x="537" y="477"/>
                        <a:pt x="52" y="615"/>
                      </a:cubicBezTo>
                      <a:cubicBezTo>
                        <a:pt x="0" y="356"/>
                        <a:pt x="234" y="171"/>
                        <a:pt x="455" y="103"/>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64" name="Freeform 134">
                  <a:extLst>
                    <a:ext uri="{FF2B5EF4-FFF2-40B4-BE49-F238E27FC236}">
                      <a16:creationId xmlns:a16="http://schemas.microsoft.com/office/drawing/2014/main" id="{DF697105-B0CD-DF40-8DCE-9C5C1226789E}"/>
                    </a:ext>
                  </a:extLst>
                </p:cNvPr>
                <p:cNvSpPr>
                  <a:spLocks noChangeArrowheads="1"/>
                </p:cNvSpPr>
                <p:nvPr/>
              </p:nvSpPr>
              <p:spPr bwMode="auto">
                <a:xfrm>
                  <a:off x="2976" y="2920"/>
                  <a:ext cx="7" cy="3"/>
                </a:xfrm>
                <a:custGeom>
                  <a:avLst/>
                  <a:gdLst>
                    <a:gd name="T0" fmla="*/ 2 w 1486"/>
                    <a:gd name="T1" fmla="*/ 1 h 615"/>
                    <a:gd name="T2" fmla="*/ 7 w 1486"/>
                    <a:gd name="T3" fmla="*/ 1 h 615"/>
                    <a:gd name="T4" fmla="*/ 0 w 1486"/>
                    <a:gd name="T5" fmla="*/ 3 h 615"/>
                    <a:gd name="T6" fmla="*/ 2 w 1486"/>
                    <a:gd name="T7" fmla="*/ 1 h 615"/>
                    <a:gd name="T8" fmla="*/ 0 60000 65536"/>
                    <a:gd name="T9" fmla="*/ 0 60000 65536"/>
                    <a:gd name="T10" fmla="*/ 0 60000 65536"/>
                    <a:gd name="T11" fmla="*/ 0 60000 65536"/>
                    <a:gd name="T12" fmla="*/ 0 w 1486"/>
                    <a:gd name="T13" fmla="*/ 0 h 615"/>
                    <a:gd name="T14" fmla="*/ 1486 w 1486"/>
                    <a:gd name="T15" fmla="*/ 615 h 615"/>
                  </a:gdLst>
                  <a:ahLst/>
                  <a:cxnLst>
                    <a:cxn ang="T8">
                      <a:pos x="T0" y="T1"/>
                    </a:cxn>
                    <a:cxn ang="T9">
                      <a:pos x="T2" y="T3"/>
                    </a:cxn>
                    <a:cxn ang="T10">
                      <a:pos x="T4" y="T5"/>
                    </a:cxn>
                    <a:cxn ang="T11">
                      <a:pos x="T6" y="T7"/>
                    </a:cxn>
                  </a:cxnLst>
                  <a:rect l="T12" t="T13" r="T14" b="T15"/>
                  <a:pathLst>
                    <a:path w="1486" h="615">
                      <a:moveTo>
                        <a:pt x="455" y="103"/>
                      </a:moveTo>
                      <a:cubicBezTo>
                        <a:pt x="787" y="0"/>
                        <a:pt x="1161" y="3"/>
                        <a:pt x="1486" y="131"/>
                      </a:cubicBezTo>
                      <a:cubicBezTo>
                        <a:pt x="1011" y="301"/>
                        <a:pt x="537" y="477"/>
                        <a:pt x="52" y="615"/>
                      </a:cubicBezTo>
                      <a:cubicBezTo>
                        <a:pt x="0" y="356"/>
                        <a:pt x="234" y="171"/>
                        <a:pt x="455" y="103"/>
                      </a:cubicBezTo>
                      <a:close/>
                    </a:path>
                  </a:pathLst>
                </a:custGeom>
                <a:solidFill>
                  <a:srgbClr val="E32E3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65" name="Freeform 135">
                  <a:extLst>
                    <a:ext uri="{FF2B5EF4-FFF2-40B4-BE49-F238E27FC236}">
                      <a16:creationId xmlns:a16="http://schemas.microsoft.com/office/drawing/2014/main" id="{2A8F7300-4CB1-8A4A-B2F5-8FF03228B44B}"/>
                    </a:ext>
                  </a:extLst>
                </p:cNvPr>
                <p:cNvSpPr>
                  <a:spLocks noChangeArrowheads="1"/>
                </p:cNvSpPr>
                <p:nvPr/>
              </p:nvSpPr>
              <p:spPr bwMode="auto">
                <a:xfrm>
                  <a:off x="2977" y="2921"/>
                  <a:ext cx="11" cy="8"/>
                </a:xfrm>
                <a:custGeom>
                  <a:avLst/>
                  <a:gdLst>
                    <a:gd name="T0" fmla="*/ 0 w 2319"/>
                    <a:gd name="T1" fmla="*/ 2 h 1588"/>
                    <a:gd name="T2" fmla="*/ 7 w 2319"/>
                    <a:gd name="T3" fmla="*/ 0 h 1588"/>
                    <a:gd name="T4" fmla="*/ 11 w 2319"/>
                    <a:gd name="T5" fmla="*/ 7 h 1588"/>
                    <a:gd name="T6" fmla="*/ 9 w 2319"/>
                    <a:gd name="T7" fmla="*/ 8 h 1588"/>
                    <a:gd name="T8" fmla="*/ 5 w 2319"/>
                    <a:gd name="T9" fmla="*/ 6 h 1588"/>
                    <a:gd name="T10" fmla="*/ 1 w 2319"/>
                    <a:gd name="T11" fmla="*/ 4 h 1588"/>
                    <a:gd name="T12" fmla="*/ 0 w 2319"/>
                    <a:gd name="T13" fmla="*/ 2 h 1588"/>
                    <a:gd name="T14" fmla="*/ 0 60000 65536"/>
                    <a:gd name="T15" fmla="*/ 0 60000 65536"/>
                    <a:gd name="T16" fmla="*/ 0 60000 65536"/>
                    <a:gd name="T17" fmla="*/ 0 60000 65536"/>
                    <a:gd name="T18" fmla="*/ 0 60000 65536"/>
                    <a:gd name="T19" fmla="*/ 0 60000 65536"/>
                    <a:gd name="T20" fmla="*/ 0 60000 65536"/>
                    <a:gd name="T21" fmla="*/ 0 w 2319"/>
                    <a:gd name="T22" fmla="*/ 0 h 1588"/>
                    <a:gd name="T23" fmla="*/ 2319 w 2319"/>
                    <a:gd name="T24" fmla="*/ 1588 h 1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19" h="1588">
                      <a:moveTo>
                        <a:pt x="0" y="484"/>
                      </a:moveTo>
                      <a:cubicBezTo>
                        <a:pt x="485" y="346"/>
                        <a:pt x="959" y="170"/>
                        <a:pt x="1434" y="0"/>
                      </a:cubicBezTo>
                      <a:cubicBezTo>
                        <a:pt x="1742" y="442"/>
                        <a:pt x="2040" y="892"/>
                        <a:pt x="2319" y="1353"/>
                      </a:cubicBezTo>
                      <a:cubicBezTo>
                        <a:pt x="2205" y="1435"/>
                        <a:pt x="2088" y="1512"/>
                        <a:pt x="1971" y="1588"/>
                      </a:cubicBezTo>
                      <a:cubicBezTo>
                        <a:pt x="1721" y="1409"/>
                        <a:pt x="1438" y="1281"/>
                        <a:pt x="1154" y="1166"/>
                      </a:cubicBezTo>
                      <a:cubicBezTo>
                        <a:pt x="848" y="1041"/>
                        <a:pt x="510" y="978"/>
                        <a:pt x="239" y="778"/>
                      </a:cubicBezTo>
                      <a:cubicBezTo>
                        <a:pt x="133" y="705"/>
                        <a:pt x="52" y="601"/>
                        <a:pt x="0" y="484"/>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66" name="Freeform 136">
                  <a:extLst>
                    <a:ext uri="{FF2B5EF4-FFF2-40B4-BE49-F238E27FC236}">
                      <a16:creationId xmlns:a16="http://schemas.microsoft.com/office/drawing/2014/main" id="{FF8C0768-6A52-ED4E-8949-4E860BD9BB55}"/>
                    </a:ext>
                  </a:extLst>
                </p:cNvPr>
                <p:cNvSpPr>
                  <a:spLocks noChangeArrowheads="1"/>
                </p:cNvSpPr>
                <p:nvPr/>
              </p:nvSpPr>
              <p:spPr bwMode="auto">
                <a:xfrm>
                  <a:off x="2977" y="2921"/>
                  <a:ext cx="11" cy="8"/>
                </a:xfrm>
                <a:custGeom>
                  <a:avLst/>
                  <a:gdLst>
                    <a:gd name="T0" fmla="*/ 0 w 2319"/>
                    <a:gd name="T1" fmla="*/ 2 h 1588"/>
                    <a:gd name="T2" fmla="*/ 7 w 2319"/>
                    <a:gd name="T3" fmla="*/ 0 h 1588"/>
                    <a:gd name="T4" fmla="*/ 11 w 2319"/>
                    <a:gd name="T5" fmla="*/ 7 h 1588"/>
                    <a:gd name="T6" fmla="*/ 9 w 2319"/>
                    <a:gd name="T7" fmla="*/ 8 h 1588"/>
                    <a:gd name="T8" fmla="*/ 5 w 2319"/>
                    <a:gd name="T9" fmla="*/ 6 h 1588"/>
                    <a:gd name="T10" fmla="*/ 1 w 2319"/>
                    <a:gd name="T11" fmla="*/ 4 h 1588"/>
                    <a:gd name="T12" fmla="*/ 0 w 2319"/>
                    <a:gd name="T13" fmla="*/ 2 h 1588"/>
                    <a:gd name="T14" fmla="*/ 0 60000 65536"/>
                    <a:gd name="T15" fmla="*/ 0 60000 65536"/>
                    <a:gd name="T16" fmla="*/ 0 60000 65536"/>
                    <a:gd name="T17" fmla="*/ 0 60000 65536"/>
                    <a:gd name="T18" fmla="*/ 0 60000 65536"/>
                    <a:gd name="T19" fmla="*/ 0 60000 65536"/>
                    <a:gd name="T20" fmla="*/ 0 60000 65536"/>
                    <a:gd name="T21" fmla="*/ 0 w 2319"/>
                    <a:gd name="T22" fmla="*/ 0 h 1588"/>
                    <a:gd name="T23" fmla="*/ 2319 w 2319"/>
                    <a:gd name="T24" fmla="*/ 1588 h 1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19" h="1588">
                      <a:moveTo>
                        <a:pt x="0" y="484"/>
                      </a:moveTo>
                      <a:cubicBezTo>
                        <a:pt x="485" y="346"/>
                        <a:pt x="959" y="170"/>
                        <a:pt x="1434" y="0"/>
                      </a:cubicBezTo>
                      <a:cubicBezTo>
                        <a:pt x="1742" y="442"/>
                        <a:pt x="2040" y="892"/>
                        <a:pt x="2319" y="1353"/>
                      </a:cubicBezTo>
                      <a:cubicBezTo>
                        <a:pt x="2205" y="1435"/>
                        <a:pt x="2088" y="1512"/>
                        <a:pt x="1971" y="1588"/>
                      </a:cubicBezTo>
                      <a:cubicBezTo>
                        <a:pt x="1721" y="1409"/>
                        <a:pt x="1438" y="1281"/>
                        <a:pt x="1154" y="1166"/>
                      </a:cubicBezTo>
                      <a:cubicBezTo>
                        <a:pt x="848" y="1041"/>
                        <a:pt x="510" y="978"/>
                        <a:pt x="239" y="778"/>
                      </a:cubicBezTo>
                      <a:cubicBezTo>
                        <a:pt x="133" y="705"/>
                        <a:pt x="52" y="601"/>
                        <a:pt x="0" y="484"/>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67" name="Freeform 137">
                  <a:extLst>
                    <a:ext uri="{FF2B5EF4-FFF2-40B4-BE49-F238E27FC236}">
                      <a16:creationId xmlns:a16="http://schemas.microsoft.com/office/drawing/2014/main" id="{FDBFD4D5-2FEA-C048-82E4-D95951FC2CCC}"/>
                    </a:ext>
                  </a:extLst>
                </p:cNvPr>
                <p:cNvSpPr>
                  <a:spLocks noChangeArrowheads="1"/>
                </p:cNvSpPr>
                <p:nvPr/>
              </p:nvSpPr>
              <p:spPr bwMode="auto">
                <a:xfrm>
                  <a:off x="2991" y="2921"/>
                  <a:ext cx="12" cy="21"/>
                </a:xfrm>
                <a:custGeom>
                  <a:avLst/>
                  <a:gdLst>
                    <a:gd name="T0" fmla="*/ 3 w 2414"/>
                    <a:gd name="T1" fmla="*/ 6 h 4193"/>
                    <a:gd name="T2" fmla="*/ 12 w 2414"/>
                    <a:gd name="T3" fmla="*/ 0 h 4193"/>
                    <a:gd name="T4" fmla="*/ 11 w 2414"/>
                    <a:gd name="T5" fmla="*/ 6 h 4193"/>
                    <a:gd name="T6" fmla="*/ 7 w 2414"/>
                    <a:gd name="T7" fmla="*/ 18 h 4193"/>
                    <a:gd name="T8" fmla="*/ 6 w 2414"/>
                    <a:gd name="T9" fmla="*/ 21 h 4193"/>
                    <a:gd name="T10" fmla="*/ 0 w 2414"/>
                    <a:gd name="T11" fmla="*/ 8 h 4193"/>
                    <a:gd name="T12" fmla="*/ 3 w 2414"/>
                    <a:gd name="T13" fmla="*/ 6 h 4193"/>
                    <a:gd name="T14" fmla="*/ 0 60000 65536"/>
                    <a:gd name="T15" fmla="*/ 0 60000 65536"/>
                    <a:gd name="T16" fmla="*/ 0 60000 65536"/>
                    <a:gd name="T17" fmla="*/ 0 60000 65536"/>
                    <a:gd name="T18" fmla="*/ 0 60000 65536"/>
                    <a:gd name="T19" fmla="*/ 0 60000 65536"/>
                    <a:gd name="T20" fmla="*/ 0 60000 65536"/>
                    <a:gd name="T21" fmla="*/ 0 w 2414"/>
                    <a:gd name="T22" fmla="*/ 0 h 4193"/>
                    <a:gd name="T23" fmla="*/ 2414 w 2414"/>
                    <a:gd name="T24" fmla="*/ 4193 h 41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14" h="4193">
                      <a:moveTo>
                        <a:pt x="612" y="1251"/>
                      </a:moveTo>
                      <a:cubicBezTo>
                        <a:pt x="1218" y="841"/>
                        <a:pt x="1814" y="417"/>
                        <a:pt x="2414" y="0"/>
                      </a:cubicBezTo>
                      <a:cubicBezTo>
                        <a:pt x="2350" y="391"/>
                        <a:pt x="2231" y="770"/>
                        <a:pt x="2133" y="1154"/>
                      </a:cubicBezTo>
                      <a:cubicBezTo>
                        <a:pt x="1902" y="2000"/>
                        <a:pt x="1657" y="2843"/>
                        <a:pt x="1423" y="3688"/>
                      </a:cubicBezTo>
                      <a:cubicBezTo>
                        <a:pt x="1374" y="3861"/>
                        <a:pt x="1348" y="4046"/>
                        <a:pt x="1235" y="4193"/>
                      </a:cubicBezTo>
                      <a:cubicBezTo>
                        <a:pt x="883" y="3327"/>
                        <a:pt x="464" y="2489"/>
                        <a:pt x="0" y="1678"/>
                      </a:cubicBezTo>
                      <a:cubicBezTo>
                        <a:pt x="197" y="1526"/>
                        <a:pt x="408" y="1393"/>
                        <a:pt x="612" y="1251"/>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68" name="Freeform 138">
                  <a:extLst>
                    <a:ext uri="{FF2B5EF4-FFF2-40B4-BE49-F238E27FC236}">
                      <a16:creationId xmlns:a16="http://schemas.microsoft.com/office/drawing/2014/main" id="{2B113777-8911-8A42-90AD-DE648935BB75}"/>
                    </a:ext>
                  </a:extLst>
                </p:cNvPr>
                <p:cNvSpPr>
                  <a:spLocks noChangeArrowheads="1"/>
                </p:cNvSpPr>
                <p:nvPr/>
              </p:nvSpPr>
              <p:spPr bwMode="auto">
                <a:xfrm>
                  <a:off x="2991" y="2921"/>
                  <a:ext cx="12" cy="21"/>
                </a:xfrm>
                <a:custGeom>
                  <a:avLst/>
                  <a:gdLst>
                    <a:gd name="T0" fmla="*/ 3 w 2414"/>
                    <a:gd name="T1" fmla="*/ 6 h 4193"/>
                    <a:gd name="T2" fmla="*/ 12 w 2414"/>
                    <a:gd name="T3" fmla="*/ 0 h 4193"/>
                    <a:gd name="T4" fmla="*/ 11 w 2414"/>
                    <a:gd name="T5" fmla="*/ 6 h 4193"/>
                    <a:gd name="T6" fmla="*/ 7 w 2414"/>
                    <a:gd name="T7" fmla="*/ 18 h 4193"/>
                    <a:gd name="T8" fmla="*/ 6 w 2414"/>
                    <a:gd name="T9" fmla="*/ 21 h 4193"/>
                    <a:gd name="T10" fmla="*/ 0 w 2414"/>
                    <a:gd name="T11" fmla="*/ 8 h 4193"/>
                    <a:gd name="T12" fmla="*/ 3 w 2414"/>
                    <a:gd name="T13" fmla="*/ 6 h 4193"/>
                    <a:gd name="T14" fmla="*/ 0 60000 65536"/>
                    <a:gd name="T15" fmla="*/ 0 60000 65536"/>
                    <a:gd name="T16" fmla="*/ 0 60000 65536"/>
                    <a:gd name="T17" fmla="*/ 0 60000 65536"/>
                    <a:gd name="T18" fmla="*/ 0 60000 65536"/>
                    <a:gd name="T19" fmla="*/ 0 60000 65536"/>
                    <a:gd name="T20" fmla="*/ 0 60000 65536"/>
                    <a:gd name="T21" fmla="*/ 0 w 2414"/>
                    <a:gd name="T22" fmla="*/ 0 h 4193"/>
                    <a:gd name="T23" fmla="*/ 2414 w 2414"/>
                    <a:gd name="T24" fmla="*/ 4193 h 41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14" h="4193">
                      <a:moveTo>
                        <a:pt x="612" y="1251"/>
                      </a:moveTo>
                      <a:cubicBezTo>
                        <a:pt x="1218" y="841"/>
                        <a:pt x="1814" y="417"/>
                        <a:pt x="2414" y="0"/>
                      </a:cubicBezTo>
                      <a:cubicBezTo>
                        <a:pt x="2350" y="391"/>
                        <a:pt x="2231" y="770"/>
                        <a:pt x="2133" y="1154"/>
                      </a:cubicBezTo>
                      <a:cubicBezTo>
                        <a:pt x="1902" y="2000"/>
                        <a:pt x="1657" y="2843"/>
                        <a:pt x="1423" y="3688"/>
                      </a:cubicBezTo>
                      <a:cubicBezTo>
                        <a:pt x="1374" y="3861"/>
                        <a:pt x="1348" y="4046"/>
                        <a:pt x="1235" y="4193"/>
                      </a:cubicBezTo>
                      <a:cubicBezTo>
                        <a:pt x="883" y="3327"/>
                        <a:pt x="464" y="2489"/>
                        <a:pt x="0" y="1678"/>
                      </a:cubicBezTo>
                      <a:cubicBezTo>
                        <a:pt x="197" y="1526"/>
                        <a:pt x="408" y="1393"/>
                        <a:pt x="612" y="1251"/>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69" name="Freeform 139">
                  <a:extLst>
                    <a:ext uri="{FF2B5EF4-FFF2-40B4-BE49-F238E27FC236}">
                      <a16:creationId xmlns:a16="http://schemas.microsoft.com/office/drawing/2014/main" id="{EF05DD84-C3EF-7D47-8EBF-390E0DD1ABC3}"/>
                    </a:ext>
                  </a:extLst>
                </p:cNvPr>
                <p:cNvSpPr>
                  <a:spLocks noChangeArrowheads="1"/>
                </p:cNvSpPr>
                <p:nvPr/>
              </p:nvSpPr>
              <p:spPr bwMode="auto">
                <a:xfrm>
                  <a:off x="2943" y="2924"/>
                  <a:ext cx="5" cy="8"/>
                </a:xfrm>
                <a:custGeom>
                  <a:avLst/>
                  <a:gdLst>
                    <a:gd name="T0" fmla="*/ 2 w 1078"/>
                    <a:gd name="T1" fmla="*/ 0 h 1706"/>
                    <a:gd name="T2" fmla="*/ 4 w 1078"/>
                    <a:gd name="T3" fmla="*/ 4 h 1706"/>
                    <a:gd name="T4" fmla="*/ 5 w 1078"/>
                    <a:gd name="T5" fmla="*/ 7 h 1706"/>
                    <a:gd name="T6" fmla="*/ 0 w 1078"/>
                    <a:gd name="T7" fmla="*/ 8 h 1706"/>
                    <a:gd name="T8" fmla="*/ 2 w 1078"/>
                    <a:gd name="T9" fmla="*/ 2 h 1706"/>
                    <a:gd name="T10" fmla="*/ 2 w 1078"/>
                    <a:gd name="T11" fmla="*/ 0 h 1706"/>
                    <a:gd name="T12" fmla="*/ 0 60000 65536"/>
                    <a:gd name="T13" fmla="*/ 0 60000 65536"/>
                    <a:gd name="T14" fmla="*/ 0 60000 65536"/>
                    <a:gd name="T15" fmla="*/ 0 60000 65536"/>
                    <a:gd name="T16" fmla="*/ 0 60000 65536"/>
                    <a:gd name="T17" fmla="*/ 0 60000 65536"/>
                    <a:gd name="T18" fmla="*/ 0 w 1078"/>
                    <a:gd name="T19" fmla="*/ 0 h 1706"/>
                    <a:gd name="T20" fmla="*/ 1078 w 1078"/>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1078" h="1706">
                      <a:moveTo>
                        <a:pt x="528" y="0"/>
                      </a:moveTo>
                      <a:cubicBezTo>
                        <a:pt x="656" y="242"/>
                        <a:pt x="729" y="507"/>
                        <a:pt x="833" y="758"/>
                      </a:cubicBezTo>
                      <a:cubicBezTo>
                        <a:pt x="913" y="982"/>
                        <a:pt x="1011" y="1199"/>
                        <a:pt x="1078" y="1427"/>
                      </a:cubicBezTo>
                      <a:cubicBezTo>
                        <a:pt x="720" y="1526"/>
                        <a:pt x="360" y="1616"/>
                        <a:pt x="0" y="1706"/>
                      </a:cubicBezTo>
                      <a:cubicBezTo>
                        <a:pt x="131" y="1262"/>
                        <a:pt x="268" y="820"/>
                        <a:pt x="401" y="376"/>
                      </a:cubicBezTo>
                      <a:cubicBezTo>
                        <a:pt x="437" y="249"/>
                        <a:pt x="477" y="123"/>
                        <a:pt x="528"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70" name="Freeform 140">
                  <a:extLst>
                    <a:ext uri="{FF2B5EF4-FFF2-40B4-BE49-F238E27FC236}">
                      <a16:creationId xmlns:a16="http://schemas.microsoft.com/office/drawing/2014/main" id="{B6C53BAE-6F99-4743-B0A3-2F77F939F5A6}"/>
                    </a:ext>
                  </a:extLst>
                </p:cNvPr>
                <p:cNvSpPr>
                  <a:spLocks noChangeArrowheads="1"/>
                </p:cNvSpPr>
                <p:nvPr/>
              </p:nvSpPr>
              <p:spPr bwMode="auto">
                <a:xfrm>
                  <a:off x="2943" y="2924"/>
                  <a:ext cx="5" cy="8"/>
                </a:xfrm>
                <a:custGeom>
                  <a:avLst/>
                  <a:gdLst>
                    <a:gd name="T0" fmla="*/ 2 w 1078"/>
                    <a:gd name="T1" fmla="*/ 0 h 1706"/>
                    <a:gd name="T2" fmla="*/ 4 w 1078"/>
                    <a:gd name="T3" fmla="*/ 4 h 1706"/>
                    <a:gd name="T4" fmla="*/ 5 w 1078"/>
                    <a:gd name="T5" fmla="*/ 7 h 1706"/>
                    <a:gd name="T6" fmla="*/ 0 w 1078"/>
                    <a:gd name="T7" fmla="*/ 8 h 1706"/>
                    <a:gd name="T8" fmla="*/ 2 w 1078"/>
                    <a:gd name="T9" fmla="*/ 2 h 1706"/>
                    <a:gd name="T10" fmla="*/ 2 w 1078"/>
                    <a:gd name="T11" fmla="*/ 0 h 1706"/>
                    <a:gd name="T12" fmla="*/ 0 60000 65536"/>
                    <a:gd name="T13" fmla="*/ 0 60000 65536"/>
                    <a:gd name="T14" fmla="*/ 0 60000 65536"/>
                    <a:gd name="T15" fmla="*/ 0 60000 65536"/>
                    <a:gd name="T16" fmla="*/ 0 60000 65536"/>
                    <a:gd name="T17" fmla="*/ 0 60000 65536"/>
                    <a:gd name="T18" fmla="*/ 0 w 1078"/>
                    <a:gd name="T19" fmla="*/ 0 h 1706"/>
                    <a:gd name="T20" fmla="*/ 1078 w 1078"/>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1078" h="1706">
                      <a:moveTo>
                        <a:pt x="528" y="0"/>
                      </a:moveTo>
                      <a:cubicBezTo>
                        <a:pt x="656" y="242"/>
                        <a:pt x="729" y="507"/>
                        <a:pt x="833" y="758"/>
                      </a:cubicBezTo>
                      <a:cubicBezTo>
                        <a:pt x="913" y="982"/>
                        <a:pt x="1011" y="1199"/>
                        <a:pt x="1078" y="1427"/>
                      </a:cubicBezTo>
                      <a:cubicBezTo>
                        <a:pt x="720" y="1526"/>
                        <a:pt x="360" y="1616"/>
                        <a:pt x="0" y="1706"/>
                      </a:cubicBezTo>
                      <a:cubicBezTo>
                        <a:pt x="131" y="1262"/>
                        <a:pt x="268" y="820"/>
                        <a:pt x="401" y="376"/>
                      </a:cubicBezTo>
                      <a:cubicBezTo>
                        <a:pt x="437" y="249"/>
                        <a:pt x="477" y="123"/>
                        <a:pt x="528" y="0"/>
                      </a:cubicBezTo>
                      <a:close/>
                    </a:path>
                  </a:pathLst>
                </a:custGeom>
                <a:solidFill>
                  <a:srgbClr val="E32E3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71" name="Freeform 141">
                  <a:extLst>
                    <a:ext uri="{FF2B5EF4-FFF2-40B4-BE49-F238E27FC236}">
                      <a16:creationId xmlns:a16="http://schemas.microsoft.com/office/drawing/2014/main" id="{505F85A3-69C6-CB4D-B2DB-19056A6834B7}"/>
                    </a:ext>
                  </a:extLst>
                </p:cNvPr>
                <p:cNvSpPr>
                  <a:spLocks noChangeArrowheads="1"/>
                </p:cNvSpPr>
                <p:nvPr/>
              </p:nvSpPr>
              <p:spPr bwMode="auto">
                <a:xfrm>
                  <a:off x="3003" y="2925"/>
                  <a:ext cx="7" cy="10"/>
                </a:xfrm>
                <a:custGeom>
                  <a:avLst/>
                  <a:gdLst>
                    <a:gd name="T0" fmla="*/ 0 w 1386"/>
                    <a:gd name="T1" fmla="*/ 10 h 2034"/>
                    <a:gd name="T2" fmla="*/ 3 w 1386"/>
                    <a:gd name="T3" fmla="*/ 0 h 2034"/>
                    <a:gd name="T4" fmla="*/ 7 w 1386"/>
                    <a:gd name="T5" fmla="*/ 10 h 2034"/>
                    <a:gd name="T6" fmla="*/ 0 w 1386"/>
                    <a:gd name="T7" fmla="*/ 10 h 2034"/>
                    <a:gd name="T8" fmla="*/ 0 60000 65536"/>
                    <a:gd name="T9" fmla="*/ 0 60000 65536"/>
                    <a:gd name="T10" fmla="*/ 0 60000 65536"/>
                    <a:gd name="T11" fmla="*/ 0 60000 65536"/>
                    <a:gd name="T12" fmla="*/ 0 w 1386"/>
                    <a:gd name="T13" fmla="*/ 0 h 2034"/>
                    <a:gd name="T14" fmla="*/ 1386 w 1386"/>
                    <a:gd name="T15" fmla="*/ 2034 h 2034"/>
                  </a:gdLst>
                  <a:ahLst/>
                  <a:cxnLst>
                    <a:cxn ang="T8">
                      <a:pos x="T0" y="T1"/>
                    </a:cxn>
                    <a:cxn ang="T9">
                      <a:pos x="T2" y="T3"/>
                    </a:cxn>
                    <a:cxn ang="T10">
                      <a:pos x="T4" y="T5"/>
                    </a:cxn>
                    <a:cxn ang="T11">
                      <a:pos x="T6" y="T7"/>
                    </a:cxn>
                  </a:cxnLst>
                  <a:rect l="T12" t="T13" r="T14" b="T15"/>
                  <a:pathLst>
                    <a:path w="1386" h="2034">
                      <a:moveTo>
                        <a:pt x="0" y="2028"/>
                      </a:moveTo>
                      <a:cubicBezTo>
                        <a:pt x="204" y="1352"/>
                        <a:pt x="400" y="672"/>
                        <a:pt x="618" y="0"/>
                      </a:cubicBezTo>
                      <a:cubicBezTo>
                        <a:pt x="873" y="677"/>
                        <a:pt x="1135" y="1350"/>
                        <a:pt x="1386" y="2028"/>
                      </a:cubicBezTo>
                      <a:cubicBezTo>
                        <a:pt x="924" y="2034"/>
                        <a:pt x="462" y="2034"/>
                        <a:pt x="0" y="2028"/>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72" name="Freeform 142">
                  <a:extLst>
                    <a:ext uri="{FF2B5EF4-FFF2-40B4-BE49-F238E27FC236}">
                      <a16:creationId xmlns:a16="http://schemas.microsoft.com/office/drawing/2014/main" id="{FACCDEB4-8DE2-FF48-9ACF-F97EA84BA8A1}"/>
                    </a:ext>
                  </a:extLst>
                </p:cNvPr>
                <p:cNvSpPr>
                  <a:spLocks noChangeArrowheads="1"/>
                </p:cNvSpPr>
                <p:nvPr/>
              </p:nvSpPr>
              <p:spPr bwMode="auto">
                <a:xfrm>
                  <a:off x="3003" y="2925"/>
                  <a:ext cx="7" cy="10"/>
                </a:xfrm>
                <a:custGeom>
                  <a:avLst/>
                  <a:gdLst>
                    <a:gd name="T0" fmla="*/ 0 w 1386"/>
                    <a:gd name="T1" fmla="*/ 10 h 2034"/>
                    <a:gd name="T2" fmla="*/ 3 w 1386"/>
                    <a:gd name="T3" fmla="*/ 0 h 2034"/>
                    <a:gd name="T4" fmla="*/ 7 w 1386"/>
                    <a:gd name="T5" fmla="*/ 10 h 2034"/>
                    <a:gd name="T6" fmla="*/ 0 w 1386"/>
                    <a:gd name="T7" fmla="*/ 10 h 2034"/>
                    <a:gd name="T8" fmla="*/ 0 60000 65536"/>
                    <a:gd name="T9" fmla="*/ 0 60000 65536"/>
                    <a:gd name="T10" fmla="*/ 0 60000 65536"/>
                    <a:gd name="T11" fmla="*/ 0 60000 65536"/>
                    <a:gd name="T12" fmla="*/ 0 w 1386"/>
                    <a:gd name="T13" fmla="*/ 0 h 2034"/>
                    <a:gd name="T14" fmla="*/ 1386 w 1386"/>
                    <a:gd name="T15" fmla="*/ 2034 h 2034"/>
                  </a:gdLst>
                  <a:ahLst/>
                  <a:cxnLst>
                    <a:cxn ang="T8">
                      <a:pos x="T0" y="T1"/>
                    </a:cxn>
                    <a:cxn ang="T9">
                      <a:pos x="T2" y="T3"/>
                    </a:cxn>
                    <a:cxn ang="T10">
                      <a:pos x="T4" y="T5"/>
                    </a:cxn>
                    <a:cxn ang="T11">
                      <a:pos x="T6" y="T7"/>
                    </a:cxn>
                  </a:cxnLst>
                  <a:rect l="T12" t="T13" r="T14" b="T15"/>
                  <a:pathLst>
                    <a:path w="1386" h="2034">
                      <a:moveTo>
                        <a:pt x="0" y="2028"/>
                      </a:moveTo>
                      <a:cubicBezTo>
                        <a:pt x="204" y="1352"/>
                        <a:pt x="400" y="672"/>
                        <a:pt x="618" y="0"/>
                      </a:cubicBezTo>
                      <a:cubicBezTo>
                        <a:pt x="873" y="677"/>
                        <a:pt x="1135" y="1350"/>
                        <a:pt x="1386" y="2028"/>
                      </a:cubicBezTo>
                      <a:cubicBezTo>
                        <a:pt x="924" y="2034"/>
                        <a:pt x="462" y="2034"/>
                        <a:pt x="0" y="2028"/>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73" name="Freeform 143">
                  <a:extLst>
                    <a:ext uri="{FF2B5EF4-FFF2-40B4-BE49-F238E27FC236}">
                      <a16:creationId xmlns:a16="http://schemas.microsoft.com/office/drawing/2014/main" id="{4D8A8B91-C5B9-FA4F-A941-1303EAFBB7B7}"/>
                    </a:ext>
                  </a:extLst>
                </p:cNvPr>
                <p:cNvSpPr>
                  <a:spLocks noChangeArrowheads="1"/>
                </p:cNvSpPr>
                <p:nvPr/>
              </p:nvSpPr>
              <p:spPr bwMode="auto">
                <a:xfrm>
                  <a:off x="2958" y="2926"/>
                  <a:ext cx="19" cy="17"/>
                </a:xfrm>
                <a:custGeom>
                  <a:avLst/>
                  <a:gdLst>
                    <a:gd name="T0" fmla="*/ 0 w 3844"/>
                    <a:gd name="T1" fmla="*/ 3 h 3542"/>
                    <a:gd name="T2" fmla="*/ 10 w 3844"/>
                    <a:gd name="T3" fmla="*/ 0 h 3542"/>
                    <a:gd name="T4" fmla="*/ 14 w 3844"/>
                    <a:gd name="T5" fmla="*/ 6 h 3542"/>
                    <a:gd name="T6" fmla="*/ 19 w 3844"/>
                    <a:gd name="T7" fmla="*/ 9 h 3542"/>
                    <a:gd name="T8" fmla="*/ 13 w 3844"/>
                    <a:gd name="T9" fmla="*/ 13 h 3542"/>
                    <a:gd name="T10" fmla="*/ 11 w 3844"/>
                    <a:gd name="T11" fmla="*/ 11 h 3542"/>
                    <a:gd name="T12" fmla="*/ 11 w 3844"/>
                    <a:gd name="T13" fmla="*/ 14 h 3542"/>
                    <a:gd name="T14" fmla="*/ 6 w 3844"/>
                    <a:gd name="T15" fmla="*/ 17 h 3542"/>
                    <a:gd name="T16" fmla="*/ 4 w 3844"/>
                    <a:gd name="T17" fmla="*/ 14 h 3542"/>
                    <a:gd name="T18" fmla="*/ 0 w 3844"/>
                    <a:gd name="T19" fmla="*/ 3 h 35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4"/>
                    <a:gd name="T31" fmla="*/ 0 h 3542"/>
                    <a:gd name="T32" fmla="*/ 3844 w 3844"/>
                    <a:gd name="T33" fmla="*/ 3542 h 35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4" h="3542">
                      <a:moveTo>
                        <a:pt x="0" y="589"/>
                      </a:moveTo>
                      <a:cubicBezTo>
                        <a:pt x="705" y="410"/>
                        <a:pt x="1401" y="198"/>
                        <a:pt x="2101" y="0"/>
                      </a:cubicBezTo>
                      <a:cubicBezTo>
                        <a:pt x="2132" y="502"/>
                        <a:pt x="2381" y="992"/>
                        <a:pt x="2787" y="1294"/>
                      </a:cubicBezTo>
                      <a:cubicBezTo>
                        <a:pt x="3099" y="1534"/>
                        <a:pt x="3495" y="1615"/>
                        <a:pt x="3844" y="1787"/>
                      </a:cubicBezTo>
                      <a:cubicBezTo>
                        <a:pt x="3419" y="2063"/>
                        <a:pt x="2990" y="2334"/>
                        <a:pt x="2565" y="2609"/>
                      </a:cubicBezTo>
                      <a:cubicBezTo>
                        <a:pt x="2429" y="2500"/>
                        <a:pt x="2295" y="2388"/>
                        <a:pt x="2162" y="2275"/>
                      </a:cubicBezTo>
                      <a:cubicBezTo>
                        <a:pt x="2165" y="2474"/>
                        <a:pt x="2179" y="2673"/>
                        <a:pt x="2167" y="2872"/>
                      </a:cubicBezTo>
                      <a:cubicBezTo>
                        <a:pt x="1831" y="3092"/>
                        <a:pt x="1498" y="3315"/>
                        <a:pt x="1167" y="3542"/>
                      </a:cubicBezTo>
                      <a:cubicBezTo>
                        <a:pt x="979" y="3349"/>
                        <a:pt x="907" y="3084"/>
                        <a:pt x="811" y="2840"/>
                      </a:cubicBezTo>
                      <a:cubicBezTo>
                        <a:pt x="526" y="2095"/>
                        <a:pt x="262" y="1342"/>
                        <a:pt x="0" y="589"/>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74" name="Freeform 144">
                  <a:extLst>
                    <a:ext uri="{FF2B5EF4-FFF2-40B4-BE49-F238E27FC236}">
                      <a16:creationId xmlns:a16="http://schemas.microsoft.com/office/drawing/2014/main" id="{3386FFA4-9907-8543-93CD-D437B67C47E9}"/>
                    </a:ext>
                  </a:extLst>
                </p:cNvPr>
                <p:cNvSpPr>
                  <a:spLocks noChangeArrowheads="1"/>
                </p:cNvSpPr>
                <p:nvPr/>
              </p:nvSpPr>
              <p:spPr bwMode="auto">
                <a:xfrm>
                  <a:off x="2958" y="2926"/>
                  <a:ext cx="19" cy="17"/>
                </a:xfrm>
                <a:custGeom>
                  <a:avLst/>
                  <a:gdLst>
                    <a:gd name="T0" fmla="*/ 0 w 3844"/>
                    <a:gd name="T1" fmla="*/ 3 h 3542"/>
                    <a:gd name="T2" fmla="*/ 10 w 3844"/>
                    <a:gd name="T3" fmla="*/ 0 h 3542"/>
                    <a:gd name="T4" fmla="*/ 14 w 3844"/>
                    <a:gd name="T5" fmla="*/ 6 h 3542"/>
                    <a:gd name="T6" fmla="*/ 19 w 3844"/>
                    <a:gd name="T7" fmla="*/ 9 h 3542"/>
                    <a:gd name="T8" fmla="*/ 13 w 3844"/>
                    <a:gd name="T9" fmla="*/ 13 h 3542"/>
                    <a:gd name="T10" fmla="*/ 11 w 3844"/>
                    <a:gd name="T11" fmla="*/ 11 h 3542"/>
                    <a:gd name="T12" fmla="*/ 11 w 3844"/>
                    <a:gd name="T13" fmla="*/ 14 h 3542"/>
                    <a:gd name="T14" fmla="*/ 6 w 3844"/>
                    <a:gd name="T15" fmla="*/ 17 h 3542"/>
                    <a:gd name="T16" fmla="*/ 4 w 3844"/>
                    <a:gd name="T17" fmla="*/ 14 h 3542"/>
                    <a:gd name="T18" fmla="*/ 0 w 3844"/>
                    <a:gd name="T19" fmla="*/ 3 h 35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4"/>
                    <a:gd name="T31" fmla="*/ 0 h 3542"/>
                    <a:gd name="T32" fmla="*/ 3844 w 3844"/>
                    <a:gd name="T33" fmla="*/ 3542 h 35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4" h="3542">
                      <a:moveTo>
                        <a:pt x="0" y="589"/>
                      </a:moveTo>
                      <a:cubicBezTo>
                        <a:pt x="705" y="410"/>
                        <a:pt x="1401" y="198"/>
                        <a:pt x="2101" y="0"/>
                      </a:cubicBezTo>
                      <a:cubicBezTo>
                        <a:pt x="2132" y="502"/>
                        <a:pt x="2381" y="992"/>
                        <a:pt x="2787" y="1294"/>
                      </a:cubicBezTo>
                      <a:cubicBezTo>
                        <a:pt x="3099" y="1534"/>
                        <a:pt x="3495" y="1615"/>
                        <a:pt x="3844" y="1787"/>
                      </a:cubicBezTo>
                      <a:cubicBezTo>
                        <a:pt x="3419" y="2063"/>
                        <a:pt x="2990" y="2334"/>
                        <a:pt x="2565" y="2609"/>
                      </a:cubicBezTo>
                      <a:cubicBezTo>
                        <a:pt x="2429" y="2500"/>
                        <a:pt x="2295" y="2388"/>
                        <a:pt x="2162" y="2275"/>
                      </a:cubicBezTo>
                      <a:cubicBezTo>
                        <a:pt x="2165" y="2474"/>
                        <a:pt x="2179" y="2673"/>
                        <a:pt x="2167" y="2872"/>
                      </a:cubicBezTo>
                      <a:cubicBezTo>
                        <a:pt x="1831" y="3092"/>
                        <a:pt x="1498" y="3315"/>
                        <a:pt x="1167" y="3542"/>
                      </a:cubicBezTo>
                      <a:cubicBezTo>
                        <a:pt x="979" y="3349"/>
                        <a:pt x="907" y="3084"/>
                        <a:pt x="811" y="2840"/>
                      </a:cubicBezTo>
                      <a:cubicBezTo>
                        <a:pt x="526" y="2095"/>
                        <a:pt x="262" y="1342"/>
                        <a:pt x="0" y="589"/>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75" name="Freeform 145">
                  <a:extLst>
                    <a:ext uri="{FF2B5EF4-FFF2-40B4-BE49-F238E27FC236}">
                      <a16:creationId xmlns:a16="http://schemas.microsoft.com/office/drawing/2014/main" id="{2516FE6B-2E3F-C041-8ADD-E1C1ADA65018}"/>
                    </a:ext>
                  </a:extLst>
                </p:cNvPr>
                <p:cNvSpPr>
                  <a:spLocks noChangeArrowheads="1"/>
                </p:cNvSpPr>
                <p:nvPr/>
              </p:nvSpPr>
              <p:spPr bwMode="auto">
                <a:xfrm>
                  <a:off x="2926" y="2926"/>
                  <a:ext cx="15" cy="11"/>
                </a:xfrm>
                <a:custGeom>
                  <a:avLst/>
                  <a:gdLst>
                    <a:gd name="T0" fmla="*/ 11 w 2951"/>
                    <a:gd name="T1" fmla="*/ 1 h 2155"/>
                    <a:gd name="T2" fmla="*/ 15 w 2951"/>
                    <a:gd name="T3" fmla="*/ 0 h 2155"/>
                    <a:gd name="T4" fmla="*/ 13 w 2951"/>
                    <a:gd name="T5" fmla="*/ 8 h 2155"/>
                    <a:gd name="T6" fmla="*/ 0 w 2951"/>
                    <a:gd name="T7" fmla="*/ 11 h 2155"/>
                    <a:gd name="T8" fmla="*/ 0 w 2951"/>
                    <a:gd name="T9" fmla="*/ 5 h 2155"/>
                    <a:gd name="T10" fmla="*/ 9 w 2951"/>
                    <a:gd name="T11" fmla="*/ 2 h 2155"/>
                    <a:gd name="T12" fmla="*/ 11 w 2951"/>
                    <a:gd name="T13" fmla="*/ 1 h 2155"/>
                    <a:gd name="T14" fmla="*/ 0 60000 65536"/>
                    <a:gd name="T15" fmla="*/ 0 60000 65536"/>
                    <a:gd name="T16" fmla="*/ 0 60000 65536"/>
                    <a:gd name="T17" fmla="*/ 0 60000 65536"/>
                    <a:gd name="T18" fmla="*/ 0 60000 65536"/>
                    <a:gd name="T19" fmla="*/ 0 60000 65536"/>
                    <a:gd name="T20" fmla="*/ 0 60000 65536"/>
                    <a:gd name="T21" fmla="*/ 0 w 2951"/>
                    <a:gd name="T22" fmla="*/ 0 h 2155"/>
                    <a:gd name="T23" fmla="*/ 2951 w 2951"/>
                    <a:gd name="T24" fmla="*/ 2155 h 21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51" h="2155">
                      <a:moveTo>
                        <a:pt x="2141" y="275"/>
                      </a:moveTo>
                      <a:cubicBezTo>
                        <a:pt x="2412" y="188"/>
                        <a:pt x="2680" y="88"/>
                        <a:pt x="2951" y="0"/>
                      </a:cubicBezTo>
                      <a:cubicBezTo>
                        <a:pt x="2815" y="506"/>
                        <a:pt x="2671" y="1010"/>
                        <a:pt x="2527" y="1514"/>
                      </a:cubicBezTo>
                      <a:cubicBezTo>
                        <a:pt x="1688" y="1720"/>
                        <a:pt x="852" y="1938"/>
                        <a:pt x="15" y="2155"/>
                      </a:cubicBezTo>
                      <a:cubicBezTo>
                        <a:pt x="20" y="1769"/>
                        <a:pt x="0" y="1382"/>
                        <a:pt x="7" y="996"/>
                      </a:cubicBezTo>
                      <a:cubicBezTo>
                        <a:pt x="622" y="792"/>
                        <a:pt x="1235" y="580"/>
                        <a:pt x="1848" y="371"/>
                      </a:cubicBezTo>
                      <a:cubicBezTo>
                        <a:pt x="1945" y="338"/>
                        <a:pt x="2043" y="307"/>
                        <a:pt x="2141" y="275"/>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76" name="Freeform 146">
                  <a:extLst>
                    <a:ext uri="{FF2B5EF4-FFF2-40B4-BE49-F238E27FC236}">
                      <a16:creationId xmlns:a16="http://schemas.microsoft.com/office/drawing/2014/main" id="{A10A9C9A-255F-654A-AF4B-A94F74CB3A12}"/>
                    </a:ext>
                  </a:extLst>
                </p:cNvPr>
                <p:cNvSpPr>
                  <a:spLocks noChangeArrowheads="1"/>
                </p:cNvSpPr>
                <p:nvPr/>
              </p:nvSpPr>
              <p:spPr bwMode="auto">
                <a:xfrm>
                  <a:off x="2926" y="2926"/>
                  <a:ext cx="15" cy="11"/>
                </a:xfrm>
                <a:custGeom>
                  <a:avLst/>
                  <a:gdLst>
                    <a:gd name="T0" fmla="*/ 11 w 2951"/>
                    <a:gd name="T1" fmla="*/ 1 h 2155"/>
                    <a:gd name="T2" fmla="*/ 15 w 2951"/>
                    <a:gd name="T3" fmla="*/ 0 h 2155"/>
                    <a:gd name="T4" fmla="*/ 13 w 2951"/>
                    <a:gd name="T5" fmla="*/ 8 h 2155"/>
                    <a:gd name="T6" fmla="*/ 0 w 2951"/>
                    <a:gd name="T7" fmla="*/ 11 h 2155"/>
                    <a:gd name="T8" fmla="*/ 0 w 2951"/>
                    <a:gd name="T9" fmla="*/ 5 h 2155"/>
                    <a:gd name="T10" fmla="*/ 9 w 2951"/>
                    <a:gd name="T11" fmla="*/ 2 h 2155"/>
                    <a:gd name="T12" fmla="*/ 11 w 2951"/>
                    <a:gd name="T13" fmla="*/ 1 h 2155"/>
                    <a:gd name="T14" fmla="*/ 0 60000 65536"/>
                    <a:gd name="T15" fmla="*/ 0 60000 65536"/>
                    <a:gd name="T16" fmla="*/ 0 60000 65536"/>
                    <a:gd name="T17" fmla="*/ 0 60000 65536"/>
                    <a:gd name="T18" fmla="*/ 0 60000 65536"/>
                    <a:gd name="T19" fmla="*/ 0 60000 65536"/>
                    <a:gd name="T20" fmla="*/ 0 60000 65536"/>
                    <a:gd name="T21" fmla="*/ 0 w 2951"/>
                    <a:gd name="T22" fmla="*/ 0 h 2155"/>
                    <a:gd name="T23" fmla="*/ 2951 w 2951"/>
                    <a:gd name="T24" fmla="*/ 2155 h 21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51" h="2155">
                      <a:moveTo>
                        <a:pt x="2141" y="275"/>
                      </a:moveTo>
                      <a:cubicBezTo>
                        <a:pt x="2412" y="188"/>
                        <a:pt x="2680" y="88"/>
                        <a:pt x="2951" y="0"/>
                      </a:cubicBezTo>
                      <a:cubicBezTo>
                        <a:pt x="2815" y="506"/>
                        <a:pt x="2671" y="1010"/>
                        <a:pt x="2527" y="1514"/>
                      </a:cubicBezTo>
                      <a:cubicBezTo>
                        <a:pt x="1688" y="1720"/>
                        <a:pt x="852" y="1938"/>
                        <a:pt x="15" y="2155"/>
                      </a:cubicBezTo>
                      <a:cubicBezTo>
                        <a:pt x="20" y="1769"/>
                        <a:pt x="0" y="1382"/>
                        <a:pt x="7" y="996"/>
                      </a:cubicBezTo>
                      <a:cubicBezTo>
                        <a:pt x="622" y="792"/>
                        <a:pt x="1235" y="580"/>
                        <a:pt x="1848" y="371"/>
                      </a:cubicBezTo>
                      <a:cubicBezTo>
                        <a:pt x="1945" y="338"/>
                        <a:pt x="2043" y="307"/>
                        <a:pt x="2141" y="275"/>
                      </a:cubicBezTo>
                      <a:close/>
                    </a:path>
                  </a:pathLst>
                </a:custGeom>
                <a:solidFill>
                  <a:srgbClr val="E32E3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77" name="Freeform 147">
                  <a:extLst>
                    <a:ext uri="{FF2B5EF4-FFF2-40B4-BE49-F238E27FC236}">
                      <a16:creationId xmlns:a16="http://schemas.microsoft.com/office/drawing/2014/main" id="{DCD327C6-97A5-DF4C-A3EC-1E1497F7649F}"/>
                    </a:ext>
                  </a:extLst>
                </p:cNvPr>
                <p:cNvSpPr>
                  <a:spLocks noChangeArrowheads="1"/>
                </p:cNvSpPr>
                <p:nvPr/>
              </p:nvSpPr>
              <p:spPr bwMode="auto">
                <a:xfrm>
                  <a:off x="2908" y="2926"/>
                  <a:ext cx="6" cy="12"/>
                </a:xfrm>
                <a:custGeom>
                  <a:avLst/>
                  <a:gdLst>
                    <a:gd name="T0" fmla="*/ 0 w 1169"/>
                    <a:gd name="T1" fmla="*/ 0 h 2470"/>
                    <a:gd name="T2" fmla="*/ 6 w 1169"/>
                    <a:gd name="T3" fmla="*/ 10 h 2470"/>
                    <a:gd name="T4" fmla="*/ 0 w 1169"/>
                    <a:gd name="T5" fmla="*/ 12 h 2470"/>
                    <a:gd name="T6" fmla="*/ 0 w 1169"/>
                    <a:gd name="T7" fmla="*/ 0 h 2470"/>
                    <a:gd name="T8" fmla="*/ 0 60000 65536"/>
                    <a:gd name="T9" fmla="*/ 0 60000 65536"/>
                    <a:gd name="T10" fmla="*/ 0 60000 65536"/>
                    <a:gd name="T11" fmla="*/ 0 60000 65536"/>
                    <a:gd name="T12" fmla="*/ 0 w 1169"/>
                    <a:gd name="T13" fmla="*/ 0 h 2470"/>
                    <a:gd name="T14" fmla="*/ 1169 w 1169"/>
                    <a:gd name="T15" fmla="*/ 2470 h 2470"/>
                  </a:gdLst>
                  <a:ahLst/>
                  <a:cxnLst>
                    <a:cxn ang="T8">
                      <a:pos x="T0" y="T1"/>
                    </a:cxn>
                    <a:cxn ang="T9">
                      <a:pos x="T2" y="T3"/>
                    </a:cxn>
                    <a:cxn ang="T10">
                      <a:pos x="T4" y="T5"/>
                    </a:cxn>
                    <a:cxn ang="T11">
                      <a:pos x="T6" y="T7"/>
                    </a:cxn>
                  </a:cxnLst>
                  <a:rect l="T12" t="T13" r="T14" b="T15"/>
                  <a:pathLst>
                    <a:path w="1169" h="2470">
                      <a:moveTo>
                        <a:pt x="25" y="0"/>
                      </a:moveTo>
                      <a:cubicBezTo>
                        <a:pt x="416" y="658"/>
                        <a:pt x="785" y="1330"/>
                        <a:pt x="1169" y="1993"/>
                      </a:cubicBezTo>
                      <a:cubicBezTo>
                        <a:pt x="789" y="2155"/>
                        <a:pt x="409" y="2318"/>
                        <a:pt x="25" y="2470"/>
                      </a:cubicBezTo>
                      <a:cubicBezTo>
                        <a:pt x="5" y="1647"/>
                        <a:pt x="0" y="823"/>
                        <a:pt x="25"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78" name="Freeform 148">
                  <a:extLst>
                    <a:ext uri="{FF2B5EF4-FFF2-40B4-BE49-F238E27FC236}">
                      <a16:creationId xmlns:a16="http://schemas.microsoft.com/office/drawing/2014/main" id="{35E7D2FD-B1A2-DD4A-8442-F6C398A8ED04}"/>
                    </a:ext>
                  </a:extLst>
                </p:cNvPr>
                <p:cNvSpPr>
                  <a:spLocks noChangeArrowheads="1"/>
                </p:cNvSpPr>
                <p:nvPr/>
              </p:nvSpPr>
              <p:spPr bwMode="auto">
                <a:xfrm>
                  <a:off x="2908" y="2926"/>
                  <a:ext cx="6" cy="12"/>
                </a:xfrm>
                <a:custGeom>
                  <a:avLst/>
                  <a:gdLst>
                    <a:gd name="T0" fmla="*/ 0 w 1169"/>
                    <a:gd name="T1" fmla="*/ 0 h 2470"/>
                    <a:gd name="T2" fmla="*/ 6 w 1169"/>
                    <a:gd name="T3" fmla="*/ 10 h 2470"/>
                    <a:gd name="T4" fmla="*/ 0 w 1169"/>
                    <a:gd name="T5" fmla="*/ 12 h 2470"/>
                    <a:gd name="T6" fmla="*/ 0 w 1169"/>
                    <a:gd name="T7" fmla="*/ 0 h 2470"/>
                    <a:gd name="T8" fmla="*/ 0 60000 65536"/>
                    <a:gd name="T9" fmla="*/ 0 60000 65536"/>
                    <a:gd name="T10" fmla="*/ 0 60000 65536"/>
                    <a:gd name="T11" fmla="*/ 0 60000 65536"/>
                    <a:gd name="T12" fmla="*/ 0 w 1169"/>
                    <a:gd name="T13" fmla="*/ 0 h 2470"/>
                    <a:gd name="T14" fmla="*/ 1169 w 1169"/>
                    <a:gd name="T15" fmla="*/ 2470 h 2470"/>
                  </a:gdLst>
                  <a:ahLst/>
                  <a:cxnLst>
                    <a:cxn ang="T8">
                      <a:pos x="T0" y="T1"/>
                    </a:cxn>
                    <a:cxn ang="T9">
                      <a:pos x="T2" y="T3"/>
                    </a:cxn>
                    <a:cxn ang="T10">
                      <a:pos x="T4" y="T5"/>
                    </a:cxn>
                    <a:cxn ang="T11">
                      <a:pos x="T6" y="T7"/>
                    </a:cxn>
                  </a:cxnLst>
                  <a:rect l="T12" t="T13" r="T14" b="T15"/>
                  <a:pathLst>
                    <a:path w="1169" h="2470">
                      <a:moveTo>
                        <a:pt x="25" y="0"/>
                      </a:moveTo>
                      <a:cubicBezTo>
                        <a:pt x="416" y="658"/>
                        <a:pt x="785" y="1330"/>
                        <a:pt x="1169" y="1993"/>
                      </a:cubicBezTo>
                      <a:cubicBezTo>
                        <a:pt x="789" y="2155"/>
                        <a:pt x="409" y="2318"/>
                        <a:pt x="25" y="2470"/>
                      </a:cubicBezTo>
                      <a:cubicBezTo>
                        <a:pt x="5" y="1647"/>
                        <a:pt x="0" y="823"/>
                        <a:pt x="25" y="0"/>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79" name="Freeform 149">
                  <a:extLst>
                    <a:ext uri="{FF2B5EF4-FFF2-40B4-BE49-F238E27FC236}">
                      <a16:creationId xmlns:a16="http://schemas.microsoft.com/office/drawing/2014/main" id="{70811E70-7ABF-4D43-8E01-26F08CE3ECD9}"/>
                    </a:ext>
                  </a:extLst>
                </p:cNvPr>
                <p:cNvSpPr>
                  <a:spLocks noChangeArrowheads="1"/>
                </p:cNvSpPr>
                <p:nvPr/>
              </p:nvSpPr>
              <p:spPr bwMode="auto">
                <a:xfrm>
                  <a:off x="2902" y="2928"/>
                  <a:ext cx="88" cy="69"/>
                </a:xfrm>
                <a:custGeom>
                  <a:avLst/>
                  <a:gdLst>
                    <a:gd name="T0" fmla="*/ 87 w 17975"/>
                    <a:gd name="T1" fmla="*/ 0 h 14047"/>
                    <a:gd name="T2" fmla="*/ 88 w 17975"/>
                    <a:gd name="T3" fmla="*/ 3 h 14047"/>
                    <a:gd name="T4" fmla="*/ 87 w 17975"/>
                    <a:gd name="T5" fmla="*/ 3 h 14047"/>
                    <a:gd name="T6" fmla="*/ 79 w 17975"/>
                    <a:gd name="T7" fmla="*/ 8 h 14047"/>
                    <a:gd name="T8" fmla="*/ 73 w 17975"/>
                    <a:gd name="T9" fmla="*/ 13 h 14047"/>
                    <a:gd name="T10" fmla="*/ 67 w 17975"/>
                    <a:gd name="T11" fmla="*/ 16 h 14047"/>
                    <a:gd name="T12" fmla="*/ 54 w 17975"/>
                    <a:gd name="T13" fmla="*/ 25 h 14047"/>
                    <a:gd name="T14" fmla="*/ 52 w 17975"/>
                    <a:gd name="T15" fmla="*/ 27 h 14047"/>
                    <a:gd name="T16" fmla="*/ 28 w 17975"/>
                    <a:gd name="T17" fmla="*/ 44 h 14047"/>
                    <a:gd name="T18" fmla="*/ 12 w 17975"/>
                    <a:gd name="T19" fmla="*/ 57 h 14047"/>
                    <a:gd name="T20" fmla="*/ 4 w 17975"/>
                    <a:gd name="T21" fmla="*/ 65 h 14047"/>
                    <a:gd name="T22" fmla="*/ 0 w 17975"/>
                    <a:gd name="T23" fmla="*/ 69 h 14047"/>
                    <a:gd name="T24" fmla="*/ 0 w 17975"/>
                    <a:gd name="T25" fmla="*/ 66 h 14047"/>
                    <a:gd name="T26" fmla="*/ 11 w 17975"/>
                    <a:gd name="T27" fmla="*/ 56 h 14047"/>
                    <a:gd name="T28" fmla="*/ 40 w 17975"/>
                    <a:gd name="T29" fmla="*/ 31 h 14047"/>
                    <a:gd name="T30" fmla="*/ 50 w 17975"/>
                    <a:gd name="T31" fmla="*/ 24 h 14047"/>
                    <a:gd name="T32" fmla="*/ 52 w 17975"/>
                    <a:gd name="T33" fmla="*/ 23 h 14047"/>
                    <a:gd name="T34" fmla="*/ 61 w 17975"/>
                    <a:gd name="T35" fmla="*/ 17 h 14047"/>
                    <a:gd name="T36" fmla="*/ 62 w 17975"/>
                    <a:gd name="T37" fmla="*/ 16 h 14047"/>
                    <a:gd name="T38" fmla="*/ 67 w 17975"/>
                    <a:gd name="T39" fmla="*/ 12 h 14047"/>
                    <a:gd name="T40" fmla="*/ 69 w 17975"/>
                    <a:gd name="T41" fmla="*/ 11 h 14047"/>
                    <a:gd name="T42" fmla="*/ 76 w 17975"/>
                    <a:gd name="T43" fmla="*/ 7 h 14047"/>
                    <a:gd name="T44" fmla="*/ 85 w 17975"/>
                    <a:gd name="T45" fmla="*/ 1 h 14047"/>
                    <a:gd name="T46" fmla="*/ 87 w 17975"/>
                    <a:gd name="T47" fmla="*/ 0 h 14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975"/>
                    <a:gd name="T73" fmla="*/ 0 h 14047"/>
                    <a:gd name="T74" fmla="*/ 17975 w 17975"/>
                    <a:gd name="T75" fmla="*/ 14047 h 140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975" h="14047">
                      <a:moveTo>
                        <a:pt x="17673" y="0"/>
                      </a:moveTo>
                      <a:cubicBezTo>
                        <a:pt x="17775" y="171"/>
                        <a:pt x="17877" y="343"/>
                        <a:pt x="17975" y="517"/>
                      </a:cubicBezTo>
                      <a:cubicBezTo>
                        <a:pt x="17926" y="546"/>
                        <a:pt x="17878" y="576"/>
                        <a:pt x="17831" y="606"/>
                      </a:cubicBezTo>
                      <a:cubicBezTo>
                        <a:pt x="17274" y="982"/>
                        <a:pt x="16712" y="1352"/>
                        <a:pt x="16154" y="1725"/>
                      </a:cubicBezTo>
                      <a:cubicBezTo>
                        <a:pt x="15707" y="2019"/>
                        <a:pt x="15259" y="2311"/>
                        <a:pt x="14815" y="2609"/>
                      </a:cubicBezTo>
                      <a:cubicBezTo>
                        <a:pt x="14466" y="2834"/>
                        <a:pt x="14119" y="3063"/>
                        <a:pt x="13774" y="3295"/>
                      </a:cubicBezTo>
                      <a:cubicBezTo>
                        <a:pt x="12852" y="3897"/>
                        <a:pt x="11938" y="4511"/>
                        <a:pt x="11033" y="5138"/>
                      </a:cubicBezTo>
                      <a:cubicBezTo>
                        <a:pt x="10900" y="5229"/>
                        <a:pt x="10767" y="5322"/>
                        <a:pt x="10635" y="5415"/>
                      </a:cubicBezTo>
                      <a:cubicBezTo>
                        <a:pt x="8998" y="6557"/>
                        <a:pt x="7392" y="7742"/>
                        <a:pt x="5820" y="8972"/>
                      </a:cubicBezTo>
                      <a:cubicBezTo>
                        <a:pt x="4698" y="9855"/>
                        <a:pt x="3587" y="10754"/>
                        <a:pt x="2516" y="11698"/>
                      </a:cubicBezTo>
                      <a:cubicBezTo>
                        <a:pt x="1951" y="12191"/>
                        <a:pt x="1389" y="12688"/>
                        <a:pt x="850" y="13209"/>
                      </a:cubicBezTo>
                      <a:cubicBezTo>
                        <a:pt x="559" y="13479"/>
                        <a:pt x="293" y="13774"/>
                        <a:pt x="5" y="14047"/>
                      </a:cubicBezTo>
                      <a:cubicBezTo>
                        <a:pt x="26" y="13869"/>
                        <a:pt x="0" y="13676"/>
                        <a:pt x="60" y="13509"/>
                      </a:cubicBezTo>
                      <a:cubicBezTo>
                        <a:pt x="776" y="12809"/>
                        <a:pt x="1512" y="12129"/>
                        <a:pt x="2254" y="11458"/>
                      </a:cubicBezTo>
                      <a:cubicBezTo>
                        <a:pt x="4068" y="9604"/>
                        <a:pt x="6065" y="7936"/>
                        <a:pt x="8158" y="6407"/>
                      </a:cubicBezTo>
                      <a:cubicBezTo>
                        <a:pt x="8864" y="5888"/>
                        <a:pt x="9583" y="5387"/>
                        <a:pt x="10305" y="4889"/>
                      </a:cubicBezTo>
                      <a:cubicBezTo>
                        <a:pt x="10412" y="4815"/>
                        <a:pt x="10520" y="4742"/>
                        <a:pt x="10627" y="4668"/>
                      </a:cubicBezTo>
                      <a:cubicBezTo>
                        <a:pt x="11261" y="4237"/>
                        <a:pt x="11895" y="3808"/>
                        <a:pt x="12521" y="3367"/>
                      </a:cubicBezTo>
                      <a:cubicBezTo>
                        <a:pt x="12600" y="3312"/>
                        <a:pt x="12679" y="3258"/>
                        <a:pt x="12758" y="3204"/>
                      </a:cubicBezTo>
                      <a:cubicBezTo>
                        <a:pt x="13089" y="2977"/>
                        <a:pt x="13422" y="2754"/>
                        <a:pt x="13758" y="2534"/>
                      </a:cubicBezTo>
                      <a:cubicBezTo>
                        <a:pt x="13891" y="2447"/>
                        <a:pt x="14023" y="2358"/>
                        <a:pt x="14156" y="2271"/>
                      </a:cubicBezTo>
                      <a:cubicBezTo>
                        <a:pt x="14581" y="1996"/>
                        <a:pt x="15010" y="1725"/>
                        <a:pt x="15435" y="1449"/>
                      </a:cubicBezTo>
                      <a:cubicBezTo>
                        <a:pt x="16070" y="1053"/>
                        <a:pt x="16699" y="647"/>
                        <a:pt x="17325" y="235"/>
                      </a:cubicBezTo>
                      <a:cubicBezTo>
                        <a:pt x="17442" y="159"/>
                        <a:pt x="17559" y="82"/>
                        <a:pt x="17673"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80" name="Freeform 150">
                  <a:extLst>
                    <a:ext uri="{FF2B5EF4-FFF2-40B4-BE49-F238E27FC236}">
                      <a16:creationId xmlns:a16="http://schemas.microsoft.com/office/drawing/2014/main" id="{11C214C6-5057-0D42-A84A-CAC598326E45}"/>
                    </a:ext>
                  </a:extLst>
                </p:cNvPr>
                <p:cNvSpPr>
                  <a:spLocks noChangeArrowheads="1"/>
                </p:cNvSpPr>
                <p:nvPr/>
              </p:nvSpPr>
              <p:spPr bwMode="auto">
                <a:xfrm>
                  <a:off x="2902" y="2928"/>
                  <a:ext cx="88" cy="69"/>
                </a:xfrm>
                <a:custGeom>
                  <a:avLst/>
                  <a:gdLst>
                    <a:gd name="T0" fmla="*/ 87 w 17975"/>
                    <a:gd name="T1" fmla="*/ 0 h 14047"/>
                    <a:gd name="T2" fmla="*/ 88 w 17975"/>
                    <a:gd name="T3" fmla="*/ 3 h 14047"/>
                    <a:gd name="T4" fmla="*/ 87 w 17975"/>
                    <a:gd name="T5" fmla="*/ 3 h 14047"/>
                    <a:gd name="T6" fmla="*/ 79 w 17975"/>
                    <a:gd name="T7" fmla="*/ 8 h 14047"/>
                    <a:gd name="T8" fmla="*/ 73 w 17975"/>
                    <a:gd name="T9" fmla="*/ 13 h 14047"/>
                    <a:gd name="T10" fmla="*/ 67 w 17975"/>
                    <a:gd name="T11" fmla="*/ 16 h 14047"/>
                    <a:gd name="T12" fmla="*/ 54 w 17975"/>
                    <a:gd name="T13" fmla="*/ 25 h 14047"/>
                    <a:gd name="T14" fmla="*/ 52 w 17975"/>
                    <a:gd name="T15" fmla="*/ 27 h 14047"/>
                    <a:gd name="T16" fmla="*/ 28 w 17975"/>
                    <a:gd name="T17" fmla="*/ 44 h 14047"/>
                    <a:gd name="T18" fmla="*/ 12 w 17975"/>
                    <a:gd name="T19" fmla="*/ 57 h 14047"/>
                    <a:gd name="T20" fmla="*/ 4 w 17975"/>
                    <a:gd name="T21" fmla="*/ 65 h 14047"/>
                    <a:gd name="T22" fmla="*/ 0 w 17975"/>
                    <a:gd name="T23" fmla="*/ 69 h 14047"/>
                    <a:gd name="T24" fmla="*/ 0 w 17975"/>
                    <a:gd name="T25" fmla="*/ 66 h 14047"/>
                    <a:gd name="T26" fmla="*/ 11 w 17975"/>
                    <a:gd name="T27" fmla="*/ 56 h 14047"/>
                    <a:gd name="T28" fmla="*/ 40 w 17975"/>
                    <a:gd name="T29" fmla="*/ 31 h 14047"/>
                    <a:gd name="T30" fmla="*/ 50 w 17975"/>
                    <a:gd name="T31" fmla="*/ 24 h 14047"/>
                    <a:gd name="T32" fmla="*/ 52 w 17975"/>
                    <a:gd name="T33" fmla="*/ 23 h 14047"/>
                    <a:gd name="T34" fmla="*/ 61 w 17975"/>
                    <a:gd name="T35" fmla="*/ 17 h 14047"/>
                    <a:gd name="T36" fmla="*/ 62 w 17975"/>
                    <a:gd name="T37" fmla="*/ 16 h 14047"/>
                    <a:gd name="T38" fmla="*/ 67 w 17975"/>
                    <a:gd name="T39" fmla="*/ 12 h 14047"/>
                    <a:gd name="T40" fmla="*/ 69 w 17975"/>
                    <a:gd name="T41" fmla="*/ 11 h 14047"/>
                    <a:gd name="T42" fmla="*/ 76 w 17975"/>
                    <a:gd name="T43" fmla="*/ 7 h 14047"/>
                    <a:gd name="T44" fmla="*/ 85 w 17975"/>
                    <a:gd name="T45" fmla="*/ 1 h 14047"/>
                    <a:gd name="T46" fmla="*/ 87 w 17975"/>
                    <a:gd name="T47" fmla="*/ 0 h 14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975"/>
                    <a:gd name="T73" fmla="*/ 0 h 14047"/>
                    <a:gd name="T74" fmla="*/ 17975 w 17975"/>
                    <a:gd name="T75" fmla="*/ 14047 h 140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975" h="14047">
                      <a:moveTo>
                        <a:pt x="17673" y="0"/>
                      </a:moveTo>
                      <a:cubicBezTo>
                        <a:pt x="17775" y="171"/>
                        <a:pt x="17877" y="343"/>
                        <a:pt x="17975" y="517"/>
                      </a:cubicBezTo>
                      <a:cubicBezTo>
                        <a:pt x="17926" y="546"/>
                        <a:pt x="17878" y="576"/>
                        <a:pt x="17831" y="606"/>
                      </a:cubicBezTo>
                      <a:cubicBezTo>
                        <a:pt x="17274" y="982"/>
                        <a:pt x="16712" y="1352"/>
                        <a:pt x="16154" y="1725"/>
                      </a:cubicBezTo>
                      <a:cubicBezTo>
                        <a:pt x="15707" y="2019"/>
                        <a:pt x="15259" y="2311"/>
                        <a:pt x="14815" y="2609"/>
                      </a:cubicBezTo>
                      <a:cubicBezTo>
                        <a:pt x="14466" y="2834"/>
                        <a:pt x="14119" y="3063"/>
                        <a:pt x="13774" y="3295"/>
                      </a:cubicBezTo>
                      <a:cubicBezTo>
                        <a:pt x="12852" y="3897"/>
                        <a:pt x="11938" y="4511"/>
                        <a:pt x="11033" y="5138"/>
                      </a:cubicBezTo>
                      <a:cubicBezTo>
                        <a:pt x="10900" y="5229"/>
                        <a:pt x="10767" y="5322"/>
                        <a:pt x="10635" y="5415"/>
                      </a:cubicBezTo>
                      <a:cubicBezTo>
                        <a:pt x="8998" y="6557"/>
                        <a:pt x="7392" y="7742"/>
                        <a:pt x="5820" y="8972"/>
                      </a:cubicBezTo>
                      <a:cubicBezTo>
                        <a:pt x="4698" y="9855"/>
                        <a:pt x="3587" y="10754"/>
                        <a:pt x="2516" y="11698"/>
                      </a:cubicBezTo>
                      <a:cubicBezTo>
                        <a:pt x="1951" y="12191"/>
                        <a:pt x="1389" y="12688"/>
                        <a:pt x="850" y="13209"/>
                      </a:cubicBezTo>
                      <a:cubicBezTo>
                        <a:pt x="559" y="13479"/>
                        <a:pt x="293" y="13774"/>
                        <a:pt x="5" y="14047"/>
                      </a:cubicBezTo>
                      <a:cubicBezTo>
                        <a:pt x="26" y="13869"/>
                        <a:pt x="0" y="13676"/>
                        <a:pt x="60" y="13509"/>
                      </a:cubicBezTo>
                      <a:cubicBezTo>
                        <a:pt x="776" y="12809"/>
                        <a:pt x="1512" y="12129"/>
                        <a:pt x="2254" y="11458"/>
                      </a:cubicBezTo>
                      <a:cubicBezTo>
                        <a:pt x="4068" y="9604"/>
                        <a:pt x="6065" y="7936"/>
                        <a:pt x="8158" y="6407"/>
                      </a:cubicBezTo>
                      <a:cubicBezTo>
                        <a:pt x="8864" y="5888"/>
                        <a:pt x="9583" y="5387"/>
                        <a:pt x="10305" y="4889"/>
                      </a:cubicBezTo>
                      <a:cubicBezTo>
                        <a:pt x="10412" y="4815"/>
                        <a:pt x="10520" y="4742"/>
                        <a:pt x="10627" y="4668"/>
                      </a:cubicBezTo>
                      <a:cubicBezTo>
                        <a:pt x="11261" y="4237"/>
                        <a:pt x="11895" y="3808"/>
                        <a:pt x="12521" y="3367"/>
                      </a:cubicBezTo>
                      <a:cubicBezTo>
                        <a:pt x="12600" y="3312"/>
                        <a:pt x="12679" y="3258"/>
                        <a:pt x="12758" y="3204"/>
                      </a:cubicBezTo>
                      <a:cubicBezTo>
                        <a:pt x="13089" y="2977"/>
                        <a:pt x="13422" y="2754"/>
                        <a:pt x="13758" y="2534"/>
                      </a:cubicBezTo>
                      <a:cubicBezTo>
                        <a:pt x="13891" y="2447"/>
                        <a:pt x="14023" y="2358"/>
                        <a:pt x="14156" y="2271"/>
                      </a:cubicBezTo>
                      <a:cubicBezTo>
                        <a:pt x="14581" y="1996"/>
                        <a:pt x="15010" y="1725"/>
                        <a:pt x="15435" y="1449"/>
                      </a:cubicBezTo>
                      <a:cubicBezTo>
                        <a:pt x="16070" y="1053"/>
                        <a:pt x="16699" y="647"/>
                        <a:pt x="17325" y="235"/>
                      </a:cubicBezTo>
                      <a:cubicBezTo>
                        <a:pt x="17442" y="159"/>
                        <a:pt x="17559" y="82"/>
                        <a:pt x="17673" y="0"/>
                      </a:cubicBezTo>
                      <a:close/>
                    </a:path>
                  </a:pathLst>
                </a:custGeom>
                <a:solidFill>
                  <a:srgbClr val="E32E3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81" name="Freeform 151">
                  <a:extLst>
                    <a:ext uri="{FF2B5EF4-FFF2-40B4-BE49-F238E27FC236}">
                      <a16:creationId xmlns:a16="http://schemas.microsoft.com/office/drawing/2014/main" id="{CA6E7D6A-F424-9A4E-8EE4-F392A48EFA12}"/>
                    </a:ext>
                  </a:extLst>
                </p:cNvPr>
                <p:cNvSpPr>
                  <a:spLocks noChangeArrowheads="1"/>
                </p:cNvSpPr>
                <p:nvPr/>
              </p:nvSpPr>
              <p:spPr bwMode="auto">
                <a:xfrm>
                  <a:off x="2969" y="2930"/>
                  <a:ext cx="23" cy="16"/>
                </a:xfrm>
                <a:custGeom>
                  <a:avLst/>
                  <a:gdLst>
                    <a:gd name="T0" fmla="*/ 12 w 4704"/>
                    <a:gd name="T1" fmla="*/ 6 h 3202"/>
                    <a:gd name="T2" fmla="*/ 20 w 4704"/>
                    <a:gd name="T3" fmla="*/ 0 h 3202"/>
                    <a:gd name="T4" fmla="*/ 22 w 4704"/>
                    <a:gd name="T5" fmla="*/ 3 h 3202"/>
                    <a:gd name="T6" fmla="*/ 22 w 4704"/>
                    <a:gd name="T7" fmla="*/ 8 h 3202"/>
                    <a:gd name="T8" fmla="*/ 18 w 4704"/>
                    <a:gd name="T9" fmla="*/ 13 h 3202"/>
                    <a:gd name="T10" fmla="*/ 9 w 4704"/>
                    <a:gd name="T11" fmla="*/ 15 h 3202"/>
                    <a:gd name="T12" fmla="*/ 3 w 4704"/>
                    <a:gd name="T13" fmla="*/ 13 h 3202"/>
                    <a:gd name="T14" fmla="*/ 0 w 4704"/>
                    <a:gd name="T15" fmla="*/ 16 h 3202"/>
                    <a:gd name="T16" fmla="*/ 0 w 4704"/>
                    <a:gd name="T17" fmla="*/ 13 h 3202"/>
                    <a:gd name="T18" fmla="*/ 5 w 4704"/>
                    <a:gd name="T19" fmla="*/ 10 h 3202"/>
                    <a:gd name="T20" fmla="*/ 12 w 4704"/>
                    <a:gd name="T21" fmla="*/ 10 h 3202"/>
                    <a:gd name="T22" fmla="*/ 14 w 4704"/>
                    <a:gd name="T23" fmla="*/ 9 h 3202"/>
                    <a:gd name="T24" fmla="*/ 14 w 4704"/>
                    <a:gd name="T25" fmla="*/ 7 h 3202"/>
                    <a:gd name="T26" fmla="*/ 12 w 4704"/>
                    <a:gd name="T27" fmla="*/ 6 h 3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04"/>
                    <a:gd name="T43" fmla="*/ 0 h 3202"/>
                    <a:gd name="T44" fmla="*/ 4704 w 4704"/>
                    <a:gd name="T45" fmla="*/ 3202 h 3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04" h="3202">
                      <a:moveTo>
                        <a:pt x="2380" y="1119"/>
                      </a:moveTo>
                      <a:cubicBezTo>
                        <a:pt x="2938" y="746"/>
                        <a:pt x="3500" y="376"/>
                        <a:pt x="4057" y="0"/>
                      </a:cubicBezTo>
                      <a:cubicBezTo>
                        <a:pt x="4252" y="210"/>
                        <a:pt x="4446" y="431"/>
                        <a:pt x="4556" y="700"/>
                      </a:cubicBezTo>
                      <a:cubicBezTo>
                        <a:pt x="4692" y="1009"/>
                        <a:pt x="4704" y="1376"/>
                        <a:pt x="4560" y="1685"/>
                      </a:cubicBezTo>
                      <a:cubicBezTo>
                        <a:pt x="4377" y="2092"/>
                        <a:pt x="4010" y="2380"/>
                        <a:pt x="3630" y="2593"/>
                      </a:cubicBezTo>
                      <a:cubicBezTo>
                        <a:pt x="3103" y="2900"/>
                        <a:pt x="2478" y="3005"/>
                        <a:pt x="1875" y="2957"/>
                      </a:cubicBezTo>
                      <a:cubicBezTo>
                        <a:pt x="1463" y="2933"/>
                        <a:pt x="1066" y="2817"/>
                        <a:pt x="677" y="2687"/>
                      </a:cubicBezTo>
                      <a:cubicBezTo>
                        <a:pt x="430" y="2822"/>
                        <a:pt x="222" y="3020"/>
                        <a:pt x="8" y="3202"/>
                      </a:cubicBezTo>
                      <a:cubicBezTo>
                        <a:pt x="7" y="3031"/>
                        <a:pt x="10" y="2859"/>
                        <a:pt x="0" y="2689"/>
                      </a:cubicBezTo>
                      <a:cubicBezTo>
                        <a:pt x="345" y="2457"/>
                        <a:pt x="692" y="2228"/>
                        <a:pt x="1041" y="2003"/>
                      </a:cubicBezTo>
                      <a:cubicBezTo>
                        <a:pt x="1501" y="2185"/>
                        <a:pt x="2032" y="2201"/>
                        <a:pt x="2496" y="2025"/>
                      </a:cubicBezTo>
                      <a:cubicBezTo>
                        <a:pt x="2604" y="1979"/>
                        <a:pt x="2724" y="1932"/>
                        <a:pt x="2795" y="1833"/>
                      </a:cubicBezTo>
                      <a:cubicBezTo>
                        <a:pt x="2867" y="1698"/>
                        <a:pt x="2874" y="1515"/>
                        <a:pt x="2769" y="1396"/>
                      </a:cubicBezTo>
                      <a:cubicBezTo>
                        <a:pt x="2663" y="1274"/>
                        <a:pt x="2512" y="1206"/>
                        <a:pt x="2380" y="1119"/>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82" name="Freeform 152">
                  <a:extLst>
                    <a:ext uri="{FF2B5EF4-FFF2-40B4-BE49-F238E27FC236}">
                      <a16:creationId xmlns:a16="http://schemas.microsoft.com/office/drawing/2014/main" id="{4C99ED24-2BD4-DA47-A2F1-042A440ACFCD}"/>
                    </a:ext>
                  </a:extLst>
                </p:cNvPr>
                <p:cNvSpPr>
                  <a:spLocks noChangeArrowheads="1"/>
                </p:cNvSpPr>
                <p:nvPr/>
              </p:nvSpPr>
              <p:spPr bwMode="auto">
                <a:xfrm>
                  <a:off x="2943" y="2931"/>
                  <a:ext cx="7" cy="3"/>
                </a:xfrm>
                <a:custGeom>
                  <a:avLst/>
                  <a:gdLst>
                    <a:gd name="T0" fmla="*/ 6 w 1388"/>
                    <a:gd name="T1" fmla="*/ 0 h 577"/>
                    <a:gd name="T2" fmla="*/ 7 w 1388"/>
                    <a:gd name="T3" fmla="*/ 3 h 577"/>
                    <a:gd name="T4" fmla="*/ 0 w 1388"/>
                    <a:gd name="T5" fmla="*/ 3 h 577"/>
                    <a:gd name="T6" fmla="*/ 0 w 1388"/>
                    <a:gd name="T7" fmla="*/ 1 h 577"/>
                    <a:gd name="T8" fmla="*/ 6 w 1388"/>
                    <a:gd name="T9" fmla="*/ 0 h 577"/>
                    <a:gd name="T10" fmla="*/ 0 60000 65536"/>
                    <a:gd name="T11" fmla="*/ 0 60000 65536"/>
                    <a:gd name="T12" fmla="*/ 0 60000 65536"/>
                    <a:gd name="T13" fmla="*/ 0 60000 65536"/>
                    <a:gd name="T14" fmla="*/ 0 60000 65536"/>
                    <a:gd name="T15" fmla="*/ 0 w 1388"/>
                    <a:gd name="T16" fmla="*/ 0 h 577"/>
                    <a:gd name="T17" fmla="*/ 1388 w 1388"/>
                    <a:gd name="T18" fmla="*/ 577 h 577"/>
                  </a:gdLst>
                  <a:ahLst/>
                  <a:cxnLst>
                    <a:cxn ang="T10">
                      <a:pos x="T0" y="T1"/>
                    </a:cxn>
                    <a:cxn ang="T11">
                      <a:pos x="T2" y="T3"/>
                    </a:cxn>
                    <a:cxn ang="T12">
                      <a:pos x="T4" y="T5"/>
                    </a:cxn>
                    <a:cxn ang="T13">
                      <a:pos x="T6" y="T7"/>
                    </a:cxn>
                    <a:cxn ang="T14">
                      <a:pos x="T8" y="T9"/>
                    </a:cxn>
                  </a:cxnLst>
                  <a:rect l="T15" t="T16" r="T17" b="T18"/>
                  <a:pathLst>
                    <a:path w="1388" h="577">
                      <a:moveTo>
                        <a:pt x="1164" y="0"/>
                      </a:moveTo>
                      <a:cubicBezTo>
                        <a:pt x="1258" y="182"/>
                        <a:pt x="1312" y="381"/>
                        <a:pt x="1388" y="571"/>
                      </a:cubicBezTo>
                      <a:cubicBezTo>
                        <a:pt x="926" y="576"/>
                        <a:pt x="463" y="577"/>
                        <a:pt x="0" y="570"/>
                      </a:cubicBezTo>
                      <a:cubicBezTo>
                        <a:pt x="25" y="472"/>
                        <a:pt x="54" y="375"/>
                        <a:pt x="86" y="279"/>
                      </a:cubicBezTo>
                      <a:cubicBezTo>
                        <a:pt x="446" y="189"/>
                        <a:pt x="806" y="99"/>
                        <a:pt x="1164"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83" name="Freeform 153">
                  <a:extLst>
                    <a:ext uri="{FF2B5EF4-FFF2-40B4-BE49-F238E27FC236}">
                      <a16:creationId xmlns:a16="http://schemas.microsoft.com/office/drawing/2014/main" id="{A6BCC458-17F3-3441-8190-6CBC3F16DDBE}"/>
                    </a:ext>
                  </a:extLst>
                </p:cNvPr>
                <p:cNvSpPr>
                  <a:spLocks noChangeArrowheads="1"/>
                </p:cNvSpPr>
                <p:nvPr/>
              </p:nvSpPr>
              <p:spPr bwMode="auto">
                <a:xfrm>
                  <a:off x="2943" y="2931"/>
                  <a:ext cx="7" cy="3"/>
                </a:xfrm>
                <a:custGeom>
                  <a:avLst/>
                  <a:gdLst>
                    <a:gd name="T0" fmla="*/ 6 w 1388"/>
                    <a:gd name="T1" fmla="*/ 0 h 577"/>
                    <a:gd name="T2" fmla="*/ 7 w 1388"/>
                    <a:gd name="T3" fmla="*/ 3 h 577"/>
                    <a:gd name="T4" fmla="*/ 0 w 1388"/>
                    <a:gd name="T5" fmla="*/ 3 h 577"/>
                    <a:gd name="T6" fmla="*/ 0 w 1388"/>
                    <a:gd name="T7" fmla="*/ 1 h 577"/>
                    <a:gd name="T8" fmla="*/ 6 w 1388"/>
                    <a:gd name="T9" fmla="*/ 0 h 577"/>
                    <a:gd name="T10" fmla="*/ 0 60000 65536"/>
                    <a:gd name="T11" fmla="*/ 0 60000 65536"/>
                    <a:gd name="T12" fmla="*/ 0 60000 65536"/>
                    <a:gd name="T13" fmla="*/ 0 60000 65536"/>
                    <a:gd name="T14" fmla="*/ 0 60000 65536"/>
                    <a:gd name="T15" fmla="*/ 0 w 1388"/>
                    <a:gd name="T16" fmla="*/ 0 h 577"/>
                    <a:gd name="T17" fmla="*/ 1388 w 1388"/>
                    <a:gd name="T18" fmla="*/ 577 h 577"/>
                  </a:gdLst>
                  <a:ahLst/>
                  <a:cxnLst>
                    <a:cxn ang="T10">
                      <a:pos x="T0" y="T1"/>
                    </a:cxn>
                    <a:cxn ang="T11">
                      <a:pos x="T2" y="T3"/>
                    </a:cxn>
                    <a:cxn ang="T12">
                      <a:pos x="T4" y="T5"/>
                    </a:cxn>
                    <a:cxn ang="T13">
                      <a:pos x="T6" y="T7"/>
                    </a:cxn>
                    <a:cxn ang="T14">
                      <a:pos x="T8" y="T9"/>
                    </a:cxn>
                  </a:cxnLst>
                  <a:rect l="T15" t="T16" r="T17" b="T18"/>
                  <a:pathLst>
                    <a:path w="1388" h="577">
                      <a:moveTo>
                        <a:pt x="1164" y="0"/>
                      </a:moveTo>
                      <a:cubicBezTo>
                        <a:pt x="1258" y="182"/>
                        <a:pt x="1312" y="381"/>
                        <a:pt x="1388" y="571"/>
                      </a:cubicBezTo>
                      <a:cubicBezTo>
                        <a:pt x="926" y="576"/>
                        <a:pt x="463" y="577"/>
                        <a:pt x="0" y="570"/>
                      </a:cubicBezTo>
                      <a:cubicBezTo>
                        <a:pt x="25" y="472"/>
                        <a:pt x="54" y="375"/>
                        <a:pt x="86" y="279"/>
                      </a:cubicBezTo>
                      <a:cubicBezTo>
                        <a:pt x="446" y="189"/>
                        <a:pt x="806" y="99"/>
                        <a:pt x="1164" y="0"/>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84" name="Freeform 154">
                  <a:extLst>
                    <a:ext uri="{FF2B5EF4-FFF2-40B4-BE49-F238E27FC236}">
                      <a16:creationId xmlns:a16="http://schemas.microsoft.com/office/drawing/2014/main" id="{D54308CD-0E2D-4449-A3F3-A1F933BD04EF}"/>
                    </a:ext>
                  </a:extLst>
                </p:cNvPr>
                <p:cNvSpPr>
                  <a:spLocks noChangeArrowheads="1"/>
                </p:cNvSpPr>
                <p:nvPr/>
              </p:nvSpPr>
              <p:spPr bwMode="auto">
                <a:xfrm>
                  <a:off x="2893" y="2934"/>
                  <a:ext cx="60" cy="49"/>
                </a:xfrm>
                <a:custGeom>
                  <a:avLst/>
                  <a:gdLst>
                    <a:gd name="T0" fmla="*/ 35 w 12150"/>
                    <a:gd name="T1" fmla="*/ 3 h 10193"/>
                    <a:gd name="T2" fmla="*/ 47 w 12150"/>
                    <a:gd name="T3" fmla="*/ 0 h 10193"/>
                    <a:gd name="T4" fmla="*/ 45 w 12150"/>
                    <a:gd name="T5" fmla="*/ 6 h 10193"/>
                    <a:gd name="T6" fmla="*/ 45 w 12150"/>
                    <a:gd name="T7" fmla="*/ 7 h 10193"/>
                    <a:gd name="T8" fmla="*/ 42 w 12150"/>
                    <a:gd name="T9" fmla="*/ 10 h 10193"/>
                    <a:gd name="T10" fmla="*/ 51 w 12150"/>
                    <a:gd name="T11" fmla="*/ 10 h 10193"/>
                    <a:gd name="T12" fmla="*/ 49 w 12150"/>
                    <a:gd name="T13" fmla="*/ 8 h 10193"/>
                    <a:gd name="T14" fmla="*/ 50 w 12150"/>
                    <a:gd name="T15" fmla="*/ 4 h 10193"/>
                    <a:gd name="T16" fmla="*/ 60 w 12150"/>
                    <a:gd name="T17" fmla="*/ 17 h 10193"/>
                    <a:gd name="T18" fmla="*/ 49 w 12150"/>
                    <a:gd name="T19" fmla="*/ 25 h 10193"/>
                    <a:gd name="T20" fmla="*/ 20 w 12150"/>
                    <a:gd name="T21" fmla="*/ 49 h 10193"/>
                    <a:gd name="T22" fmla="*/ 9 w 12150"/>
                    <a:gd name="T23" fmla="*/ 35 h 10193"/>
                    <a:gd name="T24" fmla="*/ 0 w 12150"/>
                    <a:gd name="T25" fmla="*/ 14 h 10193"/>
                    <a:gd name="T26" fmla="*/ 10 w 12150"/>
                    <a:gd name="T27" fmla="*/ 10 h 10193"/>
                    <a:gd name="T28" fmla="*/ 11 w 12150"/>
                    <a:gd name="T29" fmla="*/ 10 h 10193"/>
                    <a:gd name="T30" fmla="*/ 18 w 12150"/>
                    <a:gd name="T31" fmla="*/ 10 h 10193"/>
                    <a:gd name="T32" fmla="*/ 17 w 12150"/>
                    <a:gd name="T33" fmla="*/ 8 h 10193"/>
                    <a:gd name="T34" fmla="*/ 24 w 12150"/>
                    <a:gd name="T35" fmla="*/ 6 h 10193"/>
                    <a:gd name="T36" fmla="*/ 26 w 12150"/>
                    <a:gd name="T37" fmla="*/ 10 h 10193"/>
                    <a:gd name="T38" fmla="*/ 37 w 12150"/>
                    <a:gd name="T39" fmla="*/ 10 h 10193"/>
                    <a:gd name="T40" fmla="*/ 35 w 12150"/>
                    <a:gd name="T41" fmla="*/ 7 h 10193"/>
                    <a:gd name="T42" fmla="*/ 35 w 12150"/>
                    <a:gd name="T43" fmla="*/ 3 h 101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150"/>
                    <a:gd name="T67" fmla="*/ 0 h 10193"/>
                    <a:gd name="T68" fmla="*/ 12150 w 12150"/>
                    <a:gd name="T69" fmla="*/ 10193 h 101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150" h="10193">
                      <a:moveTo>
                        <a:pt x="7045" y="641"/>
                      </a:moveTo>
                      <a:cubicBezTo>
                        <a:pt x="7882" y="424"/>
                        <a:pt x="8718" y="206"/>
                        <a:pt x="9557" y="0"/>
                      </a:cubicBezTo>
                      <a:cubicBezTo>
                        <a:pt x="9440" y="424"/>
                        <a:pt x="9316" y="846"/>
                        <a:pt x="9205" y="1271"/>
                      </a:cubicBezTo>
                      <a:cubicBezTo>
                        <a:pt x="9180" y="1367"/>
                        <a:pt x="9149" y="1465"/>
                        <a:pt x="9084" y="1541"/>
                      </a:cubicBezTo>
                      <a:cubicBezTo>
                        <a:pt x="8914" y="1750"/>
                        <a:pt x="8686" y="1898"/>
                        <a:pt x="8486" y="2074"/>
                      </a:cubicBezTo>
                      <a:cubicBezTo>
                        <a:pt x="9076" y="2082"/>
                        <a:pt x="9666" y="2092"/>
                        <a:pt x="10256" y="2082"/>
                      </a:cubicBezTo>
                      <a:cubicBezTo>
                        <a:pt x="10156" y="1994"/>
                        <a:pt x="10065" y="1892"/>
                        <a:pt x="10019" y="1766"/>
                      </a:cubicBezTo>
                      <a:cubicBezTo>
                        <a:pt x="9899" y="1462"/>
                        <a:pt x="9956" y="1119"/>
                        <a:pt x="10080" y="825"/>
                      </a:cubicBezTo>
                      <a:cubicBezTo>
                        <a:pt x="10732" y="1785"/>
                        <a:pt x="11416" y="2724"/>
                        <a:pt x="12150" y="3624"/>
                      </a:cubicBezTo>
                      <a:cubicBezTo>
                        <a:pt x="11428" y="4122"/>
                        <a:pt x="10709" y="4623"/>
                        <a:pt x="10003" y="5142"/>
                      </a:cubicBezTo>
                      <a:cubicBezTo>
                        <a:pt x="7910" y="6671"/>
                        <a:pt x="5913" y="8339"/>
                        <a:pt x="4099" y="10193"/>
                      </a:cubicBezTo>
                      <a:cubicBezTo>
                        <a:pt x="3203" y="9297"/>
                        <a:pt x="2403" y="8302"/>
                        <a:pt x="1749" y="7215"/>
                      </a:cubicBezTo>
                      <a:cubicBezTo>
                        <a:pt x="955" y="5900"/>
                        <a:pt x="360" y="4464"/>
                        <a:pt x="0" y="2970"/>
                      </a:cubicBezTo>
                      <a:cubicBezTo>
                        <a:pt x="656" y="2667"/>
                        <a:pt x="1330" y="2403"/>
                        <a:pt x="2010" y="2156"/>
                      </a:cubicBezTo>
                      <a:cubicBezTo>
                        <a:pt x="2098" y="2123"/>
                        <a:pt x="2184" y="2086"/>
                        <a:pt x="2270" y="2048"/>
                      </a:cubicBezTo>
                      <a:cubicBezTo>
                        <a:pt x="2741" y="2018"/>
                        <a:pt x="3213" y="2048"/>
                        <a:pt x="3683" y="2020"/>
                      </a:cubicBezTo>
                      <a:cubicBezTo>
                        <a:pt x="3593" y="1908"/>
                        <a:pt x="3494" y="1804"/>
                        <a:pt x="3402" y="1695"/>
                      </a:cubicBezTo>
                      <a:cubicBezTo>
                        <a:pt x="3849" y="1527"/>
                        <a:pt x="4313" y="1409"/>
                        <a:pt x="4768" y="1267"/>
                      </a:cubicBezTo>
                      <a:cubicBezTo>
                        <a:pt x="4930" y="1545"/>
                        <a:pt x="5089" y="1826"/>
                        <a:pt x="5254" y="2102"/>
                      </a:cubicBezTo>
                      <a:cubicBezTo>
                        <a:pt x="6016" y="2102"/>
                        <a:pt x="6777" y="2111"/>
                        <a:pt x="7539" y="2098"/>
                      </a:cubicBezTo>
                      <a:cubicBezTo>
                        <a:pt x="7408" y="1861"/>
                        <a:pt x="7186" y="1684"/>
                        <a:pt x="7077" y="1434"/>
                      </a:cubicBezTo>
                      <a:cubicBezTo>
                        <a:pt x="7016" y="1175"/>
                        <a:pt x="7056" y="905"/>
                        <a:pt x="7045" y="641"/>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85" name="Freeform 155">
                  <a:extLst>
                    <a:ext uri="{FF2B5EF4-FFF2-40B4-BE49-F238E27FC236}">
                      <a16:creationId xmlns:a16="http://schemas.microsoft.com/office/drawing/2014/main" id="{0CBBA8E7-EBE6-C349-96A0-8D4626E5A0F9}"/>
                    </a:ext>
                  </a:extLst>
                </p:cNvPr>
                <p:cNvSpPr>
                  <a:spLocks noChangeArrowheads="1"/>
                </p:cNvSpPr>
                <p:nvPr/>
              </p:nvSpPr>
              <p:spPr bwMode="auto">
                <a:xfrm>
                  <a:off x="2893" y="2934"/>
                  <a:ext cx="60" cy="49"/>
                </a:xfrm>
                <a:custGeom>
                  <a:avLst/>
                  <a:gdLst>
                    <a:gd name="T0" fmla="*/ 35 w 12150"/>
                    <a:gd name="T1" fmla="*/ 3 h 10193"/>
                    <a:gd name="T2" fmla="*/ 47 w 12150"/>
                    <a:gd name="T3" fmla="*/ 0 h 10193"/>
                    <a:gd name="T4" fmla="*/ 45 w 12150"/>
                    <a:gd name="T5" fmla="*/ 6 h 10193"/>
                    <a:gd name="T6" fmla="*/ 45 w 12150"/>
                    <a:gd name="T7" fmla="*/ 7 h 10193"/>
                    <a:gd name="T8" fmla="*/ 42 w 12150"/>
                    <a:gd name="T9" fmla="*/ 10 h 10193"/>
                    <a:gd name="T10" fmla="*/ 51 w 12150"/>
                    <a:gd name="T11" fmla="*/ 10 h 10193"/>
                    <a:gd name="T12" fmla="*/ 49 w 12150"/>
                    <a:gd name="T13" fmla="*/ 8 h 10193"/>
                    <a:gd name="T14" fmla="*/ 50 w 12150"/>
                    <a:gd name="T15" fmla="*/ 4 h 10193"/>
                    <a:gd name="T16" fmla="*/ 60 w 12150"/>
                    <a:gd name="T17" fmla="*/ 17 h 10193"/>
                    <a:gd name="T18" fmla="*/ 49 w 12150"/>
                    <a:gd name="T19" fmla="*/ 25 h 10193"/>
                    <a:gd name="T20" fmla="*/ 20 w 12150"/>
                    <a:gd name="T21" fmla="*/ 49 h 10193"/>
                    <a:gd name="T22" fmla="*/ 9 w 12150"/>
                    <a:gd name="T23" fmla="*/ 35 h 10193"/>
                    <a:gd name="T24" fmla="*/ 0 w 12150"/>
                    <a:gd name="T25" fmla="*/ 14 h 10193"/>
                    <a:gd name="T26" fmla="*/ 10 w 12150"/>
                    <a:gd name="T27" fmla="*/ 10 h 10193"/>
                    <a:gd name="T28" fmla="*/ 11 w 12150"/>
                    <a:gd name="T29" fmla="*/ 10 h 10193"/>
                    <a:gd name="T30" fmla="*/ 18 w 12150"/>
                    <a:gd name="T31" fmla="*/ 10 h 10193"/>
                    <a:gd name="T32" fmla="*/ 17 w 12150"/>
                    <a:gd name="T33" fmla="*/ 8 h 10193"/>
                    <a:gd name="T34" fmla="*/ 24 w 12150"/>
                    <a:gd name="T35" fmla="*/ 6 h 10193"/>
                    <a:gd name="T36" fmla="*/ 26 w 12150"/>
                    <a:gd name="T37" fmla="*/ 10 h 10193"/>
                    <a:gd name="T38" fmla="*/ 37 w 12150"/>
                    <a:gd name="T39" fmla="*/ 10 h 10193"/>
                    <a:gd name="T40" fmla="*/ 35 w 12150"/>
                    <a:gd name="T41" fmla="*/ 7 h 10193"/>
                    <a:gd name="T42" fmla="*/ 35 w 12150"/>
                    <a:gd name="T43" fmla="*/ 3 h 101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150"/>
                    <a:gd name="T67" fmla="*/ 0 h 10193"/>
                    <a:gd name="T68" fmla="*/ 12150 w 12150"/>
                    <a:gd name="T69" fmla="*/ 10193 h 101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150" h="10193">
                      <a:moveTo>
                        <a:pt x="7045" y="641"/>
                      </a:moveTo>
                      <a:cubicBezTo>
                        <a:pt x="7882" y="424"/>
                        <a:pt x="8718" y="206"/>
                        <a:pt x="9557" y="0"/>
                      </a:cubicBezTo>
                      <a:cubicBezTo>
                        <a:pt x="9440" y="424"/>
                        <a:pt x="9316" y="846"/>
                        <a:pt x="9205" y="1271"/>
                      </a:cubicBezTo>
                      <a:cubicBezTo>
                        <a:pt x="9180" y="1367"/>
                        <a:pt x="9149" y="1465"/>
                        <a:pt x="9084" y="1541"/>
                      </a:cubicBezTo>
                      <a:cubicBezTo>
                        <a:pt x="8914" y="1750"/>
                        <a:pt x="8686" y="1898"/>
                        <a:pt x="8486" y="2074"/>
                      </a:cubicBezTo>
                      <a:cubicBezTo>
                        <a:pt x="9076" y="2082"/>
                        <a:pt x="9666" y="2092"/>
                        <a:pt x="10256" y="2082"/>
                      </a:cubicBezTo>
                      <a:cubicBezTo>
                        <a:pt x="10156" y="1994"/>
                        <a:pt x="10065" y="1892"/>
                        <a:pt x="10019" y="1766"/>
                      </a:cubicBezTo>
                      <a:cubicBezTo>
                        <a:pt x="9899" y="1462"/>
                        <a:pt x="9956" y="1119"/>
                        <a:pt x="10080" y="825"/>
                      </a:cubicBezTo>
                      <a:cubicBezTo>
                        <a:pt x="10732" y="1785"/>
                        <a:pt x="11416" y="2724"/>
                        <a:pt x="12150" y="3624"/>
                      </a:cubicBezTo>
                      <a:cubicBezTo>
                        <a:pt x="11428" y="4122"/>
                        <a:pt x="10709" y="4623"/>
                        <a:pt x="10003" y="5142"/>
                      </a:cubicBezTo>
                      <a:cubicBezTo>
                        <a:pt x="7910" y="6671"/>
                        <a:pt x="5913" y="8339"/>
                        <a:pt x="4099" y="10193"/>
                      </a:cubicBezTo>
                      <a:cubicBezTo>
                        <a:pt x="3203" y="9297"/>
                        <a:pt x="2403" y="8302"/>
                        <a:pt x="1749" y="7215"/>
                      </a:cubicBezTo>
                      <a:cubicBezTo>
                        <a:pt x="955" y="5900"/>
                        <a:pt x="360" y="4464"/>
                        <a:pt x="0" y="2970"/>
                      </a:cubicBezTo>
                      <a:cubicBezTo>
                        <a:pt x="656" y="2667"/>
                        <a:pt x="1330" y="2403"/>
                        <a:pt x="2010" y="2156"/>
                      </a:cubicBezTo>
                      <a:cubicBezTo>
                        <a:pt x="2098" y="2123"/>
                        <a:pt x="2184" y="2086"/>
                        <a:pt x="2270" y="2048"/>
                      </a:cubicBezTo>
                      <a:cubicBezTo>
                        <a:pt x="2741" y="2018"/>
                        <a:pt x="3213" y="2048"/>
                        <a:pt x="3683" y="2020"/>
                      </a:cubicBezTo>
                      <a:cubicBezTo>
                        <a:pt x="3593" y="1908"/>
                        <a:pt x="3494" y="1804"/>
                        <a:pt x="3402" y="1695"/>
                      </a:cubicBezTo>
                      <a:cubicBezTo>
                        <a:pt x="3849" y="1527"/>
                        <a:pt x="4313" y="1409"/>
                        <a:pt x="4768" y="1267"/>
                      </a:cubicBezTo>
                      <a:cubicBezTo>
                        <a:pt x="4930" y="1545"/>
                        <a:pt x="5089" y="1826"/>
                        <a:pt x="5254" y="2102"/>
                      </a:cubicBezTo>
                      <a:cubicBezTo>
                        <a:pt x="6016" y="2102"/>
                        <a:pt x="6777" y="2111"/>
                        <a:pt x="7539" y="2098"/>
                      </a:cubicBezTo>
                      <a:cubicBezTo>
                        <a:pt x="7408" y="1861"/>
                        <a:pt x="7186" y="1684"/>
                        <a:pt x="7077" y="1434"/>
                      </a:cubicBezTo>
                      <a:cubicBezTo>
                        <a:pt x="7016" y="1175"/>
                        <a:pt x="7056" y="905"/>
                        <a:pt x="7045" y="641"/>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86" name="Freeform 156">
                  <a:extLst>
                    <a:ext uri="{FF2B5EF4-FFF2-40B4-BE49-F238E27FC236}">
                      <a16:creationId xmlns:a16="http://schemas.microsoft.com/office/drawing/2014/main" id="{24A814C0-00FC-CF45-ABDC-18FE834EB04E}"/>
                    </a:ext>
                  </a:extLst>
                </p:cNvPr>
                <p:cNvSpPr>
                  <a:spLocks noChangeArrowheads="1"/>
                </p:cNvSpPr>
                <p:nvPr/>
              </p:nvSpPr>
              <p:spPr bwMode="auto">
                <a:xfrm>
                  <a:off x="2974" y="2936"/>
                  <a:ext cx="9" cy="5"/>
                </a:xfrm>
                <a:custGeom>
                  <a:avLst/>
                  <a:gdLst>
                    <a:gd name="T0" fmla="*/ 0 w 1833"/>
                    <a:gd name="T1" fmla="*/ 4 h 1082"/>
                    <a:gd name="T2" fmla="*/ 7 w 1833"/>
                    <a:gd name="T3" fmla="*/ 0 h 1082"/>
                    <a:gd name="T4" fmla="*/ 8 w 1833"/>
                    <a:gd name="T5" fmla="*/ 1 h 1082"/>
                    <a:gd name="T6" fmla="*/ 9 w 1833"/>
                    <a:gd name="T7" fmla="*/ 3 h 1082"/>
                    <a:gd name="T8" fmla="*/ 7 w 1833"/>
                    <a:gd name="T9" fmla="*/ 4 h 1082"/>
                    <a:gd name="T10" fmla="*/ 0 w 1833"/>
                    <a:gd name="T11" fmla="*/ 4 h 1082"/>
                    <a:gd name="T12" fmla="*/ 0 60000 65536"/>
                    <a:gd name="T13" fmla="*/ 0 60000 65536"/>
                    <a:gd name="T14" fmla="*/ 0 60000 65536"/>
                    <a:gd name="T15" fmla="*/ 0 60000 65536"/>
                    <a:gd name="T16" fmla="*/ 0 60000 65536"/>
                    <a:gd name="T17" fmla="*/ 0 60000 65536"/>
                    <a:gd name="T18" fmla="*/ 0 w 1833"/>
                    <a:gd name="T19" fmla="*/ 0 h 1082"/>
                    <a:gd name="T20" fmla="*/ 1833 w 1833"/>
                    <a:gd name="T21" fmla="*/ 1082 h 1082"/>
                  </a:gdLst>
                  <a:ahLst/>
                  <a:cxnLst>
                    <a:cxn ang="T12">
                      <a:pos x="T0" y="T1"/>
                    </a:cxn>
                    <a:cxn ang="T13">
                      <a:pos x="T2" y="T3"/>
                    </a:cxn>
                    <a:cxn ang="T14">
                      <a:pos x="T4" y="T5"/>
                    </a:cxn>
                    <a:cxn ang="T15">
                      <a:pos x="T6" y="T7"/>
                    </a:cxn>
                    <a:cxn ang="T16">
                      <a:pos x="T8" y="T9"/>
                    </a:cxn>
                    <a:cxn ang="T17">
                      <a:pos x="T10" y="T11"/>
                    </a:cxn>
                  </a:cxnLst>
                  <a:rect l="T18" t="T19" r="T20" b="T21"/>
                  <a:pathLst>
                    <a:path w="1833" h="1082">
                      <a:moveTo>
                        <a:pt x="0" y="884"/>
                      </a:moveTo>
                      <a:cubicBezTo>
                        <a:pt x="444" y="586"/>
                        <a:pt x="892" y="294"/>
                        <a:pt x="1339" y="0"/>
                      </a:cubicBezTo>
                      <a:cubicBezTo>
                        <a:pt x="1471" y="87"/>
                        <a:pt x="1622" y="155"/>
                        <a:pt x="1728" y="277"/>
                      </a:cubicBezTo>
                      <a:cubicBezTo>
                        <a:pt x="1833" y="396"/>
                        <a:pt x="1826" y="579"/>
                        <a:pt x="1754" y="714"/>
                      </a:cubicBezTo>
                      <a:cubicBezTo>
                        <a:pt x="1683" y="813"/>
                        <a:pt x="1563" y="860"/>
                        <a:pt x="1455" y="906"/>
                      </a:cubicBezTo>
                      <a:cubicBezTo>
                        <a:pt x="991" y="1082"/>
                        <a:pt x="460" y="1066"/>
                        <a:pt x="0" y="884"/>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87" name="Freeform 157">
                  <a:extLst>
                    <a:ext uri="{FF2B5EF4-FFF2-40B4-BE49-F238E27FC236}">
                      <a16:creationId xmlns:a16="http://schemas.microsoft.com/office/drawing/2014/main" id="{98147781-2EE0-924D-B957-0DBECB436A88}"/>
                    </a:ext>
                  </a:extLst>
                </p:cNvPr>
                <p:cNvSpPr>
                  <a:spLocks noChangeArrowheads="1"/>
                </p:cNvSpPr>
                <p:nvPr/>
              </p:nvSpPr>
              <p:spPr bwMode="auto">
                <a:xfrm>
                  <a:off x="2974" y="2936"/>
                  <a:ext cx="9" cy="5"/>
                </a:xfrm>
                <a:custGeom>
                  <a:avLst/>
                  <a:gdLst>
                    <a:gd name="T0" fmla="*/ 0 w 1833"/>
                    <a:gd name="T1" fmla="*/ 4 h 1082"/>
                    <a:gd name="T2" fmla="*/ 7 w 1833"/>
                    <a:gd name="T3" fmla="*/ 0 h 1082"/>
                    <a:gd name="T4" fmla="*/ 8 w 1833"/>
                    <a:gd name="T5" fmla="*/ 1 h 1082"/>
                    <a:gd name="T6" fmla="*/ 9 w 1833"/>
                    <a:gd name="T7" fmla="*/ 3 h 1082"/>
                    <a:gd name="T8" fmla="*/ 7 w 1833"/>
                    <a:gd name="T9" fmla="*/ 4 h 1082"/>
                    <a:gd name="T10" fmla="*/ 0 w 1833"/>
                    <a:gd name="T11" fmla="*/ 4 h 1082"/>
                    <a:gd name="T12" fmla="*/ 0 60000 65536"/>
                    <a:gd name="T13" fmla="*/ 0 60000 65536"/>
                    <a:gd name="T14" fmla="*/ 0 60000 65536"/>
                    <a:gd name="T15" fmla="*/ 0 60000 65536"/>
                    <a:gd name="T16" fmla="*/ 0 60000 65536"/>
                    <a:gd name="T17" fmla="*/ 0 60000 65536"/>
                    <a:gd name="T18" fmla="*/ 0 w 1833"/>
                    <a:gd name="T19" fmla="*/ 0 h 1082"/>
                    <a:gd name="T20" fmla="*/ 1833 w 1833"/>
                    <a:gd name="T21" fmla="*/ 1082 h 1082"/>
                  </a:gdLst>
                  <a:ahLst/>
                  <a:cxnLst>
                    <a:cxn ang="T12">
                      <a:pos x="T0" y="T1"/>
                    </a:cxn>
                    <a:cxn ang="T13">
                      <a:pos x="T2" y="T3"/>
                    </a:cxn>
                    <a:cxn ang="T14">
                      <a:pos x="T4" y="T5"/>
                    </a:cxn>
                    <a:cxn ang="T15">
                      <a:pos x="T6" y="T7"/>
                    </a:cxn>
                    <a:cxn ang="T16">
                      <a:pos x="T8" y="T9"/>
                    </a:cxn>
                    <a:cxn ang="T17">
                      <a:pos x="T10" y="T11"/>
                    </a:cxn>
                  </a:cxnLst>
                  <a:rect l="T18" t="T19" r="T20" b="T21"/>
                  <a:pathLst>
                    <a:path w="1833" h="1082">
                      <a:moveTo>
                        <a:pt x="0" y="884"/>
                      </a:moveTo>
                      <a:cubicBezTo>
                        <a:pt x="444" y="586"/>
                        <a:pt x="892" y="294"/>
                        <a:pt x="1339" y="0"/>
                      </a:cubicBezTo>
                      <a:cubicBezTo>
                        <a:pt x="1471" y="87"/>
                        <a:pt x="1622" y="155"/>
                        <a:pt x="1728" y="277"/>
                      </a:cubicBezTo>
                      <a:cubicBezTo>
                        <a:pt x="1833" y="396"/>
                        <a:pt x="1826" y="579"/>
                        <a:pt x="1754" y="714"/>
                      </a:cubicBezTo>
                      <a:cubicBezTo>
                        <a:pt x="1683" y="813"/>
                        <a:pt x="1563" y="860"/>
                        <a:pt x="1455" y="906"/>
                      </a:cubicBezTo>
                      <a:cubicBezTo>
                        <a:pt x="991" y="1082"/>
                        <a:pt x="460" y="1066"/>
                        <a:pt x="0" y="884"/>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88" name="Freeform 158">
                  <a:extLst>
                    <a:ext uri="{FF2B5EF4-FFF2-40B4-BE49-F238E27FC236}">
                      <a16:creationId xmlns:a16="http://schemas.microsoft.com/office/drawing/2014/main" id="{8DB9AEA5-98CE-994C-B999-F161FAAC9D2A}"/>
                    </a:ext>
                  </a:extLst>
                </p:cNvPr>
                <p:cNvSpPr>
                  <a:spLocks noChangeArrowheads="1"/>
                </p:cNvSpPr>
                <p:nvPr/>
              </p:nvSpPr>
              <p:spPr bwMode="auto">
                <a:xfrm>
                  <a:off x="2908" y="2936"/>
                  <a:ext cx="8" cy="6"/>
                </a:xfrm>
                <a:custGeom>
                  <a:avLst/>
                  <a:gdLst>
                    <a:gd name="T0" fmla="*/ 0 w 1598"/>
                    <a:gd name="T1" fmla="*/ 2 h 1201"/>
                    <a:gd name="T2" fmla="*/ 6 w 1598"/>
                    <a:gd name="T3" fmla="*/ 0 h 1201"/>
                    <a:gd name="T4" fmla="*/ 8 w 1598"/>
                    <a:gd name="T5" fmla="*/ 4 h 1201"/>
                    <a:gd name="T6" fmla="*/ 1 w 1598"/>
                    <a:gd name="T7" fmla="*/ 6 h 1201"/>
                    <a:gd name="T8" fmla="*/ 0 w 1598"/>
                    <a:gd name="T9" fmla="*/ 2 h 1201"/>
                    <a:gd name="T10" fmla="*/ 0 60000 65536"/>
                    <a:gd name="T11" fmla="*/ 0 60000 65536"/>
                    <a:gd name="T12" fmla="*/ 0 60000 65536"/>
                    <a:gd name="T13" fmla="*/ 0 60000 65536"/>
                    <a:gd name="T14" fmla="*/ 0 60000 65536"/>
                    <a:gd name="T15" fmla="*/ 0 w 1598"/>
                    <a:gd name="T16" fmla="*/ 0 h 1201"/>
                    <a:gd name="T17" fmla="*/ 1598 w 1598"/>
                    <a:gd name="T18" fmla="*/ 1201 h 1201"/>
                  </a:gdLst>
                  <a:ahLst/>
                  <a:cxnLst>
                    <a:cxn ang="T10">
                      <a:pos x="T0" y="T1"/>
                    </a:cxn>
                    <a:cxn ang="T11">
                      <a:pos x="T2" y="T3"/>
                    </a:cxn>
                    <a:cxn ang="T12">
                      <a:pos x="T4" y="T5"/>
                    </a:cxn>
                    <a:cxn ang="T13">
                      <a:pos x="T6" y="T7"/>
                    </a:cxn>
                    <a:cxn ang="T14">
                      <a:pos x="T8" y="T9"/>
                    </a:cxn>
                  </a:cxnLst>
                  <a:rect l="T15" t="T16" r="T17" b="T18"/>
                  <a:pathLst>
                    <a:path w="1598" h="1201">
                      <a:moveTo>
                        <a:pt x="9" y="477"/>
                      </a:moveTo>
                      <a:cubicBezTo>
                        <a:pt x="393" y="325"/>
                        <a:pt x="773" y="162"/>
                        <a:pt x="1153" y="0"/>
                      </a:cubicBezTo>
                      <a:cubicBezTo>
                        <a:pt x="1302" y="257"/>
                        <a:pt x="1451" y="515"/>
                        <a:pt x="1598" y="773"/>
                      </a:cubicBezTo>
                      <a:cubicBezTo>
                        <a:pt x="1143" y="915"/>
                        <a:pt x="679" y="1033"/>
                        <a:pt x="232" y="1201"/>
                      </a:cubicBezTo>
                      <a:cubicBezTo>
                        <a:pt x="47" y="1008"/>
                        <a:pt x="0" y="735"/>
                        <a:pt x="9" y="477"/>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89" name="Freeform 159">
                  <a:extLst>
                    <a:ext uri="{FF2B5EF4-FFF2-40B4-BE49-F238E27FC236}">
                      <a16:creationId xmlns:a16="http://schemas.microsoft.com/office/drawing/2014/main" id="{784EB15E-188D-FE4F-B22E-DEAD4781B46F}"/>
                    </a:ext>
                  </a:extLst>
                </p:cNvPr>
                <p:cNvSpPr>
                  <a:spLocks noChangeArrowheads="1"/>
                </p:cNvSpPr>
                <p:nvPr/>
              </p:nvSpPr>
              <p:spPr bwMode="auto">
                <a:xfrm>
                  <a:off x="2908" y="2936"/>
                  <a:ext cx="8" cy="6"/>
                </a:xfrm>
                <a:custGeom>
                  <a:avLst/>
                  <a:gdLst>
                    <a:gd name="T0" fmla="*/ 0 w 1598"/>
                    <a:gd name="T1" fmla="*/ 2 h 1201"/>
                    <a:gd name="T2" fmla="*/ 6 w 1598"/>
                    <a:gd name="T3" fmla="*/ 0 h 1201"/>
                    <a:gd name="T4" fmla="*/ 8 w 1598"/>
                    <a:gd name="T5" fmla="*/ 4 h 1201"/>
                    <a:gd name="T6" fmla="*/ 1 w 1598"/>
                    <a:gd name="T7" fmla="*/ 6 h 1201"/>
                    <a:gd name="T8" fmla="*/ 0 w 1598"/>
                    <a:gd name="T9" fmla="*/ 2 h 1201"/>
                    <a:gd name="T10" fmla="*/ 0 60000 65536"/>
                    <a:gd name="T11" fmla="*/ 0 60000 65536"/>
                    <a:gd name="T12" fmla="*/ 0 60000 65536"/>
                    <a:gd name="T13" fmla="*/ 0 60000 65536"/>
                    <a:gd name="T14" fmla="*/ 0 60000 65536"/>
                    <a:gd name="T15" fmla="*/ 0 w 1598"/>
                    <a:gd name="T16" fmla="*/ 0 h 1201"/>
                    <a:gd name="T17" fmla="*/ 1598 w 1598"/>
                    <a:gd name="T18" fmla="*/ 1201 h 1201"/>
                  </a:gdLst>
                  <a:ahLst/>
                  <a:cxnLst>
                    <a:cxn ang="T10">
                      <a:pos x="T0" y="T1"/>
                    </a:cxn>
                    <a:cxn ang="T11">
                      <a:pos x="T2" y="T3"/>
                    </a:cxn>
                    <a:cxn ang="T12">
                      <a:pos x="T4" y="T5"/>
                    </a:cxn>
                    <a:cxn ang="T13">
                      <a:pos x="T6" y="T7"/>
                    </a:cxn>
                    <a:cxn ang="T14">
                      <a:pos x="T8" y="T9"/>
                    </a:cxn>
                  </a:cxnLst>
                  <a:rect l="T15" t="T16" r="T17" b="T18"/>
                  <a:pathLst>
                    <a:path w="1598" h="1201">
                      <a:moveTo>
                        <a:pt x="9" y="477"/>
                      </a:moveTo>
                      <a:cubicBezTo>
                        <a:pt x="393" y="325"/>
                        <a:pt x="773" y="162"/>
                        <a:pt x="1153" y="0"/>
                      </a:cubicBezTo>
                      <a:cubicBezTo>
                        <a:pt x="1302" y="257"/>
                        <a:pt x="1451" y="515"/>
                        <a:pt x="1598" y="773"/>
                      </a:cubicBezTo>
                      <a:cubicBezTo>
                        <a:pt x="1143" y="915"/>
                        <a:pt x="679" y="1033"/>
                        <a:pt x="232" y="1201"/>
                      </a:cubicBezTo>
                      <a:cubicBezTo>
                        <a:pt x="47" y="1008"/>
                        <a:pt x="0" y="735"/>
                        <a:pt x="9" y="477"/>
                      </a:cubicBezTo>
                      <a:close/>
                    </a:path>
                  </a:pathLst>
                </a:custGeom>
                <a:solidFill>
                  <a:srgbClr val="E32E3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90" name="Freeform 160">
                  <a:extLst>
                    <a:ext uri="{FF2B5EF4-FFF2-40B4-BE49-F238E27FC236}">
                      <a16:creationId xmlns:a16="http://schemas.microsoft.com/office/drawing/2014/main" id="{523C4D4E-2051-524F-B258-4E09FF6A7755}"/>
                    </a:ext>
                  </a:extLst>
                </p:cNvPr>
                <p:cNvSpPr>
                  <a:spLocks noChangeArrowheads="1"/>
                </p:cNvSpPr>
                <p:nvPr/>
              </p:nvSpPr>
              <p:spPr bwMode="auto">
                <a:xfrm>
                  <a:off x="2945" y="2938"/>
                  <a:ext cx="19" cy="13"/>
                </a:xfrm>
                <a:custGeom>
                  <a:avLst/>
                  <a:gdLst>
                    <a:gd name="T0" fmla="*/ 0 w 3874"/>
                    <a:gd name="T1" fmla="*/ 0 h 2608"/>
                    <a:gd name="T2" fmla="*/ 7 w 3874"/>
                    <a:gd name="T3" fmla="*/ 0 h 2608"/>
                    <a:gd name="T4" fmla="*/ 8 w 3874"/>
                    <a:gd name="T5" fmla="*/ 3 h 2608"/>
                    <a:gd name="T6" fmla="*/ 5 w 3874"/>
                    <a:gd name="T7" fmla="*/ 6 h 2608"/>
                    <a:gd name="T8" fmla="*/ 19 w 3874"/>
                    <a:gd name="T9" fmla="*/ 7 h 2608"/>
                    <a:gd name="T10" fmla="*/ 10 w 3874"/>
                    <a:gd name="T11" fmla="*/ 13 h 2608"/>
                    <a:gd name="T12" fmla="*/ 0 w 3874"/>
                    <a:gd name="T13" fmla="*/ 0 h 2608"/>
                    <a:gd name="T14" fmla="*/ 0 60000 65536"/>
                    <a:gd name="T15" fmla="*/ 0 60000 65536"/>
                    <a:gd name="T16" fmla="*/ 0 60000 65536"/>
                    <a:gd name="T17" fmla="*/ 0 60000 65536"/>
                    <a:gd name="T18" fmla="*/ 0 60000 65536"/>
                    <a:gd name="T19" fmla="*/ 0 60000 65536"/>
                    <a:gd name="T20" fmla="*/ 0 60000 65536"/>
                    <a:gd name="T21" fmla="*/ 0 w 3874"/>
                    <a:gd name="T22" fmla="*/ 0 h 2608"/>
                    <a:gd name="T23" fmla="*/ 3874 w 3874"/>
                    <a:gd name="T24" fmla="*/ 2608 h 26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4" h="2608">
                      <a:moveTo>
                        <a:pt x="0" y="9"/>
                      </a:moveTo>
                      <a:cubicBezTo>
                        <a:pt x="453" y="0"/>
                        <a:pt x="906" y="3"/>
                        <a:pt x="1359" y="7"/>
                      </a:cubicBezTo>
                      <a:cubicBezTo>
                        <a:pt x="1428" y="233"/>
                        <a:pt x="1532" y="454"/>
                        <a:pt x="1544" y="692"/>
                      </a:cubicBezTo>
                      <a:cubicBezTo>
                        <a:pt x="1525" y="957"/>
                        <a:pt x="1276" y="1109"/>
                        <a:pt x="1117" y="1292"/>
                      </a:cubicBezTo>
                      <a:cubicBezTo>
                        <a:pt x="2036" y="1315"/>
                        <a:pt x="2955" y="1286"/>
                        <a:pt x="3874" y="1307"/>
                      </a:cubicBezTo>
                      <a:cubicBezTo>
                        <a:pt x="3248" y="1748"/>
                        <a:pt x="2614" y="2177"/>
                        <a:pt x="1980" y="2608"/>
                      </a:cubicBezTo>
                      <a:cubicBezTo>
                        <a:pt x="1331" y="1733"/>
                        <a:pt x="620" y="905"/>
                        <a:pt x="0" y="9"/>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91" name="Freeform 161">
                  <a:extLst>
                    <a:ext uri="{FF2B5EF4-FFF2-40B4-BE49-F238E27FC236}">
                      <a16:creationId xmlns:a16="http://schemas.microsoft.com/office/drawing/2014/main" id="{A5C9BA86-35D1-454B-B38A-D617A889B690}"/>
                    </a:ext>
                  </a:extLst>
                </p:cNvPr>
                <p:cNvSpPr>
                  <a:spLocks noChangeArrowheads="1"/>
                </p:cNvSpPr>
                <p:nvPr/>
              </p:nvSpPr>
              <p:spPr bwMode="auto">
                <a:xfrm>
                  <a:off x="2882" y="2940"/>
                  <a:ext cx="23" cy="13"/>
                </a:xfrm>
                <a:custGeom>
                  <a:avLst/>
                  <a:gdLst>
                    <a:gd name="T0" fmla="*/ 10 w 4654"/>
                    <a:gd name="T1" fmla="*/ 6 h 2647"/>
                    <a:gd name="T2" fmla="*/ 23 w 4654"/>
                    <a:gd name="T3" fmla="*/ 0 h 2647"/>
                    <a:gd name="T4" fmla="*/ 20 w 4654"/>
                    <a:gd name="T5" fmla="*/ 4 h 2647"/>
                    <a:gd name="T6" fmla="*/ 22 w 4654"/>
                    <a:gd name="T7" fmla="*/ 4 h 2647"/>
                    <a:gd name="T8" fmla="*/ 21 w 4654"/>
                    <a:gd name="T9" fmla="*/ 4 h 2647"/>
                    <a:gd name="T10" fmla="*/ 11 w 4654"/>
                    <a:gd name="T11" fmla="*/ 8 h 2647"/>
                    <a:gd name="T12" fmla="*/ 2 w 4654"/>
                    <a:gd name="T13" fmla="*/ 13 h 2647"/>
                    <a:gd name="T14" fmla="*/ 0 w 4654"/>
                    <a:gd name="T15" fmla="*/ 12 h 2647"/>
                    <a:gd name="T16" fmla="*/ 10 w 4654"/>
                    <a:gd name="T17" fmla="*/ 6 h 26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54"/>
                    <a:gd name="T28" fmla="*/ 0 h 2647"/>
                    <a:gd name="T29" fmla="*/ 4654 w 4654"/>
                    <a:gd name="T30" fmla="*/ 2647 h 26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54" h="2647">
                      <a:moveTo>
                        <a:pt x="2113" y="1316"/>
                      </a:moveTo>
                      <a:cubicBezTo>
                        <a:pt x="2942" y="844"/>
                        <a:pt x="3781" y="387"/>
                        <a:pt x="4654" y="0"/>
                      </a:cubicBezTo>
                      <a:cubicBezTo>
                        <a:pt x="4633" y="336"/>
                        <a:pt x="4357" y="572"/>
                        <a:pt x="4088" y="734"/>
                      </a:cubicBezTo>
                      <a:cubicBezTo>
                        <a:pt x="4212" y="735"/>
                        <a:pt x="4335" y="738"/>
                        <a:pt x="4458" y="741"/>
                      </a:cubicBezTo>
                      <a:cubicBezTo>
                        <a:pt x="4372" y="779"/>
                        <a:pt x="4286" y="816"/>
                        <a:pt x="4198" y="849"/>
                      </a:cubicBezTo>
                      <a:cubicBezTo>
                        <a:pt x="3518" y="1096"/>
                        <a:pt x="2844" y="1360"/>
                        <a:pt x="2188" y="1663"/>
                      </a:cubicBezTo>
                      <a:cubicBezTo>
                        <a:pt x="1565" y="1952"/>
                        <a:pt x="959" y="2279"/>
                        <a:pt x="378" y="2647"/>
                      </a:cubicBezTo>
                      <a:cubicBezTo>
                        <a:pt x="249" y="2604"/>
                        <a:pt x="121" y="2559"/>
                        <a:pt x="0" y="2498"/>
                      </a:cubicBezTo>
                      <a:cubicBezTo>
                        <a:pt x="684" y="2069"/>
                        <a:pt x="1393" y="1681"/>
                        <a:pt x="2113" y="1316"/>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92" name="Freeform 162">
                  <a:extLst>
                    <a:ext uri="{FF2B5EF4-FFF2-40B4-BE49-F238E27FC236}">
                      <a16:creationId xmlns:a16="http://schemas.microsoft.com/office/drawing/2014/main" id="{98E7C9B2-5B41-DF43-AEC9-E5C2D439EA36}"/>
                    </a:ext>
                  </a:extLst>
                </p:cNvPr>
                <p:cNvSpPr>
                  <a:spLocks noChangeArrowheads="1"/>
                </p:cNvSpPr>
                <p:nvPr/>
              </p:nvSpPr>
              <p:spPr bwMode="auto">
                <a:xfrm>
                  <a:off x="2882" y="2940"/>
                  <a:ext cx="23" cy="13"/>
                </a:xfrm>
                <a:custGeom>
                  <a:avLst/>
                  <a:gdLst>
                    <a:gd name="T0" fmla="*/ 10 w 4654"/>
                    <a:gd name="T1" fmla="*/ 6 h 2647"/>
                    <a:gd name="T2" fmla="*/ 23 w 4654"/>
                    <a:gd name="T3" fmla="*/ 0 h 2647"/>
                    <a:gd name="T4" fmla="*/ 20 w 4654"/>
                    <a:gd name="T5" fmla="*/ 4 h 2647"/>
                    <a:gd name="T6" fmla="*/ 22 w 4654"/>
                    <a:gd name="T7" fmla="*/ 4 h 2647"/>
                    <a:gd name="T8" fmla="*/ 21 w 4654"/>
                    <a:gd name="T9" fmla="*/ 4 h 2647"/>
                    <a:gd name="T10" fmla="*/ 11 w 4654"/>
                    <a:gd name="T11" fmla="*/ 8 h 2647"/>
                    <a:gd name="T12" fmla="*/ 2 w 4654"/>
                    <a:gd name="T13" fmla="*/ 13 h 2647"/>
                    <a:gd name="T14" fmla="*/ 0 w 4654"/>
                    <a:gd name="T15" fmla="*/ 12 h 2647"/>
                    <a:gd name="T16" fmla="*/ 10 w 4654"/>
                    <a:gd name="T17" fmla="*/ 6 h 26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54"/>
                    <a:gd name="T28" fmla="*/ 0 h 2647"/>
                    <a:gd name="T29" fmla="*/ 4654 w 4654"/>
                    <a:gd name="T30" fmla="*/ 2647 h 26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54" h="2647">
                      <a:moveTo>
                        <a:pt x="2113" y="1316"/>
                      </a:moveTo>
                      <a:cubicBezTo>
                        <a:pt x="2942" y="844"/>
                        <a:pt x="3781" y="387"/>
                        <a:pt x="4654" y="0"/>
                      </a:cubicBezTo>
                      <a:cubicBezTo>
                        <a:pt x="4633" y="336"/>
                        <a:pt x="4357" y="572"/>
                        <a:pt x="4088" y="734"/>
                      </a:cubicBezTo>
                      <a:cubicBezTo>
                        <a:pt x="4212" y="735"/>
                        <a:pt x="4335" y="738"/>
                        <a:pt x="4458" y="741"/>
                      </a:cubicBezTo>
                      <a:cubicBezTo>
                        <a:pt x="4372" y="779"/>
                        <a:pt x="4286" y="816"/>
                        <a:pt x="4198" y="849"/>
                      </a:cubicBezTo>
                      <a:cubicBezTo>
                        <a:pt x="3518" y="1096"/>
                        <a:pt x="2844" y="1360"/>
                        <a:pt x="2188" y="1663"/>
                      </a:cubicBezTo>
                      <a:cubicBezTo>
                        <a:pt x="1565" y="1952"/>
                        <a:pt x="959" y="2279"/>
                        <a:pt x="378" y="2647"/>
                      </a:cubicBezTo>
                      <a:cubicBezTo>
                        <a:pt x="249" y="2604"/>
                        <a:pt x="121" y="2559"/>
                        <a:pt x="0" y="2498"/>
                      </a:cubicBezTo>
                      <a:cubicBezTo>
                        <a:pt x="684" y="2069"/>
                        <a:pt x="1393" y="1681"/>
                        <a:pt x="2113" y="1316"/>
                      </a:cubicBezTo>
                      <a:close/>
                    </a:path>
                  </a:pathLst>
                </a:custGeom>
                <a:solidFill>
                  <a:srgbClr val="E32E3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pic>
            <p:nvPicPr>
              <p:cNvPr id="46102" name="Picture 163">
                <a:extLst>
                  <a:ext uri="{FF2B5EF4-FFF2-40B4-BE49-F238E27FC236}">
                    <a16:creationId xmlns:a16="http://schemas.microsoft.com/office/drawing/2014/main" id="{C8B30659-437D-E941-8E54-D7DF3C4845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7" y="3453"/>
                <a:ext cx="173"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6103" name="Picture 164">
                <a:extLst>
                  <a:ext uri="{FF2B5EF4-FFF2-40B4-BE49-F238E27FC236}">
                    <a16:creationId xmlns:a16="http://schemas.microsoft.com/office/drawing/2014/main" id="{79A90B3E-FE54-8C46-9E3C-5FB38C597F7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89" y="2849"/>
                <a:ext cx="16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46104" name="Group 165">
                <a:extLst>
                  <a:ext uri="{FF2B5EF4-FFF2-40B4-BE49-F238E27FC236}">
                    <a16:creationId xmlns:a16="http://schemas.microsoft.com/office/drawing/2014/main" id="{6C046F78-1CE2-8C45-93C9-AD3BCECD52E1}"/>
                  </a:ext>
                </a:extLst>
              </p:cNvPr>
              <p:cNvGrpSpPr>
                <a:grpSpLocks/>
              </p:cNvGrpSpPr>
              <p:nvPr/>
            </p:nvGrpSpPr>
            <p:grpSpPr bwMode="auto">
              <a:xfrm>
                <a:off x="4386" y="3051"/>
                <a:ext cx="171" cy="148"/>
                <a:chOff x="4386" y="3051"/>
                <a:chExt cx="171" cy="148"/>
              </a:xfrm>
            </p:grpSpPr>
            <p:sp>
              <p:nvSpPr>
                <p:cNvPr id="46105" name="Oval 166">
                  <a:extLst>
                    <a:ext uri="{FF2B5EF4-FFF2-40B4-BE49-F238E27FC236}">
                      <a16:creationId xmlns:a16="http://schemas.microsoft.com/office/drawing/2014/main" id="{1CEE23AA-FB3D-A943-B039-D3FB3F0B778C}"/>
                    </a:ext>
                  </a:extLst>
                </p:cNvPr>
                <p:cNvSpPr>
                  <a:spLocks noChangeArrowheads="1"/>
                </p:cNvSpPr>
                <p:nvPr/>
              </p:nvSpPr>
              <p:spPr bwMode="auto">
                <a:xfrm>
                  <a:off x="4395" y="3052"/>
                  <a:ext cx="141" cy="14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06" name="Freeform 167">
                  <a:extLst>
                    <a:ext uri="{FF2B5EF4-FFF2-40B4-BE49-F238E27FC236}">
                      <a16:creationId xmlns:a16="http://schemas.microsoft.com/office/drawing/2014/main" id="{DAF992F3-3D05-4C45-8FF1-64021718B2C7}"/>
                    </a:ext>
                  </a:extLst>
                </p:cNvPr>
                <p:cNvSpPr>
                  <a:spLocks noChangeArrowheads="1"/>
                </p:cNvSpPr>
                <p:nvPr/>
              </p:nvSpPr>
              <p:spPr bwMode="auto">
                <a:xfrm>
                  <a:off x="4394" y="3051"/>
                  <a:ext cx="131" cy="90"/>
                </a:xfrm>
                <a:custGeom>
                  <a:avLst/>
                  <a:gdLst>
                    <a:gd name="T0" fmla="*/ 63 w 26863"/>
                    <a:gd name="T1" fmla="*/ 1 h 18299"/>
                    <a:gd name="T2" fmla="*/ 90 w 26863"/>
                    <a:gd name="T3" fmla="*/ 4 h 18299"/>
                    <a:gd name="T4" fmla="*/ 124 w 26863"/>
                    <a:gd name="T5" fmla="*/ 25 h 18299"/>
                    <a:gd name="T6" fmla="*/ 131 w 26863"/>
                    <a:gd name="T7" fmla="*/ 36 h 18299"/>
                    <a:gd name="T8" fmla="*/ 114 w 26863"/>
                    <a:gd name="T9" fmla="*/ 45 h 18299"/>
                    <a:gd name="T10" fmla="*/ 89 w 26863"/>
                    <a:gd name="T11" fmla="*/ 56 h 18299"/>
                    <a:gd name="T12" fmla="*/ 76 w 26863"/>
                    <a:gd name="T13" fmla="*/ 42 h 18299"/>
                    <a:gd name="T14" fmla="*/ 59 w 26863"/>
                    <a:gd name="T15" fmla="*/ 29 h 18299"/>
                    <a:gd name="T16" fmla="*/ 49 w 26863"/>
                    <a:gd name="T17" fmla="*/ 26 h 18299"/>
                    <a:gd name="T18" fmla="*/ 41 w 26863"/>
                    <a:gd name="T19" fmla="*/ 27 h 18299"/>
                    <a:gd name="T20" fmla="*/ 37 w 26863"/>
                    <a:gd name="T21" fmla="*/ 33 h 18299"/>
                    <a:gd name="T22" fmla="*/ 35 w 26863"/>
                    <a:gd name="T23" fmla="*/ 41 h 18299"/>
                    <a:gd name="T24" fmla="*/ 39 w 26863"/>
                    <a:gd name="T25" fmla="*/ 59 h 18299"/>
                    <a:gd name="T26" fmla="*/ 46 w 26863"/>
                    <a:gd name="T27" fmla="*/ 71 h 18299"/>
                    <a:gd name="T28" fmla="*/ 37 w 26863"/>
                    <a:gd name="T29" fmla="*/ 75 h 18299"/>
                    <a:gd name="T30" fmla="*/ 37 w 26863"/>
                    <a:gd name="T31" fmla="*/ 64 h 18299"/>
                    <a:gd name="T32" fmla="*/ 37 w 26863"/>
                    <a:gd name="T33" fmla="*/ 62 h 18299"/>
                    <a:gd name="T34" fmla="*/ 39 w 26863"/>
                    <a:gd name="T35" fmla="*/ 60 h 18299"/>
                    <a:gd name="T36" fmla="*/ 31 w 26863"/>
                    <a:gd name="T37" fmla="*/ 60 h 18299"/>
                    <a:gd name="T38" fmla="*/ 33 w 26863"/>
                    <a:gd name="T39" fmla="*/ 63 h 18299"/>
                    <a:gd name="T40" fmla="*/ 33 w 26863"/>
                    <a:gd name="T41" fmla="*/ 65 h 18299"/>
                    <a:gd name="T42" fmla="*/ 33 w 26863"/>
                    <a:gd name="T43" fmla="*/ 76 h 18299"/>
                    <a:gd name="T44" fmla="*/ 33 w 26863"/>
                    <a:gd name="T45" fmla="*/ 76 h 18299"/>
                    <a:gd name="T46" fmla="*/ 26 w 26863"/>
                    <a:gd name="T47" fmla="*/ 64 h 18299"/>
                    <a:gd name="T48" fmla="*/ 23 w 26863"/>
                    <a:gd name="T49" fmla="*/ 60 h 18299"/>
                    <a:gd name="T50" fmla="*/ 16 w 26863"/>
                    <a:gd name="T51" fmla="*/ 60 h 18299"/>
                    <a:gd name="T52" fmla="*/ 12 w 26863"/>
                    <a:gd name="T53" fmla="*/ 60 h 18299"/>
                    <a:gd name="T54" fmla="*/ 14 w 26863"/>
                    <a:gd name="T55" fmla="*/ 63 h 18299"/>
                    <a:gd name="T56" fmla="*/ 14 w 26863"/>
                    <a:gd name="T57" fmla="*/ 64 h 18299"/>
                    <a:gd name="T58" fmla="*/ 14 w 26863"/>
                    <a:gd name="T59" fmla="*/ 84 h 18299"/>
                    <a:gd name="T60" fmla="*/ 2 w 26863"/>
                    <a:gd name="T61" fmla="*/ 90 h 18299"/>
                    <a:gd name="T62" fmla="*/ 0 w 26863"/>
                    <a:gd name="T63" fmla="*/ 75 h 18299"/>
                    <a:gd name="T64" fmla="*/ 8 w 26863"/>
                    <a:gd name="T65" fmla="*/ 41 h 18299"/>
                    <a:gd name="T66" fmla="*/ 28 w 26863"/>
                    <a:gd name="T67" fmla="*/ 16 h 18299"/>
                    <a:gd name="T68" fmla="*/ 63 w 26863"/>
                    <a:gd name="T69" fmla="*/ 1 h 182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863"/>
                    <a:gd name="T106" fmla="*/ 0 h 18299"/>
                    <a:gd name="T107" fmla="*/ 26863 w 26863"/>
                    <a:gd name="T108" fmla="*/ 18299 h 182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863" h="18299">
                      <a:moveTo>
                        <a:pt x="12819" y="237"/>
                      </a:moveTo>
                      <a:cubicBezTo>
                        <a:pt x="14730" y="0"/>
                        <a:pt x="16690" y="159"/>
                        <a:pt x="18535" y="713"/>
                      </a:cubicBezTo>
                      <a:cubicBezTo>
                        <a:pt x="21172" y="1496"/>
                        <a:pt x="23555" y="3074"/>
                        <a:pt x="25351" y="5152"/>
                      </a:cubicBezTo>
                      <a:cubicBezTo>
                        <a:pt x="25912" y="5806"/>
                        <a:pt x="26432" y="6499"/>
                        <a:pt x="26863" y="7245"/>
                      </a:cubicBezTo>
                      <a:cubicBezTo>
                        <a:pt x="25775" y="7931"/>
                        <a:pt x="24633" y="8529"/>
                        <a:pt x="23477" y="9091"/>
                      </a:cubicBezTo>
                      <a:cubicBezTo>
                        <a:pt x="21754" y="9947"/>
                        <a:pt x="19985" y="10708"/>
                        <a:pt x="18197" y="11419"/>
                      </a:cubicBezTo>
                      <a:cubicBezTo>
                        <a:pt x="17433" y="10421"/>
                        <a:pt x="16581" y="9492"/>
                        <a:pt x="15673" y="8623"/>
                      </a:cubicBezTo>
                      <a:cubicBezTo>
                        <a:pt x="14588" y="7600"/>
                        <a:pt x="13397" y="6671"/>
                        <a:pt x="12067" y="5986"/>
                      </a:cubicBezTo>
                      <a:cubicBezTo>
                        <a:pt x="11399" y="5648"/>
                        <a:pt x="10694" y="5358"/>
                        <a:pt x="9947" y="5257"/>
                      </a:cubicBezTo>
                      <a:cubicBezTo>
                        <a:pt x="9413" y="5188"/>
                        <a:pt x="8838" y="5234"/>
                        <a:pt x="8370" y="5522"/>
                      </a:cubicBezTo>
                      <a:cubicBezTo>
                        <a:pt x="7948" y="5772"/>
                        <a:pt x="7661" y="6200"/>
                        <a:pt x="7501" y="6656"/>
                      </a:cubicBezTo>
                      <a:cubicBezTo>
                        <a:pt x="7314" y="7184"/>
                        <a:pt x="7264" y="7751"/>
                        <a:pt x="7277" y="8308"/>
                      </a:cubicBezTo>
                      <a:cubicBezTo>
                        <a:pt x="7317" y="9555"/>
                        <a:pt x="7645" y="10775"/>
                        <a:pt x="8088" y="11934"/>
                      </a:cubicBezTo>
                      <a:cubicBezTo>
                        <a:pt x="8430" y="12835"/>
                        <a:pt x="8876" y="13693"/>
                        <a:pt x="9346" y="14533"/>
                      </a:cubicBezTo>
                      <a:cubicBezTo>
                        <a:pt x="8733" y="14742"/>
                        <a:pt x="8120" y="14954"/>
                        <a:pt x="7505" y="15158"/>
                      </a:cubicBezTo>
                      <a:cubicBezTo>
                        <a:pt x="7497" y="14450"/>
                        <a:pt x="7519" y="13743"/>
                        <a:pt x="7513" y="13036"/>
                      </a:cubicBezTo>
                      <a:cubicBezTo>
                        <a:pt x="7520" y="12895"/>
                        <a:pt x="7498" y="12732"/>
                        <a:pt x="7597" y="12616"/>
                      </a:cubicBezTo>
                      <a:cubicBezTo>
                        <a:pt x="7707" y="12481"/>
                        <a:pt x="7834" y="12360"/>
                        <a:pt x="7944" y="12225"/>
                      </a:cubicBezTo>
                      <a:cubicBezTo>
                        <a:pt x="7395" y="12212"/>
                        <a:pt x="6845" y="12198"/>
                        <a:pt x="6295" y="12212"/>
                      </a:cubicBezTo>
                      <a:cubicBezTo>
                        <a:pt x="6428" y="12408"/>
                        <a:pt x="6599" y="12577"/>
                        <a:pt x="6710" y="12788"/>
                      </a:cubicBezTo>
                      <a:cubicBezTo>
                        <a:pt x="6769" y="12896"/>
                        <a:pt x="6754" y="13023"/>
                        <a:pt x="6756" y="13141"/>
                      </a:cubicBezTo>
                      <a:cubicBezTo>
                        <a:pt x="6748" y="13906"/>
                        <a:pt x="6763" y="14671"/>
                        <a:pt x="6763" y="15436"/>
                      </a:cubicBezTo>
                      <a:cubicBezTo>
                        <a:pt x="6742" y="15453"/>
                        <a:pt x="6701" y="15485"/>
                        <a:pt x="6680" y="15502"/>
                      </a:cubicBezTo>
                      <a:cubicBezTo>
                        <a:pt x="6225" y="14698"/>
                        <a:pt x="5776" y="13891"/>
                        <a:pt x="5314" y="13091"/>
                      </a:cubicBezTo>
                      <a:cubicBezTo>
                        <a:pt x="5134" y="12790"/>
                        <a:pt x="4974" y="12475"/>
                        <a:pt x="4772" y="12188"/>
                      </a:cubicBezTo>
                      <a:cubicBezTo>
                        <a:pt x="4266" y="12189"/>
                        <a:pt x="3759" y="12188"/>
                        <a:pt x="3253" y="12189"/>
                      </a:cubicBezTo>
                      <a:cubicBezTo>
                        <a:pt x="2989" y="12192"/>
                        <a:pt x="2725" y="12166"/>
                        <a:pt x="2461" y="12188"/>
                      </a:cubicBezTo>
                      <a:cubicBezTo>
                        <a:pt x="2579" y="12377"/>
                        <a:pt x="2737" y="12537"/>
                        <a:pt x="2863" y="12720"/>
                      </a:cubicBezTo>
                      <a:cubicBezTo>
                        <a:pt x="2947" y="12831"/>
                        <a:pt x="2925" y="12976"/>
                        <a:pt x="2928" y="13105"/>
                      </a:cubicBezTo>
                      <a:cubicBezTo>
                        <a:pt x="2917" y="14398"/>
                        <a:pt x="2909" y="15691"/>
                        <a:pt x="2934" y="16983"/>
                      </a:cubicBezTo>
                      <a:cubicBezTo>
                        <a:pt x="2061" y="17370"/>
                        <a:pt x="1222" y="17827"/>
                        <a:pt x="393" y="18299"/>
                      </a:cubicBezTo>
                      <a:cubicBezTo>
                        <a:pt x="164" y="17315"/>
                        <a:pt x="58" y="16303"/>
                        <a:pt x="43" y="15293"/>
                      </a:cubicBezTo>
                      <a:cubicBezTo>
                        <a:pt x="0" y="12925"/>
                        <a:pt x="526" y="10550"/>
                        <a:pt x="1568" y="8423"/>
                      </a:cubicBezTo>
                      <a:cubicBezTo>
                        <a:pt x="2550" y="6405"/>
                        <a:pt x="3988" y="4610"/>
                        <a:pt x="5749" y="3219"/>
                      </a:cubicBezTo>
                      <a:cubicBezTo>
                        <a:pt x="7777" y="1608"/>
                        <a:pt x="10246" y="550"/>
                        <a:pt x="12819" y="237"/>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07" name="Freeform 168">
                  <a:extLst>
                    <a:ext uri="{FF2B5EF4-FFF2-40B4-BE49-F238E27FC236}">
                      <a16:creationId xmlns:a16="http://schemas.microsoft.com/office/drawing/2014/main" id="{B3680FFA-7742-7448-BC83-653B778B5AFB}"/>
                    </a:ext>
                  </a:extLst>
                </p:cNvPr>
                <p:cNvSpPr>
                  <a:spLocks noChangeArrowheads="1"/>
                </p:cNvSpPr>
                <p:nvPr/>
              </p:nvSpPr>
              <p:spPr bwMode="auto">
                <a:xfrm>
                  <a:off x="4394" y="3051"/>
                  <a:ext cx="131" cy="90"/>
                </a:xfrm>
                <a:custGeom>
                  <a:avLst/>
                  <a:gdLst>
                    <a:gd name="T0" fmla="*/ 63 w 26863"/>
                    <a:gd name="T1" fmla="*/ 1 h 18299"/>
                    <a:gd name="T2" fmla="*/ 90 w 26863"/>
                    <a:gd name="T3" fmla="*/ 4 h 18299"/>
                    <a:gd name="T4" fmla="*/ 124 w 26863"/>
                    <a:gd name="T5" fmla="*/ 25 h 18299"/>
                    <a:gd name="T6" fmla="*/ 131 w 26863"/>
                    <a:gd name="T7" fmla="*/ 36 h 18299"/>
                    <a:gd name="T8" fmla="*/ 114 w 26863"/>
                    <a:gd name="T9" fmla="*/ 45 h 18299"/>
                    <a:gd name="T10" fmla="*/ 89 w 26863"/>
                    <a:gd name="T11" fmla="*/ 56 h 18299"/>
                    <a:gd name="T12" fmla="*/ 76 w 26863"/>
                    <a:gd name="T13" fmla="*/ 42 h 18299"/>
                    <a:gd name="T14" fmla="*/ 59 w 26863"/>
                    <a:gd name="T15" fmla="*/ 29 h 18299"/>
                    <a:gd name="T16" fmla="*/ 49 w 26863"/>
                    <a:gd name="T17" fmla="*/ 26 h 18299"/>
                    <a:gd name="T18" fmla="*/ 41 w 26863"/>
                    <a:gd name="T19" fmla="*/ 27 h 18299"/>
                    <a:gd name="T20" fmla="*/ 37 w 26863"/>
                    <a:gd name="T21" fmla="*/ 33 h 18299"/>
                    <a:gd name="T22" fmla="*/ 35 w 26863"/>
                    <a:gd name="T23" fmla="*/ 41 h 18299"/>
                    <a:gd name="T24" fmla="*/ 39 w 26863"/>
                    <a:gd name="T25" fmla="*/ 59 h 18299"/>
                    <a:gd name="T26" fmla="*/ 46 w 26863"/>
                    <a:gd name="T27" fmla="*/ 71 h 18299"/>
                    <a:gd name="T28" fmla="*/ 37 w 26863"/>
                    <a:gd name="T29" fmla="*/ 75 h 18299"/>
                    <a:gd name="T30" fmla="*/ 37 w 26863"/>
                    <a:gd name="T31" fmla="*/ 64 h 18299"/>
                    <a:gd name="T32" fmla="*/ 37 w 26863"/>
                    <a:gd name="T33" fmla="*/ 62 h 18299"/>
                    <a:gd name="T34" fmla="*/ 39 w 26863"/>
                    <a:gd name="T35" fmla="*/ 60 h 18299"/>
                    <a:gd name="T36" fmla="*/ 31 w 26863"/>
                    <a:gd name="T37" fmla="*/ 60 h 18299"/>
                    <a:gd name="T38" fmla="*/ 33 w 26863"/>
                    <a:gd name="T39" fmla="*/ 63 h 18299"/>
                    <a:gd name="T40" fmla="*/ 33 w 26863"/>
                    <a:gd name="T41" fmla="*/ 65 h 18299"/>
                    <a:gd name="T42" fmla="*/ 33 w 26863"/>
                    <a:gd name="T43" fmla="*/ 76 h 18299"/>
                    <a:gd name="T44" fmla="*/ 33 w 26863"/>
                    <a:gd name="T45" fmla="*/ 76 h 18299"/>
                    <a:gd name="T46" fmla="*/ 26 w 26863"/>
                    <a:gd name="T47" fmla="*/ 64 h 18299"/>
                    <a:gd name="T48" fmla="*/ 23 w 26863"/>
                    <a:gd name="T49" fmla="*/ 60 h 18299"/>
                    <a:gd name="T50" fmla="*/ 16 w 26863"/>
                    <a:gd name="T51" fmla="*/ 60 h 18299"/>
                    <a:gd name="T52" fmla="*/ 12 w 26863"/>
                    <a:gd name="T53" fmla="*/ 60 h 18299"/>
                    <a:gd name="T54" fmla="*/ 14 w 26863"/>
                    <a:gd name="T55" fmla="*/ 63 h 18299"/>
                    <a:gd name="T56" fmla="*/ 14 w 26863"/>
                    <a:gd name="T57" fmla="*/ 64 h 18299"/>
                    <a:gd name="T58" fmla="*/ 14 w 26863"/>
                    <a:gd name="T59" fmla="*/ 84 h 18299"/>
                    <a:gd name="T60" fmla="*/ 2 w 26863"/>
                    <a:gd name="T61" fmla="*/ 90 h 18299"/>
                    <a:gd name="T62" fmla="*/ 0 w 26863"/>
                    <a:gd name="T63" fmla="*/ 75 h 18299"/>
                    <a:gd name="T64" fmla="*/ 8 w 26863"/>
                    <a:gd name="T65" fmla="*/ 41 h 18299"/>
                    <a:gd name="T66" fmla="*/ 28 w 26863"/>
                    <a:gd name="T67" fmla="*/ 16 h 18299"/>
                    <a:gd name="T68" fmla="*/ 63 w 26863"/>
                    <a:gd name="T69" fmla="*/ 1 h 182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863"/>
                    <a:gd name="T106" fmla="*/ 0 h 18299"/>
                    <a:gd name="T107" fmla="*/ 26863 w 26863"/>
                    <a:gd name="T108" fmla="*/ 18299 h 182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863" h="18299">
                      <a:moveTo>
                        <a:pt x="12819" y="237"/>
                      </a:moveTo>
                      <a:cubicBezTo>
                        <a:pt x="14730" y="0"/>
                        <a:pt x="16690" y="159"/>
                        <a:pt x="18535" y="713"/>
                      </a:cubicBezTo>
                      <a:cubicBezTo>
                        <a:pt x="21172" y="1496"/>
                        <a:pt x="23555" y="3074"/>
                        <a:pt x="25351" y="5152"/>
                      </a:cubicBezTo>
                      <a:cubicBezTo>
                        <a:pt x="25912" y="5806"/>
                        <a:pt x="26432" y="6499"/>
                        <a:pt x="26863" y="7245"/>
                      </a:cubicBezTo>
                      <a:cubicBezTo>
                        <a:pt x="25775" y="7931"/>
                        <a:pt x="24633" y="8529"/>
                        <a:pt x="23477" y="9091"/>
                      </a:cubicBezTo>
                      <a:cubicBezTo>
                        <a:pt x="21754" y="9947"/>
                        <a:pt x="19985" y="10708"/>
                        <a:pt x="18197" y="11419"/>
                      </a:cubicBezTo>
                      <a:cubicBezTo>
                        <a:pt x="17433" y="10421"/>
                        <a:pt x="16581" y="9492"/>
                        <a:pt x="15673" y="8623"/>
                      </a:cubicBezTo>
                      <a:cubicBezTo>
                        <a:pt x="14588" y="7600"/>
                        <a:pt x="13397" y="6671"/>
                        <a:pt x="12067" y="5986"/>
                      </a:cubicBezTo>
                      <a:cubicBezTo>
                        <a:pt x="11399" y="5648"/>
                        <a:pt x="10694" y="5358"/>
                        <a:pt x="9947" y="5257"/>
                      </a:cubicBezTo>
                      <a:cubicBezTo>
                        <a:pt x="9413" y="5188"/>
                        <a:pt x="8838" y="5234"/>
                        <a:pt x="8370" y="5522"/>
                      </a:cubicBezTo>
                      <a:cubicBezTo>
                        <a:pt x="7948" y="5772"/>
                        <a:pt x="7661" y="6200"/>
                        <a:pt x="7501" y="6656"/>
                      </a:cubicBezTo>
                      <a:cubicBezTo>
                        <a:pt x="7314" y="7184"/>
                        <a:pt x="7264" y="7751"/>
                        <a:pt x="7277" y="8308"/>
                      </a:cubicBezTo>
                      <a:cubicBezTo>
                        <a:pt x="7317" y="9555"/>
                        <a:pt x="7645" y="10775"/>
                        <a:pt x="8088" y="11934"/>
                      </a:cubicBezTo>
                      <a:cubicBezTo>
                        <a:pt x="8430" y="12835"/>
                        <a:pt x="8876" y="13693"/>
                        <a:pt x="9346" y="14533"/>
                      </a:cubicBezTo>
                      <a:cubicBezTo>
                        <a:pt x="8733" y="14742"/>
                        <a:pt x="8120" y="14954"/>
                        <a:pt x="7505" y="15158"/>
                      </a:cubicBezTo>
                      <a:cubicBezTo>
                        <a:pt x="7497" y="14450"/>
                        <a:pt x="7519" y="13743"/>
                        <a:pt x="7513" y="13036"/>
                      </a:cubicBezTo>
                      <a:cubicBezTo>
                        <a:pt x="7520" y="12895"/>
                        <a:pt x="7498" y="12732"/>
                        <a:pt x="7597" y="12616"/>
                      </a:cubicBezTo>
                      <a:cubicBezTo>
                        <a:pt x="7707" y="12481"/>
                        <a:pt x="7834" y="12360"/>
                        <a:pt x="7944" y="12225"/>
                      </a:cubicBezTo>
                      <a:cubicBezTo>
                        <a:pt x="7395" y="12212"/>
                        <a:pt x="6845" y="12198"/>
                        <a:pt x="6295" y="12212"/>
                      </a:cubicBezTo>
                      <a:cubicBezTo>
                        <a:pt x="6428" y="12408"/>
                        <a:pt x="6599" y="12577"/>
                        <a:pt x="6710" y="12788"/>
                      </a:cubicBezTo>
                      <a:cubicBezTo>
                        <a:pt x="6769" y="12896"/>
                        <a:pt x="6754" y="13023"/>
                        <a:pt x="6756" y="13141"/>
                      </a:cubicBezTo>
                      <a:cubicBezTo>
                        <a:pt x="6748" y="13906"/>
                        <a:pt x="6763" y="14671"/>
                        <a:pt x="6763" y="15436"/>
                      </a:cubicBezTo>
                      <a:cubicBezTo>
                        <a:pt x="6742" y="15453"/>
                        <a:pt x="6701" y="15485"/>
                        <a:pt x="6680" y="15502"/>
                      </a:cubicBezTo>
                      <a:cubicBezTo>
                        <a:pt x="6225" y="14698"/>
                        <a:pt x="5776" y="13891"/>
                        <a:pt x="5314" y="13091"/>
                      </a:cubicBezTo>
                      <a:cubicBezTo>
                        <a:pt x="5134" y="12790"/>
                        <a:pt x="4974" y="12475"/>
                        <a:pt x="4772" y="12188"/>
                      </a:cubicBezTo>
                      <a:cubicBezTo>
                        <a:pt x="4266" y="12189"/>
                        <a:pt x="3759" y="12188"/>
                        <a:pt x="3253" y="12189"/>
                      </a:cubicBezTo>
                      <a:cubicBezTo>
                        <a:pt x="2989" y="12192"/>
                        <a:pt x="2725" y="12166"/>
                        <a:pt x="2461" y="12188"/>
                      </a:cubicBezTo>
                      <a:cubicBezTo>
                        <a:pt x="2579" y="12377"/>
                        <a:pt x="2737" y="12537"/>
                        <a:pt x="2863" y="12720"/>
                      </a:cubicBezTo>
                      <a:cubicBezTo>
                        <a:pt x="2947" y="12831"/>
                        <a:pt x="2925" y="12976"/>
                        <a:pt x="2928" y="13105"/>
                      </a:cubicBezTo>
                      <a:cubicBezTo>
                        <a:pt x="2917" y="14398"/>
                        <a:pt x="2909" y="15691"/>
                        <a:pt x="2934" y="16983"/>
                      </a:cubicBezTo>
                      <a:cubicBezTo>
                        <a:pt x="2061" y="17370"/>
                        <a:pt x="1222" y="17827"/>
                        <a:pt x="393" y="18299"/>
                      </a:cubicBezTo>
                      <a:cubicBezTo>
                        <a:pt x="164" y="17315"/>
                        <a:pt x="58" y="16303"/>
                        <a:pt x="43" y="15293"/>
                      </a:cubicBezTo>
                      <a:cubicBezTo>
                        <a:pt x="0" y="12925"/>
                        <a:pt x="526" y="10550"/>
                        <a:pt x="1568" y="8423"/>
                      </a:cubicBezTo>
                      <a:cubicBezTo>
                        <a:pt x="2550" y="6405"/>
                        <a:pt x="3988" y="4610"/>
                        <a:pt x="5749" y="3219"/>
                      </a:cubicBezTo>
                      <a:cubicBezTo>
                        <a:pt x="7777" y="1608"/>
                        <a:pt x="10246" y="550"/>
                        <a:pt x="12819" y="237"/>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08" name="Freeform 169">
                  <a:extLst>
                    <a:ext uri="{FF2B5EF4-FFF2-40B4-BE49-F238E27FC236}">
                      <a16:creationId xmlns:a16="http://schemas.microsoft.com/office/drawing/2014/main" id="{285C6747-048F-CC48-AE54-2A8B7CA693E1}"/>
                    </a:ext>
                  </a:extLst>
                </p:cNvPr>
                <p:cNvSpPr>
                  <a:spLocks noChangeArrowheads="1"/>
                </p:cNvSpPr>
                <p:nvPr/>
              </p:nvSpPr>
              <p:spPr bwMode="auto">
                <a:xfrm>
                  <a:off x="4483" y="3058"/>
                  <a:ext cx="75" cy="65"/>
                </a:xfrm>
                <a:custGeom>
                  <a:avLst/>
                  <a:gdLst>
                    <a:gd name="T0" fmla="*/ 75 w 15162"/>
                    <a:gd name="T1" fmla="*/ 0 h 13259"/>
                    <a:gd name="T2" fmla="*/ 74 w 15162"/>
                    <a:gd name="T3" fmla="*/ 2 h 13259"/>
                    <a:gd name="T4" fmla="*/ 68 w 15162"/>
                    <a:gd name="T5" fmla="*/ 15 h 13259"/>
                    <a:gd name="T6" fmla="*/ 48 w 15162"/>
                    <a:gd name="T7" fmla="*/ 37 h 13259"/>
                    <a:gd name="T8" fmla="*/ 29 w 15162"/>
                    <a:gd name="T9" fmla="*/ 53 h 13259"/>
                    <a:gd name="T10" fmla="*/ 23 w 15162"/>
                    <a:gd name="T11" fmla="*/ 57 h 13259"/>
                    <a:gd name="T12" fmla="*/ 14 w 15162"/>
                    <a:gd name="T13" fmla="*/ 63 h 13259"/>
                    <a:gd name="T14" fmla="*/ 11 w 15162"/>
                    <a:gd name="T15" fmla="*/ 65 h 13259"/>
                    <a:gd name="T16" fmla="*/ 10 w 15162"/>
                    <a:gd name="T17" fmla="*/ 62 h 13259"/>
                    <a:gd name="T18" fmla="*/ 22 w 15162"/>
                    <a:gd name="T19" fmla="*/ 54 h 13259"/>
                    <a:gd name="T20" fmla="*/ 23 w 15162"/>
                    <a:gd name="T21" fmla="*/ 53 h 13259"/>
                    <a:gd name="T22" fmla="*/ 38 w 15162"/>
                    <a:gd name="T23" fmla="*/ 41 h 13259"/>
                    <a:gd name="T24" fmla="*/ 40 w 15162"/>
                    <a:gd name="T25" fmla="*/ 39 h 13259"/>
                    <a:gd name="T26" fmla="*/ 37 w 15162"/>
                    <a:gd name="T27" fmla="*/ 41 h 13259"/>
                    <a:gd name="T28" fmla="*/ 10 w 15162"/>
                    <a:gd name="T29" fmla="*/ 54 h 13259"/>
                    <a:gd name="T30" fmla="*/ 10 w 15162"/>
                    <a:gd name="T31" fmla="*/ 52 h 13259"/>
                    <a:gd name="T32" fmla="*/ 7 w 15162"/>
                    <a:gd name="T33" fmla="*/ 54 h 13259"/>
                    <a:gd name="T34" fmla="*/ 3 w 15162"/>
                    <a:gd name="T35" fmla="*/ 53 h 13259"/>
                    <a:gd name="T36" fmla="*/ 2 w 15162"/>
                    <a:gd name="T37" fmla="*/ 51 h 13259"/>
                    <a:gd name="T38" fmla="*/ 0 w 15162"/>
                    <a:gd name="T39" fmla="*/ 48 h 13259"/>
                    <a:gd name="T40" fmla="*/ 26 w 15162"/>
                    <a:gd name="T41" fmla="*/ 37 h 13259"/>
                    <a:gd name="T42" fmla="*/ 43 w 15162"/>
                    <a:gd name="T43" fmla="*/ 28 h 13259"/>
                    <a:gd name="T44" fmla="*/ 60 w 15162"/>
                    <a:gd name="T45" fmla="*/ 16 h 13259"/>
                    <a:gd name="T46" fmla="*/ 75 w 15162"/>
                    <a:gd name="T47" fmla="*/ 0 h 132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62"/>
                    <a:gd name="T73" fmla="*/ 0 h 13259"/>
                    <a:gd name="T74" fmla="*/ 15162 w 15162"/>
                    <a:gd name="T75" fmla="*/ 13259 h 1325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62" h="13259">
                      <a:moveTo>
                        <a:pt x="15112" y="0"/>
                      </a:moveTo>
                      <a:cubicBezTo>
                        <a:pt x="15162" y="113"/>
                        <a:pt x="15094" y="227"/>
                        <a:pt x="15060" y="334"/>
                      </a:cubicBezTo>
                      <a:cubicBezTo>
                        <a:pt x="14707" y="1317"/>
                        <a:pt x="14223" y="2249"/>
                        <a:pt x="13652" y="3122"/>
                      </a:cubicBezTo>
                      <a:cubicBezTo>
                        <a:pt x="12550" y="4814"/>
                        <a:pt x="11152" y="6291"/>
                        <a:pt x="9664" y="7647"/>
                      </a:cubicBezTo>
                      <a:cubicBezTo>
                        <a:pt x="8449" y="8751"/>
                        <a:pt x="7158" y="9765"/>
                        <a:pt x="5847" y="10750"/>
                      </a:cubicBezTo>
                      <a:cubicBezTo>
                        <a:pt x="5463" y="11024"/>
                        <a:pt x="5082" y="11301"/>
                        <a:pt x="4702" y="11581"/>
                      </a:cubicBezTo>
                      <a:cubicBezTo>
                        <a:pt x="4102" y="11998"/>
                        <a:pt x="3506" y="12422"/>
                        <a:pt x="2900" y="12832"/>
                      </a:cubicBezTo>
                      <a:cubicBezTo>
                        <a:pt x="2696" y="12974"/>
                        <a:pt x="2485" y="13107"/>
                        <a:pt x="2288" y="13259"/>
                      </a:cubicBezTo>
                      <a:cubicBezTo>
                        <a:pt x="2189" y="13086"/>
                        <a:pt x="2086" y="12915"/>
                        <a:pt x="1985" y="12743"/>
                      </a:cubicBezTo>
                      <a:cubicBezTo>
                        <a:pt x="2833" y="12183"/>
                        <a:pt x="3657" y="11588"/>
                        <a:pt x="4467" y="10975"/>
                      </a:cubicBezTo>
                      <a:cubicBezTo>
                        <a:pt x="4559" y="10905"/>
                        <a:pt x="4652" y="10835"/>
                        <a:pt x="4744" y="10765"/>
                      </a:cubicBezTo>
                      <a:cubicBezTo>
                        <a:pt x="5766" y="9980"/>
                        <a:pt x="6761" y="9160"/>
                        <a:pt x="7736" y="8317"/>
                      </a:cubicBezTo>
                      <a:cubicBezTo>
                        <a:pt x="7856" y="8214"/>
                        <a:pt x="7978" y="8113"/>
                        <a:pt x="8091" y="8002"/>
                      </a:cubicBezTo>
                      <a:cubicBezTo>
                        <a:pt x="7874" y="8120"/>
                        <a:pt x="7676" y="8271"/>
                        <a:pt x="7465" y="8401"/>
                      </a:cubicBezTo>
                      <a:cubicBezTo>
                        <a:pt x="5741" y="9498"/>
                        <a:pt x="3888" y="10384"/>
                        <a:pt x="1981" y="11115"/>
                      </a:cubicBezTo>
                      <a:cubicBezTo>
                        <a:pt x="1980" y="10956"/>
                        <a:pt x="1987" y="10798"/>
                        <a:pt x="1990" y="10639"/>
                      </a:cubicBezTo>
                      <a:cubicBezTo>
                        <a:pt x="1837" y="10746"/>
                        <a:pt x="1706" y="10939"/>
                        <a:pt x="1497" y="10915"/>
                      </a:cubicBezTo>
                      <a:cubicBezTo>
                        <a:pt x="1229" y="10887"/>
                        <a:pt x="963" y="10834"/>
                        <a:pt x="700" y="10776"/>
                      </a:cubicBezTo>
                      <a:cubicBezTo>
                        <a:pt x="594" y="10709"/>
                        <a:pt x="539" y="10584"/>
                        <a:pt x="459" y="10489"/>
                      </a:cubicBezTo>
                      <a:cubicBezTo>
                        <a:pt x="310" y="10283"/>
                        <a:pt x="146" y="10089"/>
                        <a:pt x="0" y="9881"/>
                      </a:cubicBezTo>
                      <a:cubicBezTo>
                        <a:pt x="1788" y="9170"/>
                        <a:pt x="3557" y="8409"/>
                        <a:pt x="5280" y="7553"/>
                      </a:cubicBezTo>
                      <a:cubicBezTo>
                        <a:pt x="6436" y="6991"/>
                        <a:pt x="7578" y="6393"/>
                        <a:pt x="8666" y="5707"/>
                      </a:cubicBezTo>
                      <a:cubicBezTo>
                        <a:pt x="9867" y="4960"/>
                        <a:pt x="11024" y="4142"/>
                        <a:pt x="12111" y="3238"/>
                      </a:cubicBezTo>
                      <a:cubicBezTo>
                        <a:pt x="13240" y="2290"/>
                        <a:pt x="14315" y="1248"/>
                        <a:pt x="15112"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09" name="Freeform 170">
                  <a:extLst>
                    <a:ext uri="{FF2B5EF4-FFF2-40B4-BE49-F238E27FC236}">
                      <a16:creationId xmlns:a16="http://schemas.microsoft.com/office/drawing/2014/main" id="{CA9F8D4B-2DF9-6547-98ED-42E205F7400C}"/>
                    </a:ext>
                  </a:extLst>
                </p:cNvPr>
                <p:cNvSpPr>
                  <a:spLocks noChangeArrowheads="1"/>
                </p:cNvSpPr>
                <p:nvPr/>
              </p:nvSpPr>
              <p:spPr bwMode="auto">
                <a:xfrm>
                  <a:off x="4483" y="3058"/>
                  <a:ext cx="75" cy="65"/>
                </a:xfrm>
                <a:custGeom>
                  <a:avLst/>
                  <a:gdLst>
                    <a:gd name="T0" fmla="*/ 75 w 15162"/>
                    <a:gd name="T1" fmla="*/ 0 h 13259"/>
                    <a:gd name="T2" fmla="*/ 74 w 15162"/>
                    <a:gd name="T3" fmla="*/ 2 h 13259"/>
                    <a:gd name="T4" fmla="*/ 68 w 15162"/>
                    <a:gd name="T5" fmla="*/ 15 h 13259"/>
                    <a:gd name="T6" fmla="*/ 48 w 15162"/>
                    <a:gd name="T7" fmla="*/ 37 h 13259"/>
                    <a:gd name="T8" fmla="*/ 29 w 15162"/>
                    <a:gd name="T9" fmla="*/ 53 h 13259"/>
                    <a:gd name="T10" fmla="*/ 23 w 15162"/>
                    <a:gd name="T11" fmla="*/ 57 h 13259"/>
                    <a:gd name="T12" fmla="*/ 14 w 15162"/>
                    <a:gd name="T13" fmla="*/ 63 h 13259"/>
                    <a:gd name="T14" fmla="*/ 11 w 15162"/>
                    <a:gd name="T15" fmla="*/ 65 h 13259"/>
                    <a:gd name="T16" fmla="*/ 10 w 15162"/>
                    <a:gd name="T17" fmla="*/ 62 h 13259"/>
                    <a:gd name="T18" fmla="*/ 22 w 15162"/>
                    <a:gd name="T19" fmla="*/ 54 h 13259"/>
                    <a:gd name="T20" fmla="*/ 23 w 15162"/>
                    <a:gd name="T21" fmla="*/ 53 h 13259"/>
                    <a:gd name="T22" fmla="*/ 38 w 15162"/>
                    <a:gd name="T23" fmla="*/ 41 h 13259"/>
                    <a:gd name="T24" fmla="*/ 40 w 15162"/>
                    <a:gd name="T25" fmla="*/ 39 h 13259"/>
                    <a:gd name="T26" fmla="*/ 37 w 15162"/>
                    <a:gd name="T27" fmla="*/ 41 h 13259"/>
                    <a:gd name="T28" fmla="*/ 10 w 15162"/>
                    <a:gd name="T29" fmla="*/ 54 h 13259"/>
                    <a:gd name="T30" fmla="*/ 10 w 15162"/>
                    <a:gd name="T31" fmla="*/ 52 h 13259"/>
                    <a:gd name="T32" fmla="*/ 7 w 15162"/>
                    <a:gd name="T33" fmla="*/ 54 h 13259"/>
                    <a:gd name="T34" fmla="*/ 3 w 15162"/>
                    <a:gd name="T35" fmla="*/ 53 h 13259"/>
                    <a:gd name="T36" fmla="*/ 2 w 15162"/>
                    <a:gd name="T37" fmla="*/ 51 h 13259"/>
                    <a:gd name="T38" fmla="*/ 0 w 15162"/>
                    <a:gd name="T39" fmla="*/ 48 h 13259"/>
                    <a:gd name="T40" fmla="*/ 26 w 15162"/>
                    <a:gd name="T41" fmla="*/ 37 h 13259"/>
                    <a:gd name="T42" fmla="*/ 43 w 15162"/>
                    <a:gd name="T43" fmla="*/ 28 h 13259"/>
                    <a:gd name="T44" fmla="*/ 60 w 15162"/>
                    <a:gd name="T45" fmla="*/ 16 h 13259"/>
                    <a:gd name="T46" fmla="*/ 75 w 15162"/>
                    <a:gd name="T47" fmla="*/ 0 h 132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62"/>
                    <a:gd name="T73" fmla="*/ 0 h 13259"/>
                    <a:gd name="T74" fmla="*/ 15162 w 15162"/>
                    <a:gd name="T75" fmla="*/ 13259 h 1325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62" h="13259">
                      <a:moveTo>
                        <a:pt x="15112" y="0"/>
                      </a:moveTo>
                      <a:cubicBezTo>
                        <a:pt x="15162" y="113"/>
                        <a:pt x="15094" y="227"/>
                        <a:pt x="15060" y="334"/>
                      </a:cubicBezTo>
                      <a:cubicBezTo>
                        <a:pt x="14707" y="1317"/>
                        <a:pt x="14223" y="2249"/>
                        <a:pt x="13652" y="3122"/>
                      </a:cubicBezTo>
                      <a:cubicBezTo>
                        <a:pt x="12550" y="4814"/>
                        <a:pt x="11152" y="6291"/>
                        <a:pt x="9664" y="7647"/>
                      </a:cubicBezTo>
                      <a:cubicBezTo>
                        <a:pt x="8449" y="8751"/>
                        <a:pt x="7158" y="9765"/>
                        <a:pt x="5847" y="10750"/>
                      </a:cubicBezTo>
                      <a:cubicBezTo>
                        <a:pt x="5463" y="11024"/>
                        <a:pt x="5082" y="11301"/>
                        <a:pt x="4702" y="11581"/>
                      </a:cubicBezTo>
                      <a:cubicBezTo>
                        <a:pt x="4102" y="11998"/>
                        <a:pt x="3506" y="12422"/>
                        <a:pt x="2900" y="12832"/>
                      </a:cubicBezTo>
                      <a:cubicBezTo>
                        <a:pt x="2696" y="12974"/>
                        <a:pt x="2485" y="13107"/>
                        <a:pt x="2288" y="13259"/>
                      </a:cubicBezTo>
                      <a:cubicBezTo>
                        <a:pt x="2189" y="13086"/>
                        <a:pt x="2086" y="12915"/>
                        <a:pt x="1985" y="12743"/>
                      </a:cubicBezTo>
                      <a:cubicBezTo>
                        <a:pt x="2833" y="12183"/>
                        <a:pt x="3657" y="11588"/>
                        <a:pt x="4467" y="10975"/>
                      </a:cubicBezTo>
                      <a:cubicBezTo>
                        <a:pt x="4559" y="10905"/>
                        <a:pt x="4652" y="10835"/>
                        <a:pt x="4744" y="10765"/>
                      </a:cubicBezTo>
                      <a:cubicBezTo>
                        <a:pt x="5766" y="9980"/>
                        <a:pt x="6761" y="9160"/>
                        <a:pt x="7736" y="8317"/>
                      </a:cubicBezTo>
                      <a:cubicBezTo>
                        <a:pt x="7856" y="8214"/>
                        <a:pt x="7978" y="8113"/>
                        <a:pt x="8091" y="8002"/>
                      </a:cubicBezTo>
                      <a:cubicBezTo>
                        <a:pt x="7874" y="8120"/>
                        <a:pt x="7676" y="8271"/>
                        <a:pt x="7465" y="8401"/>
                      </a:cubicBezTo>
                      <a:cubicBezTo>
                        <a:pt x="5741" y="9498"/>
                        <a:pt x="3888" y="10384"/>
                        <a:pt x="1981" y="11115"/>
                      </a:cubicBezTo>
                      <a:cubicBezTo>
                        <a:pt x="1980" y="10956"/>
                        <a:pt x="1987" y="10798"/>
                        <a:pt x="1990" y="10639"/>
                      </a:cubicBezTo>
                      <a:cubicBezTo>
                        <a:pt x="1837" y="10746"/>
                        <a:pt x="1706" y="10939"/>
                        <a:pt x="1497" y="10915"/>
                      </a:cubicBezTo>
                      <a:cubicBezTo>
                        <a:pt x="1229" y="10887"/>
                        <a:pt x="963" y="10834"/>
                        <a:pt x="700" y="10776"/>
                      </a:cubicBezTo>
                      <a:cubicBezTo>
                        <a:pt x="594" y="10709"/>
                        <a:pt x="539" y="10584"/>
                        <a:pt x="459" y="10489"/>
                      </a:cubicBezTo>
                      <a:cubicBezTo>
                        <a:pt x="310" y="10283"/>
                        <a:pt x="146" y="10089"/>
                        <a:pt x="0" y="9881"/>
                      </a:cubicBezTo>
                      <a:cubicBezTo>
                        <a:pt x="1788" y="9170"/>
                        <a:pt x="3557" y="8409"/>
                        <a:pt x="5280" y="7553"/>
                      </a:cubicBezTo>
                      <a:cubicBezTo>
                        <a:pt x="6436" y="6991"/>
                        <a:pt x="7578" y="6393"/>
                        <a:pt x="8666" y="5707"/>
                      </a:cubicBezTo>
                      <a:cubicBezTo>
                        <a:pt x="9867" y="4960"/>
                        <a:pt x="11024" y="4142"/>
                        <a:pt x="12111" y="3238"/>
                      </a:cubicBezTo>
                      <a:cubicBezTo>
                        <a:pt x="13240" y="2290"/>
                        <a:pt x="14315" y="1248"/>
                        <a:pt x="15112" y="0"/>
                      </a:cubicBezTo>
                      <a:close/>
                    </a:path>
                  </a:pathLst>
                </a:custGeom>
                <a:solidFill>
                  <a:srgbClr val="E32E3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10" name="Freeform 171">
                  <a:extLst>
                    <a:ext uri="{FF2B5EF4-FFF2-40B4-BE49-F238E27FC236}">
                      <a16:creationId xmlns:a16="http://schemas.microsoft.com/office/drawing/2014/main" id="{42F520AF-D09E-D34C-BD34-2D175D77C2AC}"/>
                    </a:ext>
                  </a:extLst>
                </p:cNvPr>
                <p:cNvSpPr>
                  <a:spLocks noChangeArrowheads="1"/>
                </p:cNvSpPr>
                <p:nvPr/>
              </p:nvSpPr>
              <p:spPr bwMode="auto">
                <a:xfrm>
                  <a:off x="4430" y="3077"/>
                  <a:ext cx="99" cy="91"/>
                </a:xfrm>
                <a:custGeom>
                  <a:avLst/>
                  <a:gdLst>
                    <a:gd name="T0" fmla="*/ 13 w 20222"/>
                    <a:gd name="T1" fmla="*/ 0 h 18546"/>
                    <a:gd name="T2" fmla="*/ 41 w 20222"/>
                    <a:gd name="T3" fmla="*/ 17 h 18546"/>
                    <a:gd name="T4" fmla="*/ 56 w 20222"/>
                    <a:gd name="T5" fmla="*/ 34 h 18546"/>
                    <a:gd name="T6" fmla="*/ 61 w 20222"/>
                    <a:gd name="T7" fmla="*/ 36 h 18546"/>
                    <a:gd name="T8" fmla="*/ 63 w 20222"/>
                    <a:gd name="T9" fmla="*/ 37 h 18546"/>
                    <a:gd name="T10" fmla="*/ 60 w 20222"/>
                    <a:gd name="T11" fmla="*/ 39 h 18546"/>
                    <a:gd name="T12" fmla="*/ 65 w 20222"/>
                    <a:gd name="T13" fmla="*/ 47 h 18546"/>
                    <a:gd name="T14" fmla="*/ 72 w 20222"/>
                    <a:gd name="T15" fmla="*/ 57 h 18546"/>
                    <a:gd name="T16" fmla="*/ 77 w 20222"/>
                    <a:gd name="T17" fmla="*/ 39 h 18546"/>
                    <a:gd name="T18" fmla="*/ 88 w 20222"/>
                    <a:gd name="T19" fmla="*/ 35 h 18546"/>
                    <a:gd name="T20" fmla="*/ 99 w 20222"/>
                    <a:gd name="T21" fmla="*/ 62 h 18546"/>
                    <a:gd name="T22" fmla="*/ 83 w 20222"/>
                    <a:gd name="T23" fmla="*/ 62 h 18546"/>
                    <a:gd name="T24" fmla="*/ 84 w 20222"/>
                    <a:gd name="T25" fmla="*/ 56 h 18546"/>
                    <a:gd name="T26" fmla="*/ 75 w 20222"/>
                    <a:gd name="T27" fmla="*/ 60 h 18546"/>
                    <a:gd name="T28" fmla="*/ 72 w 20222"/>
                    <a:gd name="T29" fmla="*/ 62 h 18546"/>
                    <a:gd name="T30" fmla="*/ 74 w 20222"/>
                    <a:gd name="T31" fmla="*/ 85 h 18546"/>
                    <a:gd name="T32" fmla="*/ 60 w 20222"/>
                    <a:gd name="T33" fmla="*/ 90 h 18546"/>
                    <a:gd name="T34" fmla="*/ 52 w 20222"/>
                    <a:gd name="T35" fmla="*/ 87 h 18546"/>
                    <a:gd name="T36" fmla="*/ 66 w 20222"/>
                    <a:gd name="T37" fmla="*/ 90 h 18546"/>
                    <a:gd name="T38" fmla="*/ 73 w 20222"/>
                    <a:gd name="T39" fmla="*/ 77 h 18546"/>
                    <a:gd name="T40" fmla="*/ 68 w 20222"/>
                    <a:gd name="T41" fmla="*/ 62 h 18546"/>
                    <a:gd name="T42" fmla="*/ 64 w 20222"/>
                    <a:gd name="T43" fmla="*/ 48 h 18546"/>
                    <a:gd name="T44" fmla="*/ 58 w 20222"/>
                    <a:gd name="T45" fmla="*/ 39 h 18546"/>
                    <a:gd name="T46" fmla="*/ 51 w 20222"/>
                    <a:gd name="T47" fmla="*/ 41 h 18546"/>
                    <a:gd name="T48" fmla="*/ 57 w 20222"/>
                    <a:gd name="T49" fmla="*/ 44 h 18546"/>
                    <a:gd name="T50" fmla="*/ 51 w 20222"/>
                    <a:gd name="T51" fmla="*/ 52 h 18546"/>
                    <a:gd name="T52" fmla="*/ 43 w 20222"/>
                    <a:gd name="T53" fmla="*/ 44 h 18546"/>
                    <a:gd name="T54" fmla="*/ 52 w 20222"/>
                    <a:gd name="T55" fmla="*/ 35 h 18546"/>
                    <a:gd name="T56" fmla="*/ 52 w 20222"/>
                    <a:gd name="T57" fmla="*/ 31 h 18546"/>
                    <a:gd name="T58" fmla="*/ 18 w 20222"/>
                    <a:gd name="T59" fmla="*/ 3 h 18546"/>
                    <a:gd name="T60" fmla="*/ 3 w 20222"/>
                    <a:gd name="T61" fmla="*/ 8 h 18546"/>
                    <a:gd name="T62" fmla="*/ 7 w 20222"/>
                    <a:gd name="T63" fmla="*/ 35 h 18546"/>
                    <a:gd name="T64" fmla="*/ 10 w 20222"/>
                    <a:gd name="T65" fmla="*/ 46 h 18546"/>
                    <a:gd name="T66" fmla="*/ 0 w 20222"/>
                    <a:gd name="T67" fmla="*/ 15 h 18546"/>
                    <a:gd name="T68" fmla="*/ 5 w 20222"/>
                    <a:gd name="T69" fmla="*/ 2 h 185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22"/>
                    <a:gd name="T106" fmla="*/ 0 h 18546"/>
                    <a:gd name="T107" fmla="*/ 20222 w 20222"/>
                    <a:gd name="T108" fmla="*/ 18546 h 185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222" h="18546">
                      <a:moveTo>
                        <a:pt x="1106" y="334"/>
                      </a:moveTo>
                      <a:cubicBezTo>
                        <a:pt x="1574" y="46"/>
                        <a:pt x="2149" y="0"/>
                        <a:pt x="2683" y="69"/>
                      </a:cubicBezTo>
                      <a:cubicBezTo>
                        <a:pt x="3430" y="170"/>
                        <a:pt x="4135" y="460"/>
                        <a:pt x="4803" y="798"/>
                      </a:cubicBezTo>
                      <a:cubicBezTo>
                        <a:pt x="6133" y="1483"/>
                        <a:pt x="7324" y="2412"/>
                        <a:pt x="8409" y="3435"/>
                      </a:cubicBezTo>
                      <a:cubicBezTo>
                        <a:pt x="9317" y="4304"/>
                        <a:pt x="10169" y="5233"/>
                        <a:pt x="10933" y="6231"/>
                      </a:cubicBezTo>
                      <a:cubicBezTo>
                        <a:pt x="11079" y="6439"/>
                        <a:pt x="11243" y="6633"/>
                        <a:pt x="11392" y="6839"/>
                      </a:cubicBezTo>
                      <a:cubicBezTo>
                        <a:pt x="11472" y="6934"/>
                        <a:pt x="11527" y="7059"/>
                        <a:pt x="11633" y="7126"/>
                      </a:cubicBezTo>
                      <a:cubicBezTo>
                        <a:pt x="11896" y="7184"/>
                        <a:pt x="12162" y="7237"/>
                        <a:pt x="12430" y="7265"/>
                      </a:cubicBezTo>
                      <a:cubicBezTo>
                        <a:pt x="12639" y="7289"/>
                        <a:pt x="12770" y="7096"/>
                        <a:pt x="12923" y="6989"/>
                      </a:cubicBezTo>
                      <a:cubicBezTo>
                        <a:pt x="12920" y="7148"/>
                        <a:pt x="12913" y="7306"/>
                        <a:pt x="12914" y="7465"/>
                      </a:cubicBezTo>
                      <a:cubicBezTo>
                        <a:pt x="12907" y="7784"/>
                        <a:pt x="12925" y="8103"/>
                        <a:pt x="12922" y="8423"/>
                      </a:cubicBezTo>
                      <a:cubicBezTo>
                        <a:pt x="12703" y="8274"/>
                        <a:pt x="12490" y="8111"/>
                        <a:pt x="12241" y="8012"/>
                      </a:cubicBezTo>
                      <a:cubicBezTo>
                        <a:pt x="12460" y="8376"/>
                        <a:pt x="12704" y="8726"/>
                        <a:pt x="12918" y="9093"/>
                      </a:cubicBezTo>
                      <a:cubicBezTo>
                        <a:pt x="13019" y="9265"/>
                        <a:pt x="13122" y="9436"/>
                        <a:pt x="13221" y="9609"/>
                      </a:cubicBezTo>
                      <a:cubicBezTo>
                        <a:pt x="13685" y="10420"/>
                        <a:pt x="14104" y="11258"/>
                        <a:pt x="14456" y="12124"/>
                      </a:cubicBezTo>
                      <a:cubicBezTo>
                        <a:pt x="14569" y="11977"/>
                        <a:pt x="14595" y="11792"/>
                        <a:pt x="14644" y="11619"/>
                      </a:cubicBezTo>
                      <a:cubicBezTo>
                        <a:pt x="14878" y="10774"/>
                        <a:pt x="15123" y="9931"/>
                        <a:pt x="15354" y="9085"/>
                      </a:cubicBezTo>
                      <a:cubicBezTo>
                        <a:pt x="15452" y="8701"/>
                        <a:pt x="15571" y="8322"/>
                        <a:pt x="15635" y="7931"/>
                      </a:cubicBezTo>
                      <a:cubicBezTo>
                        <a:pt x="16015" y="7651"/>
                        <a:pt x="16396" y="7374"/>
                        <a:pt x="16780" y="7100"/>
                      </a:cubicBezTo>
                      <a:cubicBezTo>
                        <a:pt x="17172" y="7131"/>
                        <a:pt x="17567" y="7113"/>
                        <a:pt x="17961" y="7130"/>
                      </a:cubicBezTo>
                      <a:cubicBezTo>
                        <a:pt x="18585" y="8805"/>
                        <a:pt x="19119" y="10513"/>
                        <a:pt x="19776" y="12176"/>
                      </a:cubicBezTo>
                      <a:cubicBezTo>
                        <a:pt x="19856" y="12392"/>
                        <a:pt x="20019" y="12567"/>
                        <a:pt x="20222" y="12672"/>
                      </a:cubicBezTo>
                      <a:cubicBezTo>
                        <a:pt x="19582" y="12649"/>
                        <a:pt x="18941" y="12673"/>
                        <a:pt x="18301" y="12660"/>
                      </a:cubicBezTo>
                      <a:cubicBezTo>
                        <a:pt x="17866" y="12644"/>
                        <a:pt x="17431" y="12664"/>
                        <a:pt x="16996" y="12648"/>
                      </a:cubicBezTo>
                      <a:cubicBezTo>
                        <a:pt x="17151" y="12461"/>
                        <a:pt x="17403" y="12311"/>
                        <a:pt x="17419" y="12046"/>
                      </a:cubicBezTo>
                      <a:cubicBezTo>
                        <a:pt x="17403" y="11809"/>
                        <a:pt x="17305" y="11589"/>
                        <a:pt x="17231" y="11367"/>
                      </a:cubicBezTo>
                      <a:cubicBezTo>
                        <a:pt x="16642" y="11367"/>
                        <a:pt x="16053" y="11362"/>
                        <a:pt x="15465" y="11370"/>
                      </a:cubicBezTo>
                      <a:cubicBezTo>
                        <a:pt x="15355" y="11652"/>
                        <a:pt x="15284" y="11970"/>
                        <a:pt x="15379" y="12268"/>
                      </a:cubicBezTo>
                      <a:cubicBezTo>
                        <a:pt x="15420" y="12417"/>
                        <a:pt x="15521" y="12538"/>
                        <a:pt x="15631" y="12643"/>
                      </a:cubicBezTo>
                      <a:cubicBezTo>
                        <a:pt x="15300" y="12648"/>
                        <a:pt x="14969" y="12641"/>
                        <a:pt x="14638" y="12647"/>
                      </a:cubicBezTo>
                      <a:cubicBezTo>
                        <a:pt x="14898" y="13473"/>
                        <a:pt x="15108" y="14318"/>
                        <a:pt x="15195" y="15181"/>
                      </a:cubicBezTo>
                      <a:cubicBezTo>
                        <a:pt x="15262" y="15883"/>
                        <a:pt x="15266" y="16615"/>
                        <a:pt x="15016" y="17284"/>
                      </a:cubicBezTo>
                      <a:cubicBezTo>
                        <a:pt x="14854" y="17723"/>
                        <a:pt x="14532" y="18112"/>
                        <a:pt x="14096" y="18298"/>
                      </a:cubicBezTo>
                      <a:cubicBezTo>
                        <a:pt x="13531" y="18546"/>
                        <a:pt x="12889" y="18498"/>
                        <a:pt x="12298" y="18380"/>
                      </a:cubicBezTo>
                      <a:cubicBezTo>
                        <a:pt x="11749" y="18266"/>
                        <a:pt x="11220" y="18077"/>
                        <a:pt x="10704" y="17863"/>
                      </a:cubicBezTo>
                      <a:cubicBezTo>
                        <a:pt x="10634" y="17837"/>
                        <a:pt x="10577" y="17788"/>
                        <a:pt x="10530" y="17732"/>
                      </a:cubicBezTo>
                      <a:cubicBezTo>
                        <a:pt x="10818" y="17817"/>
                        <a:pt x="11090" y="17949"/>
                        <a:pt x="11378" y="18034"/>
                      </a:cubicBezTo>
                      <a:cubicBezTo>
                        <a:pt x="12030" y="18238"/>
                        <a:pt x="12725" y="18392"/>
                        <a:pt x="13408" y="18274"/>
                      </a:cubicBezTo>
                      <a:cubicBezTo>
                        <a:pt x="13857" y="18199"/>
                        <a:pt x="14285" y="17962"/>
                        <a:pt x="14550" y="17586"/>
                      </a:cubicBezTo>
                      <a:cubicBezTo>
                        <a:pt x="14924" y="17069"/>
                        <a:pt x="15011" y="16408"/>
                        <a:pt x="15013" y="15785"/>
                      </a:cubicBezTo>
                      <a:cubicBezTo>
                        <a:pt x="14992" y="14710"/>
                        <a:pt x="14716" y="13659"/>
                        <a:pt x="14364" y="12649"/>
                      </a:cubicBezTo>
                      <a:cubicBezTo>
                        <a:pt x="14199" y="12645"/>
                        <a:pt x="14033" y="12638"/>
                        <a:pt x="13868" y="12633"/>
                      </a:cubicBezTo>
                      <a:cubicBezTo>
                        <a:pt x="13993" y="12531"/>
                        <a:pt x="14121" y="12432"/>
                        <a:pt x="14243" y="12327"/>
                      </a:cubicBezTo>
                      <a:cubicBezTo>
                        <a:pt x="13907" y="11434"/>
                        <a:pt x="13491" y="10572"/>
                        <a:pt x="13024" y="9740"/>
                      </a:cubicBezTo>
                      <a:cubicBezTo>
                        <a:pt x="12926" y="9566"/>
                        <a:pt x="12824" y="9394"/>
                        <a:pt x="12722" y="9223"/>
                      </a:cubicBezTo>
                      <a:cubicBezTo>
                        <a:pt x="12443" y="8762"/>
                        <a:pt x="12145" y="8312"/>
                        <a:pt x="11837" y="7870"/>
                      </a:cubicBezTo>
                      <a:cubicBezTo>
                        <a:pt x="11512" y="7742"/>
                        <a:pt x="11138" y="7739"/>
                        <a:pt x="10806" y="7842"/>
                      </a:cubicBezTo>
                      <a:cubicBezTo>
                        <a:pt x="10585" y="7910"/>
                        <a:pt x="10351" y="8095"/>
                        <a:pt x="10403" y="8354"/>
                      </a:cubicBezTo>
                      <a:cubicBezTo>
                        <a:pt x="10455" y="8471"/>
                        <a:pt x="10536" y="8575"/>
                        <a:pt x="10642" y="8648"/>
                      </a:cubicBezTo>
                      <a:cubicBezTo>
                        <a:pt x="10913" y="8848"/>
                        <a:pt x="11251" y="8911"/>
                        <a:pt x="11557" y="9036"/>
                      </a:cubicBezTo>
                      <a:cubicBezTo>
                        <a:pt x="11841" y="9151"/>
                        <a:pt x="12124" y="9279"/>
                        <a:pt x="12374" y="9458"/>
                      </a:cubicBezTo>
                      <a:cubicBezTo>
                        <a:pt x="11748" y="9870"/>
                        <a:pt x="11119" y="10276"/>
                        <a:pt x="10484" y="10672"/>
                      </a:cubicBezTo>
                      <a:cubicBezTo>
                        <a:pt x="10135" y="10500"/>
                        <a:pt x="9739" y="10419"/>
                        <a:pt x="9427" y="10179"/>
                      </a:cubicBezTo>
                      <a:cubicBezTo>
                        <a:pt x="9021" y="9877"/>
                        <a:pt x="8772" y="9387"/>
                        <a:pt x="8741" y="8885"/>
                      </a:cubicBezTo>
                      <a:cubicBezTo>
                        <a:pt x="8720" y="8443"/>
                        <a:pt x="8869" y="7988"/>
                        <a:pt x="9178" y="7666"/>
                      </a:cubicBezTo>
                      <a:cubicBezTo>
                        <a:pt x="9541" y="7279"/>
                        <a:pt x="10074" y="7099"/>
                        <a:pt x="10594" y="7066"/>
                      </a:cubicBezTo>
                      <a:cubicBezTo>
                        <a:pt x="10811" y="7046"/>
                        <a:pt x="11029" y="7064"/>
                        <a:pt x="11247" y="7070"/>
                      </a:cubicBezTo>
                      <a:cubicBezTo>
                        <a:pt x="11065" y="6815"/>
                        <a:pt x="10869" y="6570"/>
                        <a:pt x="10668" y="6330"/>
                      </a:cubicBezTo>
                      <a:cubicBezTo>
                        <a:pt x="9437" y="4841"/>
                        <a:pt x="8091" y="3435"/>
                        <a:pt x="6562" y="2249"/>
                      </a:cubicBezTo>
                      <a:cubicBezTo>
                        <a:pt x="5662" y="1571"/>
                        <a:pt x="4692" y="959"/>
                        <a:pt x="3617" y="601"/>
                      </a:cubicBezTo>
                      <a:cubicBezTo>
                        <a:pt x="2970" y="399"/>
                        <a:pt x="2253" y="278"/>
                        <a:pt x="1599" y="513"/>
                      </a:cubicBezTo>
                      <a:cubicBezTo>
                        <a:pt x="1091" y="689"/>
                        <a:pt x="702" y="1122"/>
                        <a:pt x="523" y="1622"/>
                      </a:cubicBezTo>
                      <a:cubicBezTo>
                        <a:pt x="249" y="2368"/>
                        <a:pt x="290" y="3185"/>
                        <a:pt x="405" y="3958"/>
                      </a:cubicBezTo>
                      <a:cubicBezTo>
                        <a:pt x="586" y="5079"/>
                        <a:pt x="957" y="6159"/>
                        <a:pt x="1394" y="7204"/>
                      </a:cubicBezTo>
                      <a:cubicBezTo>
                        <a:pt x="1686" y="7901"/>
                        <a:pt x="2011" y="8586"/>
                        <a:pt x="2375" y="9249"/>
                      </a:cubicBezTo>
                      <a:cubicBezTo>
                        <a:pt x="2277" y="9281"/>
                        <a:pt x="2179" y="9312"/>
                        <a:pt x="2082" y="9345"/>
                      </a:cubicBezTo>
                      <a:cubicBezTo>
                        <a:pt x="1612" y="8505"/>
                        <a:pt x="1166" y="7647"/>
                        <a:pt x="824" y="6746"/>
                      </a:cubicBezTo>
                      <a:cubicBezTo>
                        <a:pt x="381" y="5587"/>
                        <a:pt x="53" y="4367"/>
                        <a:pt x="13" y="3120"/>
                      </a:cubicBezTo>
                      <a:cubicBezTo>
                        <a:pt x="0" y="2563"/>
                        <a:pt x="50" y="1996"/>
                        <a:pt x="237" y="1468"/>
                      </a:cubicBezTo>
                      <a:cubicBezTo>
                        <a:pt x="397" y="1012"/>
                        <a:pt x="684" y="584"/>
                        <a:pt x="1106" y="334"/>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11" name="Freeform 172">
                  <a:extLst>
                    <a:ext uri="{FF2B5EF4-FFF2-40B4-BE49-F238E27FC236}">
                      <a16:creationId xmlns:a16="http://schemas.microsoft.com/office/drawing/2014/main" id="{66098E1C-81A9-C44E-A5FA-A1B9A6BBAFC4}"/>
                    </a:ext>
                  </a:extLst>
                </p:cNvPr>
                <p:cNvSpPr>
                  <a:spLocks noChangeArrowheads="1"/>
                </p:cNvSpPr>
                <p:nvPr/>
              </p:nvSpPr>
              <p:spPr bwMode="auto">
                <a:xfrm>
                  <a:off x="4432" y="3078"/>
                  <a:ext cx="51" cy="44"/>
                </a:xfrm>
                <a:custGeom>
                  <a:avLst/>
                  <a:gdLst>
                    <a:gd name="T0" fmla="*/ 7 w 10419"/>
                    <a:gd name="T1" fmla="*/ 1 h 8971"/>
                    <a:gd name="T2" fmla="*/ 16 w 10419"/>
                    <a:gd name="T3" fmla="*/ 2 h 8971"/>
                    <a:gd name="T4" fmla="*/ 31 w 10419"/>
                    <a:gd name="T5" fmla="*/ 10 h 8971"/>
                    <a:gd name="T6" fmla="*/ 51 w 10419"/>
                    <a:gd name="T7" fmla="*/ 30 h 8971"/>
                    <a:gd name="T8" fmla="*/ 31 w 10419"/>
                    <a:gd name="T9" fmla="*/ 37 h 8971"/>
                    <a:gd name="T10" fmla="*/ 29 w 10419"/>
                    <a:gd name="T11" fmla="*/ 38 h 8971"/>
                    <a:gd name="T12" fmla="*/ 27 w 10419"/>
                    <a:gd name="T13" fmla="*/ 33 h 8971"/>
                    <a:gd name="T14" fmla="*/ 14 w 10419"/>
                    <a:gd name="T15" fmla="*/ 33 h 8971"/>
                    <a:gd name="T16" fmla="*/ 16 w 10419"/>
                    <a:gd name="T17" fmla="*/ 36 h 8971"/>
                    <a:gd name="T18" fmla="*/ 16 w 10419"/>
                    <a:gd name="T19" fmla="*/ 37 h 8971"/>
                    <a:gd name="T20" fmla="*/ 14 w 10419"/>
                    <a:gd name="T21" fmla="*/ 43 h 8971"/>
                    <a:gd name="T22" fmla="*/ 10 w 10419"/>
                    <a:gd name="T23" fmla="*/ 44 h 8971"/>
                    <a:gd name="T24" fmla="*/ 6 w 10419"/>
                    <a:gd name="T25" fmla="*/ 34 h 8971"/>
                    <a:gd name="T26" fmla="*/ 1 w 10419"/>
                    <a:gd name="T27" fmla="*/ 18 h 8971"/>
                    <a:gd name="T28" fmla="*/ 1 w 10419"/>
                    <a:gd name="T29" fmla="*/ 7 h 8971"/>
                    <a:gd name="T30" fmla="*/ 7 w 10419"/>
                    <a:gd name="T31" fmla="*/ 1 h 89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19"/>
                    <a:gd name="T49" fmla="*/ 0 h 8971"/>
                    <a:gd name="T50" fmla="*/ 10419 w 10419"/>
                    <a:gd name="T51" fmla="*/ 8971 h 89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19" h="8971">
                      <a:moveTo>
                        <a:pt x="1350" y="235"/>
                      </a:moveTo>
                      <a:cubicBezTo>
                        <a:pt x="2004" y="0"/>
                        <a:pt x="2721" y="121"/>
                        <a:pt x="3368" y="323"/>
                      </a:cubicBezTo>
                      <a:cubicBezTo>
                        <a:pt x="4443" y="681"/>
                        <a:pt x="5413" y="1293"/>
                        <a:pt x="6313" y="1971"/>
                      </a:cubicBezTo>
                      <a:cubicBezTo>
                        <a:pt x="7842" y="3157"/>
                        <a:pt x="9188" y="4563"/>
                        <a:pt x="10419" y="6052"/>
                      </a:cubicBezTo>
                      <a:cubicBezTo>
                        <a:pt x="9077" y="6577"/>
                        <a:pt x="7720" y="7062"/>
                        <a:pt x="6359" y="7534"/>
                      </a:cubicBezTo>
                      <a:cubicBezTo>
                        <a:pt x="6196" y="7591"/>
                        <a:pt x="6033" y="7645"/>
                        <a:pt x="5873" y="7710"/>
                      </a:cubicBezTo>
                      <a:cubicBezTo>
                        <a:pt x="5763" y="7396"/>
                        <a:pt x="5647" y="7083"/>
                        <a:pt x="5531" y="6770"/>
                      </a:cubicBezTo>
                      <a:cubicBezTo>
                        <a:pt x="4616" y="6772"/>
                        <a:pt x="3701" y="6751"/>
                        <a:pt x="2786" y="6762"/>
                      </a:cubicBezTo>
                      <a:cubicBezTo>
                        <a:pt x="2935" y="6943"/>
                        <a:pt x="3114" y="7106"/>
                        <a:pt x="3221" y="7318"/>
                      </a:cubicBezTo>
                      <a:cubicBezTo>
                        <a:pt x="3267" y="7396"/>
                        <a:pt x="3236" y="7486"/>
                        <a:pt x="3221" y="7567"/>
                      </a:cubicBezTo>
                      <a:cubicBezTo>
                        <a:pt x="3135" y="7945"/>
                        <a:pt x="3038" y="8321"/>
                        <a:pt x="2936" y="8696"/>
                      </a:cubicBezTo>
                      <a:cubicBezTo>
                        <a:pt x="2665" y="8784"/>
                        <a:pt x="2397" y="8884"/>
                        <a:pt x="2126" y="8971"/>
                      </a:cubicBezTo>
                      <a:cubicBezTo>
                        <a:pt x="1762" y="8308"/>
                        <a:pt x="1437" y="7623"/>
                        <a:pt x="1145" y="6926"/>
                      </a:cubicBezTo>
                      <a:cubicBezTo>
                        <a:pt x="708" y="5881"/>
                        <a:pt x="337" y="4801"/>
                        <a:pt x="156" y="3680"/>
                      </a:cubicBezTo>
                      <a:cubicBezTo>
                        <a:pt x="41" y="2907"/>
                        <a:pt x="0" y="2090"/>
                        <a:pt x="274" y="1344"/>
                      </a:cubicBezTo>
                      <a:cubicBezTo>
                        <a:pt x="453" y="844"/>
                        <a:pt x="842" y="411"/>
                        <a:pt x="1350" y="235"/>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12" name="Freeform 173">
                  <a:extLst>
                    <a:ext uri="{FF2B5EF4-FFF2-40B4-BE49-F238E27FC236}">
                      <a16:creationId xmlns:a16="http://schemas.microsoft.com/office/drawing/2014/main" id="{2C772E31-F5AA-8C42-975F-96FFF4A64B62}"/>
                    </a:ext>
                  </a:extLst>
                </p:cNvPr>
                <p:cNvSpPr>
                  <a:spLocks noChangeArrowheads="1"/>
                </p:cNvSpPr>
                <p:nvPr/>
              </p:nvSpPr>
              <p:spPr bwMode="auto">
                <a:xfrm>
                  <a:off x="4432" y="3078"/>
                  <a:ext cx="51" cy="44"/>
                </a:xfrm>
                <a:custGeom>
                  <a:avLst/>
                  <a:gdLst>
                    <a:gd name="T0" fmla="*/ 7 w 10419"/>
                    <a:gd name="T1" fmla="*/ 1 h 8971"/>
                    <a:gd name="T2" fmla="*/ 16 w 10419"/>
                    <a:gd name="T3" fmla="*/ 2 h 8971"/>
                    <a:gd name="T4" fmla="*/ 31 w 10419"/>
                    <a:gd name="T5" fmla="*/ 10 h 8971"/>
                    <a:gd name="T6" fmla="*/ 51 w 10419"/>
                    <a:gd name="T7" fmla="*/ 30 h 8971"/>
                    <a:gd name="T8" fmla="*/ 31 w 10419"/>
                    <a:gd name="T9" fmla="*/ 37 h 8971"/>
                    <a:gd name="T10" fmla="*/ 29 w 10419"/>
                    <a:gd name="T11" fmla="*/ 38 h 8971"/>
                    <a:gd name="T12" fmla="*/ 27 w 10419"/>
                    <a:gd name="T13" fmla="*/ 33 h 8971"/>
                    <a:gd name="T14" fmla="*/ 14 w 10419"/>
                    <a:gd name="T15" fmla="*/ 33 h 8971"/>
                    <a:gd name="T16" fmla="*/ 16 w 10419"/>
                    <a:gd name="T17" fmla="*/ 36 h 8971"/>
                    <a:gd name="T18" fmla="*/ 16 w 10419"/>
                    <a:gd name="T19" fmla="*/ 37 h 8971"/>
                    <a:gd name="T20" fmla="*/ 14 w 10419"/>
                    <a:gd name="T21" fmla="*/ 43 h 8971"/>
                    <a:gd name="T22" fmla="*/ 10 w 10419"/>
                    <a:gd name="T23" fmla="*/ 44 h 8971"/>
                    <a:gd name="T24" fmla="*/ 6 w 10419"/>
                    <a:gd name="T25" fmla="*/ 34 h 8971"/>
                    <a:gd name="T26" fmla="*/ 1 w 10419"/>
                    <a:gd name="T27" fmla="*/ 18 h 8971"/>
                    <a:gd name="T28" fmla="*/ 1 w 10419"/>
                    <a:gd name="T29" fmla="*/ 7 h 8971"/>
                    <a:gd name="T30" fmla="*/ 7 w 10419"/>
                    <a:gd name="T31" fmla="*/ 1 h 89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19"/>
                    <a:gd name="T49" fmla="*/ 0 h 8971"/>
                    <a:gd name="T50" fmla="*/ 10419 w 10419"/>
                    <a:gd name="T51" fmla="*/ 8971 h 89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19" h="8971">
                      <a:moveTo>
                        <a:pt x="1350" y="235"/>
                      </a:moveTo>
                      <a:cubicBezTo>
                        <a:pt x="2004" y="0"/>
                        <a:pt x="2721" y="121"/>
                        <a:pt x="3368" y="323"/>
                      </a:cubicBezTo>
                      <a:cubicBezTo>
                        <a:pt x="4443" y="681"/>
                        <a:pt x="5413" y="1293"/>
                        <a:pt x="6313" y="1971"/>
                      </a:cubicBezTo>
                      <a:cubicBezTo>
                        <a:pt x="7842" y="3157"/>
                        <a:pt x="9188" y="4563"/>
                        <a:pt x="10419" y="6052"/>
                      </a:cubicBezTo>
                      <a:cubicBezTo>
                        <a:pt x="9077" y="6577"/>
                        <a:pt x="7720" y="7062"/>
                        <a:pt x="6359" y="7534"/>
                      </a:cubicBezTo>
                      <a:cubicBezTo>
                        <a:pt x="6196" y="7591"/>
                        <a:pt x="6033" y="7645"/>
                        <a:pt x="5873" y="7710"/>
                      </a:cubicBezTo>
                      <a:cubicBezTo>
                        <a:pt x="5763" y="7396"/>
                        <a:pt x="5647" y="7083"/>
                        <a:pt x="5531" y="6770"/>
                      </a:cubicBezTo>
                      <a:cubicBezTo>
                        <a:pt x="4616" y="6772"/>
                        <a:pt x="3701" y="6751"/>
                        <a:pt x="2786" y="6762"/>
                      </a:cubicBezTo>
                      <a:cubicBezTo>
                        <a:pt x="2935" y="6943"/>
                        <a:pt x="3114" y="7106"/>
                        <a:pt x="3221" y="7318"/>
                      </a:cubicBezTo>
                      <a:cubicBezTo>
                        <a:pt x="3267" y="7396"/>
                        <a:pt x="3236" y="7486"/>
                        <a:pt x="3221" y="7567"/>
                      </a:cubicBezTo>
                      <a:cubicBezTo>
                        <a:pt x="3135" y="7945"/>
                        <a:pt x="3038" y="8321"/>
                        <a:pt x="2936" y="8696"/>
                      </a:cubicBezTo>
                      <a:cubicBezTo>
                        <a:pt x="2665" y="8784"/>
                        <a:pt x="2397" y="8884"/>
                        <a:pt x="2126" y="8971"/>
                      </a:cubicBezTo>
                      <a:cubicBezTo>
                        <a:pt x="1762" y="8308"/>
                        <a:pt x="1437" y="7623"/>
                        <a:pt x="1145" y="6926"/>
                      </a:cubicBezTo>
                      <a:cubicBezTo>
                        <a:pt x="708" y="5881"/>
                        <a:pt x="337" y="4801"/>
                        <a:pt x="156" y="3680"/>
                      </a:cubicBezTo>
                      <a:cubicBezTo>
                        <a:pt x="41" y="2907"/>
                        <a:pt x="0" y="2090"/>
                        <a:pt x="274" y="1344"/>
                      </a:cubicBezTo>
                      <a:cubicBezTo>
                        <a:pt x="453" y="844"/>
                        <a:pt x="842" y="411"/>
                        <a:pt x="1350" y="235"/>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13" name="Freeform 174">
                  <a:extLst>
                    <a:ext uri="{FF2B5EF4-FFF2-40B4-BE49-F238E27FC236}">
                      <a16:creationId xmlns:a16="http://schemas.microsoft.com/office/drawing/2014/main" id="{118B456B-1930-C743-B308-F3DE18B1880E}"/>
                    </a:ext>
                  </a:extLst>
                </p:cNvPr>
                <p:cNvSpPr>
                  <a:spLocks noChangeArrowheads="1"/>
                </p:cNvSpPr>
                <p:nvPr/>
              </p:nvSpPr>
              <p:spPr bwMode="auto">
                <a:xfrm>
                  <a:off x="4418" y="3096"/>
                  <a:ext cx="120" cy="104"/>
                </a:xfrm>
                <a:custGeom>
                  <a:avLst/>
                  <a:gdLst>
                    <a:gd name="T0" fmla="*/ 94 w 24447"/>
                    <a:gd name="T1" fmla="*/ 15 h 21052"/>
                    <a:gd name="T2" fmla="*/ 113 w 24447"/>
                    <a:gd name="T3" fmla="*/ 0 h 21052"/>
                    <a:gd name="T4" fmla="*/ 118 w 24447"/>
                    <a:gd name="T5" fmla="*/ 40 h 21052"/>
                    <a:gd name="T6" fmla="*/ 106 w 24447"/>
                    <a:gd name="T7" fmla="*/ 71 h 21052"/>
                    <a:gd name="T8" fmla="*/ 89 w 24447"/>
                    <a:gd name="T9" fmla="*/ 89 h 21052"/>
                    <a:gd name="T10" fmla="*/ 60 w 24447"/>
                    <a:gd name="T11" fmla="*/ 102 h 21052"/>
                    <a:gd name="T12" fmla="*/ 22 w 24447"/>
                    <a:gd name="T13" fmla="*/ 98 h 21052"/>
                    <a:gd name="T14" fmla="*/ 0 w 24447"/>
                    <a:gd name="T15" fmla="*/ 84 h 21052"/>
                    <a:gd name="T16" fmla="*/ 16 w 24447"/>
                    <a:gd name="T17" fmla="*/ 70 h 21052"/>
                    <a:gd name="T18" fmla="*/ 40 w 24447"/>
                    <a:gd name="T19" fmla="*/ 53 h 21052"/>
                    <a:gd name="T20" fmla="*/ 46 w 24447"/>
                    <a:gd name="T21" fmla="*/ 60 h 21052"/>
                    <a:gd name="T22" fmla="*/ 48 w 24447"/>
                    <a:gd name="T23" fmla="*/ 61 h 21052"/>
                    <a:gd name="T24" fmla="*/ 50 w 24447"/>
                    <a:gd name="T25" fmla="*/ 60 h 21052"/>
                    <a:gd name="T26" fmla="*/ 50 w 24447"/>
                    <a:gd name="T27" fmla="*/ 58 h 21052"/>
                    <a:gd name="T28" fmla="*/ 45 w 24447"/>
                    <a:gd name="T29" fmla="*/ 54 h 21052"/>
                    <a:gd name="T30" fmla="*/ 42 w 24447"/>
                    <a:gd name="T31" fmla="*/ 51 h 21052"/>
                    <a:gd name="T32" fmla="*/ 55 w 24447"/>
                    <a:gd name="T33" fmla="*/ 42 h 21052"/>
                    <a:gd name="T34" fmla="*/ 55 w 24447"/>
                    <a:gd name="T35" fmla="*/ 45 h 21052"/>
                    <a:gd name="T36" fmla="*/ 59 w 24447"/>
                    <a:gd name="T37" fmla="*/ 42 h 21052"/>
                    <a:gd name="T38" fmla="*/ 64 w 24447"/>
                    <a:gd name="T39" fmla="*/ 43 h 21052"/>
                    <a:gd name="T40" fmla="*/ 73 w 24447"/>
                    <a:gd name="T41" fmla="*/ 42 h 21052"/>
                    <a:gd name="T42" fmla="*/ 78 w 24447"/>
                    <a:gd name="T43" fmla="*/ 37 h 21052"/>
                    <a:gd name="T44" fmla="*/ 78 w 24447"/>
                    <a:gd name="T45" fmla="*/ 32 h 21052"/>
                    <a:gd name="T46" fmla="*/ 75 w 24447"/>
                    <a:gd name="T47" fmla="*/ 29 h 21052"/>
                    <a:gd name="T48" fmla="*/ 76 w 24447"/>
                    <a:gd name="T49" fmla="*/ 28 h 21052"/>
                    <a:gd name="T50" fmla="*/ 82 w 24447"/>
                    <a:gd name="T51" fmla="*/ 41 h 21052"/>
                    <a:gd name="T52" fmla="*/ 80 w 24447"/>
                    <a:gd name="T53" fmla="*/ 43 h 21052"/>
                    <a:gd name="T54" fmla="*/ 82 w 24447"/>
                    <a:gd name="T55" fmla="*/ 43 h 21052"/>
                    <a:gd name="T56" fmla="*/ 86 w 24447"/>
                    <a:gd name="T57" fmla="*/ 58 h 21052"/>
                    <a:gd name="T58" fmla="*/ 83 w 24447"/>
                    <a:gd name="T59" fmla="*/ 67 h 21052"/>
                    <a:gd name="T60" fmla="*/ 78 w 24447"/>
                    <a:gd name="T61" fmla="*/ 71 h 21052"/>
                    <a:gd name="T62" fmla="*/ 68 w 24447"/>
                    <a:gd name="T63" fmla="*/ 69 h 21052"/>
                    <a:gd name="T64" fmla="*/ 64 w 24447"/>
                    <a:gd name="T65" fmla="*/ 68 h 21052"/>
                    <a:gd name="T66" fmla="*/ 64 w 24447"/>
                    <a:gd name="T67" fmla="*/ 69 h 21052"/>
                    <a:gd name="T68" fmla="*/ 72 w 24447"/>
                    <a:gd name="T69" fmla="*/ 71 h 21052"/>
                    <a:gd name="T70" fmla="*/ 81 w 24447"/>
                    <a:gd name="T71" fmla="*/ 71 h 21052"/>
                    <a:gd name="T72" fmla="*/ 86 w 24447"/>
                    <a:gd name="T73" fmla="*/ 66 h 21052"/>
                    <a:gd name="T74" fmla="*/ 87 w 24447"/>
                    <a:gd name="T75" fmla="*/ 55 h 21052"/>
                    <a:gd name="T76" fmla="*/ 84 w 24447"/>
                    <a:gd name="T77" fmla="*/ 43 h 21052"/>
                    <a:gd name="T78" fmla="*/ 89 w 24447"/>
                    <a:gd name="T79" fmla="*/ 43 h 21052"/>
                    <a:gd name="T80" fmla="*/ 87 w 24447"/>
                    <a:gd name="T81" fmla="*/ 41 h 21052"/>
                    <a:gd name="T82" fmla="*/ 88 w 24447"/>
                    <a:gd name="T83" fmla="*/ 36 h 21052"/>
                    <a:gd name="T84" fmla="*/ 97 w 24447"/>
                    <a:gd name="T85" fmla="*/ 36 h 21052"/>
                    <a:gd name="T86" fmla="*/ 97 w 24447"/>
                    <a:gd name="T87" fmla="*/ 40 h 21052"/>
                    <a:gd name="T88" fmla="*/ 95 w 24447"/>
                    <a:gd name="T89" fmla="*/ 43 h 21052"/>
                    <a:gd name="T90" fmla="*/ 102 w 24447"/>
                    <a:gd name="T91" fmla="*/ 43 h 21052"/>
                    <a:gd name="T92" fmla="*/ 111 w 24447"/>
                    <a:gd name="T93" fmla="*/ 43 h 21052"/>
                    <a:gd name="T94" fmla="*/ 109 w 24447"/>
                    <a:gd name="T95" fmla="*/ 40 h 21052"/>
                    <a:gd name="T96" fmla="*/ 100 w 24447"/>
                    <a:gd name="T97" fmla="*/ 15 h 21052"/>
                    <a:gd name="T98" fmla="*/ 94 w 24447"/>
                    <a:gd name="T99" fmla="*/ 15 h 210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447"/>
                    <a:gd name="T151" fmla="*/ 0 h 21052"/>
                    <a:gd name="T152" fmla="*/ 24447 w 24447"/>
                    <a:gd name="T153" fmla="*/ 21052 h 210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447" h="21052">
                      <a:moveTo>
                        <a:pt x="19215" y="3103"/>
                      </a:moveTo>
                      <a:cubicBezTo>
                        <a:pt x="20526" y="2118"/>
                        <a:pt x="21817" y="1104"/>
                        <a:pt x="23032" y="0"/>
                      </a:cubicBezTo>
                      <a:cubicBezTo>
                        <a:pt x="24088" y="2512"/>
                        <a:pt x="24447" y="5310"/>
                        <a:pt x="24063" y="8007"/>
                      </a:cubicBezTo>
                      <a:cubicBezTo>
                        <a:pt x="23741" y="10304"/>
                        <a:pt x="22878" y="12522"/>
                        <a:pt x="21565" y="14433"/>
                      </a:cubicBezTo>
                      <a:cubicBezTo>
                        <a:pt x="20616" y="15819"/>
                        <a:pt x="19434" y="17045"/>
                        <a:pt x="18080" y="18039"/>
                      </a:cubicBezTo>
                      <a:cubicBezTo>
                        <a:pt x="16352" y="19310"/>
                        <a:pt x="14337" y="20193"/>
                        <a:pt x="12226" y="20578"/>
                      </a:cubicBezTo>
                      <a:cubicBezTo>
                        <a:pt x="9643" y="21052"/>
                        <a:pt x="6928" y="20781"/>
                        <a:pt x="4492" y="19795"/>
                      </a:cubicBezTo>
                      <a:cubicBezTo>
                        <a:pt x="2834" y="19128"/>
                        <a:pt x="1304" y="18147"/>
                        <a:pt x="0" y="16924"/>
                      </a:cubicBezTo>
                      <a:cubicBezTo>
                        <a:pt x="1071" y="15980"/>
                        <a:pt x="2182" y="15081"/>
                        <a:pt x="3304" y="14198"/>
                      </a:cubicBezTo>
                      <a:cubicBezTo>
                        <a:pt x="4876" y="12968"/>
                        <a:pt x="6482" y="11783"/>
                        <a:pt x="8119" y="10641"/>
                      </a:cubicBezTo>
                      <a:cubicBezTo>
                        <a:pt x="8474" y="11143"/>
                        <a:pt x="8833" y="11653"/>
                        <a:pt x="9297" y="12062"/>
                      </a:cubicBezTo>
                      <a:cubicBezTo>
                        <a:pt x="9460" y="12198"/>
                        <a:pt x="9639" y="12335"/>
                        <a:pt x="9854" y="12367"/>
                      </a:cubicBezTo>
                      <a:cubicBezTo>
                        <a:pt x="10045" y="12400"/>
                        <a:pt x="10242" y="12255"/>
                        <a:pt x="10276" y="12067"/>
                      </a:cubicBezTo>
                      <a:cubicBezTo>
                        <a:pt x="10297" y="11908"/>
                        <a:pt x="10190" y="11770"/>
                        <a:pt x="10087" y="11661"/>
                      </a:cubicBezTo>
                      <a:cubicBezTo>
                        <a:pt x="9811" y="11379"/>
                        <a:pt x="9479" y="11163"/>
                        <a:pt x="9172" y="10918"/>
                      </a:cubicBezTo>
                      <a:cubicBezTo>
                        <a:pt x="8944" y="10745"/>
                        <a:pt x="8731" y="10553"/>
                        <a:pt x="8517" y="10364"/>
                      </a:cubicBezTo>
                      <a:cubicBezTo>
                        <a:pt x="9422" y="9737"/>
                        <a:pt x="10336" y="9123"/>
                        <a:pt x="11258" y="8521"/>
                      </a:cubicBezTo>
                      <a:cubicBezTo>
                        <a:pt x="11268" y="8691"/>
                        <a:pt x="11265" y="8863"/>
                        <a:pt x="11266" y="9034"/>
                      </a:cubicBezTo>
                      <a:cubicBezTo>
                        <a:pt x="11480" y="8852"/>
                        <a:pt x="11688" y="8654"/>
                        <a:pt x="11935" y="8519"/>
                      </a:cubicBezTo>
                      <a:cubicBezTo>
                        <a:pt x="12324" y="8649"/>
                        <a:pt x="12721" y="8765"/>
                        <a:pt x="13133" y="8789"/>
                      </a:cubicBezTo>
                      <a:cubicBezTo>
                        <a:pt x="13736" y="8837"/>
                        <a:pt x="14361" y="8732"/>
                        <a:pt x="14888" y="8425"/>
                      </a:cubicBezTo>
                      <a:cubicBezTo>
                        <a:pt x="15268" y="8212"/>
                        <a:pt x="15635" y="7924"/>
                        <a:pt x="15818" y="7517"/>
                      </a:cubicBezTo>
                      <a:cubicBezTo>
                        <a:pt x="15962" y="7208"/>
                        <a:pt x="15950" y="6841"/>
                        <a:pt x="15814" y="6532"/>
                      </a:cubicBezTo>
                      <a:cubicBezTo>
                        <a:pt x="15704" y="6263"/>
                        <a:pt x="15510" y="6042"/>
                        <a:pt x="15315" y="5832"/>
                      </a:cubicBezTo>
                      <a:cubicBezTo>
                        <a:pt x="15362" y="5802"/>
                        <a:pt x="15410" y="5772"/>
                        <a:pt x="15459" y="5743"/>
                      </a:cubicBezTo>
                      <a:cubicBezTo>
                        <a:pt x="15926" y="6575"/>
                        <a:pt x="16342" y="7437"/>
                        <a:pt x="16678" y="8330"/>
                      </a:cubicBezTo>
                      <a:cubicBezTo>
                        <a:pt x="16556" y="8435"/>
                        <a:pt x="16428" y="8534"/>
                        <a:pt x="16303" y="8636"/>
                      </a:cubicBezTo>
                      <a:cubicBezTo>
                        <a:pt x="16468" y="8641"/>
                        <a:pt x="16634" y="8648"/>
                        <a:pt x="16799" y="8652"/>
                      </a:cubicBezTo>
                      <a:cubicBezTo>
                        <a:pt x="17151" y="9662"/>
                        <a:pt x="17427" y="10713"/>
                        <a:pt x="17448" y="11788"/>
                      </a:cubicBezTo>
                      <a:cubicBezTo>
                        <a:pt x="17446" y="12411"/>
                        <a:pt x="17359" y="13072"/>
                        <a:pt x="16985" y="13589"/>
                      </a:cubicBezTo>
                      <a:cubicBezTo>
                        <a:pt x="16720" y="13965"/>
                        <a:pt x="16292" y="14202"/>
                        <a:pt x="15843" y="14277"/>
                      </a:cubicBezTo>
                      <a:cubicBezTo>
                        <a:pt x="15160" y="14395"/>
                        <a:pt x="14465" y="14241"/>
                        <a:pt x="13813" y="14037"/>
                      </a:cubicBezTo>
                      <a:cubicBezTo>
                        <a:pt x="13525" y="13952"/>
                        <a:pt x="13253" y="13820"/>
                        <a:pt x="12965" y="13735"/>
                      </a:cubicBezTo>
                      <a:cubicBezTo>
                        <a:pt x="13012" y="13791"/>
                        <a:pt x="13069" y="13840"/>
                        <a:pt x="13139" y="13866"/>
                      </a:cubicBezTo>
                      <a:cubicBezTo>
                        <a:pt x="13655" y="14080"/>
                        <a:pt x="14184" y="14269"/>
                        <a:pt x="14733" y="14383"/>
                      </a:cubicBezTo>
                      <a:cubicBezTo>
                        <a:pt x="15324" y="14501"/>
                        <a:pt x="15966" y="14549"/>
                        <a:pt x="16531" y="14301"/>
                      </a:cubicBezTo>
                      <a:cubicBezTo>
                        <a:pt x="16967" y="14115"/>
                        <a:pt x="17289" y="13726"/>
                        <a:pt x="17451" y="13287"/>
                      </a:cubicBezTo>
                      <a:cubicBezTo>
                        <a:pt x="17701" y="12618"/>
                        <a:pt x="17697" y="11886"/>
                        <a:pt x="17630" y="11184"/>
                      </a:cubicBezTo>
                      <a:cubicBezTo>
                        <a:pt x="17543" y="10321"/>
                        <a:pt x="17333" y="9476"/>
                        <a:pt x="17073" y="8650"/>
                      </a:cubicBezTo>
                      <a:cubicBezTo>
                        <a:pt x="17404" y="8644"/>
                        <a:pt x="17735" y="8651"/>
                        <a:pt x="18066" y="8646"/>
                      </a:cubicBezTo>
                      <a:cubicBezTo>
                        <a:pt x="17956" y="8541"/>
                        <a:pt x="17855" y="8420"/>
                        <a:pt x="17814" y="8271"/>
                      </a:cubicBezTo>
                      <a:cubicBezTo>
                        <a:pt x="17719" y="7973"/>
                        <a:pt x="17790" y="7655"/>
                        <a:pt x="17900" y="7373"/>
                      </a:cubicBezTo>
                      <a:cubicBezTo>
                        <a:pt x="18488" y="7365"/>
                        <a:pt x="19077" y="7370"/>
                        <a:pt x="19666" y="7370"/>
                      </a:cubicBezTo>
                      <a:cubicBezTo>
                        <a:pt x="19740" y="7592"/>
                        <a:pt x="19838" y="7812"/>
                        <a:pt x="19854" y="8049"/>
                      </a:cubicBezTo>
                      <a:cubicBezTo>
                        <a:pt x="19838" y="8314"/>
                        <a:pt x="19586" y="8464"/>
                        <a:pt x="19431" y="8651"/>
                      </a:cubicBezTo>
                      <a:cubicBezTo>
                        <a:pt x="19866" y="8667"/>
                        <a:pt x="20301" y="8647"/>
                        <a:pt x="20736" y="8663"/>
                      </a:cubicBezTo>
                      <a:cubicBezTo>
                        <a:pt x="21376" y="8676"/>
                        <a:pt x="22017" y="8652"/>
                        <a:pt x="22657" y="8675"/>
                      </a:cubicBezTo>
                      <a:cubicBezTo>
                        <a:pt x="22454" y="8570"/>
                        <a:pt x="22291" y="8395"/>
                        <a:pt x="22211" y="8179"/>
                      </a:cubicBezTo>
                      <a:cubicBezTo>
                        <a:pt x="21554" y="6516"/>
                        <a:pt x="21020" y="4808"/>
                        <a:pt x="20396" y="3133"/>
                      </a:cubicBezTo>
                      <a:cubicBezTo>
                        <a:pt x="20002" y="3116"/>
                        <a:pt x="19607" y="3134"/>
                        <a:pt x="19215" y="3103"/>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14" name="Freeform 175">
                  <a:extLst>
                    <a:ext uri="{FF2B5EF4-FFF2-40B4-BE49-F238E27FC236}">
                      <a16:creationId xmlns:a16="http://schemas.microsoft.com/office/drawing/2014/main" id="{594894C1-D046-284E-8758-21ED82AC7C56}"/>
                    </a:ext>
                  </a:extLst>
                </p:cNvPr>
                <p:cNvSpPr>
                  <a:spLocks noChangeArrowheads="1"/>
                </p:cNvSpPr>
                <p:nvPr/>
              </p:nvSpPr>
              <p:spPr bwMode="auto">
                <a:xfrm>
                  <a:off x="4490" y="3098"/>
                  <a:ext cx="33" cy="24"/>
                </a:xfrm>
                <a:custGeom>
                  <a:avLst/>
                  <a:gdLst>
                    <a:gd name="T0" fmla="*/ 30 w 6783"/>
                    <a:gd name="T1" fmla="*/ 2 h 4741"/>
                    <a:gd name="T2" fmla="*/ 33 w 6783"/>
                    <a:gd name="T3" fmla="*/ 0 h 4741"/>
                    <a:gd name="T4" fmla="*/ 31 w 6783"/>
                    <a:gd name="T5" fmla="*/ 2 h 4741"/>
                    <a:gd name="T6" fmla="*/ 17 w 6783"/>
                    <a:gd name="T7" fmla="*/ 14 h 4741"/>
                    <a:gd name="T8" fmla="*/ 14 w 6783"/>
                    <a:gd name="T9" fmla="*/ 14 h 4741"/>
                    <a:gd name="T10" fmla="*/ 15 w 6783"/>
                    <a:gd name="T11" fmla="*/ 15 h 4741"/>
                    <a:gd name="T12" fmla="*/ 3 w 6783"/>
                    <a:gd name="T13" fmla="*/ 24 h 4741"/>
                    <a:gd name="T14" fmla="*/ 0 w 6783"/>
                    <a:gd name="T15" fmla="*/ 19 h 4741"/>
                    <a:gd name="T16" fmla="*/ 3 w 6783"/>
                    <a:gd name="T17" fmla="*/ 21 h 4741"/>
                    <a:gd name="T18" fmla="*/ 3 w 6783"/>
                    <a:gd name="T19" fmla="*/ 16 h 4741"/>
                    <a:gd name="T20" fmla="*/ 30 w 6783"/>
                    <a:gd name="T21" fmla="*/ 2 h 47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83"/>
                    <a:gd name="T34" fmla="*/ 0 h 4741"/>
                    <a:gd name="T35" fmla="*/ 6783 w 6783"/>
                    <a:gd name="T36" fmla="*/ 4741 h 47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83" h="4741">
                      <a:moveTo>
                        <a:pt x="6157" y="399"/>
                      </a:moveTo>
                      <a:cubicBezTo>
                        <a:pt x="6368" y="269"/>
                        <a:pt x="6566" y="118"/>
                        <a:pt x="6783" y="0"/>
                      </a:cubicBezTo>
                      <a:cubicBezTo>
                        <a:pt x="6670" y="111"/>
                        <a:pt x="6548" y="212"/>
                        <a:pt x="6428" y="315"/>
                      </a:cubicBezTo>
                      <a:cubicBezTo>
                        <a:pt x="5453" y="1158"/>
                        <a:pt x="4458" y="1978"/>
                        <a:pt x="3436" y="2763"/>
                      </a:cubicBezTo>
                      <a:cubicBezTo>
                        <a:pt x="3280" y="2764"/>
                        <a:pt x="3124" y="2762"/>
                        <a:pt x="2968" y="2762"/>
                      </a:cubicBezTo>
                      <a:cubicBezTo>
                        <a:pt x="3029" y="2835"/>
                        <a:pt x="3094" y="2904"/>
                        <a:pt x="3159" y="2973"/>
                      </a:cubicBezTo>
                      <a:cubicBezTo>
                        <a:pt x="2349" y="3586"/>
                        <a:pt x="1525" y="4181"/>
                        <a:pt x="677" y="4741"/>
                      </a:cubicBezTo>
                      <a:cubicBezTo>
                        <a:pt x="463" y="4374"/>
                        <a:pt x="219" y="4024"/>
                        <a:pt x="0" y="3660"/>
                      </a:cubicBezTo>
                      <a:cubicBezTo>
                        <a:pt x="249" y="3759"/>
                        <a:pt x="462" y="3922"/>
                        <a:pt x="681" y="4071"/>
                      </a:cubicBezTo>
                      <a:cubicBezTo>
                        <a:pt x="684" y="3751"/>
                        <a:pt x="666" y="3432"/>
                        <a:pt x="673" y="3113"/>
                      </a:cubicBezTo>
                      <a:cubicBezTo>
                        <a:pt x="2580" y="2382"/>
                        <a:pt x="4433" y="1496"/>
                        <a:pt x="6157" y="399"/>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15" name="Freeform 176">
                  <a:extLst>
                    <a:ext uri="{FF2B5EF4-FFF2-40B4-BE49-F238E27FC236}">
                      <a16:creationId xmlns:a16="http://schemas.microsoft.com/office/drawing/2014/main" id="{2A73B772-001B-554A-8ED4-ED7A91CA98CB}"/>
                    </a:ext>
                  </a:extLst>
                </p:cNvPr>
                <p:cNvSpPr>
                  <a:spLocks noChangeArrowheads="1"/>
                </p:cNvSpPr>
                <p:nvPr/>
              </p:nvSpPr>
              <p:spPr bwMode="auto">
                <a:xfrm>
                  <a:off x="4490" y="3098"/>
                  <a:ext cx="33" cy="24"/>
                </a:xfrm>
                <a:custGeom>
                  <a:avLst/>
                  <a:gdLst>
                    <a:gd name="T0" fmla="*/ 30 w 6783"/>
                    <a:gd name="T1" fmla="*/ 2 h 4741"/>
                    <a:gd name="T2" fmla="*/ 33 w 6783"/>
                    <a:gd name="T3" fmla="*/ 0 h 4741"/>
                    <a:gd name="T4" fmla="*/ 31 w 6783"/>
                    <a:gd name="T5" fmla="*/ 2 h 4741"/>
                    <a:gd name="T6" fmla="*/ 17 w 6783"/>
                    <a:gd name="T7" fmla="*/ 14 h 4741"/>
                    <a:gd name="T8" fmla="*/ 14 w 6783"/>
                    <a:gd name="T9" fmla="*/ 14 h 4741"/>
                    <a:gd name="T10" fmla="*/ 15 w 6783"/>
                    <a:gd name="T11" fmla="*/ 15 h 4741"/>
                    <a:gd name="T12" fmla="*/ 3 w 6783"/>
                    <a:gd name="T13" fmla="*/ 24 h 4741"/>
                    <a:gd name="T14" fmla="*/ 0 w 6783"/>
                    <a:gd name="T15" fmla="*/ 19 h 4741"/>
                    <a:gd name="T16" fmla="*/ 3 w 6783"/>
                    <a:gd name="T17" fmla="*/ 21 h 4741"/>
                    <a:gd name="T18" fmla="*/ 3 w 6783"/>
                    <a:gd name="T19" fmla="*/ 16 h 4741"/>
                    <a:gd name="T20" fmla="*/ 30 w 6783"/>
                    <a:gd name="T21" fmla="*/ 2 h 47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83"/>
                    <a:gd name="T34" fmla="*/ 0 h 4741"/>
                    <a:gd name="T35" fmla="*/ 6783 w 6783"/>
                    <a:gd name="T36" fmla="*/ 4741 h 47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83" h="4741">
                      <a:moveTo>
                        <a:pt x="6157" y="399"/>
                      </a:moveTo>
                      <a:cubicBezTo>
                        <a:pt x="6368" y="269"/>
                        <a:pt x="6566" y="118"/>
                        <a:pt x="6783" y="0"/>
                      </a:cubicBezTo>
                      <a:cubicBezTo>
                        <a:pt x="6670" y="111"/>
                        <a:pt x="6548" y="212"/>
                        <a:pt x="6428" y="315"/>
                      </a:cubicBezTo>
                      <a:cubicBezTo>
                        <a:pt x="5453" y="1158"/>
                        <a:pt x="4458" y="1978"/>
                        <a:pt x="3436" y="2763"/>
                      </a:cubicBezTo>
                      <a:cubicBezTo>
                        <a:pt x="3280" y="2764"/>
                        <a:pt x="3124" y="2762"/>
                        <a:pt x="2968" y="2762"/>
                      </a:cubicBezTo>
                      <a:cubicBezTo>
                        <a:pt x="3029" y="2835"/>
                        <a:pt x="3094" y="2904"/>
                        <a:pt x="3159" y="2973"/>
                      </a:cubicBezTo>
                      <a:cubicBezTo>
                        <a:pt x="2349" y="3586"/>
                        <a:pt x="1525" y="4181"/>
                        <a:pt x="677" y="4741"/>
                      </a:cubicBezTo>
                      <a:cubicBezTo>
                        <a:pt x="463" y="4374"/>
                        <a:pt x="219" y="4024"/>
                        <a:pt x="0" y="3660"/>
                      </a:cubicBezTo>
                      <a:cubicBezTo>
                        <a:pt x="249" y="3759"/>
                        <a:pt x="462" y="3922"/>
                        <a:pt x="681" y="4071"/>
                      </a:cubicBezTo>
                      <a:cubicBezTo>
                        <a:pt x="684" y="3751"/>
                        <a:pt x="666" y="3432"/>
                        <a:pt x="673" y="3113"/>
                      </a:cubicBezTo>
                      <a:cubicBezTo>
                        <a:pt x="2580" y="2382"/>
                        <a:pt x="4433" y="1496"/>
                        <a:pt x="6157" y="399"/>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16" name="Freeform 177">
                  <a:extLst>
                    <a:ext uri="{FF2B5EF4-FFF2-40B4-BE49-F238E27FC236}">
                      <a16:creationId xmlns:a16="http://schemas.microsoft.com/office/drawing/2014/main" id="{810812A9-189E-F34E-831B-B643F2EBD4FA}"/>
                    </a:ext>
                  </a:extLst>
                </p:cNvPr>
                <p:cNvSpPr>
                  <a:spLocks noChangeArrowheads="1"/>
                </p:cNvSpPr>
                <p:nvPr/>
              </p:nvSpPr>
              <p:spPr bwMode="auto">
                <a:xfrm>
                  <a:off x="4459" y="3108"/>
                  <a:ext cx="25" cy="15"/>
                </a:xfrm>
                <a:custGeom>
                  <a:avLst/>
                  <a:gdLst>
                    <a:gd name="T0" fmla="*/ 2 w 5125"/>
                    <a:gd name="T1" fmla="*/ 7 h 3144"/>
                    <a:gd name="T2" fmla="*/ 22 w 5125"/>
                    <a:gd name="T3" fmla="*/ 0 h 3144"/>
                    <a:gd name="T4" fmla="*/ 25 w 5125"/>
                    <a:gd name="T5" fmla="*/ 4 h 3144"/>
                    <a:gd name="T6" fmla="*/ 22 w 5125"/>
                    <a:gd name="T7" fmla="*/ 4 h 3144"/>
                    <a:gd name="T8" fmla="*/ 15 w 5125"/>
                    <a:gd name="T9" fmla="*/ 6 h 3144"/>
                    <a:gd name="T10" fmla="*/ 13 w 5125"/>
                    <a:gd name="T11" fmla="*/ 12 h 3144"/>
                    <a:gd name="T12" fmla="*/ 3 w 5125"/>
                    <a:gd name="T13" fmla="*/ 15 h 3144"/>
                    <a:gd name="T14" fmla="*/ 0 w 5125"/>
                    <a:gd name="T15" fmla="*/ 8 h 3144"/>
                    <a:gd name="T16" fmla="*/ 2 w 5125"/>
                    <a:gd name="T17" fmla="*/ 7 h 3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25"/>
                    <a:gd name="T28" fmla="*/ 0 h 3144"/>
                    <a:gd name="T29" fmla="*/ 5125 w 5125"/>
                    <a:gd name="T30" fmla="*/ 3144 h 3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25" h="3144">
                      <a:moveTo>
                        <a:pt x="486" y="1482"/>
                      </a:moveTo>
                      <a:cubicBezTo>
                        <a:pt x="1847" y="1010"/>
                        <a:pt x="3204" y="525"/>
                        <a:pt x="4546" y="0"/>
                      </a:cubicBezTo>
                      <a:cubicBezTo>
                        <a:pt x="4747" y="240"/>
                        <a:pt x="4943" y="485"/>
                        <a:pt x="5125" y="740"/>
                      </a:cubicBezTo>
                      <a:cubicBezTo>
                        <a:pt x="4907" y="734"/>
                        <a:pt x="4689" y="716"/>
                        <a:pt x="4472" y="736"/>
                      </a:cubicBezTo>
                      <a:cubicBezTo>
                        <a:pt x="3952" y="769"/>
                        <a:pt x="3419" y="949"/>
                        <a:pt x="3056" y="1336"/>
                      </a:cubicBezTo>
                      <a:cubicBezTo>
                        <a:pt x="2747" y="1658"/>
                        <a:pt x="2598" y="2113"/>
                        <a:pt x="2619" y="2555"/>
                      </a:cubicBezTo>
                      <a:cubicBezTo>
                        <a:pt x="1919" y="2753"/>
                        <a:pt x="1223" y="2965"/>
                        <a:pt x="518" y="3144"/>
                      </a:cubicBezTo>
                      <a:cubicBezTo>
                        <a:pt x="345" y="2649"/>
                        <a:pt x="174" y="2153"/>
                        <a:pt x="0" y="1658"/>
                      </a:cubicBezTo>
                      <a:cubicBezTo>
                        <a:pt x="160" y="1593"/>
                        <a:pt x="323" y="1539"/>
                        <a:pt x="486" y="1482"/>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17" name="Freeform 178">
                  <a:extLst>
                    <a:ext uri="{FF2B5EF4-FFF2-40B4-BE49-F238E27FC236}">
                      <a16:creationId xmlns:a16="http://schemas.microsoft.com/office/drawing/2014/main" id="{4272D015-DF84-7F49-BE18-66DACA302276}"/>
                    </a:ext>
                  </a:extLst>
                </p:cNvPr>
                <p:cNvSpPr>
                  <a:spLocks noChangeArrowheads="1"/>
                </p:cNvSpPr>
                <p:nvPr/>
              </p:nvSpPr>
              <p:spPr bwMode="auto">
                <a:xfrm>
                  <a:off x="4459" y="3108"/>
                  <a:ext cx="25" cy="15"/>
                </a:xfrm>
                <a:custGeom>
                  <a:avLst/>
                  <a:gdLst>
                    <a:gd name="T0" fmla="*/ 2 w 5125"/>
                    <a:gd name="T1" fmla="*/ 7 h 3144"/>
                    <a:gd name="T2" fmla="*/ 22 w 5125"/>
                    <a:gd name="T3" fmla="*/ 0 h 3144"/>
                    <a:gd name="T4" fmla="*/ 25 w 5125"/>
                    <a:gd name="T5" fmla="*/ 4 h 3144"/>
                    <a:gd name="T6" fmla="*/ 22 w 5125"/>
                    <a:gd name="T7" fmla="*/ 4 h 3144"/>
                    <a:gd name="T8" fmla="*/ 15 w 5125"/>
                    <a:gd name="T9" fmla="*/ 6 h 3144"/>
                    <a:gd name="T10" fmla="*/ 13 w 5125"/>
                    <a:gd name="T11" fmla="*/ 12 h 3144"/>
                    <a:gd name="T12" fmla="*/ 3 w 5125"/>
                    <a:gd name="T13" fmla="*/ 15 h 3144"/>
                    <a:gd name="T14" fmla="*/ 0 w 5125"/>
                    <a:gd name="T15" fmla="*/ 8 h 3144"/>
                    <a:gd name="T16" fmla="*/ 2 w 5125"/>
                    <a:gd name="T17" fmla="*/ 7 h 3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25"/>
                    <a:gd name="T28" fmla="*/ 0 h 3144"/>
                    <a:gd name="T29" fmla="*/ 5125 w 5125"/>
                    <a:gd name="T30" fmla="*/ 3144 h 3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25" h="3144">
                      <a:moveTo>
                        <a:pt x="486" y="1482"/>
                      </a:moveTo>
                      <a:cubicBezTo>
                        <a:pt x="1847" y="1010"/>
                        <a:pt x="3204" y="525"/>
                        <a:pt x="4546" y="0"/>
                      </a:cubicBezTo>
                      <a:cubicBezTo>
                        <a:pt x="4747" y="240"/>
                        <a:pt x="4943" y="485"/>
                        <a:pt x="5125" y="740"/>
                      </a:cubicBezTo>
                      <a:cubicBezTo>
                        <a:pt x="4907" y="734"/>
                        <a:pt x="4689" y="716"/>
                        <a:pt x="4472" y="736"/>
                      </a:cubicBezTo>
                      <a:cubicBezTo>
                        <a:pt x="3952" y="769"/>
                        <a:pt x="3419" y="949"/>
                        <a:pt x="3056" y="1336"/>
                      </a:cubicBezTo>
                      <a:cubicBezTo>
                        <a:pt x="2747" y="1658"/>
                        <a:pt x="2598" y="2113"/>
                        <a:pt x="2619" y="2555"/>
                      </a:cubicBezTo>
                      <a:cubicBezTo>
                        <a:pt x="1919" y="2753"/>
                        <a:pt x="1223" y="2965"/>
                        <a:pt x="518" y="3144"/>
                      </a:cubicBezTo>
                      <a:cubicBezTo>
                        <a:pt x="345" y="2649"/>
                        <a:pt x="174" y="2153"/>
                        <a:pt x="0" y="1658"/>
                      </a:cubicBezTo>
                      <a:cubicBezTo>
                        <a:pt x="160" y="1593"/>
                        <a:pt x="323" y="1539"/>
                        <a:pt x="486" y="1482"/>
                      </a:cubicBezTo>
                      <a:close/>
                    </a:path>
                  </a:pathLst>
                </a:custGeom>
                <a:solidFill>
                  <a:srgbClr val="E32E3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18" name="Freeform 179">
                  <a:extLst>
                    <a:ext uri="{FF2B5EF4-FFF2-40B4-BE49-F238E27FC236}">
                      <a16:creationId xmlns:a16="http://schemas.microsoft.com/office/drawing/2014/main" id="{44E3ED15-290E-5049-8D68-2CB99ECC4C58}"/>
                    </a:ext>
                  </a:extLst>
                </p:cNvPr>
                <p:cNvSpPr>
                  <a:spLocks noChangeArrowheads="1"/>
                </p:cNvSpPr>
                <p:nvPr/>
              </p:nvSpPr>
              <p:spPr bwMode="auto">
                <a:xfrm>
                  <a:off x="4406" y="3111"/>
                  <a:ext cx="28" cy="28"/>
                </a:xfrm>
                <a:custGeom>
                  <a:avLst/>
                  <a:gdLst>
                    <a:gd name="T0" fmla="*/ 0 w 5639"/>
                    <a:gd name="T1" fmla="*/ 0 h 5621"/>
                    <a:gd name="T2" fmla="*/ 4 w 5639"/>
                    <a:gd name="T3" fmla="*/ 0 h 5621"/>
                    <a:gd name="T4" fmla="*/ 12 w 5639"/>
                    <a:gd name="T5" fmla="*/ 0 h 5621"/>
                    <a:gd name="T6" fmla="*/ 15 w 5639"/>
                    <a:gd name="T7" fmla="*/ 5 h 5621"/>
                    <a:gd name="T8" fmla="*/ 21 w 5639"/>
                    <a:gd name="T9" fmla="*/ 17 h 5621"/>
                    <a:gd name="T10" fmla="*/ 22 w 5639"/>
                    <a:gd name="T11" fmla="*/ 16 h 5621"/>
                    <a:gd name="T12" fmla="*/ 22 w 5639"/>
                    <a:gd name="T13" fmla="*/ 5 h 5621"/>
                    <a:gd name="T14" fmla="*/ 22 w 5639"/>
                    <a:gd name="T15" fmla="*/ 3 h 5621"/>
                    <a:gd name="T16" fmla="*/ 19 w 5639"/>
                    <a:gd name="T17" fmla="*/ 0 h 5621"/>
                    <a:gd name="T18" fmla="*/ 28 w 5639"/>
                    <a:gd name="T19" fmla="*/ 0 h 5621"/>
                    <a:gd name="T20" fmla="*/ 26 w 5639"/>
                    <a:gd name="T21" fmla="*/ 2 h 5621"/>
                    <a:gd name="T22" fmla="*/ 26 w 5639"/>
                    <a:gd name="T23" fmla="*/ 4 h 5621"/>
                    <a:gd name="T24" fmla="*/ 26 w 5639"/>
                    <a:gd name="T25" fmla="*/ 15 h 5621"/>
                    <a:gd name="T26" fmla="*/ 26 w 5639"/>
                    <a:gd name="T27" fmla="*/ 21 h 5621"/>
                    <a:gd name="T28" fmla="*/ 26 w 5639"/>
                    <a:gd name="T29" fmla="*/ 25 h 5621"/>
                    <a:gd name="T30" fmla="*/ 28 w 5639"/>
                    <a:gd name="T31" fmla="*/ 28 h 5621"/>
                    <a:gd name="T32" fmla="*/ 17 w 5639"/>
                    <a:gd name="T33" fmla="*/ 28 h 5621"/>
                    <a:gd name="T34" fmla="*/ 14 w 5639"/>
                    <a:gd name="T35" fmla="*/ 24 h 5621"/>
                    <a:gd name="T36" fmla="*/ 12 w 5639"/>
                    <a:gd name="T37" fmla="*/ 20 h 5621"/>
                    <a:gd name="T38" fmla="*/ 6 w 5639"/>
                    <a:gd name="T39" fmla="*/ 10 h 5621"/>
                    <a:gd name="T40" fmla="*/ 6 w 5639"/>
                    <a:gd name="T41" fmla="*/ 22 h 5621"/>
                    <a:gd name="T42" fmla="*/ 7 w 5639"/>
                    <a:gd name="T43" fmla="*/ 26 h 5621"/>
                    <a:gd name="T44" fmla="*/ 9 w 5639"/>
                    <a:gd name="T45" fmla="*/ 28 h 5621"/>
                    <a:gd name="T46" fmla="*/ 2 w 5639"/>
                    <a:gd name="T47" fmla="*/ 28 h 5621"/>
                    <a:gd name="T48" fmla="*/ 0 w 5639"/>
                    <a:gd name="T49" fmla="*/ 28 h 5621"/>
                    <a:gd name="T50" fmla="*/ 3 w 5639"/>
                    <a:gd name="T51" fmla="*/ 24 h 5621"/>
                    <a:gd name="T52" fmla="*/ 3 w 5639"/>
                    <a:gd name="T53" fmla="*/ 5 h 5621"/>
                    <a:gd name="T54" fmla="*/ 2 w 5639"/>
                    <a:gd name="T55" fmla="*/ 3 h 5621"/>
                    <a:gd name="T56" fmla="*/ 0 w 5639"/>
                    <a:gd name="T57" fmla="*/ 0 h 56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39"/>
                    <a:gd name="T88" fmla="*/ 0 h 5621"/>
                    <a:gd name="T89" fmla="*/ 5639 w 5639"/>
                    <a:gd name="T90" fmla="*/ 5621 h 56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39" h="5621">
                      <a:moveTo>
                        <a:pt x="93" y="22"/>
                      </a:moveTo>
                      <a:cubicBezTo>
                        <a:pt x="357" y="0"/>
                        <a:pt x="621" y="26"/>
                        <a:pt x="885" y="23"/>
                      </a:cubicBezTo>
                      <a:cubicBezTo>
                        <a:pt x="1391" y="22"/>
                        <a:pt x="1898" y="23"/>
                        <a:pt x="2404" y="22"/>
                      </a:cubicBezTo>
                      <a:cubicBezTo>
                        <a:pt x="2606" y="309"/>
                        <a:pt x="2766" y="624"/>
                        <a:pt x="2946" y="925"/>
                      </a:cubicBezTo>
                      <a:cubicBezTo>
                        <a:pt x="3408" y="1725"/>
                        <a:pt x="3857" y="2532"/>
                        <a:pt x="4312" y="3336"/>
                      </a:cubicBezTo>
                      <a:cubicBezTo>
                        <a:pt x="4333" y="3319"/>
                        <a:pt x="4374" y="3287"/>
                        <a:pt x="4395" y="3270"/>
                      </a:cubicBezTo>
                      <a:cubicBezTo>
                        <a:pt x="4395" y="2505"/>
                        <a:pt x="4380" y="1740"/>
                        <a:pt x="4388" y="975"/>
                      </a:cubicBezTo>
                      <a:cubicBezTo>
                        <a:pt x="4386" y="857"/>
                        <a:pt x="4401" y="730"/>
                        <a:pt x="4342" y="622"/>
                      </a:cubicBezTo>
                      <a:cubicBezTo>
                        <a:pt x="4231" y="411"/>
                        <a:pt x="4060" y="242"/>
                        <a:pt x="3927" y="46"/>
                      </a:cubicBezTo>
                      <a:cubicBezTo>
                        <a:pt x="4477" y="32"/>
                        <a:pt x="5027" y="46"/>
                        <a:pt x="5576" y="59"/>
                      </a:cubicBezTo>
                      <a:cubicBezTo>
                        <a:pt x="5466" y="194"/>
                        <a:pt x="5339" y="315"/>
                        <a:pt x="5229" y="450"/>
                      </a:cubicBezTo>
                      <a:cubicBezTo>
                        <a:pt x="5130" y="566"/>
                        <a:pt x="5152" y="729"/>
                        <a:pt x="5145" y="870"/>
                      </a:cubicBezTo>
                      <a:cubicBezTo>
                        <a:pt x="5151" y="1577"/>
                        <a:pt x="5129" y="2284"/>
                        <a:pt x="5137" y="2992"/>
                      </a:cubicBezTo>
                      <a:cubicBezTo>
                        <a:pt x="5130" y="3378"/>
                        <a:pt x="5150" y="3765"/>
                        <a:pt x="5145" y="4151"/>
                      </a:cubicBezTo>
                      <a:cubicBezTo>
                        <a:pt x="5156" y="4415"/>
                        <a:pt x="5116" y="4685"/>
                        <a:pt x="5177" y="4944"/>
                      </a:cubicBezTo>
                      <a:cubicBezTo>
                        <a:pt x="5286" y="5194"/>
                        <a:pt x="5508" y="5371"/>
                        <a:pt x="5639" y="5608"/>
                      </a:cubicBezTo>
                      <a:cubicBezTo>
                        <a:pt x="4877" y="5621"/>
                        <a:pt x="4116" y="5612"/>
                        <a:pt x="3354" y="5612"/>
                      </a:cubicBezTo>
                      <a:cubicBezTo>
                        <a:pt x="3189" y="5336"/>
                        <a:pt x="3030" y="5055"/>
                        <a:pt x="2868" y="4777"/>
                      </a:cubicBezTo>
                      <a:cubicBezTo>
                        <a:pt x="2721" y="4519"/>
                        <a:pt x="2572" y="4261"/>
                        <a:pt x="2423" y="4004"/>
                      </a:cubicBezTo>
                      <a:cubicBezTo>
                        <a:pt x="2039" y="3341"/>
                        <a:pt x="1670" y="2669"/>
                        <a:pt x="1279" y="2011"/>
                      </a:cubicBezTo>
                      <a:cubicBezTo>
                        <a:pt x="1254" y="2834"/>
                        <a:pt x="1259" y="3658"/>
                        <a:pt x="1279" y="4481"/>
                      </a:cubicBezTo>
                      <a:cubicBezTo>
                        <a:pt x="1270" y="4739"/>
                        <a:pt x="1317" y="5012"/>
                        <a:pt x="1502" y="5205"/>
                      </a:cubicBezTo>
                      <a:cubicBezTo>
                        <a:pt x="1594" y="5314"/>
                        <a:pt x="1693" y="5418"/>
                        <a:pt x="1783" y="5530"/>
                      </a:cubicBezTo>
                      <a:cubicBezTo>
                        <a:pt x="1313" y="5558"/>
                        <a:pt x="841" y="5528"/>
                        <a:pt x="370" y="5558"/>
                      </a:cubicBezTo>
                      <a:cubicBezTo>
                        <a:pt x="247" y="5555"/>
                        <a:pt x="124" y="5552"/>
                        <a:pt x="0" y="5551"/>
                      </a:cubicBezTo>
                      <a:cubicBezTo>
                        <a:pt x="269" y="5389"/>
                        <a:pt x="545" y="5153"/>
                        <a:pt x="566" y="4817"/>
                      </a:cubicBezTo>
                      <a:cubicBezTo>
                        <a:pt x="541" y="3525"/>
                        <a:pt x="549" y="2232"/>
                        <a:pt x="560" y="939"/>
                      </a:cubicBezTo>
                      <a:cubicBezTo>
                        <a:pt x="557" y="810"/>
                        <a:pt x="579" y="665"/>
                        <a:pt x="495" y="554"/>
                      </a:cubicBezTo>
                      <a:cubicBezTo>
                        <a:pt x="369" y="371"/>
                        <a:pt x="211" y="211"/>
                        <a:pt x="93" y="22"/>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19" name="Freeform 180">
                  <a:extLst>
                    <a:ext uri="{FF2B5EF4-FFF2-40B4-BE49-F238E27FC236}">
                      <a16:creationId xmlns:a16="http://schemas.microsoft.com/office/drawing/2014/main" id="{91BC98D5-0CDB-F64B-B3F1-E70BC056D26E}"/>
                    </a:ext>
                  </a:extLst>
                </p:cNvPr>
                <p:cNvSpPr>
                  <a:spLocks noChangeArrowheads="1"/>
                </p:cNvSpPr>
                <p:nvPr/>
              </p:nvSpPr>
              <p:spPr bwMode="auto">
                <a:xfrm>
                  <a:off x="4480" y="3114"/>
                  <a:ext cx="7" cy="3"/>
                </a:xfrm>
                <a:custGeom>
                  <a:avLst/>
                  <a:gdLst>
                    <a:gd name="T0" fmla="*/ 2 w 1486"/>
                    <a:gd name="T1" fmla="*/ 1 h 615"/>
                    <a:gd name="T2" fmla="*/ 7 w 1486"/>
                    <a:gd name="T3" fmla="*/ 1 h 615"/>
                    <a:gd name="T4" fmla="*/ 0 w 1486"/>
                    <a:gd name="T5" fmla="*/ 3 h 615"/>
                    <a:gd name="T6" fmla="*/ 2 w 1486"/>
                    <a:gd name="T7" fmla="*/ 1 h 615"/>
                    <a:gd name="T8" fmla="*/ 0 60000 65536"/>
                    <a:gd name="T9" fmla="*/ 0 60000 65536"/>
                    <a:gd name="T10" fmla="*/ 0 60000 65536"/>
                    <a:gd name="T11" fmla="*/ 0 60000 65536"/>
                    <a:gd name="T12" fmla="*/ 0 w 1486"/>
                    <a:gd name="T13" fmla="*/ 0 h 615"/>
                    <a:gd name="T14" fmla="*/ 1486 w 1486"/>
                    <a:gd name="T15" fmla="*/ 615 h 615"/>
                  </a:gdLst>
                  <a:ahLst/>
                  <a:cxnLst>
                    <a:cxn ang="T8">
                      <a:pos x="T0" y="T1"/>
                    </a:cxn>
                    <a:cxn ang="T9">
                      <a:pos x="T2" y="T3"/>
                    </a:cxn>
                    <a:cxn ang="T10">
                      <a:pos x="T4" y="T5"/>
                    </a:cxn>
                    <a:cxn ang="T11">
                      <a:pos x="T6" y="T7"/>
                    </a:cxn>
                  </a:cxnLst>
                  <a:rect l="T12" t="T13" r="T14" b="T15"/>
                  <a:pathLst>
                    <a:path w="1486" h="615">
                      <a:moveTo>
                        <a:pt x="455" y="103"/>
                      </a:moveTo>
                      <a:cubicBezTo>
                        <a:pt x="787" y="0"/>
                        <a:pt x="1161" y="3"/>
                        <a:pt x="1486" y="131"/>
                      </a:cubicBezTo>
                      <a:cubicBezTo>
                        <a:pt x="1011" y="301"/>
                        <a:pt x="537" y="477"/>
                        <a:pt x="52" y="615"/>
                      </a:cubicBezTo>
                      <a:cubicBezTo>
                        <a:pt x="0" y="356"/>
                        <a:pt x="234" y="171"/>
                        <a:pt x="455" y="103"/>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20" name="Freeform 181">
                  <a:extLst>
                    <a:ext uri="{FF2B5EF4-FFF2-40B4-BE49-F238E27FC236}">
                      <a16:creationId xmlns:a16="http://schemas.microsoft.com/office/drawing/2014/main" id="{683BD44D-D42E-114D-9773-CCEC0F72E44A}"/>
                    </a:ext>
                  </a:extLst>
                </p:cNvPr>
                <p:cNvSpPr>
                  <a:spLocks noChangeArrowheads="1"/>
                </p:cNvSpPr>
                <p:nvPr/>
              </p:nvSpPr>
              <p:spPr bwMode="auto">
                <a:xfrm>
                  <a:off x="4480" y="3114"/>
                  <a:ext cx="7" cy="3"/>
                </a:xfrm>
                <a:custGeom>
                  <a:avLst/>
                  <a:gdLst>
                    <a:gd name="T0" fmla="*/ 2 w 1486"/>
                    <a:gd name="T1" fmla="*/ 1 h 615"/>
                    <a:gd name="T2" fmla="*/ 7 w 1486"/>
                    <a:gd name="T3" fmla="*/ 1 h 615"/>
                    <a:gd name="T4" fmla="*/ 0 w 1486"/>
                    <a:gd name="T5" fmla="*/ 3 h 615"/>
                    <a:gd name="T6" fmla="*/ 2 w 1486"/>
                    <a:gd name="T7" fmla="*/ 1 h 615"/>
                    <a:gd name="T8" fmla="*/ 0 60000 65536"/>
                    <a:gd name="T9" fmla="*/ 0 60000 65536"/>
                    <a:gd name="T10" fmla="*/ 0 60000 65536"/>
                    <a:gd name="T11" fmla="*/ 0 60000 65536"/>
                    <a:gd name="T12" fmla="*/ 0 w 1486"/>
                    <a:gd name="T13" fmla="*/ 0 h 615"/>
                    <a:gd name="T14" fmla="*/ 1486 w 1486"/>
                    <a:gd name="T15" fmla="*/ 615 h 615"/>
                  </a:gdLst>
                  <a:ahLst/>
                  <a:cxnLst>
                    <a:cxn ang="T8">
                      <a:pos x="T0" y="T1"/>
                    </a:cxn>
                    <a:cxn ang="T9">
                      <a:pos x="T2" y="T3"/>
                    </a:cxn>
                    <a:cxn ang="T10">
                      <a:pos x="T4" y="T5"/>
                    </a:cxn>
                    <a:cxn ang="T11">
                      <a:pos x="T6" y="T7"/>
                    </a:cxn>
                  </a:cxnLst>
                  <a:rect l="T12" t="T13" r="T14" b="T15"/>
                  <a:pathLst>
                    <a:path w="1486" h="615">
                      <a:moveTo>
                        <a:pt x="455" y="103"/>
                      </a:moveTo>
                      <a:cubicBezTo>
                        <a:pt x="787" y="0"/>
                        <a:pt x="1161" y="3"/>
                        <a:pt x="1486" y="131"/>
                      </a:cubicBezTo>
                      <a:cubicBezTo>
                        <a:pt x="1011" y="301"/>
                        <a:pt x="537" y="477"/>
                        <a:pt x="52" y="615"/>
                      </a:cubicBezTo>
                      <a:cubicBezTo>
                        <a:pt x="0" y="356"/>
                        <a:pt x="234" y="171"/>
                        <a:pt x="455" y="103"/>
                      </a:cubicBezTo>
                      <a:close/>
                    </a:path>
                  </a:pathLst>
                </a:custGeom>
                <a:solidFill>
                  <a:srgbClr val="E32E3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21" name="Freeform 182">
                  <a:extLst>
                    <a:ext uri="{FF2B5EF4-FFF2-40B4-BE49-F238E27FC236}">
                      <a16:creationId xmlns:a16="http://schemas.microsoft.com/office/drawing/2014/main" id="{8EA59A74-999F-C549-ADEF-39FA0E672C83}"/>
                    </a:ext>
                  </a:extLst>
                </p:cNvPr>
                <p:cNvSpPr>
                  <a:spLocks noChangeArrowheads="1"/>
                </p:cNvSpPr>
                <p:nvPr/>
              </p:nvSpPr>
              <p:spPr bwMode="auto">
                <a:xfrm>
                  <a:off x="4481" y="3115"/>
                  <a:ext cx="11" cy="8"/>
                </a:xfrm>
                <a:custGeom>
                  <a:avLst/>
                  <a:gdLst>
                    <a:gd name="T0" fmla="*/ 0 w 2319"/>
                    <a:gd name="T1" fmla="*/ 2 h 1588"/>
                    <a:gd name="T2" fmla="*/ 7 w 2319"/>
                    <a:gd name="T3" fmla="*/ 0 h 1588"/>
                    <a:gd name="T4" fmla="*/ 11 w 2319"/>
                    <a:gd name="T5" fmla="*/ 7 h 1588"/>
                    <a:gd name="T6" fmla="*/ 9 w 2319"/>
                    <a:gd name="T7" fmla="*/ 8 h 1588"/>
                    <a:gd name="T8" fmla="*/ 5 w 2319"/>
                    <a:gd name="T9" fmla="*/ 6 h 1588"/>
                    <a:gd name="T10" fmla="*/ 1 w 2319"/>
                    <a:gd name="T11" fmla="*/ 4 h 1588"/>
                    <a:gd name="T12" fmla="*/ 0 w 2319"/>
                    <a:gd name="T13" fmla="*/ 2 h 1588"/>
                    <a:gd name="T14" fmla="*/ 0 60000 65536"/>
                    <a:gd name="T15" fmla="*/ 0 60000 65536"/>
                    <a:gd name="T16" fmla="*/ 0 60000 65536"/>
                    <a:gd name="T17" fmla="*/ 0 60000 65536"/>
                    <a:gd name="T18" fmla="*/ 0 60000 65536"/>
                    <a:gd name="T19" fmla="*/ 0 60000 65536"/>
                    <a:gd name="T20" fmla="*/ 0 60000 65536"/>
                    <a:gd name="T21" fmla="*/ 0 w 2319"/>
                    <a:gd name="T22" fmla="*/ 0 h 1588"/>
                    <a:gd name="T23" fmla="*/ 2319 w 2319"/>
                    <a:gd name="T24" fmla="*/ 1588 h 1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19" h="1588">
                      <a:moveTo>
                        <a:pt x="0" y="484"/>
                      </a:moveTo>
                      <a:cubicBezTo>
                        <a:pt x="485" y="346"/>
                        <a:pt x="959" y="170"/>
                        <a:pt x="1434" y="0"/>
                      </a:cubicBezTo>
                      <a:cubicBezTo>
                        <a:pt x="1742" y="442"/>
                        <a:pt x="2040" y="892"/>
                        <a:pt x="2319" y="1353"/>
                      </a:cubicBezTo>
                      <a:cubicBezTo>
                        <a:pt x="2205" y="1435"/>
                        <a:pt x="2088" y="1512"/>
                        <a:pt x="1971" y="1588"/>
                      </a:cubicBezTo>
                      <a:cubicBezTo>
                        <a:pt x="1721" y="1409"/>
                        <a:pt x="1438" y="1281"/>
                        <a:pt x="1154" y="1166"/>
                      </a:cubicBezTo>
                      <a:cubicBezTo>
                        <a:pt x="848" y="1041"/>
                        <a:pt x="510" y="978"/>
                        <a:pt x="239" y="778"/>
                      </a:cubicBezTo>
                      <a:cubicBezTo>
                        <a:pt x="133" y="705"/>
                        <a:pt x="52" y="601"/>
                        <a:pt x="0" y="484"/>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22" name="Freeform 183">
                  <a:extLst>
                    <a:ext uri="{FF2B5EF4-FFF2-40B4-BE49-F238E27FC236}">
                      <a16:creationId xmlns:a16="http://schemas.microsoft.com/office/drawing/2014/main" id="{91FD911A-3106-8A4E-A957-2F72221949EA}"/>
                    </a:ext>
                  </a:extLst>
                </p:cNvPr>
                <p:cNvSpPr>
                  <a:spLocks noChangeArrowheads="1"/>
                </p:cNvSpPr>
                <p:nvPr/>
              </p:nvSpPr>
              <p:spPr bwMode="auto">
                <a:xfrm>
                  <a:off x="4481" y="3115"/>
                  <a:ext cx="11" cy="8"/>
                </a:xfrm>
                <a:custGeom>
                  <a:avLst/>
                  <a:gdLst>
                    <a:gd name="T0" fmla="*/ 0 w 2319"/>
                    <a:gd name="T1" fmla="*/ 2 h 1588"/>
                    <a:gd name="T2" fmla="*/ 7 w 2319"/>
                    <a:gd name="T3" fmla="*/ 0 h 1588"/>
                    <a:gd name="T4" fmla="*/ 11 w 2319"/>
                    <a:gd name="T5" fmla="*/ 7 h 1588"/>
                    <a:gd name="T6" fmla="*/ 9 w 2319"/>
                    <a:gd name="T7" fmla="*/ 8 h 1588"/>
                    <a:gd name="T8" fmla="*/ 5 w 2319"/>
                    <a:gd name="T9" fmla="*/ 6 h 1588"/>
                    <a:gd name="T10" fmla="*/ 1 w 2319"/>
                    <a:gd name="T11" fmla="*/ 4 h 1588"/>
                    <a:gd name="T12" fmla="*/ 0 w 2319"/>
                    <a:gd name="T13" fmla="*/ 2 h 1588"/>
                    <a:gd name="T14" fmla="*/ 0 60000 65536"/>
                    <a:gd name="T15" fmla="*/ 0 60000 65536"/>
                    <a:gd name="T16" fmla="*/ 0 60000 65536"/>
                    <a:gd name="T17" fmla="*/ 0 60000 65536"/>
                    <a:gd name="T18" fmla="*/ 0 60000 65536"/>
                    <a:gd name="T19" fmla="*/ 0 60000 65536"/>
                    <a:gd name="T20" fmla="*/ 0 60000 65536"/>
                    <a:gd name="T21" fmla="*/ 0 w 2319"/>
                    <a:gd name="T22" fmla="*/ 0 h 1588"/>
                    <a:gd name="T23" fmla="*/ 2319 w 2319"/>
                    <a:gd name="T24" fmla="*/ 1588 h 1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19" h="1588">
                      <a:moveTo>
                        <a:pt x="0" y="484"/>
                      </a:moveTo>
                      <a:cubicBezTo>
                        <a:pt x="485" y="346"/>
                        <a:pt x="959" y="170"/>
                        <a:pt x="1434" y="0"/>
                      </a:cubicBezTo>
                      <a:cubicBezTo>
                        <a:pt x="1742" y="442"/>
                        <a:pt x="2040" y="892"/>
                        <a:pt x="2319" y="1353"/>
                      </a:cubicBezTo>
                      <a:cubicBezTo>
                        <a:pt x="2205" y="1435"/>
                        <a:pt x="2088" y="1512"/>
                        <a:pt x="1971" y="1588"/>
                      </a:cubicBezTo>
                      <a:cubicBezTo>
                        <a:pt x="1721" y="1409"/>
                        <a:pt x="1438" y="1281"/>
                        <a:pt x="1154" y="1166"/>
                      </a:cubicBezTo>
                      <a:cubicBezTo>
                        <a:pt x="848" y="1041"/>
                        <a:pt x="510" y="978"/>
                        <a:pt x="239" y="778"/>
                      </a:cubicBezTo>
                      <a:cubicBezTo>
                        <a:pt x="133" y="705"/>
                        <a:pt x="52" y="601"/>
                        <a:pt x="0" y="484"/>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23" name="Freeform 184">
                  <a:extLst>
                    <a:ext uri="{FF2B5EF4-FFF2-40B4-BE49-F238E27FC236}">
                      <a16:creationId xmlns:a16="http://schemas.microsoft.com/office/drawing/2014/main" id="{29BB97BD-6297-4A43-B0B7-DA042D89EE56}"/>
                    </a:ext>
                  </a:extLst>
                </p:cNvPr>
                <p:cNvSpPr>
                  <a:spLocks noChangeArrowheads="1"/>
                </p:cNvSpPr>
                <p:nvPr/>
              </p:nvSpPr>
              <p:spPr bwMode="auto">
                <a:xfrm>
                  <a:off x="4495" y="3115"/>
                  <a:ext cx="12" cy="21"/>
                </a:xfrm>
                <a:custGeom>
                  <a:avLst/>
                  <a:gdLst>
                    <a:gd name="T0" fmla="*/ 3 w 2414"/>
                    <a:gd name="T1" fmla="*/ 6 h 4193"/>
                    <a:gd name="T2" fmla="*/ 12 w 2414"/>
                    <a:gd name="T3" fmla="*/ 0 h 4193"/>
                    <a:gd name="T4" fmla="*/ 11 w 2414"/>
                    <a:gd name="T5" fmla="*/ 6 h 4193"/>
                    <a:gd name="T6" fmla="*/ 7 w 2414"/>
                    <a:gd name="T7" fmla="*/ 18 h 4193"/>
                    <a:gd name="T8" fmla="*/ 6 w 2414"/>
                    <a:gd name="T9" fmla="*/ 21 h 4193"/>
                    <a:gd name="T10" fmla="*/ 0 w 2414"/>
                    <a:gd name="T11" fmla="*/ 8 h 4193"/>
                    <a:gd name="T12" fmla="*/ 3 w 2414"/>
                    <a:gd name="T13" fmla="*/ 6 h 4193"/>
                    <a:gd name="T14" fmla="*/ 0 60000 65536"/>
                    <a:gd name="T15" fmla="*/ 0 60000 65536"/>
                    <a:gd name="T16" fmla="*/ 0 60000 65536"/>
                    <a:gd name="T17" fmla="*/ 0 60000 65536"/>
                    <a:gd name="T18" fmla="*/ 0 60000 65536"/>
                    <a:gd name="T19" fmla="*/ 0 60000 65536"/>
                    <a:gd name="T20" fmla="*/ 0 60000 65536"/>
                    <a:gd name="T21" fmla="*/ 0 w 2414"/>
                    <a:gd name="T22" fmla="*/ 0 h 4193"/>
                    <a:gd name="T23" fmla="*/ 2414 w 2414"/>
                    <a:gd name="T24" fmla="*/ 4193 h 41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14" h="4193">
                      <a:moveTo>
                        <a:pt x="612" y="1251"/>
                      </a:moveTo>
                      <a:cubicBezTo>
                        <a:pt x="1218" y="841"/>
                        <a:pt x="1814" y="417"/>
                        <a:pt x="2414" y="0"/>
                      </a:cubicBezTo>
                      <a:cubicBezTo>
                        <a:pt x="2350" y="391"/>
                        <a:pt x="2231" y="770"/>
                        <a:pt x="2133" y="1154"/>
                      </a:cubicBezTo>
                      <a:cubicBezTo>
                        <a:pt x="1902" y="2000"/>
                        <a:pt x="1657" y="2843"/>
                        <a:pt x="1423" y="3688"/>
                      </a:cubicBezTo>
                      <a:cubicBezTo>
                        <a:pt x="1374" y="3861"/>
                        <a:pt x="1348" y="4046"/>
                        <a:pt x="1235" y="4193"/>
                      </a:cubicBezTo>
                      <a:cubicBezTo>
                        <a:pt x="883" y="3327"/>
                        <a:pt x="464" y="2489"/>
                        <a:pt x="0" y="1678"/>
                      </a:cubicBezTo>
                      <a:cubicBezTo>
                        <a:pt x="197" y="1526"/>
                        <a:pt x="408" y="1393"/>
                        <a:pt x="612" y="1251"/>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24" name="Freeform 185">
                  <a:extLst>
                    <a:ext uri="{FF2B5EF4-FFF2-40B4-BE49-F238E27FC236}">
                      <a16:creationId xmlns:a16="http://schemas.microsoft.com/office/drawing/2014/main" id="{ECADF1D2-B7F8-0347-9E38-D24BB2CFB52E}"/>
                    </a:ext>
                  </a:extLst>
                </p:cNvPr>
                <p:cNvSpPr>
                  <a:spLocks noChangeArrowheads="1"/>
                </p:cNvSpPr>
                <p:nvPr/>
              </p:nvSpPr>
              <p:spPr bwMode="auto">
                <a:xfrm>
                  <a:off x="4495" y="3115"/>
                  <a:ext cx="12" cy="21"/>
                </a:xfrm>
                <a:custGeom>
                  <a:avLst/>
                  <a:gdLst>
                    <a:gd name="T0" fmla="*/ 3 w 2414"/>
                    <a:gd name="T1" fmla="*/ 6 h 4193"/>
                    <a:gd name="T2" fmla="*/ 12 w 2414"/>
                    <a:gd name="T3" fmla="*/ 0 h 4193"/>
                    <a:gd name="T4" fmla="*/ 11 w 2414"/>
                    <a:gd name="T5" fmla="*/ 6 h 4193"/>
                    <a:gd name="T6" fmla="*/ 7 w 2414"/>
                    <a:gd name="T7" fmla="*/ 18 h 4193"/>
                    <a:gd name="T8" fmla="*/ 6 w 2414"/>
                    <a:gd name="T9" fmla="*/ 21 h 4193"/>
                    <a:gd name="T10" fmla="*/ 0 w 2414"/>
                    <a:gd name="T11" fmla="*/ 8 h 4193"/>
                    <a:gd name="T12" fmla="*/ 3 w 2414"/>
                    <a:gd name="T13" fmla="*/ 6 h 4193"/>
                    <a:gd name="T14" fmla="*/ 0 60000 65536"/>
                    <a:gd name="T15" fmla="*/ 0 60000 65536"/>
                    <a:gd name="T16" fmla="*/ 0 60000 65536"/>
                    <a:gd name="T17" fmla="*/ 0 60000 65536"/>
                    <a:gd name="T18" fmla="*/ 0 60000 65536"/>
                    <a:gd name="T19" fmla="*/ 0 60000 65536"/>
                    <a:gd name="T20" fmla="*/ 0 60000 65536"/>
                    <a:gd name="T21" fmla="*/ 0 w 2414"/>
                    <a:gd name="T22" fmla="*/ 0 h 4193"/>
                    <a:gd name="T23" fmla="*/ 2414 w 2414"/>
                    <a:gd name="T24" fmla="*/ 4193 h 41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14" h="4193">
                      <a:moveTo>
                        <a:pt x="612" y="1251"/>
                      </a:moveTo>
                      <a:cubicBezTo>
                        <a:pt x="1218" y="841"/>
                        <a:pt x="1814" y="417"/>
                        <a:pt x="2414" y="0"/>
                      </a:cubicBezTo>
                      <a:cubicBezTo>
                        <a:pt x="2350" y="391"/>
                        <a:pt x="2231" y="770"/>
                        <a:pt x="2133" y="1154"/>
                      </a:cubicBezTo>
                      <a:cubicBezTo>
                        <a:pt x="1902" y="2000"/>
                        <a:pt x="1657" y="2843"/>
                        <a:pt x="1423" y="3688"/>
                      </a:cubicBezTo>
                      <a:cubicBezTo>
                        <a:pt x="1374" y="3861"/>
                        <a:pt x="1348" y="4046"/>
                        <a:pt x="1235" y="4193"/>
                      </a:cubicBezTo>
                      <a:cubicBezTo>
                        <a:pt x="883" y="3327"/>
                        <a:pt x="464" y="2489"/>
                        <a:pt x="0" y="1678"/>
                      </a:cubicBezTo>
                      <a:cubicBezTo>
                        <a:pt x="197" y="1526"/>
                        <a:pt x="408" y="1393"/>
                        <a:pt x="612" y="1251"/>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25" name="Freeform 186">
                  <a:extLst>
                    <a:ext uri="{FF2B5EF4-FFF2-40B4-BE49-F238E27FC236}">
                      <a16:creationId xmlns:a16="http://schemas.microsoft.com/office/drawing/2014/main" id="{F905285D-A981-4445-AFD7-EF0BB51422C8}"/>
                    </a:ext>
                  </a:extLst>
                </p:cNvPr>
                <p:cNvSpPr>
                  <a:spLocks noChangeArrowheads="1"/>
                </p:cNvSpPr>
                <p:nvPr/>
              </p:nvSpPr>
              <p:spPr bwMode="auto">
                <a:xfrm>
                  <a:off x="4447" y="3118"/>
                  <a:ext cx="5" cy="8"/>
                </a:xfrm>
                <a:custGeom>
                  <a:avLst/>
                  <a:gdLst>
                    <a:gd name="T0" fmla="*/ 2 w 1078"/>
                    <a:gd name="T1" fmla="*/ 0 h 1706"/>
                    <a:gd name="T2" fmla="*/ 4 w 1078"/>
                    <a:gd name="T3" fmla="*/ 4 h 1706"/>
                    <a:gd name="T4" fmla="*/ 5 w 1078"/>
                    <a:gd name="T5" fmla="*/ 7 h 1706"/>
                    <a:gd name="T6" fmla="*/ 0 w 1078"/>
                    <a:gd name="T7" fmla="*/ 8 h 1706"/>
                    <a:gd name="T8" fmla="*/ 2 w 1078"/>
                    <a:gd name="T9" fmla="*/ 2 h 1706"/>
                    <a:gd name="T10" fmla="*/ 2 w 1078"/>
                    <a:gd name="T11" fmla="*/ 0 h 1706"/>
                    <a:gd name="T12" fmla="*/ 0 60000 65536"/>
                    <a:gd name="T13" fmla="*/ 0 60000 65536"/>
                    <a:gd name="T14" fmla="*/ 0 60000 65536"/>
                    <a:gd name="T15" fmla="*/ 0 60000 65536"/>
                    <a:gd name="T16" fmla="*/ 0 60000 65536"/>
                    <a:gd name="T17" fmla="*/ 0 60000 65536"/>
                    <a:gd name="T18" fmla="*/ 0 w 1078"/>
                    <a:gd name="T19" fmla="*/ 0 h 1706"/>
                    <a:gd name="T20" fmla="*/ 1078 w 1078"/>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1078" h="1706">
                      <a:moveTo>
                        <a:pt x="528" y="0"/>
                      </a:moveTo>
                      <a:cubicBezTo>
                        <a:pt x="656" y="242"/>
                        <a:pt x="729" y="507"/>
                        <a:pt x="833" y="758"/>
                      </a:cubicBezTo>
                      <a:cubicBezTo>
                        <a:pt x="913" y="982"/>
                        <a:pt x="1011" y="1199"/>
                        <a:pt x="1078" y="1427"/>
                      </a:cubicBezTo>
                      <a:cubicBezTo>
                        <a:pt x="720" y="1526"/>
                        <a:pt x="360" y="1616"/>
                        <a:pt x="0" y="1706"/>
                      </a:cubicBezTo>
                      <a:cubicBezTo>
                        <a:pt x="131" y="1262"/>
                        <a:pt x="268" y="820"/>
                        <a:pt x="401" y="376"/>
                      </a:cubicBezTo>
                      <a:cubicBezTo>
                        <a:pt x="437" y="249"/>
                        <a:pt x="477" y="123"/>
                        <a:pt x="528"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26" name="Freeform 187">
                  <a:extLst>
                    <a:ext uri="{FF2B5EF4-FFF2-40B4-BE49-F238E27FC236}">
                      <a16:creationId xmlns:a16="http://schemas.microsoft.com/office/drawing/2014/main" id="{8C24BF83-B7BA-3C40-AC5A-ECC37A56C14D}"/>
                    </a:ext>
                  </a:extLst>
                </p:cNvPr>
                <p:cNvSpPr>
                  <a:spLocks noChangeArrowheads="1"/>
                </p:cNvSpPr>
                <p:nvPr/>
              </p:nvSpPr>
              <p:spPr bwMode="auto">
                <a:xfrm>
                  <a:off x="4447" y="3118"/>
                  <a:ext cx="5" cy="8"/>
                </a:xfrm>
                <a:custGeom>
                  <a:avLst/>
                  <a:gdLst>
                    <a:gd name="T0" fmla="*/ 2 w 1078"/>
                    <a:gd name="T1" fmla="*/ 0 h 1706"/>
                    <a:gd name="T2" fmla="*/ 4 w 1078"/>
                    <a:gd name="T3" fmla="*/ 4 h 1706"/>
                    <a:gd name="T4" fmla="*/ 5 w 1078"/>
                    <a:gd name="T5" fmla="*/ 7 h 1706"/>
                    <a:gd name="T6" fmla="*/ 0 w 1078"/>
                    <a:gd name="T7" fmla="*/ 8 h 1706"/>
                    <a:gd name="T8" fmla="*/ 2 w 1078"/>
                    <a:gd name="T9" fmla="*/ 2 h 1706"/>
                    <a:gd name="T10" fmla="*/ 2 w 1078"/>
                    <a:gd name="T11" fmla="*/ 0 h 1706"/>
                    <a:gd name="T12" fmla="*/ 0 60000 65536"/>
                    <a:gd name="T13" fmla="*/ 0 60000 65536"/>
                    <a:gd name="T14" fmla="*/ 0 60000 65536"/>
                    <a:gd name="T15" fmla="*/ 0 60000 65536"/>
                    <a:gd name="T16" fmla="*/ 0 60000 65536"/>
                    <a:gd name="T17" fmla="*/ 0 60000 65536"/>
                    <a:gd name="T18" fmla="*/ 0 w 1078"/>
                    <a:gd name="T19" fmla="*/ 0 h 1706"/>
                    <a:gd name="T20" fmla="*/ 1078 w 1078"/>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1078" h="1706">
                      <a:moveTo>
                        <a:pt x="528" y="0"/>
                      </a:moveTo>
                      <a:cubicBezTo>
                        <a:pt x="656" y="242"/>
                        <a:pt x="729" y="507"/>
                        <a:pt x="833" y="758"/>
                      </a:cubicBezTo>
                      <a:cubicBezTo>
                        <a:pt x="913" y="982"/>
                        <a:pt x="1011" y="1199"/>
                        <a:pt x="1078" y="1427"/>
                      </a:cubicBezTo>
                      <a:cubicBezTo>
                        <a:pt x="720" y="1526"/>
                        <a:pt x="360" y="1616"/>
                        <a:pt x="0" y="1706"/>
                      </a:cubicBezTo>
                      <a:cubicBezTo>
                        <a:pt x="131" y="1262"/>
                        <a:pt x="268" y="820"/>
                        <a:pt x="401" y="376"/>
                      </a:cubicBezTo>
                      <a:cubicBezTo>
                        <a:pt x="437" y="249"/>
                        <a:pt x="477" y="123"/>
                        <a:pt x="528" y="0"/>
                      </a:cubicBezTo>
                      <a:close/>
                    </a:path>
                  </a:pathLst>
                </a:custGeom>
                <a:solidFill>
                  <a:srgbClr val="E32E3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27" name="Freeform 188">
                  <a:extLst>
                    <a:ext uri="{FF2B5EF4-FFF2-40B4-BE49-F238E27FC236}">
                      <a16:creationId xmlns:a16="http://schemas.microsoft.com/office/drawing/2014/main" id="{37527B3E-E27E-EB4B-92A0-3960F4D13AD5}"/>
                    </a:ext>
                  </a:extLst>
                </p:cNvPr>
                <p:cNvSpPr>
                  <a:spLocks noChangeArrowheads="1"/>
                </p:cNvSpPr>
                <p:nvPr/>
              </p:nvSpPr>
              <p:spPr bwMode="auto">
                <a:xfrm>
                  <a:off x="4507" y="3118"/>
                  <a:ext cx="7" cy="10"/>
                </a:xfrm>
                <a:custGeom>
                  <a:avLst/>
                  <a:gdLst>
                    <a:gd name="T0" fmla="*/ 0 w 1386"/>
                    <a:gd name="T1" fmla="*/ 10 h 2034"/>
                    <a:gd name="T2" fmla="*/ 3 w 1386"/>
                    <a:gd name="T3" fmla="*/ 0 h 2034"/>
                    <a:gd name="T4" fmla="*/ 7 w 1386"/>
                    <a:gd name="T5" fmla="*/ 10 h 2034"/>
                    <a:gd name="T6" fmla="*/ 0 w 1386"/>
                    <a:gd name="T7" fmla="*/ 10 h 2034"/>
                    <a:gd name="T8" fmla="*/ 0 60000 65536"/>
                    <a:gd name="T9" fmla="*/ 0 60000 65536"/>
                    <a:gd name="T10" fmla="*/ 0 60000 65536"/>
                    <a:gd name="T11" fmla="*/ 0 60000 65536"/>
                    <a:gd name="T12" fmla="*/ 0 w 1386"/>
                    <a:gd name="T13" fmla="*/ 0 h 2034"/>
                    <a:gd name="T14" fmla="*/ 1386 w 1386"/>
                    <a:gd name="T15" fmla="*/ 2034 h 2034"/>
                  </a:gdLst>
                  <a:ahLst/>
                  <a:cxnLst>
                    <a:cxn ang="T8">
                      <a:pos x="T0" y="T1"/>
                    </a:cxn>
                    <a:cxn ang="T9">
                      <a:pos x="T2" y="T3"/>
                    </a:cxn>
                    <a:cxn ang="T10">
                      <a:pos x="T4" y="T5"/>
                    </a:cxn>
                    <a:cxn ang="T11">
                      <a:pos x="T6" y="T7"/>
                    </a:cxn>
                  </a:cxnLst>
                  <a:rect l="T12" t="T13" r="T14" b="T15"/>
                  <a:pathLst>
                    <a:path w="1386" h="2034">
                      <a:moveTo>
                        <a:pt x="0" y="2028"/>
                      </a:moveTo>
                      <a:cubicBezTo>
                        <a:pt x="204" y="1352"/>
                        <a:pt x="400" y="672"/>
                        <a:pt x="618" y="0"/>
                      </a:cubicBezTo>
                      <a:cubicBezTo>
                        <a:pt x="873" y="677"/>
                        <a:pt x="1135" y="1350"/>
                        <a:pt x="1386" y="2028"/>
                      </a:cubicBezTo>
                      <a:cubicBezTo>
                        <a:pt x="924" y="2034"/>
                        <a:pt x="462" y="2034"/>
                        <a:pt x="0" y="2028"/>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28" name="Freeform 189">
                  <a:extLst>
                    <a:ext uri="{FF2B5EF4-FFF2-40B4-BE49-F238E27FC236}">
                      <a16:creationId xmlns:a16="http://schemas.microsoft.com/office/drawing/2014/main" id="{8E0CB361-1C8E-B844-8BC8-533AAB3AE231}"/>
                    </a:ext>
                  </a:extLst>
                </p:cNvPr>
                <p:cNvSpPr>
                  <a:spLocks noChangeArrowheads="1"/>
                </p:cNvSpPr>
                <p:nvPr/>
              </p:nvSpPr>
              <p:spPr bwMode="auto">
                <a:xfrm>
                  <a:off x="4507" y="3118"/>
                  <a:ext cx="7" cy="10"/>
                </a:xfrm>
                <a:custGeom>
                  <a:avLst/>
                  <a:gdLst>
                    <a:gd name="T0" fmla="*/ 0 w 1386"/>
                    <a:gd name="T1" fmla="*/ 10 h 2034"/>
                    <a:gd name="T2" fmla="*/ 3 w 1386"/>
                    <a:gd name="T3" fmla="*/ 0 h 2034"/>
                    <a:gd name="T4" fmla="*/ 7 w 1386"/>
                    <a:gd name="T5" fmla="*/ 10 h 2034"/>
                    <a:gd name="T6" fmla="*/ 0 w 1386"/>
                    <a:gd name="T7" fmla="*/ 10 h 2034"/>
                    <a:gd name="T8" fmla="*/ 0 60000 65536"/>
                    <a:gd name="T9" fmla="*/ 0 60000 65536"/>
                    <a:gd name="T10" fmla="*/ 0 60000 65536"/>
                    <a:gd name="T11" fmla="*/ 0 60000 65536"/>
                    <a:gd name="T12" fmla="*/ 0 w 1386"/>
                    <a:gd name="T13" fmla="*/ 0 h 2034"/>
                    <a:gd name="T14" fmla="*/ 1386 w 1386"/>
                    <a:gd name="T15" fmla="*/ 2034 h 2034"/>
                  </a:gdLst>
                  <a:ahLst/>
                  <a:cxnLst>
                    <a:cxn ang="T8">
                      <a:pos x="T0" y="T1"/>
                    </a:cxn>
                    <a:cxn ang="T9">
                      <a:pos x="T2" y="T3"/>
                    </a:cxn>
                    <a:cxn ang="T10">
                      <a:pos x="T4" y="T5"/>
                    </a:cxn>
                    <a:cxn ang="T11">
                      <a:pos x="T6" y="T7"/>
                    </a:cxn>
                  </a:cxnLst>
                  <a:rect l="T12" t="T13" r="T14" b="T15"/>
                  <a:pathLst>
                    <a:path w="1386" h="2034">
                      <a:moveTo>
                        <a:pt x="0" y="2028"/>
                      </a:moveTo>
                      <a:cubicBezTo>
                        <a:pt x="204" y="1352"/>
                        <a:pt x="400" y="672"/>
                        <a:pt x="618" y="0"/>
                      </a:cubicBezTo>
                      <a:cubicBezTo>
                        <a:pt x="873" y="677"/>
                        <a:pt x="1135" y="1350"/>
                        <a:pt x="1386" y="2028"/>
                      </a:cubicBezTo>
                      <a:cubicBezTo>
                        <a:pt x="924" y="2034"/>
                        <a:pt x="462" y="2034"/>
                        <a:pt x="0" y="2028"/>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29" name="Freeform 190">
                  <a:extLst>
                    <a:ext uri="{FF2B5EF4-FFF2-40B4-BE49-F238E27FC236}">
                      <a16:creationId xmlns:a16="http://schemas.microsoft.com/office/drawing/2014/main" id="{D17A0A4B-5103-AA47-953E-BE417C3B871A}"/>
                    </a:ext>
                  </a:extLst>
                </p:cNvPr>
                <p:cNvSpPr>
                  <a:spLocks noChangeArrowheads="1"/>
                </p:cNvSpPr>
                <p:nvPr/>
              </p:nvSpPr>
              <p:spPr bwMode="auto">
                <a:xfrm>
                  <a:off x="4463" y="3120"/>
                  <a:ext cx="19" cy="17"/>
                </a:xfrm>
                <a:custGeom>
                  <a:avLst/>
                  <a:gdLst>
                    <a:gd name="T0" fmla="*/ 0 w 3844"/>
                    <a:gd name="T1" fmla="*/ 3 h 3542"/>
                    <a:gd name="T2" fmla="*/ 10 w 3844"/>
                    <a:gd name="T3" fmla="*/ 0 h 3542"/>
                    <a:gd name="T4" fmla="*/ 14 w 3844"/>
                    <a:gd name="T5" fmla="*/ 6 h 3542"/>
                    <a:gd name="T6" fmla="*/ 19 w 3844"/>
                    <a:gd name="T7" fmla="*/ 9 h 3542"/>
                    <a:gd name="T8" fmla="*/ 13 w 3844"/>
                    <a:gd name="T9" fmla="*/ 13 h 3542"/>
                    <a:gd name="T10" fmla="*/ 11 w 3844"/>
                    <a:gd name="T11" fmla="*/ 11 h 3542"/>
                    <a:gd name="T12" fmla="*/ 11 w 3844"/>
                    <a:gd name="T13" fmla="*/ 14 h 3542"/>
                    <a:gd name="T14" fmla="*/ 6 w 3844"/>
                    <a:gd name="T15" fmla="*/ 17 h 3542"/>
                    <a:gd name="T16" fmla="*/ 4 w 3844"/>
                    <a:gd name="T17" fmla="*/ 14 h 3542"/>
                    <a:gd name="T18" fmla="*/ 0 w 3844"/>
                    <a:gd name="T19" fmla="*/ 3 h 35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4"/>
                    <a:gd name="T31" fmla="*/ 0 h 3542"/>
                    <a:gd name="T32" fmla="*/ 3844 w 3844"/>
                    <a:gd name="T33" fmla="*/ 3542 h 35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4" h="3542">
                      <a:moveTo>
                        <a:pt x="0" y="589"/>
                      </a:moveTo>
                      <a:cubicBezTo>
                        <a:pt x="705" y="410"/>
                        <a:pt x="1401" y="198"/>
                        <a:pt x="2101" y="0"/>
                      </a:cubicBezTo>
                      <a:cubicBezTo>
                        <a:pt x="2132" y="502"/>
                        <a:pt x="2381" y="992"/>
                        <a:pt x="2787" y="1294"/>
                      </a:cubicBezTo>
                      <a:cubicBezTo>
                        <a:pt x="3099" y="1534"/>
                        <a:pt x="3495" y="1615"/>
                        <a:pt x="3844" y="1787"/>
                      </a:cubicBezTo>
                      <a:cubicBezTo>
                        <a:pt x="3419" y="2063"/>
                        <a:pt x="2990" y="2334"/>
                        <a:pt x="2565" y="2609"/>
                      </a:cubicBezTo>
                      <a:cubicBezTo>
                        <a:pt x="2429" y="2500"/>
                        <a:pt x="2295" y="2388"/>
                        <a:pt x="2162" y="2275"/>
                      </a:cubicBezTo>
                      <a:cubicBezTo>
                        <a:pt x="2165" y="2474"/>
                        <a:pt x="2179" y="2673"/>
                        <a:pt x="2167" y="2872"/>
                      </a:cubicBezTo>
                      <a:cubicBezTo>
                        <a:pt x="1831" y="3092"/>
                        <a:pt x="1498" y="3315"/>
                        <a:pt x="1167" y="3542"/>
                      </a:cubicBezTo>
                      <a:cubicBezTo>
                        <a:pt x="979" y="3349"/>
                        <a:pt x="907" y="3084"/>
                        <a:pt x="811" y="2840"/>
                      </a:cubicBezTo>
                      <a:cubicBezTo>
                        <a:pt x="526" y="2095"/>
                        <a:pt x="262" y="1342"/>
                        <a:pt x="0" y="589"/>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30" name="Freeform 191">
                  <a:extLst>
                    <a:ext uri="{FF2B5EF4-FFF2-40B4-BE49-F238E27FC236}">
                      <a16:creationId xmlns:a16="http://schemas.microsoft.com/office/drawing/2014/main" id="{2E4768DF-2F36-314C-B04F-9B50A73B1C16}"/>
                    </a:ext>
                  </a:extLst>
                </p:cNvPr>
                <p:cNvSpPr>
                  <a:spLocks noChangeArrowheads="1"/>
                </p:cNvSpPr>
                <p:nvPr/>
              </p:nvSpPr>
              <p:spPr bwMode="auto">
                <a:xfrm>
                  <a:off x="4463" y="3120"/>
                  <a:ext cx="19" cy="17"/>
                </a:xfrm>
                <a:custGeom>
                  <a:avLst/>
                  <a:gdLst>
                    <a:gd name="T0" fmla="*/ 0 w 3844"/>
                    <a:gd name="T1" fmla="*/ 3 h 3542"/>
                    <a:gd name="T2" fmla="*/ 10 w 3844"/>
                    <a:gd name="T3" fmla="*/ 0 h 3542"/>
                    <a:gd name="T4" fmla="*/ 14 w 3844"/>
                    <a:gd name="T5" fmla="*/ 6 h 3542"/>
                    <a:gd name="T6" fmla="*/ 19 w 3844"/>
                    <a:gd name="T7" fmla="*/ 9 h 3542"/>
                    <a:gd name="T8" fmla="*/ 13 w 3844"/>
                    <a:gd name="T9" fmla="*/ 13 h 3542"/>
                    <a:gd name="T10" fmla="*/ 11 w 3844"/>
                    <a:gd name="T11" fmla="*/ 11 h 3542"/>
                    <a:gd name="T12" fmla="*/ 11 w 3844"/>
                    <a:gd name="T13" fmla="*/ 14 h 3542"/>
                    <a:gd name="T14" fmla="*/ 6 w 3844"/>
                    <a:gd name="T15" fmla="*/ 17 h 3542"/>
                    <a:gd name="T16" fmla="*/ 4 w 3844"/>
                    <a:gd name="T17" fmla="*/ 14 h 3542"/>
                    <a:gd name="T18" fmla="*/ 0 w 3844"/>
                    <a:gd name="T19" fmla="*/ 3 h 35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4"/>
                    <a:gd name="T31" fmla="*/ 0 h 3542"/>
                    <a:gd name="T32" fmla="*/ 3844 w 3844"/>
                    <a:gd name="T33" fmla="*/ 3542 h 35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4" h="3542">
                      <a:moveTo>
                        <a:pt x="0" y="589"/>
                      </a:moveTo>
                      <a:cubicBezTo>
                        <a:pt x="705" y="410"/>
                        <a:pt x="1401" y="198"/>
                        <a:pt x="2101" y="0"/>
                      </a:cubicBezTo>
                      <a:cubicBezTo>
                        <a:pt x="2132" y="502"/>
                        <a:pt x="2381" y="992"/>
                        <a:pt x="2787" y="1294"/>
                      </a:cubicBezTo>
                      <a:cubicBezTo>
                        <a:pt x="3099" y="1534"/>
                        <a:pt x="3495" y="1615"/>
                        <a:pt x="3844" y="1787"/>
                      </a:cubicBezTo>
                      <a:cubicBezTo>
                        <a:pt x="3419" y="2063"/>
                        <a:pt x="2990" y="2334"/>
                        <a:pt x="2565" y="2609"/>
                      </a:cubicBezTo>
                      <a:cubicBezTo>
                        <a:pt x="2429" y="2500"/>
                        <a:pt x="2295" y="2388"/>
                        <a:pt x="2162" y="2275"/>
                      </a:cubicBezTo>
                      <a:cubicBezTo>
                        <a:pt x="2165" y="2474"/>
                        <a:pt x="2179" y="2673"/>
                        <a:pt x="2167" y="2872"/>
                      </a:cubicBezTo>
                      <a:cubicBezTo>
                        <a:pt x="1831" y="3092"/>
                        <a:pt x="1498" y="3315"/>
                        <a:pt x="1167" y="3542"/>
                      </a:cubicBezTo>
                      <a:cubicBezTo>
                        <a:pt x="979" y="3349"/>
                        <a:pt x="907" y="3084"/>
                        <a:pt x="811" y="2840"/>
                      </a:cubicBezTo>
                      <a:cubicBezTo>
                        <a:pt x="526" y="2095"/>
                        <a:pt x="262" y="1342"/>
                        <a:pt x="0" y="589"/>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31" name="Freeform 192">
                  <a:extLst>
                    <a:ext uri="{FF2B5EF4-FFF2-40B4-BE49-F238E27FC236}">
                      <a16:creationId xmlns:a16="http://schemas.microsoft.com/office/drawing/2014/main" id="{F162D891-718A-984C-810D-B3717236BBEC}"/>
                    </a:ext>
                  </a:extLst>
                </p:cNvPr>
                <p:cNvSpPr>
                  <a:spLocks noChangeArrowheads="1"/>
                </p:cNvSpPr>
                <p:nvPr/>
              </p:nvSpPr>
              <p:spPr bwMode="auto">
                <a:xfrm>
                  <a:off x="4430" y="3120"/>
                  <a:ext cx="15" cy="11"/>
                </a:xfrm>
                <a:custGeom>
                  <a:avLst/>
                  <a:gdLst>
                    <a:gd name="T0" fmla="*/ 11 w 2951"/>
                    <a:gd name="T1" fmla="*/ 1 h 2155"/>
                    <a:gd name="T2" fmla="*/ 15 w 2951"/>
                    <a:gd name="T3" fmla="*/ 0 h 2155"/>
                    <a:gd name="T4" fmla="*/ 13 w 2951"/>
                    <a:gd name="T5" fmla="*/ 8 h 2155"/>
                    <a:gd name="T6" fmla="*/ 0 w 2951"/>
                    <a:gd name="T7" fmla="*/ 11 h 2155"/>
                    <a:gd name="T8" fmla="*/ 0 w 2951"/>
                    <a:gd name="T9" fmla="*/ 5 h 2155"/>
                    <a:gd name="T10" fmla="*/ 9 w 2951"/>
                    <a:gd name="T11" fmla="*/ 2 h 2155"/>
                    <a:gd name="T12" fmla="*/ 11 w 2951"/>
                    <a:gd name="T13" fmla="*/ 1 h 2155"/>
                    <a:gd name="T14" fmla="*/ 0 60000 65536"/>
                    <a:gd name="T15" fmla="*/ 0 60000 65536"/>
                    <a:gd name="T16" fmla="*/ 0 60000 65536"/>
                    <a:gd name="T17" fmla="*/ 0 60000 65536"/>
                    <a:gd name="T18" fmla="*/ 0 60000 65536"/>
                    <a:gd name="T19" fmla="*/ 0 60000 65536"/>
                    <a:gd name="T20" fmla="*/ 0 60000 65536"/>
                    <a:gd name="T21" fmla="*/ 0 w 2951"/>
                    <a:gd name="T22" fmla="*/ 0 h 2155"/>
                    <a:gd name="T23" fmla="*/ 2951 w 2951"/>
                    <a:gd name="T24" fmla="*/ 2155 h 21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51" h="2155">
                      <a:moveTo>
                        <a:pt x="2141" y="275"/>
                      </a:moveTo>
                      <a:cubicBezTo>
                        <a:pt x="2412" y="188"/>
                        <a:pt x="2680" y="88"/>
                        <a:pt x="2951" y="0"/>
                      </a:cubicBezTo>
                      <a:cubicBezTo>
                        <a:pt x="2815" y="506"/>
                        <a:pt x="2671" y="1010"/>
                        <a:pt x="2527" y="1514"/>
                      </a:cubicBezTo>
                      <a:cubicBezTo>
                        <a:pt x="1688" y="1720"/>
                        <a:pt x="852" y="1938"/>
                        <a:pt x="15" y="2155"/>
                      </a:cubicBezTo>
                      <a:cubicBezTo>
                        <a:pt x="20" y="1769"/>
                        <a:pt x="0" y="1382"/>
                        <a:pt x="7" y="996"/>
                      </a:cubicBezTo>
                      <a:cubicBezTo>
                        <a:pt x="622" y="792"/>
                        <a:pt x="1235" y="580"/>
                        <a:pt x="1848" y="371"/>
                      </a:cubicBezTo>
                      <a:cubicBezTo>
                        <a:pt x="1945" y="338"/>
                        <a:pt x="2043" y="307"/>
                        <a:pt x="2141" y="275"/>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32" name="Freeform 193">
                  <a:extLst>
                    <a:ext uri="{FF2B5EF4-FFF2-40B4-BE49-F238E27FC236}">
                      <a16:creationId xmlns:a16="http://schemas.microsoft.com/office/drawing/2014/main" id="{A6888D41-4532-E849-9363-9261D363CE92}"/>
                    </a:ext>
                  </a:extLst>
                </p:cNvPr>
                <p:cNvSpPr>
                  <a:spLocks noChangeArrowheads="1"/>
                </p:cNvSpPr>
                <p:nvPr/>
              </p:nvSpPr>
              <p:spPr bwMode="auto">
                <a:xfrm>
                  <a:off x="4430" y="3120"/>
                  <a:ext cx="15" cy="11"/>
                </a:xfrm>
                <a:custGeom>
                  <a:avLst/>
                  <a:gdLst>
                    <a:gd name="T0" fmla="*/ 11 w 2951"/>
                    <a:gd name="T1" fmla="*/ 1 h 2155"/>
                    <a:gd name="T2" fmla="*/ 15 w 2951"/>
                    <a:gd name="T3" fmla="*/ 0 h 2155"/>
                    <a:gd name="T4" fmla="*/ 13 w 2951"/>
                    <a:gd name="T5" fmla="*/ 8 h 2155"/>
                    <a:gd name="T6" fmla="*/ 0 w 2951"/>
                    <a:gd name="T7" fmla="*/ 11 h 2155"/>
                    <a:gd name="T8" fmla="*/ 0 w 2951"/>
                    <a:gd name="T9" fmla="*/ 5 h 2155"/>
                    <a:gd name="T10" fmla="*/ 9 w 2951"/>
                    <a:gd name="T11" fmla="*/ 2 h 2155"/>
                    <a:gd name="T12" fmla="*/ 11 w 2951"/>
                    <a:gd name="T13" fmla="*/ 1 h 2155"/>
                    <a:gd name="T14" fmla="*/ 0 60000 65536"/>
                    <a:gd name="T15" fmla="*/ 0 60000 65536"/>
                    <a:gd name="T16" fmla="*/ 0 60000 65536"/>
                    <a:gd name="T17" fmla="*/ 0 60000 65536"/>
                    <a:gd name="T18" fmla="*/ 0 60000 65536"/>
                    <a:gd name="T19" fmla="*/ 0 60000 65536"/>
                    <a:gd name="T20" fmla="*/ 0 60000 65536"/>
                    <a:gd name="T21" fmla="*/ 0 w 2951"/>
                    <a:gd name="T22" fmla="*/ 0 h 2155"/>
                    <a:gd name="T23" fmla="*/ 2951 w 2951"/>
                    <a:gd name="T24" fmla="*/ 2155 h 21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51" h="2155">
                      <a:moveTo>
                        <a:pt x="2141" y="275"/>
                      </a:moveTo>
                      <a:cubicBezTo>
                        <a:pt x="2412" y="188"/>
                        <a:pt x="2680" y="88"/>
                        <a:pt x="2951" y="0"/>
                      </a:cubicBezTo>
                      <a:cubicBezTo>
                        <a:pt x="2815" y="506"/>
                        <a:pt x="2671" y="1010"/>
                        <a:pt x="2527" y="1514"/>
                      </a:cubicBezTo>
                      <a:cubicBezTo>
                        <a:pt x="1688" y="1720"/>
                        <a:pt x="852" y="1938"/>
                        <a:pt x="15" y="2155"/>
                      </a:cubicBezTo>
                      <a:cubicBezTo>
                        <a:pt x="20" y="1769"/>
                        <a:pt x="0" y="1382"/>
                        <a:pt x="7" y="996"/>
                      </a:cubicBezTo>
                      <a:cubicBezTo>
                        <a:pt x="622" y="792"/>
                        <a:pt x="1235" y="580"/>
                        <a:pt x="1848" y="371"/>
                      </a:cubicBezTo>
                      <a:cubicBezTo>
                        <a:pt x="1945" y="338"/>
                        <a:pt x="2043" y="307"/>
                        <a:pt x="2141" y="275"/>
                      </a:cubicBezTo>
                      <a:close/>
                    </a:path>
                  </a:pathLst>
                </a:custGeom>
                <a:solidFill>
                  <a:srgbClr val="E32E3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33" name="Freeform 194">
                  <a:extLst>
                    <a:ext uri="{FF2B5EF4-FFF2-40B4-BE49-F238E27FC236}">
                      <a16:creationId xmlns:a16="http://schemas.microsoft.com/office/drawing/2014/main" id="{D2241A63-33C2-1C44-AB4F-116A76F14073}"/>
                    </a:ext>
                  </a:extLst>
                </p:cNvPr>
                <p:cNvSpPr>
                  <a:spLocks noChangeArrowheads="1"/>
                </p:cNvSpPr>
                <p:nvPr/>
              </p:nvSpPr>
              <p:spPr bwMode="auto">
                <a:xfrm>
                  <a:off x="4412" y="3120"/>
                  <a:ext cx="6" cy="12"/>
                </a:xfrm>
                <a:custGeom>
                  <a:avLst/>
                  <a:gdLst>
                    <a:gd name="T0" fmla="*/ 0 w 1169"/>
                    <a:gd name="T1" fmla="*/ 0 h 2470"/>
                    <a:gd name="T2" fmla="*/ 6 w 1169"/>
                    <a:gd name="T3" fmla="*/ 10 h 2470"/>
                    <a:gd name="T4" fmla="*/ 0 w 1169"/>
                    <a:gd name="T5" fmla="*/ 12 h 2470"/>
                    <a:gd name="T6" fmla="*/ 0 w 1169"/>
                    <a:gd name="T7" fmla="*/ 0 h 2470"/>
                    <a:gd name="T8" fmla="*/ 0 60000 65536"/>
                    <a:gd name="T9" fmla="*/ 0 60000 65536"/>
                    <a:gd name="T10" fmla="*/ 0 60000 65536"/>
                    <a:gd name="T11" fmla="*/ 0 60000 65536"/>
                    <a:gd name="T12" fmla="*/ 0 w 1169"/>
                    <a:gd name="T13" fmla="*/ 0 h 2470"/>
                    <a:gd name="T14" fmla="*/ 1169 w 1169"/>
                    <a:gd name="T15" fmla="*/ 2470 h 2470"/>
                  </a:gdLst>
                  <a:ahLst/>
                  <a:cxnLst>
                    <a:cxn ang="T8">
                      <a:pos x="T0" y="T1"/>
                    </a:cxn>
                    <a:cxn ang="T9">
                      <a:pos x="T2" y="T3"/>
                    </a:cxn>
                    <a:cxn ang="T10">
                      <a:pos x="T4" y="T5"/>
                    </a:cxn>
                    <a:cxn ang="T11">
                      <a:pos x="T6" y="T7"/>
                    </a:cxn>
                  </a:cxnLst>
                  <a:rect l="T12" t="T13" r="T14" b="T15"/>
                  <a:pathLst>
                    <a:path w="1169" h="2470">
                      <a:moveTo>
                        <a:pt x="25" y="0"/>
                      </a:moveTo>
                      <a:cubicBezTo>
                        <a:pt x="416" y="658"/>
                        <a:pt x="785" y="1330"/>
                        <a:pt x="1169" y="1993"/>
                      </a:cubicBezTo>
                      <a:cubicBezTo>
                        <a:pt x="789" y="2155"/>
                        <a:pt x="409" y="2318"/>
                        <a:pt x="25" y="2470"/>
                      </a:cubicBezTo>
                      <a:cubicBezTo>
                        <a:pt x="5" y="1647"/>
                        <a:pt x="0" y="823"/>
                        <a:pt x="25"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34" name="Freeform 195">
                  <a:extLst>
                    <a:ext uri="{FF2B5EF4-FFF2-40B4-BE49-F238E27FC236}">
                      <a16:creationId xmlns:a16="http://schemas.microsoft.com/office/drawing/2014/main" id="{A9BA1BC9-12DE-6A4A-84B6-07D7E67D2FCE}"/>
                    </a:ext>
                  </a:extLst>
                </p:cNvPr>
                <p:cNvSpPr>
                  <a:spLocks noChangeArrowheads="1"/>
                </p:cNvSpPr>
                <p:nvPr/>
              </p:nvSpPr>
              <p:spPr bwMode="auto">
                <a:xfrm>
                  <a:off x="4412" y="3120"/>
                  <a:ext cx="6" cy="12"/>
                </a:xfrm>
                <a:custGeom>
                  <a:avLst/>
                  <a:gdLst>
                    <a:gd name="T0" fmla="*/ 0 w 1169"/>
                    <a:gd name="T1" fmla="*/ 0 h 2470"/>
                    <a:gd name="T2" fmla="*/ 6 w 1169"/>
                    <a:gd name="T3" fmla="*/ 10 h 2470"/>
                    <a:gd name="T4" fmla="*/ 0 w 1169"/>
                    <a:gd name="T5" fmla="*/ 12 h 2470"/>
                    <a:gd name="T6" fmla="*/ 0 w 1169"/>
                    <a:gd name="T7" fmla="*/ 0 h 2470"/>
                    <a:gd name="T8" fmla="*/ 0 60000 65536"/>
                    <a:gd name="T9" fmla="*/ 0 60000 65536"/>
                    <a:gd name="T10" fmla="*/ 0 60000 65536"/>
                    <a:gd name="T11" fmla="*/ 0 60000 65536"/>
                    <a:gd name="T12" fmla="*/ 0 w 1169"/>
                    <a:gd name="T13" fmla="*/ 0 h 2470"/>
                    <a:gd name="T14" fmla="*/ 1169 w 1169"/>
                    <a:gd name="T15" fmla="*/ 2470 h 2470"/>
                  </a:gdLst>
                  <a:ahLst/>
                  <a:cxnLst>
                    <a:cxn ang="T8">
                      <a:pos x="T0" y="T1"/>
                    </a:cxn>
                    <a:cxn ang="T9">
                      <a:pos x="T2" y="T3"/>
                    </a:cxn>
                    <a:cxn ang="T10">
                      <a:pos x="T4" y="T5"/>
                    </a:cxn>
                    <a:cxn ang="T11">
                      <a:pos x="T6" y="T7"/>
                    </a:cxn>
                  </a:cxnLst>
                  <a:rect l="T12" t="T13" r="T14" b="T15"/>
                  <a:pathLst>
                    <a:path w="1169" h="2470">
                      <a:moveTo>
                        <a:pt x="25" y="0"/>
                      </a:moveTo>
                      <a:cubicBezTo>
                        <a:pt x="416" y="658"/>
                        <a:pt x="785" y="1330"/>
                        <a:pt x="1169" y="1993"/>
                      </a:cubicBezTo>
                      <a:cubicBezTo>
                        <a:pt x="789" y="2155"/>
                        <a:pt x="409" y="2318"/>
                        <a:pt x="25" y="2470"/>
                      </a:cubicBezTo>
                      <a:cubicBezTo>
                        <a:pt x="5" y="1647"/>
                        <a:pt x="0" y="823"/>
                        <a:pt x="25" y="0"/>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35" name="Freeform 196">
                  <a:extLst>
                    <a:ext uri="{FF2B5EF4-FFF2-40B4-BE49-F238E27FC236}">
                      <a16:creationId xmlns:a16="http://schemas.microsoft.com/office/drawing/2014/main" id="{D08B4F08-1217-4344-B8EA-3860253ECA54}"/>
                    </a:ext>
                  </a:extLst>
                </p:cNvPr>
                <p:cNvSpPr>
                  <a:spLocks noChangeArrowheads="1"/>
                </p:cNvSpPr>
                <p:nvPr/>
              </p:nvSpPr>
              <p:spPr bwMode="auto">
                <a:xfrm>
                  <a:off x="4406" y="3122"/>
                  <a:ext cx="88" cy="69"/>
                </a:xfrm>
                <a:custGeom>
                  <a:avLst/>
                  <a:gdLst>
                    <a:gd name="T0" fmla="*/ 87 w 17975"/>
                    <a:gd name="T1" fmla="*/ 0 h 14047"/>
                    <a:gd name="T2" fmla="*/ 88 w 17975"/>
                    <a:gd name="T3" fmla="*/ 3 h 14047"/>
                    <a:gd name="T4" fmla="*/ 87 w 17975"/>
                    <a:gd name="T5" fmla="*/ 3 h 14047"/>
                    <a:gd name="T6" fmla="*/ 79 w 17975"/>
                    <a:gd name="T7" fmla="*/ 8 h 14047"/>
                    <a:gd name="T8" fmla="*/ 73 w 17975"/>
                    <a:gd name="T9" fmla="*/ 13 h 14047"/>
                    <a:gd name="T10" fmla="*/ 67 w 17975"/>
                    <a:gd name="T11" fmla="*/ 16 h 14047"/>
                    <a:gd name="T12" fmla="*/ 54 w 17975"/>
                    <a:gd name="T13" fmla="*/ 25 h 14047"/>
                    <a:gd name="T14" fmla="*/ 52 w 17975"/>
                    <a:gd name="T15" fmla="*/ 27 h 14047"/>
                    <a:gd name="T16" fmla="*/ 28 w 17975"/>
                    <a:gd name="T17" fmla="*/ 44 h 14047"/>
                    <a:gd name="T18" fmla="*/ 12 w 17975"/>
                    <a:gd name="T19" fmla="*/ 57 h 14047"/>
                    <a:gd name="T20" fmla="*/ 4 w 17975"/>
                    <a:gd name="T21" fmla="*/ 65 h 14047"/>
                    <a:gd name="T22" fmla="*/ 0 w 17975"/>
                    <a:gd name="T23" fmla="*/ 69 h 14047"/>
                    <a:gd name="T24" fmla="*/ 0 w 17975"/>
                    <a:gd name="T25" fmla="*/ 66 h 14047"/>
                    <a:gd name="T26" fmla="*/ 11 w 17975"/>
                    <a:gd name="T27" fmla="*/ 56 h 14047"/>
                    <a:gd name="T28" fmla="*/ 40 w 17975"/>
                    <a:gd name="T29" fmla="*/ 31 h 14047"/>
                    <a:gd name="T30" fmla="*/ 50 w 17975"/>
                    <a:gd name="T31" fmla="*/ 24 h 14047"/>
                    <a:gd name="T32" fmla="*/ 52 w 17975"/>
                    <a:gd name="T33" fmla="*/ 23 h 14047"/>
                    <a:gd name="T34" fmla="*/ 61 w 17975"/>
                    <a:gd name="T35" fmla="*/ 17 h 14047"/>
                    <a:gd name="T36" fmla="*/ 62 w 17975"/>
                    <a:gd name="T37" fmla="*/ 16 h 14047"/>
                    <a:gd name="T38" fmla="*/ 67 w 17975"/>
                    <a:gd name="T39" fmla="*/ 12 h 14047"/>
                    <a:gd name="T40" fmla="*/ 69 w 17975"/>
                    <a:gd name="T41" fmla="*/ 11 h 14047"/>
                    <a:gd name="T42" fmla="*/ 76 w 17975"/>
                    <a:gd name="T43" fmla="*/ 7 h 14047"/>
                    <a:gd name="T44" fmla="*/ 85 w 17975"/>
                    <a:gd name="T45" fmla="*/ 1 h 14047"/>
                    <a:gd name="T46" fmla="*/ 87 w 17975"/>
                    <a:gd name="T47" fmla="*/ 0 h 14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975"/>
                    <a:gd name="T73" fmla="*/ 0 h 14047"/>
                    <a:gd name="T74" fmla="*/ 17975 w 17975"/>
                    <a:gd name="T75" fmla="*/ 14047 h 140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975" h="14047">
                      <a:moveTo>
                        <a:pt x="17673" y="0"/>
                      </a:moveTo>
                      <a:cubicBezTo>
                        <a:pt x="17775" y="171"/>
                        <a:pt x="17877" y="343"/>
                        <a:pt x="17975" y="517"/>
                      </a:cubicBezTo>
                      <a:cubicBezTo>
                        <a:pt x="17926" y="546"/>
                        <a:pt x="17878" y="576"/>
                        <a:pt x="17831" y="606"/>
                      </a:cubicBezTo>
                      <a:cubicBezTo>
                        <a:pt x="17274" y="982"/>
                        <a:pt x="16712" y="1352"/>
                        <a:pt x="16154" y="1725"/>
                      </a:cubicBezTo>
                      <a:cubicBezTo>
                        <a:pt x="15707" y="2019"/>
                        <a:pt x="15259" y="2311"/>
                        <a:pt x="14815" y="2609"/>
                      </a:cubicBezTo>
                      <a:cubicBezTo>
                        <a:pt x="14466" y="2834"/>
                        <a:pt x="14119" y="3063"/>
                        <a:pt x="13774" y="3295"/>
                      </a:cubicBezTo>
                      <a:cubicBezTo>
                        <a:pt x="12852" y="3897"/>
                        <a:pt x="11938" y="4511"/>
                        <a:pt x="11033" y="5138"/>
                      </a:cubicBezTo>
                      <a:cubicBezTo>
                        <a:pt x="10900" y="5229"/>
                        <a:pt x="10767" y="5322"/>
                        <a:pt x="10635" y="5415"/>
                      </a:cubicBezTo>
                      <a:cubicBezTo>
                        <a:pt x="8998" y="6557"/>
                        <a:pt x="7392" y="7742"/>
                        <a:pt x="5820" y="8972"/>
                      </a:cubicBezTo>
                      <a:cubicBezTo>
                        <a:pt x="4698" y="9855"/>
                        <a:pt x="3587" y="10754"/>
                        <a:pt x="2516" y="11698"/>
                      </a:cubicBezTo>
                      <a:cubicBezTo>
                        <a:pt x="1951" y="12191"/>
                        <a:pt x="1389" y="12688"/>
                        <a:pt x="850" y="13209"/>
                      </a:cubicBezTo>
                      <a:cubicBezTo>
                        <a:pt x="559" y="13479"/>
                        <a:pt x="293" y="13774"/>
                        <a:pt x="5" y="14047"/>
                      </a:cubicBezTo>
                      <a:cubicBezTo>
                        <a:pt x="26" y="13869"/>
                        <a:pt x="0" y="13676"/>
                        <a:pt x="60" y="13509"/>
                      </a:cubicBezTo>
                      <a:cubicBezTo>
                        <a:pt x="776" y="12809"/>
                        <a:pt x="1512" y="12129"/>
                        <a:pt x="2254" y="11458"/>
                      </a:cubicBezTo>
                      <a:cubicBezTo>
                        <a:pt x="4068" y="9604"/>
                        <a:pt x="6065" y="7936"/>
                        <a:pt x="8158" y="6407"/>
                      </a:cubicBezTo>
                      <a:cubicBezTo>
                        <a:pt x="8864" y="5888"/>
                        <a:pt x="9583" y="5387"/>
                        <a:pt x="10305" y="4889"/>
                      </a:cubicBezTo>
                      <a:cubicBezTo>
                        <a:pt x="10412" y="4815"/>
                        <a:pt x="10520" y="4742"/>
                        <a:pt x="10627" y="4668"/>
                      </a:cubicBezTo>
                      <a:cubicBezTo>
                        <a:pt x="11261" y="4237"/>
                        <a:pt x="11895" y="3808"/>
                        <a:pt x="12521" y="3367"/>
                      </a:cubicBezTo>
                      <a:cubicBezTo>
                        <a:pt x="12600" y="3312"/>
                        <a:pt x="12679" y="3258"/>
                        <a:pt x="12758" y="3204"/>
                      </a:cubicBezTo>
                      <a:cubicBezTo>
                        <a:pt x="13089" y="2977"/>
                        <a:pt x="13422" y="2754"/>
                        <a:pt x="13758" y="2534"/>
                      </a:cubicBezTo>
                      <a:cubicBezTo>
                        <a:pt x="13891" y="2447"/>
                        <a:pt x="14023" y="2358"/>
                        <a:pt x="14156" y="2271"/>
                      </a:cubicBezTo>
                      <a:cubicBezTo>
                        <a:pt x="14581" y="1996"/>
                        <a:pt x="15010" y="1725"/>
                        <a:pt x="15435" y="1449"/>
                      </a:cubicBezTo>
                      <a:cubicBezTo>
                        <a:pt x="16070" y="1053"/>
                        <a:pt x="16699" y="647"/>
                        <a:pt x="17325" y="235"/>
                      </a:cubicBezTo>
                      <a:cubicBezTo>
                        <a:pt x="17442" y="159"/>
                        <a:pt x="17559" y="82"/>
                        <a:pt x="17673"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36" name="Freeform 197">
                  <a:extLst>
                    <a:ext uri="{FF2B5EF4-FFF2-40B4-BE49-F238E27FC236}">
                      <a16:creationId xmlns:a16="http://schemas.microsoft.com/office/drawing/2014/main" id="{7D3C7D2B-8BC0-2441-B56E-DCA85768C0C9}"/>
                    </a:ext>
                  </a:extLst>
                </p:cNvPr>
                <p:cNvSpPr>
                  <a:spLocks noChangeArrowheads="1"/>
                </p:cNvSpPr>
                <p:nvPr/>
              </p:nvSpPr>
              <p:spPr bwMode="auto">
                <a:xfrm>
                  <a:off x="4406" y="3122"/>
                  <a:ext cx="88" cy="69"/>
                </a:xfrm>
                <a:custGeom>
                  <a:avLst/>
                  <a:gdLst>
                    <a:gd name="T0" fmla="*/ 87 w 17975"/>
                    <a:gd name="T1" fmla="*/ 0 h 14047"/>
                    <a:gd name="T2" fmla="*/ 88 w 17975"/>
                    <a:gd name="T3" fmla="*/ 3 h 14047"/>
                    <a:gd name="T4" fmla="*/ 87 w 17975"/>
                    <a:gd name="T5" fmla="*/ 3 h 14047"/>
                    <a:gd name="T6" fmla="*/ 79 w 17975"/>
                    <a:gd name="T7" fmla="*/ 8 h 14047"/>
                    <a:gd name="T8" fmla="*/ 73 w 17975"/>
                    <a:gd name="T9" fmla="*/ 13 h 14047"/>
                    <a:gd name="T10" fmla="*/ 67 w 17975"/>
                    <a:gd name="T11" fmla="*/ 16 h 14047"/>
                    <a:gd name="T12" fmla="*/ 54 w 17975"/>
                    <a:gd name="T13" fmla="*/ 25 h 14047"/>
                    <a:gd name="T14" fmla="*/ 52 w 17975"/>
                    <a:gd name="T15" fmla="*/ 27 h 14047"/>
                    <a:gd name="T16" fmla="*/ 28 w 17975"/>
                    <a:gd name="T17" fmla="*/ 44 h 14047"/>
                    <a:gd name="T18" fmla="*/ 12 w 17975"/>
                    <a:gd name="T19" fmla="*/ 57 h 14047"/>
                    <a:gd name="T20" fmla="*/ 4 w 17975"/>
                    <a:gd name="T21" fmla="*/ 65 h 14047"/>
                    <a:gd name="T22" fmla="*/ 0 w 17975"/>
                    <a:gd name="T23" fmla="*/ 69 h 14047"/>
                    <a:gd name="T24" fmla="*/ 0 w 17975"/>
                    <a:gd name="T25" fmla="*/ 66 h 14047"/>
                    <a:gd name="T26" fmla="*/ 11 w 17975"/>
                    <a:gd name="T27" fmla="*/ 56 h 14047"/>
                    <a:gd name="T28" fmla="*/ 40 w 17975"/>
                    <a:gd name="T29" fmla="*/ 31 h 14047"/>
                    <a:gd name="T30" fmla="*/ 50 w 17975"/>
                    <a:gd name="T31" fmla="*/ 24 h 14047"/>
                    <a:gd name="T32" fmla="*/ 52 w 17975"/>
                    <a:gd name="T33" fmla="*/ 23 h 14047"/>
                    <a:gd name="T34" fmla="*/ 61 w 17975"/>
                    <a:gd name="T35" fmla="*/ 17 h 14047"/>
                    <a:gd name="T36" fmla="*/ 62 w 17975"/>
                    <a:gd name="T37" fmla="*/ 16 h 14047"/>
                    <a:gd name="T38" fmla="*/ 67 w 17975"/>
                    <a:gd name="T39" fmla="*/ 12 h 14047"/>
                    <a:gd name="T40" fmla="*/ 69 w 17975"/>
                    <a:gd name="T41" fmla="*/ 11 h 14047"/>
                    <a:gd name="T42" fmla="*/ 76 w 17975"/>
                    <a:gd name="T43" fmla="*/ 7 h 14047"/>
                    <a:gd name="T44" fmla="*/ 85 w 17975"/>
                    <a:gd name="T45" fmla="*/ 1 h 14047"/>
                    <a:gd name="T46" fmla="*/ 87 w 17975"/>
                    <a:gd name="T47" fmla="*/ 0 h 14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975"/>
                    <a:gd name="T73" fmla="*/ 0 h 14047"/>
                    <a:gd name="T74" fmla="*/ 17975 w 17975"/>
                    <a:gd name="T75" fmla="*/ 14047 h 140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975" h="14047">
                      <a:moveTo>
                        <a:pt x="17673" y="0"/>
                      </a:moveTo>
                      <a:cubicBezTo>
                        <a:pt x="17775" y="171"/>
                        <a:pt x="17877" y="343"/>
                        <a:pt x="17975" y="517"/>
                      </a:cubicBezTo>
                      <a:cubicBezTo>
                        <a:pt x="17926" y="546"/>
                        <a:pt x="17878" y="576"/>
                        <a:pt x="17831" y="606"/>
                      </a:cubicBezTo>
                      <a:cubicBezTo>
                        <a:pt x="17274" y="982"/>
                        <a:pt x="16712" y="1352"/>
                        <a:pt x="16154" y="1725"/>
                      </a:cubicBezTo>
                      <a:cubicBezTo>
                        <a:pt x="15707" y="2019"/>
                        <a:pt x="15259" y="2311"/>
                        <a:pt x="14815" y="2609"/>
                      </a:cubicBezTo>
                      <a:cubicBezTo>
                        <a:pt x="14466" y="2834"/>
                        <a:pt x="14119" y="3063"/>
                        <a:pt x="13774" y="3295"/>
                      </a:cubicBezTo>
                      <a:cubicBezTo>
                        <a:pt x="12852" y="3897"/>
                        <a:pt x="11938" y="4511"/>
                        <a:pt x="11033" y="5138"/>
                      </a:cubicBezTo>
                      <a:cubicBezTo>
                        <a:pt x="10900" y="5229"/>
                        <a:pt x="10767" y="5322"/>
                        <a:pt x="10635" y="5415"/>
                      </a:cubicBezTo>
                      <a:cubicBezTo>
                        <a:pt x="8998" y="6557"/>
                        <a:pt x="7392" y="7742"/>
                        <a:pt x="5820" y="8972"/>
                      </a:cubicBezTo>
                      <a:cubicBezTo>
                        <a:pt x="4698" y="9855"/>
                        <a:pt x="3587" y="10754"/>
                        <a:pt x="2516" y="11698"/>
                      </a:cubicBezTo>
                      <a:cubicBezTo>
                        <a:pt x="1951" y="12191"/>
                        <a:pt x="1389" y="12688"/>
                        <a:pt x="850" y="13209"/>
                      </a:cubicBezTo>
                      <a:cubicBezTo>
                        <a:pt x="559" y="13479"/>
                        <a:pt x="293" y="13774"/>
                        <a:pt x="5" y="14047"/>
                      </a:cubicBezTo>
                      <a:cubicBezTo>
                        <a:pt x="26" y="13869"/>
                        <a:pt x="0" y="13676"/>
                        <a:pt x="60" y="13509"/>
                      </a:cubicBezTo>
                      <a:cubicBezTo>
                        <a:pt x="776" y="12809"/>
                        <a:pt x="1512" y="12129"/>
                        <a:pt x="2254" y="11458"/>
                      </a:cubicBezTo>
                      <a:cubicBezTo>
                        <a:pt x="4068" y="9604"/>
                        <a:pt x="6065" y="7936"/>
                        <a:pt x="8158" y="6407"/>
                      </a:cubicBezTo>
                      <a:cubicBezTo>
                        <a:pt x="8864" y="5888"/>
                        <a:pt x="9583" y="5387"/>
                        <a:pt x="10305" y="4889"/>
                      </a:cubicBezTo>
                      <a:cubicBezTo>
                        <a:pt x="10412" y="4815"/>
                        <a:pt x="10520" y="4742"/>
                        <a:pt x="10627" y="4668"/>
                      </a:cubicBezTo>
                      <a:cubicBezTo>
                        <a:pt x="11261" y="4237"/>
                        <a:pt x="11895" y="3808"/>
                        <a:pt x="12521" y="3367"/>
                      </a:cubicBezTo>
                      <a:cubicBezTo>
                        <a:pt x="12600" y="3312"/>
                        <a:pt x="12679" y="3258"/>
                        <a:pt x="12758" y="3204"/>
                      </a:cubicBezTo>
                      <a:cubicBezTo>
                        <a:pt x="13089" y="2977"/>
                        <a:pt x="13422" y="2754"/>
                        <a:pt x="13758" y="2534"/>
                      </a:cubicBezTo>
                      <a:cubicBezTo>
                        <a:pt x="13891" y="2447"/>
                        <a:pt x="14023" y="2358"/>
                        <a:pt x="14156" y="2271"/>
                      </a:cubicBezTo>
                      <a:cubicBezTo>
                        <a:pt x="14581" y="1996"/>
                        <a:pt x="15010" y="1725"/>
                        <a:pt x="15435" y="1449"/>
                      </a:cubicBezTo>
                      <a:cubicBezTo>
                        <a:pt x="16070" y="1053"/>
                        <a:pt x="16699" y="647"/>
                        <a:pt x="17325" y="235"/>
                      </a:cubicBezTo>
                      <a:cubicBezTo>
                        <a:pt x="17442" y="159"/>
                        <a:pt x="17559" y="82"/>
                        <a:pt x="17673" y="0"/>
                      </a:cubicBezTo>
                      <a:close/>
                    </a:path>
                  </a:pathLst>
                </a:custGeom>
                <a:solidFill>
                  <a:srgbClr val="E32E3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37" name="Freeform 198">
                  <a:extLst>
                    <a:ext uri="{FF2B5EF4-FFF2-40B4-BE49-F238E27FC236}">
                      <a16:creationId xmlns:a16="http://schemas.microsoft.com/office/drawing/2014/main" id="{99BA1B7F-AFFE-9048-B24D-FFF6CF085E9A}"/>
                    </a:ext>
                  </a:extLst>
                </p:cNvPr>
                <p:cNvSpPr>
                  <a:spLocks noChangeArrowheads="1"/>
                </p:cNvSpPr>
                <p:nvPr/>
              </p:nvSpPr>
              <p:spPr bwMode="auto">
                <a:xfrm>
                  <a:off x="4473" y="3125"/>
                  <a:ext cx="23" cy="16"/>
                </a:xfrm>
                <a:custGeom>
                  <a:avLst/>
                  <a:gdLst>
                    <a:gd name="T0" fmla="*/ 12 w 4704"/>
                    <a:gd name="T1" fmla="*/ 6 h 3202"/>
                    <a:gd name="T2" fmla="*/ 20 w 4704"/>
                    <a:gd name="T3" fmla="*/ 0 h 3202"/>
                    <a:gd name="T4" fmla="*/ 22 w 4704"/>
                    <a:gd name="T5" fmla="*/ 3 h 3202"/>
                    <a:gd name="T6" fmla="*/ 22 w 4704"/>
                    <a:gd name="T7" fmla="*/ 8 h 3202"/>
                    <a:gd name="T8" fmla="*/ 18 w 4704"/>
                    <a:gd name="T9" fmla="*/ 13 h 3202"/>
                    <a:gd name="T10" fmla="*/ 9 w 4704"/>
                    <a:gd name="T11" fmla="*/ 15 h 3202"/>
                    <a:gd name="T12" fmla="*/ 3 w 4704"/>
                    <a:gd name="T13" fmla="*/ 13 h 3202"/>
                    <a:gd name="T14" fmla="*/ 0 w 4704"/>
                    <a:gd name="T15" fmla="*/ 16 h 3202"/>
                    <a:gd name="T16" fmla="*/ 0 w 4704"/>
                    <a:gd name="T17" fmla="*/ 13 h 3202"/>
                    <a:gd name="T18" fmla="*/ 5 w 4704"/>
                    <a:gd name="T19" fmla="*/ 10 h 3202"/>
                    <a:gd name="T20" fmla="*/ 12 w 4704"/>
                    <a:gd name="T21" fmla="*/ 10 h 3202"/>
                    <a:gd name="T22" fmla="*/ 14 w 4704"/>
                    <a:gd name="T23" fmla="*/ 9 h 3202"/>
                    <a:gd name="T24" fmla="*/ 14 w 4704"/>
                    <a:gd name="T25" fmla="*/ 7 h 3202"/>
                    <a:gd name="T26" fmla="*/ 12 w 4704"/>
                    <a:gd name="T27" fmla="*/ 6 h 3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04"/>
                    <a:gd name="T43" fmla="*/ 0 h 3202"/>
                    <a:gd name="T44" fmla="*/ 4704 w 4704"/>
                    <a:gd name="T45" fmla="*/ 3202 h 3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04" h="3202">
                      <a:moveTo>
                        <a:pt x="2380" y="1119"/>
                      </a:moveTo>
                      <a:cubicBezTo>
                        <a:pt x="2938" y="746"/>
                        <a:pt x="3500" y="376"/>
                        <a:pt x="4057" y="0"/>
                      </a:cubicBezTo>
                      <a:cubicBezTo>
                        <a:pt x="4252" y="210"/>
                        <a:pt x="4446" y="431"/>
                        <a:pt x="4556" y="700"/>
                      </a:cubicBezTo>
                      <a:cubicBezTo>
                        <a:pt x="4692" y="1009"/>
                        <a:pt x="4704" y="1376"/>
                        <a:pt x="4560" y="1685"/>
                      </a:cubicBezTo>
                      <a:cubicBezTo>
                        <a:pt x="4377" y="2092"/>
                        <a:pt x="4010" y="2380"/>
                        <a:pt x="3630" y="2593"/>
                      </a:cubicBezTo>
                      <a:cubicBezTo>
                        <a:pt x="3103" y="2900"/>
                        <a:pt x="2478" y="3005"/>
                        <a:pt x="1875" y="2957"/>
                      </a:cubicBezTo>
                      <a:cubicBezTo>
                        <a:pt x="1463" y="2933"/>
                        <a:pt x="1066" y="2817"/>
                        <a:pt x="677" y="2687"/>
                      </a:cubicBezTo>
                      <a:cubicBezTo>
                        <a:pt x="430" y="2822"/>
                        <a:pt x="222" y="3020"/>
                        <a:pt x="8" y="3202"/>
                      </a:cubicBezTo>
                      <a:cubicBezTo>
                        <a:pt x="7" y="3031"/>
                        <a:pt x="10" y="2859"/>
                        <a:pt x="0" y="2689"/>
                      </a:cubicBezTo>
                      <a:cubicBezTo>
                        <a:pt x="345" y="2457"/>
                        <a:pt x="692" y="2228"/>
                        <a:pt x="1041" y="2003"/>
                      </a:cubicBezTo>
                      <a:cubicBezTo>
                        <a:pt x="1501" y="2185"/>
                        <a:pt x="2032" y="2201"/>
                        <a:pt x="2496" y="2025"/>
                      </a:cubicBezTo>
                      <a:cubicBezTo>
                        <a:pt x="2604" y="1979"/>
                        <a:pt x="2724" y="1932"/>
                        <a:pt x="2795" y="1833"/>
                      </a:cubicBezTo>
                      <a:cubicBezTo>
                        <a:pt x="2867" y="1698"/>
                        <a:pt x="2874" y="1515"/>
                        <a:pt x="2769" y="1396"/>
                      </a:cubicBezTo>
                      <a:cubicBezTo>
                        <a:pt x="2663" y="1274"/>
                        <a:pt x="2512" y="1206"/>
                        <a:pt x="2380" y="1119"/>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38" name="Freeform 199">
                  <a:extLst>
                    <a:ext uri="{FF2B5EF4-FFF2-40B4-BE49-F238E27FC236}">
                      <a16:creationId xmlns:a16="http://schemas.microsoft.com/office/drawing/2014/main" id="{D0A282B7-62F1-4C4A-A887-3010560840CB}"/>
                    </a:ext>
                  </a:extLst>
                </p:cNvPr>
                <p:cNvSpPr>
                  <a:spLocks noChangeArrowheads="1"/>
                </p:cNvSpPr>
                <p:nvPr/>
              </p:nvSpPr>
              <p:spPr bwMode="auto">
                <a:xfrm>
                  <a:off x="4447" y="3125"/>
                  <a:ext cx="7" cy="3"/>
                </a:xfrm>
                <a:custGeom>
                  <a:avLst/>
                  <a:gdLst>
                    <a:gd name="T0" fmla="*/ 6 w 1388"/>
                    <a:gd name="T1" fmla="*/ 0 h 577"/>
                    <a:gd name="T2" fmla="*/ 7 w 1388"/>
                    <a:gd name="T3" fmla="*/ 3 h 577"/>
                    <a:gd name="T4" fmla="*/ 0 w 1388"/>
                    <a:gd name="T5" fmla="*/ 3 h 577"/>
                    <a:gd name="T6" fmla="*/ 0 w 1388"/>
                    <a:gd name="T7" fmla="*/ 1 h 577"/>
                    <a:gd name="T8" fmla="*/ 6 w 1388"/>
                    <a:gd name="T9" fmla="*/ 0 h 577"/>
                    <a:gd name="T10" fmla="*/ 0 60000 65536"/>
                    <a:gd name="T11" fmla="*/ 0 60000 65536"/>
                    <a:gd name="T12" fmla="*/ 0 60000 65536"/>
                    <a:gd name="T13" fmla="*/ 0 60000 65536"/>
                    <a:gd name="T14" fmla="*/ 0 60000 65536"/>
                    <a:gd name="T15" fmla="*/ 0 w 1388"/>
                    <a:gd name="T16" fmla="*/ 0 h 577"/>
                    <a:gd name="T17" fmla="*/ 1388 w 1388"/>
                    <a:gd name="T18" fmla="*/ 577 h 577"/>
                  </a:gdLst>
                  <a:ahLst/>
                  <a:cxnLst>
                    <a:cxn ang="T10">
                      <a:pos x="T0" y="T1"/>
                    </a:cxn>
                    <a:cxn ang="T11">
                      <a:pos x="T2" y="T3"/>
                    </a:cxn>
                    <a:cxn ang="T12">
                      <a:pos x="T4" y="T5"/>
                    </a:cxn>
                    <a:cxn ang="T13">
                      <a:pos x="T6" y="T7"/>
                    </a:cxn>
                    <a:cxn ang="T14">
                      <a:pos x="T8" y="T9"/>
                    </a:cxn>
                  </a:cxnLst>
                  <a:rect l="T15" t="T16" r="T17" b="T18"/>
                  <a:pathLst>
                    <a:path w="1388" h="577">
                      <a:moveTo>
                        <a:pt x="1164" y="0"/>
                      </a:moveTo>
                      <a:cubicBezTo>
                        <a:pt x="1258" y="182"/>
                        <a:pt x="1312" y="381"/>
                        <a:pt x="1388" y="571"/>
                      </a:cubicBezTo>
                      <a:cubicBezTo>
                        <a:pt x="926" y="576"/>
                        <a:pt x="463" y="577"/>
                        <a:pt x="0" y="570"/>
                      </a:cubicBezTo>
                      <a:cubicBezTo>
                        <a:pt x="25" y="472"/>
                        <a:pt x="54" y="375"/>
                        <a:pt x="86" y="279"/>
                      </a:cubicBezTo>
                      <a:cubicBezTo>
                        <a:pt x="446" y="189"/>
                        <a:pt x="806" y="99"/>
                        <a:pt x="1164"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39" name="Freeform 200">
                  <a:extLst>
                    <a:ext uri="{FF2B5EF4-FFF2-40B4-BE49-F238E27FC236}">
                      <a16:creationId xmlns:a16="http://schemas.microsoft.com/office/drawing/2014/main" id="{F602D244-4D66-9243-BEF0-B3C3E41A99E4}"/>
                    </a:ext>
                  </a:extLst>
                </p:cNvPr>
                <p:cNvSpPr>
                  <a:spLocks noChangeArrowheads="1"/>
                </p:cNvSpPr>
                <p:nvPr/>
              </p:nvSpPr>
              <p:spPr bwMode="auto">
                <a:xfrm>
                  <a:off x="4447" y="3125"/>
                  <a:ext cx="7" cy="3"/>
                </a:xfrm>
                <a:custGeom>
                  <a:avLst/>
                  <a:gdLst>
                    <a:gd name="T0" fmla="*/ 6 w 1388"/>
                    <a:gd name="T1" fmla="*/ 0 h 577"/>
                    <a:gd name="T2" fmla="*/ 7 w 1388"/>
                    <a:gd name="T3" fmla="*/ 3 h 577"/>
                    <a:gd name="T4" fmla="*/ 0 w 1388"/>
                    <a:gd name="T5" fmla="*/ 3 h 577"/>
                    <a:gd name="T6" fmla="*/ 0 w 1388"/>
                    <a:gd name="T7" fmla="*/ 1 h 577"/>
                    <a:gd name="T8" fmla="*/ 6 w 1388"/>
                    <a:gd name="T9" fmla="*/ 0 h 577"/>
                    <a:gd name="T10" fmla="*/ 0 60000 65536"/>
                    <a:gd name="T11" fmla="*/ 0 60000 65536"/>
                    <a:gd name="T12" fmla="*/ 0 60000 65536"/>
                    <a:gd name="T13" fmla="*/ 0 60000 65536"/>
                    <a:gd name="T14" fmla="*/ 0 60000 65536"/>
                    <a:gd name="T15" fmla="*/ 0 w 1388"/>
                    <a:gd name="T16" fmla="*/ 0 h 577"/>
                    <a:gd name="T17" fmla="*/ 1388 w 1388"/>
                    <a:gd name="T18" fmla="*/ 577 h 577"/>
                  </a:gdLst>
                  <a:ahLst/>
                  <a:cxnLst>
                    <a:cxn ang="T10">
                      <a:pos x="T0" y="T1"/>
                    </a:cxn>
                    <a:cxn ang="T11">
                      <a:pos x="T2" y="T3"/>
                    </a:cxn>
                    <a:cxn ang="T12">
                      <a:pos x="T4" y="T5"/>
                    </a:cxn>
                    <a:cxn ang="T13">
                      <a:pos x="T6" y="T7"/>
                    </a:cxn>
                    <a:cxn ang="T14">
                      <a:pos x="T8" y="T9"/>
                    </a:cxn>
                  </a:cxnLst>
                  <a:rect l="T15" t="T16" r="T17" b="T18"/>
                  <a:pathLst>
                    <a:path w="1388" h="577">
                      <a:moveTo>
                        <a:pt x="1164" y="0"/>
                      </a:moveTo>
                      <a:cubicBezTo>
                        <a:pt x="1258" y="182"/>
                        <a:pt x="1312" y="381"/>
                        <a:pt x="1388" y="571"/>
                      </a:cubicBezTo>
                      <a:cubicBezTo>
                        <a:pt x="926" y="576"/>
                        <a:pt x="463" y="577"/>
                        <a:pt x="0" y="570"/>
                      </a:cubicBezTo>
                      <a:cubicBezTo>
                        <a:pt x="25" y="472"/>
                        <a:pt x="54" y="375"/>
                        <a:pt x="86" y="279"/>
                      </a:cubicBezTo>
                      <a:cubicBezTo>
                        <a:pt x="446" y="189"/>
                        <a:pt x="806" y="99"/>
                        <a:pt x="1164" y="0"/>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40" name="Freeform 201">
                  <a:extLst>
                    <a:ext uri="{FF2B5EF4-FFF2-40B4-BE49-F238E27FC236}">
                      <a16:creationId xmlns:a16="http://schemas.microsoft.com/office/drawing/2014/main" id="{F421AF64-A875-3E4F-8371-4552BA184B39}"/>
                    </a:ext>
                  </a:extLst>
                </p:cNvPr>
                <p:cNvSpPr>
                  <a:spLocks noChangeArrowheads="1"/>
                </p:cNvSpPr>
                <p:nvPr/>
              </p:nvSpPr>
              <p:spPr bwMode="auto">
                <a:xfrm>
                  <a:off x="4397" y="3128"/>
                  <a:ext cx="59" cy="51"/>
                </a:xfrm>
                <a:custGeom>
                  <a:avLst/>
                  <a:gdLst>
                    <a:gd name="T0" fmla="*/ 34 w 12150"/>
                    <a:gd name="T1" fmla="*/ 3 h 10193"/>
                    <a:gd name="T2" fmla="*/ 46 w 12150"/>
                    <a:gd name="T3" fmla="*/ 0 h 10193"/>
                    <a:gd name="T4" fmla="*/ 45 w 12150"/>
                    <a:gd name="T5" fmla="*/ 6 h 10193"/>
                    <a:gd name="T6" fmla="*/ 44 w 12150"/>
                    <a:gd name="T7" fmla="*/ 8 h 10193"/>
                    <a:gd name="T8" fmla="*/ 41 w 12150"/>
                    <a:gd name="T9" fmla="*/ 10 h 10193"/>
                    <a:gd name="T10" fmla="*/ 50 w 12150"/>
                    <a:gd name="T11" fmla="*/ 10 h 10193"/>
                    <a:gd name="T12" fmla="*/ 49 w 12150"/>
                    <a:gd name="T13" fmla="*/ 9 h 10193"/>
                    <a:gd name="T14" fmla="*/ 49 w 12150"/>
                    <a:gd name="T15" fmla="*/ 4 h 10193"/>
                    <a:gd name="T16" fmla="*/ 59 w 12150"/>
                    <a:gd name="T17" fmla="*/ 18 h 10193"/>
                    <a:gd name="T18" fmla="*/ 49 w 12150"/>
                    <a:gd name="T19" fmla="*/ 26 h 10193"/>
                    <a:gd name="T20" fmla="*/ 20 w 12150"/>
                    <a:gd name="T21" fmla="*/ 51 h 10193"/>
                    <a:gd name="T22" fmla="*/ 8 w 12150"/>
                    <a:gd name="T23" fmla="*/ 36 h 10193"/>
                    <a:gd name="T24" fmla="*/ 0 w 12150"/>
                    <a:gd name="T25" fmla="*/ 15 h 10193"/>
                    <a:gd name="T26" fmla="*/ 10 w 12150"/>
                    <a:gd name="T27" fmla="*/ 11 h 10193"/>
                    <a:gd name="T28" fmla="*/ 11 w 12150"/>
                    <a:gd name="T29" fmla="*/ 10 h 10193"/>
                    <a:gd name="T30" fmla="*/ 18 w 12150"/>
                    <a:gd name="T31" fmla="*/ 10 h 10193"/>
                    <a:gd name="T32" fmla="*/ 17 w 12150"/>
                    <a:gd name="T33" fmla="*/ 8 h 10193"/>
                    <a:gd name="T34" fmla="*/ 23 w 12150"/>
                    <a:gd name="T35" fmla="*/ 6 h 10193"/>
                    <a:gd name="T36" fmla="*/ 26 w 12150"/>
                    <a:gd name="T37" fmla="*/ 11 h 10193"/>
                    <a:gd name="T38" fmla="*/ 37 w 12150"/>
                    <a:gd name="T39" fmla="*/ 10 h 10193"/>
                    <a:gd name="T40" fmla="*/ 34 w 12150"/>
                    <a:gd name="T41" fmla="*/ 7 h 10193"/>
                    <a:gd name="T42" fmla="*/ 34 w 12150"/>
                    <a:gd name="T43" fmla="*/ 3 h 101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150"/>
                    <a:gd name="T67" fmla="*/ 0 h 10193"/>
                    <a:gd name="T68" fmla="*/ 12150 w 12150"/>
                    <a:gd name="T69" fmla="*/ 10193 h 101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150" h="10193">
                      <a:moveTo>
                        <a:pt x="7045" y="641"/>
                      </a:moveTo>
                      <a:cubicBezTo>
                        <a:pt x="7882" y="424"/>
                        <a:pt x="8718" y="206"/>
                        <a:pt x="9557" y="0"/>
                      </a:cubicBezTo>
                      <a:cubicBezTo>
                        <a:pt x="9440" y="424"/>
                        <a:pt x="9316" y="846"/>
                        <a:pt x="9205" y="1271"/>
                      </a:cubicBezTo>
                      <a:cubicBezTo>
                        <a:pt x="9180" y="1367"/>
                        <a:pt x="9149" y="1465"/>
                        <a:pt x="9084" y="1541"/>
                      </a:cubicBezTo>
                      <a:cubicBezTo>
                        <a:pt x="8914" y="1750"/>
                        <a:pt x="8686" y="1898"/>
                        <a:pt x="8486" y="2074"/>
                      </a:cubicBezTo>
                      <a:cubicBezTo>
                        <a:pt x="9076" y="2082"/>
                        <a:pt x="9666" y="2092"/>
                        <a:pt x="10256" y="2082"/>
                      </a:cubicBezTo>
                      <a:cubicBezTo>
                        <a:pt x="10156" y="1994"/>
                        <a:pt x="10065" y="1892"/>
                        <a:pt x="10019" y="1766"/>
                      </a:cubicBezTo>
                      <a:cubicBezTo>
                        <a:pt x="9899" y="1462"/>
                        <a:pt x="9956" y="1119"/>
                        <a:pt x="10080" y="825"/>
                      </a:cubicBezTo>
                      <a:cubicBezTo>
                        <a:pt x="10732" y="1785"/>
                        <a:pt x="11416" y="2724"/>
                        <a:pt x="12150" y="3624"/>
                      </a:cubicBezTo>
                      <a:cubicBezTo>
                        <a:pt x="11428" y="4122"/>
                        <a:pt x="10709" y="4623"/>
                        <a:pt x="10003" y="5142"/>
                      </a:cubicBezTo>
                      <a:cubicBezTo>
                        <a:pt x="7910" y="6671"/>
                        <a:pt x="5913" y="8339"/>
                        <a:pt x="4099" y="10193"/>
                      </a:cubicBezTo>
                      <a:cubicBezTo>
                        <a:pt x="3203" y="9297"/>
                        <a:pt x="2403" y="8302"/>
                        <a:pt x="1749" y="7215"/>
                      </a:cubicBezTo>
                      <a:cubicBezTo>
                        <a:pt x="955" y="5900"/>
                        <a:pt x="360" y="4464"/>
                        <a:pt x="0" y="2970"/>
                      </a:cubicBezTo>
                      <a:cubicBezTo>
                        <a:pt x="656" y="2667"/>
                        <a:pt x="1330" y="2403"/>
                        <a:pt x="2010" y="2156"/>
                      </a:cubicBezTo>
                      <a:cubicBezTo>
                        <a:pt x="2098" y="2123"/>
                        <a:pt x="2184" y="2086"/>
                        <a:pt x="2270" y="2048"/>
                      </a:cubicBezTo>
                      <a:cubicBezTo>
                        <a:pt x="2741" y="2018"/>
                        <a:pt x="3213" y="2048"/>
                        <a:pt x="3683" y="2020"/>
                      </a:cubicBezTo>
                      <a:cubicBezTo>
                        <a:pt x="3593" y="1908"/>
                        <a:pt x="3494" y="1804"/>
                        <a:pt x="3402" y="1695"/>
                      </a:cubicBezTo>
                      <a:cubicBezTo>
                        <a:pt x="3849" y="1527"/>
                        <a:pt x="4313" y="1409"/>
                        <a:pt x="4768" y="1267"/>
                      </a:cubicBezTo>
                      <a:cubicBezTo>
                        <a:pt x="4930" y="1545"/>
                        <a:pt x="5089" y="1826"/>
                        <a:pt x="5254" y="2102"/>
                      </a:cubicBezTo>
                      <a:cubicBezTo>
                        <a:pt x="6016" y="2102"/>
                        <a:pt x="6777" y="2111"/>
                        <a:pt x="7539" y="2098"/>
                      </a:cubicBezTo>
                      <a:cubicBezTo>
                        <a:pt x="7408" y="1861"/>
                        <a:pt x="7186" y="1684"/>
                        <a:pt x="7077" y="1434"/>
                      </a:cubicBezTo>
                      <a:cubicBezTo>
                        <a:pt x="7016" y="1175"/>
                        <a:pt x="7056" y="905"/>
                        <a:pt x="7045" y="641"/>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41" name="Freeform 202">
                  <a:extLst>
                    <a:ext uri="{FF2B5EF4-FFF2-40B4-BE49-F238E27FC236}">
                      <a16:creationId xmlns:a16="http://schemas.microsoft.com/office/drawing/2014/main" id="{3680F2A2-5FA8-3E43-A48D-7BAF21EA713C}"/>
                    </a:ext>
                  </a:extLst>
                </p:cNvPr>
                <p:cNvSpPr>
                  <a:spLocks noChangeArrowheads="1"/>
                </p:cNvSpPr>
                <p:nvPr/>
              </p:nvSpPr>
              <p:spPr bwMode="auto">
                <a:xfrm>
                  <a:off x="4397" y="3128"/>
                  <a:ext cx="59" cy="51"/>
                </a:xfrm>
                <a:custGeom>
                  <a:avLst/>
                  <a:gdLst>
                    <a:gd name="T0" fmla="*/ 34 w 12150"/>
                    <a:gd name="T1" fmla="*/ 3 h 10193"/>
                    <a:gd name="T2" fmla="*/ 46 w 12150"/>
                    <a:gd name="T3" fmla="*/ 0 h 10193"/>
                    <a:gd name="T4" fmla="*/ 45 w 12150"/>
                    <a:gd name="T5" fmla="*/ 6 h 10193"/>
                    <a:gd name="T6" fmla="*/ 44 w 12150"/>
                    <a:gd name="T7" fmla="*/ 8 h 10193"/>
                    <a:gd name="T8" fmla="*/ 41 w 12150"/>
                    <a:gd name="T9" fmla="*/ 10 h 10193"/>
                    <a:gd name="T10" fmla="*/ 50 w 12150"/>
                    <a:gd name="T11" fmla="*/ 10 h 10193"/>
                    <a:gd name="T12" fmla="*/ 49 w 12150"/>
                    <a:gd name="T13" fmla="*/ 9 h 10193"/>
                    <a:gd name="T14" fmla="*/ 49 w 12150"/>
                    <a:gd name="T15" fmla="*/ 4 h 10193"/>
                    <a:gd name="T16" fmla="*/ 59 w 12150"/>
                    <a:gd name="T17" fmla="*/ 18 h 10193"/>
                    <a:gd name="T18" fmla="*/ 49 w 12150"/>
                    <a:gd name="T19" fmla="*/ 26 h 10193"/>
                    <a:gd name="T20" fmla="*/ 20 w 12150"/>
                    <a:gd name="T21" fmla="*/ 51 h 10193"/>
                    <a:gd name="T22" fmla="*/ 8 w 12150"/>
                    <a:gd name="T23" fmla="*/ 36 h 10193"/>
                    <a:gd name="T24" fmla="*/ 0 w 12150"/>
                    <a:gd name="T25" fmla="*/ 15 h 10193"/>
                    <a:gd name="T26" fmla="*/ 10 w 12150"/>
                    <a:gd name="T27" fmla="*/ 11 h 10193"/>
                    <a:gd name="T28" fmla="*/ 11 w 12150"/>
                    <a:gd name="T29" fmla="*/ 10 h 10193"/>
                    <a:gd name="T30" fmla="*/ 18 w 12150"/>
                    <a:gd name="T31" fmla="*/ 10 h 10193"/>
                    <a:gd name="T32" fmla="*/ 17 w 12150"/>
                    <a:gd name="T33" fmla="*/ 8 h 10193"/>
                    <a:gd name="T34" fmla="*/ 23 w 12150"/>
                    <a:gd name="T35" fmla="*/ 6 h 10193"/>
                    <a:gd name="T36" fmla="*/ 26 w 12150"/>
                    <a:gd name="T37" fmla="*/ 11 h 10193"/>
                    <a:gd name="T38" fmla="*/ 37 w 12150"/>
                    <a:gd name="T39" fmla="*/ 10 h 10193"/>
                    <a:gd name="T40" fmla="*/ 34 w 12150"/>
                    <a:gd name="T41" fmla="*/ 7 h 10193"/>
                    <a:gd name="T42" fmla="*/ 34 w 12150"/>
                    <a:gd name="T43" fmla="*/ 3 h 101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150"/>
                    <a:gd name="T67" fmla="*/ 0 h 10193"/>
                    <a:gd name="T68" fmla="*/ 12150 w 12150"/>
                    <a:gd name="T69" fmla="*/ 10193 h 101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150" h="10193">
                      <a:moveTo>
                        <a:pt x="7045" y="641"/>
                      </a:moveTo>
                      <a:cubicBezTo>
                        <a:pt x="7882" y="424"/>
                        <a:pt x="8718" y="206"/>
                        <a:pt x="9557" y="0"/>
                      </a:cubicBezTo>
                      <a:cubicBezTo>
                        <a:pt x="9440" y="424"/>
                        <a:pt x="9316" y="846"/>
                        <a:pt x="9205" y="1271"/>
                      </a:cubicBezTo>
                      <a:cubicBezTo>
                        <a:pt x="9180" y="1367"/>
                        <a:pt x="9149" y="1465"/>
                        <a:pt x="9084" y="1541"/>
                      </a:cubicBezTo>
                      <a:cubicBezTo>
                        <a:pt x="8914" y="1750"/>
                        <a:pt x="8686" y="1898"/>
                        <a:pt x="8486" y="2074"/>
                      </a:cubicBezTo>
                      <a:cubicBezTo>
                        <a:pt x="9076" y="2082"/>
                        <a:pt x="9666" y="2092"/>
                        <a:pt x="10256" y="2082"/>
                      </a:cubicBezTo>
                      <a:cubicBezTo>
                        <a:pt x="10156" y="1994"/>
                        <a:pt x="10065" y="1892"/>
                        <a:pt x="10019" y="1766"/>
                      </a:cubicBezTo>
                      <a:cubicBezTo>
                        <a:pt x="9899" y="1462"/>
                        <a:pt x="9956" y="1119"/>
                        <a:pt x="10080" y="825"/>
                      </a:cubicBezTo>
                      <a:cubicBezTo>
                        <a:pt x="10732" y="1785"/>
                        <a:pt x="11416" y="2724"/>
                        <a:pt x="12150" y="3624"/>
                      </a:cubicBezTo>
                      <a:cubicBezTo>
                        <a:pt x="11428" y="4122"/>
                        <a:pt x="10709" y="4623"/>
                        <a:pt x="10003" y="5142"/>
                      </a:cubicBezTo>
                      <a:cubicBezTo>
                        <a:pt x="7910" y="6671"/>
                        <a:pt x="5913" y="8339"/>
                        <a:pt x="4099" y="10193"/>
                      </a:cubicBezTo>
                      <a:cubicBezTo>
                        <a:pt x="3203" y="9297"/>
                        <a:pt x="2403" y="8302"/>
                        <a:pt x="1749" y="7215"/>
                      </a:cubicBezTo>
                      <a:cubicBezTo>
                        <a:pt x="955" y="5900"/>
                        <a:pt x="360" y="4464"/>
                        <a:pt x="0" y="2970"/>
                      </a:cubicBezTo>
                      <a:cubicBezTo>
                        <a:pt x="656" y="2667"/>
                        <a:pt x="1330" y="2403"/>
                        <a:pt x="2010" y="2156"/>
                      </a:cubicBezTo>
                      <a:cubicBezTo>
                        <a:pt x="2098" y="2123"/>
                        <a:pt x="2184" y="2086"/>
                        <a:pt x="2270" y="2048"/>
                      </a:cubicBezTo>
                      <a:cubicBezTo>
                        <a:pt x="2741" y="2018"/>
                        <a:pt x="3213" y="2048"/>
                        <a:pt x="3683" y="2020"/>
                      </a:cubicBezTo>
                      <a:cubicBezTo>
                        <a:pt x="3593" y="1908"/>
                        <a:pt x="3494" y="1804"/>
                        <a:pt x="3402" y="1695"/>
                      </a:cubicBezTo>
                      <a:cubicBezTo>
                        <a:pt x="3849" y="1527"/>
                        <a:pt x="4313" y="1409"/>
                        <a:pt x="4768" y="1267"/>
                      </a:cubicBezTo>
                      <a:cubicBezTo>
                        <a:pt x="4930" y="1545"/>
                        <a:pt x="5089" y="1826"/>
                        <a:pt x="5254" y="2102"/>
                      </a:cubicBezTo>
                      <a:cubicBezTo>
                        <a:pt x="6016" y="2102"/>
                        <a:pt x="6777" y="2111"/>
                        <a:pt x="7539" y="2098"/>
                      </a:cubicBezTo>
                      <a:cubicBezTo>
                        <a:pt x="7408" y="1861"/>
                        <a:pt x="7186" y="1684"/>
                        <a:pt x="7077" y="1434"/>
                      </a:cubicBezTo>
                      <a:cubicBezTo>
                        <a:pt x="7016" y="1175"/>
                        <a:pt x="7056" y="905"/>
                        <a:pt x="7045" y="641"/>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42" name="Freeform 203">
                  <a:extLst>
                    <a:ext uri="{FF2B5EF4-FFF2-40B4-BE49-F238E27FC236}">
                      <a16:creationId xmlns:a16="http://schemas.microsoft.com/office/drawing/2014/main" id="{07643FBD-5FAA-1B46-B270-0B5C889CE848}"/>
                    </a:ext>
                  </a:extLst>
                </p:cNvPr>
                <p:cNvSpPr>
                  <a:spLocks noChangeArrowheads="1"/>
                </p:cNvSpPr>
                <p:nvPr/>
              </p:nvSpPr>
              <p:spPr bwMode="auto">
                <a:xfrm>
                  <a:off x="4478" y="3130"/>
                  <a:ext cx="9" cy="5"/>
                </a:xfrm>
                <a:custGeom>
                  <a:avLst/>
                  <a:gdLst>
                    <a:gd name="T0" fmla="*/ 0 w 1833"/>
                    <a:gd name="T1" fmla="*/ 4 h 1082"/>
                    <a:gd name="T2" fmla="*/ 7 w 1833"/>
                    <a:gd name="T3" fmla="*/ 0 h 1082"/>
                    <a:gd name="T4" fmla="*/ 8 w 1833"/>
                    <a:gd name="T5" fmla="*/ 1 h 1082"/>
                    <a:gd name="T6" fmla="*/ 9 w 1833"/>
                    <a:gd name="T7" fmla="*/ 3 h 1082"/>
                    <a:gd name="T8" fmla="*/ 7 w 1833"/>
                    <a:gd name="T9" fmla="*/ 4 h 1082"/>
                    <a:gd name="T10" fmla="*/ 0 w 1833"/>
                    <a:gd name="T11" fmla="*/ 4 h 1082"/>
                    <a:gd name="T12" fmla="*/ 0 60000 65536"/>
                    <a:gd name="T13" fmla="*/ 0 60000 65536"/>
                    <a:gd name="T14" fmla="*/ 0 60000 65536"/>
                    <a:gd name="T15" fmla="*/ 0 60000 65536"/>
                    <a:gd name="T16" fmla="*/ 0 60000 65536"/>
                    <a:gd name="T17" fmla="*/ 0 60000 65536"/>
                    <a:gd name="T18" fmla="*/ 0 w 1833"/>
                    <a:gd name="T19" fmla="*/ 0 h 1082"/>
                    <a:gd name="T20" fmla="*/ 1833 w 1833"/>
                    <a:gd name="T21" fmla="*/ 1082 h 1082"/>
                  </a:gdLst>
                  <a:ahLst/>
                  <a:cxnLst>
                    <a:cxn ang="T12">
                      <a:pos x="T0" y="T1"/>
                    </a:cxn>
                    <a:cxn ang="T13">
                      <a:pos x="T2" y="T3"/>
                    </a:cxn>
                    <a:cxn ang="T14">
                      <a:pos x="T4" y="T5"/>
                    </a:cxn>
                    <a:cxn ang="T15">
                      <a:pos x="T6" y="T7"/>
                    </a:cxn>
                    <a:cxn ang="T16">
                      <a:pos x="T8" y="T9"/>
                    </a:cxn>
                    <a:cxn ang="T17">
                      <a:pos x="T10" y="T11"/>
                    </a:cxn>
                  </a:cxnLst>
                  <a:rect l="T18" t="T19" r="T20" b="T21"/>
                  <a:pathLst>
                    <a:path w="1833" h="1082">
                      <a:moveTo>
                        <a:pt x="0" y="884"/>
                      </a:moveTo>
                      <a:cubicBezTo>
                        <a:pt x="444" y="586"/>
                        <a:pt x="892" y="294"/>
                        <a:pt x="1339" y="0"/>
                      </a:cubicBezTo>
                      <a:cubicBezTo>
                        <a:pt x="1471" y="87"/>
                        <a:pt x="1622" y="155"/>
                        <a:pt x="1728" y="277"/>
                      </a:cubicBezTo>
                      <a:cubicBezTo>
                        <a:pt x="1833" y="396"/>
                        <a:pt x="1826" y="579"/>
                        <a:pt x="1754" y="714"/>
                      </a:cubicBezTo>
                      <a:cubicBezTo>
                        <a:pt x="1683" y="813"/>
                        <a:pt x="1563" y="860"/>
                        <a:pt x="1455" y="906"/>
                      </a:cubicBezTo>
                      <a:cubicBezTo>
                        <a:pt x="991" y="1082"/>
                        <a:pt x="460" y="1066"/>
                        <a:pt x="0" y="884"/>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43" name="Freeform 204">
                  <a:extLst>
                    <a:ext uri="{FF2B5EF4-FFF2-40B4-BE49-F238E27FC236}">
                      <a16:creationId xmlns:a16="http://schemas.microsoft.com/office/drawing/2014/main" id="{8B5EBF5D-7703-364A-96F2-189ED3630393}"/>
                    </a:ext>
                  </a:extLst>
                </p:cNvPr>
                <p:cNvSpPr>
                  <a:spLocks noChangeArrowheads="1"/>
                </p:cNvSpPr>
                <p:nvPr/>
              </p:nvSpPr>
              <p:spPr bwMode="auto">
                <a:xfrm>
                  <a:off x="4478" y="3130"/>
                  <a:ext cx="9" cy="5"/>
                </a:xfrm>
                <a:custGeom>
                  <a:avLst/>
                  <a:gdLst>
                    <a:gd name="T0" fmla="*/ 0 w 1833"/>
                    <a:gd name="T1" fmla="*/ 4 h 1082"/>
                    <a:gd name="T2" fmla="*/ 7 w 1833"/>
                    <a:gd name="T3" fmla="*/ 0 h 1082"/>
                    <a:gd name="T4" fmla="*/ 8 w 1833"/>
                    <a:gd name="T5" fmla="*/ 1 h 1082"/>
                    <a:gd name="T6" fmla="*/ 9 w 1833"/>
                    <a:gd name="T7" fmla="*/ 3 h 1082"/>
                    <a:gd name="T8" fmla="*/ 7 w 1833"/>
                    <a:gd name="T9" fmla="*/ 4 h 1082"/>
                    <a:gd name="T10" fmla="*/ 0 w 1833"/>
                    <a:gd name="T11" fmla="*/ 4 h 1082"/>
                    <a:gd name="T12" fmla="*/ 0 60000 65536"/>
                    <a:gd name="T13" fmla="*/ 0 60000 65536"/>
                    <a:gd name="T14" fmla="*/ 0 60000 65536"/>
                    <a:gd name="T15" fmla="*/ 0 60000 65536"/>
                    <a:gd name="T16" fmla="*/ 0 60000 65536"/>
                    <a:gd name="T17" fmla="*/ 0 60000 65536"/>
                    <a:gd name="T18" fmla="*/ 0 w 1833"/>
                    <a:gd name="T19" fmla="*/ 0 h 1082"/>
                    <a:gd name="T20" fmla="*/ 1833 w 1833"/>
                    <a:gd name="T21" fmla="*/ 1082 h 1082"/>
                  </a:gdLst>
                  <a:ahLst/>
                  <a:cxnLst>
                    <a:cxn ang="T12">
                      <a:pos x="T0" y="T1"/>
                    </a:cxn>
                    <a:cxn ang="T13">
                      <a:pos x="T2" y="T3"/>
                    </a:cxn>
                    <a:cxn ang="T14">
                      <a:pos x="T4" y="T5"/>
                    </a:cxn>
                    <a:cxn ang="T15">
                      <a:pos x="T6" y="T7"/>
                    </a:cxn>
                    <a:cxn ang="T16">
                      <a:pos x="T8" y="T9"/>
                    </a:cxn>
                    <a:cxn ang="T17">
                      <a:pos x="T10" y="T11"/>
                    </a:cxn>
                  </a:cxnLst>
                  <a:rect l="T18" t="T19" r="T20" b="T21"/>
                  <a:pathLst>
                    <a:path w="1833" h="1082">
                      <a:moveTo>
                        <a:pt x="0" y="884"/>
                      </a:moveTo>
                      <a:cubicBezTo>
                        <a:pt x="444" y="586"/>
                        <a:pt x="892" y="294"/>
                        <a:pt x="1339" y="0"/>
                      </a:cubicBezTo>
                      <a:cubicBezTo>
                        <a:pt x="1471" y="87"/>
                        <a:pt x="1622" y="155"/>
                        <a:pt x="1728" y="277"/>
                      </a:cubicBezTo>
                      <a:cubicBezTo>
                        <a:pt x="1833" y="396"/>
                        <a:pt x="1826" y="579"/>
                        <a:pt x="1754" y="714"/>
                      </a:cubicBezTo>
                      <a:cubicBezTo>
                        <a:pt x="1683" y="813"/>
                        <a:pt x="1563" y="860"/>
                        <a:pt x="1455" y="906"/>
                      </a:cubicBezTo>
                      <a:cubicBezTo>
                        <a:pt x="991" y="1082"/>
                        <a:pt x="460" y="1066"/>
                        <a:pt x="0" y="884"/>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44" name="Freeform 205">
                  <a:extLst>
                    <a:ext uri="{FF2B5EF4-FFF2-40B4-BE49-F238E27FC236}">
                      <a16:creationId xmlns:a16="http://schemas.microsoft.com/office/drawing/2014/main" id="{8B3A861E-6213-1441-8211-61C3922BE819}"/>
                    </a:ext>
                  </a:extLst>
                </p:cNvPr>
                <p:cNvSpPr>
                  <a:spLocks noChangeArrowheads="1"/>
                </p:cNvSpPr>
                <p:nvPr/>
              </p:nvSpPr>
              <p:spPr bwMode="auto">
                <a:xfrm>
                  <a:off x="4412" y="3130"/>
                  <a:ext cx="8" cy="6"/>
                </a:xfrm>
                <a:custGeom>
                  <a:avLst/>
                  <a:gdLst>
                    <a:gd name="T0" fmla="*/ 0 w 1598"/>
                    <a:gd name="T1" fmla="*/ 2 h 1201"/>
                    <a:gd name="T2" fmla="*/ 6 w 1598"/>
                    <a:gd name="T3" fmla="*/ 0 h 1201"/>
                    <a:gd name="T4" fmla="*/ 8 w 1598"/>
                    <a:gd name="T5" fmla="*/ 4 h 1201"/>
                    <a:gd name="T6" fmla="*/ 1 w 1598"/>
                    <a:gd name="T7" fmla="*/ 6 h 1201"/>
                    <a:gd name="T8" fmla="*/ 0 w 1598"/>
                    <a:gd name="T9" fmla="*/ 2 h 1201"/>
                    <a:gd name="T10" fmla="*/ 0 60000 65536"/>
                    <a:gd name="T11" fmla="*/ 0 60000 65536"/>
                    <a:gd name="T12" fmla="*/ 0 60000 65536"/>
                    <a:gd name="T13" fmla="*/ 0 60000 65536"/>
                    <a:gd name="T14" fmla="*/ 0 60000 65536"/>
                    <a:gd name="T15" fmla="*/ 0 w 1598"/>
                    <a:gd name="T16" fmla="*/ 0 h 1201"/>
                    <a:gd name="T17" fmla="*/ 1598 w 1598"/>
                    <a:gd name="T18" fmla="*/ 1201 h 1201"/>
                  </a:gdLst>
                  <a:ahLst/>
                  <a:cxnLst>
                    <a:cxn ang="T10">
                      <a:pos x="T0" y="T1"/>
                    </a:cxn>
                    <a:cxn ang="T11">
                      <a:pos x="T2" y="T3"/>
                    </a:cxn>
                    <a:cxn ang="T12">
                      <a:pos x="T4" y="T5"/>
                    </a:cxn>
                    <a:cxn ang="T13">
                      <a:pos x="T6" y="T7"/>
                    </a:cxn>
                    <a:cxn ang="T14">
                      <a:pos x="T8" y="T9"/>
                    </a:cxn>
                  </a:cxnLst>
                  <a:rect l="T15" t="T16" r="T17" b="T18"/>
                  <a:pathLst>
                    <a:path w="1598" h="1201">
                      <a:moveTo>
                        <a:pt x="9" y="477"/>
                      </a:moveTo>
                      <a:cubicBezTo>
                        <a:pt x="393" y="325"/>
                        <a:pt x="773" y="162"/>
                        <a:pt x="1153" y="0"/>
                      </a:cubicBezTo>
                      <a:cubicBezTo>
                        <a:pt x="1302" y="257"/>
                        <a:pt x="1451" y="515"/>
                        <a:pt x="1598" y="773"/>
                      </a:cubicBezTo>
                      <a:cubicBezTo>
                        <a:pt x="1143" y="915"/>
                        <a:pt x="679" y="1033"/>
                        <a:pt x="232" y="1201"/>
                      </a:cubicBezTo>
                      <a:cubicBezTo>
                        <a:pt x="47" y="1008"/>
                        <a:pt x="0" y="735"/>
                        <a:pt x="9" y="477"/>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45" name="Freeform 206">
                  <a:extLst>
                    <a:ext uri="{FF2B5EF4-FFF2-40B4-BE49-F238E27FC236}">
                      <a16:creationId xmlns:a16="http://schemas.microsoft.com/office/drawing/2014/main" id="{4892445C-2DA1-2142-9CFA-4C375A198066}"/>
                    </a:ext>
                  </a:extLst>
                </p:cNvPr>
                <p:cNvSpPr>
                  <a:spLocks noChangeArrowheads="1"/>
                </p:cNvSpPr>
                <p:nvPr/>
              </p:nvSpPr>
              <p:spPr bwMode="auto">
                <a:xfrm>
                  <a:off x="4412" y="3130"/>
                  <a:ext cx="8" cy="6"/>
                </a:xfrm>
                <a:custGeom>
                  <a:avLst/>
                  <a:gdLst>
                    <a:gd name="T0" fmla="*/ 0 w 1598"/>
                    <a:gd name="T1" fmla="*/ 2 h 1201"/>
                    <a:gd name="T2" fmla="*/ 6 w 1598"/>
                    <a:gd name="T3" fmla="*/ 0 h 1201"/>
                    <a:gd name="T4" fmla="*/ 8 w 1598"/>
                    <a:gd name="T5" fmla="*/ 4 h 1201"/>
                    <a:gd name="T6" fmla="*/ 1 w 1598"/>
                    <a:gd name="T7" fmla="*/ 6 h 1201"/>
                    <a:gd name="T8" fmla="*/ 0 w 1598"/>
                    <a:gd name="T9" fmla="*/ 2 h 1201"/>
                    <a:gd name="T10" fmla="*/ 0 60000 65536"/>
                    <a:gd name="T11" fmla="*/ 0 60000 65536"/>
                    <a:gd name="T12" fmla="*/ 0 60000 65536"/>
                    <a:gd name="T13" fmla="*/ 0 60000 65536"/>
                    <a:gd name="T14" fmla="*/ 0 60000 65536"/>
                    <a:gd name="T15" fmla="*/ 0 w 1598"/>
                    <a:gd name="T16" fmla="*/ 0 h 1201"/>
                    <a:gd name="T17" fmla="*/ 1598 w 1598"/>
                    <a:gd name="T18" fmla="*/ 1201 h 1201"/>
                  </a:gdLst>
                  <a:ahLst/>
                  <a:cxnLst>
                    <a:cxn ang="T10">
                      <a:pos x="T0" y="T1"/>
                    </a:cxn>
                    <a:cxn ang="T11">
                      <a:pos x="T2" y="T3"/>
                    </a:cxn>
                    <a:cxn ang="T12">
                      <a:pos x="T4" y="T5"/>
                    </a:cxn>
                    <a:cxn ang="T13">
                      <a:pos x="T6" y="T7"/>
                    </a:cxn>
                    <a:cxn ang="T14">
                      <a:pos x="T8" y="T9"/>
                    </a:cxn>
                  </a:cxnLst>
                  <a:rect l="T15" t="T16" r="T17" b="T18"/>
                  <a:pathLst>
                    <a:path w="1598" h="1201">
                      <a:moveTo>
                        <a:pt x="9" y="477"/>
                      </a:moveTo>
                      <a:cubicBezTo>
                        <a:pt x="393" y="325"/>
                        <a:pt x="773" y="162"/>
                        <a:pt x="1153" y="0"/>
                      </a:cubicBezTo>
                      <a:cubicBezTo>
                        <a:pt x="1302" y="257"/>
                        <a:pt x="1451" y="515"/>
                        <a:pt x="1598" y="773"/>
                      </a:cubicBezTo>
                      <a:cubicBezTo>
                        <a:pt x="1143" y="915"/>
                        <a:pt x="679" y="1033"/>
                        <a:pt x="232" y="1201"/>
                      </a:cubicBezTo>
                      <a:cubicBezTo>
                        <a:pt x="47" y="1008"/>
                        <a:pt x="0" y="735"/>
                        <a:pt x="9" y="477"/>
                      </a:cubicBezTo>
                      <a:close/>
                    </a:path>
                  </a:pathLst>
                </a:custGeom>
                <a:solidFill>
                  <a:srgbClr val="E32E3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46" name="Freeform 207">
                  <a:extLst>
                    <a:ext uri="{FF2B5EF4-FFF2-40B4-BE49-F238E27FC236}">
                      <a16:creationId xmlns:a16="http://schemas.microsoft.com/office/drawing/2014/main" id="{573F9422-E7F2-D449-AD7B-6709BA50672F}"/>
                    </a:ext>
                  </a:extLst>
                </p:cNvPr>
                <p:cNvSpPr>
                  <a:spLocks noChangeArrowheads="1"/>
                </p:cNvSpPr>
                <p:nvPr/>
              </p:nvSpPr>
              <p:spPr bwMode="auto">
                <a:xfrm>
                  <a:off x="4449" y="3132"/>
                  <a:ext cx="19" cy="13"/>
                </a:xfrm>
                <a:custGeom>
                  <a:avLst/>
                  <a:gdLst>
                    <a:gd name="T0" fmla="*/ 0 w 3874"/>
                    <a:gd name="T1" fmla="*/ 0 h 2608"/>
                    <a:gd name="T2" fmla="*/ 7 w 3874"/>
                    <a:gd name="T3" fmla="*/ 0 h 2608"/>
                    <a:gd name="T4" fmla="*/ 8 w 3874"/>
                    <a:gd name="T5" fmla="*/ 3 h 2608"/>
                    <a:gd name="T6" fmla="*/ 5 w 3874"/>
                    <a:gd name="T7" fmla="*/ 6 h 2608"/>
                    <a:gd name="T8" fmla="*/ 19 w 3874"/>
                    <a:gd name="T9" fmla="*/ 7 h 2608"/>
                    <a:gd name="T10" fmla="*/ 10 w 3874"/>
                    <a:gd name="T11" fmla="*/ 13 h 2608"/>
                    <a:gd name="T12" fmla="*/ 0 w 3874"/>
                    <a:gd name="T13" fmla="*/ 0 h 2608"/>
                    <a:gd name="T14" fmla="*/ 0 60000 65536"/>
                    <a:gd name="T15" fmla="*/ 0 60000 65536"/>
                    <a:gd name="T16" fmla="*/ 0 60000 65536"/>
                    <a:gd name="T17" fmla="*/ 0 60000 65536"/>
                    <a:gd name="T18" fmla="*/ 0 60000 65536"/>
                    <a:gd name="T19" fmla="*/ 0 60000 65536"/>
                    <a:gd name="T20" fmla="*/ 0 60000 65536"/>
                    <a:gd name="T21" fmla="*/ 0 w 3874"/>
                    <a:gd name="T22" fmla="*/ 0 h 2608"/>
                    <a:gd name="T23" fmla="*/ 3874 w 3874"/>
                    <a:gd name="T24" fmla="*/ 2608 h 26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4" h="2608">
                      <a:moveTo>
                        <a:pt x="0" y="9"/>
                      </a:moveTo>
                      <a:cubicBezTo>
                        <a:pt x="453" y="0"/>
                        <a:pt x="906" y="3"/>
                        <a:pt x="1359" y="7"/>
                      </a:cubicBezTo>
                      <a:cubicBezTo>
                        <a:pt x="1428" y="233"/>
                        <a:pt x="1532" y="454"/>
                        <a:pt x="1544" y="692"/>
                      </a:cubicBezTo>
                      <a:cubicBezTo>
                        <a:pt x="1525" y="957"/>
                        <a:pt x="1276" y="1109"/>
                        <a:pt x="1117" y="1292"/>
                      </a:cubicBezTo>
                      <a:cubicBezTo>
                        <a:pt x="2036" y="1315"/>
                        <a:pt x="2955" y="1286"/>
                        <a:pt x="3874" y="1307"/>
                      </a:cubicBezTo>
                      <a:cubicBezTo>
                        <a:pt x="3248" y="1748"/>
                        <a:pt x="2614" y="2177"/>
                        <a:pt x="1980" y="2608"/>
                      </a:cubicBezTo>
                      <a:cubicBezTo>
                        <a:pt x="1331" y="1733"/>
                        <a:pt x="620" y="905"/>
                        <a:pt x="0" y="9"/>
                      </a:cubicBezTo>
                      <a:close/>
                    </a:path>
                  </a:pathLst>
                </a:custGeom>
                <a:solidFill>
                  <a:srgbClr val="1E5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47" name="Freeform 208">
                  <a:extLst>
                    <a:ext uri="{FF2B5EF4-FFF2-40B4-BE49-F238E27FC236}">
                      <a16:creationId xmlns:a16="http://schemas.microsoft.com/office/drawing/2014/main" id="{8F61E43E-BC5A-0A4D-B9EF-E01AA26628A7}"/>
                    </a:ext>
                  </a:extLst>
                </p:cNvPr>
                <p:cNvSpPr>
                  <a:spLocks noChangeArrowheads="1"/>
                </p:cNvSpPr>
                <p:nvPr/>
              </p:nvSpPr>
              <p:spPr bwMode="auto">
                <a:xfrm>
                  <a:off x="4386" y="3134"/>
                  <a:ext cx="23" cy="13"/>
                </a:xfrm>
                <a:custGeom>
                  <a:avLst/>
                  <a:gdLst>
                    <a:gd name="T0" fmla="*/ 10 w 4654"/>
                    <a:gd name="T1" fmla="*/ 6 h 2647"/>
                    <a:gd name="T2" fmla="*/ 23 w 4654"/>
                    <a:gd name="T3" fmla="*/ 0 h 2647"/>
                    <a:gd name="T4" fmla="*/ 20 w 4654"/>
                    <a:gd name="T5" fmla="*/ 4 h 2647"/>
                    <a:gd name="T6" fmla="*/ 22 w 4654"/>
                    <a:gd name="T7" fmla="*/ 4 h 2647"/>
                    <a:gd name="T8" fmla="*/ 21 w 4654"/>
                    <a:gd name="T9" fmla="*/ 4 h 2647"/>
                    <a:gd name="T10" fmla="*/ 11 w 4654"/>
                    <a:gd name="T11" fmla="*/ 8 h 2647"/>
                    <a:gd name="T12" fmla="*/ 2 w 4654"/>
                    <a:gd name="T13" fmla="*/ 13 h 2647"/>
                    <a:gd name="T14" fmla="*/ 0 w 4654"/>
                    <a:gd name="T15" fmla="*/ 12 h 2647"/>
                    <a:gd name="T16" fmla="*/ 10 w 4654"/>
                    <a:gd name="T17" fmla="*/ 6 h 26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54"/>
                    <a:gd name="T28" fmla="*/ 0 h 2647"/>
                    <a:gd name="T29" fmla="*/ 4654 w 4654"/>
                    <a:gd name="T30" fmla="*/ 2647 h 26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54" h="2647">
                      <a:moveTo>
                        <a:pt x="2113" y="1316"/>
                      </a:moveTo>
                      <a:cubicBezTo>
                        <a:pt x="2942" y="844"/>
                        <a:pt x="3781" y="387"/>
                        <a:pt x="4654" y="0"/>
                      </a:cubicBezTo>
                      <a:cubicBezTo>
                        <a:pt x="4633" y="336"/>
                        <a:pt x="4357" y="572"/>
                        <a:pt x="4088" y="734"/>
                      </a:cubicBezTo>
                      <a:cubicBezTo>
                        <a:pt x="4212" y="735"/>
                        <a:pt x="4335" y="738"/>
                        <a:pt x="4458" y="741"/>
                      </a:cubicBezTo>
                      <a:cubicBezTo>
                        <a:pt x="4372" y="779"/>
                        <a:pt x="4286" y="816"/>
                        <a:pt x="4198" y="849"/>
                      </a:cubicBezTo>
                      <a:cubicBezTo>
                        <a:pt x="3518" y="1096"/>
                        <a:pt x="2844" y="1360"/>
                        <a:pt x="2188" y="1663"/>
                      </a:cubicBezTo>
                      <a:cubicBezTo>
                        <a:pt x="1565" y="1952"/>
                        <a:pt x="959" y="2279"/>
                        <a:pt x="378" y="2647"/>
                      </a:cubicBezTo>
                      <a:cubicBezTo>
                        <a:pt x="249" y="2604"/>
                        <a:pt x="121" y="2559"/>
                        <a:pt x="0" y="2498"/>
                      </a:cubicBezTo>
                      <a:cubicBezTo>
                        <a:pt x="684" y="2069"/>
                        <a:pt x="1393" y="1681"/>
                        <a:pt x="2113" y="1316"/>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148" name="Freeform 209">
                  <a:extLst>
                    <a:ext uri="{FF2B5EF4-FFF2-40B4-BE49-F238E27FC236}">
                      <a16:creationId xmlns:a16="http://schemas.microsoft.com/office/drawing/2014/main" id="{AB83023F-824D-8748-8E70-0F9C7E873E56}"/>
                    </a:ext>
                  </a:extLst>
                </p:cNvPr>
                <p:cNvSpPr>
                  <a:spLocks noChangeArrowheads="1"/>
                </p:cNvSpPr>
                <p:nvPr/>
              </p:nvSpPr>
              <p:spPr bwMode="auto">
                <a:xfrm>
                  <a:off x="4386" y="3134"/>
                  <a:ext cx="23" cy="13"/>
                </a:xfrm>
                <a:custGeom>
                  <a:avLst/>
                  <a:gdLst>
                    <a:gd name="T0" fmla="*/ 10 w 4654"/>
                    <a:gd name="T1" fmla="*/ 6 h 2647"/>
                    <a:gd name="T2" fmla="*/ 23 w 4654"/>
                    <a:gd name="T3" fmla="*/ 0 h 2647"/>
                    <a:gd name="T4" fmla="*/ 20 w 4654"/>
                    <a:gd name="T5" fmla="*/ 4 h 2647"/>
                    <a:gd name="T6" fmla="*/ 22 w 4654"/>
                    <a:gd name="T7" fmla="*/ 4 h 2647"/>
                    <a:gd name="T8" fmla="*/ 21 w 4654"/>
                    <a:gd name="T9" fmla="*/ 4 h 2647"/>
                    <a:gd name="T10" fmla="*/ 11 w 4654"/>
                    <a:gd name="T11" fmla="*/ 8 h 2647"/>
                    <a:gd name="T12" fmla="*/ 2 w 4654"/>
                    <a:gd name="T13" fmla="*/ 13 h 2647"/>
                    <a:gd name="T14" fmla="*/ 0 w 4654"/>
                    <a:gd name="T15" fmla="*/ 12 h 2647"/>
                    <a:gd name="T16" fmla="*/ 10 w 4654"/>
                    <a:gd name="T17" fmla="*/ 6 h 26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54"/>
                    <a:gd name="T28" fmla="*/ 0 h 2647"/>
                    <a:gd name="T29" fmla="*/ 4654 w 4654"/>
                    <a:gd name="T30" fmla="*/ 2647 h 26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54" h="2647">
                      <a:moveTo>
                        <a:pt x="2113" y="1316"/>
                      </a:moveTo>
                      <a:cubicBezTo>
                        <a:pt x="2942" y="844"/>
                        <a:pt x="3781" y="387"/>
                        <a:pt x="4654" y="0"/>
                      </a:cubicBezTo>
                      <a:cubicBezTo>
                        <a:pt x="4633" y="336"/>
                        <a:pt x="4357" y="572"/>
                        <a:pt x="4088" y="734"/>
                      </a:cubicBezTo>
                      <a:cubicBezTo>
                        <a:pt x="4212" y="735"/>
                        <a:pt x="4335" y="738"/>
                        <a:pt x="4458" y="741"/>
                      </a:cubicBezTo>
                      <a:cubicBezTo>
                        <a:pt x="4372" y="779"/>
                        <a:pt x="4286" y="816"/>
                        <a:pt x="4198" y="849"/>
                      </a:cubicBezTo>
                      <a:cubicBezTo>
                        <a:pt x="3518" y="1096"/>
                        <a:pt x="2844" y="1360"/>
                        <a:pt x="2188" y="1663"/>
                      </a:cubicBezTo>
                      <a:cubicBezTo>
                        <a:pt x="1565" y="1952"/>
                        <a:pt x="959" y="2279"/>
                        <a:pt x="378" y="2647"/>
                      </a:cubicBezTo>
                      <a:cubicBezTo>
                        <a:pt x="249" y="2604"/>
                        <a:pt x="121" y="2559"/>
                        <a:pt x="0" y="2498"/>
                      </a:cubicBezTo>
                      <a:cubicBezTo>
                        <a:pt x="684" y="2069"/>
                        <a:pt x="1393" y="1681"/>
                        <a:pt x="2113" y="1316"/>
                      </a:cubicBezTo>
                      <a:close/>
                    </a:path>
                  </a:pathLst>
                </a:custGeom>
                <a:solidFill>
                  <a:srgbClr val="E32E3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pic>
          <p:nvPicPr>
            <p:cNvPr id="46091" name="Picture 13" descr="100px-Flag_of_the_United_States">
              <a:extLst>
                <a:ext uri="{FF2B5EF4-FFF2-40B4-BE49-F238E27FC236}">
                  <a16:creationId xmlns:a16="http://schemas.microsoft.com/office/drawing/2014/main" id="{721FDAB2-A7D6-324C-99E6-6349DD7D5A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8138" y="3505200"/>
              <a:ext cx="274638"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2">
            <a:extLst>
              <a:ext uri="{FF2B5EF4-FFF2-40B4-BE49-F238E27FC236}">
                <a16:creationId xmlns:a16="http://schemas.microsoft.com/office/drawing/2014/main" id="{9DB866B4-B5F4-F243-A963-EDC817C4E20E}"/>
              </a:ext>
            </a:extLst>
          </p:cNvPr>
          <p:cNvSpPr txBox="1">
            <a:spLocks noGrp="1"/>
          </p:cNvSpPr>
          <p:nvPr/>
        </p:nvSpPr>
        <p:spPr bwMode="auto">
          <a:xfrm>
            <a:off x="0" y="662940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a:t>September 2008</a:t>
            </a:r>
            <a:endParaRPr lang="en-US" altLang="en-US" sz="800"/>
          </a:p>
        </p:txBody>
      </p:sp>
      <p:sp>
        <p:nvSpPr>
          <p:cNvPr id="48131" name="Slide Number Placeholder 4">
            <a:extLst>
              <a:ext uri="{FF2B5EF4-FFF2-40B4-BE49-F238E27FC236}">
                <a16:creationId xmlns:a16="http://schemas.microsoft.com/office/drawing/2014/main" id="{CA45DDB3-6DE2-DB49-B97E-19CD49750164}"/>
              </a:ext>
            </a:extLst>
          </p:cNvPr>
          <p:cNvSpPr txBox="1">
            <a:spLocks noGrp="1"/>
          </p:cNvSpPr>
          <p:nvPr/>
        </p:nvSpPr>
        <p:spPr bwMode="auto">
          <a:xfrm>
            <a:off x="8610600" y="66294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0F12A39-64F7-9747-BF4A-4A22B374195B}" type="slidenum">
              <a:rPr lang="en-US" altLang="en-US" sz="800"/>
              <a:pPr algn="r"/>
              <a:t>18</a:t>
            </a:fld>
            <a:endParaRPr lang="en-US" altLang="en-US" sz="800"/>
          </a:p>
        </p:txBody>
      </p:sp>
      <p:sp>
        <p:nvSpPr>
          <p:cNvPr id="48132" name="AutoShape 51">
            <a:extLst>
              <a:ext uri="{FF2B5EF4-FFF2-40B4-BE49-F238E27FC236}">
                <a16:creationId xmlns:a16="http://schemas.microsoft.com/office/drawing/2014/main" id="{1EB2680D-8C06-3944-A9E0-62E8DE652B34}"/>
              </a:ext>
            </a:extLst>
          </p:cNvPr>
          <p:cNvSpPr>
            <a:spLocks noChangeArrowheads="1"/>
          </p:cNvSpPr>
          <p:nvPr/>
        </p:nvSpPr>
        <p:spPr bwMode="auto">
          <a:xfrm>
            <a:off x="609600" y="6524625"/>
            <a:ext cx="8153400" cy="296863"/>
          </a:xfrm>
          <a:prstGeom prst="rightArrow">
            <a:avLst>
              <a:gd name="adj1" fmla="val 62500"/>
              <a:gd name="adj2" fmla="val 192129"/>
            </a:avLst>
          </a:prstGeom>
          <a:solidFill>
            <a:srgbClr val="C0C0C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200" b="1"/>
          </a:p>
        </p:txBody>
      </p:sp>
      <p:sp>
        <p:nvSpPr>
          <p:cNvPr id="48133" name="Text Box 52">
            <a:extLst>
              <a:ext uri="{FF2B5EF4-FFF2-40B4-BE49-F238E27FC236}">
                <a16:creationId xmlns:a16="http://schemas.microsoft.com/office/drawing/2014/main" id="{A1CEC5C8-104B-DC46-A5B1-02D1B733F4B5}"/>
              </a:ext>
            </a:extLst>
          </p:cNvPr>
          <p:cNvSpPr txBox="1">
            <a:spLocks noChangeArrowheads="1"/>
          </p:cNvSpPr>
          <p:nvPr/>
        </p:nvSpPr>
        <p:spPr bwMode="auto">
          <a:xfrm>
            <a:off x="2878138" y="6553200"/>
            <a:ext cx="13414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t>Near Term (0-2 yrs)</a:t>
            </a:r>
          </a:p>
        </p:txBody>
      </p:sp>
      <p:sp>
        <p:nvSpPr>
          <p:cNvPr id="48134" name="Text Box 53">
            <a:extLst>
              <a:ext uri="{FF2B5EF4-FFF2-40B4-BE49-F238E27FC236}">
                <a16:creationId xmlns:a16="http://schemas.microsoft.com/office/drawing/2014/main" id="{E3FA6310-DC0B-B845-A1E3-83CAF9A2D913}"/>
              </a:ext>
            </a:extLst>
          </p:cNvPr>
          <p:cNvSpPr txBox="1">
            <a:spLocks noChangeArrowheads="1"/>
          </p:cNvSpPr>
          <p:nvPr/>
        </p:nvSpPr>
        <p:spPr bwMode="auto">
          <a:xfrm>
            <a:off x="1600200" y="6553200"/>
            <a:ext cx="677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t> Current</a:t>
            </a:r>
          </a:p>
        </p:txBody>
      </p:sp>
      <p:sp>
        <p:nvSpPr>
          <p:cNvPr id="48135" name="Text Box 54">
            <a:extLst>
              <a:ext uri="{FF2B5EF4-FFF2-40B4-BE49-F238E27FC236}">
                <a16:creationId xmlns:a16="http://schemas.microsoft.com/office/drawing/2014/main" id="{748F298D-460B-6A46-929A-F9380EE69761}"/>
              </a:ext>
            </a:extLst>
          </p:cNvPr>
          <p:cNvSpPr txBox="1">
            <a:spLocks noChangeArrowheads="1"/>
          </p:cNvSpPr>
          <p:nvPr/>
        </p:nvSpPr>
        <p:spPr bwMode="auto">
          <a:xfrm>
            <a:off x="4921250" y="6553200"/>
            <a:ext cx="1312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t> Mid Term (2-5 yrs)</a:t>
            </a:r>
          </a:p>
        </p:txBody>
      </p:sp>
      <p:sp>
        <p:nvSpPr>
          <p:cNvPr id="48136" name="Text Box 55">
            <a:extLst>
              <a:ext uri="{FF2B5EF4-FFF2-40B4-BE49-F238E27FC236}">
                <a16:creationId xmlns:a16="http://schemas.microsoft.com/office/drawing/2014/main" id="{E64CA070-B01D-B449-8465-E04AE4AEC0C3}"/>
              </a:ext>
            </a:extLst>
          </p:cNvPr>
          <p:cNvSpPr txBox="1">
            <a:spLocks noChangeArrowheads="1"/>
          </p:cNvSpPr>
          <p:nvPr/>
        </p:nvSpPr>
        <p:spPr bwMode="auto">
          <a:xfrm>
            <a:off x="6934200" y="6553200"/>
            <a:ext cx="13668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t> Long Term (5+ yrs)</a:t>
            </a:r>
          </a:p>
        </p:txBody>
      </p:sp>
      <p:sp>
        <p:nvSpPr>
          <p:cNvPr id="48137" name="Rectangle 56">
            <a:extLst>
              <a:ext uri="{FF2B5EF4-FFF2-40B4-BE49-F238E27FC236}">
                <a16:creationId xmlns:a16="http://schemas.microsoft.com/office/drawing/2014/main" id="{1B707109-6328-AB40-AD3B-C81BB5943DAD}"/>
              </a:ext>
            </a:extLst>
          </p:cNvPr>
          <p:cNvSpPr>
            <a:spLocks noChangeArrowheads="1"/>
          </p:cNvSpPr>
          <p:nvPr/>
        </p:nvSpPr>
        <p:spPr bwMode="auto">
          <a:xfrm>
            <a:off x="762000" y="4071938"/>
            <a:ext cx="8077200" cy="827087"/>
          </a:xfrm>
          <a:prstGeom prst="rect">
            <a:avLst/>
          </a:prstGeom>
          <a:gradFill rotWithShape="0">
            <a:gsLst>
              <a:gs pos="0">
                <a:srgbClr val="FFF7CD"/>
              </a:gs>
              <a:gs pos="100000">
                <a:srgbClr val="FFE87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138" name="Rectangle 57">
            <a:extLst>
              <a:ext uri="{FF2B5EF4-FFF2-40B4-BE49-F238E27FC236}">
                <a16:creationId xmlns:a16="http://schemas.microsoft.com/office/drawing/2014/main" id="{B96B4CF4-1B39-BA40-9A79-C1EA654EE030}"/>
              </a:ext>
            </a:extLst>
          </p:cNvPr>
          <p:cNvSpPr>
            <a:spLocks noChangeArrowheads="1"/>
          </p:cNvSpPr>
          <p:nvPr/>
        </p:nvSpPr>
        <p:spPr bwMode="auto">
          <a:xfrm>
            <a:off x="762000" y="3321050"/>
            <a:ext cx="8077200" cy="750888"/>
          </a:xfrm>
          <a:prstGeom prst="rect">
            <a:avLst/>
          </a:prstGeom>
          <a:gradFill rotWithShape="0">
            <a:gsLst>
              <a:gs pos="0">
                <a:srgbClr val="FFF7CD"/>
              </a:gs>
              <a:gs pos="100000">
                <a:srgbClr val="FFE87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139" name="Rectangle 58">
            <a:extLst>
              <a:ext uri="{FF2B5EF4-FFF2-40B4-BE49-F238E27FC236}">
                <a16:creationId xmlns:a16="http://schemas.microsoft.com/office/drawing/2014/main" id="{86531902-8DD9-A64A-9668-A738C77CE231}"/>
              </a:ext>
            </a:extLst>
          </p:cNvPr>
          <p:cNvSpPr>
            <a:spLocks noChangeArrowheads="1"/>
          </p:cNvSpPr>
          <p:nvPr/>
        </p:nvSpPr>
        <p:spPr bwMode="auto">
          <a:xfrm>
            <a:off x="762000" y="2570163"/>
            <a:ext cx="8077200" cy="750887"/>
          </a:xfrm>
          <a:prstGeom prst="rect">
            <a:avLst/>
          </a:prstGeom>
          <a:gradFill rotWithShape="0">
            <a:gsLst>
              <a:gs pos="0">
                <a:srgbClr val="FFF7CD"/>
              </a:gs>
              <a:gs pos="100000">
                <a:srgbClr val="FFE87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140" name="Rectangle 59">
            <a:extLst>
              <a:ext uri="{FF2B5EF4-FFF2-40B4-BE49-F238E27FC236}">
                <a16:creationId xmlns:a16="http://schemas.microsoft.com/office/drawing/2014/main" id="{7C86547C-375F-5847-BCA3-671842C8EA3A}"/>
              </a:ext>
            </a:extLst>
          </p:cNvPr>
          <p:cNvSpPr>
            <a:spLocks noChangeArrowheads="1"/>
          </p:cNvSpPr>
          <p:nvPr/>
        </p:nvSpPr>
        <p:spPr bwMode="auto">
          <a:xfrm>
            <a:off x="762000" y="1817688"/>
            <a:ext cx="8077200" cy="752475"/>
          </a:xfrm>
          <a:prstGeom prst="rect">
            <a:avLst/>
          </a:prstGeom>
          <a:gradFill rotWithShape="0">
            <a:gsLst>
              <a:gs pos="0">
                <a:srgbClr val="FFF7CD"/>
              </a:gs>
              <a:gs pos="100000">
                <a:srgbClr val="FFE87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141" name="Rectangle 60">
            <a:extLst>
              <a:ext uri="{FF2B5EF4-FFF2-40B4-BE49-F238E27FC236}">
                <a16:creationId xmlns:a16="http://schemas.microsoft.com/office/drawing/2014/main" id="{0BEF578C-6551-974B-B04C-8B5529FCE04C}"/>
              </a:ext>
            </a:extLst>
          </p:cNvPr>
          <p:cNvSpPr>
            <a:spLocks noChangeArrowheads="1"/>
          </p:cNvSpPr>
          <p:nvPr/>
        </p:nvSpPr>
        <p:spPr bwMode="auto">
          <a:xfrm>
            <a:off x="762000" y="1066800"/>
            <a:ext cx="8077200" cy="750888"/>
          </a:xfrm>
          <a:prstGeom prst="rect">
            <a:avLst/>
          </a:prstGeom>
          <a:gradFill rotWithShape="0">
            <a:gsLst>
              <a:gs pos="0">
                <a:srgbClr val="FFF7CD"/>
              </a:gs>
              <a:gs pos="100000">
                <a:srgbClr val="FFE87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142" name="Rectangle 61">
            <a:extLst>
              <a:ext uri="{FF2B5EF4-FFF2-40B4-BE49-F238E27FC236}">
                <a16:creationId xmlns:a16="http://schemas.microsoft.com/office/drawing/2014/main" id="{B127F9C1-2B61-0C45-A538-A278940EE39C}"/>
              </a:ext>
            </a:extLst>
          </p:cNvPr>
          <p:cNvSpPr>
            <a:spLocks noChangeArrowheads="1"/>
          </p:cNvSpPr>
          <p:nvPr/>
        </p:nvSpPr>
        <p:spPr bwMode="auto">
          <a:xfrm>
            <a:off x="762000" y="5726113"/>
            <a:ext cx="8077200" cy="750887"/>
          </a:xfrm>
          <a:prstGeom prst="rect">
            <a:avLst/>
          </a:prstGeom>
          <a:gradFill rotWithShape="0">
            <a:gsLst>
              <a:gs pos="0">
                <a:srgbClr val="FFF7CD"/>
              </a:gs>
              <a:gs pos="100000">
                <a:srgbClr val="FFE87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143" name="Rectangle 62">
            <a:extLst>
              <a:ext uri="{FF2B5EF4-FFF2-40B4-BE49-F238E27FC236}">
                <a16:creationId xmlns:a16="http://schemas.microsoft.com/office/drawing/2014/main" id="{2601CB94-7825-5448-B57F-958059A60B29}"/>
              </a:ext>
            </a:extLst>
          </p:cNvPr>
          <p:cNvSpPr>
            <a:spLocks noChangeArrowheads="1"/>
          </p:cNvSpPr>
          <p:nvPr/>
        </p:nvSpPr>
        <p:spPr bwMode="auto">
          <a:xfrm>
            <a:off x="762000" y="4899025"/>
            <a:ext cx="8077200" cy="827088"/>
          </a:xfrm>
          <a:prstGeom prst="rect">
            <a:avLst/>
          </a:prstGeom>
          <a:gradFill rotWithShape="0">
            <a:gsLst>
              <a:gs pos="0">
                <a:srgbClr val="FFF7CD"/>
              </a:gs>
              <a:gs pos="100000">
                <a:srgbClr val="FFE87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144" name="Text Box 63">
            <a:extLst>
              <a:ext uri="{FF2B5EF4-FFF2-40B4-BE49-F238E27FC236}">
                <a16:creationId xmlns:a16="http://schemas.microsoft.com/office/drawing/2014/main" id="{8C023F01-44F0-9246-95D2-5881A070CA5E}"/>
              </a:ext>
            </a:extLst>
          </p:cNvPr>
          <p:cNvSpPr txBox="1">
            <a:spLocks noChangeArrowheads="1"/>
          </p:cNvSpPr>
          <p:nvPr/>
        </p:nvSpPr>
        <p:spPr bwMode="auto">
          <a:xfrm rot="-5400000">
            <a:off x="555625" y="4249738"/>
            <a:ext cx="827088"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000" b="1"/>
              <a:t>Interoperable Information services</a:t>
            </a:r>
          </a:p>
        </p:txBody>
      </p:sp>
      <p:sp>
        <p:nvSpPr>
          <p:cNvPr id="48145" name="Text Box 64">
            <a:extLst>
              <a:ext uri="{FF2B5EF4-FFF2-40B4-BE49-F238E27FC236}">
                <a16:creationId xmlns:a16="http://schemas.microsoft.com/office/drawing/2014/main" id="{007F305C-9DEA-5046-89D2-C5D2CC1829E4}"/>
              </a:ext>
            </a:extLst>
          </p:cNvPr>
          <p:cNvSpPr txBox="1">
            <a:spLocks noChangeArrowheads="1"/>
          </p:cNvSpPr>
          <p:nvPr/>
        </p:nvSpPr>
        <p:spPr bwMode="auto">
          <a:xfrm rot="-5400000">
            <a:off x="598488" y="1208088"/>
            <a:ext cx="74136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000" b="1"/>
              <a:t>Assisted Discovery &amp; Mediation</a:t>
            </a:r>
          </a:p>
        </p:txBody>
      </p:sp>
      <p:sp>
        <p:nvSpPr>
          <p:cNvPr id="48146" name="Text Box 65">
            <a:extLst>
              <a:ext uri="{FF2B5EF4-FFF2-40B4-BE49-F238E27FC236}">
                <a16:creationId xmlns:a16="http://schemas.microsoft.com/office/drawing/2014/main" id="{30EB70D0-DC19-264D-9B44-D9215B6BFE8B}"/>
              </a:ext>
            </a:extLst>
          </p:cNvPr>
          <p:cNvSpPr txBox="1">
            <a:spLocks noChangeArrowheads="1"/>
          </p:cNvSpPr>
          <p:nvPr/>
        </p:nvSpPr>
        <p:spPr bwMode="auto">
          <a:xfrm>
            <a:off x="1371600" y="4071938"/>
            <a:ext cx="16002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Local processing + data exchange</a:t>
            </a:r>
          </a:p>
        </p:txBody>
      </p:sp>
      <p:sp>
        <p:nvSpPr>
          <p:cNvPr id="48147" name="Rectangle 69">
            <a:extLst>
              <a:ext uri="{FF2B5EF4-FFF2-40B4-BE49-F238E27FC236}">
                <a16:creationId xmlns:a16="http://schemas.microsoft.com/office/drawing/2014/main" id="{301A0332-D857-D34F-B54B-2CF6BF531D15}"/>
              </a:ext>
            </a:extLst>
          </p:cNvPr>
          <p:cNvSpPr>
            <a:spLocks noChangeArrowheads="1"/>
          </p:cNvSpPr>
          <p:nvPr/>
        </p:nvSpPr>
        <p:spPr bwMode="auto">
          <a:xfrm rot="10800000">
            <a:off x="304800" y="1066800"/>
            <a:ext cx="457200" cy="5410200"/>
          </a:xfrm>
          <a:prstGeom prst="rect">
            <a:avLst/>
          </a:prstGeom>
          <a:solidFill>
            <a:srgbClr val="FFF7CD"/>
          </a:solidFill>
          <a:ln w="9525">
            <a:solidFill>
              <a:schemeClr val="tx1"/>
            </a:solidFill>
            <a:miter lim="800000"/>
            <a:headEnd/>
            <a:tailEnd/>
          </a:ln>
        </p:spPr>
        <p:txBody>
          <a:bodyPr vert="eaVert" wrap="none" lIns="0" r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b="1"/>
              <a:t>Capability</a:t>
            </a:r>
          </a:p>
        </p:txBody>
      </p:sp>
      <p:sp>
        <p:nvSpPr>
          <p:cNvPr id="48148" name="Text Box 72">
            <a:extLst>
              <a:ext uri="{FF2B5EF4-FFF2-40B4-BE49-F238E27FC236}">
                <a16:creationId xmlns:a16="http://schemas.microsoft.com/office/drawing/2014/main" id="{C8ADC3B0-B08F-404C-AEA0-EA1F43D1D083}"/>
              </a:ext>
            </a:extLst>
          </p:cNvPr>
          <p:cNvSpPr txBox="1">
            <a:spLocks noChangeArrowheads="1"/>
          </p:cNvSpPr>
          <p:nvPr/>
        </p:nvSpPr>
        <p:spPr bwMode="auto">
          <a:xfrm>
            <a:off x="1371600" y="5726113"/>
            <a:ext cx="190500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Access mediated by agreed standard vocabularies, hard-wired connections </a:t>
            </a:r>
          </a:p>
        </p:txBody>
      </p:sp>
      <p:sp>
        <p:nvSpPr>
          <p:cNvPr id="48149" name="Text Box 74">
            <a:extLst>
              <a:ext uri="{FF2B5EF4-FFF2-40B4-BE49-F238E27FC236}">
                <a16:creationId xmlns:a16="http://schemas.microsoft.com/office/drawing/2014/main" id="{A1853693-E83E-1440-B4B5-705622522CB0}"/>
              </a:ext>
            </a:extLst>
          </p:cNvPr>
          <p:cNvSpPr txBox="1">
            <a:spLocks noChangeArrowheads="1"/>
          </p:cNvSpPr>
          <p:nvPr/>
        </p:nvSpPr>
        <p:spPr bwMode="auto">
          <a:xfrm>
            <a:off x="1371600" y="1066800"/>
            <a:ext cx="19812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Some common vocabulary based product search and access</a:t>
            </a:r>
          </a:p>
        </p:txBody>
      </p:sp>
      <p:sp>
        <p:nvSpPr>
          <p:cNvPr id="48150" name="Text Box 81">
            <a:extLst>
              <a:ext uri="{FF2B5EF4-FFF2-40B4-BE49-F238E27FC236}">
                <a16:creationId xmlns:a16="http://schemas.microsoft.com/office/drawing/2014/main" id="{F5484A9E-3B96-634B-851B-5716D34DFC87}"/>
              </a:ext>
            </a:extLst>
          </p:cNvPr>
          <p:cNvSpPr txBox="1">
            <a:spLocks noChangeArrowheads="1"/>
          </p:cNvSpPr>
          <p:nvPr/>
        </p:nvSpPr>
        <p:spPr bwMode="auto">
          <a:xfrm>
            <a:off x="1371600" y="4899025"/>
            <a:ext cx="15240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Limited metadata passed to analysis applications</a:t>
            </a:r>
          </a:p>
        </p:txBody>
      </p:sp>
      <p:sp>
        <p:nvSpPr>
          <p:cNvPr id="48151" name="Text Box 82">
            <a:extLst>
              <a:ext uri="{FF2B5EF4-FFF2-40B4-BE49-F238E27FC236}">
                <a16:creationId xmlns:a16="http://schemas.microsoft.com/office/drawing/2014/main" id="{524BAA32-11F0-A84D-B56A-91BAD4993371}"/>
              </a:ext>
            </a:extLst>
          </p:cNvPr>
          <p:cNvSpPr txBox="1">
            <a:spLocks noChangeArrowheads="1"/>
          </p:cNvSpPr>
          <p:nvPr/>
        </p:nvSpPr>
        <p:spPr bwMode="auto">
          <a:xfrm rot="-5400000">
            <a:off x="630237" y="5080001"/>
            <a:ext cx="677863"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000" b="1"/>
              <a:t>Interactive Data Analysis</a:t>
            </a:r>
          </a:p>
        </p:txBody>
      </p:sp>
      <p:sp>
        <p:nvSpPr>
          <p:cNvPr id="48152" name="Text Box 83">
            <a:extLst>
              <a:ext uri="{FF2B5EF4-FFF2-40B4-BE49-F238E27FC236}">
                <a16:creationId xmlns:a16="http://schemas.microsoft.com/office/drawing/2014/main" id="{BC5C42E1-2C38-EB49-AD5E-A5C56BFB60AC}"/>
              </a:ext>
            </a:extLst>
          </p:cNvPr>
          <p:cNvSpPr txBox="1">
            <a:spLocks noChangeArrowheads="1"/>
          </p:cNvSpPr>
          <p:nvPr/>
        </p:nvSpPr>
        <p:spPr bwMode="auto">
          <a:xfrm rot="-5400000">
            <a:off x="667544" y="5872957"/>
            <a:ext cx="6032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000" b="1"/>
              <a:t>Seamless Data Access</a:t>
            </a:r>
          </a:p>
        </p:txBody>
      </p:sp>
      <p:sp>
        <p:nvSpPr>
          <p:cNvPr id="48153" name="Text Box 84">
            <a:extLst>
              <a:ext uri="{FF2B5EF4-FFF2-40B4-BE49-F238E27FC236}">
                <a16:creationId xmlns:a16="http://schemas.microsoft.com/office/drawing/2014/main" id="{21EA5435-ECD0-2B46-A320-B0F96D27E3C3}"/>
              </a:ext>
            </a:extLst>
          </p:cNvPr>
          <p:cNvSpPr txBox="1">
            <a:spLocks noChangeArrowheads="1"/>
          </p:cNvSpPr>
          <p:nvPr/>
        </p:nvSpPr>
        <p:spPr bwMode="auto">
          <a:xfrm rot="-5400000">
            <a:off x="592931" y="1961357"/>
            <a:ext cx="7524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000" b="1"/>
              <a:t>Assisted Knowledge Building</a:t>
            </a:r>
          </a:p>
        </p:txBody>
      </p:sp>
      <p:sp>
        <p:nvSpPr>
          <p:cNvPr id="48154" name="Text Box 85">
            <a:extLst>
              <a:ext uri="{FF2B5EF4-FFF2-40B4-BE49-F238E27FC236}">
                <a16:creationId xmlns:a16="http://schemas.microsoft.com/office/drawing/2014/main" id="{93FF07E0-E67E-F64C-95B7-C7EBC5AD7570}"/>
              </a:ext>
            </a:extLst>
          </p:cNvPr>
          <p:cNvSpPr txBox="1">
            <a:spLocks noChangeArrowheads="1"/>
          </p:cNvSpPr>
          <p:nvPr/>
        </p:nvSpPr>
        <p:spPr bwMode="auto">
          <a:xfrm rot="-5400000">
            <a:off x="593725" y="2713038"/>
            <a:ext cx="750888"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000" b="1"/>
              <a:t>Verifiable Information Quality </a:t>
            </a:r>
          </a:p>
        </p:txBody>
      </p:sp>
      <p:sp>
        <p:nvSpPr>
          <p:cNvPr id="48155" name="Text Box 86">
            <a:extLst>
              <a:ext uri="{FF2B5EF4-FFF2-40B4-BE49-F238E27FC236}">
                <a16:creationId xmlns:a16="http://schemas.microsoft.com/office/drawing/2014/main" id="{19BAA361-0DB5-3146-8809-AE4B86DE6643}"/>
              </a:ext>
            </a:extLst>
          </p:cNvPr>
          <p:cNvSpPr txBox="1">
            <a:spLocks noChangeArrowheads="1"/>
          </p:cNvSpPr>
          <p:nvPr/>
        </p:nvSpPr>
        <p:spPr bwMode="auto">
          <a:xfrm rot="-5400000">
            <a:off x="593725" y="3460751"/>
            <a:ext cx="75088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000" b="1"/>
              <a:t>Responsive  Information Delivery </a:t>
            </a:r>
          </a:p>
        </p:txBody>
      </p:sp>
      <p:sp>
        <p:nvSpPr>
          <p:cNvPr id="48156" name="Rectangle 87">
            <a:extLst>
              <a:ext uri="{FF2B5EF4-FFF2-40B4-BE49-F238E27FC236}">
                <a16:creationId xmlns:a16="http://schemas.microsoft.com/office/drawing/2014/main" id="{1CA42BDA-7E15-BB4D-85C1-C1FD6F95223D}"/>
              </a:ext>
            </a:extLst>
          </p:cNvPr>
          <p:cNvSpPr>
            <a:spLocks noChangeArrowheads="1"/>
          </p:cNvSpPr>
          <p:nvPr/>
        </p:nvSpPr>
        <p:spPr bwMode="auto">
          <a:xfrm>
            <a:off x="1371600" y="1871663"/>
            <a:ext cx="1524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Some metadata and limited provenance available</a:t>
            </a:r>
            <a:endParaRPr lang="en-US" altLang="en-US" sz="1200" b="1"/>
          </a:p>
        </p:txBody>
      </p:sp>
      <p:sp>
        <p:nvSpPr>
          <p:cNvPr id="48157" name="Text Box 91">
            <a:extLst>
              <a:ext uri="{FF2B5EF4-FFF2-40B4-BE49-F238E27FC236}">
                <a16:creationId xmlns:a16="http://schemas.microsoft.com/office/drawing/2014/main" id="{43049469-1203-E149-91AD-CFCCF9990573}"/>
              </a:ext>
            </a:extLst>
          </p:cNvPr>
          <p:cNvSpPr txBox="1">
            <a:spLocks noChangeArrowheads="1"/>
          </p:cNvSpPr>
          <p:nvPr/>
        </p:nvSpPr>
        <p:spPr bwMode="auto">
          <a:xfrm>
            <a:off x="1371600" y="2570163"/>
            <a:ext cx="182880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Verification is manual with minimal tool support</a:t>
            </a:r>
          </a:p>
        </p:txBody>
      </p:sp>
      <p:sp>
        <p:nvSpPr>
          <p:cNvPr id="48158" name="Text Box 95">
            <a:extLst>
              <a:ext uri="{FF2B5EF4-FFF2-40B4-BE49-F238E27FC236}">
                <a16:creationId xmlns:a16="http://schemas.microsoft.com/office/drawing/2014/main" id="{CB2F54F0-1B72-D840-AA20-D8BB25F4FF9F}"/>
              </a:ext>
            </a:extLst>
          </p:cNvPr>
          <p:cNvSpPr txBox="1">
            <a:spLocks noChangeArrowheads="1"/>
          </p:cNvSpPr>
          <p:nvPr/>
        </p:nvSpPr>
        <p:spPr bwMode="auto">
          <a:xfrm>
            <a:off x="1371600" y="3321050"/>
            <a:ext cx="17526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Services must be hardwired and service agreements established</a:t>
            </a:r>
          </a:p>
        </p:txBody>
      </p:sp>
      <p:sp>
        <p:nvSpPr>
          <p:cNvPr id="48159" name="Rectangle 102">
            <a:extLst>
              <a:ext uri="{FF2B5EF4-FFF2-40B4-BE49-F238E27FC236}">
                <a16:creationId xmlns:a16="http://schemas.microsoft.com/office/drawing/2014/main" id="{CCDA4E89-5028-C846-86C1-2D346C8C683F}"/>
              </a:ext>
            </a:extLst>
          </p:cNvPr>
          <p:cNvSpPr>
            <a:spLocks noGrp="1" noChangeArrowheads="1"/>
          </p:cNvSpPr>
          <p:nvPr>
            <p:ph type="title" idx="4294967295"/>
          </p:nvPr>
        </p:nvSpPr>
        <p:spPr/>
        <p:txBody>
          <a:bodyPr/>
          <a:lstStyle/>
          <a:p>
            <a:pPr eaLnBrk="1" hangingPunct="1"/>
            <a:r>
              <a:rPr lang="en-US" altLang="en-US"/>
              <a:t>Semantic Web Roadmap (expanded capability)</a:t>
            </a:r>
          </a:p>
        </p:txBody>
      </p:sp>
      <p:grpSp>
        <p:nvGrpSpPr>
          <p:cNvPr id="2" name="Group 86">
            <a:extLst>
              <a:ext uri="{FF2B5EF4-FFF2-40B4-BE49-F238E27FC236}">
                <a16:creationId xmlns:a16="http://schemas.microsoft.com/office/drawing/2014/main" id="{8B443CC0-3698-B042-A1C2-EAFED382F8C8}"/>
              </a:ext>
            </a:extLst>
          </p:cNvPr>
          <p:cNvGrpSpPr>
            <a:grpSpLocks/>
          </p:cNvGrpSpPr>
          <p:nvPr/>
        </p:nvGrpSpPr>
        <p:grpSpPr bwMode="auto">
          <a:xfrm>
            <a:off x="3733800" y="1154113"/>
            <a:ext cx="685800" cy="5246687"/>
            <a:chOff x="2352" y="727"/>
            <a:chExt cx="432" cy="3305"/>
          </a:xfrm>
        </p:grpSpPr>
        <p:sp>
          <p:nvSpPr>
            <p:cNvPr id="48211" name="AutoShape 115">
              <a:extLst>
                <a:ext uri="{FF2B5EF4-FFF2-40B4-BE49-F238E27FC236}">
                  <a16:creationId xmlns:a16="http://schemas.microsoft.com/office/drawing/2014/main" id="{54AFB426-3D0F-964E-84C3-50C7E28E9B31}"/>
                </a:ext>
              </a:extLst>
            </p:cNvPr>
            <p:cNvSpPr>
              <a:spLocks noChangeArrowheads="1"/>
            </p:cNvSpPr>
            <p:nvPr/>
          </p:nvSpPr>
          <p:spPr bwMode="auto">
            <a:xfrm>
              <a:off x="2352" y="1207"/>
              <a:ext cx="432" cy="384"/>
            </a:xfrm>
            <a:custGeom>
              <a:avLst/>
              <a:gdLst>
                <a:gd name="T0" fmla="*/ 858993 w 21600"/>
                <a:gd name="T1" fmla="*/ 0 h 21600"/>
                <a:gd name="T2" fmla="*/ 858993 w 21600"/>
                <a:gd name="T3" fmla="*/ 678711 h 21600"/>
                <a:gd name="T4" fmla="*/ 0 w 21600"/>
                <a:gd name="T5" fmla="*/ 678711 h 21600"/>
                <a:gd name="T6" fmla="*/ 858993 w 21600"/>
                <a:gd name="T7" fmla="*/ 678711 h 21600"/>
                <a:gd name="T8" fmla="*/ 858993 w 21600"/>
                <a:gd name="T9" fmla="*/ 678711 h 21600"/>
                <a:gd name="T10" fmla="*/ 858993 w 21600"/>
                <a:gd name="T11" fmla="*/ 678711 h 21600"/>
                <a:gd name="T12" fmla="*/ 858993 w 21600"/>
                <a:gd name="T13" fmla="*/ 678711 h 21600"/>
                <a:gd name="T14" fmla="*/ 858993 w 21600"/>
                <a:gd name="T15" fmla="*/ 678711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00"/>
            </a:solidFill>
            <a:ln w="9525">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12" name="AutoShape 116">
              <a:extLst>
                <a:ext uri="{FF2B5EF4-FFF2-40B4-BE49-F238E27FC236}">
                  <a16:creationId xmlns:a16="http://schemas.microsoft.com/office/drawing/2014/main" id="{F3DBF21E-F99B-7A4E-B871-4110F4E0E602}"/>
                </a:ext>
              </a:extLst>
            </p:cNvPr>
            <p:cNvSpPr>
              <a:spLocks noChangeArrowheads="1"/>
            </p:cNvSpPr>
            <p:nvPr/>
          </p:nvSpPr>
          <p:spPr bwMode="auto">
            <a:xfrm>
              <a:off x="2352" y="3168"/>
              <a:ext cx="432" cy="384"/>
            </a:xfrm>
            <a:custGeom>
              <a:avLst/>
              <a:gdLst>
                <a:gd name="T0" fmla="*/ 858993 w 21600"/>
                <a:gd name="T1" fmla="*/ 0 h 21600"/>
                <a:gd name="T2" fmla="*/ 858993 w 21600"/>
                <a:gd name="T3" fmla="*/ 678711 h 21600"/>
                <a:gd name="T4" fmla="*/ 0 w 21600"/>
                <a:gd name="T5" fmla="*/ 678711 h 21600"/>
                <a:gd name="T6" fmla="*/ 858993 w 21600"/>
                <a:gd name="T7" fmla="*/ 678711 h 21600"/>
                <a:gd name="T8" fmla="*/ 858993 w 21600"/>
                <a:gd name="T9" fmla="*/ 678711 h 21600"/>
                <a:gd name="T10" fmla="*/ 858993 w 21600"/>
                <a:gd name="T11" fmla="*/ 678711 h 21600"/>
                <a:gd name="T12" fmla="*/ 858993 w 21600"/>
                <a:gd name="T13" fmla="*/ 678711 h 21600"/>
                <a:gd name="T14" fmla="*/ 858993 w 21600"/>
                <a:gd name="T15" fmla="*/ 678711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00"/>
            </a:solidFill>
            <a:ln w="9525">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13" name="AutoShape 117">
              <a:extLst>
                <a:ext uri="{FF2B5EF4-FFF2-40B4-BE49-F238E27FC236}">
                  <a16:creationId xmlns:a16="http://schemas.microsoft.com/office/drawing/2014/main" id="{6CB7F527-1C03-2049-8964-D6BFA1E865FD}"/>
                </a:ext>
              </a:extLst>
            </p:cNvPr>
            <p:cNvSpPr>
              <a:spLocks noChangeArrowheads="1"/>
            </p:cNvSpPr>
            <p:nvPr/>
          </p:nvSpPr>
          <p:spPr bwMode="auto">
            <a:xfrm>
              <a:off x="2352" y="1639"/>
              <a:ext cx="432" cy="384"/>
            </a:xfrm>
            <a:custGeom>
              <a:avLst/>
              <a:gdLst>
                <a:gd name="T0" fmla="*/ 858993 w 21600"/>
                <a:gd name="T1" fmla="*/ 0 h 21600"/>
                <a:gd name="T2" fmla="*/ 858993 w 21600"/>
                <a:gd name="T3" fmla="*/ 678711 h 21600"/>
                <a:gd name="T4" fmla="*/ 0 w 21600"/>
                <a:gd name="T5" fmla="*/ 678711 h 21600"/>
                <a:gd name="T6" fmla="*/ 858993 w 21600"/>
                <a:gd name="T7" fmla="*/ 678711 h 21600"/>
                <a:gd name="T8" fmla="*/ 858993 w 21600"/>
                <a:gd name="T9" fmla="*/ 678711 h 21600"/>
                <a:gd name="T10" fmla="*/ 858993 w 21600"/>
                <a:gd name="T11" fmla="*/ 678711 h 21600"/>
                <a:gd name="T12" fmla="*/ 858993 w 21600"/>
                <a:gd name="T13" fmla="*/ 678711 h 21600"/>
                <a:gd name="T14" fmla="*/ 858993 w 21600"/>
                <a:gd name="T15" fmla="*/ 678711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00"/>
            </a:solidFill>
            <a:ln w="9525">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14" name="AutoShape 118">
              <a:extLst>
                <a:ext uri="{FF2B5EF4-FFF2-40B4-BE49-F238E27FC236}">
                  <a16:creationId xmlns:a16="http://schemas.microsoft.com/office/drawing/2014/main" id="{43AFA438-1BD1-AC4B-961D-4C4F504A3167}"/>
                </a:ext>
              </a:extLst>
            </p:cNvPr>
            <p:cNvSpPr>
              <a:spLocks noChangeArrowheads="1"/>
            </p:cNvSpPr>
            <p:nvPr/>
          </p:nvSpPr>
          <p:spPr bwMode="auto">
            <a:xfrm>
              <a:off x="2352" y="3648"/>
              <a:ext cx="432" cy="384"/>
            </a:xfrm>
            <a:custGeom>
              <a:avLst/>
              <a:gdLst>
                <a:gd name="T0" fmla="*/ 858993 w 21600"/>
                <a:gd name="T1" fmla="*/ 0 h 21600"/>
                <a:gd name="T2" fmla="*/ 858993 w 21600"/>
                <a:gd name="T3" fmla="*/ 678711 h 21600"/>
                <a:gd name="T4" fmla="*/ 0 w 21600"/>
                <a:gd name="T5" fmla="*/ 678711 h 21600"/>
                <a:gd name="T6" fmla="*/ 858993 w 21600"/>
                <a:gd name="T7" fmla="*/ 678711 h 21600"/>
                <a:gd name="T8" fmla="*/ 858993 w 21600"/>
                <a:gd name="T9" fmla="*/ 678711 h 21600"/>
                <a:gd name="T10" fmla="*/ 858993 w 21600"/>
                <a:gd name="T11" fmla="*/ 678711 h 21600"/>
                <a:gd name="T12" fmla="*/ 858993 w 21600"/>
                <a:gd name="T13" fmla="*/ 678711 h 21600"/>
                <a:gd name="T14" fmla="*/ 858993 w 21600"/>
                <a:gd name="T15" fmla="*/ 678711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00"/>
            </a:solidFill>
            <a:ln w="9525">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15" name="AutoShape 119">
              <a:extLst>
                <a:ext uri="{FF2B5EF4-FFF2-40B4-BE49-F238E27FC236}">
                  <a16:creationId xmlns:a16="http://schemas.microsoft.com/office/drawing/2014/main" id="{1D982847-ED71-2545-99F8-BB06810140C8}"/>
                </a:ext>
              </a:extLst>
            </p:cNvPr>
            <p:cNvSpPr>
              <a:spLocks noChangeArrowheads="1"/>
            </p:cNvSpPr>
            <p:nvPr/>
          </p:nvSpPr>
          <p:spPr bwMode="auto">
            <a:xfrm>
              <a:off x="2352" y="2160"/>
              <a:ext cx="432" cy="384"/>
            </a:xfrm>
            <a:custGeom>
              <a:avLst/>
              <a:gdLst>
                <a:gd name="T0" fmla="*/ 858993 w 21600"/>
                <a:gd name="T1" fmla="*/ 0 h 21600"/>
                <a:gd name="T2" fmla="*/ 858993 w 21600"/>
                <a:gd name="T3" fmla="*/ 678711 h 21600"/>
                <a:gd name="T4" fmla="*/ 0 w 21600"/>
                <a:gd name="T5" fmla="*/ 678711 h 21600"/>
                <a:gd name="T6" fmla="*/ 858993 w 21600"/>
                <a:gd name="T7" fmla="*/ 678711 h 21600"/>
                <a:gd name="T8" fmla="*/ 858993 w 21600"/>
                <a:gd name="T9" fmla="*/ 678711 h 21600"/>
                <a:gd name="T10" fmla="*/ 858993 w 21600"/>
                <a:gd name="T11" fmla="*/ 678711 h 21600"/>
                <a:gd name="T12" fmla="*/ 858993 w 21600"/>
                <a:gd name="T13" fmla="*/ 678711 h 21600"/>
                <a:gd name="T14" fmla="*/ 858993 w 21600"/>
                <a:gd name="T15" fmla="*/ 678711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00"/>
            </a:solidFill>
            <a:ln w="9525">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16" name="AutoShape 120">
              <a:extLst>
                <a:ext uri="{FF2B5EF4-FFF2-40B4-BE49-F238E27FC236}">
                  <a16:creationId xmlns:a16="http://schemas.microsoft.com/office/drawing/2014/main" id="{2D93347E-D711-2647-883A-D22B325A1268}"/>
                </a:ext>
              </a:extLst>
            </p:cNvPr>
            <p:cNvSpPr>
              <a:spLocks noChangeArrowheads="1"/>
            </p:cNvSpPr>
            <p:nvPr/>
          </p:nvSpPr>
          <p:spPr bwMode="auto">
            <a:xfrm>
              <a:off x="2352" y="2640"/>
              <a:ext cx="432" cy="384"/>
            </a:xfrm>
            <a:custGeom>
              <a:avLst/>
              <a:gdLst>
                <a:gd name="T0" fmla="*/ 858993 w 21600"/>
                <a:gd name="T1" fmla="*/ 0 h 21600"/>
                <a:gd name="T2" fmla="*/ 858993 w 21600"/>
                <a:gd name="T3" fmla="*/ 678711 h 21600"/>
                <a:gd name="T4" fmla="*/ 0 w 21600"/>
                <a:gd name="T5" fmla="*/ 678711 h 21600"/>
                <a:gd name="T6" fmla="*/ 858993 w 21600"/>
                <a:gd name="T7" fmla="*/ 678711 h 21600"/>
                <a:gd name="T8" fmla="*/ 858993 w 21600"/>
                <a:gd name="T9" fmla="*/ 678711 h 21600"/>
                <a:gd name="T10" fmla="*/ 858993 w 21600"/>
                <a:gd name="T11" fmla="*/ 678711 h 21600"/>
                <a:gd name="T12" fmla="*/ 858993 w 21600"/>
                <a:gd name="T13" fmla="*/ 678711 h 21600"/>
                <a:gd name="T14" fmla="*/ 858993 w 21600"/>
                <a:gd name="T15" fmla="*/ 678711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00"/>
            </a:solidFill>
            <a:ln w="9525">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17" name="AutoShape 121">
              <a:extLst>
                <a:ext uri="{FF2B5EF4-FFF2-40B4-BE49-F238E27FC236}">
                  <a16:creationId xmlns:a16="http://schemas.microsoft.com/office/drawing/2014/main" id="{02BF551B-BB6B-D146-8D96-BE6781169C37}"/>
                </a:ext>
              </a:extLst>
            </p:cNvPr>
            <p:cNvSpPr>
              <a:spLocks noChangeArrowheads="1"/>
            </p:cNvSpPr>
            <p:nvPr/>
          </p:nvSpPr>
          <p:spPr bwMode="auto">
            <a:xfrm>
              <a:off x="2352" y="727"/>
              <a:ext cx="432" cy="384"/>
            </a:xfrm>
            <a:custGeom>
              <a:avLst/>
              <a:gdLst>
                <a:gd name="T0" fmla="*/ 858993 w 21600"/>
                <a:gd name="T1" fmla="*/ 0 h 21600"/>
                <a:gd name="T2" fmla="*/ 858993 w 21600"/>
                <a:gd name="T3" fmla="*/ 678711 h 21600"/>
                <a:gd name="T4" fmla="*/ 0 w 21600"/>
                <a:gd name="T5" fmla="*/ 678711 h 21600"/>
                <a:gd name="T6" fmla="*/ 858993 w 21600"/>
                <a:gd name="T7" fmla="*/ 678711 h 21600"/>
                <a:gd name="T8" fmla="*/ 858993 w 21600"/>
                <a:gd name="T9" fmla="*/ 678711 h 21600"/>
                <a:gd name="T10" fmla="*/ 858993 w 21600"/>
                <a:gd name="T11" fmla="*/ 678711 h 21600"/>
                <a:gd name="T12" fmla="*/ 858993 w 21600"/>
                <a:gd name="T13" fmla="*/ 678711 h 21600"/>
                <a:gd name="T14" fmla="*/ 858993 w 21600"/>
                <a:gd name="T15" fmla="*/ 678711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00"/>
            </a:solidFill>
            <a:ln w="9525">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3" name="Group 87">
            <a:extLst>
              <a:ext uri="{FF2B5EF4-FFF2-40B4-BE49-F238E27FC236}">
                <a16:creationId xmlns:a16="http://schemas.microsoft.com/office/drawing/2014/main" id="{FC567593-6F7E-704D-B8C6-C1A0DA17E8BA}"/>
              </a:ext>
            </a:extLst>
          </p:cNvPr>
          <p:cNvGrpSpPr>
            <a:grpSpLocks/>
          </p:cNvGrpSpPr>
          <p:nvPr/>
        </p:nvGrpSpPr>
        <p:grpSpPr bwMode="auto">
          <a:xfrm>
            <a:off x="5638800" y="1143000"/>
            <a:ext cx="685800" cy="5257800"/>
            <a:chOff x="3552" y="720"/>
            <a:chExt cx="432" cy="3312"/>
          </a:xfrm>
        </p:grpSpPr>
        <p:sp>
          <p:nvSpPr>
            <p:cNvPr id="48204" name="AutoShape 108">
              <a:extLst>
                <a:ext uri="{FF2B5EF4-FFF2-40B4-BE49-F238E27FC236}">
                  <a16:creationId xmlns:a16="http://schemas.microsoft.com/office/drawing/2014/main" id="{CD96C298-430E-1F43-B3F6-36B7C74C35FA}"/>
                </a:ext>
              </a:extLst>
            </p:cNvPr>
            <p:cNvSpPr>
              <a:spLocks noChangeArrowheads="1"/>
            </p:cNvSpPr>
            <p:nvPr/>
          </p:nvSpPr>
          <p:spPr bwMode="auto">
            <a:xfrm>
              <a:off x="3552" y="1680"/>
              <a:ext cx="432" cy="384"/>
            </a:xfrm>
            <a:custGeom>
              <a:avLst/>
              <a:gdLst>
                <a:gd name="T0" fmla="*/ 858993 w 21600"/>
                <a:gd name="T1" fmla="*/ 0 h 21600"/>
                <a:gd name="T2" fmla="*/ 858993 w 21600"/>
                <a:gd name="T3" fmla="*/ 678711 h 21600"/>
                <a:gd name="T4" fmla="*/ 0 w 21600"/>
                <a:gd name="T5" fmla="*/ 678711 h 21600"/>
                <a:gd name="T6" fmla="*/ 858993 w 21600"/>
                <a:gd name="T7" fmla="*/ 678711 h 21600"/>
                <a:gd name="T8" fmla="*/ 858993 w 21600"/>
                <a:gd name="T9" fmla="*/ 678711 h 21600"/>
                <a:gd name="T10" fmla="*/ 858993 w 21600"/>
                <a:gd name="T11" fmla="*/ 678711 h 21600"/>
                <a:gd name="T12" fmla="*/ 858993 w 21600"/>
                <a:gd name="T13" fmla="*/ 678711 h 21600"/>
                <a:gd name="T14" fmla="*/ 858993 w 21600"/>
                <a:gd name="T15" fmla="*/ 678711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9933"/>
            </a:solidFill>
            <a:ln w="9525">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05" name="AutoShape 109">
              <a:extLst>
                <a:ext uri="{FF2B5EF4-FFF2-40B4-BE49-F238E27FC236}">
                  <a16:creationId xmlns:a16="http://schemas.microsoft.com/office/drawing/2014/main" id="{CEB90A6B-9ED0-EF4D-B37D-4D5A1C640355}"/>
                </a:ext>
              </a:extLst>
            </p:cNvPr>
            <p:cNvSpPr>
              <a:spLocks noChangeArrowheads="1"/>
            </p:cNvSpPr>
            <p:nvPr/>
          </p:nvSpPr>
          <p:spPr bwMode="auto">
            <a:xfrm>
              <a:off x="3552" y="3120"/>
              <a:ext cx="432" cy="384"/>
            </a:xfrm>
            <a:custGeom>
              <a:avLst/>
              <a:gdLst>
                <a:gd name="T0" fmla="*/ 858993 w 21600"/>
                <a:gd name="T1" fmla="*/ 0 h 21600"/>
                <a:gd name="T2" fmla="*/ 858993 w 21600"/>
                <a:gd name="T3" fmla="*/ 678711 h 21600"/>
                <a:gd name="T4" fmla="*/ 0 w 21600"/>
                <a:gd name="T5" fmla="*/ 678711 h 21600"/>
                <a:gd name="T6" fmla="*/ 858993 w 21600"/>
                <a:gd name="T7" fmla="*/ 678711 h 21600"/>
                <a:gd name="T8" fmla="*/ 858993 w 21600"/>
                <a:gd name="T9" fmla="*/ 678711 h 21600"/>
                <a:gd name="T10" fmla="*/ 858993 w 21600"/>
                <a:gd name="T11" fmla="*/ 678711 h 21600"/>
                <a:gd name="T12" fmla="*/ 858993 w 21600"/>
                <a:gd name="T13" fmla="*/ 678711 h 21600"/>
                <a:gd name="T14" fmla="*/ 858993 w 21600"/>
                <a:gd name="T15" fmla="*/ 678711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9933"/>
            </a:solidFill>
            <a:ln w="9525">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06" name="AutoShape 110">
              <a:extLst>
                <a:ext uri="{FF2B5EF4-FFF2-40B4-BE49-F238E27FC236}">
                  <a16:creationId xmlns:a16="http://schemas.microsoft.com/office/drawing/2014/main" id="{ED601C5F-C560-614E-9D1B-EA180C03C849}"/>
                </a:ext>
              </a:extLst>
            </p:cNvPr>
            <p:cNvSpPr>
              <a:spLocks noChangeArrowheads="1"/>
            </p:cNvSpPr>
            <p:nvPr/>
          </p:nvSpPr>
          <p:spPr bwMode="auto">
            <a:xfrm>
              <a:off x="3552" y="2160"/>
              <a:ext cx="432" cy="384"/>
            </a:xfrm>
            <a:custGeom>
              <a:avLst/>
              <a:gdLst>
                <a:gd name="T0" fmla="*/ 858993 w 21600"/>
                <a:gd name="T1" fmla="*/ 0 h 21600"/>
                <a:gd name="T2" fmla="*/ 858993 w 21600"/>
                <a:gd name="T3" fmla="*/ 678711 h 21600"/>
                <a:gd name="T4" fmla="*/ 0 w 21600"/>
                <a:gd name="T5" fmla="*/ 678711 h 21600"/>
                <a:gd name="T6" fmla="*/ 858993 w 21600"/>
                <a:gd name="T7" fmla="*/ 678711 h 21600"/>
                <a:gd name="T8" fmla="*/ 858993 w 21600"/>
                <a:gd name="T9" fmla="*/ 678711 h 21600"/>
                <a:gd name="T10" fmla="*/ 858993 w 21600"/>
                <a:gd name="T11" fmla="*/ 678711 h 21600"/>
                <a:gd name="T12" fmla="*/ 858993 w 21600"/>
                <a:gd name="T13" fmla="*/ 678711 h 21600"/>
                <a:gd name="T14" fmla="*/ 858993 w 21600"/>
                <a:gd name="T15" fmla="*/ 678711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9933"/>
            </a:solidFill>
            <a:ln w="9525">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07" name="AutoShape 111">
              <a:extLst>
                <a:ext uri="{FF2B5EF4-FFF2-40B4-BE49-F238E27FC236}">
                  <a16:creationId xmlns:a16="http://schemas.microsoft.com/office/drawing/2014/main" id="{0ADD2C84-A3F1-2C4F-A0D5-53CEEB10966B}"/>
                </a:ext>
              </a:extLst>
            </p:cNvPr>
            <p:cNvSpPr>
              <a:spLocks noChangeArrowheads="1"/>
            </p:cNvSpPr>
            <p:nvPr/>
          </p:nvSpPr>
          <p:spPr bwMode="auto">
            <a:xfrm>
              <a:off x="3552" y="720"/>
              <a:ext cx="432" cy="384"/>
            </a:xfrm>
            <a:custGeom>
              <a:avLst/>
              <a:gdLst>
                <a:gd name="T0" fmla="*/ 858993 w 21600"/>
                <a:gd name="T1" fmla="*/ 0 h 21600"/>
                <a:gd name="T2" fmla="*/ 858993 w 21600"/>
                <a:gd name="T3" fmla="*/ 678711 h 21600"/>
                <a:gd name="T4" fmla="*/ 0 w 21600"/>
                <a:gd name="T5" fmla="*/ 678711 h 21600"/>
                <a:gd name="T6" fmla="*/ 858993 w 21600"/>
                <a:gd name="T7" fmla="*/ 678711 h 21600"/>
                <a:gd name="T8" fmla="*/ 858993 w 21600"/>
                <a:gd name="T9" fmla="*/ 678711 h 21600"/>
                <a:gd name="T10" fmla="*/ 858993 w 21600"/>
                <a:gd name="T11" fmla="*/ 678711 h 21600"/>
                <a:gd name="T12" fmla="*/ 858993 w 21600"/>
                <a:gd name="T13" fmla="*/ 678711 h 21600"/>
                <a:gd name="T14" fmla="*/ 858993 w 21600"/>
                <a:gd name="T15" fmla="*/ 678711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00"/>
            </a:solidFill>
            <a:ln w="9525">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08" name="AutoShape 112">
              <a:extLst>
                <a:ext uri="{FF2B5EF4-FFF2-40B4-BE49-F238E27FC236}">
                  <a16:creationId xmlns:a16="http://schemas.microsoft.com/office/drawing/2014/main" id="{A286F466-CC9E-0B4B-97F2-1CB35097E95F}"/>
                </a:ext>
              </a:extLst>
            </p:cNvPr>
            <p:cNvSpPr>
              <a:spLocks noChangeArrowheads="1"/>
            </p:cNvSpPr>
            <p:nvPr/>
          </p:nvSpPr>
          <p:spPr bwMode="auto">
            <a:xfrm>
              <a:off x="3552" y="3648"/>
              <a:ext cx="432" cy="384"/>
            </a:xfrm>
            <a:custGeom>
              <a:avLst/>
              <a:gdLst>
                <a:gd name="T0" fmla="*/ 858993 w 21600"/>
                <a:gd name="T1" fmla="*/ 0 h 21600"/>
                <a:gd name="T2" fmla="*/ 858993 w 21600"/>
                <a:gd name="T3" fmla="*/ 678711 h 21600"/>
                <a:gd name="T4" fmla="*/ 0 w 21600"/>
                <a:gd name="T5" fmla="*/ 678711 h 21600"/>
                <a:gd name="T6" fmla="*/ 858993 w 21600"/>
                <a:gd name="T7" fmla="*/ 678711 h 21600"/>
                <a:gd name="T8" fmla="*/ 858993 w 21600"/>
                <a:gd name="T9" fmla="*/ 678711 h 21600"/>
                <a:gd name="T10" fmla="*/ 858993 w 21600"/>
                <a:gd name="T11" fmla="*/ 678711 h 21600"/>
                <a:gd name="T12" fmla="*/ 858993 w 21600"/>
                <a:gd name="T13" fmla="*/ 678711 h 21600"/>
                <a:gd name="T14" fmla="*/ 858993 w 21600"/>
                <a:gd name="T15" fmla="*/ 678711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9933"/>
            </a:solidFill>
            <a:ln w="9525">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09" name="AutoShape 114">
              <a:extLst>
                <a:ext uri="{FF2B5EF4-FFF2-40B4-BE49-F238E27FC236}">
                  <a16:creationId xmlns:a16="http://schemas.microsoft.com/office/drawing/2014/main" id="{08E60076-63ED-4447-BED3-E486C99343D9}"/>
                </a:ext>
              </a:extLst>
            </p:cNvPr>
            <p:cNvSpPr>
              <a:spLocks noChangeArrowheads="1"/>
            </p:cNvSpPr>
            <p:nvPr/>
          </p:nvSpPr>
          <p:spPr bwMode="auto">
            <a:xfrm>
              <a:off x="3552" y="2640"/>
              <a:ext cx="432" cy="384"/>
            </a:xfrm>
            <a:custGeom>
              <a:avLst/>
              <a:gdLst>
                <a:gd name="T0" fmla="*/ 858993 w 21600"/>
                <a:gd name="T1" fmla="*/ 0 h 21600"/>
                <a:gd name="T2" fmla="*/ 858993 w 21600"/>
                <a:gd name="T3" fmla="*/ 678711 h 21600"/>
                <a:gd name="T4" fmla="*/ 0 w 21600"/>
                <a:gd name="T5" fmla="*/ 678711 h 21600"/>
                <a:gd name="T6" fmla="*/ 858993 w 21600"/>
                <a:gd name="T7" fmla="*/ 678711 h 21600"/>
                <a:gd name="T8" fmla="*/ 858993 w 21600"/>
                <a:gd name="T9" fmla="*/ 678711 h 21600"/>
                <a:gd name="T10" fmla="*/ 858993 w 21600"/>
                <a:gd name="T11" fmla="*/ 678711 h 21600"/>
                <a:gd name="T12" fmla="*/ 858993 w 21600"/>
                <a:gd name="T13" fmla="*/ 678711 h 21600"/>
                <a:gd name="T14" fmla="*/ 858993 w 21600"/>
                <a:gd name="T15" fmla="*/ 678711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FF00"/>
            </a:solidFill>
            <a:ln w="9525">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10" name="AutoShape 129">
              <a:extLst>
                <a:ext uri="{FF2B5EF4-FFF2-40B4-BE49-F238E27FC236}">
                  <a16:creationId xmlns:a16="http://schemas.microsoft.com/office/drawing/2014/main" id="{67151A6B-74CE-6F4D-BC89-FAFBB66E9240}"/>
                </a:ext>
              </a:extLst>
            </p:cNvPr>
            <p:cNvSpPr>
              <a:spLocks noChangeArrowheads="1"/>
            </p:cNvSpPr>
            <p:nvPr/>
          </p:nvSpPr>
          <p:spPr bwMode="auto">
            <a:xfrm>
              <a:off x="3552" y="1200"/>
              <a:ext cx="432" cy="384"/>
            </a:xfrm>
            <a:custGeom>
              <a:avLst/>
              <a:gdLst>
                <a:gd name="T0" fmla="*/ 858993 w 21600"/>
                <a:gd name="T1" fmla="*/ 0 h 21600"/>
                <a:gd name="T2" fmla="*/ 858993 w 21600"/>
                <a:gd name="T3" fmla="*/ 678711 h 21600"/>
                <a:gd name="T4" fmla="*/ 0 w 21600"/>
                <a:gd name="T5" fmla="*/ 678711 h 21600"/>
                <a:gd name="T6" fmla="*/ 858993 w 21600"/>
                <a:gd name="T7" fmla="*/ 678711 h 21600"/>
                <a:gd name="T8" fmla="*/ 858993 w 21600"/>
                <a:gd name="T9" fmla="*/ 678711 h 21600"/>
                <a:gd name="T10" fmla="*/ 858993 w 21600"/>
                <a:gd name="T11" fmla="*/ 678711 h 21600"/>
                <a:gd name="T12" fmla="*/ 858993 w 21600"/>
                <a:gd name="T13" fmla="*/ 678711 h 21600"/>
                <a:gd name="T14" fmla="*/ 858993 w 21600"/>
                <a:gd name="T15" fmla="*/ 678711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9933"/>
            </a:solidFill>
            <a:ln w="9525">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4" name="Group 91">
            <a:extLst>
              <a:ext uri="{FF2B5EF4-FFF2-40B4-BE49-F238E27FC236}">
                <a16:creationId xmlns:a16="http://schemas.microsoft.com/office/drawing/2014/main" id="{32A0EB03-1314-9444-A7B5-1106FF77EB2E}"/>
              </a:ext>
            </a:extLst>
          </p:cNvPr>
          <p:cNvGrpSpPr>
            <a:grpSpLocks/>
          </p:cNvGrpSpPr>
          <p:nvPr/>
        </p:nvGrpSpPr>
        <p:grpSpPr bwMode="auto">
          <a:xfrm>
            <a:off x="7620000" y="1143000"/>
            <a:ext cx="685800" cy="5257800"/>
            <a:chOff x="4800" y="720"/>
            <a:chExt cx="432" cy="3312"/>
          </a:xfrm>
        </p:grpSpPr>
        <p:sp>
          <p:nvSpPr>
            <p:cNvPr id="48197" name="AutoShape 113">
              <a:extLst>
                <a:ext uri="{FF2B5EF4-FFF2-40B4-BE49-F238E27FC236}">
                  <a16:creationId xmlns:a16="http://schemas.microsoft.com/office/drawing/2014/main" id="{9225F991-6E29-8747-8AC1-A161FD16CA43}"/>
                </a:ext>
              </a:extLst>
            </p:cNvPr>
            <p:cNvSpPr>
              <a:spLocks noChangeArrowheads="1"/>
            </p:cNvSpPr>
            <p:nvPr/>
          </p:nvSpPr>
          <p:spPr bwMode="auto">
            <a:xfrm>
              <a:off x="4800" y="1680"/>
              <a:ext cx="432" cy="384"/>
            </a:xfrm>
            <a:custGeom>
              <a:avLst/>
              <a:gdLst>
                <a:gd name="T0" fmla="*/ 858993 w 21600"/>
                <a:gd name="T1" fmla="*/ 0 h 21600"/>
                <a:gd name="T2" fmla="*/ 858993 w 21600"/>
                <a:gd name="T3" fmla="*/ 678711 h 21600"/>
                <a:gd name="T4" fmla="*/ 0 w 21600"/>
                <a:gd name="T5" fmla="*/ 678711 h 21600"/>
                <a:gd name="T6" fmla="*/ 858993 w 21600"/>
                <a:gd name="T7" fmla="*/ 678711 h 21600"/>
                <a:gd name="T8" fmla="*/ 858993 w 21600"/>
                <a:gd name="T9" fmla="*/ 678711 h 21600"/>
                <a:gd name="T10" fmla="*/ 858993 w 21600"/>
                <a:gd name="T11" fmla="*/ 678711 h 21600"/>
                <a:gd name="T12" fmla="*/ 858993 w 21600"/>
                <a:gd name="T13" fmla="*/ 678711 h 21600"/>
                <a:gd name="T14" fmla="*/ 858993 w 21600"/>
                <a:gd name="T15" fmla="*/ 678711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3300"/>
            </a:solidFill>
            <a:ln w="9525">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198" name="AutoShape 130">
              <a:extLst>
                <a:ext uri="{FF2B5EF4-FFF2-40B4-BE49-F238E27FC236}">
                  <a16:creationId xmlns:a16="http://schemas.microsoft.com/office/drawing/2014/main" id="{ACD84196-AF61-B442-B81C-3C4C69CEDA21}"/>
                </a:ext>
              </a:extLst>
            </p:cNvPr>
            <p:cNvSpPr>
              <a:spLocks noChangeArrowheads="1"/>
            </p:cNvSpPr>
            <p:nvPr/>
          </p:nvSpPr>
          <p:spPr bwMode="auto">
            <a:xfrm>
              <a:off x="4800" y="2160"/>
              <a:ext cx="432" cy="384"/>
            </a:xfrm>
            <a:custGeom>
              <a:avLst/>
              <a:gdLst>
                <a:gd name="T0" fmla="*/ 858993 w 21600"/>
                <a:gd name="T1" fmla="*/ 0 h 21600"/>
                <a:gd name="T2" fmla="*/ 858993 w 21600"/>
                <a:gd name="T3" fmla="*/ 678711 h 21600"/>
                <a:gd name="T4" fmla="*/ 0 w 21600"/>
                <a:gd name="T5" fmla="*/ 678711 h 21600"/>
                <a:gd name="T6" fmla="*/ 858993 w 21600"/>
                <a:gd name="T7" fmla="*/ 678711 h 21600"/>
                <a:gd name="T8" fmla="*/ 858993 w 21600"/>
                <a:gd name="T9" fmla="*/ 678711 h 21600"/>
                <a:gd name="T10" fmla="*/ 858993 w 21600"/>
                <a:gd name="T11" fmla="*/ 678711 h 21600"/>
                <a:gd name="T12" fmla="*/ 858993 w 21600"/>
                <a:gd name="T13" fmla="*/ 678711 h 21600"/>
                <a:gd name="T14" fmla="*/ 858993 w 21600"/>
                <a:gd name="T15" fmla="*/ 678711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3300"/>
            </a:solidFill>
            <a:ln w="9525">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199" name="AutoShape 131">
              <a:extLst>
                <a:ext uri="{FF2B5EF4-FFF2-40B4-BE49-F238E27FC236}">
                  <a16:creationId xmlns:a16="http://schemas.microsoft.com/office/drawing/2014/main" id="{3E85B9DD-3C40-B842-A4EC-0A1E4B19A608}"/>
                </a:ext>
              </a:extLst>
            </p:cNvPr>
            <p:cNvSpPr>
              <a:spLocks noChangeArrowheads="1"/>
            </p:cNvSpPr>
            <p:nvPr/>
          </p:nvSpPr>
          <p:spPr bwMode="auto">
            <a:xfrm>
              <a:off x="4800" y="1200"/>
              <a:ext cx="432" cy="384"/>
            </a:xfrm>
            <a:custGeom>
              <a:avLst/>
              <a:gdLst>
                <a:gd name="T0" fmla="*/ 858993 w 21600"/>
                <a:gd name="T1" fmla="*/ 0 h 21600"/>
                <a:gd name="T2" fmla="*/ 858993 w 21600"/>
                <a:gd name="T3" fmla="*/ 678711 h 21600"/>
                <a:gd name="T4" fmla="*/ 0 w 21600"/>
                <a:gd name="T5" fmla="*/ 678711 h 21600"/>
                <a:gd name="T6" fmla="*/ 858993 w 21600"/>
                <a:gd name="T7" fmla="*/ 678711 h 21600"/>
                <a:gd name="T8" fmla="*/ 858993 w 21600"/>
                <a:gd name="T9" fmla="*/ 678711 h 21600"/>
                <a:gd name="T10" fmla="*/ 858993 w 21600"/>
                <a:gd name="T11" fmla="*/ 678711 h 21600"/>
                <a:gd name="T12" fmla="*/ 858993 w 21600"/>
                <a:gd name="T13" fmla="*/ 678711 h 21600"/>
                <a:gd name="T14" fmla="*/ 858993 w 21600"/>
                <a:gd name="T15" fmla="*/ 678711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9933"/>
            </a:solidFill>
            <a:ln w="9525">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00" name="AutoShape 132">
              <a:extLst>
                <a:ext uri="{FF2B5EF4-FFF2-40B4-BE49-F238E27FC236}">
                  <a16:creationId xmlns:a16="http://schemas.microsoft.com/office/drawing/2014/main" id="{2B35965C-FE8C-8B42-8987-BCFD7C48849D}"/>
                </a:ext>
              </a:extLst>
            </p:cNvPr>
            <p:cNvSpPr>
              <a:spLocks noChangeArrowheads="1"/>
            </p:cNvSpPr>
            <p:nvPr/>
          </p:nvSpPr>
          <p:spPr bwMode="auto">
            <a:xfrm>
              <a:off x="4800" y="720"/>
              <a:ext cx="432" cy="384"/>
            </a:xfrm>
            <a:custGeom>
              <a:avLst/>
              <a:gdLst>
                <a:gd name="T0" fmla="*/ 858993 w 21600"/>
                <a:gd name="T1" fmla="*/ 0 h 21600"/>
                <a:gd name="T2" fmla="*/ 858993 w 21600"/>
                <a:gd name="T3" fmla="*/ 678711 h 21600"/>
                <a:gd name="T4" fmla="*/ 0 w 21600"/>
                <a:gd name="T5" fmla="*/ 678711 h 21600"/>
                <a:gd name="T6" fmla="*/ 858993 w 21600"/>
                <a:gd name="T7" fmla="*/ 678711 h 21600"/>
                <a:gd name="T8" fmla="*/ 858993 w 21600"/>
                <a:gd name="T9" fmla="*/ 678711 h 21600"/>
                <a:gd name="T10" fmla="*/ 858993 w 21600"/>
                <a:gd name="T11" fmla="*/ 678711 h 21600"/>
                <a:gd name="T12" fmla="*/ 858993 w 21600"/>
                <a:gd name="T13" fmla="*/ 678711 h 21600"/>
                <a:gd name="T14" fmla="*/ 858993 w 21600"/>
                <a:gd name="T15" fmla="*/ 678711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9933"/>
            </a:solidFill>
            <a:ln w="9525">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01" name="AutoShape 133">
              <a:extLst>
                <a:ext uri="{FF2B5EF4-FFF2-40B4-BE49-F238E27FC236}">
                  <a16:creationId xmlns:a16="http://schemas.microsoft.com/office/drawing/2014/main" id="{03228068-B77B-B84C-BA36-254507CA10E6}"/>
                </a:ext>
              </a:extLst>
            </p:cNvPr>
            <p:cNvSpPr>
              <a:spLocks noChangeArrowheads="1"/>
            </p:cNvSpPr>
            <p:nvPr/>
          </p:nvSpPr>
          <p:spPr bwMode="auto">
            <a:xfrm>
              <a:off x="4800" y="3168"/>
              <a:ext cx="432" cy="384"/>
            </a:xfrm>
            <a:custGeom>
              <a:avLst/>
              <a:gdLst>
                <a:gd name="T0" fmla="*/ 858993 w 21600"/>
                <a:gd name="T1" fmla="*/ 0 h 21600"/>
                <a:gd name="T2" fmla="*/ 858993 w 21600"/>
                <a:gd name="T3" fmla="*/ 678711 h 21600"/>
                <a:gd name="T4" fmla="*/ 0 w 21600"/>
                <a:gd name="T5" fmla="*/ 678711 h 21600"/>
                <a:gd name="T6" fmla="*/ 858993 w 21600"/>
                <a:gd name="T7" fmla="*/ 678711 h 21600"/>
                <a:gd name="T8" fmla="*/ 858993 w 21600"/>
                <a:gd name="T9" fmla="*/ 678711 h 21600"/>
                <a:gd name="T10" fmla="*/ 858993 w 21600"/>
                <a:gd name="T11" fmla="*/ 678711 h 21600"/>
                <a:gd name="T12" fmla="*/ 858993 w 21600"/>
                <a:gd name="T13" fmla="*/ 678711 h 21600"/>
                <a:gd name="T14" fmla="*/ 858993 w 21600"/>
                <a:gd name="T15" fmla="*/ 678711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3300"/>
            </a:solidFill>
            <a:ln w="9525">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02" name="AutoShape 134">
              <a:extLst>
                <a:ext uri="{FF2B5EF4-FFF2-40B4-BE49-F238E27FC236}">
                  <a16:creationId xmlns:a16="http://schemas.microsoft.com/office/drawing/2014/main" id="{C3EDB907-A6C8-E249-A84E-C3F1C5050353}"/>
                </a:ext>
              </a:extLst>
            </p:cNvPr>
            <p:cNvSpPr>
              <a:spLocks noChangeArrowheads="1"/>
            </p:cNvSpPr>
            <p:nvPr/>
          </p:nvSpPr>
          <p:spPr bwMode="auto">
            <a:xfrm>
              <a:off x="4800" y="2640"/>
              <a:ext cx="432" cy="384"/>
            </a:xfrm>
            <a:custGeom>
              <a:avLst/>
              <a:gdLst>
                <a:gd name="T0" fmla="*/ 858993 w 21600"/>
                <a:gd name="T1" fmla="*/ 0 h 21600"/>
                <a:gd name="T2" fmla="*/ 858993 w 21600"/>
                <a:gd name="T3" fmla="*/ 678711 h 21600"/>
                <a:gd name="T4" fmla="*/ 0 w 21600"/>
                <a:gd name="T5" fmla="*/ 678711 h 21600"/>
                <a:gd name="T6" fmla="*/ 858993 w 21600"/>
                <a:gd name="T7" fmla="*/ 678711 h 21600"/>
                <a:gd name="T8" fmla="*/ 858993 w 21600"/>
                <a:gd name="T9" fmla="*/ 678711 h 21600"/>
                <a:gd name="T10" fmla="*/ 858993 w 21600"/>
                <a:gd name="T11" fmla="*/ 678711 h 21600"/>
                <a:gd name="T12" fmla="*/ 858993 w 21600"/>
                <a:gd name="T13" fmla="*/ 678711 h 21600"/>
                <a:gd name="T14" fmla="*/ 858993 w 21600"/>
                <a:gd name="T15" fmla="*/ 678711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9933"/>
            </a:solidFill>
            <a:ln w="9525">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03" name="AutoShape 135">
              <a:extLst>
                <a:ext uri="{FF2B5EF4-FFF2-40B4-BE49-F238E27FC236}">
                  <a16:creationId xmlns:a16="http://schemas.microsoft.com/office/drawing/2014/main" id="{547BED5A-E91A-F84A-9282-31F7733AEB15}"/>
                </a:ext>
              </a:extLst>
            </p:cNvPr>
            <p:cNvSpPr>
              <a:spLocks noChangeArrowheads="1"/>
            </p:cNvSpPr>
            <p:nvPr/>
          </p:nvSpPr>
          <p:spPr bwMode="auto">
            <a:xfrm>
              <a:off x="4800" y="3648"/>
              <a:ext cx="432" cy="384"/>
            </a:xfrm>
            <a:custGeom>
              <a:avLst/>
              <a:gdLst>
                <a:gd name="T0" fmla="*/ 858993 w 21600"/>
                <a:gd name="T1" fmla="*/ 0 h 21600"/>
                <a:gd name="T2" fmla="*/ 858993 w 21600"/>
                <a:gd name="T3" fmla="*/ 678711 h 21600"/>
                <a:gd name="T4" fmla="*/ 0 w 21600"/>
                <a:gd name="T5" fmla="*/ 678711 h 21600"/>
                <a:gd name="T6" fmla="*/ 858993 w 21600"/>
                <a:gd name="T7" fmla="*/ 678711 h 21600"/>
                <a:gd name="T8" fmla="*/ 858993 w 21600"/>
                <a:gd name="T9" fmla="*/ 678711 h 21600"/>
                <a:gd name="T10" fmla="*/ 858993 w 21600"/>
                <a:gd name="T11" fmla="*/ 678711 h 21600"/>
                <a:gd name="T12" fmla="*/ 858993 w 21600"/>
                <a:gd name="T13" fmla="*/ 678711 h 21600"/>
                <a:gd name="T14" fmla="*/ 858993 w 21600"/>
                <a:gd name="T15" fmla="*/ 678711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3300"/>
            </a:solidFill>
            <a:ln w="9525">
              <a:solidFill>
                <a:srgbClr val="C0C0C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48163" name="Text Box 77">
            <a:extLst>
              <a:ext uri="{FF2B5EF4-FFF2-40B4-BE49-F238E27FC236}">
                <a16:creationId xmlns:a16="http://schemas.microsoft.com/office/drawing/2014/main" id="{F6F8460A-D832-DA41-A165-0903C36B7463}"/>
              </a:ext>
            </a:extLst>
          </p:cNvPr>
          <p:cNvSpPr txBox="1">
            <a:spLocks noChangeArrowheads="1"/>
          </p:cNvSpPr>
          <p:nvPr/>
        </p:nvSpPr>
        <p:spPr bwMode="auto">
          <a:xfrm>
            <a:off x="3429000" y="1066800"/>
            <a:ext cx="17526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Semantic geospatial search &amp; inference, access</a:t>
            </a:r>
          </a:p>
        </p:txBody>
      </p:sp>
      <p:sp>
        <p:nvSpPr>
          <p:cNvPr id="48164" name="Text Box 67">
            <a:extLst>
              <a:ext uri="{FF2B5EF4-FFF2-40B4-BE49-F238E27FC236}">
                <a16:creationId xmlns:a16="http://schemas.microsoft.com/office/drawing/2014/main" id="{E4520742-C48E-C74B-8BFC-01E4111800D8}"/>
              </a:ext>
            </a:extLst>
          </p:cNvPr>
          <p:cNvSpPr txBox="1">
            <a:spLocks noChangeArrowheads="1"/>
          </p:cNvSpPr>
          <p:nvPr/>
        </p:nvSpPr>
        <p:spPr bwMode="auto">
          <a:xfrm>
            <a:off x="4876800" y="4071938"/>
            <a:ext cx="198120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buFont typeface="Wingdings" pitchFamily="2" charset="2"/>
              <a:buChar char="t"/>
            </a:pPr>
            <a:r>
              <a:rPr lang="en-US" altLang="en-US" sz="1200" b="1">
                <a:sym typeface="Wingdings" pitchFamily="2" charset="2"/>
              </a:rPr>
              <a:t> Interoperable geospatial services</a:t>
            </a:r>
            <a:br>
              <a:rPr lang="en-US" altLang="en-US" sz="1200" b="1">
                <a:sym typeface="Wingdings" pitchFamily="2" charset="2"/>
              </a:rPr>
            </a:br>
            <a:r>
              <a:rPr lang="en-US" altLang="en-US" sz="1200" b="1">
                <a:sym typeface="Wingdings" pitchFamily="2" charset="2"/>
              </a:rPr>
              <a:t>(analysis as service), results explanation service</a:t>
            </a:r>
          </a:p>
        </p:txBody>
      </p:sp>
      <p:sp>
        <p:nvSpPr>
          <p:cNvPr id="48165" name="Text Box 68">
            <a:extLst>
              <a:ext uri="{FF2B5EF4-FFF2-40B4-BE49-F238E27FC236}">
                <a16:creationId xmlns:a16="http://schemas.microsoft.com/office/drawing/2014/main" id="{A49E05F5-C4F9-4B43-B1C6-2300CD04CAD7}"/>
              </a:ext>
            </a:extLst>
          </p:cNvPr>
          <p:cNvSpPr txBox="1">
            <a:spLocks noChangeArrowheads="1"/>
          </p:cNvSpPr>
          <p:nvPr/>
        </p:nvSpPr>
        <p:spPr bwMode="auto">
          <a:xfrm>
            <a:off x="7162800" y="4071938"/>
            <a:ext cx="16002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Metadata-driven data fusion (semantic service chaining), trust</a:t>
            </a:r>
          </a:p>
        </p:txBody>
      </p:sp>
      <p:sp>
        <p:nvSpPr>
          <p:cNvPr id="48166" name="Text Box 70">
            <a:extLst>
              <a:ext uri="{FF2B5EF4-FFF2-40B4-BE49-F238E27FC236}">
                <a16:creationId xmlns:a16="http://schemas.microsoft.com/office/drawing/2014/main" id="{2AD56B0C-D4FC-8A40-9B98-32782B52630A}"/>
              </a:ext>
            </a:extLst>
          </p:cNvPr>
          <p:cNvSpPr txBox="1">
            <a:spLocks noChangeArrowheads="1"/>
          </p:cNvSpPr>
          <p:nvPr/>
        </p:nvSpPr>
        <p:spPr bwMode="auto">
          <a:xfrm>
            <a:off x="7086600" y="5726113"/>
            <a:ext cx="167640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Key data access services are semantically mediated</a:t>
            </a:r>
          </a:p>
        </p:txBody>
      </p:sp>
      <p:sp>
        <p:nvSpPr>
          <p:cNvPr id="48167" name="Text Box 71">
            <a:extLst>
              <a:ext uri="{FF2B5EF4-FFF2-40B4-BE49-F238E27FC236}">
                <a16:creationId xmlns:a16="http://schemas.microsoft.com/office/drawing/2014/main" id="{2F4F241D-56F1-BA4E-B072-40801E62F56E}"/>
              </a:ext>
            </a:extLst>
          </p:cNvPr>
          <p:cNvSpPr txBox="1">
            <a:spLocks noChangeArrowheads="1"/>
          </p:cNvSpPr>
          <p:nvPr/>
        </p:nvSpPr>
        <p:spPr bwMode="auto">
          <a:xfrm>
            <a:off x="3352800" y="5726113"/>
            <a:ext cx="152400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Access mediated by common ontologies</a:t>
            </a:r>
          </a:p>
        </p:txBody>
      </p:sp>
      <p:sp>
        <p:nvSpPr>
          <p:cNvPr id="48168" name="Text Box 73">
            <a:extLst>
              <a:ext uri="{FF2B5EF4-FFF2-40B4-BE49-F238E27FC236}">
                <a16:creationId xmlns:a16="http://schemas.microsoft.com/office/drawing/2014/main" id="{189B7310-F526-484F-8CDA-92CDAC6B7F37}"/>
              </a:ext>
            </a:extLst>
          </p:cNvPr>
          <p:cNvSpPr txBox="1">
            <a:spLocks noChangeArrowheads="1"/>
          </p:cNvSpPr>
          <p:nvPr/>
        </p:nvSpPr>
        <p:spPr bwMode="auto">
          <a:xfrm>
            <a:off x="4953000" y="5726113"/>
            <a:ext cx="190500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Mediation aided by services with domain/ range properties</a:t>
            </a:r>
          </a:p>
        </p:txBody>
      </p:sp>
      <p:sp>
        <p:nvSpPr>
          <p:cNvPr id="48169" name="Text Box 75">
            <a:extLst>
              <a:ext uri="{FF2B5EF4-FFF2-40B4-BE49-F238E27FC236}">
                <a16:creationId xmlns:a16="http://schemas.microsoft.com/office/drawing/2014/main" id="{72797D00-F959-9E4B-90ED-93EE31E8071C}"/>
              </a:ext>
            </a:extLst>
          </p:cNvPr>
          <p:cNvSpPr txBox="1">
            <a:spLocks noChangeArrowheads="1"/>
          </p:cNvSpPr>
          <p:nvPr/>
        </p:nvSpPr>
        <p:spPr bwMode="auto">
          <a:xfrm>
            <a:off x="6934200" y="1066800"/>
            <a:ext cx="18288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Semantic agent-based integration</a:t>
            </a:r>
          </a:p>
        </p:txBody>
      </p:sp>
      <p:sp>
        <p:nvSpPr>
          <p:cNvPr id="48170" name="Text Box 76">
            <a:extLst>
              <a:ext uri="{FF2B5EF4-FFF2-40B4-BE49-F238E27FC236}">
                <a16:creationId xmlns:a16="http://schemas.microsoft.com/office/drawing/2014/main" id="{51F44C18-6136-D342-9F76-F0C08E7B5B2A}"/>
              </a:ext>
            </a:extLst>
          </p:cNvPr>
          <p:cNvSpPr txBox="1">
            <a:spLocks noChangeArrowheads="1"/>
          </p:cNvSpPr>
          <p:nvPr/>
        </p:nvSpPr>
        <p:spPr bwMode="auto">
          <a:xfrm>
            <a:off x="5257800" y="1066800"/>
            <a:ext cx="16002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Semantic agent-based searches</a:t>
            </a:r>
          </a:p>
        </p:txBody>
      </p:sp>
      <p:sp>
        <p:nvSpPr>
          <p:cNvPr id="48171" name="Text Box 78">
            <a:extLst>
              <a:ext uri="{FF2B5EF4-FFF2-40B4-BE49-F238E27FC236}">
                <a16:creationId xmlns:a16="http://schemas.microsoft.com/office/drawing/2014/main" id="{EFF6DD72-E62D-F248-A2C9-E4756F39FF7B}"/>
              </a:ext>
            </a:extLst>
          </p:cNvPr>
          <p:cNvSpPr txBox="1">
            <a:spLocks noChangeArrowheads="1"/>
          </p:cNvSpPr>
          <p:nvPr/>
        </p:nvSpPr>
        <p:spPr bwMode="auto">
          <a:xfrm>
            <a:off x="4953000" y="4899025"/>
            <a:ext cx="20574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a:t>
            </a:r>
            <a:r>
              <a:rPr lang="en-US" altLang="en-US" sz="1200" b="1"/>
              <a:t>Shared terminology for the visual properties of interface objects and graph types... </a:t>
            </a:r>
          </a:p>
        </p:txBody>
      </p:sp>
      <p:sp>
        <p:nvSpPr>
          <p:cNvPr id="48172" name="Text Box 79">
            <a:extLst>
              <a:ext uri="{FF2B5EF4-FFF2-40B4-BE49-F238E27FC236}">
                <a16:creationId xmlns:a16="http://schemas.microsoft.com/office/drawing/2014/main" id="{7499243F-FD7E-4743-906F-9AF8209B51C3}"/>
              </a:ext>
            </a:extLst>
          </p:cNvPr>
          <p:cNvSpPr txBox="1">
            <a:spLocks noChangeArrowheads="1"/>
          </p:cNvSpPr>
          <p:nvPr/>
        </p:nvSpPr>
        <p:spPr bwMode="auto">
          <a:xfrm>
            <a:off x="2971800" y="4899025"/>
            <a:ext cx="19050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Tag properties, non-jargon vocabulary  for non-specialist use</a:t>
            </a:r>
          </a:p>
        </p:txBody>
      </p:sp>
      <p:sp>
        <p:nvSpPr>
          <p:cNvPr id="48173" name="Text Box 80">
            <a:extLst>
              <a:ext uri="{FF2B5EF4-FFF2-40B4-BE49-F238E27FC236}">
                <a16:creationId xmlns:a16="http://schemas.microsoft.com/office/drawing/2014/main" id="{F01481BB-020C-5C42-9ECC-B9066CC0CDED}"/>
              </a:ext>
            </a:extLst>
          </p:cNvPr>
          <p:cNvSpPr txBox="1">
            <a:spLocks noChangeArrowheads="1"/>
          </p:cNvSpPr>
          <p:nvPr/>
        </p:nvSpPr>
        <p:spPr bwMode="auto">
          <a:xfrm>
            <a:off x="7315200" y="4899025"/>
            <a:ext cx="14478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a:t>
            </a:r>
            <a:r>
              <a:rPr lang="en-US" altLang="en-US" sz="1200" b="1"/>
              <a:t>Semantic fields to describe tag key modal functions.</a:t>
            </a:r>
            <a:endParaRPr lang="en-US" altLang="en-US" sz="1200" b="1">
              <a:sym typeface="Wingdings" pitchFamily="2" charset="2"/>
            </a:endParaRPr>
          </a:p>
        </p:txBody>
      </p:sp>
      <p:sp>
        <p:nvSpPr>
          <p:cNvPr id="48174" name="Rectangle 88">
            <a:extLst>
              <a:ext uri="{FF2B5EF4-FFF2-40B4-BE49-F238E27FC236}">
                <a16:creationId xmlns:a16="http://schemas.microsoft.com/office/drawing/2014/main" id="{F64F30FE-CC47-3446-9312-7FAF9C8457C0}"/>
              </a:ext>
            </a:extLst>
          </p:cNvPr>
          <p:cNvSpPr>
            <a:spLocks noChangeArrowheads="1"/>
          </p:cNvSpPr>
          <p:nvPr/>
        </p:nvSpPr>
        <p:spPr bwMode="auto">
          <a:xfrm>
            <a:off x="5181600" y="1817688"/>
            <a:ext cx="16764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Common terminology captured in ontologies, crossing domains</a:t>
            </a:r>
            <a:endParaRPr lang="en-US" altLang="en-US" sz="1200" b="1"/>
          </a:p>
        </p:txBody>
      </p:sp>
      <p:sp>
        <p:nvSpPr>
          <p:cNvPr id="48175" name="Rectangle 89">
            <a:extLst>
              <a:ext uri="{FF2B5EF4-FFF2-40B4-BE49-F238E27FC236}">
                <a16:creationId xmlns:a16="http://schemas.microsoft.com/office/drawing/2014/main" id="{A9DD9A12-99F0-0747-B496-60EBBD1450A7}"/>
              </a:ext>
            </a:extLst>
          </p:cNvPr>
          <p:cNvSpPr>
            <a:spLocks noChangeArrowheads="1"/>
          </p:cNvSpPr>
          <p:nvPr/>
        </p:nvSpPr>
        <p:spPr bwMode="auto">
          <a:xfrm>
            <a:off x="7162800" y="1817688"/>
            <a:ext cx="16002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Provenance/ annotation with ontologies in user tools</a:t>
            </a:r>
            <a:endParaRPr lang="en-US" altLang="en-US" sz="1200" b="1"/>
          </a:p>
        </p:txBody>
      </p:sp>
      <p:sp>
        <p:nvSpPr>
          <p:cNvPr id="48176" name="Text Box 90">
            <a:extLst>
              <a:ext uri="{FF2B5EF4-FFF2-40B4-BE49-F238E27FC236}">
                <a16:creationId xmlns:a16="http://schemas.microsoft.com/office/drawing/2014/main" id="{7661EBCE-BB78-5B45-B991-6EC29C69F871}"/>
              </a:ext>
            </a:extLst>
          </p:cNvPr>
          <p:cNvSpPr txBox="1">
            <a:spLocks noChangeArrowheads="1"/>
          </p:cNvSpPr>
          <p:nvPr/>
        </p:nvSpPr>
        <p:spPr bwMode="auto">
          <a:xfrm>
            <a:off x="2971800" y="1817688"/>
            <a:ext cx="199548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Ontologies for data mining, visualization and analysis emerging/ maturing</a:t>
            </a:r>
          </a:p>
        </p:txBody>
      </p:sp>
      <p:sp>
        <p:nvSpPr>
          <p:cNvPr id="48177" name="Text Box 92">
            <a:extLst>
              <a:ext uri="{FF2B5EF4-FFF2-40B4-BE49-F238E27FC236}">
                <a16:creationId xmlns:a16="http://schemas.microsoft.com/office/drawing/2014/main" id="{F2A1910B-3552-4D4D-B016-156B6110A3A3}"/>
              </a:ext>
            </a:extLst>
          </p:cNvPr>
          <p:cNvSpPr txBox="1">
            <a:spLocks noChangeArrowheads="1"/>
          </p:cNvSpPr>
          <p:nvPr/>
        </p:nvSpPr>
        <p:spPr bwMode="auto">
          <a:xfrm>
            <a:off x="5105400" y="2570163"/>
            <a:ext cx="190500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Domain and range properties in ontologies used in tools</a:t>
            </a:r>
          </a:p>
        </p:txBody>
      </p:sp>
      <p:sp>
        <p:nvSpPr>
          <p:cNvPr id="48178" name="Text Box 93">
            <a:extLst>
              <a:ext uri="{FF2B5EF4-FFF2-40B4-BE49-F238E27FC236}">
                <a16:creationId xmlns:a16="http://schemas.microsoft.com/office/drawing/2014/main" id="{3447E695-7722-7146-93BD-B6358804BBDB}"/>
              </a:ext>
            </a:extLst>
          </p:cNvPr>
          <p:cNvSpPr txBox="1">
            <a:spLocks noChangeArrowheads="1"/>
          </p:cNvSpPr>
          <p:nvPr/>
        </p:nvSpPr>
        <p:spPr bwMode="auto">
          <a:xfrm>
            <a:off x="7315200" y="2570163"/>
            <a:ext cx="144780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Service ontologies carry quality provenance</a:t>
            </a:r>
          </a:p>
        </p:txBody>
      </p:sp>
      <p:sp>
        <p:nvSpPr>
          <p:cNvPr id="48179" name="Rectangle 94">
            <a:extLst>
              <a:ext uri="{FF2B5EF4-FFF2-40B4-BE49-F238E27FC236}">
                <a16:creationId xmlns:a16="http://schemas.microsoft.com/office/drawing/2014/main" id="{FEDF8F51-F8CA-9346-B4F4-2B4266775029}"/>
              </a:ext>
            </a:extLst>
          </p:cNvPr>
          <p:cNvSpPr>
            <a:spLocks noChangeArrowheads="1"/>
          </p:cNvSpPr>
          <p:nvPr/>
        </p:nvSpPr>
        <p:spPr bwMode="auto">
          <a:xfrm>
            <a:off x="3276600" y="2570163"/>
            <a:ext cx="18288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Ontologies for information quality developed</a:t>
            </a:r>
            <a:endParaRPr lang="en-US" altLang="en-US" sz="1200" b="1"/>
          </a:p>
        </p:txBody>
      </p:sp>
      <p:sp>
        <p:nvSpPr>
          <p:cNvPr id="48180" name="Rectangle 96">
            <a:extLst>
              <a:ext uri="{FF2B5EF4-FFF2-40B4-BE49-F238E27FC236}">
                <a16:creationId xmlns:a16="http://schemas.microsoft.com/office/drawing/2014/main" id="{CD4BDA8C-985D-7C44-AC3A-2CEA1BC57D01}"/>
              </a:ext>
            </a:extLst>
          </p:cNvPr>
          <p:cNvSpPr>
            <a:spLocks noChangeArrowheads="1"/>
          </p:cNvSpPr>
          <p:nvPr/>
        </p:nvSpPr>
        <p:spPr bwMode="auto">
          <a:xfrm>
            <a:off x="3200400" y="3321050"/>
            <a:ext cx="16764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Services annotated with resource descriptions</a:t>
            </a:r>
            <a:endParaRPr lang="en-US" altLang="en-US" sz="1200" b="1"/>
          </a:p>
        </p:txBody>
      </p:sp>
      <p:sp>
        <p:nvSpPr>
          <p:cNvPr id="48181" name="Rectangle 97">
            <a:extLst>
              <a:ext uri="{FF2B5EF4-FFF2-40B4-BE49-F238E27FC236}">
                <a16:creationId xmlns:a16="http://schemas.microsoft.com/office/drawing/2014/main" id="{6DA981E2-0FAD-FD46-9220-BEE5910B1633}"/>
              </a:ext>
            </a:extLst>
          </p:cNvPr>
          <p:cNvSpPr>
            <a:spLocks noChangeArrowheads="1"/>
          </p:cNvSpPr>
          <p:nvPr/>
        </p:nvSpPr>
        <p:spPr bwMode="auto">
          <a:xfrm>
            <a:off x="4876800" y="3321050"/>
            <a:ext cx="19812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Dynamic service discovery and mediation, and data scheduling</a:t>
            </a:r>
            <a:endParaRPr lang="en-US" altLang="en-US" sz="1200" b="1"/>
          </a:p>
        </p:txBody>
      </p:sp>
      <p:sp>
        <p:nvSpPr>
          <p:cNvPr id="48182" name="Rectangle 98">
            <a:extLst>
              <a:ext uri="{FF2B5EF4-FFF2-40B4-BE49-F238E27FC236}">
                <a16:creationId xmlns:a16="http://schemas.microsoft.com/office/drawing/2014/main" id="{F38588A3-45FE-104D-A133-E84130E65E05}"/>
              </a:ext>
            </a:extLst>
          </p:cNvPr>
          <p:cNvSpPr>
            <a:spLocks noChangeArrowheads="1"/>
          </p:cNvSpPr>
          <p:nvPr/>
        </p:nvSpPr>
        <p:spPr bwMode="auto">
          <a:xfrm>
            <a:off x="6858000" y="3321050"/>
            <a:ext cx="19050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a:t>
            </a:r>
            <a:r>
              <a:rPr lang="en-US" altLang="en-US" sz="1200" b="1"/>
              <a:t>Semantic markup of data latency (time lags) which adapt dynamically </a:t>
            </a:r>
          </a:p>
        </p:txBody>
      </p:sp>
      <p:sp>
        <p:nvSpPr>
          <p:cNvPr id="48183" name="Text Box 66">
            <a:extLst>
              <a:ext uri="{FF2B5EF4-FFF2-40B4-BE49-F238E27FC236}">
                <a16:creationId xmlns:a16="http://schemas.microsoft.com/office/drawing/2014/main" id="{DF8CB354-4E03-0E42-A646-3201ADAC4FDB}"/>
              </a:ext>
            </a:extLst>
          </p:cNvPr>
          <p:cNvSpPr txBox="1">
            <a:spLocks noChangeArrowheads="1"/>
          </p:cNvSpPr>
          <p:nvPr/>
        </p:nvSpPr>
        <p:spPr bwMode="auto">
          <a:xfrm>
            <a:off x="3019425" y="4071938"/>
            <a:ext cx="1620838"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buFont typeface="Wingdings" pitchFamily="2" charset="2"/>
              <a:buChar char="t"/>
            </a:pPr>
            <a:r>
              <a:rPr lang="en-US" altLang="en-US" sz="1200" b="1">
                <a:sym typeface="Wingdings" pitchFamily="2" charset="2"/>
              </a:rPr>
              <a:t>Basic data tailoring services (data as service), verification /validation</a:t>
            </a:r>
          </a:p>
        </p:txBody>
      </p:sp>
      <p:grpSp>
        <p:nvGrpSpPr>
          <p:cNvPr id="5" name="Group 90">
            <a:extLst>
              <a:ext uri="{FF2B5EF4-FFF2-40B4-BE49-F238E27FC236}">
                <a16:creationId xmlns:a16="http://schemas.microsoft.com/office/drawing/2014/main" id="{D810579E-7CC7-8B4E-9040-467A995722B1}"/>
              </a:ext>
            </a:extLst>
          </p:cNvPr>
          <p:cNvGrpSpPr>
            <a:grpSpLocks/>
          </p:cNvGrpSpPr>
          <p:nvPr/>
        </p:nvGrpSpPr>
        <p:grpSpPr bwMode="auto">
          <a:xfrm>
            <a:off x="6732588" y="2401888"/>
            <a:ext cx="274637" cy="2108200"/>
            <a:chOff x="4241" y="1513"/>
            <a:chExt cx="173" cy="1328"/>
          </a:xfrm>
        </p:grpSpPr>
        <p:pic>
          <p:nvPicPr>
            <p:cNvPr id="48194" name="Picture 81" descr="100px-Flag_of_the_United_States">
              <a:extLst>
                <a:ext uri="{FF2B5EF4-FFF2-40B4-BE49-F238E27FC236}">
                  <a16:creationId xmlns:a16="http://schemas.microsoft.com/office/drawing/2014/main" id="{150C66D0-58F6-5A49-AD0D-70C9AD8BEF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 y="1513"/>
              <a:ext cx="173"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95" name="Picture 83" descr="100px-Flag_of_the_United_Nations">
              <a:extLst>
                <a:ext uri="{FF2B5EF4-FFF2-40B4-BE49-F238E27FC236}">
                  <a16:creationId xmlns:a16="http://schemas.microsoft.com/office/drawing/2014/main" id="{99FE5577-B55D-9A41-A53E-034B0DE326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 y="1953"/>
              <a:ext cx="1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96" name="Picture 84" descr="100px-Flag_of_the_United_States">
              <a:extLst>
                <a:ext uri="{FF2B5EF4-FFF2-40B4-BE49-F238E27FC236}">
                  <a16:creationId xmlns:a16="http://schemas.microsoft.com/office/drawing/2014/main" id="{7E57EF61-2BCD-394D-B25F-5991654FC8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 y="2750"/>
              <a:ext cx="173"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89">
            <a:extLst>
              <a:ext uri="{FF2B5EF4-FFF2-40B4-BE49-F238E27FC236}">
                <a16:creationId xmlns:a16="http://schemas.microsoft.com/office/drawing/2014/main" id="{4BBE06BF-7958-814E-80D3-EF477490D5DC}"/>
              </a:ext>
            </a:extLst>
          </p:cNvPr>
          <p:cNvGrpSpPr>
            <a:grpSpLocks/>
          </p:cNvGrpSpPr>
          <p:nvPr/>
        </p:nvGrpSpPr>
        <p:grpSpPr bwMode="auto">
          <a:xfrm>
            <a:off x="4583113" y="1630363"/>
            <a:ext cx="276225" cy="4818062"/>
            <a:chOff x="2887" y="1027"/>
            <a:chExt cx="174" cy="3035"/>
          </a:xfrm>
        </p:grpSpPr>
        <p:pic>
          <p:nvPicPr>
            <p:cNvPr id="48186" name="Picture 74" descr="100px-Flag_of_Europe">
              <a:extLst>
                <a:ext uri="{FF2B5EF4-FFF2-40B4-BE49-F238E27FC236}">
                  <a16:creationId xmlns:a16="http://schemas.microsoft.com/office/drawing/2014/main" id="{F94CB837-E2FB-2A47-9CA8-683FFE99DF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8" y="3946"/>
              <a:ext cx="1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87" name="Picture 75" descr="100px-Flag_of_the_United_States">
              <a:extLst>
                <a:ext uri="{FF2B5EF4-FFF2-40B4-BE49-F238E27FC236}">
                  <a16:creationId xmlns:a16="http://schemas.microsoft.com/office/drawing/2014/main" id="{3EC146BF-459F-6144-A490-9BA58C7589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8" y="3829"/>
              <a:ext cx="173"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88" name="Picture 76" descr="100px-Flag_of_Europe">
              <a:extLst>
                <a:ext uri="{FF2B5EF4-FFF2-40B4-BE49-F238E27FC236}">
                  <a16:creationId xmlns:a16="http://schemas.microsoft.com/office/drawing/2014/main" id="{18BF091A-1176-0147-A13A-1D5F27CEA4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7" y="2951"/>
              <a:ext cx="1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89" name="Picture 77" descr="100px-Flag_of_the_United_States">
              <a:extLst>
                <a:ext uri="{FF2B5EF4-FFF2-40B4-BE49-F238E27FC236}">
                  <a16:creationId xmlns:a16="http://schemas.microsoft.com/office/drawing/2014/main" id="{445DFD2B-0CE9-DB4D-960F-CEA73C901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7" y="2834"/>
              <a:ext cx="173"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90" name="Picture 79" descr="100px-Flag_of_the_United_States">
              <a:extLst>
                <a:ext uri="{FF2B5EF4-FFF2-40B4-BE49-F238E27FC236}">
                  <a16:creationId xmlns:a16="http://schemas.microsoft.com/office/drawing/2014/main" id="{A8DFB2BD-B8C4-E64A-9ECD-3F2128CEB1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8" y="1513"/>
              <a:ext cx="173"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91" name="Picture 80" descr="100px-Flag_of_the_United_States">
              <a:extLst>
                <a:ext uri="{FF2B5EF4-FFF2-40B4-BE49-F238E27FC236}">
                  <a16:creationId xmlns:a16="http://schemas.microsoft.com/office/drawing/2014/main" id="{C10D518D-A8F2-3343-B01B-52E662B362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8" y="1027"/>
              <a:ext cx="173"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92" name="Picture 82" descr="100px-Flag_of_the_United_Nations">
              <a:extLst>
                <a:ext uri="{FF2B5EF4-FFF2-40B4-BE49-F238E27FC236}">
                  <a16:creationId xmlns:a16="http://schemas.microsoft.com/office/drawing/2014/main" id="{576ACB8C-5249-8B47-A95E-2C4833FF1A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8" y="1953"/>
              <a:ext cx="1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93" name="Picture 85" descr="100px-Flag_of_the_United_States">
              <a:extLst>
                <a:ext uri="{FF2B5EF4-FFF2-40B4-BE49-F238E27FC236}">
                  <a16:creationId xmlns:a16="http://schemas.microsoft.com/office/drawing/2014/main" id="{8B43FEBE-DEA4-4A41-8D49-088129915A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7" y="2432"/>
              <a:ext cx="173"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6">
            <a:extLst>
              <a:ext uri="{FF2B5EF4-FFF2-40B4-BE49-F238E27FC236}">
                <a16:creationId xmlns:a16="http://schemas.microsoft.com/office/drawing/2014/main" id="{244867B6-A8B5-8549-95DF-4E024ACD5B77}"/>
              </a:ext>
            </a:extLst>
          </p:cNvPr>
          <p:cNvSpPr>
            <a:spLocks noChangeArrowheads="1"/>
          </p:cNvSpPr>
          <p:nvPr/>
        </p:nvSpPr>
        <p:spPr bwMode="auto">
          <a:xfrm>
            <a:off x="731838" y="1071563"/>
            <a:ext cx="8077200" cy="5391150"/>
          </a:xfrm>
          <a:prstGeom prst="rect">
            <a:avLst/>
          </a:prstGeom>
          <a:gradFill rotWithShape="0">
            <a:gsLst>
              <a:gs pos="0">
                <a:srgbClr val="FFF7CD"/>
              </a:gs>
              <a:gs pos="100000">
                <a:srgbClr val="FFE87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179" name="Rectangle 4">
            <a:extLst>
              <a:ext uri="{FF2B5EF4-FFF2-40B4-BE49-F238E27FC236}">
                <a16:creationId xmlns:a16="http://schemas.microsoft.com/office/drawing/2014/main" id="{5EC9A2E0-5990-5344-B373-145B8A4515F0}"/>
              </a:ext>
            </a:extLst>
          </p:cNvPr>
          <p:cNvSpPr>
            <a:spLocks noGrp="1" noChangeArrowheads="1"/>
          </p:cNvSpPr>
          <p:nvPr>
            <p:ph type="title"/>
          </p:nvPr>
        </p:nvSpPr>
        <p:spPr/>
        <p:txBody>
          <a:bodyPr/>
          <a:lstStyle/>
          <a:p>
            <a:r>
              <a:rPr lang="en-US" altLang="en-US" sz="2000"/>
              <a:t>Roadmap - getting from near-term to mid-term</a:t>
            </a:r>
            <a:br>
              <a:rPr lang="en-US" altLang="en-US" sz="2000"/>
            </a:br>
            <a:endParaRPr lang="en-US" altLang="en-US" sz="2000">
              <a:solidFill>
                <a:srgbClr val="FFFF66"/>
              </a:solidFill>
            </a:endParaRPr>
          </a:p>
        </p:txBody>
      </p:sp>
      <p:grpSp>
        <p:nvGrpSpPr>
          <p:cNvPr id="50180" name="Group 51">
            <a:extLst>
              <a:ext uri="{FF2B5EF4-FFF2-40B4-BE49-F238E27FC236}">
                <a16:creationId xmlns:a16="http://schemas.microsoft.com/office/drawing/2014/main" id="{BE77B26A-0DB0-3045-9CDD-1336E63E080A}"/>
              </a:ext>
            </a:extLst>
          </p:cNvPr>
          <p:cNvGrpSpPr>
            <a:grpSpLocks/>
          </p:cNvGrpSpPr>
          <p:nvPr/>
        </p:nvGrpSpPr>
        <p:grpSpPr bwMode="auto">
          <a:xfrm>
            <a:off x="731838" y="1073150"/>
            <a:ext cx="8077200" cy="742950"/>
            <a:chOff x="477" y="676"/>
            <a:chExt cx="5088" cy="468"/>
          </a:xfrm>
        </p:grpSpPr>
        <p:sp>
          <p:nvSpPr>
            <p:cNvPr id="50221" name="Text Box 1110">
              <a:extLst>
                <a:ext uri="{FF2B5EF4-FFF2-40B4-BE49-F238E27FC236}">
                  <a16:creationId xmlns:a16="http://schemas.microsoft.com/office/drawing/2014/main" id="{C7A994CA-B5A7-3541-BD8C-CB89319FC6D3}"/>
                </a:ext>
              </a:extLst>
            </p:cNvPr>
            <p:cNvSpPr txBox="1">
              <a:spLocks noChangeArrowheads="1"/>
            </p:cNvSpPr>
            <p:nvPr/>
          </p:nvSpPr>
          <p:spPr bwMode="auto">
            <a:xfrm>
              <a:off x="2227" y="684"/>
              <a:ext cx="1597" cy="46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-&gt; requires agent development and vocabulary for agent characterization</a:t>
              </a:r>
            </a:p>
          </p:txBody>
        </p:sp>
        <p:sp>
          <p:nvSpPr>
            <p:cNvPr id="50222" name="Rectangle 1035">
              <a:extLst>
                <a:ext uri="{FF2B5EF4-FFF2-40B4-BE49-F238E27FC236}">
                  <a16:creationId xmlns:a16="http://schemas.microsoft.com/office/drawing/2014/main" id="{59E3D7E3-BCDF-324E-8BEB-87987C2C2959}"/>
                </a:ext>
              </a:extLst>
            </p:cNvPr>
            <p:cNvSpPr>
              <a:spLocks noChangeArrowheads="1"/>
            </p:cNvSpPr>
            <p:nvPr/>
          </p:nvSpPr>
          <p:spPr bwMode="auto">
            <a:xfrm>
              <a:off x="477" y="677"/>
              <a:ext cx="5088" cy="4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223" name="Text Box 1039">
              <a:extLst>
                <a:ext uri="{FF2B5EF4-FFF2-40B4-BE49-F238E27FC236}">
                  <a16:creationId xmlns:a16="http://schemas.microsoft.com/office/drawing/2014/main" id="{3F31DAD6-0CBA-A045-B8E7-9BC7DAF904E7}"/>
                </a:ext>
              </a:extLst>
            </p:cNvPr>
            <p:cNvSpPr txBox="1">
              <a:spLocks noChangeArrowheads="1"/>
            </p:cNvSpPr>
            <p:nvPr/>
          </p:nvSpPr>
          <p:spPr bwMode="auto">
            <a:xfrm rot="-5400000">
              <a:off x="380" y="781"/>
              <a:ext cx="467"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000" b="1"/>
                <a:t>Assisted Discovery &amp; Mediation</a:t>
              </a:r>
            </a:p>
          </p:txBody>
        </p:sp>
        <p:sp>
          <p:nvSpPr>
            <p:cNvPr id="50224" name="Text Box 1051">
              <a:extLst>
                <a:ext uri="{FF2B5EF4-FFF2-40B4-BE49-F238E27FC236}">
                  <a16:creationId xmlns:a16="http://schemas.microsoft.com/office/drawing/2014/main" id="{9A73CBB9-DAA7-7349-AD71-3FB3D8874EC0}"/>
                </a:ext>
              </a:extLst>
            </p:cNvPr>
            <p:cNvSpPr txBox="1">
              <a:spLocks noChangeArrowheads="1"/>
            </p:cNvSpPr>
            <p:nvPr/>
          </p:nvSpPr>
          <p:spPr bwMode="auto">
            <a:xfrm>
              <a:off x="4171" y="781"/>
              <a:ext cx="100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Semantic agent-based searches</a:t>
              </a:r>
            </a:p>
          </p:txBody>
        </p:sp>
        <p:sp>
          <p:nvSpPr>
            <p:cNvPr id="50225" name="Text Box 1052">
              <a:extLst>
                <a:ext uri="{FF2B5EF4-FFF2-40B4-BE49-F238E27FC236}">
                  <a16:creationId xmlns:a16="http://schemas.microsoft.com/office/drawing/2014/main" id="{789AAF07-8EB9-D645-8FFB-26A652B6CA97}"/>
                </a:ext>
              </a:extLst>
            </p:cNvPr>
            <p:cNvSpPr txBox="1">
              <a:spLocks noChangeArrowheads="1"/>
            </p:cNvSpPr>
            <p:nvPr/>
          </p:nvSpPr>
          <p:spPr bwMode="auto">
            <a:xfrm>
              <a:off x="972" y="758"/>
              <a:ext cx="1104"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Semantic geospatial search &amp; inference, access</a:t>
              </a:r>
            </a:p>
          </p:txBody>
        </p:sp>
      </p:grpSp>
      <p:grpSp>
        <p:nvGrpSpPr>
          <p:cNvPr id="50181" name="Group 52">
            <a:extLst>
              <a:ext uri="{FF2B5EF4-FFF2-40B4-BE49-F238E27FC236}">
                <a16:creationId xmlns:a16="http://schemas.microsoft.com/office/drawing/2014/main" id="{3D198624-8CB7-9046-88EC-B8A30D88986A}"/>
              </a:ext>
            </a:extLst>
          </p:cNvPr>
          <p:cNvGrpSpPr>
            <a:grpSpLocks/>
          </p:cNvGrpSpPr>
          <p:nvPr/>
        </p:nvGrpSpPr>
        <p:grpSpPr bwMode="auto">
          <a:xfrm>
            <a:off x="731838" y="1816100"/>
            <a:ext cx="8077200" cy="768350"/>
            <a:chOff x="477" y="1144"/>
            <a:chExt cx="5088" cy="484"/>
          </a:xfrm>
        </p:grpSpPr>
        <p:sp>
          <p:nvSpPr>
            <p:cNvPr id="50216" name="Text Box 1109">
              <a:extLst>
                <a:ext uri="{FF2B5EF4-FFF2-40B4-BE49-F238E27FC236}">
                  <a16:creationId xmlns:a16="http://schemas.microsoft.com/office/drawing/2014/main" id="{6196AD50-0B23-B84C-83CC-DD024C4AE689}"/>
                </a:ext>
              </a:extLst>
            </p:cNvPr>
            <p:cNvSpPr txBox="1">
              <a:spLocks noChangeArrowheads="1"/>
            </p:cNvSpPr>
            <p:nvPr/>
          </p:nvSpPr>
          <p:spPr bwMode="auto">
            <a:xfrm>
              <a:off x="2227" y="1144"/>
              <a:ext cx="1597" cy="484"/>
            </a:xfrm>
            <a:prstGeom prst="rect">
              <a:avLst/>
            </a:prstGeom>
            <a:solidFill>
              <a:srgbClr val="D99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pPr>
              <a:r>
                <a:rPr lang="en-US" altLang="en-US" sz="1200" b="1">
                  <a:solidFill>
                    <a:srgbClr val="000000"/>
                  </a:solidFill>
                  <a:sym typeface="Wingdings" pitchFamily="2" charset="2"/>
                </a:rPr>
                <a:t>-&gt; requires mature (domain and data-type) ontologies with community endorsement and governance and a robust integration framework</a:t>
              </a:r>
            </a:p>
          </p:txBody>
        </p:sp>
        <p:sp>
          <p:nvSpPr>
            <p:cNvPr id="50217" name="Rectangle 1034">
              <a:extLst>
                <a:ext uri="{FF2B5EF4-FFF2-40B4-BE49-F238E27FC236}">
                  <a16:creationId xmlns:a16="http://schemas.microsoft.com/office/drawing/2014/main" id="{D15B7BD7-3497-2D45-9F99-14A764EFD720}"/>
                </a:ext>
              </a:extLst>
            </p:cNvPr>
            <p:cNvSpPr>
              <a:spLocks noChangeArrowheads="1"/>
            </p:cNvSpPr>
            <p:nvPr/>
          </p:nvSpPr>
          <p:spPr bwMode="auto">
            <a:xfrm>
              <a:off x="477" y="1144"/>
              <a:ext cx="5088" cy="4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218" name="Text Box 1059">
              <a:extLst>
                <a:ext uri="{FF2B5EF4-FFF2-40B4-BE49-F238E27FC236}">
                  <a16:creationId xmlns:a16="http://schemas.microsoft.com/office/drawing/2014/main" id="{A8A80345-2E10-D449-A7D3-A18C6BD00875}"/>
                </a:ext>
              </a:extLst>
            </p:cNvPr>
            <p:cNvSpPr txBox="1">
              <a:spLocks noChangeArrowheads="1"/>
            </p:cNvSpPr>
            <p:nvPr/>
          </p:nvSpPr>
          <p:spPr bwMode="auto">
            <a:xfrm rot="-5400000">
              <a:off x="377" y="1252"/>
              <a:ext cx="474"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000" b="1"/>
                <a:t>Assisted Knowledge Building</a:t>
              </a:r>
            </a:p>
          </p:txBody>
        </p:sp>
        <p:sp>
          <p:nvSpPr>
            <p:cNvPr id="50219" name="Rectangle 1063">
              <a:extLst>
                <a:ext uri="{FF2B5EF4-FFF2-40B4-BE49-F238E27FC236}">
                  <a16:creationId xmlns:a16="http://schemas.microsoft.com/office/drawing/2014/main" id="{BD4CF419-3C2E-E440-BC04-6CFFF62D8F22}"/>
                </a:ext>
              </a:extLst>
            </p:cNvPr>
            <p:cNvSpPr>
              <a:spLocks noChangeArrowheads="1"/>
            </p:cNvSpPr>
            <p:nvPr/>
          </p:nvSpPr>
          <p:spPr bwMode="auto">
            <a:xfrm>
              <a:off x="4147" y="1188"/>
              <a:ext cx="105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Common terminology captured in ontologies, crossing domains</a:t>
              </a:r>
              <a:endParaRPr lang="en-US" altLang="en-US" sz="1200" b="1"/>
            </a:p>
          </p:txBody>
        </p:sp>
        <p:sp>
          <p:nvSpPr>
            <p:cNvPr id="50220" name="Text Box 1065">
              <a:extLst>
                <a:ext uri="{FF2B5EF4-FFF2-40B4-BE49-F238E27FC236}">
                  <a16:creationId xmlns:a16="http://schemas.microsoft.com/office/drawing/2014/main" id="{D99335C5-8A05-AD48-8C42-ACAFD4CBF502}"/>
                </a:ext>
              </a:extLst>
            </p:cNvPr>
            <p:cNvSpPr txBox="1">
              <a:spLocks noChangeArrowheads="1"/>
            </p:cNvSpPr>
            <p:nvPr/>
          </p:nvSpPr>
          <p:spPr bwMode="auto">
            <a:xfrm>
              <a:off x="852" y="1213"/>
              <a:ext cx="1344"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Ontologies for data mining, visualization and analysis emerging/ maturing</a:t>
              </a:r>
            </a:p>
          </p:txBody>
        </p:sp>
      </p:grpSp>
      <p:grpSp>
        <p:nvGrpSpPr>
          <p:cNvPr id="50182" name="Group 53">
            <a:extLst>
              <a:ext uri="{FF2B5EF4-FFF2-40B4-BE49-F238E27FC236}">
                <a16:creationId xmlns:a16="http://schemas.microsoft.com/office/drawing/2014/main" id="{241B1D9A-3F25-324E-BB01-3E3A361C0B18}"/>
              </a:ext>
            </a:extLst>
          </p:cNvPr>
          <p:cNvGrpSpPr>
            <a:grpSpLocks/>
          </p:cNvGrpSpPr>
          <p:nvPr/>
        </p:nvGrpSpPr>
        <p:grpSpPr bwMode="auto">
          <a:xfrm>
            <a:off x="731838" y="2584450"/>
            <a:ext cx="8077200" cy="768350"/>
            <a:chOff x="477" y="1628"/>
            <a:chExt cx="5088" cy="484"/>
          </a:xfrm>
        </p:grpSpPr>
        <p:sp>
          <p:nvSpPr>
            <p:cNvPr id="50211" name="Text Box 1108">
              <a:extLst>
                <a:ext uri="{FF2B5EF4-FFF2-40B4-BE49-F238E27FC236}">
                  <a16:creationId xmlns:a16="http://schemas.microsoft.com/office/drawing/2014/main" id="{3047CBD4-B2D2-D94E-B313-5E8B4FB4B522}"/>
                </a:ext>
              </a:extLst>
            </p:cNvPr>
            <p:cNvSpPr txBox="1">
              <a:spLocks noChangeArrowheads="1"/>
            </p:cNvSpPr>
            <p:nvPr/>
          </p:nvSpPr>
          <p:spPr bwMode="auto">
            <a:xfrm>
              <a:off x="2227" y="1628"/>
              <a:ext cx="1597" cy="484"/>
            </a:xfrm>
            <a:prstGeom prst="rect">
              <a:avLst/>
            </a:prstGeom>
            <a:solidFill>
              <a:srgbClr val="FBB14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-&gt; requires mature quality and uncertainty ontologies with domain and range properties added and populated</a:t>
              </a:r>
            </a:p>
          </p:txBody>
        </p:sp>
        <p:sp>
          <p:nvSpPr>
            <p:cNvPr id="50212" name="Rectangle 1033">
              <a:extLst>
                <a:ext uri="{FF2B5EF4-FFF2-40B4-BE49-F238E27FC236}">
                  <a16:creationId xmlns:a16="http://schemas.microsoft.com/office/drawing/2014/main" id="{5E7620CF-59F6-5442-B5B7-ACA5D5BC4AAE}"/>
                </a:ext>
              </a:extLst>
            </p:cNvPr>
            <p:cNvSpPr>
              <a:spLocks noChangeArrowheads="1"/>
            </p:cNvSpPr>
            <p:nvPr/>
          </p:nvSpPr>
          <p:spPr bwMode="auto">
            <a:xfrm>
              <a:off x="477" y="1628"/>
              <a:ext cx="5088" cy="4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213" name="Text Box 1060">
              <a:extLst>
                <a:ext uri="{FF2B5EF4-FFF2-40B4-BE49-F238E27FC236}">
                  <a16:creationId xmlns:a16="http://schemas.microsoft.com/office/drawing/2014/main" id="{1A98DEDE-D5C6-7D4D-BFB2-A75EE8CF8C39}"/>
                </a:ext>
              </a:extLst>
            </p:cNvPr>
            <p:cNvSpPr txBox="1">
              <a:spLocks noChangeArrowheads="1"/>
            </p:cNvSpPr>
            <p:nvPr/>
          </p:nvSpPr>
          <p:spPr bwMode="auto">
            <a:xfrm rot="-5400000">
              <a:off x="377" y="1747"/>
              <a:ext cx="473"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000" b="1"/>
                <a:t>Verifiable Information Quality </a:t>
              </a:r>
            </a:p>
          </p:txBody>
        </p:sp>
        <p:sp>
          <p:nvSpPr>
            <p:cNvPr id="50214" name="Text Box 1067">
              <a:extLst>
                <a:ext uri="{FF2B5EF4-FFF2-40B4-BE49-F238E27FC236}">
                  <a16:creationId xmlns:a16="http://schemas.microsoft.com/office/drawing/2014/main" id="{8B2B81A0-21BA-2F46-A322-079A1A23AEE1}"/>
                </a:ext>
              </a:extLst>
            </p:cNvPr>
            <p:cNvSpPr txBox="1">
              <a:spLocks noChangeArrowheads="1"/>
            </p:cNvSpPr>
            <p:nvPr/>
          </p:nvSpPr>
          <p:spPr bwMode="auto">
            <a:xfrm>
              <a:off x="4075" y="1727"/>
              <a:ext cx="120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Domain and range properties in ontologies used in tools</a:t>
              </a:r>
            </a:p>
          </p:txBody>
        </p:sp>
        <p:sp>
          <p:nvSpPr>
            <p:cNvPr id="50215" name="Rectangle 1069">
              <a:extLst>
                <a:ext uri="{FF2B5EF4-FFF2-40B4-BE49-F238E27FC236}">
                  <a16:creationId xmlns:a16="http://schemas.microsoft.com/office/drawing/2014/main" id="{BB7D0E8A-DE04-0F4B-8254-BCF638EBC4F1}"/>
                </a:ext>
              </a:extLst>
            </p:cNvPr>
            <p:cNvSpPr>
              <a:spLocks noChangeArrowheads="1"/>
            </p:cNvSpPr>
            <p:nvPr/>
          </p:nvSpPr>
          <p:spPr bwMode="auto">
            <a:xfrm>
              <a:off x="948" y="1714"/>
              <a:ext cx="115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Ontologies for information quality developed</a:t>
              </a:r>
              <a:endParaRPr lang="en-US" altLang="en-US" sz="1200" b="1"/>
            </a:p>
          </p:txBody>
        </p:sp>
      </p:grpSp>
      <p:grpSp>
        <p:nvGrpSpPr>
          <p:cNvPr id="50183" name="Group 54">
            <a:extLst>
              <a:ext uri="{FF2B5EF4-FFF2-40B4-BE49-F238E27FC236}">
                <a16:creationId xmlns:a16="http://schemas.microsoft.com/office/drawing/2014/main" id="{C73A360E-DCE8-F940-BC44-BBFCA7A6BD37}"/>
              </a:ext>
            </a:extLst>
          </p:cNvPr>
          <p:cNvGrpSpPr>
            <a:grpSpLocks/>
          </p:cNvGrpSpPr>
          <p:nvPr/>
        </p:nvGrpSpPr>
        <p:grpSpPr bwMode="auto">
          <a:xfrm>
            <a:off x="731838" y="3352800"/>
            <a:ext cx="8077200" cy="750888"/>
            <a:chOff x="477" y="2112"/>
            <a:chExt cx="5088" cy="473"/>
          </a:xfrm>
        </p:grpSpPr>
        <p:sp>
          <p:nvSpPr>
            <p:cNvPr id="50206" name="Text Box 1111">
              <a:extLst>
                <a:ext uri="{FF2B5EF4-FFF2-40B4-BE49-F238E27FC236}">
                  <a16:creationId xmlns:a16="http://schemas.microsoft.com/office/drawing/2014/main" id="{B43EBC9F-9096-B14D-9C05-4A9A350703EE}"/>
                </a:ext>
              </a:extLst>
            </p:cNvPr>
            <p:cNvSpPr txBox="1">
              <a:spLocks noChangeArrowheads="1"/>
            </p:cNvSpPr>
            <p:nvPr/>
          </p:nvSpPr>
          <p:spPr bwMode="auto">
            <a:xfrm>
              <a:off x="2227" y="2112"/>
              <a:ext cx="1597" cy="459"/>
            </a:xfrm>
            <a:prstGeom prst="rect">
              <a:avLst/>
            </a:prstGeom>
            <a:solidFill>
              <a:srgbClr val="D99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-&gt; requires semantic service (ontology) registry</a:t>
              </a:r>
            </a:p>
          </p:txBody>
        </p:sp>
        <p:sp>
          <p:nvSpPr>
            <p:cNvPr id="50207" name="Rectangle 1032">
              <a:extLst>
                <a:ext uri="{FF2B5EF4-FFF2-40B4-BE49-F238E27FC236}">
                  <a16:creationId xmlns:a16="http://schemas.microsoft.com/office/drawing/2014/main" id="{41DD81F7-A0A9-A74A-9B5A-A09122E43C27}"/>
                </a:ext>
              </a:extLst>
            </p:cNvPr>
            <p:cNvSpPr>
              <a:spLocks noChangeArrowheads="1"/>
            </p:cNvSpPr>
            <p:nvPr/>
          </p:nvSpPr>
          <p:spPr bwMode="auto">
            <a:xfrm>
              <a:off x="477" y="2112"/>
              <a:ext cx="5088" cy="45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208" name="Text Box 1061">
              <a:extLst>
                <a:ext uri="{FF2B5EF4-FFF2-40B4-BE49-F238E27FC236}">
                  <a16:creationId xmlns:a16="http://schemas.microsoft.com/office/drawing/2014/main" id="{49A36018-A41F-124A-8009-BDECABAB02B3}"/>
                </a:ext>
              </a:extLst>
            </p:cNvPr>
            <p:cNvSpPr txBox="1">
              <a:spLocks noChangeArrowheads="1"/>
            </p:cNvSpPr>
            <p:nvPr/>
          </p:nvSpPr>
          <p:spPr bwMode="auto">
            <a:xfrm rot="-5400000">
              <a:off x="377" y="2220"/>
              <a:ext cx="473"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000" b="1"/>
                <a:t>Responsive  Information Delivery </a:t>
              </a:r>
            </a:p>
          </p:txBody>
        </p:sp>
        <p:sp>
          <p:nvSpPr>
            <p:cNvPr id="50209" name="Rectangle 1071">
              <a:extLst>
                <a:ext uri="{FF2B5EF4-FFF2-40B4-BE49-F238E27FC236}">
                  <a16:creationId xmlns:a16="http://schemas.microsoft.com/office/drawing/2014/main" id="{188FF413-FF1D-5C47-8989-06E510D746FC}"/>
                </a:ext>
              </a:extLst>
            </p:cNvPr>
            <p:cNvSpPr>
              <a:spLocks noChangeArrowheads="1"/>
            </p:cNvSpPr>
            <p:nvPr/>
          </p:nvSpPr>
          <p:spPr bwMode="auto">
            <a:xfrm>
              <a:off x="996" y="2203"/>
              <a:ext cx="105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Services annotated with resource descriptions</a:t>
              </a:r>
              <a:endParaRPr lang="en-US" altLang="en-US" sz="1200" b="1"/>
            </a:p>
          </p:txBody>
        </p:sp>
        <p:sp>
          <p:nvSpPr>
            <p:cNvPr id="50210" name="Rectangle 1072">
              <a:extLst>
                <a:ext uri="{FF2B5EF4-FFF2-40B4-BE49-F238E27FC236}">
                  <a16:creationId xmlns:a16="http://schemas.microsoft.com/office/drawing/2014/main" id="{B66D689E-7577-D341-B25F-560DF390E3F0}"/>
                </a:ext>
              </a:extLst>
            </p:cNvPr>
            <p:cNvSpPr>
              <a:spLocks noChangeArrowheads="1"/>
            </p:cNvSpPr>
            <p:nvPr/>
          </p:nvSpPr>
          <p:spPr bwMode="auto">
            <a:xfrm>
              <a:off x="4051" y="2198"/>
              <a:ext cx="1248"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Dynamic service discovery and mediation, and data scheduling</a:t>
              </a:r>
              <a:endParaRPr lang="en-US" altLang="en-US" sz="1200" b="1"/>
            </a:p>
          </p:txBody>
        </p:sp>
      </p:grpSp>
      <p:grpSp>
        <p:nvGrpSpPr>
          <p:cNvPr id="50184" name="Group 55">
            <a:extLst>
              <a:ext uri="{FF2B5EF4-FFF2-40B4-BE49-F238E27FC236}">
                <a16:creationId xmlns:a16="http://schemas.microsoft.com/office/drawing/2014/main" id="{EEC14E15-16CA-ED41-ABBF-2B0BE25620C7}"/>
              </a:ext>
            </a:extLst>
          </p:cNvPr>
          <p:cNvGrpSpPr>
            <a:grpSpLocks/>
          </p:cNvGrpSpPr>
          <p:nvPr/>
        </p:nvGrpSpPr>
        <p:grpSpPr bwMode="auto">
          <a:xfrm>
            <a:off x="731838" y="4081463"/>
            <a:ext cx="8077200" cy="827087"/>
            <a:chOff x="477" y="2571"/>
            <a:chExt cx="5088" cy="521"/>
          </a:xfrm>
        </p:grpSpPr>
        <p:sp>
          <p:nvSpPr>
            <p:cNvPr id="50201" name="Text Box 1107">
              <a:extLst>
                <a:ext uri="{FF2B5EF4-FFF2-40B4-BE49-F238E27FC236}">
                  <a16:creationId xmlns:a16="http://schemas.microsoft.com/office/drawing/2014/main" id="{FC5CBC32-DF4B-4042-8B2C-1E24E83749FE}"/>
                </a:ext>
              </a:extLst>
            </p:cNvPr>
            <p:cNvSpPr txBox="1">
              <a:spLocks noChangeArrowheads="1"/>
            </p:cNvSpPr>
            <p:nvPr/>
          </p:nvSpPr>
          <p:spPr bwMode="auto">
            <a:xfrm>
              <a:off x="2227" y="2571"/>
              <a:ext cx="1597" cy="508"/>
            </a:xfrm>
            <a:prstGeom prst="rect">
              <a:avLst/>
            </a:prstGeom>
            <a:solidFill>
              <a:srgbClr val="FBB14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-&gt; requires service to implement v/v, new descriptions of analyses, developing explanation</a:t>
              </a:r>
            </a:p>
          </p:txBody>
        </p:sp>
        <p:sp>
          <p:nvSpPr>
            <p:cNvPr id="50202" name="Rectangle 1031">
              <a:extLst>
                <a:ext uri="{FF2B5EF4-FFF2-40B4-BE49-F238E27FC236}">
                  <a16:creationId xmlns:a16="http://schemas.microsoft.com/office/drawing/2014/main" id="{7B7ABCC5-BFAA-4742-A147-2E9985338661}"/>
                </a:ext>
              </a:extLst>
            </p:cNvPr>
            <p:cNvSpPr>
              <a:spLocks noChangeArrowheads="1"/>
            </p:cNvSpPr>
            <p:nvPr/>
          </p:nvSpPr>
          <p:spPr bwMode="auto">
            <a:xfrm>
              <a:off x="477" y="2571"/>
              <a:ext cx="5088" cy="5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203" name="Text Box 1038">
              <a:extLst>
                <a:ext uri="{FF2B5EF4-FFF2-40B4-BE49-F238E27FC236}">
                  <a16:creationId xmlns:a16="http://schemas.microsoft.com/office/drawing/2014/main" id="{32407DDB-8A82-594D-92C4-CDD86669AEDA}"/>
                </a:ext>
              </a:extLst>
            </p:cNvPr>
            <p:cNvSpPr txBox="1">
              <a:spLocks noChangeArrowheads="1"/>
            </p:cNvSpPr>
            <p:nvPr/>
          </p:nvSpPr>
          <p:spPr bwMode="auto">
            <a:xfrm rot="-5400000">
              <a:off x="353" y="2703"/>
              <a:ext cx="5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000" b="1"/>
                <a:t>Interoperable Information services</a:t>
              </a:r>
            </a:p>
          </p:txBody>
        </p:sp>
        <p:sp>
          <p:nvSpPr>
            <p:cNvPr id="50204" name="Text Box 1041">
              <a:extLst>
                <a:ext uri="{FF2B5EF4-FFF2-40B4-BE49-F238E27FC236}">
                  <a16:creationId xmlns:a16="http://schemas.microsoft.com/office/drawing/2014/main" id="{7DBC4F81-C143-A84F-A98F-F7D8781A61A3}"/>
                </a:ext>
              </a:extLst>
            </p:cNvPr>
            <p:cNvSpPr txBox="1">
              <a:spLocks noChangeArrowheads="1"/>
            </p:cNvSpPr>
            <p:nvPr/>
          </p:nvSpPr>
          <p:spPr bwMode="auto">
            <a:xfrm>
              <a:off x="948" y="2628"/>
              <a:ext cx="1152"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Basic data tailoring services (data as service), verification/ validation</a:t>
              </a:r>
            </a:p>
          </p:txBody>
        </p:sp>
        <p:sp>
          <p:nvSpPr>
            <p:cNvPr id="50205" name="Text Box 1042">
              <a:extLst>
                <a:ext uri="{FF2B5EF4-FFF2-40B4-BE49-F238E27FC236}">
                  <a16:creationId xmlns:a16="http://schemas.microsoft.com/office/drawing/2014/main" id="{0F247CF3-395F-7F45-A77C-DDFB8F709FDF}"/>
                </a:ext>
              </a:extLst>
            </p:cNvPr>
            <p:cNvSpPr txBox="1">
              <a:spLocks noChangeArrowheads="1"/>
            </p:cNvSpPr>
            <p:nvPr/>
          </p:nvSpPr>
          <p:spPr bwMode="auto">
            <a:xfrm>
              <a:off x="4051" y="2615"/>
              <a:ext cx="1248"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buFont typeface="Wingdings" pitchFamily="2" charset="2"/>
                <a:buChar char="t"/>
              </a:pPr>
              <a:r>
                <a:rPr lang="en-US" altLang="en-US" sz="1200" b="1">
                  <a:sym typeface="Wingdings" pitchFamily="2" charset="2"/>
                </a:rPr>
                <a:t> Interoperable geospatial services</a:t>
              </a:r>
              <a:br>
                <a:rPr lang="en-US" altLang="en-US" sz="1200" b="1">
                  <a:sym typeface="Wingdings" pitchFamily="2" charset="2"/>
                </a:rPr>
              </a:br>
              <a:r>
                <a:rPr lang="en-US" altLang="en-US" sz="1200" b="1">
                  <a:sym typeface="Wingdings" pitchFamily="2" charset="2"/>
                </a:rPr>
                <a:t>(analysis as service), results explanation service</a:t>
              </a:r>
            </a:p>
          </p:txBody>
        </p:sp>
      </p:grpSp>
      <p:grpSp>
        <p:nvGrpSpPr>
          <p:cNvPr id="50185" name="Group 56">
            <a:extLst>
              <a:ext uri="{FF2B5EF4-FFF2-40B4-BE49-F238E27FC236}">
                <a16:creationId xmlns:a16="http://schemas.microsoft.com/office/drawing/2014/main" id="{CCB6B4C7-37AD-264E-A6C4-369CB65D8E54}"/>
              </a:ext>
            </a:extLst>
          </p:cNvPr>
          <p:cNvGrpSpPr>
            <a:grpSpLocks/>
          </p:cNvGrpSpPr>
          <p:nvPr/>
        </p:nvGrpSpPr>
        <p:grpSpPr bwMode="auto">
          <a:xfrm>
            <a:off x="731838" y="4887913"/>
            <a:ext cx="8077200" cy="846137"/>
            <a:chOff x="477" y="3079"/>
            <a:chExt cx="5088" cy="533"/>
          </a:xfrm>
        </p:grpSpPr>
        <p:sp>
          <p:nvSpPr>
            <p:cNvPr id="50196" name="Text Box 1106">
              <a:extLst>
                <a:ext uri="{FF2B5EF4-FFF2-40B4-BE49-F238E27FC236}">
                  <a16:creationId xmlns:a16="http://schemas.microsoft.com/office/drawing/2014/main" id="{83969EF5-1379-BF4F-B3D2-650AE01E0C10}"/>
                </a:ext>
              </a:extLst>
            </p:cNvPr>
            <p:cNvSpPr txBox="1">
              <a:spLocks noChangeArrowheads="1"/>
            </p:cNvSpPr>
            <p:nvPr/>
          </p:nvSpPr>
          <p:spPr bwMode="auto">
            <a:xfrm>
              <a:off x="2227" y="3079"/>
              <a:ext cx="1597" cy="53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-&gt; requires development of portal modal function vocabulary and ontology, link to domain context and data structure</a:t>
              </a:r>
            </a:p>
          </p:txBody>
        </p:sp>
        <p:sp>
          <p:nvSpPr>
            <p:cNvPr id="50197" name="Rectangle 1037">
              <a:extLst>
                <a:ext uri="{FF2B5EF4-FFF2-40B4-BE49-F238E27FC236}">
                  <a16:creationId xmlns:a16="http://schemas.microsoft.com/office/drawing/2014/main" id="{BB4C8FE7-95F1-B541-8505-20B570006886}"/>
                </a:ext>
              </a:extLst>
            </p:cNvPr>
            <p:cNvSpPr>
              <a:spLocks noChangeArrowheads="1"/>
            </p:cNvSpPr>
            <p:nvPr/>
          </p:nvSpPr>
          <p:spPr bwMode="auto">
            <a:xfrm>
              <a:off x="477" y="3079"/>
              <a:ext cx="5088" cy="5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198" name="Text Box 1053">
              <a:extLst>
                <a:ext uri="{FF2B5EF4-FFF2-40B4-BE49-F238E27FC236}">
                  <a16:creationId xmlns:a16="http://schemas.microsoft.com/office/drawing/2014/main" id="{E88500A0-9872-F946-8AC7-6D489C8182BE}"/>
                </a:ext>
              </a:extLst>
            </p:cNvPr>
            <p:cNvSpPr txBox="1">
              <a:spLocks noChangeArrowheads="1"/>
            </p:cNvSpPr>
            <p:nvPr/>
          </p:nvSpPr>
          <p:spPr bwMode="auto">
            <a:xfrm>
              <a:off x="4027" y="3113"/>
              <a:ext cx="129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a:t>
              </a:r>
              <a:r>
                <a:rPr lang="en-US" altLang="en-US" sz="1200" b="1"/>
                <a:t>Shared terminology for the visual properties of interface objects and graph types... </a:t>
              </a:r>
            </a:p>
          </p:txBody>
        </p:sp>
        <p:sp>
          <p:nvSpPr>
            <p:cNvPr id="50199" name="Text Box 1054">
              <a:extLst>
                <a:ext uri="{FF2B5EF4-FFF2-40B4-BE49-F238E27FC236}">
                  <a16:creationId xmlns:a16="http://schemas.microsoft.com/office/drawing/2014/main" id="{B96B41B0-556A-ED4F-8309-A525B20CD989}"/>
                </a:ext>
              </a:extLst>
            </p:cNvPr>
            <p:cNvSpPr txBox="1">
              <a:spLocks noChangeArrowheads="1"/>
            </p:cNvSpPr>
            <p:nvPr/>
          </p:nvSpPr>
          <p:spPr bwMode="auto">
            <a:xfrm>
              <a:off x="924" y="3194"/>
              <a:ext cx="120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Tag properties, non-jargon vocabulary  for non-specialist use</a:t>
              </a:r>
            </a:p>
          </p:txBody>
        </p:sp>
        <p:sp>
          <p:nvSpPr>
            <p:cNvPr id="50200" name="Text Box 1057">
              <a:extLst>
                <a:ext uri="{FF2B5EF4-FFF2-40B4-BE49-F238E27FC236}">
                  <a16:creationId xmlns:a16="http://schemas.microsoft.com/office/drawing/2014/main" id="{A77AA9CE-05F1-8941-BC44-7D0947DD4EA5}"/>
                </a:ext>
              </a:extLst>
            </p:cNvPr>
            <p:cNvSpPr txBox="1">
              <a:spLocks noChangeArrowheads="1"/>
            </p:cNvSpPr>
            <p:nvPr/>
          </p:nvSpPr>
          <p:spPr bwMode="auto">
            <a:xfrm rot="-5400000">
              <a:off x="400" y="3219"/>
              <a:ext cx="427"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000" b="1"/>
                <a:t>Interactive Data Analysis</a:t>
              </a:r>
            </a:p>
          </p:txBody>
        </p:sp>
      </p:grpSp>
      <p:grpSp>
        <p:nvGrpSpPr>
          <p:cNvPr id="50186" name="Group 57">
            <a:extLst>
              <a:ext uri="{FF2B5EF4-FFF2-40B4-BE49-F238E27FC236}">
                <a16:creationId xmlns:a16="http://schemas.microsoft.com/office/drawing/2014/main" id="{D3F296C8-3853-434E-A85B-2A53C4207402}"/>
              </a:ext>
            </a:extLst>
          </p:cNvPr>
          <p:cNvGrpSpPr>
            <a:grpSpLocks/>
          </p:cNvGrpSpPr>
          <p:nvPr/>
        </p:nvGrpSpPr>
        <p:grpSpPr bwMode="auto">
          <a:xfrm>
            <a:off x="731838" y="5734050"/>
            <a:ext cx="8077200" cy="730250"/>
            <a:chOff x="477" y="3612"/>
            <a:chExt cx="5088" cy="460"/>
          </a:xfrm>
        </p:grpSpPr>
        <p:sp>
          <p:nvSpPr>
            <p:cNvPr id="50191" name="Text Box 1105">
              <a:extLst>
                <a:ext uri="{FF2B5EF4-FFF2-40B4-BE49-F238E27FC236}">
                  <a16:creationId xmlns:a16="http://schemas.microsoft.com/office/drawing/2014/main" id="{FC4F6899-DBA5-944F-9C6D-A03F6074878D}"/>
                </a:ext>
              </a:extLst>
            </p:cNvPr>
            <p:cNvSpPr txBox="1">
              <a:spLocks noChangeArrowheads="1"/>
            </p:cNvSpPr>
            <p:nvPr/>
          </p:nvSpPr>
          <p:spPr bwMode="auto">
            <a:xfrm>
              <a:off x="2227" y="3612"/>
              <a:ext cx="1597" cy="459"/>
            </a:xfrm>
            <a:prstGeom prst="rect">
              <a:avLst/>
            </a:prstGeom>
            <a:solidFill>
              <a:srgbClr val="FBB14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-&gt; requires adding properties to classes in ontologies and populating instances with expert agreement</a:t>
              </a:r>
            </a:p>
          </p:txBody>
        </p:sp>
        <p:sp>
          <p:nvSpPr>
            <p:cNvPr id="50192" name="Rectangle 1036">
              <a:extLst>
                <a:ext uri="{FF2B5EF4-FFF2-40B4-BE49-F238E27FC236}">
                  <a16:creationId xmlns:a16="http://schemas.microsoft.com/office/drawing/2014/main" id="{A07DFCE2-4F56-9846-BAED-DCE690BAB309}"/>
                </a:ext>
              </a:extLst>
            </p:cNvPr>
            <p:cNvSpPr>
              <a:spLocks noChangeArrowheads="1"/>
            </p:cNvSpPr>
            <p:nvPr/>
          </p:nvSpPr>
          <p:spPr bwMode="auto">
            <a:xfrm>
              <a:off x="477" y="3612"/>
              <a:ext cx="5088" cy="4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193" name="Text Box 1046">
              <a:extLst>
                <a:ext uri="{FF2B5EF4-FFF2-40B4-BE49-F238E27FC236}">
                  <a16:creationId xmlns:a16="http://schemas.microsoft.com/office/drawing/2014/main" id="{40108491-36F7-F74D-A649-CA19FE32CDE4}"/>
                </a:ext>
              </a:extLst>
            </p:cNvPr>
            <p:cNvSpPr txBox="1">
              <a:spLocks noChangeArrowheads="1"/>
            </p:cNvSpPr>
            <p:nvPr/>
          </p:nvSpPr>
          <p:spPr bwMode="auto">
            <a:xfrm>
              <a:off x="1044" y="3703"/>
              <a:ext cx="96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Access mediated by common ontologies</a:t>
              </a:r>
            </a:p>
          </p:txBody>
        </p:sp>
        <p:sp>
          <p:nvSpPr>
            <p:cNvPr id="50194" name="Text Box 1048">
              <a:extLst>
                <a:ext uri="{FF2B5EF4-FFF2-40B4-BE49-F238E27FC236}">
                  <a16:creationId xmlns:a16="http://schemas.microsoft.com/office/drawing/2014/main" id="{C058770C-D938-DA47-B61A-7BEC0E680051}"/>
                </a:ext>
              </a:extLst>
            </p:cNvPr>
            <p:cNvSpPr txBox="1">
              <a:spLocks noChangeArrowheads="1"/>
            </p:cNvSpPr>
            <p:nvPr/>
          </p:nvSpPr>
          <p:spPr bwMode="auto">
            <a:xfrm>
              <a:off x="4075" y="3674"/>
              <a:ext cx="120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Mediation aided by services with domain/ range properties</a:t>
              </a:r>
            </a:p>
          </p:txBody>
        </p:sp>
        <p:sp>
          <p:nvSpPr>
            <p:cNvPr id="50195" name="Text Box 1058">
              <a:extLst>
                <a:ext uri="{FF2B5EF4-FFF2-40B4-BE49-F238E27FC236}">
                  <a16:creationId xmlns:a16="http://schemas.microsoft.com/office/drawing/2014/main" id="{8EFC6DAB-4D06-CD4C-96F4-755DC5678EC2}"/>
                </a:ext>
              </a:extLst>
            </p:cNvPr>
            <p:cNvSpPr txBox="1">
              <a:spLocks noChangeArrowheads="1"/>
            </p:cNvSpPr>
            <p:nvPr/>
          </p:nvSpPr>
          <p:spPr bwMode="auto">
            <a:xfrm rot="-5400000">
              <a:off x="424" y="3704"/>
              <a:ext cx="380"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000" b="1"/>
                <a:t>Seamless Data Access</a:t>
              </a:r>
            </a:p>
          </p:txBody>
        </p:sp>
      </p:grpSp>
      <p:sp>
        <p:nvSpPr>
          <p:cNvPr id="50187" name="Rectangle 1044">
            <a:extLst>
              <a:ext uri="{FF2B5EF4-FFF2-40B4-BE49-F238E27FC236}">
                <a16:creationId xmlns:a16="http://schemas.microsoft.com/office/drawing/2014/main" id="{30E8ADF9-25D4-B840-BA44-5D13DD530B23}"/>
              </a:ext>
            </a:extLst>
          </p:cNvPr>
          <p:cNvSpPr>
            <a:spLocks noChangeArrowheads="1"/>
          </p:cNvSpPr>
          <p:nvPr/>
        </p:nvSpPr>
        <p:spPr bwMode="auto">
          <a:xfrm rot="10800000">
            <a:off x="269875" y="1071563"/>
            <a:ext cx="461963" cy="5391150"/>
          </a:xfrm>
          <a:prstGeom prst="rect">
            <a:avLst/>
          </a:prstGeom>
          <a:solidFill>
            <a:srgbClr val="FFF7CD"/>
          </a:solidFill>
          <a:ln w="9525">
            <a:solidFill>
              <a:schemeClr val="tx1"/>
            </a:solidFill>
            <a:miter lim="800000"/>
            <a:headEnd/>
            <a:tailEnd/>
          </a:ln>
        </p:spPr>
        <p:txBody>
          <a:bodyPr vert="eaVert" wrap="none" lIns="0" r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b="1"/>
              <a:t>Capability</a:t>
            </a:r>
          </a:p>
        </p:txBody>
      </p:sp>
      <p:sp>
        <p:nvSpPr>
          <p:cNvPr id="50188" name="AutoShape 1026">
            <a:extLst>
              <a:ext uri="{FF2B5EF4-FFF2-40B4-BE49-F238E27FC236}">
                <a16:creationId xmlns:a16="http://schemas.microsoft.com/office/drawing/2014/main" id="{790DDC5D-9730-1D44-800E-3E4322E0567C}"/>
              </a:ext>
            </a:extLst>
          </p:cNvPr>
          <p:cNvSpPr>
            <a:spLocks noChangeArrowheads="1"/>
          </p:cNvSpPr>
          <p:nvPr/>
        </p:nvSpPr>
        <p:spPr bwMode="auto">
          <a:xfrm>
            <a:off x="609600" y="6524625"/>
            <a:ext cx="8153400" cy="296863"/>
          </a:xfrm>
          <a:prstGeom prst="rightArrow">
            <a:avLst>
              <a:gd name="adj1" fmla="val 62500"/>
              <a:gd name="adj2" fmla="val 192129"/>
            </a:avLst>
          </a:prstGeom>
          <a:solidFill>
            <a:srgbClr val="C0C0C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200" b="1"/>
          </a:p>
        </p:txBody>
      </p:sp>
      <p:sp>
        <p:nvSpPr>
          <p:cNvPr id="50189" name="Text Box 1027">
            <a:extLst>
              <a:ext uri="{FF2B5EF4-FFF2-40B4-BE49-F238E27FC236}">
                <a16:creationId xmlns:a16="http://schemas.microsoft.com/office/drawing/2014/main" id="{A8B707D7-D04C-B24D-98DD-C4809D6B6329}"/>
              </a:ext>
            </a:extLst>
          </p:cNvPr>
          <p:cNvSpPr txBox="1">
            <a:spLocks noChangeArrowheads="1"/>
          </p:cNvSpPr>
          <p:nvPr/>
        </p:nvSpPr>
        <p:spPr bwMode="auto">
          <a:xfrm>
            <a:off x="1747838" y="6553200"/>
            <a:ext cx="1336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t>Near Term (0-2 yrs)</a:t>
            </a:r>
          </a:p>
        </p:txBody>
      </p:sp>
      <p:sp>
        <p:nvSpPr>
          <p:cNvPr id="50190" name="Text Box 1029">
            <a:extLst>
              <a:ext uri="{FF2B5EF4-FFF2-40B4-BE49-F238E27FC236}">
                <a16:creationId xmlns:a16="http://schemas.microsoft.com/office/drawing/2014/main" id="{0325881E-CA88-E340-B4E1-518AEBBA280E}"/>
              </a:ext>
            </a:extLst>
          </p:cNvPr>
          <p:cNvSpPr txBox="1">
            <a:spLocks noChangeArrowheads="1"/>
          </p:cNvSpPr>
          <p:nvPr/>
        </p:nvSpPr>
        <p:spPr bwMode="auto">
          <a:xfrm>
            <a:off x="6459538" y="6553200"/>
            <a:ext cx="1312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t> Mid Term (2-5 yrs)</a:t>
            </a:r>
          </a:p>
        </p:txBody>
      </p:sp>
      <p:sp>
        <p:nvSpPr>
          <p:cNvPr id="50226" name="Text Box 89">
            <a:extLst>
              <a:ext uri="{FF2B5EF4-FFF2-40B4-BE49-F238E27FC236}">
                <a16:creationId xmlns:a16="http://schemas.microsoft.com/office/drawing/2014/main" id="{18CC4E8B-125C-7546-A88C-8C975CD358D3}"/>
              </a:ext>
            </a:extLst>
          </p:cNvPr>
          <p:cNvSpPr txBox="1">
            <a:spLocks noChangeArrowheads="1"/>
          </p:cNvSpPr>
          <p:nvPr/>
        </p:nvSpPr>
        <p:spPr bwMode="auto">
          <a:xfrm>
            <a:off x="1143000" y="638175"/>
            <a:ext cx="1231900" cy="276225"/>
          </a:xfrm>
          <a:prstGeom prst="rect">
            <a:avLst/>
          </a:prstGeom>
          <a:solidFill>
            <a:srgbClr val="D99F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a:t>first priority,</a:t>
            </a:r>
          </a:p>
        </p:txBody>
      </p:sp>
      <p:sp>
        <p:nvSpPr>
          <p:cNvPr id="50227" name="Text Box 111">
            <a:extLst>
              <a:ext uri="{FF2B5EF4-FFF2-40B4-BE49-F238E27FC236}">
                <a16:creationId xmlns:a16="http://schemas.microsoft.com/office/drawing/2014/main" id="{B47A8C6D-1EE6-1D4F-871C-50C869A060F8}"/>
              </a:ext>
            </a:extLst>
          </p:cNvPr>
          <p:cNvSpPr txBox="1">
            <a:spLocks noChangeArrowheads="1"/>
          </p:cNvSpPr>
          <p:nvPr/>
        </p:nvSpPr>
        <p:spPr bwMode="auto">
          <a:xfrm>
            <a:off x="2459038" y="638175"/>
            <a:ext cx="1435100" cy="276225"/>
          </a:xfrm>
          <a:prstGeom prst="rect">
            <a:avLst/>
          </a:prstGeom>
          <a:solidFill>
            <a:srgbClr val="FBB14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a:t>second priority,</a:t>
            </a:r>
          </a:p>
        </p:txBody>
      </p:sp>
      <p:sp>
        <p:nvSpPr>
          <p:cNvPr id="50228" name="Text Box 87">
            <a:extLst>
              <a:ext uri="{FF2B5EF4-FFF2-40B4-BE49-F238E27FC236}">
                <a16:creationId xmlns:a16="http://schemas.microsoft.com/office/drawing/2014/main" id="{42A9B4B2-6136-7840-AFE1-081E3EBE5923}"/>
              </a:ext>
            </a:extLst>
          </p:cNvPr>
          <p:cNvSpPr txBox="1">
            <a:spLocks noChangeArrowheads="1"/>
          </p:cNvSpPr>
          <p:nvPr/>
        </p:nvSpPr>
        <p:spPr bwMode="auto">
          <a:xfrm>
            <a:off x="3979863" y="638175"/>
            <a:ext cx="1146175" cy="27622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a:t>third priority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a:extLst>
              <a:ext uri="{FF2B5EF4-FFF2-40B4-BE49-F238E27FC236}">
                <a16:creationId xmlns:a16="http://schemas.microsoft.com/office/drawing/2014/main" id="{512B7B1C-3991-904B-AED2-E82AABEACA4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a:t>September 2008</a:t>
            </a:r>
            <a:endParaRPr lang="en-US" altLang="en-US" sz="800"/>
          </a:p>
        </p:txBody>
      </p:sp>
      <p:sp>
        <p:nvSpPr>
          <p:cNvPr id="17411" name="Slide Number Placeholder 5">
            <a:extLst>
              <a:ext uri="{FF2B5EF4-FFF2-40B4-BE49-F238E27FC236}">
                <a16:creationId xmlns:a16="http://schemas.microsoft.com/office/drawing/2014/main" id="{E11AACA7-1C01-3844-9D14-B35619560A8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5F46A82-341A-EB44-BAD7-230AB483688F}" type="slidenum">
              <a:rPr lang="en-US" altLang="en-US" sz="800"/>
              <a:pPr/>
              <a:t>2</a:t>
            </a:fld>
            <a:endParaRPr lang="en-US" altLang="en-US" sz="800"/>
          </a:p>
        </p:txBody>
      </p:sp>
      <p:sp>
        <p:nvSpPr>
          <p:cNvPr id="17412" name="Rectangle 35">
            <a:extLst>
              <a:ext uri="{FF2B5EF4-FFF2-40B4-BE49-F238E27FC236}">
                <a16:creationId xmlns:a16="http://schemas.microsoft.com/office/drawing/2014/main" id="{9517BF94-4F13-DB4C-A960-708E26EBDB54}"/>
              </a:ext>
            </a:extLst>
          </p:cNvPr>
          <p:cNvSpPr>
            <a:spLocks noGrp="1" noChangeArrowheads="1"/>
          </p:cNvSpPr>
          <p:nvPr>
            <p:ph type="title"/>
          </p:nvPr>
        </p:nvSpPr>
        <p:spPr/>
        <p:txBody>
          <a:bodyPr/>
          <a:lstStyle/>
          <a:p>
            <a:pPr eaLnBrk="1" hangingPunct="1"/>
            <a:r>
              <a:rPr lang="en-US" altLang="en-US"/>
              <a:t>Background: Technology Infusion Process</a:t>
            </a:r>
          </a:p>
        </p:txBody>
      </p:sp>
      <p:sp>
        <p:nvSpPr>
          <p:cNvPr id="17413" name="Rectangle 36">
            <a:extLst>
              <a:ext uri="{FF2B5EF4-FFF2-40B4-BE49-F238E27FC236}">
                <a16:creationId xmlns:a16="http://schemas.microsoft.com/office/drawing/2014/main" id="{07CB7A23-7D96-9D47-8D45-B560EF8B1DB8}"/>
              </a:ext>
            </a:extLst>
          </p:cNvPr>
          <p:cNvSpPr>
            <a:spLocks noGrp="1" noChangeArrowheads="1"/>
          </p:cNvSpPr>
          <p:nvPr>
            <p:ph type="body" idx="1"/>
          </p:nvPr>
        </p:nvSpPr>
        <p:spPr/>
        <p:txBody>
          <a:bodyPr/>
          <a:lstStyle/>
          <a:p>
            <a:pPr eaLnBrk="1" hangingPunct="1"/>
            <a:r>
              <a:rPr lang="en-US" altLang="en-US" sz="1800"/>
              <a:t>Established a capability vision for Earth science information systems</a:t>
            </a:r>
          </a:p>
          <a:p>
            <a:pPr eaLnBrk="1" hangingPunct="1"/>
            <a:r>
              <a:rPr lang="en-US" altLang="en-US" sz="1800"/>
              <a:t>Identified Interoperable Information Services as a key capability in the vision</a:t>
            </a:r>
          </a:p>
          <a:p>
            <a:pPr eaLnBrk="1" hangingPunct="1"/>
            <a:r>
              <a:rPr lang="en-US" altLang="en-US" sz="1800"/>
              <a:t>Identified semantic web as one of the primary supporting technologies</a:t>
            </a:r>
          </a:p>
          <a:p>
            <a:pPr eaLnBrk="1" hangingPunct="1"/>
            <a:r>
              <a:rPr lang="en-US" altLang="en-US" sz="1800"/>
              <a:t>Currently defining a roadmap for semantic web technology infusion</a:t>
            </a:r>
          </a:p>
        </p:txBody>
      </p:sp>
      <p:sp>
        <p:nvSpPr>
          <p:cNvPr id="17414" name="AutoShape 4">
            <a:extLst>
              <a:ext uri="{FF2B5EF4-FFF2-40B4-BE49-F238E27FC236}">
                <a16:creationId xmlns:a16="http://schemas.microsoft.com/office/drawing/2014/main" id="{4DEC36D8-D9DB-9E4A-8D61-82F26A8120D3}"/>
              </a:ext>
            </a:extLst>
          </p:cNvPr>
          <p:cNvSpPr>
            <a:spLocks noChangeArrowheads="1"/>
          </p:cNvSpPr>
          <p:nvPr/>
        </p:nvSpPr>
        <p:spPr bwMode="auto">
          <a:xfrm flipH="1">
            <a:off x="1066800" y="3683000"/>
            <a:ext cx="7391400" cy="21066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944" y="9339"/>
                </a:moveTo>
                <a:cubicBezTo>
                  <a:pt x="16268" y="6492"/>
                  <a:pt x="13725" y="4484"/>
                  <a:pt x="10800" y="4484"/>
                </a:cubicBezTo>
                <a:cubicBezTo>
                  <a:pt x="7311" y="4484"/>
                  <a:pt x="4484" y="7311"/>
                  <a:pt x="4484" y="10800"/>
                </a:cubicBezTo>
                <a:cubicBezTo>
                  <a:pt x="4484" y="14288"/>
                  <a:pt x="7311" y="17116"/>
                  <a:pt x="10800" y="17116"/>
                </a:cubicBezTo>
                <a:cubicBezTo>
                  <a:pt x="12813" y="17115"/>
                  <a:pt x="14705" y="16156"/>
                  <a:pt x="15895" y="14532"/>
                </a:cubicBezTo>
                <a:lnTo>
                  <a:pt x="19512" y="17182"/>
                </a:lnTo>
                <a:cubicBezTo>
                  <a:pt x="17478" y="19959"/>
                  <a:pt x="14242" y="21599"/>
                  <a:pt x="10800" y="21599"/>
                </a:cubicBezTo>
                <a:cubicBezTo>
                  <a:pt x="4835" y="21600"/>
                  <a:pt x="0" y="16764"/>
                  <a:pt x="0" y="10800"/>
                </a:cubicBezTo>
                <a:cubicBezTo>
                  <a:pt x="0" y="4835"/>
                  <a:pt x="4835" y="0"/>
                  <a:pt x="10800" y="0"/>
                </a:cubicBezTo>
                <a:cubicBezTo>
                  <a:pt x="15802" y="-1"/>
                  <a:pt x="20150" y="3435"/>
                  <a:pt x="21307" y="8301"/>
                </a:cubicBezTo>
                <a:lnTo>
                  <a:pt x="23933" y="7677"/>
                </a:lnTo>
                <a:lnTo>
                  <a:pt x="20268" y="13628"/>
                </a:lnTo>
                <a:lnTo>
                  <a:pt x="14317" y="9963"/>
                </a:lnTo>
                <a:lnTo>
                  <a:pt x="16944" y="9339"/>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415" name="AutoShape 5">
            <a:extLst>
              <a:ext uri="{FF2B5EF4-FFF2-40B4-BE49-F238E27FC236}">
                <a16:creationId xmlns:a16="http://schemas.microsoft.com/office/drawing/2014/main" id="{7916856B-6A4B-1B46-9E8C-AEB937BDAC25}"/>
              </a:ext>
            </a:extLst>
          </p:cNvPr>
          <p:cNvSpPr>
            <a:spLocks noChangeArrowheads="1"/>
          </p:cNvSpPr>
          <p:nvPr/>
        </p:nvSpPr>
        <p:spPr bwMode="auto">
          <a:xfrm>
            <a:off x="2819400" y="4265613"/>
            <a:ext cx="1570038" cy="6096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t>Capability Needs</a:t>
            </a:r>
          </a:p>
        </p:txBody>
      </p:sp>
      <p:sp>
        <p:nvSpPr>
          <p:cNvPr id="17416" name="AutoShape 6">
            <a:extLst>
              <a:ext uri="{FF2B5EF4-FFF2-40B4-BE49-F238E27FC236}">
                <a16:creationId xmlns:a16="http://schemas.microsoft.com/office/drawing/2014/main" id="{05FF7F46-3EBE-7349-A9B4-6344E45BB09D}"/>
              </a:ext>
            </a:extLst>
          </p:cNvPr>
          <p:cNvSpPr>
            <a:spLocks noChangeArrowheads="1"/>
          </p:cNvSpPr>
          <p:nvPr/>
        </p:nvSpPr>
        <p:spPr bwMode="auto">
          <a:xfrm>
            <a:off x="3457575" y="6169025"/>
            <a:ext cx="1495425" cy="6096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t>Technology Projections</a:t>
            </a:r>
          </a:p>
        </p:txBody>
      </p:sp>
      <p:sp>
        <p:nvSpPr>
          <p:cNvPr id="17417" name="AutoShape 7">
            <a:extLst>
              <a:ext uri="{FF2B5EF4-FFF2-40B4-BE49-F238E27FC236}">
                <a16:creationId xmlns:a16="http://schemas.microsoft.com/office/drawing/2014/main" id="{50EA1533-7C84-C449-8D58-59A208CD916B}"/>
              </a:ext>
            </a:extLst>
          </p:cNvPr>
          <p:cNvSpPr>
            <a:spLocks noChangeArrowheads="1"/>
          </p:cNvSpPr>
          <p:nvPr/>
        </p:nvSpPr>
        <p:spPr bwMode="auto">
          <a:xfrm>
            <a:off x="5500688" y="5942013"/>
            <a:ext cx="1357312" cy="6096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t>Technology Roadmaps</a:t>
            </a:r>
          </a:p>
        </p:txBody>
      </p:sp>
      <p:sp>
        <p:nvSpPr>
          <p:cNvPr id="17418" name="AutoShape 8">
            <a:extLst>
              <a:ext uri="{FF2B5EF4-FFF2-40B4-BE49-F238E27FC236}">
                <a16:creationId xmlns:a16="http://schemas.microsoft.com/office/drawing/2014/main" id="{F3AD72C9-9F7C-5F43-8943-E81D22242912}"/>
              </a:ext>
            </a:extLst>
          </p:cNvPr>
          <p:cNvSpPr>
            <a:spLocks noChangeArrowheads="1"/>
          </p:cNvSpPr>
          <p:nvPr/>
        </p:nvSpPr>
        <p:spPr bwMode="auto">
          <a:xfrm>
            <a:off x="3581400" y="2665413"/>
            <a:ext cx="1600200" cy="6096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t>Technology Development</a:t>
            </a:r>
          </a:p>
        </p:txBody>
      </p:sp>
      <p:sp>
        <p:nvSpPr>
          <p:cNvPr id="17419" name="AutoShape 9">
            <a:extLst>
              <a:ext uri="{FF2B5EF4-FFF2-40B4-BE49-F238E27FC236}">
                <a16:creationId xmlns:a16="http://schemas.microsoft.com/office/drawing/2014/main" id="{16C88A09-D100-7F45-8932-3E1D3B7EAD7C}"/>
              </a:ext>
            </a:extLst>
          </p:cNvPr>
          <p:cNvSpPr>
            <a:spLocks noChangeArrowheads="1"/>
          </p:cNvSpPr>
          <p:nvPr/>
        </p:nvSpPr>
        <p:spPr bwMode="auto">
          <a:xfrm>
            <a:off x="1749425" y="3046413"/>
            <a:ext cx="1374775" cy="6096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t>Technology Infusion</a:t>
            </a:r>
          </a:p>
        </p:txBody>
      </p:sp>
      <p:sp>
        <p:nvSpPr>
          <p:cNvPr id="17420" name="AutoShape 10">
            <a:extLst>
              <a:ext uri="{FF2B5EF4-FFF2-40B4-BE49-F238E27FC236}">
                <a16:creationId xmlns:a16="http://schemas.microsoft.com/office/drawing/2014/main" id="{47C52D66-13E2-6F43-8C32-CFCCD919E196}"/>
              </a:ext>
            </a:extLst>
          </p:cNvPr>
          <p:cNvSpPr>
            <a:spLocks noChangeArrowheads="1"/>
          </p:cNvSpPr>
          <p:nvPr/>
        </p:nvSpPr>
        <p:spPr bwMode="auto">
          <a:xfrm>
            <a:off x="1143000" y="4037013"/>
            <a:ext cx="1447800" cy="6096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t>Operational Systems</a:t>
            </a:r>
          </a:p>
        </p:txBody>
      </p:sp>
      <p:sp>
        <p:nvSpPr>
          <p:cNvPr id="17421" name="AutoShape 11">
            <a:extLst>
              <a:ext uri="{FF2B5EF4-FFF2-40B4-BE49-F238E27FC236}">
                <a16:creationId xmlns:a16="http://schemas.microsoft.com/office/drawing/2014/main" id="{4750D046-C3CC-4242-A2F5-8DFEDC6C3EDD}"/>
              </a:ext>
            </a:extLst>
          </p:cNvPr>
          <p:cNvSpPr>
            <a:spLocks noChangeArrowheads="1"/>
          </p:cNvSpPr>
          <p:nvPr/>
        </p:nvSpPr>
        <p:spPr bwMode="auto">
          <a:xfrm>
            <a:off x="6334125" y="4418013"/>
            <a:ext cx="1528763" cy="6096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t>Identified Gaps</a:t>
            </a:r>
          </a:p>
        </p:txBody>
      </p:sp>
      <p:sp>
        <p:nvSpPr>
          <p:cNvPr id="17422" name="AutoShape 12">
            <a:extLst>
              <a:ext uri="{FF2B5EF4-FFF2-40B4-BE49-F238E27FC236}">
                <a16:creationId xmlns:a16="http://schemas.microsoft.com/office/drawing/2014/main" id="{78547E2A-E274-9246-A50E-61A4E97B8991}"/>
              </a:ext>
            </a:extLst>
          </p:cNvPr>
          <p:cNvSpPr>
            <a:spLocks noChangeArrowheads="1"/>
          </p:cNvSpPr>
          <p:nvPr/>
        </p:nvSpPr>
        <p:spPr bwMode="auto">
          <a:xfrm>
            <a:off x="6934200" y="3275013"/>
            <a:ext cx="1450975" cy="6096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t>Solicitation Formulation</a:t>
            </a:r>
          </a:p>
        </p:txBody>
      </p:sp>
      <p:sp>
        <p:nvSpPr>
          <p:cNvPr id="17423" name="AutoShape 13">
            <a:extLst>
              <a:ext uri="{FF2B5EF4-FFF2-40B4-BE49-F238E27FC236}">
                <a16:creationId xmlns:a16="http://schemas.microsoft.com/office/drawing/2014/main" id="{A2BDEF8F-9D08-5447-B38B-536FFAADF308}"/>
              </a:ext>
            </a:extLst>
          </p:cNvPr>
          <p:cNvSpPr>
            <a:spLocks noChangeArrowheads="1"/>
          </p:cNvSpPr>
          <p:nvPr/>
        </p:nvSpPr>
        <p:spPr bwMode="auto">
          <a:xfrm>
            <a:off x="5178425" y="2590800"/>
            <a:ext cx="2517775" cy="6096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t>Peer Review &amp; Competitive Selection</a:t>
            </a:r>
          </a:p>
        </p:txBody>
      </p:sp>
      <p:pic>
        <p:nvPicPr>
          <p:cNvPr id="17424" name="Picture 14" descr="BD19665_[1]">
            <a:extLst>
              <a:ext uri="{FF2B5EF4-FFF2-40B4-BE49-F238E27FC236}">
                <a16:creationId xmlns:a16="http://schemas.microsoft.com/office/drawing/2014/main" id="{7D6B7583-65B8-7343-8317-6F4FA0508B83}"/>
              </a:ext>
            </a:extLst>
          </p:cNvPr>
          <p:cNvPicPr>
            <a:picLocks noChangeAspect="1" noChangeArrowheads="1"/>
          </p:cNvPicPr>
          <p:nvPr/>
        </p:nvPicPr>
        <p:blipFill>
          <a:blip r:embed="rId3">
            <a:lum contrast="80000"/>
            <a:extLst>
              <a:ext uri="{28A0092B-C50C-407E-A947-70E740481C1C}">
                <a14:useLocalDpi xmlns:a14="http://schemas.microsoft.com/office/drawing/2010/main" val="0"/>
              </a:ext>
            </a:extLst>
          </a:blip>
          <a:srcRect/>
          <a:stretch>
            <a:fillRect/>
          </a:stretch>
        </p:blipFill>
        <p:spPr bwMode="auto">
          <a:xfrm>
            <a:off x="4572000" y="4799013"/>
            <a:ext cx="12192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5" name="AutoShape 15">
            <a:extLst>
              <a:ext uri="{FF2B5EF4-FFF2-40B4-BE49-F238E27FC236}">
                <a16:creationId xmlns:a16="http://schemas.microsoft.com/office/drawing/2014/main" id="{72074662-F82A-1246-B766-1DAA66AFA9B9}"/>
              </a:ext>
            </a:extLst>
          </p:cNvPr>
          <p:cNvSpPr>
            <a:spLocks noChangeArrowheads="1"/>
          </p:cNvSpPr>
          <p:nvPr/>
        </p:nvSpPr>
        <p:spPr bwMode="auto">
          <a:xfrm>
            <a:off x="4338638" y="4265613"/>
            <a:ext cx="1528762" cy="6096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t>Capability Vision</a:t>
            </a:r>
          </a:p>
        </p:txBody>
      </p:sp>
      <p:pic>
        <p:nvPicPr>
          <p:cNvPr id="17426" name="Picture 16" descr="TN00734_">
            <a:extLst>
              <a:ext uri="{FF2B5EF4-FFF2-40B4-BE49-F238E27FC236}">
                <a16:creationId xmlns:a16="http://schemas.microsoft.com/office/drawing/2014/main" id="{A47829FB-5659-C04A-9F21-0DC29B0FA1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6888" y="5332413"/>
            <a:ext cx="120332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17" descr="j0299171">
            <a:extLst>
              <a:ext uri="{FF2B5EF4-FFF2-40B4-BE49-F238E27FC236}">
                <a16:creationId xmlns:a16="http://schemas.microsoft.com/office/drawing/2014/main" id="{E2A1ADC8-AF27-FA41-B4BF-2C7AEC87E0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275013"/>
            <a:ext cx="5746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8" name="Freeform 18">
            <a:extLst>
              <a:ext uri="{FF2B5EF4-FFF2-40B4-BE49-F238E27FC236}">
                <a16:creationId xmlns:a16="http://schemas.microsoft.com/office/drawing/2014/main" id="{A8F7FD8F-867C-BF40-BF23-FC77AD9F8DB1}"/>
              </a:ext>
            </a:extLst>
          </p:cNvPr>
          <p:cNvSpPr>
            <a:spLocks/>
          </p:cNvSpPr>
          <p:nvPr/>
        </p:nvSpPr>
        <p:spPr bwMode="auto">
          <a:xfrm>
            <a:off x="6705600" y="5022850"/>
            <a:ext cx="914400" cy="385763"/>
          </a:xfrm>
          <a:custGeom>
            <a:avLst/>
            <a:gdLst>
              <a:gd name="T0" fmla="*/ 0 w 4272"/>
              <a:gd name="T1" fmla="*/ 2147483647 h 1003"/>
              <a:gd name="T2" fmla="*/ 2147483647 w 4272"/>
              <a:gd name="T3" fmla="*/ 2147483647 h 1003"/>
              <a:gd name="T4" fmla="*/ 2147483647 w 4272"/>
              <a:gd name="T5" fmla="*/ 2147483647 h 1003"/>
              <a:gd name="T6" fmla="*/ 2147483647 w 4272"/>
              <a:gd name="T7" fmla="*/ 2147483647 h 1003"/>
              <a:gd name="T8" fmla="*/ 2147483647 w 4272"/>
              <a:gd name="T9" fmla="*/ 2147483647 h 1003"/>
              <a:gd name="T10" fmla="*/ 2147483647 w 4272"/>
              <a:gd name="T11" fmla="*/ 2147483647 h 1003"/>
              <a:gd name="T12" fmla="*/ 2147483647 w 4272"/>
              <a:gd name="T13" fmla="*/ 2147483647 h 1003"/>
              <a:gd name="T14" fmla="*/ 2147483647 w 4272"/>
              <a:gd name="T15" fmla="*/ 2147483647 h 1003"/>
              <a:gd name="T16" fmla="*/ 2147483647 w 4272"/>
              <a:gd name="T17" fmla="*/ 2147483647 h 1003"/>
              <a:gd name="T18" fmla="*/ 2147483647 w 4272"/>
              <a:gd name="T19" fmla="*/ 2147483647 h 1003"/>
              <a:gd name="T20" fmla="*/ 2147483647 w 4272"/>
              <a:gd name="T21" fmla="*/ 2147483647 h 1003"/>
              <a:gd name="T22" fmla="*/ 2147483647 w 4272"/>
              <a:gd name="T23" fmla="*/ 2147483647 h 10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72"/>
              <a:gd name="T37" fmla="*/ 0 h 1003"/>
              <a:gd name="T38" fmla="*/ 4272 w 4272"/>
              <a:gd name="T39" fmla="*/ 1003 h 10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72" h="1003">
                <a:moveTo>
                  <a:pt x="0" y="35"/>
                </a:moveTo>
                <a:cubicBezTo>
                  <a:pt x="0" y="35"/>
                  <a:pt x="992" y="3"/>
                  <a:pt x="1248" y="35"/>
                </a:cubicBezTo>
                <a:cubicBezTo>
                  <a:pt x="1504" y="67"/>
                  <a:pt x="1472" y="131"/>
                  <a:pt x="1536" y="227"/>
                </a:cubicBezTo>
                <a:cubicBezTo>
                  <a:pt x="1600" y="323"/>
                  <a:pt x="1576" y="547"/>
                  <a:pt x="1632" y="611"/>
                </a:cubicBezTo>
                <a:cubicBezTo>
                  <a:pt x="1688" y="675"/>
                  <a:pt x="1800" y="651"/>
                  <a:pt x="1864" y="715"/>
                </a:cubicBezTo>
                <a:cubicBezTo>
                  <a:pt x="1926" y="766"/>
                  <a:pt x="1945" y="891"/>
                  <a:pt x="2006" y="915"/>
                </a:cubicBezTo>
                <a:cubicBezTo>
                  <a:pt x="2086" y="1003"/>
                  <a:pt x="2139" y="881"/>
                  <a:pt x="2227" y="857"/>
                </a:cubicBezTo>
                <a:cubicBezTo>
                  <a:pt x="2315" y="833"/>
                  <a:pt x="2325" y="577"/>
                  <a:pt x="2381" y="521"/>
                </a:cubicBezTo>
                <a:cubicBezTo>
                  <a:pt x="2437" y="465"/>
                  <a:pt x="2412" y="357"/>
                  <a:pt x="2467" y="301"/>
                </a:cubicBezTo>
                <a:cubicBezTo>
                  <a:pt x="2492" y="235"/>
                  <a:pt x="2433" y="172"/>
                  <a:pt x="2534" y="128"/>
                </a:cubicBezTo>
                <a:cubicBezTo>
                  <a:pt x="2598" y="0"/>
                  <a:pt x="2832" y="51"/>
                  <a:pt x="3072" y="35"/>
                </a:cubicBezTo>
                <a:cubicBezTo>
                  <a:pt x="3312" y="19"/>
                  <a:pt x="4022" y="35"/>
                  <a:pt x="4272" y="35"/>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487" tIns="44450" rIns="90487" bIns="4445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17429" name="Picture 19" descr="j0237769[1]">
            <a:extLst>
              <a:ext uri="{FF2B5EF4-FFF2-40B4-BE49-F238E27FC236}">
                <a16:creationId xmlns:a16="http://schemas.microsoft.com/office/drawing/2014/main" id="{5F8C6B01-D3F6-FA45-882D-0AF2459C6D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273425"/>
            <a:ext cx="7556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0" name="Picture 20" descr="j0198875[1]">
            <a:extLst>
              <a:ext uri="{FF2B5EF4-FFF2-40B4-BE49-F238E27FC236}">
                <a16:creationId xmlns:a16="http://schemas.microsoft.com/office/drawing/2014/main" id="{F4E66F58-1F5E-F145-ABEB-9F97AE2A43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4646613"/>
            <a:ext cx="8159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1" name="Picture 21" descr="j0150663[1]">
            <a:extLst>
              <a:ext uri="{FF2B5EF4-FFF2-40B4-BE49-F238E27FC236}">
                <a16:creationId xmlns:a16="http://schemas.microsoft.com/office/drawing/2014/main" id="{98C1DAE8-A01A-5041-BD83-C7AD923BDFC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94588" y="3808413"/>
            <a:ext cx="735012"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32" name="Group 22">
            <a:extLst>
              <a:ext uri="{FF2B5EF4-FFF2-40B4-BE49-F238E27FC236}">
                <a16:creationId xmlns:a16="http://schemas.microsoft.com/office/drawing/2014/main" id="{0CD54A2B-D718-5C45-ACAA-77FF8093EC30}"/>
              </a:ext>
            </a:extLst>
          </p:cNvPr>
          <p:cNvGrpSpPr>
            <a:grpSpLocks/>
          </p:cNvGrpSpPr>
          <p:nvPr/>
        </p:nvGrpSpPr>
        <p:grpSpPr bwMode="auto">
          <a:xfrm>
            <a:off x="3686175" y="5561013"/>
            <a:ext cx="914400" cy="609600"/>
            <a:chOff x="336" y="3504"/>
            <a:chExt cx="576" cy="384"/>
          </a:xfrm>
        </p:grpSpPr>
        <p:sp>
          <p:nvSpPr>
            <p:cNvPr id="17437" name="Rectangle 23">
              <a:extLst>
                <a:ext uri="{FF2B5EF4-FFF2-40B4-BE49-F238E27FC236}">
                  <a16:creationId xmlns:a16="http://schemas.microsoft.com/office/drawing/2014/main" id="{A3267A32-970E-2C43-827B-DF392B20C4B4}"/>
                </a:ext>
              </a:extLst>
            </p:cNvPr>
            <p:cNvSpPr>
              <a:spLocks noChangeArrowheads="1"/>
            </p:cNvSpPr>
            <p:nvPr/>
          </p:nvSpPr>
          <p:spPr bwMode="auto">
            <a:xfrm>
              <a:off x="336" y="3504"/>
              <a:ext cx="576" cy="384"/>
            </a:xfrm>
            <a:prstGeom prst="rect">
              <a:avLst/>
            </a:prstGeom>
            <a:solidFill>
              <a:srgbClr val="FFFF9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438" name="Freeform 24">
              <a:extLst>
                <a:ext uri="{FF2B5EF4-FFF2-40B4-BE49-F238E27FC236}">
                  <a16:creationId xmlns:a16="http://schemas.microsoft.com/office/drawing/2014/main" id="{A20044C8-1B75-C04C-B371-43556F788E2D}"/>
                </a:ext>
              </a:extLst>
            </p:cNvPr>
            <p:cNvSpPr>
              <a:spLocks/>
            </p:cNvSpPr>
            <p:nvPr/>
          </p:nvSpPr>
          <p:spPr bwMode="auto">
            <a:xfrm>
              <a:off x="336" y="3600"/>
              <a:ext cx="576" cy="240"/>
            </a:xfrm>
            <a:custGeom>
              <a:avLst/>
              <a:gdLst>
                <a:gd name="T0" fmla="*/ 0 w 576"/>
                <a:gd name="T1" fmla="*/ 240 h 240"/>
                <a:gd name="T2" fmla="*/ 192 w 576"/>
                <a:gd name="T3" fmla="*/ 96 h 240"/>
                <a:gd name="T4" fmla="*/ 240 w 576"/>
                <a:gd name="T5" fmla="*/ 144 h 240"/>
                <a:gd name="T6" fmla="*/ 384 w 576"/>
                <a:gd name="T7" fmla="*/ 0 h 240"/>
                <a:gd name="T8" fmla="*/ 432 w 576"/>
                <a:gd name="T9" fmla="*/ 96 h 240"/>
                <a:gd name="T10" fmla="*/ 576 w 576"/>
                <a:gd name="T11" fmla="*/ 0 h 240"/>
                <a:gd name="T12" fmla="*/ 0 60000 65536"/>
                <a:gd name="T13" fmla="*/ 0 60000 65536"/>
                <a:gd name="T14" fmla="*/ 0 60000 65536"/>
                <a:gd name="T15" fmla="*/ 0 60000 65536"/>
                <a:gd name="T16" fmla="*/ 0 60000 65536"/>
                <a:gd name="T17" fmla="*/ 0 60000 65536"/>
                <a:gd name="T18" fmla="*/ 0 w 576"/>
                <a:gd name="T19" fmla="*/ 0 h 240"/>
                <a:gd name="T20" fmla="*/ 576 w 57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576" h="240">
                  <a:moveTo>
                    <a:pt x="0" y="240"/>
                  </a:moveTo>
                  <a:lnTo>
                    <a:pt x="192" y="96"/>
                  </a:lnTo>
                  <a:lnTo>
                    <a:pt x="240" y="144"/>
                  </a:lnTo>
                  <a:lnTo>
                    <a:pt x="384" y="0"/>
                  </a:lnTo>
                  <a:lnTo>
                    <a:pt x="432" y="96"/>
                  </a:lnTo>
                  <a:lnTo>
                    <a:pt x="576"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17433" name="Freeform 25">
            <a:extLst>
              <a:ext uri="{FF2B5EF4-FFF2-40B4-BE49-F238E27FC236}">
                <a16:creationId xmlns:a16="http://schemas.microsoft.com/office/drawing/2014/main" id="{A5F490FF-0647-1A44-9B97-03B8C7106E19}"/>
              </a:ext>
            </a:extLst>
          </p:cNvPr>
          <p:cNvSpPr>
            <a:spLocks/>
          </p:cNvSpPr>
          <p:nvPr/>
        </p:nvSpPr>
        <p:spPr bwMode="auto">
          <a:xfrm>
            <a:off x="1828800" y="3679825"/>
            <a:ext cx="1828800" cy="533400"/>
          </a:xfrm>
          <a:custGeom>
            <a:avLst/>
            <a:gdLst>
              <a:gd name="T0" fmla="*/ 0 w 4272"/>
              <a:gd name="T1" fmla="*/ 2147483647 h 1003"/>
              <a:gd name="T2" fmla="*/ 2147483647 w 4272"/>
              <a:gd name="T3" fmla="*/ 2147483647 h 1003"/>
              <a:gd name="T4" fmla="*/ 2147483647 w 4272"/>
              <a:gd name="T5" fmla="*/ 2147483647 h 1003"/>
              <a:gd name="T6" fmla="*/ 2147483647 w 4272"/>
              <a:gd name="T7" fmla="*/ 2147483647 h 1003"/>
              <a:gd name="T8" fmla="*/ 2147483647 w 4272"/>
              <a:gd name="T9" fmla="*/ 2147483647 h 1003"/>
              <a:gd name="T10" fmla="*/ 2147483647 w 4272"/>
              <a:gd name="T11" fmla="*/ 2147483647 h 1003"/>
              <a:gd name="T12" fmla="*/ 2147483647 w 4272"/>
              <a:gd name="T13" fmla="*/ 2147483647 h 1003"/>
              <a:gd name="T14" fmla="*/ 2147483647 w 4272"/>
              <a:gd name="T15" fmla="*/ 2147483647 h 1003"/>
              <a:gd name="T16" fmla="*/ 2147483647 w 4272"/>
              <a:gd name="T17" fmla="*/ 2147483647 h 1003"/>
              <a:gd name="T18" fmla="*/ 2147483647 w 4272"/>
              <a:gd name="T19" fmla="*/ 2147483647 h 1003"/>
              <a:gd name="T20" fmla="*/ 2147483647 w 4272"/>
              <a:gd name="T21" fmla="*/ 2147483647 h 1003"/>
              <a:gd name="T22" fmla="*/ 2147483647 w 4272"/>
              <a:gd name="T23" fmla="*/ 2147483647 h 10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72"/>
              <a:gd name="T37" fmla="*/ 0 h 1003"/>
              <a:gd name="T38" fmla="*/ 4272 w 4272"/>
              <a:gd name="T39" fmla="*/ 1003 h 10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72" h="1003">
                <a:moveTo>
                  <a:pt x="0" y="35"/>
                </a:moveTo>
                <a:cubicBezTo>
                  <a:pt x="0" y="35"/>
                  <a:pt x="992" y="3"/>
                  <a:pt x="1248" y="35"/>
                </a:cubicBezTo>
                <a:cubicBezTo>
                  <a:pt x="1504" y="67"/>
                  <a:pt x="1472" y="131"/>
                  <a:pt x="1536" y="227"/>
                </a:cubicBezTo>
                <a:cubicBezTo>
                  <a:pt x="1600" y="323"/>
                  <a:pt x="1576" y="547"/>
                  <a:pt x="1632" y="611"/>
                </a:cubicBezTo>
                <a:cubicBezTo>
                  <a:pt x="1688" y="675"/>
                  <a:pt x="1800" y="651"/>
                  <a:pt x="1864" y="715"/>
                </a:cubicBezTo>
                <a:cubicBezTo>
                  <a:pt x="1926" y="766"/>
                  <a:pt x="1945" y="891"/>
                  <a:pt x="2006" y="915"/>
                </a:cubicBezTo>
                <a:cubicBezTo>
                  <a:pt x="2086" y="1003"/>
                  <a:pt x="2139" y="881"/>
                  <a:pt x="2227" y="857"/>
                </a:cubicBezTo>
                <a:cubicBezTo>
                  <a:pt x="2315" y="833"/>
                  <a:pt x="2325" y="577"/>
                  <a:pt x="2381" y="521"/>
                </a:cubicBezTo>
                <a:cubicBezTo>
                  <a:pt x="2437" y="465"/>
                  <a:pt x="2412" y="357"/>
                  <a:pt x="2467" y="301"/>
                </a:cubicBezTo>
                <a:cubicBezTo>
                  <a:pt x="2492" y="235"/>
                  <a:pt x="2433" y="172"/>
                  <a:pt x="2534" y="128"/>
                </a:cubicBezTo>
                <a:cubicBezTo>
                  <a:pt x="2598" y="0"/>
                  <a:pt x="2832" y="51"/>
                  <a:pt x="3072" y="35"/>
                </a:cubicBezTo>
                <a:cubicBezTo>
                  <a:pt x="3312" y="19"/>
                  <a:pt x="4022" y="35"/>
                  <a:pt x="4272" y="35"/>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487" tIns="44450" rIns="90487" bIns="4445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17434" name="Picture 26" descr="BL00435_[1]">
            <a:extLst>
              <a:ext uri="{FF2B5EF4-FFF2-40B4-BE49-F238E27FC236}">
                <a16:creationId xmlns:a16="http://schemas.microsoft.com/office/drawing/2014/main" id="{35BA6F6A-1DD4-E64D-ADFE-1DAB8ED48E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3579813"/>
            <a:ext cx="9906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5" name="Picture 27">
            <a:extLst>
              <a:ext uri="{FF2B5EF4-FFF2-40B4-BE49-F238E27FC236}">
                <a16:creationId xmlns:a16="http://schemas.microsoft.com/office/drawing/2014/main" id="{398C020A-942D-194A-9777-A6657A76AE5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4200" y="4824413"/>
            <a:ext cx="838200" cy="661987"/>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436" name="Oval 28">
            <a:extLst>
              <a:ext uri="{FF2B5EF4-FFF2-40B4-BE49-F238E27FC236}">
                <a16:creationId xmlns:a16="http://schemas.microsoft.com/office/drawing/2014/main" id="{73103E11-D66D-8D4A-8163-E02E26586542}"/>
              </a:ext>
            </a:extLst>
          </p:cNvPr>
          <p:cNvSpPr>
            <a:spLocks noChangeArrowheads="1"/>
          </p:cNvSpPr>
          <p:nvPr/>
        </p:nvSpPr>
        <p:spPr bwMode="auto">
          <a:xfrm>
            <a:off x="5257800" y="3657600"/>
            <a:ext cx="3505200" cy="3197225"/>
          </a:xfrm>
          <a:prstGeom prst="ellipse">
            <a:avLst/>
          </a:prstGeom>
          <a:noFill/>
          <a:ln w="635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r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6">
            <a:extLst>
              <a:ext uri="{FF2B5EF4-FFF2-40B4-BE49-F238E27FC236}">
                <a16:creationId xmlns:a16="http://schemas.microsoft.com/office/drawing/2014/main" id="{6F631298-4271-AE48-964F-7E48DE0D4999}"/>
              </a:ext>
            </a:extLst>
          </p:cNvPr>
          <p:cNvSpPr>
            <a:spLocks noChangeArrowheads="1"/>
          </p:cNvSpPr>
          <p:nvPr/>
        </p:nvSpPr>
        <p:spPr bwMode="auto">
          <a:xfrm>
            <a:off x="733425" y="1082675"/>
            <a:ext cx="8077200" cy="5391150"/>
          </a:xfrm>
          <a:prstGeom prst="rect">
            <a:avLst/>
          </a:prstGeom>
          <a:gradFill rotWithShape="0">
            <a:gsLst>
              <a:gs pos="0">
                <a:srgbClr val="FFF7CD"/>
              </a:gs>
              <a:gs pos="100000">
                <a:srgbClr val="FFE87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203" name="Rectangle 3">
            <a:extLst>
              <a:ext uri="{FF2B5EF4-FFF2-40B4-BE49-F238E27FC236}">
                <a16:creationId xmlns:a16="http://schemas.microsoft.com/office/drawing/2014/main" id="{600BF2B0-234C-6D40-82E7-E0DF54D4798A}"/>
              </a:ext>
            </a:extLst>
          </p:cNvPr>
          <p:cNvSpPr>
            <a:spLocks noGrp="1" noChangeArrowheads="1"/>
          </p:cNvSpPr>
          <p:nvPr>
            <p:ph type="title"/>
          </p:nvPr>
        </p:nvSpPr>
        <p:spPr/>
        <p:txBody>
          <a:bodyPr/>
          <a:lstStyle/>
          <a:p>
            <a:r>
              <a:rPr lang="en-US" altLang="en-US" sz="2000"/>
              <a:t>Roadmap - getting from near-term to mid-term</a:t>
            </a:r>
            <a:br>
              <a:rPr lang="en-US" altLang="en-US" sz="2000"/>
            </a:br>
            <a:endParaRPr lang="en-US" altLang="en-US" sz="2000">
              <a:solidFill>
                <a:srgbClr val="FFFF66"/>
              </a:solidFill>
            </a:endParaRPr>
          </a:p>
        </p:txBody>
      </p:sp>
      <p:grpSp>
        <p:nvGrpSpPr>
          <p:cNvPr id="51204" name="Group 4">
            <a:extLst>
              <a:ext uri="{FF2B5EF4-FFF2-40B4-BE49-F238E27FC236}">
                <a16:creationId xmlns:a16="http://schemas.microsoft.com/office/drawing/2014/main" id="{61D9B83F-A866-8944-9DF4-732A91824838}"/>
              </a:ext>
            </a:extLst>
          </p:cNvPr>
          <p:cNvGrpSpPr>
            <a:grpSpLocks/>
          </p:cNvGrpSpPr>
          <p:nvPr/>
        </p:nvGrpSpPr>
        <p:grpSpPr bwMode="auto">
          <a:xfrm>
            <a:off x="733425" y="5721350"/>
            <a:ext cx="8077200" cy="746125"/>
            <a:chOff x="477" y="676"/>
            <a:chExt cx="5088" cy="468"/>
          </a:xfrm>
        </p:grpSpPr>
        <p:sp>
          <p:nvSpPr>
            <p:cNvPr id="51245" name="Text Box 1110">
              <a:extLst>
                <a:ext uri="{FF2B5EF4-FFF2-40B4-BE49-F238E27FC236}">
                  <a16:creationId xmlns:a16="http://schemas.microsoft.com/office/drawing/2014/main" id="{BCC24EC6-E183-E74C-A481-4500FA3A184A}"/>
                </a:ext>
              </a:extLst>
            </p:cNvPr>
            <p:cNvSpPr txBox="1">
              <a:spLocks noChangeArrowheads="1"/>
            </p:cNvSpPr>
            <p:nvPr/>
          </p:nvSpPr>
          <p:spPr bwMode="auto">
            <a:xfrm>
              <a:off x="2227" y="684"/>
              <a:ext cx="1597" cy="46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-&gt; requires agent development and vocabulary for agent characterization</a:t>
              </a:r>
            </a:p>
          </p:txBody>
        </p:sp>
        <p:sp>
          <p:nvSpPr>
            <p:cNvPr id="51246" name="Rectangle 1035">
              <a:extLst>
                <a:ext uri="{FF2B5EF4-FFF2-40B4-BE49-F238E27FC236}">
                  <a16:creationId xmlns:a16="http://schemas.microsoft.com/office/drawing/2014/main" id="{C57B8385-78FF-944E-9E77-4E816E7C7FB7}"/>
                </a:ext>
              </a:extLst>
            </p:cNvPr>
            <p:cNvSpPr>
              <a:spLocks noChangeArrowheads="1"/>
            </p:cNvSpPr>
            <p:nvPr/>
          </p:nvSpPr>
          <p:spPr bwMode="auto">
            <a:xfrm>
              <a:off x="477" y="677"/>
              <a:ext cx="5088" cy="4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247" name="Text Box 1039">
              <a:extLst>
                <a:ext uri="{FF2B5EF4-FFF2-40B4-BE49-F238E27FC236}">
                  <a16:creationId xmlns:a16="http://schemas.microsoft.com/office/drawing/2014/main" id="{934FEE4A-4734-3B4A-AFE3-F95261570AB5}"/>
                </a:ext>
              </a:extLst>
            </p:cNvPr>
            <p:cNvSpPr txBox="1">
              <a:spLocks noChangeArrowheads="1"/>
            </p:cNvSpPr>
            <p:nvPr/>
          </p:nvSpPr>
          <p:spPr bwMode="auto">
            <a:xfrm rot="-5400000">
              <a:off x="380" y="781"/>
              <a:ext cx="467"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000" b="1"/>
                <a:t>Assisted Discovery &amp; Mediation</a:t>
              </a:r>
            </a:p>
          </p:txBody>
        </p:sp>
        <p:sp>
          <p:nvSpPr>
            <p:cNvPr id="51248" name="Text Box 1051">
              <a:extLst>
                <a:ext uri="{FF2B5EF4-FFF2-40B4-BE49-F238E27FC236}">
                  <a16:creationId xmlns:a16="http://schemas.microsoft.com/office/drawing/2014/main" id="{FF0C56D7-4967-604B-8058-DDA036F85DBD}"/>
                </a:ext>
              </a:extLst>
            </p:cNvPr>
            <p:cNvSpPr txBox="1">
              <a:spLocks noChangeArrowheads="1"/>
            </p:cNvSpPr>
            <p:nvPr/>
          </p:nvSpPr>
          <p:spPr bwMode="auto">
            <a:xfrm>
              <a:off x="4171" y="781"/>
              <a:ext cx="100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Semantic agent-based searches</a:t>
              </a:r>
            </a:p>
          </p:txBody>
        </p:sp>
        <p:sp>
          <p:nvSpPr>
            <p:cNvPr id="51249" name="Text Box 1052">
              <a:extLst>
                <a:ext uri="{FF2B5EF4-FFF2-40B4-BE49-F238E27FC236}">
                  <a16:creationId xmlns:a16="http://schemas.microsoft.com/office/drawing/2014/main" id="{066BE461-3A5E-AB43-BDA7-581FA855698E}"/>
                </a:ext>
              </a:extLst>
            </p:cNvPr>
            <p:cNvSpPr txBox="1">
              <a:spLocks noChangeArrowheads="1"/>
            </p:cNvSpPr>
            <p:nvPr/>
          </p:nvSpPr>
          <p:spPr bwMode="auto">
            <a:xfrm>
              <a:off x="972" y="758"/>
              <a:ext cx="1104"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Semantic geospatial search &amp; inference, access</a:t>
              </a:r>
            </a:p>
          </p:txBody>
        </p:sp>
      </p:grpSp>
      <p:grpSp>
        <p:nvGrpSpPr>
          <p:cNvPr id="51205" name="Group 10">
            <a:extLst>
              <a:ext uri="{FF2B5EF4-FFF2-40B4-BE49-F238E27FC236}">
                <a16:creationId xmlns:a16="http://schemas.microsoft.com/office/drawing/2014/main" id="{84CBDEB7-AE3D-E04D-AE8E-D0D2540B5C8D}"/>
              </a:ext>
            </a:extLst>
          </p:cNvPr>
          <p:cNvGrpSpPr>
            <a:grpSpLocks/>
          </p:cNvGrpSpPr>
          <p:nvPr/>
        </p:nvGrpSpPr>
        <p:grpSpPr bwMode="auto">
          <a:xfrm>
            <a:off x="733425" y="1071563"/>
            <a:ext cx="8077200" cy="768350"/>
            <a:chOff x="477" y="1144"/>
            <a:chExt cx="5088" cy="484"/>
          </a:xfrm>
        </p:grpSpPr>
        <p:sp>
          <p:nvSpPr>
            <p:cNvPr id="51240" name="Text Box 1109">
              <a:extLst>
                <a:ext uri="{FF2B5EF4-FFF2-40B4-BE49-F238E27FC236}">
                  <a16:creationId xmlns:a16="http://schemas.microsoft.com/office/drawing/2014/main" id="{1FFBA9F9-6015-7F42-98E8-ECC3B1D9A8BC}"/>
                </a:ext>
              </a:extLst>
            </p:cNvPr>
            <p:cNvSpPr txBox="1">
              <a:spLocks noChangeArrowheads="1"/>
            </p:cNvSpPr>
            <p:nvPr/>
          </p:nvSpPr>
          <p:spPr bwMode="auto">
            <a:xfrm>
              <a:off x="2227" y="1144"/>
              <a:ext cx="1597" cy="484"/>
            </a:xfrm>
            <a:prstGeom prst="rect">
              <a:avLst/>
            </a:prstGeom>
            <a:solidFill>
              <a:srgbClr val="D99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pPr>
              <a:r>
                <a:rPr lang="en-US" altLang="en-US" sz="1200" b="1">
                  <a:solidFill>
                    <a:srgbClr val="000000"/>
                  </a:solidFill>
                  <a:sym typeface="Wingdings" pitchFamily="2" charset="2"/>
                </a:rPr>
                <a:t>-&gt; requires mature (domain and data-type) ontologies with community endorsement and governance and a robust integration framework</a:t>
              </a:r>
            </a:p>
          </p:txBody>
        </p:sp>
        <p:sp>
          <p:nvSpPr>
            <p:cNvPr id="51241" name="Rectangle 1034">
              <a:extLst>
                <a:ext uri="{FF2B5EF4-FFF2-40B4-BE49-F238E27FC236}">
                  <a16:creationId xmlns:a16="http://schemas.microsoft.com/office/drawing/2014/main" id="{8C4AD62A-A878-FE48-9981-93291EB1A8F5}"/>
                </a:ext>
              </a:extLst>
            </p:cNvPr>
            <p:cNvSpPr>
              <a:spLocks noChangeArrowheads="1"/>
            </p:cNvSpPr>
            <p:nvPr/>
          </p:nvSpPr>
          <p:spPr bwMode="auto">
            <a:xfrm>
              <a:off x="477" y="1144"/>
              <a:ext cx="5088" cy="4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242" name="Text Box 1059">
              <a:extLst>
                <a:ext uri="{FF2B5EF4-FFF2-40B4-BE49-F238E27FC236}">
                  <a16:creationId xmlns:a16="http://schemas.microsoft.com/office/drawing/2014/main" id="{4762E2E1-4EBE-284D-A372-34273A84BB1F}"/>
                </a:ext>
              </a:extLst>
            </p:cNvPr>
            <p:cNvSpPr txBox="1">
              <a:spLocks noChangeArrowheads="1"/>
            </p:cNvSpPr>
            <p:nvPr/>
          </p:nvSpPr>
          <p:spPr bwMode="auto">
            <a:xfrm rot="-5400000">
              <a:off x="377" y="1252"/>
              <a:ext cx="474"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000" b="1"/>
                <a:t>Assisted Knowledge Building</a:t>
              </a:r>
            </a:p>
          </p:txBody>
        </p:sp>
        <p:sp>
          <p:nvSpPr>
            <p:cNvPr id="51243" name="Rectangle 1063">
              <a:extLst>
                <a:ext uri="{FF2B5EF4-FFF2-40B4-BE49-F238E27FC236}">
                  <a16:creationId xmlns:a16="http://schemas.microsoft.com/office/drawing/2014/main" id="{86132701-D5FF-4340-A68F-6C5B39CFE3F8}"/>
                </a:ext>
              </a:extLst>
            </p:cNvPr>
            <p:cNvSpPr>
              <a:spLocks noChangeArrowheads="1"/>
            </p:cNvSpPr>
            <p:nvPr/>
          </p:nvSpPr>
          <p:spPr bwMode="auto">
            <a:xfrm>
              <a:off x="4147" y="1188"/>
              <a:ext cx="105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Common terminology captured in ontologies, crossing domains</a:t>
              </a:r>
              <a:endParaRPr lang="en-US" altLang="en-US" sz="1200" b="1"/>
            </a:p>
          </p:txBody>
        </p:sp>
        <p:sp>
          <p:nvSpPr>
            <p:cNvPr id="51244" name="Text Box 1065">
              <a:extLst>
                <a:ext uri="{FF2B5EF4-FFF2-40B4-BE49-F238E27FC236}">
                  <a16:creationId xmlns:a16="http://schemas.microsoft.com/office/drawing/2014/main" id="{45AC9D42-30D1-4D41-8487-402F0F20237D}"/>
                </a:ext>
              </a:extLst>
            </p:cNvPr>
            <p:cNvSpPr txBox="1">
              <a:spLocks noChangeArrowheads="1"/>
            </p:cNvSpPr>
            <p:nvPr/>
          </p:nvSpPr>
          <p:spPr bwMode="auto">
            <a:xfrm>
              <a:off x="852" y="1213"/>
              <a:ext cx="1344"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Ontologies for data mining, visualization and analysis emerging/ maturing</a:t>
              </a:r>
            </a:p>
          </p:txBody>
        </p:sp>
      </p:grpSp>
      <p:grpSp>
        <p:nvGrpSpPr>
          <p:cNvPr id="51206" name="Group 16">
            <a:extLst>
              <a:ext uri="{FF2B5EF4-FFF2-40B4-BE49-F238E27FC236}">
                <a16:creationId xmlns:a16="http://schemas.microsoft.com/office/drawing/2014/main" id="{016A3F90-F692-D743-AD79-17BD6CD4BECA}"/>
              </a:ext>
            </a:extLst>
          </p:cNvPr>
          <p:cNvGrpSpPr>
            <a:grpSpLocks/>
          </p:cNvGrpSpPr>
          <p:nvPr/>
        </p:nvGrpSpPr>
        <p:grpSpPr bwMode="auto">
          <a:xfrm>
            <a:off x="733425" y="2568575"/>
            <a:ext cx="8077200" cy="768350"/>
            <a:chOff x="477" y="1628"/>
            <a:chExt cx="5088" cy="484"/>
          </a:xfrm>
        </p:grpSpPr>
        <p:sp>
          <p:nvSpPr>
            <p:cNvPr id="51235" name="Text Box 1108">
              <a:extLst>
                <a:ext uri="{FF2B5EF4-FFF2-40B4-BE49-F238E27FC236}">
                  <a16:creationId xmlns:a16="http://schemas.microsoft.com/office/drawing/2014/main" id="{6C2A85E3-42CB-FD40-86D6-0DDA91F5730D}"/>
                </a:ext>
              </a:extLst>
            </p:cNvPr>
            <p:cNvSpPr txBox="1">
              <a:spLocks noChangeArrowheads="1"/>
            </p:cNvSpPr>
            <p:nvPr/>
          </p:nvSpPr>
          <p:spPr bwMode="auto">
            <a:xfrm>
              <a:off x="2227" y="1628"/>
              <a:ext cx="1597" cy="484"/>
            </a:xfrm>
            <a:prstGeom prst="rect">
              <a:avLst/>
            </a:prstGeom>
            <a:solidFill>
              <a:srgbClr val="FBB14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-&gt; requires mature quality and uncertainty ontologies with domain and range properties added and populated</a:t>
              </a:r>
            </a:p>
          </p:txBody>
        </p:sp>
        <p:sp>
          <p:nvSpPr>
            <p:cNvPr id="51236" name="Rectangle 1033">
              <a:extLst>
                <a:ext uri="{FF2B5EF4-FFF2-40B4-BE49-F238E27FC236}">
                  <a16:creationId xmlns:a16="http://schemas.microsoft.com/office/drawing/2014/main" id="{AA9AF576-07AC-ED41-8B27-8CFE3E1ADA45}"/>
                </a:ext>
              </a:extLst>
            </p:cNvPr>
            <p:cNvSpPr>
              <a:spLocks noChangeArrowheads="1"/>
            </p:cNvSpPr>
            <p:nvPr/>
          </p:nvSpPr>
          <p:spPr bwMode="auto">
            <a:xfrm>
              <a:off x="477" y="1628"/>
              <a:ext cx="5088" cy="4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237" name="Text Box 1060">
              <a:extLst>
                <a:ext uri="{FF2B5EF4-FFF2-40B4-BE49-F238E27FC236}">
                  <a16:creationId xmlns:a16="http://schemas.microsoft.com/office/drawing/2014/main" id="{85D50553-E17D-3447-BCE4-48B474FAE4FB}"/>
                </a:ext>
              </a:extLst>
            </p:cNvPr>
            <p:cNvSpPr txBox="1">
              <a:spLocks noChangeArrowheads="1"/>
            </p:cNvSpPr>
            <p:nvPr/>
          </p:nvSpPr>
          <p:spPr bwMode="auto">
            <a:xfrm rot="-5400000">
              <a:off x="377" y="1747"/>
              <a:ext cx="473"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000" b="1"/>
                <a:t>Verifiable Information Quality </a:t>
              </a:r>
            </a:p>
          </p:txBody>
        </p:sp>
        <p:sp>
          <p:nvSpPr>
            <p:cNvPr id="51238" name="Text Box 1067">
              <a:extLst>
                <a:ext uri="{FF2B5EF4-FFF2-40B4-BE49-F238E27FC236}">
                  <a16:creationId xmlns:a16="http://schemas.microsoft.com/office/drawing/2014/main" id="{BBED77D9-E444-FF48-A14D-56A337DDAAA3}"/>
                </a:ext>
              </a:extLst>
            </p:cNvPr>
            <p:cNvSpPr txBox="1">
              <a:spLocks noChangeArrowheads="1"/>
            </p:cNvSpPr>
            <p:nvPr/>
          </p:nvSpPr>
          <p:spPr bwMode="auto">
            <a:xfrm>
              <a:off x="4075" y="1727"/>
              <a:ext cx="120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Domain and range properties in ontologies used in tools</a:t>
              </a:r>
            </a:p>
          </p:txBody>
        </p:sp>
        <p:sp>
          <p:nvSpPr>
            <p:cNvPr id="51239" name="Rectangle 1069">
              <a:extLst>
                <a:ext uri="{FF2B5EF4-FFF2-40B4-BE49-F238E27FC236}">
                  <a16:creationId xmlns:a16="http://schemas.microsoft.com/office/drawing/2014/main" id="{BC4E5EA2-3ED9-2E49-B04D-B213919B4843}"/>
                </a:ext>
              </a:extLst>
            </p:cNvPr>
            <p:cNvSpPr>
              <a:spLocks noChangeArrowheads="1"/>
            </p:cNvSpPr>
            <p:nvPr/>
          </p:nvSpPr>
          <p:spPr bwMode="auto">
            <a:xfrm>
              <a:off x="948" y="1714"/>
              <a:ext cx="115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Ontologies for information quality developed</a:t>
              </a:r>
              <a:endParaRPr lang="en-US" altLang="en-US" sz="1200" b="1"/>
            </a:p>
          </p:txBody>
        </p:sp>
      </p:grpSp>
      <p:grpSp>
        <p:nvGrpSpPr>
          <p:cNvPr id="51207" name="Group 22">
            <a:extLst>
              <a:ext uri="{FF2B5EF4-FFF2-40B4-BE49-F238E27FC236}">
                <a16:creationId xmlns:a16="http://schemas.microsoft.com/office/drawing/2014/main" id="{4ED5BB02-F390-2140-B630-063D0C1F409A}"/>
              </a:ext>
            </a:extLst>
          </p:cNvPr>
          <p:cNvGrpSpPr>
            <a:grpSpLocks/>
          </p:cNvGrpSpPr>
          <p:nvPr/>
        </p:nvGrpSpPr>
        <p:grpSpPr bwMode="auto">
          <a:xfrm>
            <a:off x="733425" y="1843088"/>
            <a:ext cx="8077200" cy="750887"/>
            <a:chOff x="477" y="2112"/>
            <a:chExt cx="5088" cy="473"/>
          </a:xfrm>
        </p:grpSpPr>
        <p:sp>
          <p:nvSpPr>
            <p:cNvPr id="51230" name="Text Box 1111">
              <a:extLst>
                <a:ext uri="{FF2B5EF4-FFF2-40B4-BE49-F238E27FC236}">
                  <a16:creationId xmlns:a16="http://schemas.microsoft.com/office/drawing/2014/main" id="{15990E38-1ED0-7E44-829F-BABF1A4B8FC1}"/>
                </a:ext>
              </a:extLst>
            </p:cNvPr>
            <p:cNvSpPr txBox="1">
              <a:spLocks noChangeArrowheads="1"/>
            </p:cNvSpPr>
            <p:nvPr/>
          </p:nvSpPr>
          <p:spPr bwMode="auto">
            <a:xfrm>
              <a:off x="2227" y="2112"/>
              <a:ext cx="1597" cy="459"/>
            </a:xfrm>
            <a:prstGeom prst="rect">
              <a:avLst/>
            </a:prstGeom>
            <a:solidFill>
              <a:srgbClr val="D99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-&gt; requires semantic service (ontology) registry</a:t>
              </a:r>
            </a:p>
          </p:txBody>
        </p:sp>
        <p:sp>
          <p:nvSpPr>
            <p:cNvPr id="51231" name="Rectangle 1032">
              <a:extLst>
                <a:ext uri="{FF2B5EF4-FFF2-40B4-BE49-F238E27FC236}">
                  <a16:creationId xmlns:a16="http://schemas.microsoft.com/office/drawing/2014/main" id="{2F47DA00-ED6F-0C4F-B1DC-2E813B32E6A8}"/>
                </a:ext>
              </a:extLst>
            </p:cNvPr>
            <p:cNvSpPr>
              <a:spLocks noChangeArrowheads="1"/>
            </p:cNvSpPr>
            <p:nvPr/>
          </p:nvSpPr>
          <p:spPr bwMode="auto">
            <a:xfrm>
              <a:off x="477" y="2112"/>
              <a:ext cx="5088" cy="45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232" name="Text Box 1061">
              <a:extLst>
                <a:ext uri="{FF2B5EF4-FFF2-40B4-BE49-F238E27FC236}">
                  <a16:creationId xmlns:a16="http://schemas.microsoft.com/office/drawing/2014/main" id="{5DA759E9-4881-7A41-9C7F-4EEF0BF9751A}"/>
                </a:ext>
              </a:extLst>
            </p:cNvPr>
            <p:cNvSpPr txBox="1">
              <a:spLocks noChangeArrowheads="1"/>
            </p:cNvSpPr>
            <p:nvPr/>
          </p:nvSpPr>
          <p:spPr bwMode="auto">
            <a:xfrm rot="-5400000">
              <a:off x="377" y="2220"/>
              <a:ext cx="473"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000" b="1"/>
                <a:t>Responsive  Information Delivery </a:t>
              </a:r>
            </a:p>
          </p:txBody>
        </p:sp>
        <p:sp>
          <p:nvSpPr>
            <p:cNvPr id="51233" name="Rectangle 1071">
              <a:extLst>
                <a:ext uri="{FF2B5EF4-FFF2-40B4-BE49-F238E27FC236}">
                  <a16:creationId xmlns:a16="http://schemas.microsoft.com/office/drawing/2014/main" id="{D4ED7F85-BE9C-184A-82CD-24892F8C6FE9}"/>
                </a:ext>
              </a:extLst>
            </p:cNvPr>
            <p:cNvSpPr>
              <a:spLocks noChangeArrowheads="1"/>
            </p:cNvSpPr>
            <p:nvPr/>
          </p:nvSpPr>
          <p:spPr bwMode="auto">
            <a:xfrm>
              <a:off x="996" y="2203"/>
              <a:ext cx="105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Services annotated with resource descriptions</a:t>
              </a:r>
              <a:endParaRPr lang="en-US" altLang="en-US" sz="1200" b="1"/>
            </a:p>
          </p:txBody>
        </p:sp>
        <p:sp>
          <p:nvSpPr>
            <p:cNvPr id="51234" name="Rectangle 1072">
              <a:extLst>
                <a:ext uri="{FF2B5EF4-FFF2-40B4-BE49-F238E27FC236}">
                  <a16:creationId xmlns:a16="http://schemas.microsoft.com/office/drawing/2014/main" id="{06353E17-C857-7D42-98A3-2FE514C24005}"/>
                </a:ext>
              </a:extLst>
            </p:cNvPr>
            <p:cNvSpPr>
              <a:spLocks noChangeArrowheads="1"/>
            </p:cNvSpPr>
            <p:nvPr/>
          </p:nvSpPr>
          <p:spPr bwMode="auto">
            <a:xfrm>
              <a:off x="4051" y="2198"/>
              <a:ext cx="1248"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Dynamic service discovery and mediation, and data scheduling</a:t>
              </a:r>
              <a:endParaRPr lang="en-US" altLang="en-US" sz="1200" b="1"/>
            </a:p>
          </p:txBody>
        </p:sp>
      </p:grpSp>
      <p:grpSp>
        <p:nvGrpSpPr>
          <p:cNvPr id="51208" name="Group 28">
            <a:extLst>
              <a:ext uri="{FF2B5EF4-FFF2-40B4-BE49-F238E27FC236}">
                <a16:creationId xmlns:a16="http://schemas.microsoft.com/office/drawing/2014/main" id="{9F355402-2E3A-4340-893F-59A5D9D55EE5}"/>
              </a:ext>
            </a:extLst>
          </p:cNvPr>
          <p:cNvGrpSpPr>
            <a:grpSpLocks/>
          </p:cNvGrpSpPr>
          <p:nvPr/>
        </p:nvGrpSpPr>
        <p:grpSpPr bwMode="auto">
          <a:xfrm>
            <a:off x="733425" y="3336925"/>
            <a:ext cx="8077200" cy="836613"/>
            <a:chOff x="477" y="2571"/>
            <a:chExt cx="5088" cy="521"/>
          </a:xfrm>
        </p:grpSpPr>
        <p:sp>
          <p:nvSpPr>
            <p:cNvPr id="51225" name="Text Box 1107">
              <a:extLst>
                <a:ext uri="{FF2B5EF4-FFF2-40B4-BE49-F238E27FC236}">
                  <a16:creationId xmlns:a16="http://schemas.microsoft.com/office/drawing/2014/main" id="{77FA7536-0A8B-D342-A8C2-E3A7BDE867FD}"/>
                </a:ext>
              </a:extLst>
            </p:cNvPr>
            <p:cNvSpPr txBox="1">
              <a:spLocks noChangeArrowheads="1"/>
            </p:cNvSpPr>
            <p:nvPr/>
          </p:nvSpPr>
          <p:spPr bwMode="auto">
            <a:xfrm>
              <a:off x="2227" y="2571"/>
              <a:ext cx="1597" cy="508"/>
            </a:xfrm>
            <a:prstGeom prst="rect">
              <a:avLst/>
            </a:prstGeom>
            <a:solidFill>
              <a:srgbClr val="FBB14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-&gt; requires service to implement v/v, new descriptions of analyses, developing explanation</a:t>
              </a:r>
            </a:p>
          </p:txBody>
        </p:sp>
        <p:sp>
          <p:nvSpPr>
            <p:cNvPr id="51226" name="Rectangle 1031">
              <a:extLst>
                <a:ext uri="{FF2B5EF4-FFF2-40B4-BE49-F238E27FC236}">
                  <a16:creationId xmlns:a16="http://schemas.microsoft.com/office/drawing/2014/main" id="{B70CE0FF-347A-3D4A-A3CA-8A6A0CA77B9A}"/>
                </a:ext>
              </a:extLst>
            </p:cNvPr>
            <p:cNvSpPr>
              <a:spLocks noChangeArrowheads="1"/>
            </p:cNvSpPr>
            <p:nvPr/>
          </p:nvSpPr>
          <p:spPr bwMode="auto">
            <a:xfrm>
              <a:off x="477" y="2571"/>
              <a:ext cx="5088" cy="5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227" name="Text Box 1038">
              <a:extLst>
                <a:ext uri="{FF2B5EF4-FFF2-40B4-BE49-F238E27FC236}">
                  <a16:creationId xmlns:a16="http://schemas.microsoft.com/office/drawing/2014/main" id="{AB2EDE9B-B0D7-5248-AB98-1D38E577D3EC}"/>
                </a:ext>
              </a:extLst>
            </p:cNvPr>
            <p:cNvSpPr txBox="1">
              <a:spLocks noChangeArrowheads="1"/>
            </p:cNvSpPr>
            <p:nvPr/>
          </p:nvSpPr>
          <p:spPr bwMode="auto">
            <a:xfrm rot="-5400000">
              <a:off x="353" y="2703"/>
              <a:ext cx="5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000" b="1"/>
                <a:t>Interoperable Information services</a:t>
              </a:r>
            </a:p>
          </p:txBody>
        </p:sp>
        <p:sp>
          <p:nvSpPr>
            <p:cNvPr id="51228" name="Text Box 1041">
              <a:extLst>
                <a:ext uri="{FF2B5EF4-FFF2-40B4-BE49-F238E27FC236}">
                  <a16:creationId xmlns:a16="http://schemas.microsoft.com/office/drawing/2014/main" id="{C425A85F-A8FE-7540-8AEA-D94D8E286223}"/>
                </a:ext>
              </a:extLst>
            </p:cNvPr>
            <p:cNvSpPr txBox="1">
              <a:spLocks noChangeArrowheads="1"/>
            </p:cNvSpPr>
            <p:nvPr/>
          </p:nvSpPr>
          <p:spPr bwMode="auto">
            <a:xfrm>
              <a:off x="948" y="2630"/>
              <a:ext cx="1152"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Basic data tailoring services (data as service), verification/ validation</a:t>
              </a:r>
            </a:p>
          </p:txBody>
        </p:sp>
        <p:sp>
          <p:nvSpPr>
            <p:cNvPr id="51229" name="Text Box 1042">
              <a:extLst>
                <a:ext uri="{FF2B5EF4-FFF2-40B4-BE49-F238E27FC236}">
                  <a16:creationId xmlns:a16="http://schemas.microsoft.com/office/drawing/2014/main" id="{6FD3E36A-8D9C-0F47-A145-9D4504274ABA}"/>
                </a:ext>
              </a:extLst>
            </p:cNvPr>
            <p:cNvSpPr txBox="1">
              <a:spLocks noChangeArrowheads="1"/>
            </p:cNvSpPr>
            <p:nvPr/>
          </p:nvSpPr>
          <p:spPr bwMode="auto">
            <a:xfrm>
              <a:off x="4051" y="2617"/>
              <a:ext cx="1248"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buFont typeface="Wingdings" pitchFamily="2" charset="2"/>
                <a:buChar char="t"/>
              </a:pPr>
              <a:r>
                <a:rPr lang="en-US" altLang="en-US" sz="1200" b="1">
                  <a:sym typeface="Wingdings" pitchFamily="2" charset="2"/>
                </a:rPr>
                <a:t> Interoperable geospatial services</a:t>
              </a:r>
              <a:br>
                <a:rPr lang="en-US" altLang="en-US" sz="1200" b="1">
                  <a:sym typeface="Wingdings" pitchFamily="2" charset="2"/>
                </a:rPr>
              </a:br>
              <a:r>
                <a:rPr lang="en-US" altLang="en-US" sz="1200" b="1">
                  <a:sym typeface="Wingdings" pitchFamily="2" charset="2"/>
                </a:rPr>
                <a:t>(analysis as service), results explanation service</a:t>
              </a:r>
            </a:p>
          </p:txBody>
        </p:sp>
      </p:grpSp>
      <p:grpSp>
        <p:nvGrpSpPr>
          <p:cNvPr id="51209" name="Group 34">
            <a:extLst>
              <a:ext uri="{FF2B5EF4-FFF2-40B4-BE49-F238E27FC236}">
                <a16:creationId xmlns:a16="http://schemas.microsoft.com/office/drawing/2014/main" id="{24387034-573E-234D-B204-58F024847FDA}"/>
              </a:ext>
            </a:extLst>
          </p:cNvPr>
          <p:cNvGrpSpPr>
            <a:grpSpLocks/>
          </p:cNvGrpSpPr>
          <p:nvPr/>
        </p:nvGrpSpPr>
        <p:grpSpPr bwMode="auto">
          <a:xfrm>
            <a:off x="733425" y="4876800"/>
            <a:ext cx="8077200" cy="846138"/>
            <a:chOff x="477" y="3079"/>
            <a:chExt cx="5088" cy="533"/>
          </a:xfrm>
        </p:grpSpPr>
        <p:sp>
          <p:nvSpPr>
            <p:cNvPr id="51220" name="Text Box 1106">
              <a:extLst>
                <a:ext uri="{FF2B5EF4-FFF2-40B4-BE49-F238E27FC236}">
                  <a16:creationId xmlns:a16="http://schemas.microsoft.com/office/drawing/2014/main" id="{62B65CC4-2C38-AA47-980B-E3D206642915}"/>
                </a:ext>
              </a:extLst>
            </p:cNvPr>
            <p:cNvSpPr txBox="1">
              <a:spLocks noChangeArrowheads="1"/>
            </p:cNvSpPr>
            <p:nvPr/>
          </p:nvSpPr>
          <p:spPr bwMode="auto">
            <a:xfrm>
              <a:off x="2227" y="3079"/>
              <a:ext cx="1597" cy="53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-&gt; requires development of portal modal function vocabulary and ontology, link to domain context and data structure</a:t>
              </a:r>
            </a:p>
          </p:txBody>
        </p:sp>
        <p:sp>
          <p:nvSpPr>
            <p:cNvPr id="51221" name="Rectangle 1037">
              <a:extLst>
                <a:ext uri="{FF2B5EF4-FFF2-40B4-BE49-F238E27FC236}">
                  <a16:creationId xmlns:a16="http://schemas.microsoft.com/office/drawing/2014/main" id="{8FFC94B5-67C0-6C4E-975A-D5545135933D}"/>
                </a:ext>
              </a:extLst>
            </p:cNvPr>
            <p:cNvSpPr>
              <a:spLocks noChangeArrowheads="1"/>
            </p:cNvSpPr>
            <p:nvPr/>
          </p:nvSpPr>
          <p:spPr bwMode="auto">
            <a:xfrm>
              <a:off x="477" y="3079"/>
              <a:ext cx="5088" cy="5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222" name="Text Box 1053">
              <a:extLst>
                <a:ext uri="{FF2B5EF4-FFF2-40B4-BE49-F238E27FC236}">
                  <a16:creationId xmlns:a16="http://schemas.microsoft.com/office/drawing/2014/main" id="{1FC2510E-630C-8040-AB76-3220AA2DDAFE}"/>
                </a:ext>
              </a:extLst>
            </p:cNvPr>
            <p:cNvSpPr txBox="1">
              <a:spLocks noChangeArrowheads="1"/>
            </p:cNvSpPr>
            <p:nvPr/>
          </p:nvSpPr>
          <p:spPr bwMode="auto">
            <a:xfrm>
              <a:off x="4027" y="3113"/>
              <a:ext cx="129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a:t>
              </a:r>
              <a:r>
                <a:rPr lang="en-US" altLang="en-US" sz="1200" b="1"/>
                <a:t>Shared terminology for the visual properties of interface objects and graph types... </a:t>
              </a:r>
            </a:p>
          </p:txBody>
        </p:sp>
        <p:sp>
          <p:nvSpPr>
            <p:cNvPr id="51223" name="Text Box 1054">
              <a:extLst>
                <a:ext uri="{FF2B5EF4-FFF2-40B4-BE49-F238E27FC236}">
                  <a16:creationId xmlns:a16="http://schemas.microsoft.com/office/drawing/2014/main" id="{939E7E2C-79CD-DA40-A6D6-BD55BD6959B7}"/>
                </a:ext>
              </a:extLst>
            </p:cNvPr>
            <p:cNvSpPr txBox="1">
              <a:spLocks noChangeArrowheads="1"/>
            </p:cNvSpPr>
            <p:nvPr/>
          </p:nvSpPr>
          <p:spPr bwMode="auto">
            <a:xfrm>
              <a:off x="924" y="3194"/>
              <a:ext cx="120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Tag properties, non-jargon vocabulary  for non-specialist use</a:t>
              </a:r>
            </a:p>
          </p:txBody>
        </p:sp>
        <p:sp>
          <p:nvSpPr>
            <p:cNvPr id="51224" name="Text Box 1057">
              <a:extLst>
                <a:ext uri="{FF2B5EF4-FFF2-40B4-BE49-F238E27FC236}">
                  <a16:creationId xmlns:a16="http://schemas.microsoft.com/office/drawing/2014/main" id="{3875B882-ADA2-554E-9764-63E1B2E92166}"/>
                </a:ext>
              </a:extLst>
            </p:cNvPr>
            <p:cNvSpPr txBox="1">
              <a:spLocks noChangeArrowheads="1"/>
            </p:cNvSpPr>
            <p:nvPr/>
          </p:nvSpPr>
          <p:spPr bwMode="auto">
            <a:xfrm rot="-5400000">
              <a:off x="400" y="3219"/>
              <a:ext cx="427"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000" b="1"/>
                <a:t>Interactive Data Analysis</a:t>
              </a:r>
            </a:p>
          </p:txBody>
        </p:sp>
      </p:grpSp>
      <p:grpSp>
        <p:nvGrpSpPr>
          <p:cNvPr id="51210" name="Group 40">
            <a:extLst>
              <a:ext uri="{FF2B5EF4-FFF2-40B4-BE49-F238E27FC236}">
                <a16:creationId xmlns:a16="http://schemas.microsoft.com/office/drawing/2014/main" id="{C98162FE-FFF4-A34E-84C0-4CF1C424798C}"/>
              </a:ext>
            </a:extLst>
          </p:cNvPr>
          <p:cNvGrpSpPr>
            <a:grpSpLocks/>
          </p:cNvGrpSpPr>
          <p:nvPr/>
        </p:nvGrpSpPr>
        <p:grpSpPr bwMode="auto">
          <a:xfrm>
            <a:off x="733425" y="4148138"/>
            <a:ext cx="8077200" cy="730250"/>
            <a:chOff x="477" y="3612"/>
            <a:chExt cx="5088" cy="460"/>
          </a:xfrm>
        </p:grpSpPr>
        <p:sp>
          <p:nvSpPr>
            <p:cNvPr id="51215" name="Text Box 1105">
              <a:extLst>
                <a:ext uri="{FF2B5EF4-FFF2-40B4-BE49-F238E27FC236}">
                  <a16:creationId xmlns:a16="http://schemas.microsoft.com/office/drawing/2014/main" id="{2CFA1464-FD6A-F44B-8333-C15E8DD5BEBD}"/>
                </a:ext>
              </a:extLst>
            </p:cNvPr>
            <p:cNvSpPr txBox="1">
              <a:spLocks noChangeArrowheads="1"/>
            </p:cNvSpPr>
            <p:nvPr/>
          </p:nvSpPr>
          <p:spPr bwMode="auto">
            <a:xfrm>
              <a:off x="2227" y="3612"/>
              <a:ext cx="1597" cy="459"/>
            </a:xfrm>
            <a:prstGeom prst="rect">
              <a:avLst/>
            </a:prstGeom>
            <a:solidFill>
              <a:srgbClr val="FBB14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-&gt; requires adding properties to classes in ontologies and populating instances with expert agreement</a:t>
              </a:r>
            </a:p>
          </p:txBody>
        </p:sp>
        <p:sp>
          <p:nvSpPr>
            <p:cNvPr id="51216" name="Rectangle 1036">
              <a:extLst>
                <a:ext uri="{FF2B5EF4-FFF2-40B4-BE49-F238E27FC236}">
                  <a16:creationId xmlns:a16="http://schemas.microsoft.com/office/drawing/2014/main" id="{F3988AB2-9833-9543-B470-2F0CFDC7F333}"/>
                </a:ext>
              </a:extLst>
            </p:cNvPr>
            <p:cNvSpPr>
              <a:spLocks noChangeArrowheads="1"/>
            </p:cNvSpPr>
            <p:nvPr/>
          </p:nvSpPr>
          <p:spPr bwMode="auto">
            <a:xfrm>
              <a:off x="477" y="3612"/>
              <a:ext cx="5088" cy="4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217" name="Text Box 1046">
              <a:extLst>
                <a:ext uri="{FF2B5EF4-FFF2-40B4-BE49-F238E27FC236}">
                  <a16:creationId xmlns:a16="http://schemas.microsoft.com/office/drawing/2014/main" id="{E0123C7C-7D40-BA45-B3A9-3F5E4A2D1CC6}"/>
                </a:ext>
              </a:extLst>
            </p:cNvPr>
            <p:cNvSpPr txBox="1">
              <a:spLocks noChangeArrowheads="1"/>
            </p:cNvSpPr>
            <p:nvPr/>
          </p:nvSpPr>
          <p:spPr bwMode="auto">
            <a:xfrm>
              <a:off x="1044" y="3703"/>
              <a:ext cx="96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Access mediated by common ontologies</a:t>
              </a:r>
            </a:p>
          </p:txBody>
        </p:sp>
        <p:sp>
          <p:nvSpPr>
            <p:cNvPr id="51218" name="Text Box 1048">
              <a:extLst>
                <a:ext uri="{FF2B5EF4-FFF2-40B4-BE49-F238E27FC236}">
                  <a16:creationId xmlns:a16="http://schemas.microsoft.com/office/drawing/2014/main" id="{D1EF2CB1-D809-2F4E-8379-B80522B28CDB}"/>
                </a:ext>
              </a:extLst>
            </p:cNvPr>
            <p:cNvSpPr txBox="1">
              <a:spLocks noChangeArrowheads="1"/>
            </p:cNvSpPr>
            <p:nvPr/>
          </p:nvSpPr>
          <p:spPr bwMode="auto">
            <a:xfrm>
              <a:off x="4075" y="3674"/>
              <a:ext cx="120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ym typeface="Wingdings" pitchFamily="2" charset="2"/>
                </a:rPr>
                <a:t> Mediation aided by services with domain/ range properties</a:t>
              </a:r>
            </a:p>
          </p:txBody>
        </p:sp>
        <p:sp>
          <p:nvSpPr>
            <p:cNvPr id="51219" name="Text Box 1058">
              <a:extLst>
                <a:ext uri="{FF2B5EF4-FFF2-40B4-BE49-F238E27FC236}">
                  <a16:creationId xmlns:a16="http://schemas.microsoft.com/office/drawing/2014/main" id="{2F697267-5F8B-D24F-BCC6-62B6F1C2E8E1}"/>
                </a:ext>
              </a:extLst>
            </p:cNvPr>
            <p:cNvSpPr txBox="1">
              <a:spLocks noChangeArrowheads="1"/>
            </p:cNvSpPr>
            <p:nvPr/>
          </p:nvSpPr>
          <p:spPr bwMode="auto">
            <a:xfrm rot="-5400000">
              <a:off x="424" y="3704"/>
              <a:ext cx="380"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000" b="1"/>
                <a:t>Seamless Data Access</a:t>
              </a:r>
            </a:p>
          </p:txBody>
        </p:sp>
      </p:grpSp>
      <p:sp>
        <p:nvSpPr>
          <p:cNvPr id="51211" name="Rectangle 1044">
            <a:extLst>
              <a:ext uri="{FF2B5EF4-FFF2-40B4-BE49-F238E27FC236}">
                <a16:creationId xmlns:a16="http://schemas.microsoft.com/office/drawing/2014/main" id="{7E2C24C5-AA7C-E94F-B281-ECB2325C5EBF}"/>
              </a:ext>
            </a:extLst>
          </p:cNvPr>
          <p:cNvSpPr>
            <a:spLocks noChangeArrowheads="1"/>
          </p:cNvSpPr>
          <p:nvPr/>
        </p:nvSpPr>
        <p:spPr bwMode="auto">
          <a:xfrm rot="10800000">
            <a:off x="269875" y="1071563"/>
            <a:ext cx="461963" cy="5394325"/>
          </a:xfrm>
          <a:prstGeom prst="rect">
            <a:avLst/>
          </a:prstGeom>
          <a:solidFill>
            <a:srgbClr val="FFF7CD"/>
          </a:solidFill>
          <a:ln w="9525">
            <a:solidFill>
              <a:schemeClr val="tx1"/>
            </a:solidFill>
            <a:miter lim="800000"/>
            <a:headEnd/>
            <a:tailEnd/>
          </a:ln>
        </p:spPr>
        <p:txBody>
          <a:bodyPr vert="eaVert" wrap="none" lIns="0" r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b="1"/>
              <a:t>Capability</a:t>
            </a:r>
          </a:p>
        </p:txBody>
      </p:sp>
      <p:sp>
        <p:nvSpPr>
          <p:cNvPr id="51212" name="AutoShape 1026">
            <a:extLst>
              <a:ext uri="{FF2B5EF4-FFF2-40B4-BE49-F238E27FC236}">
                <a16:creationId xmlns:a16="http://schemas.microsoft.com/office/drawing/2014/main" id="{18FED496-F251-6241-97A3-0F18FC61C9DD}"/>
              </a:ext>
            </a:extLst>
          </p:cNvPr>
          <p:cNvSpPr>
            <a:spLocks noChangeArrowheads="1"/>
          </p:cNvSpPr>
          <p:nvPr/>
        </p:nvSpPr>
        <p:spPr bwMode="auto">
          <a:xfrm>
            <a:off x="609600" y="6524625"/>
            <a:ext cx="8153400" cy="296863"/>
          </a:xfrm>
          <a:prstGeom prst="rightArrow">
            <a:avLst>
              <a:gd name="adj1" fmla="val 62500"/>
              <a:gd name="adj2" fmla="val 192129"/>
            </a:avLst>
          </a:prstGeom>
          <a:solidFill>
            <a:srgbClr val="C0C0C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200" b="1"/>
          </a:p>
        </p:txBody>
      </p:sp>
      <p:sp>
        <p:nvSpPr>
          <p:cNvPr id="51213" name="Text Box 1027">
            <a:extLst>
              <a:ext uri="{FF2B5EF4-FFF2-40B4-BE49-F238E27FC236}">
                <a16:creationId xmlns:a16="http://schemas.microsoft.com/office/drawing/2014/main" id="{4947B2CC-C9A1-6A4C-868E-1047D2EF8360}"/>
              </a:ext>
            </a:extLst>
          </p:cNvPr>
          <p:cNvSpPr txBox="1">
            <a:spLocks noChangeArrowheads="1"/>
          </p:cNvSpPr>
          <p:nvPr/>
        </p:nvSpPr>
        <p:spPr bwMode="auto">
          <a:xfrm>
            <a:off x="1747838" y="6553200"/>
            <a:ext cx="1336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t>Near Term (0-2 yrs)</a:t>
            </a:r>
          </a:p>
        </p:txBody>
      </p:sp>
      <p:sp>
        <p:nvSpPr>
          <p:cNvPr id="51214" name="Text Box 1029">
            <a:extLst>
              <a:ext uri="{FF2B5EF4-FFF2-40B4-BE49-F238E27FC236}">
                <a16:creationId xmlns:a16="http://schemas.microsoft.com/office/drawing/2014/main" id="{226E6349-C09C-9349-BB11-47D6B49F324D}"/>
              </a:ext>
            </a:extLst>
          </p:cNvPr>
          <p:cNvSpPr txBox="1">
            <a:spLocks noChangeArrowheads="1"/>
          </p:cNvSpPr>
          <p:nvPr/>
        </p:nvSpPr>
        <p:spPr bwMode="auto">
          <a:xfrm>
            <a:off x="6459538" y="6553200"/>
            <a:ext cx="1312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t> Mid Term (2-5 yrs)</a:t>
            </a:r>
          </a:p>
        </p:txBody>
      </p:sp>
      <p:sp>
        <p:nvSpPr>
          <p:cNvPr id="51250" name="Text Box 89">
            <a:extLst>
              <a:ext uri="{FF2B5EF4-FFF2-40B4-BE49-F238E27FC236}">
                <a16:creationId xmlns:a16="http://schemas.microsoft.com/office/drawing/2014/main" id="{C4E824F7-112C-A444-B7C0-918C88397D7D}"/>
              </a:ext>
            </a:extLst>
          </p:cNvPr>
          <p:cNvSpPr txBox="1">
            <a:spLocks noChangeArrowheads="1"/>
          </p:cNvSpPr>
          <p:nvPr/>
        </p:nvSpPr>
        <p:spPr bwMode="auto">
          <a:xfrm>
            <a:off x="1143000" y="638175"/>
            <a:ext cx="1231900" cy="276225"/>
          </a:xfrm>
          <a:prstGeom prst="rect">
            <a:avLst/>
          </a:prstGeom>
          <a:solidFill>
            <a:srgbClr val="D99F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a:t>first priority,</a:t>
            </a:r>
          </a:p>
        </p:txBody>
      </p:sp>
      <p:sp>
        <p:nvSpPr>
          <p:cNvPr id="51251" name="Text Box 111">
            <a:extLst>
              <a:ext uri="{FF2B5EF4-FFF2-40B4-BE49-F238E27FC236}">
                <a16:creationId xmlns:a16="http://schemas.microsoft.com/office/drawing/2014/main" id="{EB0CF38F-B836-F64F-82B0-9985804F4311}"/>
              </a:ext>
            </a:extLst>
          </p:cNvPr>
          <p:cNvSpPr txBox="1">
            <a:spLocks noChangeArrowheads="1"/>
          </p:cNvSpPr>
          <p:nvPr/>
        </p:nvSpPr>
        <p:spPr bwMode="auto">
          <a:xfrm>
            <a:off x="2459038" y="638175"/>
            <a:ext cx="1435100" cy="276225"/>
          </a:xfrm>
          <a:prstGeom prst="rect">
            <a:avLst/>
          </a:prstGeom>
          <a:solidFill>
            <a:srgbClr val="FBB14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a:t>second priority,</a:t>
            </a:r>
          </a:p>
        </p:txBody>
      </p:sp>
      <p:sp>
        <p:nvSpPr>
          <p:cNvPr id="51252" name="Text Box 87">
            <a:extLst>
              <a:ext uri="{FF2B5EF4-FFF2-40B4-BE49-F238E27FC236}">
                <a16:creationId xmlns:a16="http://schemas.microsoft.com/office/drawing/2014/main" id="{0994F6EA-3716-C044-BB23-818E9EA0B47E}"/>
              </a:ext>
            </a:extLst>
          </p:cNvPr>
          <p:cNvSpPr txBox="1">
            <a:spLocks noChangeArrowheads="1"/>
          </p:cNvSpPr>
          <p:nvPr/>
        </p:nvSpPr>
        <p:spPr bwMode="auto">
          <a:xfrm>
            <a:off x="3979863" y="638175"/>
            <a:ext cx="1146175" cy="27622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a:t>third priority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2">
            <a:extLst>
              <a:ext uri="{FF2B5EF4-FFF2-40B4-BE49-F238E27FC236}">
                <a16:creationId xmlns:a16="http://schemas.microsoft.com/office/drawing/2014/main" id="{FEB7EA85-1EE1-4642-818D-886B3344E64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a:t>September 2008</a:t>
            </a:r>
            <a:endParaRPr lang="en-US" altLang="en-US" sz="800"/>
          </a:p>
        </p:txBody>
      </p:sp>
      <p:sp>
        <p:nvSpPr>
          <p:cNvPr id="52227" name="Slide Number Placeholder 4">
            <a:extLst>
              <a:ext uri="{FF2B5EF4-FFF2-40B4-BE49-F238E27FC236}">
                <a16:creationId xmlns:a16="http://schemas.microsoft.com/office/drawing/2014/main" id="{BF087196-5224-FD41-9682-E04900063A7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C5643FC-2CC1-684C-8CEB-461A464C8CF9}" type="slidenum">
              <a:rPr lang="en-US" altLang="en-US" sz="800"/>
              <a:pPr/>
              <a:t>21</a:t>
            </a:fld>
            <a:endParaRPr lang="en-US" altLang="en-US" sz="800"/>
          </a:p>
        </p:txBody>
      </p:sp>
      <p:sp>
        <p:nvSpPr>
          <p:cNvPr id="52228" name="Rectangle 119">
            <a:extLst>
              <a:ext uri="{FF2B5EF4-FFF2-40B4-BE49-F238E27FC236}">
                <a16:creationId xmlns:a16="http://schemas.microsoft.com/office/drawing/2014/main" id="{EB0A03A4-8011-DC43-96E7-D7BDE4A8759B}"/>
              </a:ext>
            </a:extLst>
          </p:cNvPr>
          <p:cNvSpPr>
            <a:spLocks noGrp="1" noChangeArrowheads="1"/>
          </p:cNvSpPr>
          <p:nvPr>
            <p:ph type="title"/>
          </p:nvPr>
        </p:nvSpPr>
        <p:spPr>
          <a:xfrm>
            <a:off x="1143000" y="228600"/>
            <a:ext cx="7391400" cy="685800"/>
          </a:xfrm>
        </p:spPr>
        <p:txBody>
          <a:bodyPr/>
          <a:lstStyle/>
          <a:p>
            <a:pPr eaLnBrk="1" hangingPunct="1"/>
            <a:r>
              <a:rPr lang="en-US" altLang="en-US" sz="2000"/>
              <a:t>Semantic Web: Roadmap Details</a:t>
            </a:r>
            <a:br>
              <a:rPr lang="en-US" altLang="en-US" sz="2000"/>
            </a:br>
            <a:endParaRPr lang="en-US" altLang="en-US" sz="2000"/>
          </a:p>
        </p:txBody>
      </p:sp>
      <p:sp>
        <p:nvSpPr>
          <p:cNvPr id="52229" name="Text Box 8">
            <a:extLst>
              <a:ext uri="{FF2B5EF4-FFF2-40B4-BE49-F238E27FC236}">
                <a16:creationId xmlns:a16="http://schemas.microsoft.com/office/drawing/2014/main" id="{FB4CE784-F83F-864D-9845-56C9A7CC4D38}"/>
              </a:ext>
            </a:extLst>
          </p:cNvPr>
          <p:cNvSpPr txBox="1">
            <a:spLocks noChangeArrowheads="1"/>
          </p:cNvSpPr>
          <p:nvPr/>
        </p:nvSpPr>
        <p:spPr bwMode="auto">
          <a:xfrm>
            <a:off x="3429000" y="6497638"/>
            <a:ext cx="9144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50000"/>
              </a:spcBef>
            </a:pPr>
            <a:r>
              <a:rPr lang="en-US" altLang="en-US" sz="1400" b="1" i="1"/>
              <a:t>Semantics</a:t>
            </a:r>
          </a:p>
        </p:txBody>
      </p:sp>
      <p:sp>
        <p:nvSpPr>
          <p:cNvPr id="52230" name="Text Box 9">
            <a:extLst>
              <a:ext uri="{FF2B5EF4-FFF2-40B4-BE49-F238E27FC236}">
                <a16:creationId xmlns:a16="http://schemas.microsoft.com/office/drawing/2014/main" id="{6709ABFA-429F-9148-994E-839C7C8B0B12}"/>
              </a:ext>
            </a:extLst>
          </p:cNvPr>
          <p:cNvSpPr txBox="1">
            <a:spLocks noChangeArrowheads="1"/>
          </p:cNvSpPr>
          <p:nvPr/>
        </p:nvSpPr>
        <p:spPr bwMode="auto">
          <a:xfrm>
            <a:off x="7010400" y="647700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400" b="1" i="1"/>
              <a:t>Proof/Trust</a:t>
            </a:r>
          </a:p>
        </p:txBody>
      </p:sp>
      <p:sp>
        <p:nvSpPr>
          <p:cNvPr id="52231" name="Text Box 16">
            <a:extLst>
              <a:ext uri="{FF2B5EF4-FFF2-40B4-BE49-F238E27FC236}">
                <a16:creationId xmlns:a16="http://schemas.microsoft.com/office/drawing/2014/main" id="{10A175CC-482A-FC4C-97DC-A683258086F1}"/>
              </a:ext>
            </a:extLst>
          </p:cNvPr>
          <p:cNvSpPr txBox="1">
            <a:spLocks noChangeArrowheads="1"/>
          </p:cNvSpPr>
          <p:nvPr/>
        </p:nvSpPr>
        <p:spPr bwMode="auto">
          <a:xfrm>
            <a:off x="1981200" y="64770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400" b="1" i="1"/>
              <a:t>Syntax</a:t>
            </a:r>
          </a:p>
        </p:txBody>
      </p:sp>
      <p:sp>
        <p:nvSpPr>
          <p:cNvPr id="52232" name="Text Box 19">
            <a:extLst>
              <a:ext uri="{FF2B5EF4-FFF2-40B4-BE49-F238E27FC236}">
                <a16:creationId xmlns:a16="http://schemas.microsoft.com/office/drawing/2014/main" id="{B5B64CE7-7292-5047-95D1-FBF1D403F5A6}"/>
              </a:ext>
            </a:extLst>
          </p:cNvPr>
          <p:cNvSpPr txBox="1">
            <a:spLocks noChangeArrowheads="1"/>
          </p:cNvSpPr>
          <p:nvPr/>
        </p:nvSpPr>
        <p:spPr bwMode="auto">
          <a:xfrm>
            <a:off x="5029200" y="64770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400" b="1" i="1"/>
              <a:t>Explanation/Rules</a:t>
            </a:r>
          </a:p>
        </p:txBody>
      </p:sp>
      <p:sp>
        <p:nvSpPr>
          <p:cNvPr id="52233" name="AutoShape 63">
            <a:extLst>
              <a:ext uri="{FF2B5EF4-FFF2-40B4-BE49-F238E27FC236}">
                <a16:creationId xmlns:a16="http://schemas.microsoft.com/office/drawing/2014/main" id="{A9A5F28D-2A03-5C4D-A42D-8F3145808F51}"/>
              </a:ext>
            </a:extLst>
          </p:cNvPr>
          <p:cNvSpPr>
            <a:spLocks noChangeArrowheads="1"/>
          </p:cNvSpPr>
          <p:nvPr/>
        </p:nvSpPr>
        <p:spPr bwMode="auto">
          <a:xfrm>
            <a:off x="1676400" y="6019800"/>
            <a:ext cx="7162800" cy="457200"/>
          </a:xfrm>
          <a:prstGeom prst="rightArrow">
            <a:avLst>
              <a:gd name="adj1" fmla="val 62500"/>
              <a:gd name="adj2" fmla="val 109594"/>
            </a:avLst>
          </a:prstGeom>
          <a:solidFill>
            <a:srgbClr val="C0C0C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400" b="1"/>
          </a:p>
        </p:txBody>
      </p:sp>
      <p:sp>
        <p:nvSpPr>
          <p:cNvPr id="52234" name="Text Box 64">
            <a:extLst>
              <a:ext uri="{FF2B5EF4-FFF2-40B4-BE49-F238E27FC236}">
                <a16:creationId xmlns:a16="http://schemas.microsoft.com/office/drawing/2014/main" id="{41835DFB-50B4-6544-B2D1-0996559E817E}"/>
              </a:ext>
            </a:extLst>
          </p:cNvPr>
          <p:cNvSpPr txBox="1">
            <a:spLocks noChangeArrowheads="1"/>
          </p:cNvSpPr>
          <p:nvPr/>
        </p:nvSpPr>
        <p:spPr bwMode="auto">
          <a:xfrm>
            <a:off x="3130550" y="6094413"/>
            <a:ext cx="1512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latin typeface="Arial Narrow" panose="020B0604020202020204" pitchFamily="34" charset="0"/>
              </a:rPr>
              <a:t>Near Term (0-2 yrs)</a:t>
            </a:r>
          </a:p>
        </p:txBody>
      </p:sp>
      <p:sp>
        <p:nvSpPr>
          <p:cNvPr id="52235" name="Text Box 65">
            <a:extLst>
              <a:ext uri="{FF2B5EF4-FFF2-40B4-BE49-F238E27FC236}">
                <a16:creationId xmlns:a16="http://schemas.microsoft.com/office/drawing/2014/main" id="{E9DF597F-6CA0-9946-A039-386B1AF573AA}"/>
              </a:ext>
            </a:extLst>
          </p:cNvPr>
          <p:cNvSpPr txBox="1">
            <a:spLocks noChangeArrowheads="1"/>
          </p:cNvSpPr>
          <p:nvPr/>
        </p:nvSpPr>
        <p:spPr bwMode="auto">
          <a:xfrm>
            <a:off x="1916113" y="6094413"/>
            <a:ext cx="7508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latin typeface="Arial Narrow" panose="020B0604020202020204" pitchFamily="34" charset="0"/>
              </a:rPr>
              <a:t> Current</a:t>
            </a:r>
          </a:p>
        </p:txBody>
      </p:sp>
      <p:sp>
        <p:nvSpPr>
          <p:cNvPr id="52236" name="Text Box 66">
            <a:extLst>
              <a:ext uri="{FF2B5EF4-FFF2-40B4-BE49-F238E27FC236}">
                <a16:creationId xmlns:a16="http://schemas.microsoft.com/office/drawing/2014/main" id="{DECF332F-E5F4-AF43-B6A6-6FBB9212E7BF}"/>
              </a:ext>
            </a:extLst>
          </p:cNvPr>
          <p:cNvSpPr txBox="1">
            <a:spLocks noChangeArrowheads="1"/>
          </p:cNvSpPr>
          <p:nvPr/>
        </p:nvSpPr>
        <p:spPr bwMode="auto">
          <a:xfrm>
            <a:off x="5065713" y="6094413"/>
            <a:ext cx="1481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latin typeface="Arial Narrow" panose="020B0604020202020204" pitchFamily="34" charset="0"/>
              </a:rPr>
              <a:t> Mid Term (2-5 yrs)</a:t>
            </a:r>
          </a:p>
        </p:txBody>
      </p:sp>
      <p:sp>
        <p:nvSpPr>
          <p:cNvPr id="52237" name="Text Box 67">
            <a:extLst>
              <a:ext uri="{FF2B5EF4-FFF2-40B4-BE49-F238E27FC236}">
                <a16:creationId xmlns:a16="http://schemas.microsoft.com/office/drawing/2014/main" id="{C9E4D02D-45D3-694D-B1A4-C83AD90207FD}"/>
              </a:ext>
            </a:extLst>
          </p:cNvPr>
          <p:cNvSpPr txBox="1">
            <a:spLocks noChangeArrowheads="1"/>
          </p:cNvSpPr>
          <p:nvPr/>
        </p:nvSpPr>
        <p:spPr bwMode="auto">
          <a:xfrm>
            <a:off x="6934200" y="6094413"/>
            <a:ext cx="1541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latin typeface="Arial Narrow" panose="020B0604020202020204" pitchFamily="34" charset="0"/>
              </a:rPr>
              <a:t> Long Term (5+ yrs)</a:t>
            </a:r>
          </a:p>
        </p:txBody>
      </p:sp>
      <p:sp>
        <p:nvSpPr>
          <p:cNvPr id="52239" name="Line 69">
            <a:extLst>
              <a:ext uri="{FF2B5EF4-FFF2-40B4-BE49-F238E27FC236}">
                <a16:creationId xmlns:a16="http://schemas.microsoft.com/office/drawing/2014/main" id="{19C149BD-3A67-9B4D-8746-A2AFC8F4BB23}"/>
              </a:ext>
            </a:extLst>
          </p:cNvPr>
          <p:cNvSpPr>
            <a:spLocks noChangeShapeType="1"/>
          </p:cNvSpPr>
          <p:nvPr/>
        </p:nvSpPr>
        <p:spPr bwMode="auto">
          <a:xfrm>
            <a:off x="1752600" y="5043488"/>
            <a:ext cx="6705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40" name="AutoShape 70">
            <a:extLst>
              <a:ext uri="{FF2B5EF4-FFF2-40B4-BE49-F238E27FC236}">
                <a16:creationId xmlns:a16="http://schemas.microsoft.com/office/drawing/2014/main" id="{A2BF6FF4-BBC1-3E42-9562-2C010CB7A842}"/>
              </a:ext>
            </a:extLst>
          </p:cNvPr>
          <p:cNvSpPr>
            <a:spLocks noChangeArrowheads="1"/>
          </p:cNvSpPr>
          <p:nvPr/>
        </p:nvSpPr>
        <p:spPr bwMode="auto">
          <a:xfrm>
            <a:off x="2247900" y="4891088"/>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41" name="AutoShape 71">
            <a:extLst>
              <a:ext uri="{FF2B5EF4-FFF2-40B4-BE49-F238E27FC236}">
                <a16:creationId xmlns:a16="http://schemas.microsoft.com/office/drawing/2014/main" id="{87F7C5BC-3490-094F-8E5B-68EC9201242C}"/>
              </a:ext>
            </a:extLst>
          </p:cNvPr>
          <p:cNvSpPr>
            <a:spLocks noChangeArrowheads="1"/>
          </p:cNvSpPr>
          <p:nvPr/>
        </p:nvSpPr>
        <p:spPr bwMode="auto">
          <a:xfrm>
            <a:off x="5753100" y="4891088"/>
            <a:ext cx="152400" cy="152400"/>
          </a:xfrm>
          <a:prstGeom prst="triangle">
            <a:avLst>
              <a:gd name="adj" fmla="val 51042"/>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43" name="AutoShape 73">
            <a:extLst>
              <a:ext uri="{FF2B5EF4-FFF2-40B4-BE49-F238E27FC236}">
                <a16:creationId xmlns:a16="http://schemas.microsoft.com/office/drawing/2014/main" id="{BE399D82-137F-1746-AA5A-62CAF6580728}"/>
              </a:ext>
            </a:extLst>
          </p:cNvPr>
          <p:cNvSpPr>
            <a:spLocks noChangeArrowheads="1"/>
          </p:cNvSpPr>
          <p:nvPr/>
        </p:nvSpPr>
        <p:spPr bwMode="auto">
          <a:xfrm>
            <a:off x="2171700" y="5791200"/>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44" name="AutoShape 74">
            <a:extLst>
              <a:ext uri="{FF2B5EF4-FFF2-40B4-BE49-F238E27FC236}">
                <a16:creationId xmlns:a16="http://schemas.microsoft.com/office/drawing/2014/main" id="{61063713-FC07-B64C-9FC0-E2910E39D757}"/>
              </a:ext>
            </a:extLst>
          </p:cNvPr>
          <p:cNvSpPr>
            <a:spLocks noChangeArrowheads="1"/>
          </p:cNvSpPr>
          <p:nvPr/>
        </p:nvSpPr>
        <p:spPr bwMode="auto">
          <a:xfrm>
            <a:off x="3962400" y="5791200"/>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45" name="AutoShape 75">
            <a:extLst>
              <a:ext uri="{FF2B5EF4-FFF2-40B4-BE49-F238E27FC236}">
                <a16:creationId xmlns:a16="http://schemas.microsoft.com/office/drawing/2014/main" id="{C8D7E0CD-331B-1942-8EE4-F98F200B01B1}"/>
              </a:ext>
            </a:extLst>
          </p:cNvPr>
          <p:cNvSpPr>
            <a:spLocks noChangeArrowheads="1"/>
          </p:cNvSpPr>
          <p:nvPr/>
        </p:nvSpPr>
        <p:spPr bwMode="auto">
          <a:xfrm>
            <a:off x="5829300" y="5791200"/>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48" name="AutoShape 78">
            <a:extLst>
              <a:ext uri="{FF2B5EF4-FFF2-40B4-BE49-F238E27FC236}">
                <a16:creationId xmlns:a16="http://schemas.microsoft.com/office/drawing/2014/main" id="{7CFA3F5F-EB6F-9248-88C8-5AB2A6A493B5}"/>
              </a:ext>
            </a:extLst>
          </p:cNvPr>
          <p:cNvSpPr>
            <a:spLocks noChangeArrowheads="1"/>
          </p:cNvSpPr>
          <p:nvPr/>
        </p:nvSpPr>
        <p:spPr bwMode="auto">
          <a:xfrm>
            <a:off x="3962400" y="2865438"/>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49" name="AutoShape 79">
            <a:extLst>
              <a:ext uri="{FF2B5EF4-FFF2-40B4-BE49-F238E27FC236}">
                <a16:creationId xmlns:a16="http://schemas.microsoft.com/office/drawing/2014/main" id="{30E8552C-E7F4-D542-9960-E548B249D574}"/>
              </a:ext>
            </a:extLst>
          </p:cNvPr>
          <p:cNvSpPr>
            <a:spLocks noChangeArrowheads="1"/>
          </p:cNvSpPr>
          <p:nvPr/>
        </p:nvSpPr>
        <p:spPr bwMode="auto">
          <a:xfrm>
            <a:off x="5708650" y="2865438"/>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50" name="AutoShape 80">
            <a:extLst>
              <a:ext uri="{FF2B5EF4-FFF2-40B4-BE49-F238E27FC236}">
                <a16:creationId xmlns:a16="http://schemas.microsoft.com/office/drawing/2014/main" id="{F562CA95-C0CB-774D-93F0-7021CBE40FEF}"/>
              </a:ext>
            </a:extLst>
          </p:cNvPr>
          <p:cNvSpPr>
            <a:spLocks noChangeArrowheads="1"/>
          </p:cNvSpPr>
          <p:nvPr/>
        </p:nvSpPr>
        <p:spPr bwMode="auto">
          <a:xfrm>
            <a:off x="2251075" y="2865438"/>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53" name="AutoShape 83">
            <a:extLst>
              <a:ext uri="{FF2B5EF4-FFF2-40B4-BE49-F238E27FC236}">
                <a16:creationId xmlns:a16="http://schemas.microsoft.com/office/drawing/2014/main" id="{3B834772-51CA-9E43-88C8-7F0DDF818DA8}"/>
              </a:ext>
            </a:extLst>
          </p:cNvPr>
          <p:cNvSpPr>
            <a:spLocks noChangeArrowheads="1"/>
          </p:cNvSpPr>
          <p:nvPr/>
        </p:nvSpPr>
        <p:spPr bwMode="auto">
          <a:xfrm>
            <a:off x="7540625" y="5791200"/>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55" name="Line 85">
            <a:extLst>
              <a:ext uri="{FF2B5EF4-FFF2-40B4-BE49-F238E27FC236}">
                <a16:creationId xmlns:a16="http://schemas.microsoft.com/office/drawing/2014/main" id="{17C390EE-5E6B-184C-9E8D-6DEC9EE490C7}"/>
              </a:ext>
            </a:extLst>
          </p:cNvPr>
          <p:cNvSpPr>
            <a:spLocks noChangeShapeType="1"/>
          </p:cNvSpPr>
          <p:nvPr/>
        </p:nvSpPr>
        <p:spPr bwMode="auto">
          <a:xfrm>
            <a:off x="1752600" y="3017838"/>
            <a:ext cx="6705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57" name="Text Box 87">
            <a:extLst>
              <a:ext uri="{FF2B5EF4-FFF2-40B4-BE49-F238E27FC236}">
                <a16:creationId xmlns:a16="http://schemas.microsoft.com/office/drawing/2014/main" id="{E1D00D48-E364-184F-B87D-9D80D1C7BDAE}"/>
              </a:ext>
            </a:extLst>
          </p:cNvPr>
          <p:cNvSpPr txBox="1">
            <a:spLocks noChangeArrowheads="1"/>
          </p:cNvSpPr>
          <p:nvPr/>
        </p:nvSpPr>
        <p:spPr bwMode="auto">
          <a:xfrm>
            <a:off x="6705600" y="2141538"/>
            <a:ext cx="1981200" cy="66675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Intelligent algorithm programming chaining</a:t>
            </a:r>
          </a:p>
        </p:txBody>
      </p:sp>
      <p:sp>
        <p:nvSpPr>
          <p:cNvPr id="52260" name="Line 90">
            <a:extLst>
              <a:ext uri="{FF2B5EF4-FFF2-40B4-BE49-F238E27FC236}">
                <a16:creationId xmlns:a16="http://schemas.microsoft.com/office/drawing/2014/main" id="{A1DD3B12-B419-0F47-AE67-6D930D309A55}"/>
              </a:ext>
            </a:extLst>
          </p:cNvPr>
          <p:cNvSpPr>
            <a:spLocks noChangeShapeType="1"/>
          </p:cNvSpPr>
          <p:nvPr/>
        </p:nvSpPr>
        <p:spPr bwMode="auto">
          <a:xfrm>
            <a:off x="1752600" y="2027238"/>
            <a:ext cx="6705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61" name="AutoShape 91">
            <a:extLst>
              <a:ext uri="{FF2B5EF4-FFF2-40B4-BE49-F238E27FC236}">
                <a16:creationId xmlns:a16="http://schemas.microsoft.com/office/drawing/2014/main" id="{FB12E6A5-1583-0F4F-B173-0DC79DCFB43D}"/>
              </a:ext>
            </a:extLst>
          </p:cNvPr>
          <p:cNvSpPr>
            <a:spLocks noChangeArrowheads="1"/>
          </p:cNvSpPr>
          <p:nvPr/>
        </p:nvSpPr>
        <p:spPr bwMode="auto">
          <a:xfrm>
            <a:off x="3703638" y="1873250"/>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62" name="AutoShape 92">
            <a:extLst>
              <a:ext uri="{FF2B5EF4-FFF2-40B4-BE49-F238E27FC236}">
                <a16:creationId xmlns:a16="http://schemas.microsoft.com/office/drawing/2014/main" id="{3278C8C2-EF64-9D40-A217-AB4026632F60}"/>
              </a:ext>
            </a:extLst>
          </p:cNvPr>
          <p:cNvSpPr>
            <a:spLocks noChangeArrowheads="1"/>
          </p:cNvSpPr>
          <p:nvPr/>
        </p:nvSpPr>
        <p:spPr bwMode="auto">
          <a:xfrm>
            <a:off x="5614988" y="1874838"/>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63" name="AutoShape 93">
            <a:extLst>
              <a:ext uri="{FF2B5EF4-FFF2-40B4-BE49-F238E27FC236}">
                <a16:creationId xmlns:a16="http://schemas.microsoft.com/office/drawing/2014/main" id="{49885125-B34D-094D-8F65-FCB4F2DF8290}"/>
              </a:ext>
            </a:extLst>
          </p:cNvPr>
          <p:cNvSpPr>
            <a:spLocks noChangeArrowheads="1"/>
          </p:cNvSpPr>
          <p:nvPr/>
        </p:nvSpPr>
        <p:spPr bwMode="auto">
          <a:xfrm>
            <a:off x="2082800" y="1873250"/>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64" name="Text Box 94">
            <a:extLst>
              <a:ext uri="{FF2B5EF4-FFF2-40B4-BE49-F238E27FC236}">
                <a16:creationId xmlns:a16="http://schemas.microsoft.com/office/drawing/2014/main" id="{CBFC2D99-2DA2-024D-A080-A074808BD550}"/>
              </a:ext>
            </a:extLst>
          </p:cNvPr>
          <p:cNvSpPr txBox="1">
            <a:spLocks noChangeArrowheads="1"/>
          </p:cNvSpPr>
          <p:nvPr/>
        </p:nvSpPr>
        <p:spPr bwMode="auto">
          <a:xfrm>
            <a:off x="266700" y="3290888"/>
            <a:ext cx="1219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800" b="1"/>
              <a:t>Inference</a:t>
            </a:r>
          </a:p>
        </p:txBody>
      </p:sp>
      <p:sp>
        <p:nvSpPr>
          <p:cNvPr id="52265" name="Text Box 95">
            <a:extLst>
              <a:ext uri="{FF2B5EF4-FFF2-40B4-BE49-F238E27FC236}">
                <a16:creationId xmlns:a16="http://schemas.microsoft.com/office/drawing/2014/main" id="{F23E2458-8E85-B84D-8118-E09C684E3E28}"/>
              </a:ext>
            </a:extLst>
          </p:cNvPr>
          <p:cNvSpPr txBox="1">
            <a:spLocks noChangeArrowheads="1"/>
          </p:cNvSpPr>
          <p:nvPr/>
        </p:nvSpPr>
        <p:spPr bwMode="auto">
          <a:xfrm>
            <a:off x="228600" y="4038600"/>
            <a:ext cx="129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800" b="1"/>
              <a:t>Earth Science Standards</a:t>
            </a:r>
          </a:p>
        </p:txBody>
      </p:sp>
      <p:sp>
        <p:nvSpPr>
          <p:cNvPr id="52266" name="Text Box 96">
            <a:extLst>
              <a:ext uri="{FF2B5EF4-FFF2-40B4-BE49-F238E27FC236}">
                <a16:creationId xmlns:a16="http://schemas.microsoft.com/office/drawing/2014/main" id="{2A229D19-A0FB-6042-BF27-D149998915C9}"/>
              </a:ext>
            </a:extLst>
          </p:cNvPr>
          <p:cNvSpPr txBox="1">
            <a:spLocks noChangeArrowheads="1"/>
          </p:cNvSpPr>
          <p:nvPr/>
        </p:nvSpPr>
        <p:spPr bwMode="auto">
          <a:xfrm>
            <a:off x="266700" y="2332038"/>
            <a:ext cx="1219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800" b="1"/>
              <a:t>Workflow</a:t>
            </a:r>
          </a:p>
        </p:txBody>
      </p:sp>
      <p:sp>
        <p:nvSpPr>
          <p:cNvPr id="52267" name="Text Box 97">
            <a:extLst>
              <a:ext uri="{FF2B5EF4-FFF2-40B4-BE49-F238E27FC236}">
                <a16:creationId xmlns:a16="http://schemas.microsoft.com/office/drawing/2014/main" id="{8B858061-D01C-EE43-84D1-7ECBBF5DC799}"/>
              </a:ext>
            </a:extLst>
          </p:cNvPr>
          <p:cNvSpPr txBox="1">
            <a:spLocks noChangeArrowheads="1"/>
          </p:cNvSpPr>
          <p:nvPr/>
        </p:nvSpPr>
        <p:spPr bwMode="auto">
          <a:xfrm>
            <a:off x="266700" y="1389063"/>
            <a:ext cx="1219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800" b="1"/>
              <a:t>Discovery</a:t>
            </a:r>
          </a:p>
        </p:txBody>
      </p:sp>
      <p:sp>
        <p:nvSpPr>
          <p:cNvPr id="52269" name="AutoShape 99">
            <a:extLst>
              <a:ext uri="{FF2B5EF4-FFF2-40B4-BE49-F238E27FC236}">
                <a16:creationId xmlns:a16="http://schemas.microsoft.com/office/drawing/2014/main" id="{E716443C-DCE5-6A42-B558-2BF790884684}"/>
              </a:ext>
            </a:extLst>
          </p:cNvPr>
          <p:cNvSpPr>
            <a:spLocks noChangeArrowheads="1"/>
          </p:cNvSpPr>
          <p:nvPr/>
        </p:nvSpPr>
        <p:spPr bwMode="auto">
          <a:xfrm>
            <a:off x="7772400" y="4876800"/>
            <a:ext cx="152400" cy="152400"/>
          </a:xfrm>
          <a:prstGeom prst="triangle">
            <a:avLst>
              <a:gd name="adj" fmla="val 51042"/>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70" name="AutoShape 100">
            <a:extLst>
              <a:ext uri="{FF2B5EF4-FFF2-40B4-BE49-F238E27FC236}">
                <a16:creationId xmlns:a16="http://schemas.microsoft.com/office/drawing/2014/main" id="{EDD2C586-989B-0C4E-9306-B5538C0CFFB5}"/>
              </a:ext>
            </a:extLst>
          </p:cNvPr>
          <p:cNvSpPr>
            <a:spLocks noChangeArrowheads="1"/>
          </p:cNvSpPr>
          <p:nvPr/>
        </p:nvSpPr>
        <p:spPr bwMode="auto">
          <a:xfrm>
            <a:off x="7620000" y="2865438"/>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72" name="Line 102">
            <a:extLst>
              <a:ext uri="{FF2B5EF4-FFF2-40B4-BE49-F238E27FC236}">
                <a16:creationId xmlns:a16="http://schemas.microsoft.com/office/drawing/2014/main" id="{C0B9758F-3B51-7F40-9299-F8583648DA01}"/>
              </a:ext>
            </a:extLst>
          </p:cNvPr>
          <p:cNvSpPr>
            <a:spLocks noChangeShapeType="1"/>
          </p:cNvSpPr>
          <p:nvPr/>
        </p:nvSpPr>
        <p:spPr bwMode="auto">
          <a:xfrm>
            <a:off x="1752600" y="4010025"/>
            <a:ext cx="6705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73" name="AutoShape 103">
            <a:extLst>
              <a:ext uri="{FF2B5EF4-FFF2-40B4-BE49-F238E27FC236}">
                <a16:creationId xmlns:a16="http://schemas.microsoft.com/office/drawing/2014/main" id="{9E4EF285-F63D-B941-9774-E54B11359321}"/>
              </a:ext>
            </a:extLst>
          </p:cNvPr>
          <p:cNvSpPr>
            <a:spLocks noChangeArrowheads="1"/>
          </p:cNvSpPr>
          <p:nvPr/>
        </p:nvSpPr>
        <p:spPr bwMode="auto">
          <a:xfrm>
            <a:off x="2286000" y="3857625"/>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74" name="AutoShape 104">
            <a:extLst>
              <a:ext uri="{FF2B5EF4-FFF2-40B4-BE49-F238E27FC236}">
                <a16:creationId xmlns:a16="http://schemas.microsoft.com/office/drawing/2014/main" id="{86FC9AED-B1B0-E24D-A3C6-F8147C2A4292}"/>
              </a:ext>
            </a:extLst>
          </p:cNvPr>
          <p:cNvSpPr>
            <a:spLocks noChangeArrowheads="1"/>
          </p:cNvSpPr>
          <p:nvPr/>
        </p:nvSpPr>
        <p:spPr bwMode="auto">
          <a:xfrm>
            <a:off x="4059238" y="3857625"/>
            <a:ext cx="152400" cy="152400"/>
          </a:xfrm>
          <a:prstGeom prst="triangle">
            <a:avLst>
              <a:gd name="adj" fmla="val 51042"/>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77" name="Text Box 107">
            <a:extLst>
              <a:ext uri="{FF2B5EF4-FFF2-40B4-BE49-F238E27FC236}">
                <a16:creationId xmlns:a16="http://schemas.microsoft.com/office/drawing/2014/main" id="{B0FB8205-6766-3F47-AF16-FF8ED7AB5448}"/>
              </a:ext>
            </a:extLst>
          </p:cNvPr>
          <p:cNvSpPr txBox="1">
            <a:spLocks noChangeArrowheads="1"/>
          </p:cNvSpPr>
          <p:nvPr/>
        </p:nvSpPr>
        <p:spPr bwMode="auto">
          <a:xfrm>
            <a:off x="228600" y="5348288"/>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800" b="1"/>
              <a:t>Languages</a:t>
            </a:r>
          </a:p>
        </p:txBody>
      </p:sp>
      <p:sp>
        <p:nvSpPr>
          <p:cNvPr id="52279" name="AutoShape 109">
            <a:extLst>
              <a:ext uri="{FF2B5EF4-FFF2-40B4-BE49-F238E27FC236}">
                <a16:creationId xmlns:a16="http://schemas.microsoft.com/office/drawing/2014/main" id="{C01A58D1-02AB-6147-862A-8085B582BFC2}"/>
              </a:ext>
            </a:extLst>
          </p:cNvPr>
          <p:cNvSpPr>
            <a:spLocks noChangeArrowheads="1"/>
          </p:cNvSpPr>
          <p:nvPr/>
        </p:nvSpPr>
        <p:spPr bwMode="auto">
          <a:xfrm>
            <a:off x="5783263" y="3857625"/>
            <a:ext cx="152400" cy="152400"/>
          </a:xfrm>
          <a:prstGeom prst="triangle">
            <a:avLst>
              <a:gd name="adj" fmla="val 51042"/>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52296" name="Group 72">
            <a:extLst>
              <a:ext uri="{FF2B5EF4-FFF2-40B4-BE49-F238E27FC236}">
                <a16:creationId xmlns:a16="http://schemas.microsoft.com/office/drawing/2014/main" id="{C7EA650E-0A6C-1943-A57D-BDACE493EC37}"/>
              </a:ext>
            </a:extLst>
          </p:cNvPr>
          <p:cNvGrpSpPr>
            <a:grpSpLocks/>
          </p:cNvGrpSpPr>
          <p:nvPr/>
        </p:nvGrpSpPr>
        <p:grpSpPr bwMode="auto">
          <a:xfrm>
            <a:off x="5029200" y="1160463"/>
            <a:ext cx="3657600" cy="1647825"/>
            <a:chOff x="3168" y="731"/>
            <a:chExt cx="2304" cy="1038"/>
          </a:xfrm>
        </p:grpSpPr>
        <p:sp>
          <p:nvSpPr>
            <p:cNvPr id="52271" name="Text Box 101">
              <a:extLst>
                <a:ext uri="{FF2B5EF4-FFF2-40B4-BE49-F238E27FC236}">
                  <a16:creationId xmlns:a16="http://schemas.microsoft.com/office/drawing/2014/main" id="{980B621E-0CDE-8B45-AF61-6B80F119E7DC}"/>
                </a:ext>
              </a:extLst>
            </p:cNvPr>
            <p:cNvSpPr txBox="1">
              <a:spLocks noChangeArrowheads="1"/>
            </p:cNvSpPr>
            <p:nvPr/>
          </p:nvSpPr>
          <p:spPr bwMode="auto">
            <a:xfrm>
              <a:off x="3168" y="1349"/>
              <a:ext cx="956" cy="420"/>
            </a:xfrm>
            <a:prstGeom prst="rect">
              <a:avLst/>
            </a:prstGeom>
            <a:solidFill>
              <a:srgbClr val="FBB14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Semantic service chaining</a:t>
              </a:r>
            </a:p>
          </p:txBody>
        </p:sp>
        <p:sp>
          <p:nvSpPr>
            <p:cNvPr id="52281" name="Text Box 111">
              <a:extLst>
                <a:ext uri="{FF2B5EF4-FFF2-40B4-BE49-F238E27FC236}">
                  <a16:creationId xmlns:a16="http://schemas.microsoft.com/office/drawing/2014/main" id="{C72A464F-E444-774B-8CAA-9FE0E780617B}"/>
                </a:ext>
              </a:extLst>
            </p:cNvPr>
            <p:cNvSpPr txBox="1">
              <a:spLocks noChangeArrowheads="1"/>
            </p:cNvSpPr>
            <p:nvPr/>
          </p:nvSpPr>
          <p:spPr bwMode="auto">
            <a:xfrm>
              <a:off x="4224" y="731"/>
              <a:ext cx="1248" cy="421"/>
            </a:xfrm>
            <a:prstGeom prst="rect">
              <a:avLst/>
            </a:prstGeom>
            <a:solidFill>
              <a:srgbClr val="FBB14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Automatic knowledge discovery and mining</a:t>
              </a:r>
            </a:p>
          </p:txBody>
        </p:sp>
      </p:grpSp>
      <p:sp>
        <p:nvSpPr>
          <p:cNvPr id="52282" name="AutoShape 112">
            <a:extLst>
              <a:ext uri="{FF2B5EF4-FFF2-40B4-BE49-F238E27FC236}">
                <a16:creationId xmlns:a16="http://schemas.microsoft.com/office/drawing/2014/main" id="{A0B495A8-EA78-BB41-821C-953E4F53896E}"/>
              </a:ext>
            </a:extLst>
          </p:cNvPr>
          <p:cNvSpPr>
            <a:spLocks noChangeArrowheads="1"/>
          </p:cNvSpPr>
          <p:nvPr/>
        </p:nvSpPr>
        <p:spPr bwMode="auto">
          <a:xfrm>
            <a:off x="7620000" y="1874838"/>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83" name="AutoShape 113">
            <a:extLst>
              <a:ext uri="{FF2B5EF4-FFF2-40B4-BE49-F238E27FC236}">
                <a16:creationId xmlns:a16="http://schemas.microsoft.com/office/drawing/2014/main" id="{84835B63-4B21-ED42-B46C-E845E9F180A5}"/>
              </a:ext>
            </a:extLst>
          </p:cNvPr>
          <p:cNvSpPr>
            <a:spLocks noChangeArrowheads="1"/>
          </p:cNvSpPr>
          <p:nvPr/>
        </p:nvSpPr>
        <p:spPr bwMode="auto">
          <a:xfrm>
            <a:off x="3962400" y="4876800"/>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52294" name="Group 70">
            <a:extLst>
              <a:ext uri="{FF2B5EF4-FFF2-40B4-BE49-F238E27FC236}">
                <a16:creationId xmlns:a16="http://schemas.microsoft.com/office/drawing/2014/main" id="{C127015E-8B6B-4C43-87CF-0D9BFF959718}"/>
              </a:ext>
            </a:extLst>
          </p:cNvPr>
          <p:cNvGrpSpPr>
            <a:grpSpLocks/>
          </p:cNvGrpSpPr>
          <p:nvPr/>
        </p:nvGrpSpPr>
        <p:grpSpPr bwMode="auto">
          <a:xfrm>
            <a:off x="1524000" y="1160463"/>
            <a:ext cx="3352800" cy="3611562"/>
            <a:chOff x="960" y="731"/>
            <a:chExt cx="2112" cy="2275"/>
          </a:xfrm>
        </p:grpSpPr>
        <p:sp>
          <p:nvSpPr>
            <p:cNvPr id="52242" name="Text Box 72">
              <a:extLst>
                <a:ext uri="{FF2B5EF4-FFF2-40B4-BE49-F238E27FC236}">
                  <a16:creationId xmlns:a16="http://schemas.microsoft.com/office/drawing/2014/main" id="{DFAD2329-6DCC-1E4C-8498-B8C3CEA0C11C}"/>
                </a:ext>
              </a:extLst>
            </p:cNvPr>
            <p:cNvSpPr txBox="1">
              <a:spLocks noChangeArrowheads="1"/>
            </p:cNvSpPr>
            <p:nvPr/>
          </p:nvSpPr>
          <p:spPr bwMode="auto">
            <a:xfrm>
              <a:off x="2016" y="2585"/>
              <a:ext cx="1056" cy="421"/>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SWEET Core 1.0</a:t>
              </a:r>
            </a:p>
            <a:p>
              <a:pPr algn="ctr">
                <a:lnSpc>
                  <a:spcPct val="90000"/>
                </a:lnSpc>
              </a:pPr>
              <a:r>
                <a:rPr lang="en-US" altLang="en-US" sz="1400" b="1"/>
                <a:t>VSTO, MMI, others</a:t>
              </a:r>
            </a:p>
          </p:txBody>
        </p:sp>
        <p:sp>
          <p:nvSpPr>
            <p:cNvPr id="52256" name="Text Box 86">
              <a:extLst>
                <a:ext uri="{FF2B5EF4-FFF2-40B4-BE49-F238E27FC236}">
                  <a16:creationId xmlns:a16="http://schemas.microsoft.com/office/drawing/2014/main" id="{DABB4043-2172-6C4E-9D0B-BFE2F2A44BE9}"/>
                </a:ext>
              </a:extLst>
            </p:cNvPr>
            <p:cNvSpPr txBox="1">
              <a:spLocks noChangeArrowheads="1"/>
            </p:cNvSpPr>
            <p:nvPr/>
          </p:nvSpPr>
          <p:spPr bwMode="auto">
            <a:xfrm>
              <a:off x="960" y="1349"/>
              <a:ext cx="1012" cy="420"/>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Standard workflow language (BPEL)</a:t>
              </a:r>
            </a:p>
          </p:txBody>
        </p:sp>
        <p:sp>
          <p:nvSpPr>
            <p:cNvPr id="52258" name="Text Box 88">
              <a:extLst>
                <a:ext uri="{FF2B5EF4-FFF2-40B4-BE49-F238E27FC236}">
                  <a16:creationId xmlns:a16="http://schemas.microsoft.com/office/drawing/2014/main" id="{192EC51D-5AED-AA4A-B0BE-0D5F2220AEB9}"/>
                </a:ext>
              </a:extLst>
            </p:cNvPr>
            <p:cNvSpPr txBox="1">
              <a:spLocks noChangeArrowheads="1"/>
            </p:cNvSpPr>
            <p:nvPr/>
          </p:nvSpPr>
          <p:spPr bwMode="auto">
            <a:xfrm>
              <a:off x="960" y="731"/>
              <a:ext cx="800" cy="421"/>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Competing catalog schemas</a:t>
              </a:r>
            </a:p>
          </p:txBody>
        </p:sp>
        <p:sp>
          <p:nvSpPr>
            <p:cNvPr id="52284" name="Text Box 114">
              <a:extLst>
                <a:ext uri="{FF2B5EF4-FFF2-40B4-BE49-F238E27FC236}">
                  <a16:creationId xmlns:a16="http://schemas.microsoft.com/office/drawing/2014/main" id="{D1F7DD03-CA73-714E-8786-A01FADD4E088}"/>
                </a:ext>
              </a:extLst>
            </p:cNvPr>
            <p:cNvSpPr txBox="1">
              <a:spLocks noChangeArrowheads="1"/>
            </p:cNvSpPr>
            <p:nvPr/>
          </p:nvSpPr>
          <p:spPr bwMode="auto">
            <a:xfrm>
              <a:off x="960" y="2585"/>
              <a:ext cx="912" cy="421"/>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GCMD, CF, ESML, GML, etc.</a:t>
              </a:r>
            </a:p>
          </p:txBody>
        </p:sp>
      </p:grpSp>
      <p:grpSp>
        <p:nvGrpSpPr>
          <p:cNvPr id="52295" name="Group 71">
            <a:extLst>
              <a:ext uri="{FF2B5EF4-FFF2-40B4-BE49-F238E27FC236}">
                <a16:creationId xmlns:a16="http://schemas.microsoft.com/office/drawing/2014/main" id="{0C726E56-4846-6A4D-88A6-0488995F002D}"/>
              </a:ext>
            </a:extLst>
          </p:cNvPr>
          <p:cNvGrpSpPr>
            <a:grpSpLocks/>
          </p:cNvGrpSpPr>
          <p:nvPr/>
        </p:nvGrpSpPr>
        <p:grpSpPr bwMode="auto">
          <a:xfrm>
            <a:off x="2882900" y="1160463"/>
            <a:ext cx="5956300" cy="3611562"/>
            <a:chOff x="1816" y="731"/>
            <a:chExt cx="3752" cy="2275"/>
          </a:xfrm>
        </p:grpSpPr>
        <p:sp>
          <p:nvSpPr>
            <p:cNvPr id="52254" name="Text Box 84">
              <a:extLst>
                <a:ext uri="{FF2B5EF4-FFF2-40B4-BE49-F238E27FC236}">
                  <a16:creationId xmlns:a16="http://schemas.microsoft.com/office/drawing/2014/main" id="{F8CC5620-DF8A-7345-BD5E-A56BC9A4991F}"/>
                </a:ext>
              </a:extLst>
            </p:cNvPr>
            <p:cNvSpPr txBox="1">
              <a:spLocks noChangeArrowheads="1"/>
            </p:cNvSpPr>
            <p:nvPr/>
          </p:nvSpPr>
          <p:spPr bwMode="auto">
            <a:xfrm>
              <a:off x="3168" y="2585"/>
              <a:ext cx="1056" cy="421"/>
            </a:xfrm>
            <a:prstGeom prst="rect">
              <a:avLst/>
            </a:prstGeom>
            <a:solidFill>
              <a:srgbClr val="D99F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SWEET core 2.0 + domain and math plug-in</a:t>
              </a:r>
            </a:p>
          </p:txBody>
        </p:sp>
        <p:sp>
          <p:nvSpPr>
            <p:cNvPr id="52259" name="Text Box 89">
              <a:extLst>
                <a:ext uri="{FF2B5EF4-FFF2-40B4-BE49-F238E27FC236}">
                  <a16:creationId xmlns:a16="http://schemas.microsoft.com/office/drawing/2014/main" id="{7CD5EDF3-DD3F-C849-8837-7F3FD73952D4}"/>
                </a:ext>
              </a:extLst>
            </p:cNvPr>
            <p:cNvSpPr txBox="1">
              <a:spLocks noChangeArrowheads="1"/>
            </p:cNvSpPr>
            <p:nvPr/>
          </p:nvSpPr>
          <p:spPr bwMode="auto">
            <a:xfrm>
              <a:off x="1816" y="731"/>
              <a:ext cx="1129" cy="421"/>
            </a:xfrm>
            <a:prstGeom prst="rect">
              <a:avLst/>
            </a:prstGeom>
            <a:solidFill>
              <a:srgbClr val="D99F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Common semantic service catalog established</a:t>
              </a:r>
            </a:p>
          </p:txBody>
        </p:sp>
        <p:sp>
          <p:nvSpPr>
            <p:cNvPr id="52268" name="Text Box 98">
              <a:extLst>
                <a:ext uri="{FF2B5EF4-FFF2-40B4-BE49-F238E27FC236}">
                  <a16:creationId xmlns:a16="http://schemas.microsoft.com/office/drawing/2014/main" id="{1D384EF0-1F9E-6445-97E4-8D0C6D1E1E9F}"/>
                </a:ext>
              </a:extLst>
            </p:cNvPr>
            <p:cNvSpPr txBox="1">
              <a:spLocks noChangeArrowheads="1"/>
            </p:cNvSpPr>
            <p:nvPr/>
          </p:nvSpPr>
          <p:spPr bwMode="auto">
            <a:xfrm>
              <a:off x="4320" y="2585"/>
              <a:ext cx="1248" cy="421"/>
            </a:xfrm>
            <a:prstGeom prst="rect">
              <a:avLst/>
            </a:prstGeom>
            <a:solidFill>
              <a:srgbClr val="D99F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SWEET 3.0 + science applications plug-in</a:t>
              </a:r>
            </a:p>
          </p:txBody>
        </p:sp>
        <p:sp>
          <p:nvSpPr>
            <p:cNvPr id="52280" name="Text Box 110">
              <a:extLst>
                <a:ext uri="{FF2B5EF4-FFF2-40B4-BE49-F238E27FC236}">
                  <a16:creationId xmlns:a16="http://schemas.microsoft.com/office/drawing/2014/main" id="{39F0B1C9-27DE-6C4E-8BCF-084EEF701811}"/>
                </a:ext>
              </a:extLst>
            </p:cNvPr>
            <p:cNvSpPr txBox="1">
              <a:spLocks noChangeArrowheads="1"/>
            </p:cNvSpPr>
            <p:nvPr/>
          </p:nvSpPr>
          <p:spPr bwMode="auto">
            <a:xfrm>
              <a:off x="3002" y="731"/>
              <a:ext cx="1165" cy="421"/>
            </a:xfrm>
            <a:prstGeom prst="rect">
              <a:avLst/>
            </a:prstGeom>
            <a:solidFill>
              <a:srgbClr val="D99F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Enhanced semantic search into search engines</a:t>
              </a:r>
            </a:p>
          </p:txBody>
        </p:sp>
        <p:sp>
          <p:nvSpPr>
            <p:cNvPr id="52285" name="Text Box 115">
              <a:extLst>
                <a:ext uri="{FF2B5EF4-FFF2-40B4-BE49-F238E27FC236}">
                  <a16:creationId xmlns:a16="http://schemas.microsoft.com/office/drawing/2014/main" id="{ABD96AF6-F9C8-8748-9A5D-2AC935283561}"/>
                </a:ext>
              </a:extLst>
            </p:cNvPr>
            <p:cNvSpPr txBox="1">
              <a:spLocks noChangeArrowheads="1"/>
            </p:cNvSpPr>
            <p:nvPr/>
          </p:nvSpPr>
          <p:spPr bwMode="auto">
            <a:xfrm>
              <a:off x="2016" y="1349"/>
              <a:ext cx="1056" cy="420"/>
            </a:xfrm>
            <a:prstGeom prst="rect">
              <a:avLst/>
            </a:prstGeom>
            <a:solidFill>
              <a:srgbClr val="D99F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Semantic framework for Web Services</a:t>
              </a:r>
            </a:p>
          </p:txBody>
        </p:sp>
      </p:grpSp>
      <p:grpSp>
        <p:nvGrpSpPr>
          <p:cNvPr id="52297" name="Group 73">
            <a:extLst>
              <a:ext uri="{FF2B5EF4-FFF2-40B4-BE49-F238E27FC236}">
                <a16:creationId xmlns:a16="http://schemas.microsoft.com/office/drawing/2014/main" id="{4506F7D9-F6CF-B74E-91C2-53978DA90A0D}"/>
              </a:ext>
            </a:extLst>
          </p:cNvPr>
          <p:cNvGrpSpPr>
            <a:grpSpLocks/>
          </p:cNvGrpSpPr>
          <p:nvPr/>
        </p:nvGrpSpPr>
        <p:grpSpPr bwMode="auto">
          <a:xfrm>
            <a:off x="1524000" y="3128963"/>
            <a:ext cx="6951663" cy="2517775"/>
            <a:chOff x="960" y="1971"/>
            <a:chExt cx="4379" cy="1586"/>
          </a:xfrm>
        </p:grpSpPr>
        <p:sp>
          <p:nvSpPr>
            <p:cNvPr id="52246" name="Text Box 76">
              <a:extLst>
                <a:ext uri="{FF2B5EF4-FFF2-40B4-BE49-F238E27FC236}">
                  <a16:creationId xmlns:a16="http://schemas.microsoft.com/office/drawing/2014/main" id="{8F1CFADF-C97C-5341-8CC1-BC750BD675E5}"/>
                </a:ext>
              </a:extLst>
            </p:cNvPr>
            <p:cNvSpPr txBox="1">
              <a:spLocks noChangeArrowheads="1"/>
            </p:cNvSpPr>
            <p:nvPr/>
          </p:nvSpPr>
          <p:spPr bwMode="auto">
            <a:xfrm>
              <a:off x="960" y="1971"/>
              <a:ext cx="1056" cy="421"/>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marL="107950" indent="-10795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Built into code logic and in the head of the user</a:t>
              </a:r>
            </a:p>
          </p:txBody>
        </p:sp>
        <p:sp>
          <p:nvSpPr>
            <p:cNvPr id="52247" name="Text Box 77">
              <a:extLst>
                <a:ext uri="{FF2B5EF4-FFF2-40B4-BE49-F238E27FC236}">
                  <a16:creationId xmlns:a16="http://schemas.microsoft.com/office/drawing/2014/main" id="{AE3AB258-0860-2541-81B4-DCEC892DE086}"/>
                </a:ext>
              </a:extLst>
            </p:cNvPr>
            <p:cNvSpPr txBox="1">
              <a:spLocks noChangeArrowheads="1"/>
            </p:cNvSpPr>
            <p:nvPr/>
          </p:nvSpPr>
          <p:spPr bwMode="auto">
            <a:xfrm>
              <a:off x="2091" y="1971"/>
              <a:ext cx="1029" cy="421"/>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Basic semantics (DL, FOL)</a:t>
              </a:r>
            </a:p>
          </p:txBody>
        </p:sp>
        <p:sp>
          <p:nvSpPr>
            <p:cNvPr id="52251" name="Text Box 81">
              <a:extLst>
                <a:ext uri="{FF2B5EF4-FFF2-40B4-BE49-F238E27FC236}">
                  <a16:creationId xmlns:a16="http://schemas.microsoft.com/office/drawing/2014/main" id="{B723EC2B-3B35-064E-B0B3-C41C2510948A}"/>
                </a:ext>
              </a:extLst>
            </p:cNvPr>
            <p:cNvSpPr txBox="1">
              <a:spLocks noChangeArrowheads="1"/>
            </p:cNvSpPr>
            <p:nvPr/>
          </p:nvSpPr>
          <p:spPr bwMode="auto">
            <a:xfrm>
              <a:off x="3168" y="1971"/>
              <a:ext cx="1056" cy="421"/>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High degree of semantic understanding</a:t>
              </a:r>
            </a:p>
          </p:txBody>
        </p:sp>
        <p:sp>
          <p:nvSpPr>
            <p:cNvPr id="52252" name="Text Box 82">
              <a:extLst>
                <a:ext uri="{FF2B5EF4-FFF2-40B4-BE49-F238E27FC236}">
                  <a16:creationId xmlns:a16="http://schemas.microsoft.com/office/drawing/2014/main" id="{9F6A26BC-6278-CE42-AC13-A64095EFE4EE}"/>
                </a:ext>
              </a:extLst>
            </p:cNvPr>
            <p:cNvSpPr txBox="1">
              <a:spLocks noChangeArrowheads="1"/>
            </p:cNvSpPr>
            <p:nvPr/>
          </p:nvSpPr>
          <p:spPr bwMode="auto">
            <a:xfrm>
              <a:off x="4320" y="1971"/>
              <a:ext cx="1019" cy="421"/>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Intelligent message routing (SOL)</a:t>
              </a:r>
            </a:p>
          </p:txBody>
        </p:sp>
        <p:sp>
          <p:nvSpPr>
            <p:cNvPr id="52275" name="Text Box 105">
              <a:extLst>
                <a:ext uri="{FF2B5EF4-FFF2-40B4-BE49-F238E27FC236}">
                  <a16:creationId xmlns:a16="http://schemas.microsoft.com/office/drawing/2014/main" id="{E3B60B1D-5BFF-D642-976B-316A3DA70C0B}"/>
                </a:ext>
              </a:extLst>
            </p:cNvPr>
            <p:cNvSpPr txBox="1">
              <a:spLocks noChangeArrowheads="1"/>
            </p:cNvSpPr>
            <p:nvPr/>
          </p:nvSpPr>
          <p:spPr bwMode="auto">
            <a:xfrm>
              <a:off x="960" y="3252"/>
              <a:ext cx="856" cy="305"/>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XML, RDF</a:t>
              </a:r>
            </a:p>
          </p:txBody>
        </p:sp>
        <p:sp>
          <p:nvSpPr>
            <p:cNvPr id="52276" name="Text Box 106">
              <a:extLst>
                <a:ext uri="{FF2B5EF4-FFF2-40B4-BE49-F238E27FC236}">
                  <a16:creationId xmlns:a16="http://schemas.microsoft.com/office/drawing/2014/main" id="{E6A7DC20-FECB-3647-A34B-6C14FE5D7FCB}"/>
                </a:ext>
              </a:extLst>
            </p:cNvPr>
            <p:cNvSpPr txBox="1">
              <a:spLocks noChangeArrowheads="1"/>
            </p:cNvSpPr>
            <p:nvPr/>
          </p:nvSpPr>
          <p:spPr bwMode="auto">
            <a:xfrm>
              <a:off x="1972" y="3252"/>
              <a:ext cx="1148" cy="305"/>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OWL-DL, OWL-Full</a:t>
              </a:r>
            </a:p>
          </p:txBody>
        </p:sp>
        <p:sp>
          <p:nvSpPr>
            <p:cNvPr id="52278" name="Text Box 108">
              <a:extLst>
                <a:ext uri="{FF2B5EF4-FFF2-40B4-BE49-F238E27FC236}">
                  <a16:creationId xmlns:a16="http://schemas.microsoft.com/office/drawing/2014/main" id="{EBE4D2CE-7977-BB4D-BC8C-B0479624E445}"/>
                </a:ext>
              </a:extLst>
            </p:cNvPr>
            <p:cNvSpPr txBox="1">
              <a:spLocks noChangeArrowheads="1"/>
            </p:cNvSpPr>
            <p:nvPr/>
          </p:nvSpPr>
          <p:spPr bwMode="auto">
            <a:xfrm>
              <a:off x="3285" y="3252"/>
              <a:ext cx="939" cy="305"/>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OWL-S, RIF</a:t>
              </a:r>
            </a:p>
          </p:txBody>
        </p:sp>
        <p:sp>
          <p:nvSpPr>
            <p:cNvPr id="52286" name="Text Box 116">
              <a:extLst>
                <a:ext uri="{FF2B5EF4-FFF2-40B4-BE49-F238E27FC236}">
                  <a16:creationId xmlns:a16="http://schemas.microsoft.com/office/drawing/2014/main" id="{AB6C07D2-2791-1941-A2D5-853D4C9C05D1}"/>
                </a:ext>
              </a:extLst>
            </p:cNvPr>
            <p:cNvSpPr txBox="1">
              <a:spLocks noChangeArrowheads="1"/>
            </p:cNvSpPr>
            <p:nvPr/>
          </p:nvSpPr>
          <p:spPr bwMode="auto">
            <a:xfrm>
              <a:off x="4368" y="3252"/>
              <a:ext cx="909" cy="305"/>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PML</a:t>
              </a:r>
            </a:p>
          </p:txBody>
        </p:sp>
      </p:grpSp>
      <p:sp>
        <p:nvSpPr>
          <p:cNvPr id="52287" name="AutoShape 117">
            <a:extLst>
              <a:ext uri="{FF2B5EF4-FFF2-40B4-BE49-F238E27FC236}">
                <a16:creationId xmlns:a16="http://schemas.microsoft.com/office/drawing/2014/main" id="{F26DD432-D95C-6647-9A1D-AE20C6A59FD3}"/>
              </a:ext>
            </a:extLst>
          </p:cNvPr>
          <p:cNvSpPr>
            <a:spLocks noChangeArrowheads="1"/>
          </p:cNvSpPr>
          <p:nvPr/>
        </p:nvSpPr>
        <p:spPr bwMode="auto">
          <a:xfrm>
            <a:off x="7616825" y="3857625"/>
            <a:ext cx="152400" cy="152400"/>
          </a:xfrm>
          <a:prstGeom prst="triangle">
            <a:avLst>
              <a:gd name="adj" fmla="val 51042"/>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88" name="Line 118">
            <a:extLst>
              <a:ext uri="{FF2B5EF4-FFF2-40B4-BE49-F238E27FC236}">
                <a16:creationId xmlns:a16="http://schemas.microsoft.com/office/drawing/2014/main" id="{036D98C0-A8AD-7343-A5F1-C9F084B49319}"/>
              </a:ext>
            </a:extLst>
          </p:cNvPr>
          <p:cNvSpPr>
            <a:spLocks noChangeShapeType="1"/>
          </p:cNvSpPr>
          <p:nvPr/>
        </p:nvSpPr>
        <p:spPr bwMode="auto">
          <a:xfrm>
            <a:off x="1725613" y="5943600"/>
            <a:ext cx="6705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89" name="Text Box 88">
            <a:extLst>
              <a:ext uri="{FF2B5EF4-FFF2-40B4-BE49-F238E27FC236}">
                <a16:creationId xmlns:a16="http://schemas.microsoft.com/office/drawing/2014/main" id="{1CD3F02B-5B38-834A-91CF-2414C8216FC3}"/>
              </a:ext>
            </a:extLst>
          </p:cNvPr>
          <p:cNvSpPr txBox="1">
            <a:spLocks noChangeArrowheads="1"/>
          </p:cNvSpPr>
          <p:nvPr/>
        </p:nvSpPr>
        <p:spPr bwMode="auto">
          <a:xfrm>
            <a:off x="6858000" y="638175"/>
            <a:ext cx="914400" cy="276225"/>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a:t>in place</a:t>
            </a:r>
          </a:p>
        </p:txBody>
      </p:sp>
      <p:sp>
        <p:nvSpPr>
          <p:cNvPr id="52290" name="Text Box 89">
            <a:extLst>
              <a:ext uri="{FF2B5EF4-FFF2-40B4-BE49-F238E27FC236}">
                <a16:creationId xmlns:a16="http://schemas.microsoft.com/office/drawing/2014/main" id="{C08C01BC-A57A-0342-8EDC-928C09F5D61E}"/>
              </a:ext>
            </a:extLst>
          </p:cNvPr>
          <p:cNvSpPr txBox="1">
            <a:spLocks noChangeArrowheads="1"/>
          </p:cNvSpPr>
          <p:nvPr/>
        </p:nvSpPr>
        <p:spPr bwMode="auto">
          <a:xfrm>
            <a:off x="1143000" y="638175"/>
            <a:ext cx="1231900" cy="276225"/>
          </a:xfrm>
          <a:prstGeom prst="rect">
            <a:avLst/>
          </a:prstGeom>
          <a:solidFill>
            <a:srgbClr val="D99F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a:t>first priority,</a:t>
            </a:r>
          </a:p>
        </p:txBody>
      </p:sp>
      <p:sp>
        <p:nvSpPr>
          <p:cNvPr id="52291" name="Text Box 111">
            <a:extLst>
              <a:ext uri="{FF2B5EF4-FFF2-40B4-BE49-F238E27FC236}">
                <a16:creationId xmlns:a16="http://schemas.microsoft.com/office/drawing/2014/main" id="{3C138A37-3D6E-2348-B992-EA830500E7D3}"/>
              </a:ext>
            </a:extLst>
          </p:cNvPr>
          <p:cNvSpPr txBox="1">
            <a:spLocks noChangeArrowheads="1"/>
          </p:cNvSpPr>
          <p:nvPr/>
        </p:nvSpPr>
        <p:spPr bwMode="auto">
          <a:xfrm>
            <a:off x="2424113" y="638175"/>
            <a:ext cx="914400" cy="276225"/>
          </a:xfrm>
          <a:prstGeom prst="rect">
            <a:avLst/>
          </a:prstGeom>
          <a:solidFill>
            <a:srgbClr val="FBB14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a:t>second,</a:t>
            </a:r>
          </a:p>
        </p:txBody>
      </p:sp>
      <p:sp>
        <p:nvSpPr>
          <p:cNvPr id="52292" name="Text Box 87">
            <a:extLst>
              <a:ext uri="{FF2B5EF4-FFF2-40B4-BE49-F238E27FC236}">
                <a16:creationId xmlns:a16="http://schemas.microsoft.com/office/drawing/2014/main" id="{DF76A2A8-B784-7649-BA14-93C1E29A641F}"/>
              </a:ext>
            </a:extLst>
          </p:cNvPr>
          <p:cNvSpPr txBox="1">
            <a:spLocks noChangeArrowheads="1"/>
          </p:cNvSpPr>
          <p:nvPr/>
        </p:nvSpPr>
        <p:spPr bwMode="auto">
          <a:xfrm>
            <a:off x="3389313" y="638175"/>
            <a:ext cx="914400" cy="27622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a:t>third,</a:t>
            </a:r>
          </a:p>
        </p:txBody>
      </p:sp>
      <p:sp>
        <p:nvSpPr>
          <p:cNvPr id="52293" name="Text Box 82">
            <a:extLst>
              <a:ext uri="{FF2B5EF4-FFF2-40B4-BE49-F238E27FC236}">
                <a16:creationId xmlns:a16="http://schemas.microsoft.com/office/drawing/2014/main" id="{6CD8B266-FACC-CF4C-94FF-01940CF22407}"/>
              </a:ext>
            </a:extLst>
          </p:cNvPr>
          <p:cNvSpPr txBox="1">
            <a:spLocks noChangeArrowheads="1"/>
          </p:cNvSpPr>
          <p:nvPr/>
        </p:nvSpPr>
        <p:spPr bwMode="auto">
          <a:xfrm>
            <a:off x="4354513" y="638175"/>
            <a:ext cx="2452687" cy="276225"/>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a:t>done by others (comp. sci.),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2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229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229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5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2">
            <a:extLst>
              <a:ext uri="{FF2B5EF4-FFF2-40B4-BE49-F238E27FC236}">
                <a16:creationId xmlns:a16="http://schemas.microsoft.com/office/drawing/2014/main" id="{EA5B1F32-757F-604A-85F8-31B06111271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a:t>September 2008</a:t>
            </a:r>
            <a:endParaRPr lang="en-US" altLang="en-US" sz="800"/>
          </a:p>
        </p:txBody>
      </p:sp>
      <p:sp>
        <p:nvSpPr>
          <p:cNvPr id="54275" name="Slide Number Placeholder 4">
            <a:extLst>
              <a:ext uri="{FF2B5EF4-FFF2-40B4-BE49-F238E27FC236}">
                <a16:creationId xmlns:a16="http://schemas.microsoft.com/office/drawing/2014/main" id="{DC4FBCCD-288C-1747-B1A2-F96ACEF2CBA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0AB4AEC-3077-F440-AE57-49EDFA055C0D}" type="slidenum">
              <a:rPr lang="en-US" altLang="en-US" sz="800"/>
              <a:pPr/>
              <a:t>22</a:t>
            </a:fld>
            <a:endParaRPr lang="en-US" altLang="en-US" sz="800"/>
          </a:p>
        </p:txBody>
      </p:sp>
      <p:sp>
        <p:nvSpPr>
          <p:cNvPr id="54276" name="Rectangle 119">
            <a:extLst>
              <a:ext uri="{FF2B5EF4-FFF2-40B4-BE49-F238E27FC236}">
                <a16:creationId xmlns:a16="http://schemas.microsoft.com/office/drawing/2014/main" id="{48B150D1-A6E9-1648-B046-4303D4614F1E}"/>
              </a:ext>
            </a:extLst>
          </p:cNvPr>
          <p:cNvSpPr>
            <a:spLocks noGrp="1" noChangeArrowheads="1"/>
          </p:cNvSpPr>
          <p:nvPr>
            <p:ph type="title"/>
          </p:nvPr>
        </p:nvSpPr>
        <p:spPr>
          <a:xfrm>
            <a:off x="1143000" y="228600"/>
            <a:ext cx="7391400" cy="685800"/>
          </a:xfrm>
        </p:spPr>
        <p:txBody>
          <a:bodyPr/>
          <a:lstStyle/>
          <a:p>
            <a:pPr eaLnBrk="1" hangingPunct="1"/>
            <a:r>
              <a:rPr lang="en-US" altLang="en-US"/>
              <a:t>Semantic Web: Roadmap Details </a:t>
            </a:r>
            <a:r>
              <a:rPr lang="en-US" altLang="en-US">
                <a:solidFill>
                  <a:srgbClr val="FF0000"/>
                </a:solidFill>
              </a:rPr>
              <a:t>– TRL estimate</a:t>
            </a:r>
            <a:endParaRPr lang="en-US" altLang="en-US"/>
          </a:p>
        </p:txBody>
      </p:sp>
      <p:sp>
        <p:nvSpPr>
          <p:cNvPr id="54277" name="Text Box 8">
            <a:extLst>
              <a:ext uri="{FF2B5EF4-FFF2-40B4-BE49-F238E27FC236}">
                <a16:creationId xmlns:a16="http://schemas.microsoft.com/office/drawing/2014/main" id="{47D25438-766A-4C4F-9FD7-5C86AB9069A7}"/>
              </a:ext>
            </a:extLst>
          </p:cNvPr>
          <p:cNvSpPr txBox="1">
            <a:spLocks noChangeArrowheads="1"/>
          </p:cNvSpPr>
          <p:nvPr/>
        </p:nvSpPr>
        <p:spPr bwMode="auto">
          <a:xfrm>
            <a:off x="3429000" y="6497638"/>
            <a:ext cx="9144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50000"/>
              </a:spcBef>
            </a:pPr>
            <a:r>
              <a:rPr lang="en-US" altLang="en-US" sz="1400" b="1" i="1"/>
              <a:t>Semantics</a:t>
            </a:r>
          </a:p>
        </p:txBody>
      </p:sp>
      <p:sp>
        <p:nvSpPr>
          <p:cNvPr id="54278" name="Text Box 9">
            <a:extLst>
              <a:ext uri="{FF2B5EF4-FFF2-40B4-BE49-F238E27FC236}">
                <a16:creationId xmlns:a16="http://schemas.microsoft.com/office/drawing/2014/main" id="{EA2FB429-96A4-CE4F-86CA-419666FE168A}"/>
              </a:ext>
            </a:extLst>
          </p:cNvPr>
          <p:cNvSpPr txBox="1">
            <a:spLocks noChangeArrowheads="1"/>
          </p:cNvSpPr>
          <p:nvPr/>
        </p:nvSpPr>
        <p:spPr bwMode="auto">
          <a:xfrm>
            <a:off x="7010400" y="647700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400" b="1" i="1"/>
              <a:t>Proof/Trust</a:t>
            </a:r>
          </a:p>
        </p:txBody>
      </p:sp>
      <p:sp>
        <p:nvSpPr>
          <p:cNvPr id="54279" name="Text Box 16">
            <a:extLst>
              <a:ext uri="{FF2B5EF4-FFF2-40B4-BE49-F238E27FC236}">
                <a16:creationId xmlns:a16="http://schemas.microsoft.com/office/drawing/2014/main" id="{EFBF9EA0-9616-4A46-8639-84FB2B8D90F1}"/>
              </a:ext>
            </a:extLst>
          </p:cNvPr>
          <p:cNvSpPr txBox="1">
            <a:spLocks noChangeArrowheads="1"/>
          </p:cNvSpPr>
          <p:nvPr/>
        </p:nvSpPr>
        <p:spPr bwMode="auto">
          <a:xfrm>
            <a:off x="1981200" y="64770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400" b="1" i="1"/>
              <a:t>Syntax</a:t>
            </a:r>
          </a:p>
        </p:txBody>
      </p:sp>
      <p:sp>
        <p:nvSpPr>
          <p:cNvPr id="54280" name="Text Box 19">
            <a:extLst>
              <a:ext uri="{FF2B5EF4-FFF2-40B4-BE49-F238E27FC236}">
                <a16:creationId xmlns:a16="http://schemas.microsoft.com/office/drawing/2014/main" id="{F7D24686-1182-DE41-9E0E-FC840BFAFFF6}"/>
              </a:ext>
            </a:extLst>
          </p:cNvPr>
          <p:cNvSpPr txBox="1">
            <a:spLocks noChangeArrowheads="1"/>
          </p:cNvSpPr>
          <p:nvPr/>
        </p:nvSpPr>
        <p:spPr bwMode="auto">
          <a:xfrm>
            <a:off x="5029200" y="64770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400" b="1" i="1"/>
              <a:t>Explanation/Rules</a:t>
            </a:r>
          </a:p>
        </p:txBody>
      </p:sp>
      <p:sp>
        <p:nvSpPr>
          <p:cNvPr id="54281" name="AutoShape 63">
            <a:extLst>
              <a:ext uri="{FF2B5EF4-FFF2-40B4-BE49-F238E27FC236}">
                <a16:creationId xmlns:a16="http://schemas.microsoft.com/office/drawing/2014/main" id="{0CFDCBB2-EC2D-BF49-A57F-700B1D135BC6}"/>
              </a:ext>
            </a:extLst>
          </p:cNvPr>
          <p:cNvSpPr>
            <a:spLocks noChangeArrowheads="1"/>
          </p:cNvSpPr>
          <p:nvPr/>
        </p:nvSpPr>
        <p:spPr bwMode="auto">
          <a:xfrm>
            <a:off x="1676400" y="6019800"/>
            <a:ext cx="7162800" cy="457200"/>
          </a:xfrm>
          <a:prstGeom prst="rightArrow">
            <a:avLst>
              <a:gd name="adj1" fmla="val 62500"/>
              <a:gd name="adj2" fmla="val 109594"/>
            </a:avLst>
          </a:prstGeom>
          <a:solidFill>
            <a:srgbClr val="C0C0C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400" b="1"/>
          </a:p>
        </p:txBody>
      </p:sp>
      <p:sp>
        <p:nvSpPr>
          <p:cNvPr id="54282" name="Text Box 64">
            <a:extLst>
              <a:ext uri="{FF2B5EF4-FFF2-40B4-BE49-F238E27FC236}">
                <a16:creationId xmlns:a16="http://schemas.microsoft.com/office/drawing/2014/main" id="{A2D2CA98-D908-DE42-BC5F-262E6BA14140}"/>
              </a:ext>
            </a:extLst>
          </p:cNvPr>
          <p:cNvSpPr txBox="1">
            <a:spLocks noChangeArrowheads="1"/>
          </p:cNvSpPr>
          <p:nvPr/>
        </p:nvSpPr>
        <p:spPr bwMode="auto">
          <a:xfrm>
            <a:off x="3130550" y="6094413"/>
            <a:ext cx="1512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latin typeface="Arial Narrow" panose="020B0604020202020204" pitchFamily="34" charset="0"/>
              </a:rPr>
              <a:t>Near Term (0-2 yrs)</a:t>
            </a:r>
          </a:p>
        </p:txBody>
      </p:sp>
      <p:sp>
        <p:nvSpPr>
          <p:cNvPr id="54283" name="Text Box 65">
            <a:extLst>
              <a:ext uri="{FF2B5EF4-FFF2-40B4-BE49-F238E27FC236}">
                <a16:creationId xmlns:a16="http://schemas.microsoft.com/office/drawing/2014/main" id="{E9F73C03-4AC7-4B4F-A710-87B92761AD63}"/>
              </a:ext>
            </a:extLst>
          </p:cNvPr>
          <p:cNvSpPr txBox="1">
            <a:spLocks noChangeArrowheads="1"/>
          </p:cNvSpPr>
          <p:nvPr/>
        </p:nvSpPr>
        <p:spPr bwMode="auto">
          <a:xfrm>
            <a:off x="1916113" y="6094413"/>
            <a:ext cx="7508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latin typeface="Arial Narrow" panose="020B0604020202020204" pitchFamily="34" charset="0"/>
              </a:rPr>
              <a:t> Current</a:t>
            </a:r>
          </a:p>
        </p:txBody>
      </p:sp>
      <p:sp>
        <p:nvSpPr>
          <p:cNvPr id="54284" name="Text Box 66">
            <a:extLst>
              <a:ext uri="{FF2B5EF4-FFF2-40B4-BE49-F238E27FC236}">
                <a16:creationId xmlns:a16="http://schemas.microsoft.com/office/drawing/2014/main" id="{CFE18FDE-A4C5-3D4F-AD99-157DA4294C26}"/>
              </a:ext>
            </a:extLst>
          </p:cNvPr>
          <p:cNvSpPr txBox="1">
            <a:spLocks noChangeArrowheads="1"/>
          </p:cNvSpPr>
          <p:nvPr/>
        </p:nvSpPr>
        <p:spPr bwMode="auto">
          <a:xfrm>
            <a:off x="5065713" y="6094413"/>
            <a:ext cx="1481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latin typeface="Arial Narrow" panose="020B0604020202020204" pitchFamily="34" charset="0"/>
              </a:rPr>
              <a:t> Mid Term (2-5 yrs)</a:t>
            </a:r>
          </a:p>
        </p:txBody>
      </p:sp>
      <p:sp>
        <p:nvSpPr>
          <p:cNvPr id="54285" name="Text Box 67">
            <a:extLst>
              <a:ext uri="{FF2B5EF4-FFF2-40B4-BE49-F238E27FC236}">
                <a16:creationId xmlns:a16="http://schemas.microsoft.com/office/drawing/2014/main" id="{0A664762-0B6E-1E45-9A03-18E9F2E3B5E8}"/>
              </a:ext>
            </a:extLst>
          </p:cNvPr>
          <p:cNvSpPr txBox="1">
            <a:spLocks noChangeArrowheads="1"/>
          </p:cNvSpPr>
          <p:nvPr/>
        </p:nvSpPr>
        <p:spPr bwMode="auto">
          <a:xfrm>
            <a:off x="6934200" y="6094413"/>
            <a:ext cx="1541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latin typeface="Arial Narrow" panose="020B0604020202020204" pitchFamily="34" charset="0"/>
              </a:rPr>
              <a:t> Long Term (5+ yrs)</a:t>
            </a:r>
          </a:p>
        </p:txBody>
      </p:sp>
      <p:sp>
        <p:nvSpPr>
          <p:cNvPr id="54286" name="Rectangle 68">
            <a:extLst>
              <a:ext uri="{FF2B5EF4-FFF2-40B4-BE49-F238E27FC236}">
                <a16:creationId xmlns:a16="http://schemas.microsoft.com/office/drawing/2014/main" id="{63765C93-843C-7345-9511-9E5F88181B90}"/>
              </a:ext>
            </a:extLst>
          </p:cNvPr>
          <p:cNvSpPr>
            <a:spLocks noChangeArrowheads="1"/>
          </p:cNvSpPr>
          <p:nvPr/>
        </p:nvSpPr>
        <p:spPr bwMode="auto">
          <a:xfrm>
            <a:off x="1676400" y="3519488"/>
            <a:ext cx="6781800" cy="3667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en-US" altLang="en-US" sz="1800" b="1"/>
          </a:p>
        </p:txBody>
      </p:sp>
      <p:sp>
        <p:nvSpPr>
          <p:cNvPr id="54287" name="Line 69">
            <a:extLst>
              <a:ext uri="{FF2B5EF4-FFF2-40B4-BE49-F238E27FC236}">
                <a16:creationId xmlns:a16="http://schemas.microsoft.com/office/drawing/2014/main" id="{B59CF9AA-EDC1-544D-A323-A6BD2C2D8BA8}"/>
              </a:ext>
            </a:extLst>
          </p:cNvPr>
          <p:cNvSpPr>
            <a:spLocks noChangeShapeType="1"/>
          </p:cNvSpPr>
          <p:nvPr/>
        </p:nvSpPr>
        <p:spPr bwMode="auto">
          <a:xfrm>
            <a:off x="1752600" y="5043488"/>
            <a:ext cx="6705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88" name="AutoShape 70">
            <a:extLst>
              <a:ext uri="{FF2B5EF4-FFF2-40B4-BE49-F238E27FC236}">
                <a16:creationId xmlns:a16="http://schemas.microsoft.com/office/drawing/2014/main" id="{1FB00CC9-8700-2E47-9820-91CCCD56EA05}"/>
              </a:ext>
            </a:extLst>
          </p:cNvPr>
          <p:cNvSpPr>
            <a:spLocks noChangeArrowheads="1"/>
          </p:cNvSpPr>
          <p:nvPr/>
        </p:nvSpPr>
        <p:spPr bwMode="auto">
          <a:xfrm>
            <a:off x="2182813" y="4891088"/>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289" name="AutoShape 71">
            <a:extLst>
              <a:ext uri="{FF2B5EF4-FFF2-40B4-BE49-F238E27FC236}">
                <a16:creationId xmlns:a16="http://schemas.microsoft.com/office/drawing/2014/main" id="{2BD9994D-EA84-D24E-B1DD-486F530892E1}"/>
              </a:ext>
            </a:extLst>
          </p:cNvPr>
          <p:cNvSpPr>
            <a:spLocks noChangeArrowheads="1"/>
          </p:cNvSpPr>
          <p:nvPr/>
        </p:nvSpPr>
        <p:spPr bwMode="auto">
          <a:xfrm>
            <a:off x="5943600" y="4891088"/>
            <a:ext cx="152400" cy="152400"/>
          </a:xfrm>
          <a:prstGeom prst="triangle">
            <a:avLst>
              <a:gd name="adj" fmla="val 51042"/>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290" name="Text Box 72">
            <a:extLst>
              <a:ext uri="{FF2B5EF4-FFF2-40B4-BE49-F238E27FC236}">
                <a16:creationId xmlns:a16="http://schemas.microsoft.com/office/drawing/2014/main" id="{BEA4D248-7C72-B842-8E16-1009F467C017}"/>
              </a:ext>
            </a:extLst>
          </p:cNvPr>
          <p:cNvSpPr txBox="1">
            <a:spLocks noChangeArrowheads="1"/>
          </p:cNvSpPr>
          <p:nvPr/>
        </p:nvSpPr>
        <p:spPr bwMode="auto">
          <a:xfrm>
            <a:off x="3276600" y="4056063"/>
            <a:ext cx="16764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SWEET Core 1.0</a:t>
            </a:r>
          </a:p>
          <a:p>
            <a:pPr algn="ctr">
              <a:lnSpc>
                <a:spcPct val="90000"/>
              </a:lnSpc>
            </a:pPr>
            <a:r>
              <a:rPr lang="en-US" altLang="en-US" sz="1400" b="1"/>
              <a:t>VSTO, MMI, others</a:t>
            </a:r>
          </a:p>
        </p:txBody>
      </p:sp>
      <p:sp>
        <p:nvSpPr>
          <p:cNvPr id="54291" name="AutoShape 73">
            <a:extLst>
              <a:ext uri="{FF2B5EF4-FFF2-40B4-BE49-F238E27FC236}">
                <a16:creationId xmlns:a16="http://schemas.microsoft.com/office/drawing/2014/main" id="{B5F5E71C-8658-FC49-9494-28597344553A}"/>
              </a:ext>
            </a:extLst>
          </p:cNvPr>
          <p:cNvSpPr>
            <a:spLocks noChangeArrowheads="1"/>
          </p:cNvSpPr>
          <p:nvPr/>
        </p:nvSpPr>
        <p:spPr bwMode="auto">
          <a:xfrm>
            <a:off x="2259013" y="5791200"/>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292" name="AutoShape 74">
            <a:extLst>
              <a:ext uri="{FF2B5EF4-FFF2-40B4-BE49-F238E27FC236}">
                <a16:creationId xmlns:a16="http://schemas.microsoft.com/office/drawing/2014/main" id="{A0FE8252-C104-874C-8138-8FB878284D9C}"/>
              </a:ext>
            </a:extLst>
          </p:cNvPr>
          <p:cNvSpPr>
            <a:spLocks noChangeArrowheads="1"/>
          </p:cNvSpPr>
          <p:nvPr/>
        </p:nvSpPr>
        <p:spPr bwMode="auto">
          <a:xfrm>
            <a:off x="3706813" y="5791200"/>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293" name="AutoShape 75">
            <a:extLst>
              <a:ext uri="{FF2B5EF4-FFF2-40B4-BE49-F238E27FC236}">
                <a16:creationId xmlns:a16="http://schemas.microsoft.com/office/drawing/2014/main" id="{660F57F5-239A-E24D-8446-AD129F640ACA}"/>
              </a:ext>
            </a:extLst>
          </p:cNvPr>
          <p:cNvSpPr>
            <a:spLocks noChangeArrowheads="1"/>
          </p:cNvSpPr>
          <p:nvPr/>
        </p:nvSpPr>
        <p:spPr bwMode="auto">
          <a:xfrm>
            <a:off x="5611813" y="5791200"/>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294" name="Text Box 76">
            <a:extLst>
              <a:ext uri="{FF2B5EF4-FFF2-40B4-BE49-F238E27FC236}">
                <a16:creationId xmlns:a16="http://schemas.microsoft.com/office/drawing/2014/main" id="{4C1F474F-5A75-F148-B6FF-808D80FFE67B}"/>
              </a:ext>
            </a:extLst>
          </p:cNvPr>
          <p:cNvSpPr txBox="1">
            <a:spLocks noChangeArrowheads="1"/>
          </p:cNvSpPr>
          <p:nvPr/>
        </p:nvSpPr>
        <p:spPr bwMode="auto">
          <a:xfrm>
            <a:off x="1524000" y="3071813"/>
            <a:ext cx="16764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7950" indent="-10795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Built into code logic and in the head of the user</a:t>
            </a:r>
          </a:p>
        </p:txBody>
      </p:sp>
      <p:sp>
        <p:nvSpPr>
          <p:cNvPr id="54295" name="Text Box 77">
            <a:extLst>
              <a:ext uri="{FF2B5EF4-FFF2-40B4-BE49-F238E27FC236}">
                <a16:creationId xmlns:a16="http://schemas.microsoft.com/office/drawing/2014/main" id="{021B10C9-2142-0746-A6C8-BCD29E075DA5}"/>
              </a:ext>
            </a:extLst>
          </p:cNvPr>
          <p:cNvSpPr txBox="1">
            <a:spLocks noChangeArrowheads="1"/>
          </p:cNvSpPr>
          <p:nvPr/>
        </p:nvSpPr>
        <p:spPr bwMode="auto">
          <a:xfrm>
            <a:off x="3276600" y="3071813"/>
            <a:ext cx="137636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Basic semantics (DL, FOL)</a:t>
            </a:r>
          </a:p>
        </p:txBody>
      </p:sp>
      <p:sp>
        <p:nvSpPr>
          <p:cNvPr id="54296" name="AutoShape 78">
            <a:extLst>
              <a:ext uri="{FF2B5EF4-FFF2-40B4-BE49-F238E27FC236}">
                <a16:creationId xmlns:a16="http://schemas.microsoft.com/office/drawing/2014/main" id="{8CA9CD81-27BD-0B4D-8CE9-DBB6538F767D}"/>
              </a:ext>
            </a:extLst>
          </p:cNvPr>
          <p:cNvSpPr>
            <a:spLocks noChangeArrowheads="1"/>
          </p:cNvSpPr>
          <p:nvPr/>
        </p:nvSpPr>
        <p:spPr bwMode="auto">
          <a:xfrm>
            <a:off x="3810000" y="2865438"/>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297" name="AutoShape 79">
            <a:extLst>
              <a:ext uri="{FF2B5EF4-FFF2-40B4-BE49-F238E27FC236}">
                <a16:creationId xmlns:a16="http://schemas.microsoft.com/office/drawing/2014/main" id="{C19C2680-05AB-404C-B449-F1F496C3F1F0}"/>
              </a:ext>
            </a:extLst>
          </p:cNvPr>
          <p:cNvSpPr>
            <a:spLocks noChangeArrowheads="1"/>
          </p:cNvSpPr>
          <p:nvPr/>
        </p:nvSpPr>
        <p:spPr bwMode="auto">
          <a:xfrm>
            <a:off x="5791200" y="2865438"/>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298" name="AutoShape 80">
            <a:extLst>
              <a:ext uri="{FF2B5EF4-FFF2-40B4-BE49-F238E27FC236}">
                <a16:creationId xmlns:a16="http://schemas.microsoft.com/office/drawing/2014/main" id="{84F40663-7CB0-A24E-AB36-ABB569D10C7D}"/>
              </a:ext>
            </a:extLst>
          </p:cNvPr>
          <p:cNvSpPr>
            <a:spLocks noChangeArrowheads="1"/>
          </p:cNvSpPr>
          <p:nvPr/>
        </p:nvSpPr>
        <p:spPr bwMode="auto">
          <a:xfrm>
            <a:off x="2133600" y="2865438"/>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299" name="Text Box 81">
            <a:extLst>
              <a:ext uri="{FF2B5EF4-FFF2-40B4-BE49-F238E27FC236}">
                <a16:creationId xmlns:a16="http://schemas.microsoft.com/office/drawing/2014/main" id="{4311EE01-9467-734C-AE42-0549A8D1B60A}"/>
              </a:ext>
            </a:extLst>
          </p:cNvPr>
          <p:cNvSpPr txBox="1">
            <a:spLocks noChangeArrowheads="1"/>
          </p:cNvSpPr>
          <p:nvPr/>
        </p:nvSpPr>
        <p:spPr bwMode="auto">
          <a:xfrm>
            <a:off x="5105400" y="3071813"/>
            <a:ext cx="1508125"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High degree of semantic understanding</a:t>
            </a:r>
          </a:p>
        </p:txBody>
      </p:sp>
      <p:sp>
        <p:nvSpPr>
          <p:cNvPr id="54300" name="Text Box 82">
            <a:extLst>
              <a:ext uri="{FF2B5EF4-FFF2-40B4-BE49-F238E27FC236}">
                <a16:creationId xmlns:a16="http://schemas.microsoft.com/office/drawing/2014/main" id="{AED42626-A323-2540-8D3D-5CC0147B495C}"/>
              </a:ext>
            </a:extLst>
          </p:cNvPr>
          <p:cNvSpPr txBox="1">
            <a:spLocks noChangeArrowheads="1"/>
          </p:cNvSpPr>
          <p:nvPr/>
        </p:nvSpPr>
        <p:spPr bwMode="auto">
          <a:xfrm>
            <a:off x="7010400" y="3071813"/>
            <a:ext cx="136366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Intelligent message routing (SOL)</a:t>
            </a:r>
          </a:p>
        </p:txBody>
      </p:sp>
      <p:sp>
        <p:nvSpPr>
          <p:cNvPr id="54301" name="AutoShape 83">
            <a:extLst>
              <a:ext uri="{FF2B5EF4-FFF2-40B4-BE49-F238E27FC236}">
                <a16:creationId xmlns:a16="http://schemas.microsoft.com/office/drawing/2014/main" id="{F7D12608-B866-7F42-8965-F76E6D4BAC33}"/>
              </a:ext>
            </a:extLst>
          </p:cNvPr>
          <p:cNvSpPr>
            <a:spLocks noChangeArrowheads="1"/>
          </p:cNvSpPr>
          <p:nvPr/>
        </p:nvSpPr>
        <p:spPr bwMode="auto">
          <a:xfrm>
            <a:off x="7516813" y="5791200"/>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302" name="Text Box 84">
            <a:extLst>
              <a:ext uri="{FF2B5EF4-FFF2-40B4-BE49-F238E27FC236}">
                <a16:creationId xmlns:a16="http://schemas.microsoft.com/office/drawing/2014/main" id="{E38BD3EC-F69D-3545-A24E-75C918F3A1C6}"/>
              </a:ext>
            </a:extLst>
          </p:cNvPr>
          <p:cNvSpPr txBox="1">
            <a:spLocks noChangeArrowheads="1"/>
          </p:cNvSpPr>
          <p:nvPr/>
        </p:nvSpPr>
        <p:spPr bwMode="auto">
          <a:xfrm>
            <a:off x="5105400" y="4056063"/>
            <a:ext cx="17526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SWEET core 2.0 + domain and math plug-in</a:t>
            </a:r>
          </a:p>
        </p:txBody>
      </p:sp>
      <p:sp>
        <p:nvSpPr>
          <p:cNvPr id="54303" name="Line 85">
            <a:extLst>
              <a:ext uri="{FF2B5EF4-FFF2-40B4-BE49-F238E27FC236}">
                <a16:creationId xmlns:a16="http://schemas.microsoft.com/office/drawing/2014/main" id="{7659AA3E-B341-EC45-9918-E31AD7E60302}"/>
              </a:ext>
            </a:extLst>
          </p:cNvPr>
          <p:cNvSpPr>
            <a:spLocks noChangeShapeType="1"/>
          </p:cNvSpPr>
          <p:nvPr/>
        </p:nvSpPr>
        <p:spPr bwMode="auto">
          <a:xfrm>
            <a:off x="1752600" y="3017838"/>
            <a:ext cx="6705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04" name="Text Box 86">
            <a:extLst>
              <a:ext uri="{FF2B5EF4-FFF2-40B4-BE49-F238E27FC236}">
                <a16:creationId xmlns:a16="http://schemas.microsoft.com/office/drawing/2014/main" id="{C15F9DF7-5ECC-8B41-8419-869C492B360C}"/>
              </a:ext>
            </a:extLst>
          </p:cNvPr>
          <p:cNvSpPr txBox="1">
            <a:spLocks noChangeArrowheads="1"/>
          </p:cNvSpPr>
          <p:nvPr/>
        </p:nvSpPr>
        <p:spPr bwMode="auto">
          <a:xfrm>
            <a:off x="1524000" y="2074863"/>
            <a:ext cx="17526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Standard workflow language (BPEL)</a:t>
            </a:r>
          </a:p>
        </p:txBody>
      </p:sp>
      <p:sp>
        <p:nvSpPr>
          <p:cNvPr id="54305" name="Text Box 87">
            <a:extLst>
              <a:ext uri="{FF2B5EF4-FFF2-40B4-BE49-F238E27FC236}">
                <a16:creationId xmlns:a16="http://schemas.microsoft.com/office/drawing/2014/main" id="{C901FEBA-6DF0-6045-99AC-AE34179FA37D}"/>
              </a:ext>
            </a:extLst>
          </p:cNvPr>
          <p:cNvSpPr txBox="1">
            <a:spLocks noChangeArrowheads="1"/>
          </p:cNvSpPr>
          <p:nvPr/>
        </p:nvSpPr>
        <p:spPr bwMode="auto">
          <a:xfrm>
            <a:off x="6705600" y="2074863"/>
            <a:ext cx="19050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Intelligent algorithm programming chaining</a:t>
            </a:r>
          </a:p>
        </p:txBody>
      </p:sp>
      <p:sp>
        <p:nvSpPr>
          <p:cNvPr id="54306" name="Text Box 88">
            <a:extLst>
              <a:ext uri="{FF2B5EF4-FFF2-40B4-BE49-F238E27FC236}">
                <a16:creationId xmlns:a16="http://schemas.microsoft.com/office/drawing/2014/main" id="{51BB8D1F-4765-5F4C-98FD-24C6EAF13A86}"/>
              </a:ext>
            </a:extLst>
          </p:cNvPr>
          <p:cNvSpPr txBox="1">
            <a:spLocks noChangeArrowheads="1"/>
          </p:cNvSpPr>
          <p:nvPr/>
        </p:nvSpPr>
        <p:spPr bwMode="auto">
          <a:xfrm>
            <a:off x="1524000" y="1160463"/>
            <a:ext cx="1398588"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Competing catalog schemas</a:t>
            </a:r>
          </a:p>
        </p:txBody>
      </p:sp>
      <p:sp>
        <p:nvSpPr>
          <p:cNvPr id="54307" name="Text Box 89">
            <a:extLst>
              <a:ext uri="{FF2B5EF4-FFF2-40B4-BE49-F238E27FC236}">
                <a16:creationId xmlns:a16="http://schemas.microsoft.com/office/drawing/2014/main" id="{20604861-5081-6F45-81A3-2337DAF9D9EE}"/>
              </a:ext>
            </a:extLst>
          </p:cNvPr>
          <p:cNvSpPr txBox="1">
            <a:spLocks noChangeArrowheads="1"/>
          </p:cNvSpPr>
          <p:nvPr/>
        </p:nvSpPr>
        <p:spPr bwMode="auto">
          <a:xfrm>
            <a:off x="2971800" y="1160463"/>
            <a:ext cx="18288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Common semantic service catalog established</a:t>
            </a:r>
          </a:p>
        </p:txBody>
      </p:sp>
      <p:sp>
        <p:nvSpPr>
          <p:cNvPr id="54308" name="Line 90">
            <a:extLst>
              <a:ext uri="{FF2B5EF4-FFF2-40B4-BE49-F238E27FC236}">
                <a16:creationId xmlns:a16="http://schemas.microsoft.com/office/drawing/2014/main" id="{F1C874A6-8BBD-4A4E-BB8B-1BD976BE3BC2}"/>
              </a:ext>
            </a:extLst>
          </p:cNvPr>
          <p:cNvSpPr>
            <a:spLocks noChangeShapeType="1"/>
          </p:cNvSpPr>
          <p:nvPr/>
        </p:nvSpPr>
        <p:spPr bwMode="auto">
          <a:xfrm>
            <a:off x="1752600" y="2027238"/>
            <a:ext cx="6705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09" name="AutoShape 91">
            <a:extLst>
              <a:ext uri="{FF2B5EF4-FFF2-40B4-BE49-F238E27FC236}">
                <a16:creationId xmlns:a16="http://schemas.microsoft.com/office/drawing/2014/main" id="{A6351079-86D9-384C-B211-74B0C5F96B81}"/>
              </a:ext>
            </a:extLst>
          </p:cNvPr>
          <p:cNvSpPr>
            <a:spLocks noChangeArrowheads="1"/>
          </p:cNvSpPr>
          <p:nvPr/>
        </p:nvSpPr>
        <p:spPr bwMode="auto">
          <a:xfrm>
            <a:off x="3859213" y="1873250"/>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310" name="AutoShape 92">
            <a:extLst>
              <a:ext uri="{FF2B5EF4-FFF2-40B4-BE49-F238E27FC236}">
                <a16:creationId xmlns:a16="http://schemas.microsoft.com/office/drawing/2014/main" id="{C33953AE-546C-3040-B121-3C4B9342C203}"/>
              </a:ext>
            </a:extLst>
          </p:cNvPr>
          <p:cNvSpPr>
            <a:spLocks noChangeArrowheads="1"/>
          </p:cNvSpPr>
          <p:nvPr/>
        </p:nvSpPr>
        <p:spPr bwMode="auto">
          <a:xfrm>
            <a:off x="5562600" y="1874838"/>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311" name="AutoShape 93">
            <a:extLst>
              <a:ext uri="{FF2B5EF4-FFF2-40B4-BE49-F238E27FC236}">
                <a16:creationId xmlns:a16="http://schemas.microsoft.com/office/drawing/2014/main" id="{905AC2AD-C78B-5744-AEBE-4F3360EC5CFA}"/>
              </a:ext>
            </a:extLst>
          </p:cNvPr>
          <p:cNvSpPr>
            <a:spLocks noChangeArrowheads="1"/>
          </p:cNvSpPr>
          <p:nvPr/>
        </p:nvSpPr>
        <p:spPr bwMode="auto">
          <a:xfrm>
            <a:off x="2133600" y="1873250"/>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312" name="Text Box 94">
            <a:extLst>
              <a:ext uri="{FF2B5EF4-FFF2-40B4-BE49-F238E27FC236}">
                <a16:creationId xmlns:a16="http://schemas.microsoft.com/office/drawing/2014/main" id="{221D5496-EA0B-234F-A325-50B6B5F35047}"/>
              </a:ext>
            </a:extLst>
          </p:cNvPr>
          <p:cNvSpPr txBox="1">
            <a:spLocks noChangeArrowheads="1"/>
          </p:cNvSpPr>
          <p:nvPr/>
        </p:nvSpPr>
        <p:spPr bwMode="auto">
          <a:xfrm>
            <a:off x="266700" y="3290888"/>
            <a:ext cx="1219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800" b="1"/>
              <a:t>Inference</a:t>
            </a:r>
          </a:p>
        </p:txBody>
      </p:sp>
      <p:sp>
        <p:nvSpPr>
          <p:cNvPr id="54313" name="Text Box 95">
            <a:extLst>
              <a:ext uri="{FF2B5EF4-FFF2-40B4-BE49-F238E27FC236}">
                <a16:creationId xmlns:a16="http://schemas.microsoft.com/office/drawing/2014/main" id="{193C48D9-F7BD-5C41-8968-04993537B887}"/>
              </a:ext>
            </a:extLst>
          </p:cNvPr>
          <p:cNvSpPr txBox="1">
            <a:spLocks noChangeArrowheads="1"/>
          </p:cNvSpPr>
          <p:nvPr/>
        </p:nvSpPr>
        <p:spPr bwMode="auto">
          <a:xfrm>
            <a:off x="228600" y="4038600"/>
            <a:ext cx="129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800" b="1"/>
              <a:t>Earth Science Standards</a:t>
            </a:r>
          </a:p>
        </p:txBody>
      </p:sp>
      <p:sp>
        <p:nvSpPr>
          <p:cNvPr id="54314" name="Text Box 96">
            <a:extLst>
              <a:ext uri="{FF2B5EF4-FFF2-40B4-BE49-F238E27FC236}">
                <a16:creationId xmlns:a16="http://schemas.microsoft.com/office/drawing/2014/main" id="{23C458EA-7C2A-BC40-9108-B151D71BE31A}"/>
              </a:ext>
            </a:extLst>
          </p:cNvPr>
          <p:cNvSpPr txBox="1">
            <a:spLocks noChangeArrowheads="1"/>
          </p:cNvSpPr>
          <p:nvPr/>
        </p:nvSpPr>
        <p:spPr bwMode="auto">
          <a:xfrm>
            <a:off x="266700" y="2332038"/>
            <a:ext cx="1219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800" b="1"/>
              <a:t>Workflow</a:t>
            </a:r>
          </a:p>
        </p:txBody>
      </p:sp>
      <p:sp>
        <p:nvSpPr>
          <p:cNvPr id="54315" name="Text Box 97">
            <a:extLst>
              <a:ext uri="{FF2B5EF4-FFF2-40B4-BE49-F238E27FC236}">
                <a16:creationId xmlns:a16="http://schemas.microsoft.com/office/drawing/2014/main" id="{65A6788E-CD31-8045-A1A2-A26BB90777C1}"/>
              </a:ext>
            </a:extLst>
          </p:cNvPr>
          <p:cNvSpPr txBox="1">
            <a:spLocks noChangeArrowheads="1"/>
          </p:cNvSpPr>
          <p:nvPr/>
        </p:nvSpPr>
        <p:spPr bwMode="auto">
          <a:xfrm>
            <a:off x="266700" y="1389063"/>
            <a:ext cx="1219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800" b="1"/>
              <a:t>Discovery</a:t>
            </a:r>
          </a:p>
        </p:txBody>
      </p:sp>
      <p:sp>
        <p:nvSpPr>
          <p:cNvPr id="54316" name="Text Box 98">
            <a:extLst>
              <a:ext uri="{FF2B5EF4-FFF2-40B4-BE49-F238E27FC236}">
                <a16:creationId xmlns:a16="http://schemas.microsoft.com/office/drawing/2014/main" id="{4BACA60D-C6B0-A144-A87B-7C0509C0E8CE}"/>
              </a:ext>
            </a:extLst>
          </p:cNvPr>
          <p:cNvSpPr txBox="1">
            <a:spLocks noChangeArrowheads="1"/>
          </p:cNvSpPr>
          <p:nvPr/>
        </p:nvSpPr>
        <p:spPr bwMode="auto">
          <a:xfrm>
            <a:off x="6781800" y="4056063"/>
            <a:ext cx="1905000" cy="6683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SWEET 3.0 + science applications plug-in</a:t>
            </a:r>
          </a:p>
        </p:txBody>
      </p:sp>
      <p:sp>
        <p:nvSpPr>
          <p:cNvPr id="54317" name="AutoShape 99">
            <a:extLst>
              <a:ext uri="{FF2B5EF4-FFF2-40B4-BE49-F238E27FC236}">
                <a16:creationId xmlns:a16="http://schemas.microsoft.com/office/drawing/2014/main" id="{642F77D7-C6F6-8C42-B5EA-68FEAD95197E}"/>
              </a:ext>
            </a:extLst>
          </p:cNvPr>
          <p:cNvSpPr>
            <a:spLocks noChangeArrowheads="1"/>
          </p:cNvSpPr>
          <p:nvPr/>
        </p:nvSpPr>
        <p:spPr bwMode="auto">
          <a:xfrm>
            <a:off x="7620000" y="4876800"/>
            <a:ext cx="152400" cy="152400"/>
          </a:xfrm>
          <a:prstGeom prst="triangle">
            <a:avLst>
              <a:gd name="adj" fmla="val 51042"/>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318" name="AutoShape 100">
            <a:extLst>
              <a:ext uri="{FF2B5EF4-FFF2-40B4-BE49-F238E27FC236}">
                <a16:creationId xmlns:a16="http://schemas.microsoft.com/office/drawing/2014/main" id="{8C28516A-DB12-594F-A5A7-ACF2C39E89CB}"/>
              </a:ext>
            </a:extLst>
          </p:cNvPr>
          <p:cNvSpPr>
            <a:spLocks noChangeArrowheads="1"/>
          </p:cNvSpPr>
          <p:nvPr/>
        </p:nvSpPr>
        <p:spPr bwMode="auto">
          <a:xfrm>
            <a:off x="7543800" y="2865438"/>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319" name="Text Box 101">
            <a:extLst>
              <a:ext uri="{FF2B5EF4-FFF2-40B4-BE49-F238E27FC236}">
                <a16:creationId xmlns:a16="http://schemas.microsoft.com/office/drawing/2014/main" id="{9F752288-6191-9E4B-B3E1-129892057A2A}"/>
              </a:ext>
            </a:extLst>
          </p:cNvPr>
          <p:cNvSpPr txBox="1">
            <a:spLocks noChangeArrowheads="1"/>
          </p:cNvSpPr>
          <p:nvPr/>
        </p:nvSpPr>
        <p:spPr bwMode="auto">
          <a:xfrm>
            <a:off x="5105400" y="2074863"/>
            <a:ext cx="16002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Semantic service chaining,</a:t>
            </a:r>
          </a:p>
        </p:txBody>
      </p:sp>
      <p:sp>
        <p:nvSpPr>
          <p:cNvPr id="54320" name="Line 102">
            <a:extLst>
              <a:ext uri="{FF2B5EF4-FFF2-40B4-BE49-F238E27FC236}">
                <a16:creationId xmlns:a16="http://schemas.microsoft.com/office/drawing/2014/main" id="{64FB78E5-0DD1-BC40-810F-2BFBB993B5DD}"/>
              </a:ext>
            </a:extLst>
          </p:cNvPr>
          <p:cNvSpPr>
            <a:spLocks noChangeShapeType="1"/>
          </p:cNvSpPr>
          <p:nvPr/>
        </p:nvSpPr>
        <p:spPr bwMode="auto">
          <a:xfrm>
            <a:off x="1752600" y="3962400"/>
            <a:ext cx="6705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21" name="AutoShape 103">
            <a:extLst>
              <a:ext uri="{FF2B5EF4-FFF2-40B4-BE49-F238E27FC236}">
                <a16:creationId xmlns:a16="http://schemas.microsoft.com/office/drawing/2014/main" id="{1050E8ED-88CA-E643-BB23-25D701CDBC04}"/>
              </a:ext>
            </a:extLst>
          </p:cNvPr>
          <p:cNvSpPr>
            <a:spLocks noChangeArrowheads="1"/>
          </p:cNvSpPr>
          <p:nvPr/>
        </p:nvSpPr>
        <p:spPr bwMode="auto">
          <a:xfrm>
            <a:off x="2182813" y="3810000"/>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322" name="AutoShape 104">
            <a:extLst>
              <a:ext uri="{FF2B5EF4-FFF2-40B4-BE49-F238E27FC236}">
                <a16:creationId xmlns:a16="http://schemas.microsoft.com/office/drawing/2014/main" id="{EF1478B8-0733-814C-B674-C463EA161BB4}"/>
              </a:ext>
            </a:extLst>
          </p:cNvPr>
          <p:cNvSpPr>
            <a:spLocks noChangeArrowheads="1"/>
          </p:cNvSpPr>
          <p:nvPr/>
        </p:nvSpPr>
        <p:spPr bwMode="auto">
          <a:xfrm>
            <a:off x="3886200" y="3810000"/>
            <a:ext cx="152400" cy="152400"/>
          </a:xfrm>
          <a:prstGeom prst="triangle">
            <a:avLst>
              <a:gd name="adj" fmla="val 51042"/>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323" name="Text Box 105">
            <a:extLst>
              <a:ext uri="{FF2B5EF4-FFF2-40B4-BE49-F238E27FC236}">
                <a16:creationId xmlns:a16="http://schemas.microsoft.com/office/drawing/2014/main" id="{0ECA46A0-4EA1-0B44-AA6C-B6393BCE3D11}"/>
              </a:ext>
            </a:extLst>
          </p:cNvPr>
          <p:cNvSpPr txBox="1">
            <a:spLocks noChangeArrowheads="1"/>
          </p:cNvSpPr>
          <p:nvPr/>
        </p:nvSpPr>
        <p:spPr bwMode="auto">
          <a:xfrm>
            <a:off x="1752600" y="5238750"/>
            <a:ext cx="12192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XML, RDF</a:t>
            </a:r>
          </a:p>
        </p:txBody>
      </p:sp>
      <p:sp>
        <p:nvSpPr>
          <p:cNvPr id="54324" name="Text Box 106">
            <a:extLst>
              <a:ext uri="{FF2B5EF4-FFF2-40B4-BE49-F238E27FC236}">
                <a16:creationId xmlns:a16="http://schemas.microsoft.com/office/drawing/2014/main" id="{6379175D-7633-624B-BEB8-3CE78D4C7653}"/>
              </a:ext>
            </a:extLst>
          </p:cNvPr>
          <p:cNvSpPr txBox="1">
            <a:spLocks noChangeArrowheads="1"/>
          </p:cNvSpPr>
          <p:nvPr/>
        </p:nvSpPr>
        <p:spPr bwMode="auto">
          <a:xfrm>
            <a:off x="3048000" y="5238750"/>
            <a:ext cx="18288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OWL-DL, OWL-Full</a:t>
            </a:r>
          </a:p>
        </p:txBody>
      </p:sp>
      <p:sp>
        <p:nvSpPr>
          <p:cNvPr id="54325" name="Text Box 107">
            <a:extLst>
              <a:ext uri="{FF2B5EF4-FFF2-40B4-BE49-F238E27FC236}">
                <a16:creationId xmlns:a16="http://schemas.microsoft.com/office/drawing/2014/main" id="{2A5FBB44-DA87-FB4E-9FD0-FD813858C698}"/>
              </a:ext>
            </a:extLst>
          </p:cNvPr>
          <p:cNvSpPr txBox="1">
            <a:spLocks noChangeArrowheads="1"/>
          </p:cNvSpPr>
          <p:nvPr/>
        </p:nvSpPr>
        <p:spPr bwMode="auto">
          <a:xfrm>
            <a:off x="228600" y="5348288"/>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800" b="1"/>
              <a:t>Languages</a:t>
            </a:r>
          </a:p>
        </p:txBody>
      </p:sp>
      <p:sp>
        <p:nvSpPr>
          <p:cNvPr id="54326" name="Text Box 108">
            <a:extLst>
              <a:ext uri="{FF2B5EF4-FFF2-40B4-BE49-F238E27FC236}">
                <a16:creationId xmlns:a16="http://schemas.microsoft.com/office/drawing/2014/main" id="{1D2E5E68-9117-7345-849A-1EEAB3F72692}"/>
              </a:ext>
            </a:extLst>
          </p:cNvPr>
          <p:cNvSpPr txBox="1">
            <a:spLocks noChangeArrowheads="1"/>
          </p:cNvSpPr>
          <p:nvPr/>
        </p:nvSpPr>
        <p:spPr bwMode="auto">
          <a:xfrm>
            <a:off x="5257800" y="5238750"/>
            <a:ext cx="14478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OWL-S, RIF</a:t>
            </a:r>
          </a:p>
        </p:txBody>
      </p:sp>
      <p:sp>
        <p:nvSpPr>
          <p:cNvPr id="54327" name="AutoShape 109">
            <a:extLst>
              <a:ext uri="{FF2B5EF4-FFF2-40B4-BE49-F238E27FC236}">
                <a16:creationId xmlns:a16="http://schemas.microsoft.com/office/drawing/2014/main" id="{A51431D4-1060-734E-B5A3-A2043CEA07FA}"/>
              </a:ext>
            </a:extLst>
          </p:cNvPr>
          <p:cNvSpPr>
            <a:spLocks noChangeArrowheads="1"/>
          </p:cNvSpPr>
          <p:nvPr/>
        </p:nvSpPr>
        <p:spPr bwMode="auto">
          <a:xfrm>
            <a:off x="5943600" y="3810000"/>
            <a:ext cx="152400" cy="152400"/>
          </a:xfrm>
          <a:prstGeom prst="triangle">
            <a:avLst>
              <a:gd name="adj" fmla="val 51042"/>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328" name="Text Box 110">
            <a:extLst>
              <a:ext uri="{FF2B5EF4-FFF2-40B4-BE49-F238E27FC236}">
                <a16:creationId xmlns:a16="http://schemas.microsoft.com/office/drawing/2014/main" id="{AA074ABD-0B9F-8949-BFD9-56EA77B5634B}"/>
              </a:ext>
            </a:extLst>
          </p:cNvPr>
          <p:cNvSpPr txBox="1">
            <a:spLocks noChangeArrowheads="1"/>
          </p:cNvSpPr>
          <p:nvPr/>
        </p:nvSpPr>
        <p:spPr bwMode="auto">
          <a:xfrm>
            <a:off x="4800600" y="1160463"/>
            <a:ext cx="19050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Enhanced semantic search into search engines</a:t>
            </a:r>
          </a:p>
        </p:txBody>
      </p:sp>
      <p:sp>
        <p:nvSpPr>
          <p:cNvPr id="54329" name="Text Box 111">
            <a:extLst>
              <a:ext uri="{FF2B5EF4-FFF2-40B4-BE49-F238E27FC236}">
                <a16:creationId xmlns:a16="http://schemas.microsoft.com/office/drawing/2014/main" id="{F3E272B4-3148-2C4E-83CE-01066C0C3EDB}"/>
              </a:ext>
            </a:extLst>
          </p:cNvPr>
          <p:cNvSpPr txBox="1">
            <a:spLocks noChangeArrowheads="1"/>
          </p:cNvSpPr>
          <p:nvPr/>
        </p:nvSpPr>
        <p:spPr bwMode="auto">
          <a:xfrm>
            <a:off x="6705600" y="1160463"/>
            <a:ext cx="19812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Automatic knowledge discovery and mining</a:t>
            </a:r>
          </a:p>
        </p:txBody>
      </p:sp>
      <p:sp>
        <p:nvSpPr>
          <p:cNvPr id="54330" name="AutoShape 112">
            <a:extLst>
              <a:ext uri="{FF2B5EF4-FFF2-40B4-BE49-F238E27FC236}">
                <a16:creationId xmlns:a16="http://schemas.microsoft.com/office/drawing/2014/main" id="{3206B711-645A-114E-8C00-ED3EDF7E1F52}"/>
              </a:ext>
            </a:extLst>
          </p:cNvPr>
          <p:cNvSpPr>
            <a:spLocks noChangeArrowheads="1"/>
          </p:cNvSpPr>
          <p:nvPr/>
        </p:nvSpPr>
        <p:spPr bwMode="auto">
          <a:xfrm>
            <a:off x="7315200" y="1874838"/>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331" name="AutoShape 113">
            <a:extLst>
              <a:ext uri="{FF2B5EF4-FFF2-40B4-BE49-F238E27FC236}">
                <a16:creationId xmlns:a16="http://schemas.microsoft.com/office/drawing/2014/main" id="{7E3BE1A0-66E5-E845-94C3-E82A466C42FB}"/>
              </a:ext>
            </a:extLst>
          </p:cNvPr>
          <p:cNvSpPr>
            <a:spLocks noChangeArrowheads="1"/>
          </p:cNvSpPr>
          <p:nvPr/>
        </p:nvSpPr>
        <p:spPr bwMode="auto">
          <a:xfrm>
            <a:off x="3810000" y="4876800"/>
            <a:ext cx="152400" cy="152400"/>
          </a:xfrm>
          <a:prstGeom prst="triangle">
            <a:avLst>
              <a:gd name="adj" fmla="val 50000"/>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332" name="Text Box 114">
            <a:extLst>
              <a:ext uri="{FF2B5EF4-FFF2-40B4-BE49-F238E27FC236}">
                <a16:creationId xmlns:a16="http://schemas.microsoft.com/office/drawing/2014/main" id="{648B0011-A956-0942-A712-5052A836DE97}"/>
              </a:ext>
            </a:extLst>
          </p:cNvPr>
          <p:cNvSpPr txBox="1">
            <a:spLocks noChangeArrowheads="1"/>
          </p:cNvSpPr>
          <p:nvPr/>
        </p:nvSpPr>
        <p:spPr bwMode="auto">
          <a:xfrm>
            <a:off x="1524000" y="4056063"/>
            <a:ext cx="16002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GCMD, CF, ESML, GML, etc.</a:t>
            </a:r>
          </a:p>
          <a:p>
            <a:pPr algn="ctr">
              <a:lnSpc>
                <a:spcPct val="90000"/>
              </a:lnSpc>
            </a:pPr>
            <a:endParaRPr lang="en-US" altLang="en-US" sz="1400" b="1"/>
          </a:p>
        </p:txBody>
      </p:sp>
      <p:sp>
        <p:nvSpPr>
          <p:cNvPr id="54333" name="Text Box 115">
            <a:extLst>
              <a:ext uri="{FF2B5EF4-FFF2-40B4-BE49-F238E27FC236}">
                <a16:creationId xmlns:a16="http://schemas.microsoft.com/office/drawing/2014/main" id="{8154DE7E-850F-594B-9686-A473D59CDD49}"/>
              </a:ext>
            </a:extLst>
          </p:cNvPr>
          <p:cNvSpPr txBox="1">
            <a:spLocks noChangeArrowheads="1"/>
          </p:cNvSpPr>
          <p:nvPr/>
        </p:nvSpPr>
        <p:spPr bwMode="auto">
          <a:xfrm>
            <a:off x="3200400" y="2074863"/>
            <a:ext cx="18288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Semantic framework for Web Services</a:t>
            </a:r>
          </a:p>
        </p:txBody>
      </p:sp>
      <p:sp>
        <p:nvSpPr>
          <p:cNvPr id="54334" name="Text Box 116">
            <a:extLst>
              <a:ext uri="{FF2B5EF4-FFF2-40B4-BE49-F238E27FC236}">
                <a16:creationId xmlns:a16="http://schemas.microsoft.com/office/drawing/2014/main" id="{7DB79881-886E-EC46-8561-72E3727E8890}"/>
              </a:ext>
            </a:extLst>
          </p:cNvPr>
          <p:cNvSpPr txBox="1">
            <a:spLocks noChangeArrowheads="1"/>
          </p:cNvSpPr>
          <p:nvPr/>
        </p:nvSpPr>
        <p:spPr bwMode="auto">
          <a:xfrm>
            <a:off x="7315200" y="5238750"/>
            <a:ext cx="6858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b="1"/>
              <a:t>PML</a:t>
            </a:r>
          </a:p>
        </p:txBody>
      </p:sp>
      <p:sp>
        <p:nvSpPr>
          <p:cNvPr id="54335" name="AutoShape 117">
            <a:extLst>
              <a:ext uri="{FF2B5EF4-FFF2-40B4-BE49-F238E27FC236}">
                <a16:creationId xmlns:a16="http://schemas.microsoft.com/office/drawing/2014/main" id="{352EE463-C486-004B-B31B-6D92A09E1F0D}"/>
              </a:ext>
            </a:extLst>
          </p:cNvPr>
          <p:cNvSpPr>
            <a:spLocks noChangeArrowheads="1"/>
          </p:cNvSpPr>
          <p:nvPr/>
        </p:nvSpPr>
        <p:spPr bwMode="auto">
          <a:xfrm>
            <a:off x="7620000" y="3810000"/>
            <a:ext cx="152400" cy="152400"/>
          </a:xfrm>
          <a:prstGeom prst="triangle">
            <a:avLst>
              <a:gd name="adj" fmla="val 51042"/>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336" name="Line 118">
            <a:extLst>
              <a:ext uri="{FF2B5EF4-FFF2-40B4-BE49-F238E27FC236}">
                <a16:creationId xmlns:a16="http://schemas.microsoft.com/office/drawing/2014/main" id="{650398F1-3619-5749-B619-544DF1853C78}"/>
              </a:ext>
            </a:extLst>
          </p:cNvPr>
          <p:cNvSpPr>
            <a:spLocks noChangeShapeType="1"/>
          </p:cNvSpPr>
          <p:nvPr/>
        </p:nvSpPr>
        <p:spPr bwMode="auto">
          <a:xfrm>
            <a:off x="1725613" y="5943600"/>
            <a:ext cx="6705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37" name="TextBox 64">
            <a:extLst>
              <a:ext uri="{FF2B5EF4-FFF2-40B4-BE49-F238E27FC236}">
                <a16:creationId xmlns:a16="http://schemas.microsoft.com/office/drawing/2014/main" id="{7EEABDE0-1D50-FF4F-B487-627BA86519EF}"/>
              </a:ext>
            </a:extLst>
          </p:cNvPr>
          <p:cNvSpPr txBox="1">
            <a:spLocks noChangeArrowheads="1"/>
          </p:cNvSpPr>
          <p:nvPr/>
        </p:nvSpPr>
        <p:spPr bwMode="auto">
          <a:xfrm>
            <a:off x="2438400" y="54102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0000"/>
                </a:solidFill>
              </a:rPr>
              <a:t>9</a:t>
            </a:r>
          </a:p>
        </p:txBody>
      </p:sp>
      <p:sp>
        <p:nvSpPr>
          <p:cNvPr id="54338" name="TextBox 65">
            <a:extLst>
              <a:ext uri="{FF2B5EF4-FFF2-40B4-BE49-F238E27FC236}">
                <a16:creationId xmlns:a16="http://schemas.microsoft.com/office/drawing/2014/main" id="{186131BB-0E51-C64C-BA72-8E36C1C2A3FE}"/>
              </a:ext>
            </a:extLst>
          </p:cNvPr>
          <p:cNvSpPr txBox="1">
            <a:spLocks noChangeArrowheads="1"/>
          </p:cNvSpPr>
          <p:nvPr/>
        </p:nvSpPr>
        <p:spPr bwMode="auto">
          <a:xfrm>
            <a:off x="4368800" y="54102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0000"/>
                </a:solidFill>
              </a:rPr>
              <a:t>8</a:t>
            </a:r>
          </a:p>
        </p:txBody>
      </p:sp>
      <p:sp>
        <p:nvSpPr>
          <p:cNvPr id="54339" name="TextBox 67">
            <a:extLst>
              <a:ext uri="{FF2B5EF4-FFF2-40B4-BE49-F238E27FC236}">
                <a16:creationId xmlns:a16="http://schemas.microsoft.com/office/drawing/2014/main" id="{AA82D0E0-0661-E24E-B03D-B975EFD29BC2}"/>
              </a:ext>
            </a:extLst>
          </p:cNvPr>
          <p:cNvSpPr txBox="1">
            <a:spLocks noChangeArrowheads="1"/>
          </p:cNvSpPr>
          <p:nvPr/>
        </p:nvSpPr>
        <p:spPr bwMode="auto">
          <a:xfrm>
            <a:off x="6350000" y="5405438"/>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0000"/>
                </a:solidFill>
              </a:rPr>
              <a:t>4</a:t>
            </a:r>
          </a:p>
        </p:txBody>
      </p:sp>
      <p:sp>
        <p:nvSpPr>
          <p:cNvPr id="54340" name="TextBox 68">
            <a:extLst>
              <a:ext uri="{FF2B5EF4-FFF2-40B4-BE49-F238E27FC236}">
                <a16:creationId xmlns:a16="http://schemas.microsoft.com/office/drawing/2014/main" id="{97F762CA-B7E1-3E43-B89B-18EF3A0F1DC7}"/>
              </a:ext>
            </a:extLst>
          </p:cNvPr>
          <p:cNvSpPr txBox="1">
            <a:spLocks noChangeArrowheads="1"/>
          </p:cNvSpPr>
          <p:nvPr/>
        </p:nvSpPr>
        <p:spPr bwMode="auto">
          <a:xfrm flipH="1">
            <a:off x="7924800" y="5334000"/>
            <a:ext cx="15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0000"/>
                </a:solidFill>
              </a:rPr>
              <a:t>4</a:t>
            </a:r>
          </a:p>
        </p:txBody>
      </p:sp>
      <p:sp>
        <p:nvSpPr>
          <p:cNvPr id="54341" name="TextBox 69">
            <a:extLst>
              <a:ext uri="{FF2B5EF4-FFF2-40B4-BE49-F238E27FC236}">
                <a16:creationId xmlns:a16="http://schemas.microsoft.com/office/drawing/2014/main" id="{65C19A84-6810-584E-9BC0-16C764C3EA44}"/>
              </a:ext>
            </a:extLst>
          </p:cNvPr>
          <p:cNvSpPr txBox="1">
            <a:spLocks noChangeArrowheads="1"/>
          </p:cNvSpPr>
          <p:nvPr/>
        </p:nvSpPr>
        <p:spPr bwMode="auto">
          <a:xfrm>
            <a:off x="4419600" y="44196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0000"/>
                </a:solidFill>
              </a:rPr>
              <a:t>8</a:t>
            </a:r>
          </a:p>
        </p:txBody>
      </p:sp>
      <p:sp>
        <p:nvSpPr>
          <p:cNvPr id="54342" name="TextBox 70">
            <a:extLst>
              <a:ext uri="{FF2B5EF4-FFF2-40B4-BE49-F238E27FC236}">
                <a16:creationId xmlns:a16="http://schemas.microsoft.com/office/drawing/2014/main" id="{0F012B61-2E1E-3344-BED3-63398C240BB5}"/>
              </a:ext>
            </a:extLst>
          </p:cNvPr>
          <p:cNvSpPr txBox="1">
            <a:spLocks noChangeArrowheads="1"/>
          </p:cNvSpPr>
          <p:nvPr/>
        </p:nvSpPr>
        <p:spPr bwMode="auto">
          <a:xfrm>
            <a:off x="6400800" y="44196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0000"/>
                </a:solidFill>
              </a:rPr>
              <a:t>4</a:t>
            </a:r>
          </a:p>
        </p:txBody>
      </p:sp>
      <p:sp>
        <p:nvSpPr>
          <p:cNvPr id="54343" name="TextBox 71">
            <a:extLst>
              <a:ext uri="{FF2B5EF4-FFF2-40B4-BE49-F238E27FC236}">
                <a16:creationId xmlns:a16="http://schemas.microsoft.com/office/drawing/2014/main" id="{FCDFB3C0-337E-4140-8156-1896D47047A2}"/>
              </a:ext>
            </a:extLst>
          </p:cNvPr>
          <p:cNvSpPr txBox="1">
            <a:spLocks noChangeArrowheads="1"/>
          </p:cNvSpPr>
          <p:nvPr/>
        </p:nvSpPr>
        <p:spPr bwMode="auto">
          <a:xfrm>
            <a:off x="8001000" y="44958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0000"/>
                </a:solidFill>
              </a:rPr>
              <a:t>2</a:t>
            </a:r>
          </a:p>
        </p:txBody>
      </p:sp>
      <p:sp>
        <p:nvSpPr>
          <p:cNvPr id="54344" name="TextBox 72">
            <a:extLst>
              <a:ext uri="{FF2B5EF4-FFF2-40B4-BE49-F238E27FC236}">
                <a16:creationId xmlns:a16="http://schemas.microsoft.com/office/drawing/2014/main" id="{E777CEAD-FF52-BF49-8E38-70F2AD429D99}"/>
              </a:ext>
            </a:extLst>
          </p:cNvPr>
          <p:cNvSpPr txBox="1">
            <a:spLocks noChangeArrowheads="1"/>
          </p:cNvSpPr>
          <p:nvPr/>
        </p:nvSpPr>
        <p:spPr bwMode="auto">
          <a:xfrm>
            <a:off x="4419600" y="3424238"/>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0000"/>
                </a:solidFill>
              </a:rPr>
              <a:t>8</a:t>
            </a:r>
          </a:p>
        </p:txBody>
      </p:sp>
      <p:sp>
        <p:nvSpPr>
          <p:cNvPr id="54345" name="TextBox 73">
            <a:extLst>
              <a:ext uri="{FF2B5EF4-FFF2-40B4-BE49-F238E27FC236}">
                <a16:creationId xmlns:a16="http://schemas.microsoft.com/office/drawing/2014/main" id="{8C8606D7-9E19-F442-BB85-68AA6CC1C5BA}"/>
              </a:ext>
            </a:extLst>
          </p:cNvPr>
          <p:cNvSpPr txBox="1">
            <a:spLocks noChangeArrowheads="1"/>
          </p:cNvSpPr>
          <p:nvPr/>
        </p:nvSpPr>
        <p:spPr bwMode="auto">
          <a:xfrm>
            <a:off x="6553200" y="34290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0000"/>
                </a:solidFill>
              </a:rPr>
              <a:t>4</a:t>
            </a:r>
          </a:p>
        </p:txBody>
      </p:sp>
      <p:sp>
        <p:nvSpPr>
          <p:cNvPr id="54346" name="TextBox 74">
            <a:extLst>
              <a:ext uri="{FF2B5EF4-FFF2-40B4-BE49-F238E27FC236}">
                <a16:creationId xmlns:a16="http://schemas.microsoft.com/office/drawing/2014/main" id="{4ECE5421-434D-3C46-B911-8941C0B3FF17}"/>
              </a:ext>
            </a:extLst>
          </p:cNvPr>
          <p:cNvSpPr txBox="1">
            <a:spLocks noChangeArrowheads="1"/>
          </p:cNvSpPr>
          <p:nvPr/>
        </p:nvSpPr>
        <p:spPr bwMode="auto">
          <a:xfrm>
            <a:off x="8102600" y="34290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0000"/>
                </a:solidFill>
              </a:rPr>
              <a:t>2</a:t>
            </a:r>
          </a:p>
        </p:txBody>
      </p:sp>
      <p:sp>
        <p:nvSpPr>
          <p:cNvPr id="54347" name="TextBox 75">
            <a:extLst>
              <a:ext uri="{FF2B5EF4-FFF2-40B4-BE49-F238E27FC236}">
                <a16:creationId xmlns:a16="http://schemas.microsoft.com/office/drawing/2014/main" id="{96CA3541-91C8-1F46-8DCB-ABF34D77903C}"/>
              </a:ext>
            </a:extLst>
          </p:cNvPr>
          <p:cNvSpPr txBox="1">
            <a:spLocks noChangeArrowheads="1"/>
          </p:cNvSpPr>
          <p:nvPr/>
        </p:nvSpPr>
        <p:spPr bwMode="auto">
          <a:xfrm>
            <a:off x="6400800" y="25908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0000"/>
                </a:solidFill>
              </a:rPr>
              <a:t>4</a:t>
            </a:r>
          </a:p>
        </p:txBody>
      </p:sp>
      <p:sp>
        <p:nvSpPr>
          <p:cNvPr id="54348" name="TextBox 76">
            <a:extLst>
              <a:ext uri="{FF2B5EF4-FFF2-40B4-BE49-F238E27FC236}">
                <a16:creationId xmlns:a16="http://schemas.microsoft.com/office/drawing/2014/main" id="{5CA32267-A73A-8B41-974F-A3DF671D66DE}"/>
              </a:ext>
            </a:extLst>
          </p:cNvPr>
          <p:cNvSpPr txBox="1">
            <a:spLocks noChangeArrowheads="1"/>
          </p:cNvSpPr>
          <p:nvPr/>
        </p:nvSpPr>
        <p:spPr bwMode="auto">
          <a:xfrm>
            <a:off x="8026400" y="25908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0000"/>
                </a:solidFill>
              </a:rPr>
              <a:t>2</a:t>
            </a:r>
          </a:p>
        </p:txBody>
      </p:sp>
      <p:sp>
        <p:nvSpPr>
          <p:cNvPr id="54349" name="TextBox 77">
            <a:extLst>
              <a:ext uri="{FF2B5EF4-FFF2-40B4-BE49-F238E27FC236}">
                <a16:creationId xmlns:a16="http://schemas.microsoft.com/office/drawing/2014/main" id="{7EEF67E0-8624-3D4E-8555-73487AA3CAD7}"/>
              </a:ext>
            </a:extLst>
          </p:cNvPr>
          <p:cNvSpPr txBox="1">
            <a:spLocks noChangeArrowheads="1"/>
          </p:cNvSpPr>
          <p:nvPr/>
        </p:nvSpPr>
        <p:spPr bwMode="auto">
          <a:xfrm>
            <a:off x="6426200" y="16002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0000"/>
                </a:solidFill>
              </a:rPr>
              <a:t>6</a:t>
            </a:r>
          </a:p>
        </p:txBody>
      </p:sp>
      <p:sp>
        <p:nvSpPr>
          <p:cNvPr id="54350" name="TextBox 78">
            <a:extLst>
              <a:ext uri="{FF2B5EF4-FFF2-40B4-BE49-F238E27FC236}">
                <a16:creationId xmlns:a16="http://schemas.microsoft.com/office/drawing/2014/main" id="{6E0BE3FD-2822-7D40-BB8B-AF39963DDEBA}"/>
              </a:ext>
            </a:extLst>
          </p:cNvPr>
          <p:cNvSpPr txBox="1">
            <a:spLocks noChangeArrowheads="1"/>
          </p:cNvSpPr>
          <p:nvPr/>
        </p:nvSpPr>
        <p:spPr bwMode="auto">
          <a:xfrm>
            <a:off x="4419600" y="25908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0000"/>
                </a:solidFill>
              </a:rPr>
              <a:t>4</a:t>
            </a:r>
          </a:p>
        </p:txBody>
      </p:sp>
      <p:sp>
        <p:nvSpPr>
          <p:cNvPr id="54351" name="TextBox 79">
            <a:extLst>
              <a:ext uri="{FF2B5EF4-FFF2-40B4-BE49-F238E27FC236}">
                <a16:creationId xmlns:a16="http://schemas.microsoft.com/office/drawing/2014/main" id="{ADE2B95A-AB29-784D-95B7-B4386779213D}"/>
              </a:ext>
            </a:extLst>
          </p:cNvPr>
          <p:cNvSpPr txBox="1">
            <a:spLocks noChangeArrowheads="1"/>
          </p:cNvSpPr>
          <p:nvPr/>
        </p:nvSpPr>
        <p:spPr bwMode="auto">
          <a:xfrm>
            <a:off x="4419600" y="16002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0000"/>
                </a:solidFill>
              </a:rPr>
              <a:t>6</a:t>
            </a:r>
          </a:p>
        </p:txBody>
      </p:sp>
      <p:sp>
        <p:nvSpPr>
          <p:cNvPr id="54352" name="TextBox 80">
            <a:extLst>
              <a:ext uri="{FF2B5EF4-FFF2-40B4-BE49-F238E27FC236}">
                <a16:creationId xmlns:a16="http://schemas.microsoft.com/office/drawing/2014/main" id="{86CF26BD-E046-BB45-BD6C-FB484F97AF9E}"/>
              </a:ext>
            </a:extLst>
          </p:cNvPr>
          <p:cNvSpPr txBox="1">
            <a:spLocks noChangeArrowheads="1"/>
          </p:cNvSpPr>
          <p:nvPr/>
        </p:nvSpPr>
        <p:spPr bwMode="auto">
          <a:xfrm>
            <a:off x="8026400" y="16002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0000"/>
                </a:solidFill>
              </a:rPr>
              <a:t>2</a:t>
            </a:r>
          </a:p>
        </p:txBody>
      </p:sp>
      <p:sp>
        <p:nvSpPr>
          <p:cNvPr id="54353" name="TextBox 81">
            <a:extLst>
              <a:ext uri="{FF2B5EF4-FFF2-40B4-BE49-F238E27FC236}">
                <a16:creationId xmlns:a16="http://schemas.microsoft.com/office/drawing/2014/main" id="{80FF95D6-CFF9-EC4B-8F2C-5C72D04D0D77}"/>
              </a:ext>
            </a:extLst>
          </p:cNvPr>
          <p:cNvSpPr txBox="1">
            <a:spLocks noChangeArrowheads="1"/>
          </p:cNvSpPr>
          <p:nvPr/>
        </p:nvSpPr>
        <p:spPr bwMode="auto">
          <a:xfrm>
            <a:off x="2438400" y="25908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0000"/>
                </a:solidFill>
              </a:rPr>
              <a:t>8</a:t>
            </a:r>
          </a:p>
        </p:txBody>
      </p:sp>
      <p:sp>
        <p:nvSpPr>
          <p:cNvPr id="54354" name="TextBox 82">
            <a:extLst>
              <a:ext uri="{FF2B5EF4-FFF2-40B4-BE49-F238E27FC236}">
                <a16:creationId xmlns:a16="http://schemas.microsoft.com/office/drawing/2014/main" id="{9134B33F-D413-1946-BB47-3C369B630A31}"/>
              </a:ext>
            </a:extLst>
          </p:cNvPr>
          <p:cNvSpPr txBox="1">
            <a:spLocks noChangeArrowheads="1"/>
          </p:cNvSpPr>
          <p:nvPr/>
        </p:nvSpPr>
        <p:spPr bwMode="auto">
          <a:xfrm>
            <a:off x="2514600" y="16002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0000"/>
                </a:solidFill>
              </a:rPr>
              <a:t>8</a:t>
            </a:r>
          </a:p>
        </p:txBody>
      </p:sp>
      <p:sp>
        <p:nvSpPr>
          <p:cNvPr id="54355" name="TextBox 83">
            <a:extLst>
              <a:ext uri="{FF2B5EF4-FFF2-40B4-BE49-F238E27FC236}">
                <a16:creationId xmlns:a16="http://schemas.microsoft.com/office/drawing/2014/main" id="{A33CB4A9-45E8-B944-94A2-F99BAE1DC6D3}"/>
              </a:ext>
            </a:extLst>
          </p:cNvPr>
          <p:cNvSpPr txBox="1">
            <a:spLocks noChangeArrowheads="1"/>
          </p:cNvSpPr>
          <p:nvPr/>
        </p:nvSpPr>
        <p:spPr bwMode="auto">
          <a:xfrm>
            <a:off x="2438400" y="4414838"/>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0000"/>
                </a:solidFill>
              </a:rPr>
              <a:t>8</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3">
            <a:extLst>
              <a:ext uri="{FF2B5EF4-FFF2-40B4-BE49-F238E27FC236}">
                <a16:creationId xmlns:a16="http://schemas.microsoft.com/office/drawing/2014/main" id="{27AD46C7-E824-BE48-9869-E9B2EC3E2FB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a:t>September 2008</a:t>
            </a:r>
            <a:endParaRPr lang="en-US" altLang="en-US" sz="800"/>
          </a:p>
        </p:txBody>
      </p:sp>
      <p:sp>
        <p:nvSpPr>
          <p:cNvPr id="56323" name="Slide Number Placeholder 5">
            <a:extLst>
              <a:ext uri="{FF2B5EF4-FFF2-40B4-BE49-F238E27FC236}">
                <a16:creationId xmlns:a16="http://schemas.microsoft.com/office/drawing/2014/main" id="{7201BAB6-0E5C-FD44-870C-B42DB5152CD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C3EA5CA-451C-6940-8E17-7BA5CEA129ED}" type="slidenum">
              <a:rPr lang="en-US" altLang="en-US" sz="800"/>
              <a:pPr/>
              <a:t>23</a:t>
            </a:fld>
            <a:endParaRPr lang="en-US" altLang="en-US" sz="800"/>
          </a:p>
        </p:txBody>
      </p:sp>
      <p:sp>
        <p:nvSpPr>
          <p:cNvPr id="56324" name="Rectangle 7">
            <a:extLst>
              <a:ext uri="{FF2B5EF4-FFF2-40B4-BE49-F238E27FC236}">
                <a16:creationId xmlns:a16="http://schemas.microsoft.com/office/drawing/2014/main" id="{EC9E1C34-8459-B649-A5EF-89C6ADC31B39}"/>
              </a:ext>
            </a:extLst>
          </p:cNvPr>
          <p:cNvSpPr>
            <a:spLocks noGrp="1" noChangeArrowheads="1"/>
          </p:cNvSpPr>
          <p:nvPr>
            <p:ph type="title"/>
          </p:nvPr>
        </p:nvSpPr>
        <p:spPr/>
        <p:txBody>
          <a:bodyPr/>
          <a:lstStyle/>
          <a:p>
            <a:pPr eaLnBrk="1" hangingPunct="1"/>
            <a:r>
              <a:rPr lang="en-US" altLang="en-US"/>
              <a:t>Technology Inventory for Semantic Web</a:t>
            </a:r>
          </a:p>
        </p:txBody>
      </p:sp>
      <p:sp>
        <p:nvSpPr>
          <p:cNvPr id="56325" name="Rectangle 8">
            <a:extLst>
              <a:ext uri="{FF2B5EF4-FFF2-40B4-BE49-F238E27FC236}">
                <a16:creationId xmlns:a16="http://schemas.microsoft.com/office/drawing/2014/main" id="{7D9D72FA-84BE-7541-AB4B-76FE141E12EC}"/>
              </a:ext>
            </a:extLst>
          </p:cNvPr>
          <p:cNvSpPr>
            <a:spLocks noGrp="1" noChangeArrowheads="1"/>
          </p:cNvSpPr>
          <p:nvPr>
            <p:ph type="body" idx="1"/>
          </p:nvPr>
        </p:nvSpPr>
        <p:spPr>
          <a:xfrm>
            <a:off x="381000" y="1079500"/>
            <a:ext cx="8382000" cy="5181600"/>
          </a:xfrm>
        </p:spPr>
        <p:txBody>
          <a:bodyPr/>
          <a:lstStyle/>
          <a:p>
            <a:pPr eaLnBrk="1" hangingPunct="1">
              <a:spcBef>
                <a:spcPct val="0"/>
              </a:spcBef>
              <a:buClr>
                <a:schemeClr val="tx1"/>
              </a:buClr>
              <a:buFont typeface="Times" pitchFamily="2" charset="0"/>
              <a:buChar char="•"/>
            </a:pPr>
            <a:r>
              <a:rPr lang="en-US" altLang="en-US" sz="1600" dirty="0"/>
              <a:t>Languages</a:t>
            </a:r>
          </a:p>
          <a:p>
            <a:pPr lvl="1" eaLnBrk="1" hangingPunct="1">
              <a:spcBef>
                <a:spcPct val="0"/>
              </a:spcBef>
              <a:buClr>
                <a:schemeClr val="tx1"/>
              </a:buClr>
              <a:buFont typeface="Times" pitchFamily="2" charset="0"/>
              <a:buChar char="•"/>
            </a:pPr>
            <a:r>
              <a:rPr lang="en-US" altLang="en-US" sz="1400" dirty="0"/>
              <a:t>OWL - Web Ontology Language (W3C Recommendation), OWL 2 coming soon</a:t>
            </a:r>
          </a:p>
          <a:p>
            <a:pPr lvl="1" eaLnBrk="1" hangingPunct="1">
              <a:spcBef>
                <a:spcPct val="0"/>
              </a:spcBef>
              <a:buClr>
                <a:schemeClr val="tx1"/>
              </a:buClr>
              <a:buFont typeface="Times" pitchFamily="2" charset="0"/>
              <a:buChar char="•"/>
            </a:pPr>
            <a:r>
              <a:rPr lang="en-US" altLang="en-US" sz="1400" dirty="0"/>
              <a:t>RDF - Resource Description Framework (W3C Recommendation)</a:t>
            </a:r>
          </a:p>
          <a:p>
            <a:pPr lvl="1" eaLnBrk="1" hangingPunct="1">
              <a:spcBef>
                <a:spcPct val="0"/>
              </a:spcBef>
              <a:buClr>
                <a:schemeClr val="tx1"/>
              </a:buClr>
              <a:buFont typeface="Times" pitchFamily="2" charset="0"/>
              <a:buChar char="•"/>
            </a:pPr>
            <a:r>
              <a:rPr lang="en-US" altLang="en-US" sz="1400" dirty="0">
                <a:solidFill>
                  <a:srgbClr val="990000"/>
                </a:solidFill>
              </a:rPr>
              <a:t>OWL-S/SWSL/SWSM/SAWSDL - Web Services (W3C Submission) – not standard </a:t>
            </a:r>
            <a:r>
              <a:rPr lang="en-US" altLang="en-US" sz="1400" dirty="0">
                <a:solidFill>
                  <a:srgbClr val="FF0000"/>
                </a:solidFill>
              </a:rPr>
              <a:t>(2018: ***)</a:t>
            </a:r>
            <a:endParaRPr lang="en-US" altLang="en-US" sz="1400" dirty="0">
              <a:solidFill>
                <a:srgbClr val="990000"/>
              </a:solidFill>
            </a:endParaRPr>
          </a:p>
          <a:p>
            <a:pPr lvl="1" eaLnBrk="1" hangingPunct="1">
              <a:spcBef>
                <a:spcPct val="0"/>
              </a:spcBef>
              <a:buClr>
                <a:schemeClr val="tx1"/>
              </a:buClr>
              <a:buFont typeface="Times" pitchFamily="2" charset="0"/>
              <a:buChar char="•"/>
            </a:pPr>
            <a:r>
              <a:rPr lang="en-US" altLang="en-US" sz="1400" dirty="0">
                <a:solidFill>
                  <a:srgbClr val="990000"/>
                </a:solidFill>
              </a:rPr>
              <a:t>SWRL - Semantic Web Rule Language (W3 Working Draft) – unlikely to be recommended</a:t>
            </a:r>
          </a:p>
          <a:p>
            <a:pPr lvl="1" eaLnBrk="1" hangingPunct="1">
              <a:spcBef>
                <a:spcPct val="0"/>
              </a:spcBef>
              <a:buClr>
                <a:schemeClr val="tx1"/>
              </a:buClr>
              <a:buFont typeface="Times" pitchFamily="2" charset="0"/>
              <a:buChar char="•"/>
            </a:pPr>
            <a:r>
              <a:rPr lang="en-US" altLang="en-US" sz="1400" dirty="0">
                <a:solidFill>
                  <a:srgbClr val="FF0000"/>
                </a:solidFill>
              </a:rPr>
              <a:t>Rule Interchange Format (RIF) (W3 Submission)!!! (2018: W3 Recommendation)</a:t>
            </a:r>
          </a:p>
          <a:p>
            <a:pPr lvl="1" eaLnBrk="1" hangingPunct="1">
              <a:spcBef>
                <a:spcPct val="0"/>
              </a:spcBef>
              <a:buClr>
                <a:schemeClr val="tx1"/>
              </a:buClr>
              <a:buFont typeface="Times" pitchFamily="2" charset="0"/>
              <a:buChar char="•"/>
            </a:pPr>
            <a:r>
              <a:rPr lang="en-US" altLang="en-US" sz="1400" dirty="0"/>
              <a:t>PML - Proof Markup Language – </a:t>
            </a:r>
            <a:r>
              <a:rPr lang="en-US" altLang="en-US" sz="1400" dirty="0" err="1"/>
              <a:t>defacto</a:t>
            </a:r>
            <a:r>
              <a:rPr lang="en-US" altLang="en-US" sz="1400" dirty="0"/>
              <a:t> standard </a:t>
            </a:r>
            <a:r>
              <a:rPr lang="en-US" altLang="en-US" sz="1400" dirty="0">
                <a:solidFill>
                  <a:srgbClr val="FF0000"/>
                </a:solidFill>
              </a:rPr>
              <a:t>(2018: PROV superseded PML and OPM)</a:t>
            </a:r>
            <a:endParaRPr lang="en-US" altLang="en-US" sz="1400" dirty="0"/>
          </a:p>
          <a:p>
            <a:pPr lvl="1" eaLnBrk="1" hangingPunct="1">
              <a:spcBef>
                <a:spcPct val="0"/>
              </a:spcBef>
              <a:buClr>
                <a:schemeClr val="tx1"/>
              </a:buClr>
              <a:buFont typeface="Times" pitchFamily="2" charset="0"/>
              <a:buChar char="•"/>
            </a:pPr>
            <a:r>
              <a:rPr lang="en-US" altLang="en-US" sz="1400" dirty="0"/>
              <a:t>ODM/MOF	- Ontology Definition </a:t>
            </a:r>
            <a:r>
              <a:rPr lang="en-US" altLang="en-US" sz="1400" dirty="0" err="1"/>
              <a:t>Metamodel</a:t>
            </a:r>
            <a:r>
              <a:rPr lang="en-US" altLang="en-US" sz="1400" dirty="0"/>
              <a:t>/Meta Object Facility (OMG) </a:t>
            </a:r>
            <a:r>
              <a:rPr lang="en-US" altLang="en-US" sz="1400" dirty="0">
                <a:solidFill>
                  <a:srgbClr val="FF0000"/>
                </a:solidFill>
              </a:rPr>
              <a:t>(2018: Gone)</a:t>
            </a:r>
            <a:endParaRPr lang="en-US" altLang="en-US" sz="1400" dirty="0"/>
          </a:p>
          <a:p>
            <a:pPr eaLnBrk="1" hangingPunct="1">
              <a:spcBef>
                <a:spcPct val="0"/>
              </a:spcBef>
              <a:buClr>
                <a:schemeClr val="tx1"/>
              </a:buClr>
              <a:buFont typeface="Times" pitchFamily="2" charset="0"/>
              <a:buChar char="•"/>
            </a:pPr>
            <a:r>
              <a:rPr lang="en-US" altLang="en-US" sz="1600" dirty="0"/>
              <a:t>Editors: Protégé, SWOOP, </a:t>
            </a:r>
            <a:r>
              <a:rPr lang="en-US" altLang="en-US" sz="1600" dirty="0" err="1"/>
              <a:t>Medius</a:t>
            </a:r>
            <a:r>
              <a:rPr lang="en-US" altLang="en-US" sz="1600" dirty="0"/>
              <a:t>, </a:t>
            </a:r>
            <a:r>
              <a:rPr lang="en-US" altLang="en-US" sz="1600" dirty="0" err="1"/>
              <a:t>SWeDE</a:t>
            </a:r>
            <a:r>
              <a:rPr lang="en-US" altLang="en-US" sz="1600" dirty="0"/>
              <a:t>, CMAP/COE </a:t>
            </a:r>
            <a:r>
              <a:rPr lang="en-US" altLang="en-US" sz="1600" dirty="0">
                <a:solidFill>
                  <a:srgbClr val="FF0000"/>
                </a:solidFill>
              </a:rPr>
              <a:t>(2018</a:t>
            </a:r>
            <a:r>
              <a:rPr lang="en-US" altLang="en-US" sz="1600">
                <a:solidFill>
                  <a:srgbClr val="FF0000"/>
                </a:solidFill>
              </a:rPr>
              <a:t>: Most </a:t>
            </a:r>
            <a:r>
              <a:rPr lang="en-US" altLang="en-US" sz="1600" dirty="0">
                <a:solidFill>
                  <a:srgbClr val="FF0000"/>
                </a:solidFill>
              </a:rPr>
              <a:t>gone)</a:t>
            </a:r>
            <a:endParaRPr lang="en-US" altLang="en-US" sz="1600" dirty="0"/>
          </a:p>
          <a:p>
            <a:pPr eaLnBrk="1" hangingPunct="1">
              <a:spcBef>
                <a:spcPct val="0"/>
              </a:spcBef>
              <a:buClr>
                <a:schemeClr val="tx1"/>
              </a:buClr>
              <a:buFont typeface="Times" pitchFamily="2" charset="0"/>
              <a:buChar char="•"/>
            </a:pPr>
            <a:r>
              <a:rPr lang="en-US" altLang="en-US" sz="1600" dirty="0"/>
              <a:t>Reasoners</a:t>
            </a:r>
          </a:p>
          <a:p>
            <a:pPr lvl="1" eaLnBrk="1" hangingPunct="1">
              <a:spcBef>
                <a:spcPct val="0"/>
              </a:spcBef>
              <a:buClr>
                <a:schemeClr val="tx1"/>
              </a:buClr>
              <a:buFont typeface="Times" pitchFamily="2" charset="0"/>
              <a:buChar char="•"/>
            </a:pPr>
            <a:r>
              <a:rPr lang="en-US" altLang="en-US" sz="1400" dirty="0"/>
              <a:t>Pellet, Racer, </a:t>
            </a:r>
            <a:r>
              <a:rPr lang="en-US" altLang="en-US" sz="1400" dirty="0" err="1"/>
              <a:t>Medius</a:t>
            </a:r>
            <a:r>
              <a:rPr lang="en-US" altLang="en-US" sz="1400" dirty="0"/>
              <a:t> KBS, FACT++, </a:t>
            </a:r>
            <a:r>
              <a:rPr lang="en-US" altLang="en-US" sz="1400" dirty="0" err="1"/>
              <a:t>fuzzyDL</a:t>
            </a:r>
            <a:r>
              <a:rPr lang="en-US" altLang="en-US" sz="1400" dirty="0"/>
              <a:t>, KAON2, MSPASS, </a:t>
            </a:r>
            <a:r>
              <a:rPr lang="en-US" altLang="en-US" sz="1400" dirty="0" err="1"/>
              <a:t>QuOnto</a:t>
            </a:r>
            <a:endParaRPr lang="en-US" altLang="en-US" sz="1400" dirty="0"/>
          </a:p>
          <a:p>
            <a:pPr eaLnBrk="1" hangingPunct="1">
              <a:spcBef>
                <a:spcPct val="0"/>
              </a:spcBef>
              <a:buClr>
                <a:schemeClr val="tx1"/>
              </a:buClr>
              <a:buFont typeface="Times" pitchFamily="2" charset="0"/>
              <a:buChar char="•"/>
            </a:pPr>
            <a:r>
              <a:rPr lang="en-US" altLang="en-US" sz="1600" dirty="0"/>
              <a:t>Query Languages</a:t>
            </a:r>
          </a:p>
          <a:p>
            <a:pPr lvl="1" eaLnBrk="1" hangingPunct="1">
              <a:spcBef>
                <a:spcPct val="0"/>
              </a:spcBef>
              <a:buClr>
                <a:schemeClr val="tx1"/>
              </a:buClr>
              <a:buFont typeface="Times" pitchFamily="2" charset="0"/>
              <a:buChar char="•"/>
            </a:pPr>
            <a:r>
              <a:rPr lang="en-US" altLang="en-US" sz="1400" dirty="0"/>
              <a:t>SPARQL (W3 Recommendation), </a:t>
            </a:r>
            <a:r>
              <a:rPr lang="en-US" altLang="en-US" sz="1400" dirty="0">
                <a:solidFill>
                  <a:srgbClr val="990000"/>
                </a:solidFill>
              </a:rPr>
              <a:t>XQUERY, </a:t>
            </a:r>
            <a:r>
              <a:rPr lang="en-US" altLang="en-US" sz="1400" dirty="0" err="1">
                <a:solidFill>
                  <a:srgbClr val="990000"/>
                </a:solidFill>
              </a:rPr>
              <a:t>SeRQL</a:t>
            </a:r>
            <a:r>
              <a:rPr lang="en-US" altLang="en-US" sz="1400" dirty="0">
                <a:solidFill>
                  <a:srgbClr val="990000"/>
                </a:solidFill>
              </a:rPr>
              <a:t>, OWL-QL, </a:t>
            </a:r>
            <a:r>
              <a:rPr lang="en-US" altLang="en-US" sz="1400" dirty="0" err="1">
                <a:solidFill>
                  <a:srgbClr val="990000"/>
                </a:solidFill>
              </a:rPr>
              <a:t>RDFQuery</a:t>
            </a:r>
            <a:endParaRPr lang="en-US" altLang="en-US" sz="1400" dirty="0">
              <a:solidFill>
                <a:srgbClr val="990000"/>
              </a:solidFill>
            </a:endParaRPr>
          </a:p>
          <a:p>
            <a:pPr eaLnBrk="1" hangingPunct="1">
              <a:spcBef>
                <a:spcPct val="0"/>
              </a:spcBef>
              <a:buClr>
                <a:schemeClr val="tx1"/>
              </a:buClr>
              <a:buFont typeface="Times" pitchFamily="2" charset="0"/>
              <a:buChar char="•"/>
            </a:pPr>
            <a:r>
              <a:rPr lang="en-US" altLang="en-US" sz="1600" dirty="0"/>
              <a:t>Other Tools for Semantic Web</a:t>
            </a:r>
          </a:p>
          <a:p>
            <a:pPr lvl="1" eaLnBrk="1" hangingPunct="1">
              <a:spcBef>
                <a:spcPct val="0"/>
              </a:spcBef>
              <a:buClr>
                <a:schemeClr val="tx1"/>
              </a:buClr>
              <a:buFont typeface="Times" pitchFamily="2" charset="0"/>
              <a:buChar char="•"/>
            </a:pPr>
            <a:r>
              <a:rPr lang="en-US" altLang="en-US" sz="1400" dirty="0"/>
              <a:t>Search: SWOOGLE </a:t>
            </a:r>
            <a:r>
              <a:rPr lang="en-US" altLang="en-US" sz="1400" dirty="0" err="1"/>
              <a:t>swoogle.umbc.edu</a:t>
            </a:r>
            <a:endParaRPr lang="en-US" altLang="en-US" sz="1400" dirty="0"/>
          </a:p>
          <a:p>
            <a:pPr lvl="1" eaLnBrk="1" hangingPunct="1">
              <a:spcBef>
                <a:spcPct val="0"/>
              </a:spcBef>
              <a:buClr>
                <a:schemeClr val="tx1"/>
              </a:buClr>
              <a:buFont typeface="Times" pitchFamily="2" charset="0"/>
              <a:buChar char="•"/>
            </a:pPr>
            <a:r>
              <a:rPr lang="en-US" altLang="en-US" sz="1400" dirty="0"/>
              <a:t>Collaboration: </a:t>
            </a:r>
            <a:r>
              <a:rPr lang="en-US" altLang="en-US" sz="1400" dirty="0">
                <a:hlinkClick r:id="rId3"/>
              </a:rPr>
              <a:t>www.planetont.org</a:t>
            </a:r>
            <a:endParaRPr lang="en-US" altLang="en-US" sz="1400" dirty="0"/>
          </a:p>
          <a:p>
            <a:pPr lvl="1" eaLnBrk="1" hangingPunct="1">
              <a:spcBef>
                <a:spcPct val="0"/>
              </a:spcBef>
              <a:buClr>
                <a:schemeClr val="tx1"/>
              </a:buClr>
              <a:buFont typeface="Times" pitchFamily="2" charset="0"/>
              <a:buChar char="•"/>
            </a:pPr>
            <a:r>
              <a:rPr lang="en-US" altLang="en-US" sz="1400" dirty="0"/>
              <a:t>Ontology repository/ registry: needed (three efforts now: BIOPORTAL, OMV and OOR)</a:t>
            </a:r>
          </a:p>
          <a:p>
            <a:pPr lvl="1" eaLnBrk="1" hangingPunct="1">
              <a:spcBef>
                <a:spcPct val="0"/>
              </a:spcBef>
              <a:buClr>
                <a:schemeClr val="tx1"/>
              </a:buClr>
              <a:buFont typeface="Times" pitchFamily="2" charset="0"/>
              <a:buChar char="•"/>
            </a:pPr>
            <a:r>
              <a:rPr lang="en-US" altLang="en-US" sz="1400" dirty="0"/>
              <a:t>Other: Jena, </a:t>
            </a:r>
            <a:r>
              <a:rPr lang="en-US" altLang="en-US" sz="1400" dirty="0" err="1"/>
              <a:t>SeSAME</a:t>
            </a:r>
            <a:r>
              <a:rPr lang="en-US" altLang="en-US" sz="1400" dirty="0"/>
              <a:t>/SAIL, </a:t>
            </a:r>
            <a:r>
              <a:rPr lang="en-US" altLang="en-US" sz="1400" dirty="0" err="1"/>
              <a:t>Mulgara</a:t>
            </a:r>
            <a:r>
              <a:rPr lang="en-US" altLang="en-US" sz="1400" dirty="0"/>
              <a:t>, Eclipse, KOWARI</a:t>
            </a:r>
          </a:p>
          <a:p>
            <a:pPr lvl="1" eaLnBrk="1" hangingPunct="1">
              <a:spcBef>
                <a:spcPct val="0"/>
              </a:spcBef>
              <a:buClr>
                <a:schemeClr val="tx1"/>
              </a:buClr>
              <a:buFont typeface="Times" pitchFamily="2" charset="0"/>
              <a:buChar char="•"/>
            </a:pPr>
            <a:r>
              <a:rPr lang="en-US" altLang="en-US" sz="1400" dirty="0"/>
              <a:t>Semantic wiki: </a:t>
            </a:r>
            <a:r>
              <a:rPr lang="en-US" altLang="en-US" sz="1400" dirty="0" err="1"/>
              <a:t>OntoWiki</a:t>
            </a:r>
            <a:r>
              <a:rPr lang="en-US" altLang="en-US" sz="1400" dirty="0"/>
              <a:t>, </a:t>
            </a:r>
            <a:r>
              <a:rPr lang="en-US" altLang="en-US" sz="1400" dirty="0" err="1"/>
              <a:t>SemanticMediaWiki</a:t>
            </a:r>
            <a:endParaRPr lang="en-US" altLang="en-US" sz="1400" dirty="0"/>
          </a:p>
          <a:p>
            <a:pPr lvl="1" eaLnBrk="1" hangingPunct="1">
              <a:spcBef>
                <a:spcPct val="0"/>
              </a:spcBef>
              <a:buClr>
                <a:schemeClr val="tx1"/>
              </a:buClr>
              <a:buFont typeface="Times" pitchFamily="2" charset="0"/>
              <a:buChar char="•"/>
            </a:pPr>
            <a:r>
              <a:rPr lang="en-US" altLang="en-US" sz="1400" dirty="0"/>
              <a:t>Semantic content; Drupal,</a:t>
            </a:r>
          </a:p>
          <a:p>
            <a:pPr lvl="1" eaLnBrk="1" hangingPunct="1">
              <a:spcBef>
                <a:spcPct val="0"/>
              </a:spcBef>
              <a:buClr>
                <a:schemeClr val="tx1"/>
              </a:buClr>
              <a:buFont typeface="Times" pitchFamily="2" charset="0"/>
              <a:buChar char="•"/>
            </a:pPr>
            <a:r>
              <a:rPr lang="en-US" altLang="en-US" sz="1400" dirty="0"/>
              <a:t>Inference Web (IW; </a:t>
            </a:r>
            <a:r>
              <a:rPr lang="en-US" altLang="en-US" sz="1400" dirty="0" err="1"/>
              <a:t>iw.rpi.edu</a:t>
            </a:r>
            <a:r>
              <a:rPr lang="en-US" altLang="en-US" sz="1400" dirty="0"/>
              <a:t>)</a:t>
            </a:r>
          </a:p>
          <a:p>
            <a:pPr eaLnBrk="1" hangingPunct="1">
              <a:spcBef>
                <a:spcPct val="0"/>
              </a:spcBef>
              <a:buClr>
                <a:schemeClr val="tx1"/>
              </a:buClr>
              <a:buFont typeface="Times" pitchFamily="2" charset="0"/>
              <a:buChar char="•"/>
            </a:pPr>
            <a:r>
              <a:rPr lang="en-US" altLang="en-US" sz="1600" dirty="0"/>
              <a:t>Semantic Standards for Earth Science</a:t>
            </a:r>
          </a:p>
          <a:p>
            <a:pPr lvl="1" eaLnBrk="1" hangingPunct="1">
              <a:spcBef>
                <a:spcPct val="0"/>
              </a:spcBef>
              <a:buClr>
                <a:schemeClr val="tx1"/>
              </a:buClr>
              <a:buFont typeface="Times" pitchFamily="2" charset="0"/>
              <a:buChar char="•"/>
            </a:pPr>
            <a:r>
              <a:rPr lang="en-US" altLang="en-US" sz="1400" dirty="0"/>
              <a:t>SWEET, VSTO, MMI, </a:t>
            </a:r>
            <a:r>
              <a:rPr lang="en-US" altLang="en-US" sz="1400" dirty="0" err="1"/>
              <a:t>GeoSciML</a:t>
            </a:r>
            <a:r>
              <a:rPr lang="en-US" altLang="en-US" sz="1400" dirty="0"/>
              <a:t> (all have governance models)</a:t>
            </a:r>
          </a:p>
          <a:p>
            <a:pPr lvl="1" eaLnBrk="1" hangingPunct="1">
              <a:spcBef>
                <a:spcPct val="0"/>
              </a:spcBef>
              <a:buClr>
                <a:schemeClr val="tx1"/>
              </a:buClr>
              <a:buFont typeface="Times" pitchFamily="2" charset="0"/>
              <a:buChar char="•"/>
            </a:pPr>
            <a:r>
              <a:rPr lang="en-US" altLang="en-US" sz="1400" dirty="0"/>
              <a:t>Need to promote domain and ES-specific service ontology development/ governance</a:t>
            </a:r>
            <a:endParaRPr lang="en-US" alt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8" name="Rectangle 20">
            <a:extLst>
              <a:ext uri="{FF2B5EF4-FFF2-40B4-BE49-F238E27FC236}">
                <a16:creationId xmlns:a16="http://schemas.microsoft.com/office/drawing/2014/main" id="{C674960D-C707-D449-95F3-B9F704483796}"/>
              </a:ext>
            </a:extLst>
          </p:cNvPr>
          <p:cNvSpPr>
            <a:spLocks noGrp="1" noChangeArrowheads="1"/>
          </p:cNvSpPr>
          <p:nvPr>
            <p:ph type="title" idx="4294967295"/>
          </p:nvPr>
        </p:nvSpPr>
        <p:spPr/>
        <p:txBody>
          <a:bodyPr/>
          <a:lstStyle/>
          <a:p>
            <a:r>
              <a:rPr lang="en-US" altLang="en-US"/>
              <a:t>What NASA could fund now – priorities</a:t>
            </a:r>
            <a:br>
              <a:rPr lang="en-US" altLang="en-US"/>
            </a:br>
            <a:endParaRPr lang="en-US" altLang="en-US"/>
          </a:p>
        </p:txBody>
      </p:sp>
      <p:sp>
        <p:nvSpPr>
          <p:cNvPr id="58372" name="Date Placeholder 3">
            <a:extLst>
              <a:ext uri="{FF2B5EF4-FFF2-40B4-BE49-F238E27FC236}">
                <a16:creationId xmlns:a16="http://schemas.microsoft.com/office/drawing/2014/main" id="{61130A70-4D9D-964A-B06B-FFE3DD687B1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a:t>September 2008</a:t>
            </a:r>
            <a:endParaRPr lang="en-US" altLang="en-US" sz="800"/>
          </a:p>
        </p:txBody>
      </p:sp>
      <p:sp>
        <p:nvSpPr>
          <p:cNvPr id="58373" name="Slide Number Placeholder 4">
            <a:extLst>
              <a:ext uri="{FF2B5EF4-FFF2-40B4-BE49-F238E27FC236}">
                <a16:creationId xmlns:a16="http://schemas.microsoft.com/office/drawing/2014/main" id="{90A2483B-20A1-AF4B-8E82-61A9B7EECA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4C764C2-6E44-F043-B256-36690F1CC44D}" type="slidenum">
              <a:rPr lang="en-US" altLang="en-US" sz="800"/>
              <a:pPr/>
              <a:t>24</a:t>
            </a:fld>
            <a:endParaRPr lang="en-US" altLang="en-US" sz="800"/>
          </a:p>
        </p:txBody>
      </p:sp>
      <p:sp>
        <p:nvSpPr>
          <p:cNvPr id="23" name="Text Box 77">
            <a:extLst>
              <a:ext uri="{FF2B5EF4-FFF2-40B4-BE49-F238E27FC236}">
                <a16:creationId xmlns:a16="http://schemas.microsoft.com/office/drawing/2014/main" id="{52847FDF-A177-D640-B7BE-C8F803F2E40E}"/>
              </a:ext>
            </a:extLst>
          </p:cNvPr>
          <p:cNvSpPr txBox="1">
            <a:spLocks noChangeArrowheads="1"/>
          </p:cNvSpPr>
          <p:nvPr/>
        </p:nvSpPr>
        <p:spPr bwMode="auto">
          <a:xfrm>
            <a:off x="762000" y="1828800"/>
            <a:ext cx="17526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olidFill>
                  <a:srgbClr val="FF9933"/>
                </a:solidFill>
                <a:sym typeface="Wingdings" pitchFamily="2" charset="2"/>
              </a:rPr>
              <a:t> Semantic geospatial search &amp; inference, access</a:t>
            </a:r>
          </a:p>
        </p:txBody>
      </p:sp>
      <p:sp>
        <p:nvSpPr>
          <p:cNvPr id="24" name="Text Box 66">
            <a:extLst>
              <a:ext uri="{FF2B5EF4-FFF2-40B4-BE49-F238E27FC236}">
                <a16:creationId xmlns:a16="http://schemas.microsoft.com/office/drawing/2014/main" id="{741D31F9-E925-2A44-8582-6E0F8950DEA8}"/>
              </a:ext>
            </a:extLst>
          </p:cNvPr>
          <p:cNvSpPr txBox="1">
            <a:spLocks noChangeArrowheads="1"/>
          </p:cNvSpPr>
          <p:nvPr/>
        </p:nvSpPr>
        <p:spPr bwMode="auto">
          <a:xfrm>
            <a:off x="1219200" y="2819400"/>
            <a:ext cx="18288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olidFill>
                  <a:srgbClr val="CC66FF"/>
                </a:solidFill>
                <a:sym typeface="Wingdings" pitchFamily="2" charset="2"/>
              </a:rPr>
              <a:t> Basic data tailoring services (data as service), verification/ validation</a:t>
            </a:r>
          </a:p>
        </p:txBody>
      </p:sp>
      <p:sp>
        <p:nvSpPr>
          <p:cNvPr id="25" name="Text Box 67">
            <a:extLst>
              <a:ext uri="{FF2B5EF4-FFF2-40B4-BE49-F238E27FC236}">
                <a16:creationId xmlns:a16="http://schemas.microsoft.com/office/drawing/2014/main" id="{09012E35-0AD5-AF48-9676-B914A45D23CA}"/>
              </a:ext>
            </a:extLst>
          </p:cNvPr>
          <p:cNvSpPr txBox="1">
            <a:spLocks noChangeArrowheads="1"/>
          </p:cNvSpPr>
          <p:nvPr/>
        </p:nvSpPr>
        <p:spPr bwMode="auto">
          <a:xfrm>
            <a:off x="6629400" y="3733800"/>
            <a:ext cx="1981200" cy="81121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buFont typeface="Wingdings" pitchFamily="2" charset="2"/>
              <a:buChar char="t"/>
            </a:pPr>
            <a:r>
              <a:rPr lang="en-US" altLang="en-US" sz="1200" b="1">
                <a:solidFill>
                  <a:srgbClr val="FFFF00"/>
                </a:solidFill>
                <a:sym typeface="Wingdings" pitchFamily="2" charset="2"/>
              </a:rPr>
              <a:t> Interoperable geospatial services</a:t>
            </a:r>
            <a:br>
              <a:rPr lang="en-US" altLang="en-US" sz="1200" b="1">
                <a:solidFill>
                  <a:srgbClr val="FFFF00"/>
                </a:solidFill>
                <a:sym typeface="Wingdings" pitchFamily="2" charset="2"/>
              </a:rPr>
            </a:br>
            <a:r>
              <a:rPr lang="en-US" altLang="en-US" sz="1200" b="1">
                <a:solidFill>
                  <a:srgbClr val="FFFF00"/>
                </a:solidFill>
                <a:sym typeface="Wingdings" pitchFamily="2" charset="2"/>
              </a:rPr>
              <a:t>(analysis as service), results explanation service</a:t>
            </a:r>
          </a:p>
        </p:txBody>
      </p:sp>
      <p:sp>
        <p:nvSpPr>
          <p:cNvPr id="26" name="Text Box 71">
            <a:extLst>
              <a:ext uri="{FF2B5EF4-FFF2-40B4-BE49-F238E27FC236}">
                <a16:creationId xmlns:a16="http://schemas.microsoft.com/office/drawing/2014/main" id="{0AB15418-4983-5647-9327-A8D61FB3887B}"/>
              </a:ext>
            </a:extLst>
          </p:cNvPr>
          <p:cNvSpPr txBox="1">
            <a:spLocks noChangeArrowheads="1"/>
          </p:cNvSpPr>
          <p:nvPr/>
        </p:nvSpPr>
        <p:spPr bwMode="auto">
          <a:xfrm>
            <a:off x="1219200" y="5268913"/>
            <a:ext cx="152400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olidFill>
                  <a:srgbClr val="FF9933"/>
                </a:solidFill>
                <a:sym typeface="Wingdings" pitchFamily="2" charset="2"/>
              </a:rPr>
              <a:t> Access mediated by common ontologies</a:t>
            </a:r>
          </a:p>
        </p:txBody>
      </p:sp>
      <p:sp>
        <p:nvSpPr>
          <p:cNvPr id="27" name="Text Box 73">
            <a:extLst>
              <a:ext uri="{FF2B5EF4-FFF2-40B4-BE49-F238E27FC236}">
                <a16:creationId xmlns:a16="http://schemas.microsoft.com/office/drawing/2014/main" id="{0E5EEED1-C74F-7E4B-8130-627A6011EA9C}"/>
              </a:ext>
            </a:extLst>
          </p:cNvPr>
          <p:cNvSpPr txBox="1">
            <a:spLocks noChangeArrowheads="1"/>
          </p:cNvSpPr>
          <p:nvPr/>
        </p:nvSpPr>
        <p:spPr bwMode="auto">
          <a:xfrm>
            <a:off x="6248400" y="5726113"/>
            <a:ext cx="190500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olidFill>
                  <a:srgbClr val="CC66FF"/>
                </a:solidFill>
                <a:sym typeface="Wingdings" pitchFamily="2" charset="2"/>
              </a:rPr>
              <a:t> Mediation aided by services with domain/ range properties</a:t>
            </a:r>
          </a:p>
        </p:txBody>
      </p:sp>
      <p:sp>
        <p:nvSpPr>
          <p:cNvPr id="28" name="Text Box 76">
            <a:extLst>
              <a:ext uri="{FF2B5EF4-FFF2-40B4-BE49-F238E27FC236}">
                <a16:creationId xmlns:a16="http://schemas.microsoft.com/office/drawing/2014/main" id="{40C47E0D-1F25-4444-889A-B096A42D84A9}"/>
              </a:ext>
            </a:extLst>
          </p:cNvPr>
          <p:cNvSpPr txBox="1">
            <a:spLocks noChangeArrowheads="1"/>
          </p:cNvSpPr>
          <p:nvPr/>
        </p:nvSpPr>
        <p:spPr bwMode="auto">
          <a:xfrm>
            <a:off x="5257800" y="1066800"/>
            <a:ext cx="16002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olidFill>
                  <a:srgbClr val="FF9933"/>
                </a:solidFill>
                <a:sym typeface="Wingdings" pitchFamily="2" charset="2"/>
              </a:rPr>
              <a:t> Semantic agent-based searches</a:t>
            </a:r>
          </a:p>
        </p:txBody>
      </p:sp>
      <p:sp>
        <p:nvSpPr>
          <p:cNvPr id="29" name="Text Box 78">
            <a:extLst>
              <a:ext uri="{FF2B5EF4-FFF2-40B4-BE49-F238E27FC236}">
                <a16:creationId xmlns:a16="http://schemas.microsoft.com/office/drawing/2014/main" id="{BE600DC8-8BFF-FF45-91C5-5D91E2BD2F2F}"/>
              </a:ext>
            </a:extLst>
          </p:cNvPr>
          <p:cNvSpPr txBox="1">
            <a:spLocks noChangeArrowheads="1"/>
          </p:cNvSpPr>
          <p:nvPr/>
        </p:nvSpPr>
        <p:spPr bwMode="auto">
          <a:xfrm>
            <a:off x="4953000" y="4648200"/>
            <a:ext cx="2057400" cy="8270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olidFill>
                  <a:srgbClr val="FFFF00"/>
                </a:solidFill>
                <a:sym typeface="Wingdings" pitchFamily="2" charset="2"/>
              </a:rPr>
              <a:t> </a:t>
            </a:r>
            <a:r>
              <a:rPr lang="en-US" altLang="en-US" sz="1200" b="1">
                <a:solidFill>
                  <a:srgbClr val="FFFF00"/>
                </a:solidFill>
              </a:rPr>
              <a:t>Shared terminology for the visual properties of interface objects and graph types... </a:t>
            </a:r>
          </a:p>
        </p:txBody>
      </p:sp>
      <p:sp>
        <p:nvSpPr>
          <p:cNvPr id="30" name="Text Box 79">
            <a:extLst>
              <a:ext uri="{FF2B5EF4-FFF2-40B4-BE49-F238E27FC236}">
                <a16:creationId xmlns:a16="http://schemas.microsoft.com/office/drawing/2014/main" id="{1D3BB3AD-6F1E-B442-8C65-91B31712C40D}"/>
              </a:ext>
            </a:extLst>
          </p:cNvPr>
          <p:cNvSpPr txBox="1">
            <a:spLocks noChangeArrowheads="1"/>
          </p:cNvSpPr>
          <p:nvPr/>
        </p:nvSpPr>
        <p:spPr bwMode="auto">
          <a:xfrm>
            <a:off x="609600" y="3886200"/>
            <a:ext cx="1905000" cy="827088"/>
          </a:xfrm>
          <a:prstGeom prst="rect">
            <a:avLst/>
          </a:prstGeom>
          <a:noFill/>
          <a:ln>
            <a:noFill/>
          </a:ln>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olidFill>
                  <a:srgbClr val="FFFF00"/>
                </a:solidFill>
                <a:sym typeface="Wingdings" pitchFamily="2" charset="2"/>
              </a:rPr>
              <a:t> Tag properties, non-jargon vocabulary  for non-specialist use</a:t>
            </a:r>
          </a:p>
        </p:txBody>
      </p:sp>
      <p:sp>
        <p:nvSpPr>
          <p:cNvPr id="31" name="Rectangle 88">
            <a:extLst>
              <a:ext uri="{FF2B5EF4-FFF2-40B4-BE49-F238E27FC236}">
                <a16:creationId xmlns:a16="http://schemas.microsoft.com/office/drawing/2014/main" id="{58BD91CF-C06E-9D4A-958A-A7142337449C}"/>
              </a:ext>
            </a:extLst>
          </p:cNvPr>
          <p:cNvSpPr>
            <a:spLocks noChangeArrowheads="1"/>
          </p:cNvSpPr>
          <p:nvPr/>
        </p:nvSpPr>
        <p:spPr bwMode="auto">
          <a:xfrm>
            <a:off x="6781800" y="1676400"/>
            <a:ext cx="16764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olidFill>
                  <a:srgbClr val="FF9933"/>
                </a:solidFill>
                <a:sym typeface="Wingdings" pitchFamily="2" charset="2"/>
              </a:rPr>
              <a:t> Common terminology captured in ontologies, crossing domains</a:t>
            </a:r>
            <a:endParaRPr lang="en-US" altLang="en-US" sz="1200" b="1">
              <a:solidFill>
                <a:srgbClr val="FF9933"/>
              </a:solidFill>
            </a:endParaRPr>
          </a:p>
        </p:txBody>
      </p:sp>
      <p:sp>
        <p:nvSpPr>
          <p:cNvPr id="32" name="Text Box 90">
            <a:extLst>
              <a:ext uri="{FF2B5EF4-FFF2-40B4-BE49-F238E27FC236}">
                <a16:creationId xmlns:a16="http://schemas.microsoft.com/office/drawing/2014/main" id="{44361745-F246-EC4A-B628-29863F171816}"/>
              </a:ext>
            </a:extLst>
          </p:cNvPr>
          <p:cNvSpPr txBox="1">
            <a:spLocks noChangeArrowheads="1"/>
          </p:cNvSpPr>
          <p:nvPr/>
        </p:nvSpPr>
        <p:spPr bwMode="auto">
          <a:xfrm>
            <a:off x="2971800" y="1817688"/>
            <a:ext cx="21336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olidFill>
                  <a:srgbClr val="FF9933"/>
                </a:solidFill>
                <a:sym typeface="Wingdings" pitchFamily="2" charset="2"/>
              </a:rPr>
              <a:t> Ontologies for data mining, visualization and analysis emerging/ maturing</a:t>
            </a:r>
          </a:p>
        </p:txBody>
      </p:sp>
      <p:sp>
        <p:nvSpPr>
          <p:cNvPr id="33" name="Text Box 92">
            <a:extLst>
              <a:ext uri="{FF2B5EF4-FFF2-40B4-BE49-F238E27FC236}">
                <a16:creationId xmlns:a16="http://schemas.microsoft.com/office/drawing/2014/main" id="{5214EBE1-6762-4F48-9554-3D0B23B77AF6}"/>
              </a:ext>
            </a:extLst>
          </p:cNvPr>
          <p:cNvSpPr txBox="1">
            <a:spLocks noChangeArrowheads="1"/>
          </p:cNvSpPr>
          <p:nvPr/>
        </p:nvSpPr>
        <p:spPr bwMode="auto">
          <a:xfrm>
            <a:off x="5105400" y="2667000"/>
            <a:ext cx="19050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olidFill>
                  <a:srgbClr val="FF9933"/>
                </a:solidFill>
                <a:sym typeface="Wingdings" pitchFamily="2" charset="2"/>
              </a:rPr>
              <a:t> Domain and range properties in ontologies used in tools</a:t>
            </a:r>
          </a:p>
        </p:txBody>
      </p:sp>
      <p:sp>
        <p:nvSpPr>
          <p:cNvPr id="34" name="Rectangle 94">
            <a:extLst>
              <a:ext uri="{FF2B5EF4-FFF2-40B4-BE49-F238E27FC236}">
                <a16:creationId xmlns:a16="http://schemas.microsoft.com/office/drawing/2014/main" id="{5440C086-FA7A-3141-9E6E-1EDDD0BA1474}"/>
              </a:ext>
            </a:extLst>
          </p:cNvPr>
          <p:cNvSpPr>
            <a:spLocks noChangeArrowheads="1"/>
          </p:cNvSpPr>
          <p:nvPr/>
        </p:nvSpPr>
        <p:spPr bwMode="auto">
          <a:xfrm>
            <a:off x="3276600" y="3227388"/>
            <a:ext cx="18288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olidFill>
                  <a:srgbClr val="CC66FF"/>
                </a:solidFill>
                <a:sym typeface="Wingdings" pitchFamily="2" charset="2"/>
              </a:rPr>
              <a:t> Ontologies for information quality developed</a:t>
            </a:r>
            <a:endParaRPr lang="en-US" altLang="en-US" sz="1200" b="1">
              <a:solidFill>
                <a:srgbClr val="CC66FF"/>
              </a:solidFill>
            </a:endParaRPr>
          </a:p>
        </p:txBody>
      </p:sp>
      <p:sp>
        <p:nvSpPr>
          <p:cNvPr id="35" name="Rectangle 96">
            <a:extLst>
              <a:ext uri="{FF2B5EF4-FFF2-40B4-BE49-F238E27FC236}">
                <a16:creationId xmlns:a16="http://schemas.microsoft.com/office/drawing/2014/main" id="{40652179-6042-B945-8FC2-2E261C0A3745}"/>
              </a:ext>
            </a:extLst>
          </p:cNvPr>
          <p:cNvSpPr>
            <a:spLocks noChangeArrowheads="1"/>
          </p:cNvSpPr>
          <p:nvPr/>
        </p:nvSpPr>
        <p:spPr bwMode="auto">
          <a:xfrm>
            <a:off x="3200400" y="5334000"/>
            <a:ext cx="16764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olidFill>
                  <a:srgbClr val="CC66FF"/>
                </a:solidFill>
                <a:sym typeface="Wingdings" pitchFamily="2" charset="2"/>
              </a:rPr>
              <a:t> Services annotated with resource descriptions</a:t>
            </a:r>
            <a:endParaRPr lang="en-US" altLang="en-US" sz="1200" b="1">
              <a:solidFill>
                <a:srgbClr val="CC66FF"/>
              </a:solidFill>
            </a:endParaRPr>
          </a:p>
        </p:txBody>
      </p:sp>
      <p:sp>
        <p:nvSpPr>
          <p:cNvPr id="36" name="Rectangle 97">
            <a:extLst>
              <a:ext uri="{FF2B5EF4-FFF2-40B4-BE49-F238E27FC236}">
                <a16:creationId xmlns:a16="http://schemas.microsoft.com/office/drawing/2014/main" id="{6A09AAD9-752D-7945-8688-06154B6F1BB7}"/>
              </a:ext>
            </a:extLst>
          </p:cNvPr>
          <p:cNvSpPr>
            <a:spLocks noChangeArrowheads="1"/>
          </p:cNvSpPr>
          <p:nvPr/>
        </p:nvSpPr>
        <p:spPr bwMode="auto">
          <a:xfrm>
            <a:off x="2743200" y="4267200"/>
            <a:ext cx="1981200" cy="7508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200" b="1">
                <a:solidFill>
                  <a:srgbClr val="FFFF00"/>
                </a:solidFill>
                <a:sym typeface="Wingdings" pitchFamily="2" charset="2"/>
              </a:rPr>
              <a:t> Dynamic service discovery and mediation, and data scheduling</a:t>
            </a:r>
            <a:endParaRPr lang="en-US" altLang="en-US" sz="1200" b="1">
              <a:solidFill>
                <a:srgbClr val="FFFF00"/>
              </a:solidFill>
            </a:endParaRPr>
          </a:p>
        </p:txBody>
      </p:sp>
      <p:sp>
        <p:nvSpPr>
          <p:cNvPr id="58389" name="Text Box 89">
            <a:extLst>
              <a:ext uri="{FF2B5EF4-FFF2-40B4-BE49-F238E27FC236}">
                <a16:creationId xmlns:a16="http://schemas.microsoft.com/office/drawing/2014/main" id="{DF5677A3-3349-E948-A6EC-7570F6739760}"/>
              </a:ext>
            </a:extLst>
          </p:cNvPr>
          <p:cNvSpPr txBox="1">
            <a:spLocks noChangeArrowheads="1"/>
          </p:cNvSpPr>
          <p:nvPr/>
        </p:nvSpPr>
        <p:spPr bwMode="auto">
          <a:xfrm>
            <a:off x="1143000" y="638175"/>
            <a:ext cx="1231900" cy="276225"/>
          </a:xfrm>
          <a:prstGeom prst="rect">
            <a:avLst/>
          </a:prstGeom>
          <a:solidFill>
            <a:srgbClr val="D99F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a:t>first priority,</a:t>
            </a:r>
          </a:p>
        </p:txBody>
      </p:sp>
      <p:sp>
        <p:nvSpPr>
          <p:cNvPr id="58390" name="Text Box 111">
            <a:extLst>
              <a:ext uri="{FF2B5EF4-FFF2-40B4-BE49-F238E27FC236}">
                <a16:creationId xmlns:a16="http://schemas.microsoft.com/office/drawing/2014/main" id="{5CADB86E-A177-CB47-A57E-C9AE0ABD1081}"/>
              </a:ext>
            </a:extLst>
          </p:cNvPr>
          <p:cNvSpPr txBox="1">
            <a:spLocks noChangeArrowheads="1"/>
          </p:cNvSpPr>
          <p:nvPr/>
        </p:nvSpPr>
        <p:spPr bwMode="auto">
          <a:xfrm>
            <a:off x="2459038" y="638175"/>
            <a:ext cx="1435100" cy="276225"/>
          </a:xfrm>
          <a:prstGeom prst="rect">
            <a:avLst/>
          </a:prstGeom>
          <a:solidFill>
            <a:srgbClr val="FBB14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a:t>second priority,</a:t>
            </a:r>
          </a:p>
        </p:txBody>
      </p:sp>
      <p:sp>
        <p:nvSpPr>
          <p:cNvPr id="58391" name="Text Box 87">
            <a:extLst>
              <a:ext uri="{FF2B5EF4-FFF2-40B4-BE49-F238E27FC236}">
                <a16:creationId xmlns:a16="http://schemas.microsoft.com/office/drawing/2014/main" id="{B582C8F8-1756-2343-81F9-599CC10CEF10}"/>
              </a:ext>
            </a:extLst>
          </p:cNvPr>
          <p:cNvSpPr txBox="1">
            <a:spLocks noChangeArrowheads="1"/>
          </p:cNvSpPr>
          <p:nvPr/>
        </p:nvSpPr>
        <p:spPr bwMode="auto">
          <a:xfrm>
            <a:off x="3979863" y="638175"/>
            <a:ext cx="1146175" cy="27622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a:t>third priority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0"/>
                                        <p:tgtEl>
                                          <p:spTgt spid="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2000"/>
                                        <p:tgtEl>
                                          <p:spTgt spid="2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2000"/>
                                        <p:tgtEl>
                                          <p:spTgt spid="3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animBg="1"/>
      <p:bldP spid="26" grpId="0"/>
      <p:bldP spid="27" grpId="0"/>
      <p:bldP spid="28" grpId="0"/>
      <p:bldP spid="29" grpId="0" animBg="1"/>
      <p:bldP spid="30" grpId="0"/>
      <p:bldP spid="31" grpId="0"/>
      <p:bldP spid="32" grpId="0"/>
      <p:bldP spid="33" grpId="0"/>
      <p:bldP spid="34" grpId="0"/>
      <p:bldP spid="35" grpId="0"/>
      <p:bldP spid="3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23" name="Rectangle 35">
            <a:extLst>
              <a:ext uri="{FF2B5EF4-FFF2-40B4-BE49-F238E27FC236}">
                <a16:creationId xmlns:a16="http://schemas.microsoft.com/office/drawing/2014/main" id="{0E5E0F5F-E8B3-1E4D-9BA5-65ECE0138A34}"/>
              </a:ext>
            </a:extLst>
          </p:cNvPr>
          <p:cNvSpPr>
            <a:spLocks noGrp="1" noChangeArrowheads="1"/>
          </p:cNvSpPr>
          <p:nvPr>
            <p:ph type="title"/>
          </p:nvPr>
        </p:nvSpPr>
        <p:spPr/>
        <p:txBody>
          <a:bodyPr/>
          <a:lstStyle/>
          <a:p>
            <a:r>
              <a:rPr lang="en-US" altLang="en-US"/>
              <a:t>What NASA could fund now – priorities</a:t>
            </a:r>
            <a:br>
              <a:rPr lang="en-US" altLang="en-US"/>
            </a:br>
            <a:endParaRPr lang="en-US" altLang="en-US"/>
          </a:p>
        </p:txBody>
      </p:sp>
      <p:sp>
        <p:nvSpPr>
          <p:cNvPr id="63492" name="Date Placeholder 3">
            <a:extLst>
              <a:ext uri="{FF2B5EF4-FFF2-40B4-BE49-F238E27FC236}">
                <a16:creationId xmlns:a16="http://schemas.microsoft.com/office/drawing/2014/main" id="{9879E44C-7C9A-4247-A500-31000D57F50B}"/>
              </a:ext>
            </a:extLst>
          </p:cNvPr>
          <p:cNvSpPr txBox="1">
            <a:spLocks noGrp="1"/>
          </p:cNvSpPr>
          <p:nvPr/>
        </p:nvSpPr>
        <p:spPr bwMode="auto">
          <a:xfrm>
            <a:off x="0" y="662940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a:t>September 2008</a:t>
            </a:r>
            <a:endParaRPr lang="en-US" altLang="en-US" sz="800"/>
          </a:p>
        </p:txBody>
      </p:sp>
      <p:sp>
        <p:nvSpPr>
          <p:cNvPr id="63493" name="Slide Number Placeholder 4">
            <a:extLst>
              <a:ext uri="{FF2B5EF4-FFF2-40B4-BE49-F238E27FC236}">
                <a16:creationId xmlns:a16="http://schemas.microsoft.com/office/drawing/2014/main" id="{1F85DAE3-E440-3041-85EE-A66D266EDF63}"/>
              </a:ext>
            </a:extLst>
          </p:cNvPr>
          <p:cNvSpPr txBox="1">
            <a:spLocks noGrp="1"/>
          </p:cNvSpPr>
          <p:nvPr/>
        </p:nvSpPr>
        <p:spPr bwMode="auto">
          <a:xfrm>
            <a:off x="8610600" y="66294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6DC0E8F-BC19-9645-A729-71D72C959325}" type="slidenum">
              <a:rPr lang="en-US" altLang="en-US" sz="800"/>
              <a:pPr algn="r"/>
              <a:t>25</a:t>
            </a:fld>
            <a:endParaRPr lang="en-US" altLang="en-US" sz="800"/>
          </a:p>
        </p:txBody>
      </p:sp>
      <p:sp>
        <p:nvSpPr>
          <p:cNvPr id="63508" name="Oval 20">
            <a:extLst>
              <a:ext uri="{FF2B5EF4-FFF2-40B4-BE49-F238E27FC236}">
                <a16:creationId xmlns:a16="http://schemas.microsoft.com/office/drawing/2014/main" id="{82F6F58C-C57C-0242-B22D-1018AB5E55CF}"/>
              </a:ext>
            </a:extLst>
          </p:cNvPr>
          <p:cNvSpPr>
            <a:spLocks noChangeArrowheads="1"/>
          </p:cNvSpPr>
          <p:nvPr/>
        </p:nvSpPr>
        <p:spPr bwMode="auto">
          <a:xfrm>
            <a:off x="1301750" y="2393950"/>
            <a:ext cx="1898650" cy="1492250"/>
          </a:xfrm>
          <a:prstGeom prst="ellipse">
            <a:avLst/>
          </a:prstGeom>
          <a:solidFill>
            <a:srgbClr val="D99FF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90000"/>
              </a:lnSpc>
            </a:pPr>
            <a:r>
              <a:rPr lang="en-US" altLang="en-US" sz="1200" b="1">
                <a:sym typeface="Wingdings" pitchFamily="2" charset="2"/>
              </a:rPr>
              <a:t>Basic data tailoring services (data as service), verification/ validation</a:t>
            </a:r>
            <a:endParaRPr lang="en-US" altLang="en-US" sz="1200" b="1"/>
          </a:p>
        </p:txBody>
      </p:sp>
      <p:sp>
        <p:nvSpPr>
          <p:cNvPr id="63509" name="Oval 21">
            <a:extLst>
              <a:ext uri="{FF2B5EF4-FFF2-40B4-BE49-F238E27FC236}">
                <a16:creationId xmlns:a16="http://schemas.microsoft.com/office/drawing/2014/main" id="{B4D9735D-B4C3-C941-932C-985E1D921759}"/>
              </a:ext>
            </a:extLst>
          </p:cNvPr>
          <p:cNvSpPr>
            <a:spLocks noChangeArrowheads="1"/>
          </p:cNvSpPr>
          <p:nvPr/>
        </p:nvSpPr>
        <p:spPr bwMode="auto">
          <a:xfrm>
            <a:off x="3338513" y="3094038"/>
            <a:ext cx="2132012" cy="792162"/>
          </a:xfrm>
          <a:prstGeom prst="ellipse">
            <a:avLst/>
          </a:prstGeom>
          <a:solidFill>
            <a:srgbClr val="D99FF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90000"/>
              </a:lnSpc>
            </a:pPr>
            <a:r>
              <a:rPr lang="en-US" altLang="en-US" sz="1200" b="1"/>
              <a:t>Ontologies for information quality developed</a:t>
            </a:r>
          </a:p>
        </p:txBody>
      </p:sp>
      <p:sp>
        <p:nvSpPr>
          <p:cNvPr id="63511" name="Oval 23">
            <a:extLst>
              <a:ext uri="{FF2B5EF4-FFF2-40B4-BE49-F238E27FC236}">
                <a16:creationId xmlns:a16="http://schemas.microsoft.com/office/drawing/2014/main" id="{56DD289A-8F47-7042-A355-54B048953EAA}"/>
              </a:ext>
            </a:extLst>
          </p:cNvPr>
          <p:cNvSpPr>
            <a:spLocks noChangeArrowheads="1"/>
          </p:cNvSpPr>
          <p:nvPr/>
        </p:nvSpPr>
        <p:spPr bwMode="auto">
          <a:xfrm>
            <a:off x="2971800" y="5213350"/>
            <a:ext cx="2132013" cy="1025525"/>
          </a:xfrm>
          <a:prstGeom prst="ellipse">
            <a:avLst/>
          </a:prstGeom>
          <a:solidFill>
            <a:srgbClr val="D99FF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90000"/>
              </a:lnSpc>
            </a:pPr>
            <a:r>
              <a:rPr lang="en-US" altLang="en-US" sz="1200" b="1"/>
              <a:t>Services annotated with resource descriptions</a:t>
            </a:r>
          </a:p>
        </p:txBody>
      </p:sp>
      <p:sp>
        <p:nvSpPr>
          <p:cNvPr id="63512" name="Oval 24">
            <a:extLst>
              <a:ext uri="{FF2B5EF4-FFF2-40B4-BE49-F238E27FC236}">
                <a16:creationId xmlns:a16="http://schemas.microsoft.com/office/drawing/2014/main" id="{9B5B37BB-E7E9-EB4F-9B51-957D0C343497}"/>
              </a:ext>
            </a:extLst>
          </p:cNvPr>
          <p:cNvSpPr>
            <a:spLocks noChangeArrowheads="1"/>
          </p:cNvSpPr>
          <p:nvPr/>
        </p:nvSpPr>
        <p:spPr bwMode="auto">
          <a:xfrm>
            <a:off x="6535738" y="5475288"/>
            <a:ext cx="2132012" cy="1025525"/>
          </a:xfrm>
          <a:prstGeom prst="ellipse">
            <a:avLst/>
          </a:prstGeom>
          <a:solidFill>
            <a:srgbClr val="D99FF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90000"/>
              </a:lnSpc>
            </a:pPr>
            <a:r>
              <a:rPr lang="en-US" altLang="en-US" sz="1200" b="1"/>
              <a:t>Mediation aided by services with domain/ range properties</a:t>
            </a:r>
          </a:p>
        </p:txBody>
      </p:sp>
      <p:sp>
        <p:nvSpPr>
          <p:cNvPr id="63513" name="Oval 25">
            <a:extLst>
              <a:ext uri="{FF2B5EF4-FFF2-40B4-BE49-F238E27FC236}">
                <a16:creationId xmlns:a16="http://schemas.microsoft.com/office/drawing/2014/main" id="{B9A8BFDE-ADC9-8944-8CDE-6EA0DADC01AF}"/>
              </a:ext>
            </a:extLst>
          </p:cNvPr>
          <p:cNvSpPr>
            <a:spLocks noChangeArrowheads="1"/>
          </p:cNvSpPr>
          <p:nvPr/>
        </p:nvSpPr>
        <p:spPr bwMode="auto">
          <a:xfrm>
            <a:off x="611188" y="5065713"/>
            <a:ext cx="1914525" cy="1025525"/>
          </a:xfrm>
          <a:prstGeom prst="ellipse">
            <a:avLst/>
          </a:prstGeom>
          <a:solidFill>
            <a:srgbClr val="FBB14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90000"/>
              </a:lnSpc>
            </a:pPr>
            <a:r>
              <a:rPr lang="en-US" altLang="en-US" sz="1200" b="1"/>
              <a:t>Access mediated by common ontologies</a:t>
            </a:r>
          </a:p>
        </p:txBody>
      </p:sp>
      <p:sp>
        <p:nvSpPr>
          <p:cNvPr id="63514" name="Oval 26">
            <a:extLst>
              <a:ext uri="{FF2B5EF4-FFF2-40B4-BE49-F238E27FC236}">
                <a16:creationId xmlns:a16="http://schemas.microsoft.com/office/drawing/2014/main" id="{EF00E030-70E5-F249-8306-0C26E146D528}"/>
              </a:ext>
            </a:extLst>
          </p:cNvPr>
          <p:cNvSpPr>
            <a:spLocks noChangeArrowheads="1"/>
          </p:cNvSpPr>
          <p:nvPr/>
        </p:nvSpPr>
        <p:spPr bwMode="auto">
          <a:xfrm>
            <a:off x="2973388" y="1408113"/>
            <a:ext cx="2132012" cy="1258887"/>
          </a:xfrm>
          <a:prstGeom prst="ellipse">
            <a:avLst/>
          </a:prstGeom>
          <a:solidFill>
            <a:srgbClr val="FBB14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90000"/>
              </a:lnSpc>
            </a:pPr>
            <a:r>
              <a:rPr lang="en-US" altLang="en-US" sz="1200" b="1"/>
              <a:t>Ontologies for data mining, visualization and analysis emerging/ maturing</a:t>
            </a:r>
          </a:p>
        </p:txBody>
      </p:sp>
      <p:sp>
        <p:nvSpPr>
          <p:cNvPr id="63515" name="Oval 27">
            <a:extLst>
              <a:ext uri="{FF2B5EF4-FFF2-40B4-BE49-F238E27FC236}">
                <a16:creationId xmlns:a16="http://schemas.microsoft.com/office/drawing/2014/main" id="{8AD3B8FC-E311-194F-A282-368544B6EE29}"/>
              </a:ext>
            </a:extLst>
          </p:cNvPr>
          <p:cNvSpPr>
            <a:spLocks noChangeArrowheads="1"/>
          </p:cNvSpPr>
          <p:nvPr/>
        </p:nvSpPr>
        <p:spPr bwMode="auto">
          <a:xfrm>
            <a:off x="5562600" y="2546350"/>
            <a:ext cx="1928813" cy="1025525"/>
          </a:xfrm>
          <a:prstGeom prst="ellipse">
            <a:avLst/>
          </a:prstGeom>
          <a:solidFill>
            <a:srgbClr val="FBB14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90000"/>
              </a:lnSpc>
            </a:pPr>
            <a:r>
              <a:rPr lang="en-US" altLang="en-US" sz="1200" b="1"/>
              <a:t>Domain and range properties in ontologies used in tools</a:t>
            </a:r>
          </a:p>
        </p:txBody>
      </p:sp>
      <p:sp>
        <p:nvSpPr>
          <p:cNvPr id="63516" name="Oval 28">
            <a:extLst>
              <a:ext uri="{FF2B5EF4-FFF2-40B4-BE49-F238E27FC236}">
                <a16:creationId xmlns:a16="http://schemas.microsoft.com/office/drawing/2014/main" id="{D0FB01DF-B60A-9B46-A893-6AEB618F149C}"/>
              </a:ext>
            </a:extLst>
          </p:cNvPr>
          <p:cNvSpPr>
            <a:spLocks noChangeArrowheads="1"/>
          </p:cNvSpPr>
          <p:nvPr/>
        </p:nvSpPr>
        <p:spPr bwMode="auto">
          <a:xfrm>
            <a:off x="6838950" y="1484313"/>
            <a:ext cx="2160588" cy="1258887"/>
          </a:xfrm>
          <a:prstGeom prst="ellipse">
            <a:avLst/>
          </a:prstGeom>
          <a:solidFill>
            <a:srgbClr val="FBB14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90000"/>
              </a:lnSpc>
            </a:pPr>
            <a:r>
              <a:rPr lang="en-US" altLang="en-US" sz="1200" b="1"/>
              <a:t>Common terminology captured in ontologies, crossing domains</a:t>
            </a:r>
          </a:p>
        </p:txBody>
      </p:sp>
      <p:sp>
        <p:nvSpPr>
          <p:cNvPr id="63517" name="Oval 29">
            <a:extLst>
              <a:ext uri="{FF2B5EF4-FFF2-40B4-BE49-F238E27FC236}">
                <a16:creationId xmlns:a16="http://schemas.microsoft.com/office/drawing/2014/main" id="{267969D3-4AAF-B948-AD69-EAD661226971}"/>
              </a:ext>
            </a:extLst>
          </p:cNvPr>
          <p:cNvSpPr>
            <a:spLocks noChangeArrowheads="1"/>
          </p:cNvSpPr>
          <p:nvPr/>
        </p:nvSpPr>
        <p:spPr bwMode="auto">
          <a:xfrm>
            <a:off x="611188" y="1135063"/>
            <a:ext cx="1903412" cy="1258887"/>
          </a:xfrm>
          <a:prstGeom prst="ellipse">
            <a:avLst/>
          </a:prstGeom>
          <a:solidFill>
            <a:srgbClr val="FBB14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90000"/>
              </a:lnSpc>
            </a:pPr>
            <a:r>
              <a:rPr lang="en-US" altLang="en-US" sz="1200" b="1"/>
              <a:t>Semantic geospatial search &amp; inference, access</a:t>
            </a:r>
          </a:p>
        </p:txBody>
      </p:sp>
      <p:sp>
        <p:nvSpPr>
          <p:cNvPr id="63518" name="Oval 30">
            <a:extLst>
              <a:ext uri="{FF2B5EF4-FFF2-40B4-BE49-F238E27FC236}">
                <a16:creationId xmlns:a16="http://schemas.microsoft.com/office/drawing/2014/main" id="{4CA1CDB4-4F84-5244-A6A8-634EAA5EFB44}"/>
              </a:ext>
            </a:extLst>
          </p:cNvPr>
          <p:cNvSpPr>
            <a:spLocks noChangeArrowheads="1"/>
          </p:cNvSpPr>
          <p:nvPr/>
        </p:nvSpPr>
        <p:spPr bwMode="auto">
          <a:xfrm>
            <a:off x="5313363" y="1123950"/>
            <a:ext cx="1525587" cy="792163"/>
          </a:xfrm>
          <a:prstGeom prst="ellipse">
            <a:avLst/>
          </a:prstGeom>
          <a:solidFill>
            <a:srgbClr val="FBB14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90000"/>
              </a:lnSpc>
            </a:pPr>
            <a:r>
              <a:rPr lang="en-US" altLang="en-US" sz="1200" b="1"/>
              <a:t>Semantic agent-based searches</a:t>
            </a:r>
          </a:p>
        </p:txBody>
      </p:sp>
      <p:sp>
        <p:nvSpPr>
          <p:cNvPr id="63519" name="Oval 31">
            <a:extLst>
              <a:ext uri="{FF2B5EF4-FFF2-40B4-BE49-F238E27FC236}">
                <a16:creationId xmlns:a16="http://schemas.microsoft.com/office/drawing/2014/main" id="{A7ABF066-8443-BE49-BDC3-98F16A8B2FF2}"/>
              </a:ext>
            </a:extLst>
          </p:cNvPr>
          <p:cNvSpPr>
            <a:spLocks noChangeArrowheads="1"/>
          </p:cNvSpPr>
          <p:nvPr/>
        </p:nvSpPr>
        <p:spPr bwMode="auto">
          <a:xfrm>
            <a:off x="4724400" y="3983038"/>
            <a:ext cx="2132013" cy="1492250"/>
          </a:xfrm>
          <a:prstGeom prst="ellipse">
            <a:avLst/>
          </a:prstGeom>
          <a:solidFill>
            <a:srgbClr val="FFFF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90000"/>
              </a:lnSpc>
            </a:pPr>
            <a:r>
              <a:rPr lang="en-US" altLang="en-US" sz="1200" b="1"/>
              <a:t>Shared terminology for the visual properties of interface objects and graph types... </a:t>
            </a:r>
          </a:p>
        </p:txBody>
      </p:sp>
      <p:sp>
        <p:nvSpPr>
          <p:cNvPr id="63520" name="Oval 32">
            <a:extLst>
              <a:ext uri="{FF2B5EF4-FFF2-40B4-BE49-F238E27FC236}">
                <a16:creationId xmlns:a16="http://schemas.microsoft.com/office/drawing/2014/main" id="{392644E9-2A6E-6944-8AAE-57CAB01DB8E2}"/>
              </a:ext>
            </a:extLst>
          </p:cNvPr>
          <p:cNvSpPr>
            <a:spLocks noChangeArrowheads="1"/>
          </p:cNvSpPr>
          <p:nvPr/>
        </p:nvSpPr>
        <p:spPr bwMode="auto">
          <a:xfrm>
            <a:off x="6838950" y="3481388"/>
            <a:ext cx="2132013" cy="1727200"/>
          </a:xfrm>
          <a:prstGeom prst="ellipse">
            <a:avLst/>
          </a:prstGeom>
          <a:solidFill>
            <a:srgbClr val="FFFF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90000"/>
              </a:lnSpc>
            </a:pPr>
            <a:r>
              <a:rPr lang="en-US" altLang="en-US" sz="1200" b="1"/>
              <a:t>Interoperable geospatial services</a:t>
            </a:r>
            <a:br>
              <a:rPr lang="en-US" altLang="en-US" sz="1200" b="1"/>
            </a:br>
            <a:r>
              <a:rPr lang="en-US" altLang="en-US" sz="1200" b="1"/>
              <a:t>(analysis as service), results explanation service</a:t>
            </a:r>
          </a:p>
        </p:txBody>
      </p:sp>
      <p:sp>
        <p:nvSpPr>
          <p:cNvPr id="63521" name="Oval 33">
            <a:extLst>
              <a:ext uri="{FF2B5EF4-FFF2-40B4-BE49-F238E27FC236}">
                <a16:creationId xmlns:a16="http://schemas.microsoft.com/office/drawing/2014/main" id="{8319C0A9-8E01-E746-B0E6-EA212D48B675}"/>
              </a:ext>
            </a:extLst>
          </p:cNvPr>
          <p:cNvSpPr>
            <a:spLocks noChangeArrowheads="1"/>
          </p:cNvSpPr>
          <p:nvPr/>
        </p:nvSpPr>
        <p:spPr bwMode="auto">
          <a:xfrm>
            <a:off x="2514600" y="4040188"/>
            <a:ext cx="2132013" cy="1025525"/>
          </a:xfrm>
          <a:prstGeom prst="ellipse">
            <a:avLst/>
          </a:prstGeom>
          <a:solidFill>
            <a:srgbClr val="FFFF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90000"/>
              </a:lnSpc>
            </a:pPr>
            <a:r>
              <a:rPr lang="en-US" altLang="en-US" sz="1200" b="1"/>
              <a:t>Dynamic service discovery and mediation, and data scheduling</a:t>
            </a:r>
          </a:p>
        </p:txBody>
      </p:sp>
      <p:sp>
        <p:nvSpPr>
          <p:cNvPr id="63522" name="Oval 34">
            <a:extLst>
              <a:ext uri="{FF2B5EF4-FFF2-40B4-BE49-F238E27FC236}">
                <a16:creationId xmlns:a16="http://schemas.microsoft.com/office/drawing/2014/main" id="{61735601-52D9-D649-822A-9BCCC6A2B68D}"/>
              </a:ext>
            </a:extLst>
          </p:cNvPr>
          <p:cNvSpPr>
            <a:spLocks noChangeArrowheads="1"/>
          </p:cNvSpPr>
          <p:nvPr/>
        </p:nvSpPr>
        <p:spPr bwMode="auto">
          <a:xfrm>
            <a:off x="349250" y="3768725"/>
            <a:ext cx="1903413" cy="1258888"/>
          </a:xfrm>
          <a:prstGeom prst="ellipse">
            <a:avLst/>
          </a:prstGeom>
          <a:solidFill>
            <a:srgbClr val="FFFF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90000"/>
              </a:lnSpc>
            </a:pPr>
            <a:r>
              <a:rPr lang="en-US" altLang="en-US" sz="1200" b="1"/>
              <a:t>Tag properties, non-jargon vocabulary  for non-specialist use</a:t>
            </a:r>
          </a:p>
        </p:txBody>
      </p:sp>
      <p:sp>
        <p:nvSpPr>
          <p:cNvPr id="63524" name="Text Box 89">
            <a:extLst>
              <a:ext uri="{FF2B5EF4-FFF2-40B4-BE49-F238E27FC236}">
                <a16:creationId xmlns:a16="http://schemas.microsoft.com/office/drawing/2014/main" id="{DA70A6BD-CEBC-AD42-9054-C5171A86CD9B}"/>
              </a:ext>
            </a:extLst>
          </p:cNvPr>
          <p:cNvSpPr txBox="1">
            <a:spLocks noChangeArrowheads="1"/>
          </p:cNvSpPr>
          <p:nvPr/>
        </p:nvSpPr>
        <p:spPr bwMode="auto">
          <a:xfrm>
            <a:off x="1143000" y="638175"/>
            <a:ext cx="1231900" cy="276225"/>
          </a:xfrm>
          <a:prstGeom prst="rect">
            <a:avLst/>
          </a:prstGeom>
          <a:solidFill>
            <a:srgbClr val="D99F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a:t>first priority,</a:t>
            </a:r>
          </a:p>
        </p:txBody>
      </p:sp>
      <p:sp>
        <p:nvSpPr>
          <p:cNvPr id="63525" name="Text Box 111">
            <a:extLst>
              <a:ext uri="{FF2B5EF4-FFF2-40B4-BE49-F238E27FC236}">
                <a16:creationId xmlns:a16="http://schemas.microsoft.com/office/drawing/2014/main" id="{6CD92B66-0133-2546-B7F1-F86BC043C154}"/>
              </a:ext>
            </a:extLst>
          </p:cNvPr>
          <p:cNvSpPr txBox="1">
            <a:spLocks noChangeArrowheads="1"/>
          </p:cNvSpPr>
          <p:nvPr/>
        </p:nvSpPr>
        <p:spPr bwMode="auto">
          <a:xfrm>
            <a:off x="2459038" y="638175"/>
            <a:ext cx="1435100" cy="276225"/>
          </a:xfrm>
          <a:prstGeom prst="rect">
            <a:avLst/>
          </a:prstGeom>
          <a:solidFill>
            <a:srgbClr val="FBB14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a:t>second priority,</a:t>
            </a:r>
          </a:p>
        </p:txBody>
      </p:sp>
      <p:sp>
        <p:nvSpPr>
          <p:cNvPr id="63526" name="Text Box 87">
            <a:extLst>
              <a:ext uri="{FF2B5EF4-FFF2-40B4-BE49-F238E27FC236}">
                <a16:creationId xmlns:a16="http://schemas.microsoft.com/office/drawing/2014/main" id="{28F33A42-EAA5-DF44-B8A6-AD14F45D64E5}"/>
              </a:ext>
            </a:extLst>
          </p:cNvPr>
          <p:cNvSpPr txBox="1">
            <a:spLocks noChangeArrowheads="1"/>
          </p:cNvSpPr>
          <p:nvPr/>
        </p:nvSpPr>
        <p:spPr bwMode="auto">
          <a:xfrm>
            <a:off x="3979863" y="638175"/>
            <a:ext cx="1146175" cy="27622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a:t>third priority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3508"/>
                                        </p:tgtEl>
                                        <p:attrNameLst>
                                          <p:attrName>style.visibility</p:attrName>
                                        </p:attrNameLst>
                                      </p:cBhvr>
                                      <p:to>
                                        <p:strVal val="visible"/>
                                      </p:to>
                                    </p:set>
                                    <p:anim calcmode="lin" valueType="num">
                                      <p:cBhvr>
                                        <p:cTn id="7" dur="500" decel="50000" fill="hold">
                                          <p:stCondLst>
                                            <p:cond delay="0"/>
                                          </p:stCondLst>
                                        </p:cTn>
                                        <p:tgtEl>
                                          <p:spTgt spid="6350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350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3508"/>
                                        </p:tgtEl>
                                        <p:attrNameLst>
                                          <p:attrName>ppt_w</p:attrName>
                                        </p:attrNameLst>
                                      </p:cBhvr>
                                      <p:tavLst>
                                        <p:tav tm="0">
                                          <p:val>
                                            <p:strVal val="#ppt_w*.05"/>
                                          </p:val>
                                        </p:tav>
                                        <p:tav tm="100000">
                                          <p:val>
                                            <p:strVal val="#ppt_w"/>
                                          </p:val>
                                        </p:tav>
                                      </p:tavLst>
                                    </p:anim>
                                    <p:anim calcmode="lin" valueType="num">
                                      <p:cBhvr>
                                        <p:cTn id="10" dur="1000" fill="hold"/>
                                        <p:tgtEl>
                                          <p:spTgt spid="6350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350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350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350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350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63509"/>
                                        </p:tgtEl>
                                        <p:attrNameLst>
                                          <p:attrName>style.visibility</p:attrName>
                                        </p:attrNameLst>
                                      </p:cBhvr>
                                      <p:to>
                                        <p:strVal val="visible"/>
                                      </p:to>
                                    </p:set>
                                    <p:animEffect transition="in" filter="fade">
                                      <p:cBhvr>
                                        <p:cTn id="19" dur="800" decel="100000"/>
                                        <p:tgtEl>
                                          <p:spTgt spid="63509"/>
                                        </p:tgtEl>
                                      </p:cBhvr>
                                    </p:animEffect>
                                    <p:anim calcmode="lin" valueType="num">
                                      <p:cBhvr>
                                        <p:cTn id="20" dur="800" decel="100000" fill="hold"/>
                                        <p:tgtEl>
                                          <p:spTgt spid="63509"/>
                                        </p:tgtEl>
                                        <p:attrNameLst>
                                          <p:attrName>style.rotation</p:attrName>
                                        </p:attrNameLst>
                                      </p:cBhvr>
                                      <p:tavLst>
                                        <p:tav tm="0">
                                          <p:val>
                                            <p:fltVal val="-90"/>
                                          </p:val>
                                        </p:tav>
                                        <p:tav tm="100000">
                                          <p:val>
                                            <p:fltVal val="0"/>
                                          </p:val>
                                        </p:tav>
                                      </p:tavLst>
                                    </p:anim>
                                    <p:anim calcmode="lin" valueType="num">
                                      <p:cBhvr>
                                        <p:cTn id="21" dur="800" decel="100000" fill="hold"/>
                                        <p:tgtEl>
                                          <p:spTgt spid="63509"/>
                                        </p:tgtEl>
                                        <p:attrNameLst>
                                          <p:attrName>ppt_x</p:attrName>
                                        </p:attrNameLst>
                                      </p:cBhvr>
                                      <p:tavLst>
                                        <p:tav tm="0">
                                          <p:val>
                                            <p:strVal val="#ppt_x+0.4"/>
                                          </p:val>
                                        </p:tav>
                                        <p:tav tm="100000">
                                          <p:val>
                                            <p:strVal val="#ppt_x-0.05"/>
                                          </p:val>
                                        </p:tav>
                                      </p:tavLst>
                                    </p:anim>
                                    <p:anim calcmode="lin" valueType="num">
                                      <p:cBhvr>
                                        <p:cTn id="22" dur="800" decel="100000" fill="hold"/>
                                        <p:tgtEl>
                                          <p:spTgt spid="63509"/>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63509"/>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63509"/>
                                        </p:tgtEl>
                                        <p:attrNameLst>
                                          <p:attrName>ppt_y</p:attrName>
                                        </p:attrNameLst>
                                      </p:cBhvr>
                                      <p:tavLst>
                                        <p:tav tm="0">
                                          <p:val>
                                            <p:strVal val="#ppt_y+0.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63511"/>
                                        </p:tgtEl>
                                        <p:attrNameLst>
                                          <p:attrName>style.visibility</p:attrName>
                                        </p:attrNameLst>
                                      </p:cBhvr>
                                      <p:to>
                                        <p:strVal val="visible"/>
                                      </p:to>
                                    </p:set>
                                    <p:animEffect transition="in" filter="wipe(down)">
                                      <p:cBhvr>
                                        <p:cTn id="29" dur="580">
                                          <p:stCondLst>
                                            <p:cond delay="0"/>
                                          </p:stCondLst>
                                        </p:cTn>
                                        <p:tgtEl>
                                          <p:spTgt spid="63511"/>
                                        </p:tgtEl>
                                      </p:cBhvr>
                                    </p:animEffect>
                                    <p:anim calcmode="lin" valueType="num">
                                      <p:cBhvr>
                                        <p:cTn id="30" dur="1822" tmFilter="0,0; 0.14,0.36; 0.43,0.73; 0.71,0.91; 1.0,1.0">
                                          <p:stCondLst>
                                            <p:cond delay="0"/>
                                          </p:stCondLst>
                                        </p:cTn>
                                        <p:tgtEl>
                                          <p:spTgt spid="63511"/>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63511"/>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63511"/>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63511"/>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63511"/>
                                        </p:tgtEl>
                                        <p:attrNameLst>
                                          <p:attrName>ppt_y</p:attrName>
                                        </p:attrNameLst>
                                      </p:cBhvr>
                                      <p:tavLst>
                                        <p:tav tm="0" fmla="#ppt_y-sin(pi*$)/81">
                                          <p:val>
                                            <p:fltVal val="0"/>
                                          </p:val>
                                        </p:tav>
                                        <p:tav tm="100000">
                                          <p:val>
                                            <p:fltVal val="1"/>
                                          </p:val>
                                        </p:tav>
                                      </p:tavLst>
                                    </p:anim>
                                    <p:animScale>
                                      <p:cBhvr>
                                        <p:cTn id="35" dur="26">
                                          <p:stCondLst>
                                            <p:cond delay="650"/>
                                          </p:stCondLst>
                                        </p:cTn>
                                        <p:tgtEl>
                                          <p:spTgt spid="63511"/>
                                        </p:tgtEl>
                                      </p:cBhvr>
                                      <p:to x="100000" y="60000"/>
                                    </p:animScale>
                                    <p:animScale>
                                      <p:cBhvr>
                                        <p:cTn id="36" dur="166" decel="50000">
                                          <p:stCondLst>
                                            <p:cond delay="676"/>
                                          </p:stCondLst>
                                        </p:cTn>
                                        <p:tgtEl>
                                          <p:spTgt spid="63511"/>
                                        </p:tgtEl>
                                      </p:cBhvr>
                                      <p:to x="100000" y="100000"/>
                                    </p:animScale>
                                    <p:animScale>
                                      <p:cBhvr>
                                        <p:cTn id="37" dur="26">
                                          <p:stCondLst>
                                            <p:cond delay="1312"/>
                                          </p:stCondLst>
                                        </p:cTn>
                                        <p:tgtEl>
                                          <p:spTgt spid="63511"/>
                                        </p:tgtEl>
                                      </p:cBhvr>
                                      <p:to x="100000" y="80000"/>
                                    </p:animScale>
                                    <p:animScale>
                                      <p:cBhvr>
                                        <p:cTn id="38" dur="166" decel="50000">
                                          <p:stCondLst>
                                            <p:cond delay="1338"/>
                                          </p:stCondLst>
                                        </p:cTn>
                                        <p:tgtEl>
                                          <p:spTgt spid="63511"/>
                                        </p:tgtEl>
                                      </p:cBhvr>
                                      <p:to x="100000" y="100000"/>
                                    </p:animScale>
                                    <p:animScale>
                                      <p:cBhvr>
                                        <p:cTn id="39" dur="26">
                                          <p:stCondLst>
                                            <p:cond delay="1642"/>
                                          </p:stCondLst>
                                        </p:cTn>
                                        <p:tgtEl>
                                          <p:spTgt spid="63511"/>
                                        </p:tgtEl>
                                      </p:cBhvr>
                                      <p:to x="100000" y="90000"/>
                                    </p:animScale>
                                    <p:animScale>
                                      <p:cBhvr>
                                        <p:cTn id="40" dur="166" decel="50000">
                                          <p:stCondLst>
                                            <p:cond delay="1668"/>
                                          </p:stCondLst>
                                        </p:cTn>
                                        <p:tgtEl>
                                          <p:spTgt spid="63511"/>
                                        </p:tgtEl>
                                      </p:cBhvr>
                                      <p:to x="100000" y="100000"/>
                                    </p:animScale>
                                    <p:animScale>
                                      <p:cBhvr>
                                        <p:cTn id="41" dur="26">
                                          <p:stCondLst>
                                            <p:cond delay="1808"/>
                                          </p:stCondLst>
                                        </p:cTn>
                                        <p:tgtEl>
                                          <p:spTgt spid="63511"/>
                                        </p:tgtEl>
                                      </p:cBhvr>
                                      <p:to x="100000" y="95000"/>
                                    </p:animScale>
                                    <p:animScale>
                                      <p:cBhvr>
                                        <p:cTn id="42" dur="166" decel="50000">
                                          <p:stCondLst>
                                            <p:cond delay="1834"/>
                                          </p:stCondLst>
                                        </p:cTn>
                                        <p:tgtEl>
                                          <p:spTgt spid="63511"/>
                                        </p:tgtEl>
                                      </p:cBhvr>
                                      <p:to x="100000" y="100000"/>
                                    </p:animScale>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3512"/>
                                        </p:tgtEl>
                                        <p:attrNameLst>
                                          <p:attrName>style.visibility</p:attrName>
                                        </p:attrNameLst>
                                      </p:cBhvr>
                                      <p:to>
                                        <p:strVal val="visible"/>
                                      </p:to>
                                    </p:set>
                                    <p:animEffect transition="in" filter="dissolve">
                                      <p:cBhvr>
                                        <p:cTn id="47" dur="500"/>
                                        <p:tgtEl>
                                          <p:spTgt spid="635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0" presetClass="entr" presetSubtype="0" fill="hold" grpId="0" nodeType="clickEffect">
                                  <p:stCondLst>
                                    <p:cond delay="0"/>
                                  </p:stCondLst>
                                  <p:childTnLst>
                                    <p:set>
                                      <p:cBhvr>
                                        <p:cTn id="51" dur="1" fill="hold">
                                          <p:stCondLst>
                                            <p:cond delay="0"/>
                                          </p:stCondLst>
                                        </p:cTn>
                                        <p:tgtEl>
                                          <p:spTgt spid="63513"/>
                                        </p:tgtEl>
                                        <p:attrNameLst>
                                          <p:attrName>style.visibility</p:attrName>
                                        </p:attrNameLst>
                                      </p:cBhvr>
                                      <p:to>
                                        <p:strVal val="visible"/>
                                      </p:to>
                                    </p:set>
                                    <p:animEffect transition="in" filter="fade">
                                      <p:cBhvr>
                                        <p:cTn id="52" dur="800" decel="100000"/>
                                        <p:tgtEl>
                                          <p:spTgt spid="63513"/>
                                        </p:tgtEl>
                                      </p:cBhvr>
                                    </p:animEffect>
                                    <p:anim calcmode="lin" valueType="num">
                                      <p:cBhvr>
                                        <p:cTn id="53" dur="800" decel="100000" fill="hold"/>
                                        <p:tgtEl>
                                          <p:spTgt spid="63513"/>
                                        </p:tgtEl>
                                        <p:attrNameLst>
                                          <p:attrName>style.rotation</p:attrName>
                                        </p:attrNameLst>
                                      </p:cBhvr>
                                      <p:tavLst>
                                        <p:tav tm="0">
                                          <p:val>
                                            <p:fltVal val="-90"/>
                                          </p:val>
                                        </p:tav>
                                        <p:tav tm="100000">
                                          <p:val>
                                            <p:fltVal val="0"/>
                                          </p:val>
                                        </p:tav>
                                      </p:tavLst>
                                    </p:anim>
                                    <p:anim calcmode="lin" valueType="num">
                                      <p:cBhvr>
                                        <p:cTn id="54" dur="800" decel="100000" fill="hold"/>
                                        <p:tgtEl>
                                          <p:spTgt spid="63513"/>
                                        </p:tgtEl>
                                        <p:attrNameLst>
                                          <p:attrName>ppt_x</p:attrName>
                                        </p:attrNameLst>
                                      </p:cBhvr>
                                      <p:tavLst>
                                        <p:tav tm="0">
                                          <p:val>
                                            <p:strVal val="#ppt_x+0.4"/>
                                          </p:val>
                                        </p:tav>
                                        <p:tav tm="100000">
                                          <p:val>
                                            <p:strVal val="#ppt_x-0.05"/>
                                          </p:val>
                                        </p:tav>
                                      </p:tavLst>
                                    </p:anim>
                                    <p:anim calcmode="lin" valueType="num">
                                      <p:cBhvr>
                                        <p:cTn id="55" dur="800" decel="100000" fill="hold"/>
                                        <p:tgtEl>
                                          <p:spTgt spid="63513"/>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63513"/>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63513"/>
                                        </p:tgtEl>
                                        <p:attrNameLst>
                                          <p:attrName>ppt_y</p:attrName>
                                        </p:attrNameLst>
                                      </p:cBhvr>
                                      <p:tavLst>
                                        <p:tav tm="0">
                                          <p:val>
                                            <p:strVal val="#ppt_y+0.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5" presetClass="entr" presetSubtype="0" fill="hold" grpId="0" nodeType="clickEffect">
                                  <p:stCondLst>
                                    <p:cond delay="0"/>
                                  </p:stCondLst>
                                  <p:childTnLst>
                                    <p:set>
                                      <p:cBhvr>
                                        <p:cTn id="61" dur="1" fill="hold">
                                          <p:stCondLst>
                                            <p:cond delay="0"/>
                                          </p:stCondLst>
                                        </p:cTn>
                                        <p:tgtEl>
                                          <p:spTgt spid="63514"/>
                                        </p:tgtEl>
                                        <p:attrNameLst>
                                          <p:attrName>style.visibility</p:attrName>
                                        </p:attrNameLst>
                                      </p:cBhvr>
                                      <p:to>
                                        <p:strVal val="visible"/>
                                      </p:to>
                                    </p:set>
                                    <p:anim calcmode="lin" valueType="num">
                                      <p:cBhvr>
                                        <p:cTn id="62" dur="500" decel="50000" fill="hold">
                                          <p:stCondLst>
                                            <p:cond delay="0"/>
                                          </p:stCondLst>
                                        </p:cTn>
                                        <p:tgtEl>
                                          <p:spTgt spid="63514"/>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63514"/>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63514"/>
                                        </p:tgtEl>
                                        <p:attrNameLst>
                                          <p:attrName>ppt_w</p:attrName>
                                        </p:attrNameLst>
                                      </p:cBhvr>
                                      <p:tavLst>
                                        <p:tav tm="0">
                                          <p:val>
                                            <p:strVal val="#ppt_w*.05"/>
                                          </p:val>
                                        </p:tav>
                                        <p:tav tm="100000">
                                          <p:val>
                                            <p:strVal val="#ppt_w"/>
                                          </p:val>
                                        </p:tav>
                                      </p:tavLst>
                                    </p:anim>
                                    <p:anim calcmode="lin" valueType="num">
                                      <p:cBhvr>
                                        <p:cTn id="65" dur="1000" fill="hold"/>
                                        <p:tgtEl>
                                          <p:spTgt spid="63514"/>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63514"/>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63514"/>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63514"/>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63514"/>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63515"/>
                                        </p:tgtEl>
                                        <p:attrNameLst>
                                          <p:attrName>style.visibility</p:attrName>
                                        </p:attrNameLst>
                                      </p:cBhvr>
                                      <p:to>
                                        <p:strVal val="visible"/>
                                      </p:to>
                                    </p:set>
                                    <p:anim calcmode="lin" valueType="num">
                                      <p:cBhvr additive="base">
                                        <p:cTn id="74" dur="500" fill="hold"/>
                                        <p:tgtEl>
                                          <p:spTgt spid="63515"/>
                                        </p:tgtEl>
                                        <p:attrNameLst>
                                          <p:attrName>ppt_x</p:attrName>
                                        </p:attrNameLst>
                                      </p:cBhvr>
                                      <p:tavLst>
                                        <p:tav tm="0">
                                          <p:val>
                                            <p:strVal val="#ppt_x"/>
                                          </p:val>
                                        </p:tav>
                                        <p:tav tm="100000">
                                          <p:val>
                                            <p:strVal val="#ppt_x"/>
                                          </p:val>
                                        </p:tav>
                                      </p:tavLst>
                                    </p:anim>
                                    <p:anim calcmode="lin" valueType="num">
                                      <p:cBhvr additive="base">
                                        <p:cTn id="75" dur="500" fill="hold"/>
                                        <p:tgtEl>
                                          <p:spTgt spid="63515"/>
                                        </p:tgtEl>
                                        <p:attrNameLst>
                                          <p:attrName>ppt_y</p:attrName>
                                        </p:attrNameLst>
                                      </p:cBhvr>
                                      <p:tavLst>
                                        <p:tav tm="0">
                                          <p:val>
                                            <p:strVal val="1+#ppt_h/2"/>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30" presetClass="entr" presetSubtype="0" fill="hold" grpId="0" nodeType="clickEffect">
                                  <p:stCondLst>
                                    <p:cond delay="0"/>
                                  </p:stCondLst>
                                  <p:childTnLst>
                                    <p:set>
                                      <p:cBhvr>
                                        <p:cTn id="79" dur="1" fill="hold">
                                          <p:stCondLst>
                                            <p:cond delay="0"/>
                                          </p:stCondLst>
                                        </p:cTn>
                                        <p:tgtEl>
                                          <p:spTgt spid="63516"/>
                                        </p:tgtEl>
                                        <p:attrNameLst>
                                          <p:attrName>style.visibility</p:attrName>
                                        </p:attrNameLst>
                                      </p:cBhvr>
                                      <p:to>
                                        <p:strVal val="visible"/>
                                      </p:to>
                                    </p:set>
                                    <p:animEffect transition="in" filter="fade">
                                      <p:cBhvr>
                                        <p:cTn id="80" dur="800" decel="100000"/>
                                        <p:tgtEl>
                                          <p:spTgt spid="63516"/>
                                        </p:tgtEl>
                                      </p:cBhvr>
                                    </p:animEffect>
                                    <p:anim calcmode="lin" valueType="num">
                                      <p:cBhvr>
                                        <p:cTn id="81" dur="800" decel="100000" fill="hold"/>
                                        <p:tgtEl>
                                          <p:spTgt spid="63516"/>
                                        </p:tgtEl>
                                        <p:attrNameLst>
                                          <p:attrName>style.rotation</p:attrName>
                                        </p:attrNameLst>
                                      </p:cBhvr>
                                      <p:tavLst>
                                        <p:tav tm="0">
                                          <p:val>
                                            <p:fltVal val="-90"/>
                                          </p:val>
                                        </p:tav>
                                        <p:tav tm="100000">
                                          <p:val>
                                            <p:fltVal val="0"/>
                                          </p:val>
                                        </p:tav>
                                      </p:tavLst>
                                    </p:anim>
                                    <p:anim calcmode="lin" valueType="num">
                                      <p:cBhvr>
                                        <p:cTn id="82" dur="800" decel="100000" fill="hold"/>
                                        <p:tgtEl>
                                          <p:spTgt spid="63516"/>
                                        </p:tgtEl>
                                        <p:attrNameLst>
                                          <p:attrName>ppt_x</p:attrName>
                                        </p:attrNameLst>
                                      </p:cBhvr>
                                      <p:tavLst>
                                        <p:tav tm="0">
                                          <p:val>
                                            <p:strVal val="#ppt_x+0.4"/>
                                          </p:val>
                                        </p:tav>
                                        <p:tav tm="100000">
                                          <p:val>
                                            <p:strVal val="#ppt_x-0.05"/>
                                          </p:val>
                                        </p:tav>
                                      </p:tavLst>
                                    </p:anim>
                                    <p:anim calcmode="lin" valueType="num">
                                      <p:cBhvr>
                                        <p:cTn id="83" dur="800" decel="100000" fill="hold"/>
                                        <p:tgtEl>
                                          <p:spTgt spid="63516"/>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63516"/>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63516"/>
                                        </p:tgtEl>
                                        <p:attrNameLst>
                                          <p:attrName>ppt_y</p:attrName>
                                        </p:attrNameLst>
                                      </p:cBhvr>
                                      <p:tavLst>
                                        <p:tav tm="0">
                                          <p:val>
                                            <p:strVal val="#ppt_y+0.1"/>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5" presetClass="entr" presetSubtype="0" fill="hold" grpId="0" nodeType="clickEffect">
                                  <p:stCondLst>
                                    <p:cond delay="0"/>
                                  </p:stCondLst>
                                  <p:childTnLst>
                                    <p:set>
                                      <p:cBhvr>
                                        <p:cTn id="89" dur="1" fill="hold">
                                          <p:stCondLst>
                                            <p:cond delay="0"/>
                                          </p:stCondLst>
                                        </p:cTn>
                                        <p:tgtEl>
                                          <p:spTgt spid="63517"/>
                                        </p:tgtEl>
                                        <p:attrNameLst>
                                          <p:attrName>style.visibility</p:attrName>
                                        </p:attrNameLst>
                                      </p:cBhvr>
                                      <p:to>
                                        <p:strVal val="visible"/>
                                      </p:to>
                                    </p:set>
                                    <p:anim calcmode="lin" valueType="num">
                                      <p:cBhvr>
                                        <p:cTn id="90" dur="500" decel="50000" fill="hold">
                                          <p:stCondLst>
                                            <p:cond delay="0"/>
                                          </p:stCondLst>
                                        </p:cTn>
                                        <p:tgtEl>
                                          <p:spTgt spid="63517"/>
                                        </p:tgtEl>
                                        <p:attrNameLst>
                                          <p:attrName>style.rotation</p:attrName>
                                        </p:attrNameLst>
                                      </p:cBhvr>
                                      <p:tavLst>
                                        <p:tav tm="0">
                                          <p:val>
                                            <p:fltVal val="-90"/>
                                          </p:val>
                                        </p:tav>
                                        <p:tav tm="100000">
                                          <p:val>
                                            <p:fltVal val="0"/>
                                          </p:val>
                                        </p:tav>
                                      </p:tavLst>
                                    </p:anim>
                                    <p:anim calcmode="lin" valueType="num">
                                      <p:cBhvr>
                                        <p:cTn id="91" dur="500" decel="50000" fill="hold">
                                          <p:stCondLst>
                                            <p:cond delay="0"/>
                                          </p:stCondLst>
                                        </p:cTn>
                                        <p:tgtEl>
                                          <p:spTgt spid="63517"/>
                                        </p:tgtEl>
                                        <p:attrNameLst>
                                          <p:attrName>ppt_w</p:attrName>
                                        </p:attrNameLst>
                                      </p:cBhvr>
                                      <p:tavLst>
                                        <p:tav tm="0">
                                          <p:val>
                                            <p:strVal val="#ppt_w"/>
                                          </p:val>
                                        </p:tav>
                                        <p:tav tm="100000">
                                          <p:val>
                                            <p:strVal val="#ppt_w*.05"/>
                                          </p:val>
                                        </p:tav>
                                      </p:tavLst>
                                    </p:anim>
                                    <p:anim calcmode="lin" valueType="num">
                                      <p:cBhvr>
                                        <p:cTn id="92" dur="500" accel="50000" fill="hold">
                                          <p:stCondLst>
                                            <p:cond delay="500"/>
                                          </p:stCondLst>
                                        </p:cTn>
                                        <p:tgtEl>
                                          <p:spTgt spid="63517"/>
                                        </p:tgtEl>
                                        <p:attrNameLst>
                                          <p:attrName>ppt_w</p:attrName>
                                        </p:attrNameLst>
                                      </p:cBhvr>
                                      <p:tavLst>
                                        <p:tav tm="0">
                                          <p:val>
                                            <p:strVal val="#ppt_w*.05"/>
                                          </p:val>
                                        </p:tav>
                                        <p:tav tm="100000">
                                          <p:val>
                                            <p:strVal val="#ppt_w"/>
                                          </p:val>
                                        </p:tav>
                                      </p:tavLst>
                                    </p:anim>
                                    <p:anim calcmode="lin" valueType="num">
                                      <p:cBhvr>
                                        <p:cTn id="93" dur="1000" fill="hold"/>
                                        <p:tgtEl>
                                          <p:spTgt spid="63517"/>
                                        </p:tgtEl>
                                        <p:attrNameLst>
                                          <p:attrName>ppt_h</p:attrName>
                                        </p:attrNameLst>
                                      </p:cBhvr>
                                      <p:tavLst>
                                        <p:tav tm="0">
                                          <p:val>
                                            <p:strVal val="#ppt_h"/>
                                          </p:val>
                                        </p:tav>
                                        <p:tav tm="100000">
                                          <p:val>
                                            <p:strVal val="#ppt_h"/>
                                          </p:val>
                                        </p:tav>
                                      </p:tavLst>
                                    </p:anim>
                                    <p:anim calcmode="lin" valueType="num">
                                      <p:cBhvr>
                                        <p:cTn id="94" dur="500" decel="50000" fill="hold">
                                          <p:stCondLst>
                                            <p:cond delay="0"/>
                                          </p:stCondLst>
                                        </p:cTn>
                                        <p:tgtEl>
                                          <p:spTgt spid="63517"/>
                                        </p:tgtEl>
                                        <p:attrNameLst>
                                          <p:attrName>ppt_x</p:attrName>
                                        </p:attrNameLst>
                                      </p:cBhvr>
                                      <p:tavLst>
                                        <p:tav tm="0">
                                          <p:val>
                                            <p:strVal val="#ppt_x+.4"/>
                                          </p:val>
                                        </p:tav>
                                        <p:tav tm="100000">
                                          <p:val>
                                            <p:strVal val="#ppt_x"/>
                                          </p:val>
                                        </p:tav>
                                      </p:tavLst>
                                    </p:anim>
                                    <p:anim calcmode="lin" valueType="num">
                                      <p:cBhvr>
                                        <p:cTn id="95" dur="500" decel="50000" fill="hold">
                                          <p:stCondLst>
                                            <p:cond delay="0"/>
                                          </p:stCondLst>
                                        </p:cTn>
                                        <p:tgtEl>
                                          <p:spTgt spid="63517"/>
                                        </p:tgtEl>
                                        <p:attrNameLst>
                                          <p:attrName>ppt_y</p:attrName>
                                        </p:attrNameLst>
                                      </p:cBhvr>
                                      <p:tavLst>
                                        <p:tav tm="0">
                                          <p:val>
                                            <p:strVal val="#ppt_y-.2"/>
                                          </p:val>
                                        </p:tav>
                                        <p:tav tm="100000">
                                          <p:val>
                                            <p:strVal val="#ppt_y+.1"/>
                                          </p:val>
                                        </p:tav>
                                      </p:tavLst>
                                    </p:anim>
                                    <p:anim calcmode="lin" valueType="num">
                                      <p:cBhvr>
                                        <p:cTn id="96" dur="500" accel="50000" fill="hold">
                                          <p:stCondLst>
                                            <p:cond delay="500"/>
                                          </p:stCondLst>
                                        </p:cTn>
                                        <p:tgtEl>
                                          <p:spTgt spid="63517"/>
                                        </p:tgtEl>
                                        <p:attrNameLst>
                                          <p:attrName>ppt_y</p:attrName>
                                        </p:attrNameLst>
                                      </p:cBhvr>
                                      <p:tavLst>
                                        <p:tav tm="0">
                                          <p:val>
                                            <p:strVal val="#ppt_y+.1"/>
                                          </p:val>
                                        </p:tav>
                                        <p:tav tm="100000">
                                          <p:val>
                                            <p:strVal val="#ppt_y"/>
                                          </p:val>
                                        </p:tav>
                                      </p:tavLst>
                                    </p:anim>
                                    <p:animEffect transition="in" filter="fade">
                                      <p:cBhvr>
                                        <p:cTn id="97" dur="1000" decel="50000">
                                          <p:stCondLst>
                                            <p:cond delay="0"/>
                                          </p:stCondLst>
                                        </p:cTn>
                                        <p:tgtEl>
                                          <p:spTgt spid="63517"/>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63518"/>
                                        </p:tgtEl>
                                        <p:attrNameLst>
                                          <p:attrName>style.visibility</p:attrName>
                                        </p:attrNameLst>
                                      </p:cBhvr>
                                      <p:to>
                                        <p:strVal val="visible"/>
                                      </p:to>
                                    </p:set>
                                    <p:animEffect transition="in" filter="wipe(down)">
                                      <p:cBhvr>
                                        <p:cTn id="102" dur="500"/>
                                        <p:tgtEl>
                                          <p:spTgt spid="63518"/>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3519"/>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63520"/>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63521"/>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3522"/>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5" presetClass="entr" presetSubtype="0" fill="hold" grpId="1" nodeType="clickEffect">
                                  <p:stCondLst>
                                    <p:cond delay="0"/>
                                  </p:stCondLst>
                                  <p:childTnLst>
                                    <p:set>
                                      <p:cBhvr>
                                        <p:cTn id="122" dur="1" fill="hold">
                                          <p:stCondLst>
                                            <p:cond delay="0"/>
                                          </p:stCondLst>
                                        </p:cTn>
                                        <p:tgtEl>
                                          <p:spTgt spid="63511"/>
                                        </p:tgtEl>
                                        <p:attrNameLst>
                                          <p:attrName>style.visibility</p:attrName>
                                        </p:attrNameLst>
                                      </p:cBhvr>
                                      <p:to>
                                        <p:strVal val="visible"/>
                                      </p:to>
                                    </p:set>
                                    <p:anim calcmode="lin" valueType="num">
                                      <p:cBhvr>
                                        <p:cTn id="123" dur="500" decel="50000" fill="hold">
                                          <p:stCondLst>
                                            <p:cond delay="0"/>
                                          </p:stCondLst>
                                        </p:cTn>
                                        <p:tgtEl>
                                          <p:spTgt spid="63511"/>
                                        </p:tgtEl>
                                        <p:attrNameLst>
                                          <p:attrName>style.rotation</p:attrName>
                                        </p:attrNameLst>
                                      </p:cBhvr>
                                      <p:tavLst>
                                        <p:tav tm="0">
                                          <p:val>
                                            <p:fltVal val="-90"/>
                                          </p:val>
                                        </p:tav>
                                        <p:tav tm="100000">
                                          <p:val>
                                            <p:fltVal val="0"/>
                                          </p:val>
                                        </p:tav>
                                      </p:tavLst>
                                    </p:anim>
                                    <p:anim calcmode="lin" valueType="num">
                                      <p:cBhvr>
                                        <p:cTn id="124" dur="500" decel="50000" fill="hold">
                                          <p:stCondLst>
                                            <p:cond delay="0"/>
                                          </p:stCondLst>
                                        </p:cTn>
                                        <p:tgtEl>
                                          <p:spTgt spid="63511"/>
                                        </p:tgtEl>
                                        <p:attrNameLst>
                                          <p:attrName>ppt_w</p:attrName>
                                        </p:attrNameLst>
                                      </p:cBhvr>
                                      <p:tavLst>
                                        <p:tav tm="0">
                                          <p:val>
                                            <p:strVal val="#ppt_w"/>
                                          </p:val>
                                        </p:tav>
                                        <p:tav tm="100000">
                                          <p:val>
                                            <p:strVal val="#ppt_w*.05"/>
                                          </p:val>
                                        </p:tav>
                                      </p:tavLst>
                                    </p:anim>
                                    <p:anim calcmode="lin" valueType="num">
                                      <p:cBhvr>
                                        <p:cTn id="125" dur="500" accel="50000" fill="hold">
                                          <p:stCondLst>
                                            <p:cond delay="500"/>
                                          </p:stCondLst>
                                        </p:cTn>
                                        <p:tgtEl>
                                          <p:spTgt spid="63511"/>
                                        </p:tgtEl>
                                        <p:attrNameLst>
                                          <p:attrName>ppt_w</p:attrName>
                                        </p:attrNameLst>
                                      </p:cBhvr>
                                      <p:tavLst>
                                        <p:tav tm="0">
                                          <p:val>
                                            <p:strVal val="#ppt_w*.05"/>
                                          </p:val>
                                        </p:tav>
                                        <p:tav tm="100000">
                                          <p:val>
                                            <p:strVal val="#ppt_w"/>
                                          </p:val>
                                        </p:tav>
                                      </p:tavLst>
                                    </p:anim>
                                    <p:anim calcmode="lin" valueType="num">
                                      <p:cBhvr>
                                        <p:cTn id="126" dur="1000" fill="hold"/>
                                        <p:tgtEl>
                                          <p:spTgt spid="63511"/>
                                        </p:tgtEl>
                                        <p:attrNameLst>
                                          <p:attrName>ppt_h</p:attrName>
                                        </p:attrNameLst>
                                      </p:cBhvr>
                                      <p:tavLst>
                                        <p:tav tm="0">
                                          <p:val>
                                            <p:strVal val="#ppt_h"/>
                                          </p:val>
                                        </p:tav>
                                        <p:tav tm="100000">
                                          <p:val>
                                            <p:strVal val="#ppt_h"/>
                                          </p:val>
                                        </p:tav>
                                      </p:tavLst>
                                    </p:anim>
                                    <p:anim calcmode="lin" valueType="num">
                                      <p:cBhvr>
                                        <p:cTn id="127" dur="500" decel="50000" fill="hold">
                                          <p:stCondLst>
                                            <p:cond delay="0"/>
                                          </p:stCondLst>
                                        </p:cTn>
                                        <p:tgtEl>
                                          <p:spTgt spid="63511"/>
                                        </p:tgtEl>
                                        <p:attrNameLst>
                                          <p:attrName>ppt_x</p:attrName>
                                        </p:attrNameLst>
                                      </p:cBhvr>
                                      <p:tavLst>
                                        <p:tav tm="0">
                                          <p:val>
                                            <p:strVal val="#ppt_x+.4"/>
                                          </p:val>
                                        </p:tav>
                                        <p:tav tm="100000">
                                          <p:val>
                                            <p:strVal val="#ppt_x"/>
                                          </p:val>
                                        </p:tav>
                                      </p:tavLst>
                                    </p:anim>
                                    <p:anim calcmode="lin" valueType="num">
                                      <p:cBhvr>
                                        <p:cTn id="128" dur="500" decel="50000" fill="hold">
                                          <p:stCondLst>
                                            <p:cond delay="0"/>
                                          </p:stCondLst>
                                        </p:cTn>
                                        <p:tgtEl>
                                          <p:spTgt spid="63511"/>
                                        </p:tgtEl>
                                        <p:attrNameLst>
                                          <p:attrName>ppt_y</p:attrName>
                                        </p:attrNameLst>
                                      </p:cBhvr>
                                      <p:tavLst>
                                        <p:tav tm="0">
                                          <p:val>
                                            <p:strVal val="#ppt_y-.2"/>
                                          </p:val>
                                        </p:tav>
                                        <p:tav tm="100000">
                                          <p:val>
                                            <p:strVal val="#ppt_y+.1"/>
                                          </p:val>
                                        </p:tav>
                                      </p:tavLst>
                                    </p:anim>
                                    <p:anim calcmode="lin" valueType="num">
                                      <p:cBhvr>
                                        <p:cTn id="129" dur="500" accel="50000" fill="hold">
                                          <p:stCondLst>
                                            <p:cond delay="500"/>
                                          </p:stCondLst>
                                        </p:cTn>
                                        <p:tgtEl>
                                          <p:spTgt spid="63511"/>
                                        </p:tgtEl>
                                        <p:attrNameLst>
                                          <p:attrName>ppt_y</p:attrName>
                                        </p:attrNameLst>
                                      </p:cBhvr>
                                      <p:tavLst>
                                        <p:tav tm="0">
                                          <p:val>
                                            <p:strVal val="#ppt_y+.1"/>
                                          </p:val>
                                        </p:tav>
                                        <p:tav tm="100000">
                                          <p:val>
                                            <p:strVal val="#ppt_y"/>
                                          </p:val>
                                        </p:tav>
                                      </p:tavLst>
                                    </p:anim>
                                    <p:animEffect transition="in" filter="fade">
                                      <p:cBhvr>
                                        <p:cTn id="130" dur="1000" decel="50000">
                                          <p:stCondLst>
                                            <p:cond delay="0"/>
                                          </p:stCondLst>
                                        </p:cTn>
                                        <p:tgtEl>
                                          <p:spTgt spid="63511"/>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52" presetClass="entr" presetSubtype="0" fill="hold" grpId="1" nodeType="clickEffect">
                                  <p:stCondLst>
                                    <p:cond delay="0"/>
                                  </p:stCondLst>
                                  <p:childTnLst>
                                    <p:set>
                                      <p:cBhvr>
                                        <p:cTn id="134" dur="1" fill="hold">
                                          <p:stCondLst>
                                            <p:cond delay="0"/>
                                          </p:stCondLst>
                                        </p:cTn>
                                        <p:tgtEl>
                                          <p:spTgt spid="63509"/>
                                        </p:tgtEl>
                                        <p:attrNameLst>
                                          <p:attrName>style.visibility</p:attrName>
                                        </p:attrNameLst>
                                      </p:cBhvr>
                                      <p:to>
                                        <p:strVal val="visible"/>
                                      </p:to>
                                    </p:set>
                                    <p:animScale>
                                      <p:cBhvr>
                                        <p:cTn id="135" dur="1000" decel="50000" fill="hold">
                                          <p:stCondLst>
                                            <p:cond delay="0"/>
                                          </p:stCondLst>
                                        </p:cTn>
                                        <p:tgtEl>
                                          <p:spTgt spid="635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6" dur="1000" decel="50000" fill="hold">
                                          <p:stCondLst>
                                            <p:cond delay="0"/>
                                          </p:stCondLst>
                                        </p:cTn>
                                        <p:tgtEl>
                                          <p:spTgt spid="63509"/>
                                        </p:tgtEl>
                                        <p:attrNameLst>
                                          <p:attrName>ppt_x</p:attrName>
                                          <p:attrName>ppt_y</p:attrName>
                                        </p:attrNameLst>
                                      </p:cBhvr>
                                    </p:animMotion>
                                    <p:animEffect transition="in" filter="fade">
                                      <p:cBhvr>
                                        <p:cTn id="137" dur="1000"/>
                                        <p:tgtEl>
                                          <p:spTgt spid="63509"/>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6" presetClass="entr" presetSubtype="0" fill="hold" grpId="1" nodeType="clickEffect">
                                  <p:stCondLst>
                                    <p:cond delay="0"/>
                                  </p:stCondLst>
                                  <p:childTnLst>
                                    <p:set>
                                      <p:cBhvr>
                                        <p:cTn id="141" dur="1" fill="hold">
                                          <p:stCondLst>
                                            <p:cond delay="0"/>
                                          </p:stCondLst>
                                        </p:cTn>
                                        <p:tgtEl>
                                          <p:spTgt spid="63512"/>
                                        </p:tgtEl>
                                        <p:attrNameLst>
                                          <p:attrName>style.visibility</p:attrName>
                                        </p:attrNameLst>
                                      </p:cBhvr>
                                      <p:to>
                                        <p:strVal val="visible"/>
                                      </p:to>
                                    </p:set>
                                    <p:animEffect transition="in" filter="wipe(down)">
                                      <p:cBhvr>
                                        <p:cTn id="142" dur="580">
                                          <p:stCondLst>
                                            <p:cond delay="0"/>
                                          </p:stCondLst>
                                        </p:cTn>
                                        <p:tgtEl>
                                          <p:spTgt spid="63512"/>
                                        </p:tgtEl>
                                      </p:cBhvr>
                                    </p:animEffect>
                                    <p:anim calcmode="lin" valueType="num">
                                      <p:cBhvr>
                                        <p:cTn id="143" dur="1822" tmFilter="0,0; 0.14,0.36; 0.43,0.73; 0.71,0.91; 1.0,1.0">
                                          <p:stCondLst>
                                            <p:cond delay="0"/>
                                          </p:stCondLst>
                                        </p:cTn>
                                        <p:tgtEl>
                                          <p:spTgt spid="63512"/>
                                        </p:tgtEl>
                                        <p:attrNameLst>
                                          <p:attrName>ppt_x</p:attrName>
                                        </p:attrNameLst>
                                      </p:cBhvr>
                                      <p:tavLst>
                                        <p:tav tm="0">
                                          <p:val>
                                            <p:strVal val="#ppt_x-0.25"/>
                                          </p:val>
                                        </p:tav>
                                        <p:tav tm="100000">
                                          <p:val>
                                            <p:strVal val="#ppt_x"/>
                                          </p:val>
                                        </p:tav>
                                      </p:tavLst>
                                    </p:anim>
                                    <p:anim calcmode="lin" valueType="num">
                                      <p:cBhvr>
                                        <p:cTn id="144" dur="664" tmFilter="0.0,0.0; 0.25,0.07; 0.50,0.2; 0.75,0.467; 1.0,1.0">
                                          <p:stCondLst>
                                            <p:cond delay="0"/>
                                          </p:stCondLst>
                                        </p:cTn>
                                        <p:tgtEl>
                                          <p:spTgt spid="63512"/>
                                        </p:tgtEl>
                                        <p:attrNameLst>
                                          <p:attrName>ppt_y</p:attrName>
                                        </p:attrNameLst>
                                      </p:cBhvr>
                                      <p:tavLst>
                                        <p:tav tm="0" fmla="#ppt_y-sin(pi*$)/3">
                                          <p:val>
                                            <p:fltVal val="0.5"/>
                                          </p:val>
                                        </p:tav>
                                        <p:tav tm="100000">
                                          <p:val>
                                            <p:fltVal val="1"/>
                                          </p:val>
                                        </p:tav>
                                      </p:tavLst>
                                    </p:anim>
                                    <p:anim calcmode="lin" valueType="num">
                                      <p:cBhvr>
                                        <p:cTn id="145" dur="664" tmFilter="0, 0; 0.125,0.2665; 0.25,0.4; 0.375,0.465; 0.5,0.5;  0.625,0.535; 0.75,0.6; 0.875,0.7335; 1,1">
                                          <p:stCondLst>
                                            <p:cond delay="664"/>
                                          </p:stCondLst>
                                        </p:cTn>
                                        <p:tgtEl>
                                          <p:spTgt spid="63512"/>
                                        </p:tgtEl>
                                        <p:attrNameLst>
                                          <p:attrName>ppt_y</p:attrName>
                                        </p:attrNameLst>
                                      </p:cBhvr>
                                      <p:tavLst>
                                        <p:tav tm="0" fmla="#ppt_y-sin(pi*$)/9">
                                          <p:val>
                                            <p:fltVal val="0"/>
                                          </p:val>
                                        </p:tav>
                                        <p:tav tm="100000">
                                          <p:val>
                                            <p:fltVal val="1"/>
                                          </p:val>
                                        </p:tav>
                                      </p:tavLst>
                                    </p:anim>
                                    <p:anim calcmode="lin" valueType="num">
                                      <p:cBhvr>
                                        <p:cTn id="146" dur="332" tmFilter="0, 0; 0.125,0.2665; 0.25,0.4; 0.375,0.465; 0.5,0.5;  0.625,0.535; 0.75,0.6; 0.875,0.7335; 1,1">
                                          <p:stCondLst>
                                            <p:cond delay="1324"/>
                                          </p:stCondLst>
                                        </p:cTn>
                                        <p:tgtEl>
                                          <p:spTgt spid="63512"/>
                                        </p:tgtEl>
                                        <p:attrNameLst>
                                          <p:attrName>ppt_y</p:attrName>
                                        </p:attrNameLst>
                                      </p:cBhvr>
                                      <p:tavLst>
                                        <p:tav tm="0" fmla="#ppt_y-sin(pi*$)/27">
                                          <p:val>
                                            <p:fltVal val="0"/>
                                          </p:val>
                                        </p:tav>
                                        <p:tav tm="100000">
                                          <p:val>
                                            <p:fltVal val="1"/>
                                          </p:val>
                                        </p:tav>
                                      </p:tavLst>
                                    </p:anim>
                                    <p:anim calcmode="lin" valueType="num">
                                      <p:cBhvr>
                                        <p:cTn id="147" dur="164" tmFilter="0, 0; 0.125,0.2665; 0.25,0.4; 0.375,0.465; 0.5,0.5;  0.625,0.535; 0.75,0.6; 0.875,0.7335; 1,1">
                                          <p:stCondLst>
                                            <p:cond delay="1656"/>
                                          </p:stCondLst>
                                        </p:cTn>
                                        <p:tgtEl>
                                          <p:spTgt spid="63512"/>
                                        </p:tgtEl>
                                        <p:attrNameLst>
                                          <p:attrName>ppt_y</p:attrName>
                                        </p:attrNameLst>
                                      </p:cBhvr>
                                      <p:tavLst>
                                        <p:tav tm="0" fmla="#ppt_y-sin(pi*$)/81">
                                          <p:val>
                                            <p:fltVal val="0"/>
                                          </p:val>
                                        </p:tav>
                                        <p:tav tm="100000">
                                          <p:val>
                                            <p:fltVal val="1"/>
                                          </p:val>
                                        </p:tav>
                                      </p:tavLst>
                                    </p:anim>
                                    <p:animScale>
                                      <p:cBhvr>
                                        <p:cTn id="148" dur="26">
                                          <p:stCondLst>
                                            <p:cond delay="650"/>
                                          </p:stCondLst>
                                        </p:cTn>
                                        <p:tgtEl>
                                          <p:spTgt spid="63512"/>
                                        </p:tgtEl>
                                      </p:cBhvr>
                                      <p:to x="100000" y="60000"/>
                                    </p:animScale>
                                    <p:animScale>
                                      <p:cBhvr>
                                        <p:cTn id="149" dur="166" decel="50000">
                                          <p:stCondLst>
                                            <p:cond delay="676"/>
                                          </p:stCondLst>
                                        </p:cTn>
                                        <p:tgtEl>
                                          <p:spTgt spid="63512"/>
                                        </p:tgtEl>
                                      </p:cBhvr>
                                      <p:to x="100000" y="100000"/>
                                    </p:animScale>
                                    <p:animScale>
                                      <p:cBhvr>
                                        <p:cTn id="150" dur="26">
                                          <p:stCondLst>
                                            <p:cond delay="1312"/>
                                          </p:stCondLst>
                                        </p:cTn>
                                        <p:tgtEl>
                                          <p:spTgt spid="63512"/>
                                        </p:tgtEl>
                                      </p:cBhvr>
                                      <p:to x="100000" y="80000"/>
                                    </p:animScale>
                                    <p:animScale>
                                      <p:cBhvr>
                                        <p:cTn id="151" dur="166" decel="50000">
                                          <p:stCondLst>
                                            <p:cond delay="1338"/>
                                          </p:stCondLst>
                                        </p:cTn>
                                        <p:tgtEl>
                                          <p:spTgt spid="63512"/>
                                        </p:tgtEl>
                                      </p:cBhvr>
                                      <p:to x="100000" y="100000"/>
                                    </p:animScale>
                                    <p:animScale>
                                      <p:cBhvr>
                                        <p:cTn id="152" dur="26">
                                          <p:stCondLst>
                                            <p:cond delay="1642"/>
                                          </p:stCondLst>
                                        </p:cTn>
                                        <p:tgtEl>
                                          <p:spTgt spid="63512"/>
                                        </p:tgtEl>
                                      </p:cBhvr>
                                      <p:to x="100000" y="90000"/>
                                    </p:animScale>
                                    <p:animScale>
                                      <p:cBhvr>
                                        <p:cTn id="153" dur="166" decel="50000">
                                          <p:stCondLst>
                                            <p:cond delay="1668"/>
                                          </p:stCondLst>
                                        </p:cTn>
                                        <p:tgtEl>
                                          <p:spTgt spid="63512"/>
                                        </p:tgtEl>
                                      </p:cBhvr>
                                      <p:to x="100000" y="100000"/>
                                    </p:animScale>
                                    <p:animScale>
                                      <p:cBhvr>
                                        <p:cTn id="154" dur="26">
                                          <p:stCondLst>
                                            <p:cond delay="1808"/>
                                          </p:stCondLst>
                                        </p:cTn>
                                        <p:tgtEl>
                                          <p:spTgt spid="63512"/>
                                        </p:tgtEl>
                                      </p:cBhvr>
                                      <p:to x="100000" y="95000"/>
                                    </p:animScale>
                                    <p:animScale>
                                      <p:cBhvr>
                                        <p:cTn id="155" dur="166" decel="50000">
                                          <p:stCondLst>
                                            <p:cond delay="1834"/>
                                          </p:stCondLst>
                                        </p:cTn>
                                        <p:tgtEl>
                                          <p:spTgt spid="635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8" grpId="0" animBg="1"/>
      <p:bldP spid="63509" grpId="0" animBg="1"/>
      <p:bldP spid="63509" grpId="1" animBg="1"/>
      <p:bldP spid="63511" grpId="0" animBg="1"/>
      <p:bldP spid="63511" grpId="1" animBg="1"/>
      <p:bldP spid="63512" grpId="0" animBg="1"/>
      <p:bldP spid="63512" grpId="1" animBg="1"/>
      <p:bldP spid="63513" grpId="0" animBg="1"/>
      <p:bldP spid="63514" grpId="0" animBg="1"/>
      <p:bldP spid="63515" grpId="0" animBg="1"/>
      <p:bldP spid="63516" grpId="0" animBg="1"/>
      <p:bldP spid="63517" grpId="0" animBg="1"/>
      <p:bldP spid="63518" grpId="0" animBg="1"/>
      <p:bldP spid="63519" grpId="0" animBg="1"/>
      <p:bldP spid="63520" grpId="0" animBg="1"/>
      <p:bldP spid="63521" grpId="0" animBg="1"/>
      <p:bldP spid="635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31" name="Rectangle 23">
            <a:extLst>
              <a:ext uri="{FF2B5EF4-FFF2-40B4-BE49-F238E27FC236}">
                <a16:creationId xmlns:a16="http://schemas.microsoft.com/office/drawing/2014/main" id="{C52B5677-C224-2245-8948-5FFC59E3C52A}"/>
              </a:ext>
            </a:extLst>
          </p:cNvPr>
          <p:cNvSpPr>
            <a:spLocks noGrp="1" noChangeArrowheads="1"/>
          </p:cNvSpPr>
          <p:nvPr>
            <p:ph type="title"/>
          </p:nvPr>
        </p:nvSpPr>
        <p:spPr/>
        <p:txBody>
          <a:bodyPr/>
          <a:lstStyle/>
          <a:p>
            <a:r>
              <a:rPr lang="en-US" altLang="en-US"/>
              <a:t>What NASA could fund now – priorities</a:t>
            </a:r>
            <a:br>
              <a:rPr lang="en-US" altLang="en-US"/>
            </a:br>
            <a:endParaRPr lang="en-US" altLang="en-US"/>
          </a:p>
        </p:txBody>
      </p:sp>
      <p:sp>
        <p:nvSpPr>
          <p:cNvPr id="68632" name="Rectangle 24">
            <a:extLst>
              <a:ext uri="{FF2B5EF4-FFF2-40B4-BE49-F238E27FC236}">
                <a16:creationId xmlns:a16="http://schemas.microsoft.com/office/drawing/2014/main" id="{C7803D66-F8B8-F146-9EE4-0DFE66DE6494}"/>
              </a:ext>
            </a:extLst>
          </p:cNvPr>
          <p:cNvSpPr>
            <a:spLocks noGrp="1" noChangeArrowheads="1"/>
          </p:cNvSpPr>
          <p:nvPr>
            <p:ph type="body" idx="1"/>
          </p:nvPr>
        </p:nvSpPr>
        <p:spPr>
          <a:xfrm>
            <a:off x="381000" y="1076325"/>
            <a:ext cx="8382000" cy="1247775"/>
          </a:xfrm>
          <a:solidFill>
            <a:srgbClr val="D99FF9"/>
          </a:solidFill>
          <a:ln/>
        </p:spPr>
        <p:txBody>
          <a:bodyPr>
            <a:spAutoFit/>
          </a:bodyPr>
          <a:lstStyle/>
          <a:p>
            <a:pPr>
              <a:lnSpc>
                <a:spcPct val="95000"/>
              </a:lnSpc>
              <a:spcBef>
                <a:spcPct val="0"/>
              </a:spcBef>
            </a:pPr>
            <a:r>
              <a:rPr lang="en-US" altLang="en-US" sz="2000">
                <a:sym typeface="Wingdings" pitchFamily="2" charset="2"/>
              </a:rPr>
              <a:t>Basic data tailoring services (data as service), verification/ validation</a:t>
            </a:r>
          </a:p>
          <a:p>
            <a:pPr>
              <a:lnSpc>
                <a:spcPct val="95000"/>
              </a:lnSpc>
              <a:spcBef>
                <a:spcPct val="0"/>
              </a:spcBef>
            </a:pPr>
            <a:r>
              <a:rPr lang="en-US" altLang="en-US" sz="2000"/>
              <a:t>Ontologies for information quality developed</a:t>
            </a:r>
          </a:p>
          <a:p>
            <a:pPr>
              <a:lnSpc>
                <a:spcPct val="95000"/>
              </a:lnSpc>
              <a:spcBef>
                <a:spcPct val="0"/>
              </a:spcBef>
            </a:pPr>
            <a:r>
              <a:rPr lang="en-US" altLang="en-US" sz="2000"/>
              <a:t>Services annotated with resource descriptions</a:t>
            </a:r>
          </a:p>
          <a:p>
            <a:pPr>
              <a:lnSpc>
                <a:spcPct val="95000"/>
              </a:lnSpc>
              <a:spcBef>
                <a:spcPct val="0"/>
              </a:spcBef>
            </a:pPr>
            <a:r>
              <a:rPr lang="en-US" altLang="en-US" sz="2000"/>
              <a:t>Mediation aided by services with domain/ range properties</a:t>
            </a:r>
          </a:p>
        </p:txBody>
      </p:sp>
      <p:sp>
        <p:nvSpPr>
          <p:cNvPr id="68611" name="Date Placeholder 3">
            <a:extLst>
              <a:ext uri="{FF2B5EF4-FFF2-40B4-BE49-F238E27FC236}">
                <a16:creationId xmlns:a16="http://schemas.microsoft.com/office/drawing/2014/main" id="{05408264-8B4F-6D4A-BAD5-044508ACD2AE}"/>
              </a:ext>
            </a:extLst>
          </p:cNvPr>
          <p:cNvSpPr txBox="1">
            <a:spLocks noGrp="1"/>
          </p:cNvSpPr>
          <p:nvPr/>
        </p:nvSpPr>
        <p:spPr bwMode="auto">
          <a:xfrm>
            <a:off x="0" y="662940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a:t>September 2008</a:t>
            </a:r>
            <a:endParaRPr lang="en-US" altLang="en-US" sz="800"/>
          </a:p>
        </p:txBody>
      </p:sp>
      <p:sp>
        <p:nvSpPr>
          <p:cNvPr id="68612" name="Slide Number Placeholder 4">
            <a:extLst>
              <a:ext uri="{FF2B5EF4-FFF2-40B4-BE49-F238E27FC236}">
                <a16:creationId xmlns:a16="http://schemas.microsoft.com/office/drawing/2014/main" id="{7ACDBD4F-A834-F040-BF98-7F2BC71DFDA8}"/>
              </a:ext>
            </a:extLst>
          </p:cNvPr>
          <p:cNvSpPr txBox="1">
            <a:spLocks noGrp="1"/>
          </p:cNvSpPr>
          <p:nvPr/>
        </p:nvSpPr>
        <p:spPr bwMode="auto">
          <a:xfrm>
            <a:off x="8610600" y="66294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586F833B-9CB3-D947-B926-2A5AF12F5C7F}" type="slidenum">
              <a:rPr lang="en-US" altLang="en-US" sz="800"/>
              <a:pPr algn="r"/>
              <a:t>26</a:t>
            </a:fld>
            <a:endParaRPr lang="en-US" altLang="en-US" sz="800"/>
          </a:p>
        </p:txBody>
      </p:sp>
      <p:sp>
        <p:nvSpPr>
          <p:cNvPr id="68627" name="Text Box 89">
            <a:extLst>
              <a:ext uri="{FF2B5EF4-FFF2-40B4-BE49-F238E27FC236}">
                <a16:creationId xmlns:a16="http://schemas.microsoft.com/office/drawing/2014/main" id="{D8E648EC-5123-2D47-B5B5-EDB12D0D0818}"/>
              </a:ext>
            </a:extLst>
          </p:cNvPr>
          <p:cNvSpPr txBox="1">
            <a:spLocks noChangeArrowheads="1"/>
          </p:cNvSpPr>
          <p:nvPr/>
        </p:nvSpPr>
        <p:spPr bwMode="auto">
          <a:xfrm>
            <a:off x="1143000" y="638175"/>
            <a:ext cx="1231900" cy="276225"/>
          </a:xfrm>
          <a:prstGeom prst="rect">
            <a:avLst/>
          </a:prstGeom>
          <a:solidFill>
            <a:srgbClr val="D99F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a:t>first priority,</a:t>
            </a:r>
          </a:p>
        </p:txBody>
      </p:sp>
      <p:sp>
        <p:nvSpPr>
          <p:cNvPr id="68628" name="Text Box 111">
            <a:extLst>
              <a:ext uri="{FF2B5EF4-FFF2-40B4-BE49-F238E27FC236}">
                <a16:creationId xmlns:a16="http://schemas.microsoft.com/office/drawing/2014/main" id="{C9FB2B92-6335-CF41-AAE3-87349F356512}"/>
              </a:ext>
            </a:extLst>
          </p:cNvPr>
          <p:cNvSpPr txBox="1">
            <a:spLocks noChangeArrowheads="1"/>
          </p:cNvSpPr>
          <p:nvPr/>
        </p:nvSpPr>
        <p:spPr bwMode="auto">
          <a:xfrm>
            <a:off x="2459038" y="638175"/>
            <a:ext cx="1435100" cy="276225"/>
          </a:xfrm>
          <a:prstGeom prst="rect">
            <a:avLst/>
          </a:prstGeom>
          <a:solidFill>
            <a:srgbClr val="FBB14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a:t>second priority,</a:t>
            </a:r>
          </a:p>
        </p:txBody>
      </p:sp>
      <p:sp>
        <p:nvSpPr>
          <p:cNvPr id="68629" name="Text Box 87">
            <a:extLst>
              <a:ext uri="{FF2B5EF4-FFF2-40B4-BE49-F238E27FC236}">
                <a16:creationId xmlns:a16="http://schemas.microsoft.com/office/drawing/2014/main" id="{974537B5-10A7-C147-A4EB-36E447C3A1B6}"/>
              </a:ext>
            </a:extLst>
          </p:cNvPr>
          <p:cNvSpPr txBox="1">
            <a:spLocks noChangeArrowheads="1"/>
          </p:cNvSpPr>
          <p:nvPr/>
        </p:nvSpPr>
        <p:spPr bwMode="auto">
          <a:xfrm>
            <a:off x="3979863" y="638175"/>
            <a:ext cx="1146175" cy="27622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400"/>
              <a:t>third priority</a:t>
            </a:r>
          </a:p>
        </p:txBody>
      </p:sp>
      <p:sp>
        <p:nvSpPr>
          <p:cNvPr id="68633" name="Rectangle 25">
            <a:extLst>
              <a:ext uri="{FF2B5EF4-FFF2-40B4-BE49-F238E27FC236}">
                <a16:creationId xmlns:a16="http://schemas.microsoft.com/office/drawing/2014/main" id="{79FB2CA5-B969-D94B-961B-529C3143BBE1}"/>
              </a:ext>
            </a:extLst>
          </p:cNvPr>
          <p:cNvSpPr>
            <a:spLocks noChangeArrowheads="1"/>
          </p:cNvSpPr>
          <p:nvPr/>
        </p:nvSpPr>
        <p:spPr bwMode="auto">
          <a:xfrm>
            <a:off x="381000" y="2459038"/>
            <a:ext cx="8382000" cy="2114550"/>
          </a:xfrm>
          <a:prstGeom prst="rect">
            <a:avLst/>
          </a:prstGeom>
          <a:solidFill>
            <a:srgbClr val="FBB14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95000"/>
              </a:lnSpc>
              <a:spcBef>
                <a:spcPct val="0"/>
              </a:spcBef>
            </a:pPr>
            <a:r>
              <a:rPr lang="en-US" altLang="en-US" sz="2000"/>
              <a:t>Access mediated by common ontologies</a:t>
            </a:r>
            <a:endParaRPr lang="en-US" altLang="en-US" sz="2000">
              <a:sym typeface="Wingdings" pitchFamily="2" charset="2"/>
            </a:endParaRPr>
          </a:p>
          <a:p>
            <a:pPr>
              <a:lnSpc>
                <a:spcPct val="95000"/>
              </a:lnSpc>
              <a:spcBef>
                <a:spcPct val="0"/>
              </a:spcBef>
            </a:pPr>
            <a:r>
              <a:rPr lang="en-US" altLang="en-US" sz="2000"/>
              <a:t>Ontologies for data mining, visualization and analysis emerging/ maturing</a:t>
            </a:r>
          </a:p>
          <a:p>
            <a:pPr>
              <a:lnSpc>
                <a:spcPct val="95000"/>
              </a:lnSpc>
              <a:spcBef>
                <a:spcPct val="0"/>
              </a:spcBef>
            </a:pPr>
            <a:r>
              <a:rPr lang="en-US" altLang="en-US" sz="2000"/>
              <a:t>Domain and range properties in ontologies used in tools</a:t>
            </a:r>
          </a:p>
          <a:p>
            <a:pPr>
              <a:lnSpc>
                <a:spcPct val="95000"/>
              </a:lnSpc>
              <a:spcBef>
                <a:spcPct val="0"/>
              </a:spcBef>
            </a:pPr>
            <a:r>
              <a:rPr lang="en-US" altLang="en-US" sz="2000"/>
              <a:t>Common terminology captured in ontologies, crossing domains</a:t>
            </a:r>
          </a:p>
          <a:p>
            <a:pPr eaLnBrk="1" hangingPunct="1">
              <a:lnSpc>
                <a:spcPct val="95000"/>
              </a:lnSpc>
              <a:spcBef>
                <a:spcPct val="0"/>
              </a:spcBef>
            </a:pPr>
            <a:r>
              <a:rPr lang="en-US" altLang="en-US" sz="2000"/>
              <a:t>Semantic geospatial search &amp; inference, access</a:t>
            </a:r>
          </a:p>
          <a:p>
            <a:pPr eaLnBrk="1" hangingPunct="1">
              <a:lnSpc>
                <a:spcPct val="95000"/>
              </a:lnSpc>
              <a:spcBef>
                <a:spcPct val="0"/>
              </a:spcBef>
            </a:pPr>
            <a:r>
              <a:rPr lang="en-US" altLang="en-US" sz="2000"/>
              <a:t>Semantic agent-based searches</a:t>
            </a:r>
          </a:p>
        </p:txBody>
      </p:sp>
      <p:sp>
        <p:nvSpPr>
          <p:cNvPr id="68634" name="Rectangle 26">
            <a:extLst>
              <a:ext uri="{FF2B5EF4-FFF2-40B4-BE49-F238E27FC236}">
                <a16:creationId xmlns:a16="http://schemas.microsoft.com/office/drawing/2014/main" id="{D8E440DD-1B73-D047-8D4C-F552039BEF8F}"/>
              </a:ext>
            </a:extLst>
          </p:cNvPr>
          <p:cNvSpPr>
            <a:spLocks noChangeArrowheads="1"/>
          </p:cNvSpPr>
          <p:nvPr/>
        </p:nvSpPr>
        <p:spPr bwMode="auto">
          <a:xfrm>
            <a:off x="381000" y="4708525"/>
            <a:ext cx="8382000" cy="182562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95000"/>
              </a:lnSpc>
              <a:spcBef>
                <a:spcPct val="0"/>
              </a:spcBef>
            </a:pPr>
            <a:r>
              <a:rPr lang="en-US" altLang="en-US" sz="2000">
                <a:sym typeface="Wingdings" pitchFamily="2" charset="2"/>
              </a:rPr>
              <a:t>Shared terminology for the visual properties of interface objects and graph types... </a:t>
            </a:r>
          </a:p>
          <a:p>
            <a:pPr>
              <a:lnSpc>
                <a:spcPct val="95000"/>
              </a:lnSpc>
              <a:spcBef>
                <a:spcPct val="0"/>
              </a:spcBef>
            </a:pPr>
            <a:r>
              <a:rPr lang="en-US" altLang="en-US" sz="2000"/>
              <a:t>Interoperable geospatial services (analysis as service), results explanation service</a:t>
            </a:r>
          </a:p>
          <a:p>
            <a:pPr>
              <a:lnSpc>
                <a:spcPct val="95000"/>
              </a:lnSpc>
              <a:spcBef>
                <a:spcPct val="0"/>
              </a:spcBef>
            </a:pPr>
            <a:r>
              <a:rPr lang="en-US" altLang="en-US" sz="2000"/>
              <a:t>Dynamic service discovery and mediation, and data scheduling</a:t>
            </a:r>
          </a:p>
          <a:p>
            <a:pPr>
              <a:lnSpc>
                <a:spcPct val="95000"/>
              </a:lnSpc>
              <a:spcBef>
                <a:spcPct val="0"/>
              </a:spcBef>
            </a:pPr>
            <a:r>
              <a:rPr lang="en-US" altLang="en-US" sz="2000"/>
              <a:t>Tag properties, non-jargon vocabulary  for non-specialist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32">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3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3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632">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632">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8633">
                                            <p:bg/>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8633">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8633">
                                            <p:txEl>
                                              <p:pRg st="1" end="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8633">
                                            <p:txEl>
                                              <p:pRg st="2" end="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8633">
                                            <p:txEl>
                                              <p:pRg st="3" end="3"/>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633">
                                            <p:txEl>
                                              <p:pRg st="4" end="4"/>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8633">
                                            <p:txEl>
                                              <p:pRg st="5" end="5"/>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8634">
                                            <p:bg/>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8634">
                                            <p:txEl>
                                              <p:pRg st="0" end="0"/>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634">
                                            <p:txEl>
                                              <p:pRg st="1" end="1"/>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8634">
                                            <p:txEl>
                                              <p:pRg st="2" end="2"/>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86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32" grpId="0" uiExpand="1" build="p" animBg="1"/>
      <p:bldP spid="68633" grpId="0" build="p" animBg="1"/>
      <p:bldP spid="68634"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3">
            <a:extLst>
              <a:ext uri="{FF2B5EF4-FFF2-40B4-BE49-F238E27FC236}">
                <a16:creationId xmlns:a16="http://schemas.microsoft.com/office/drawing/2014/main" id="{3A78351B-D032-9F4A-BE27-258036D1EF9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a:t>September 2008</a:t>
            </a:r>
            <a:endParaRPr lang="en-US" altLang="en-US" sz="800"/>
          </a:p>
        </p:txBody>
      </p:sp>
      <p:sp>
        <p:nvSpPr>
          <p:cNvPr id="59395" name="Slide Number Placeholder 5">
            <a:extLst>
              <a:ext uri="{FF2B5EF4-FFF2-40B4-BE49-F238E27FC236}">
                <a16:creationId xmlns:a16="http://schemas.microsoft.com/office/drawing/2014/main" id="{8839A328-3399-2F40-B70B-341947E9503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2DC3E79-DBFD-E845-9744-D44055CC24E1}" type="slidenum">
              <a:rPr lang="en-US" altLang="en-US" sz="800"/>
              <a:pPr/>
              <a:t>27</a:t>
            </a:fld>
            <a:endParaRPr lang="en-US" altLang="en-US" sz="800"/>
          </a:p>
        </p:txBody>
      </p:sp>
      <p:sp>
        <p:nvSpPr>
          <p:cNvPr id="59396" name="Rectangle 6">
            <a:extLst>
              <a:ext uri="{FF2B5EF4-FFF2-40B4-BE49-F238E27FC236}">
                <a16:creationId xmlns:a16="http://schemas.microsoft.com/office/drawing/2014/main" id="{C51C470D-2BBE-5A42-83B1-537D82D1A3BD}"/>
              </a:ext>
            </a:extLst>
          </p:cNvPr>
          <p:cNvSpPr>
            <a:spLocks noGrp="1" noChangeArrowheads="1"/>
          </p:cNvSpPr>
          <p:nvPr>
            <p:ph type="title"/>
          </p:nvPr>
        </p:nvSpPr>
        <p:spPr/>
        <p:txBody>
          <a:bodyPr/>
          <a:lstStyle/>
          <a:p>
            <a:pPr eaLnBrk="1" hangingPunct="1"/>
            <a:r>
              <a:rPr lang="en-US" altLang="en-US"/>
              <a:t>Ongoing Steps</a:t>
            </a:r>
          </a:p>
        </p:txBody>
      </p:sp>
      <p:sp>
        <p:nvSpPr>
          <p:cNvPr id="59397" name="Rectangle 7">
            <a:extLst>
              <a:ext uri="{FF2B5EF4-FFF2-40B4-BE49-F238E27FC236}">
                <a16:creationId xmlns:a16="http://schemas.microsoft.com/office/drawing/2014/main" id="{ED251327-39E8-4149-A1C5-30BB9A54CACD}"/>
              </a:ext>
            </a:extLst>
          </p:cNvPr>
          <p:cNvSpPr>
            <a:spLocks noGrp="1" noChangeArrowheads="1"/>
          </p:cNvSpPr>
          <p:nvPr>
            <p:ph type="body" idx="1"/>
          </p:nvPr>
        </p:nvSpPr>
        <p:spPr/>
        <p:txBody>
          <a:bodyPr/>
          <a:lstStyle/>
          <a:p>
            <a:pPr eaLnBrk="1" hangingPunct="1">
              <a:lnSpc>
                <a:spcPct val="90000"/>
              </a:lnSpc>
            </a:pPr>
            <a:r>
              <a:rPr lang="en-US" altLang="en-US" sz="2400"/>
              <a:t>Baseline metrics for current capabilities</a:t>
            </a:r>
          </a:p>
          <a:p>
            <a:pPr lvl="1" eaLnBrk="1" hangingPunct="1">
              <a:lnSpc>
                <a:spcPct val="90000"/>
              </a:lnSpc>
            </a:pPr>
            <a:r>
              <a:rPr lang="en-US" altLang="en-US" sz="2000"/>
              <a:t>TRLs, number of implementations, effort to add new data/ service, development time, new results</a:t>
            </a:r>
          </a:p>
          <a:p>
            <a:pPr lvl="1" eaLnBrk="1" hangingPunct="1">
              <a:lnSpc>
                <a:spcPct val="90000"/>
              </a:lnSpc>
            </a:pPr>
            <a:r>
              <a:rPr lang="en-US" altLang="en-US" sz="2000"/>
              <a:t>How to measure? TRL in/out, Technology Readiness Assessment, project-defined metrics, impacts/ nuggets</a:t>
            </a:r>
          </a:p>
          <a:p>
            <a:pPr eaLnBrk="1" hangingPunct="1">
              <a:lnSpc>
                <a:spcPct val="90000"/>
              </a:lnSpc>
            </a:pPr>
            <a:r>
              <a:rPr lang="en-US" altLang="en-US" sz="2400"/>
              <a:t>Communicate findings to NASA</a:t>
            </a:r>
          </a:p>
          <a:p>
            <a:pPr lvl="1" eaLnBrk="1" hangingPunct="1">
              <a:lnSpc>
                <a:spcPct val="90000"/>
              </a:lnSpc>
            </a:pPr>
            <a:r>
              <a:rPr lang="en-US" altLang="en-US" sz="1800">
                <a:latin typeface="Helvetica" pitchFamily="2" charset="0"/>
              </a:rPr>
              <a:t>awareness of gaps - need to communicate where there are gaps and the implications for NASA</a:t>
            </a:r>
          </a:p>
          <a:p>
            <a:pPr lvl="1" eaLnBrk="1" hangingPunct="1">
              <a:lnSpc>
                <a:spcPct val="90000"/>
              </a:lnSpc>
            </a:pPr>
            <a:r>
              <a:rPr lang="en-US" altLang="en-US" sz="1800">
                <a:latin typeface="Helvetica" pitchFamily="2" charset="0"/>
              </a:rPr>
              <a:t>recommendations for solicitation wording that would encourage research to fill gaps</a:t>
            </a:r>
            <a:endParaRPr lang="en-US" altLang="en-US" sz="1800"/>
          </a:p>
          <a:p>
            <a:pPr eaLnBrk="1" hangingPunct="1">
              <a:lnSpc>
                <a:spcPct val="90000"/>
              </a:lnSpc>
            </a:pPr>
            <a:r>
              <a:rPr lang="en-US" altLang="en-US" sz="2400"/>
              <a:t>Recommendations</a:t>
            </a:r>
          </a:p>
          <a:p>
            <a:pPr lvl="1" eaLnBrk="1" hangingPunct="1">
              <a:lnSpc>
                <a:spcPct val="90000"/>
              </a:lnSpc>
            </a:pPr>
            <a:r>
              <a:rPr lang="en-US" altLang="en-US" sz="2000"/>
              <a:t>NASA to ensure coverage in domain application areas of semantics</a:t>
            </a:r>
          </a:p>
          <a:p>
            <a:pPr lvl="1" eaLnBrk="1" hangingPunct="1">
              <a:lnSpc>
                <a:spcPct val="90000"/>
              </a:lnSpc>
            </a:pPr>
            <a:r>
              <a:rPr lang="en-US" altLang="en-US" sz="2000"/>
              <a:t>Identify ways to encourage technical/ vocabulary progress to support capability progress</a:t>
            </a:r>
          </a:p>
          <a:p>
            <a:pPr lvl="1" eaLnBrk="1" hangingPunct="1">
              <a:lnSpc>
                <a:spcPct val="90000"/>
              </a:lnSpc>
            </a:pPr>
            <a:r>
              <a:rPr lang="en-US" altLang="en-US" sz="2000"/>
              <a:t>Leverage non-NASA, non-ES, and non-US efforts</a:t>
            </a:r>
          </a:p>
          <a:p>
            <a:pPr eaLnBrk="1" hangingPunct="1">
              <a:lnSpc>
                <a:spcPct val="90000"/>
              </a:lnSpc>
              <a:buFontTx/>
              <a:buNone/>
            </a:pPr>
            <a:endParaRPr lang="en-US" altLang="en-US"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2">
            <a:extLst>
              <a:ext uri="{FF2B5EF4-FFF2-40B4-BE49-F238E27FC236}">
                <a16:creationId xmlns:a16="http://schemas.microsoft.com/office/drawing/2014/main" id="{6837E615-903A-E845-8952-77C4DF45602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a:t>September 2008</a:t>
            </a:r>
            <a:endParaRPr lang="en-US" altLang="en-US" sz="800"/>
          </a:p>
        </p:txBody>
      </p:sp>
      <p:sp>
        <p:nvSpPr>
          <p:cNvPr id="19459" name="Slide Number Placeholder 4">
            <a:extLst>
              <a:ext uri="{FF2B5EF4-FFF2-40B4-BE49-F238E27FC236}">
                <a16:creationId xmlns:a16="http://schemas.microsoft.com/office/drawing/2014/main" id="{1F23AB4C-C3DB-7B47-B85C-DFD510215FD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462E621-3EF4-BD45-861E-F7AE53B2BAD1}" type="slidenum">
              <a:rPr lang="en-US" altLang="en-US" sz="800"/>
              <a:pPr/>
              <a:t>3</a:t>
            </a:fld>
            <a:endParaRPr lang="en-US" altLang="en-US" sz="800"/>
          </a:p>
        </p:txBody>
      </p:sp>
      <p:sp>
        <p:nvSpPr>
          <p:cNvPr id="19460" name="Rectangle 4">
            <a:extLst>
              <a:ext uri="{FF2B5EF4-FFF2-40B4-BE49-F238E27FC236}">
                <a16:creationId xmlns:a16="http://schemas.microsoft.com/office/drawing/2014/main" id="{07229CA2-C163-994D-9A9E-169C1A9AFB75}"/>
              </a:ext>
            </a:extLst>
          </p:cNvPr>
          <p:cNvSpPr>
            <a:spLocks noChangeArrowheads="1"/>
          </p:cNvSpPr>
          <p:nvPr/>
        </p:nvSpPr>
        <p:spPr bwMode="auto">
          <a:xfrm>
            <a:off x="762000" y="1905000"/>
            <a:ext cx="7696200" cy="40386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461" name="AutoShape 5">
            <a:extLst>
              <a:ext uri="{FF2B5EF4-FFF2-40B4-BE49-F238E27FC236}">
                <a16:creationId xmlns:a16="http://schemas.microsoft.com/office/drawing/2014/main" id="{358A0FED-C4EE-3845-BA66-0119982B1C1A}"/>
              </a:ext>
            </a:extLst>
          </p:cNvPr>
          <p:cNvSpPr>
            <a:spLocks noChangeArrowheads="1"/>
          </p:cNvSpPr>
          <p:nvPr/>
        </p:nvSpPr>
        <p:spPr bwMode="auto">
          <a:xfrm>
            <a:off x="4645025" y="1981200"/>
            <a:ext cx="3733800" cy="1295400"/>
          </a:xfrm>
          <a:prstGeom prst="bevel">
            <a:avLst>
              <a:gd name="adj" fmla="val 4167"/>
            </a:avLst>
          </a:prstGeom>
          <a:solidFill>
            <a:schemeClr val="accent1"/>
          </a:solidFill>
          <a:ln w="6350">
            <a:solidFill>
              <a:schemeClr val="tx1"/>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19462" name="AutoShape 6">
            <a:extLst>
              <a:ext uri="{FF2B5EF4-FFF2-40B4-BE49-F238E27FC236}">
                <a16:creationId xmlns:a16="http://schemas.microsoft.com/office/drawing/2014/main" id="{E48511D7-EFB2-8344-8A30-4155F2D39E35}"/>
              </a:ext>
            </a:extLst>
          </p:cNvPr>
          <p:cNvSpPr>
            <a:spLocks noChangeArrowheads="1"/>
          </p:cNvSpPr>
          <p:nvPr/>
        </p:nvSpPr>
        <p:spPr bwMode="auto">
          <a:xfrm>
            <a:off x="838200" y="3352800"/>
            <a:ext cx="7543800" cy="1219200"/>
          </a:xfrm>
          <a:prstGeom prst="bevel">
            <a:avLst>
              <a:gd name="adj" fmla="val 4296"/>
            </a:avLst>
          </a:prstGeom>
          <a:solidFill>
            <a:schemeClr val="accent1"/>
          </a:solidFill>
          <a:ln w="9525">
            <a:solidFill>
              <a:schemeClr val="tx1"/>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19463" name="AutoShape 8">
            <a:extLst>
              <a:ext uri="{FF2B5EF4-FFF2-40B4-BE49-F238E27FC236}">
                <a16:creationId xmlns:a16="http://schemas.microsoft.com/office/drawing/2014/main" id="{2F45D566-0873-B54C-8476-C8C374120EA2}"/>
              </a:ext>
            </a:extLst>
          </p:cNvPr>
          <p:cNvSpPr>
            <a:spLocks noChangeArrowheads="1"/>
          </p:cNvSpPr>
          <p:nvPr/>
        </p:nvSpPr>
        <p:spPr bwMode="auto">
          <a:xfrm>
            <a:off x="835025" y="5334000"/>
            <a:ext cx="7543800" cy="533400"/>
          </a:xfrm>
          <a:prstGeom prst="bevel">
            <a:avLst>
              <a:gd name="adj" fmla="val 7440"/>
            </a:avLst>
          </a:prstGeom>
          <a:solidFill>
            <a:schemeClr val="accent1"/>
          </a:solidFill>
          <a:ln w="9525">
            <a:solidFill>
              <a:schemeClr val="tx1"/>
            </a:solidFill>
            <a:miter lim="800000"/>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t>Evolvable Technical Infrastructure</a:t>
            </a:r>
          </a:p>
        </p:txBody>
      </p:sp>
      <p:sp>
        <p:nvSpPr>
          <p:cNvPr id="19464" name="AutoShape 10">
            <a:extLst>
              <a:ext uri="{FF2B5EF4-FFF2-40B4-BE49-F238E27FC236}">
                <a16:creationId xmlns:a16="http://schemas.microsoft.com/office/drawing/2014/main" id="{02D9DBC7-F4A8-A648-8742-35C914EA246D}"/>
              </a:ext>
            </a:extLst>
          </p:cNvPr>
          <p:cNvSpPr>
            <a:spLocks noChangeArrowheads="1"/>
          </p:cNvSpPr>
          <p:nvPr/>
        </p:nvSpPr>
        <p:spPr bwMode="auto">
          <a:xfrm>
            <a:off x="835025" y="1981200"/>
            <a:ext cx="3657600" cy="1295400"/>
          </a:xfrm>
          <a:prstGeom prst="bevel">
            <a:avLst>
              <a:gd name="adj" fmla="val 3431"/>
            </a:avLst>
          </a:prstGeom>
          <a:solidFill>
            <a:schemeClr val="accent1"/>
          </a:solidFill>
          <a:ln w="9525">
            <a:solidFill>
              <a:schemeClr val="tx1"/>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19465" name="Rectangle 19">
            <a:extLst>
              <a:ext uri="{FF2B5EF4-FFF2-40B4-BE49-F238E27FC236}">
                <a16:creationId xmlns:a16="http://schemas.microsoft.com/office/drawing/2014/main" id="{202EEA37-7AC1-7D48-9F46-A68B604359D0}"/>
              </a:ext>
            </a:extLst>
          </p:cNvPr>
          <p:cNvSpPr>
            <a:spLocks noGrp="1" noChangeArrowheads="1"/>
          </p:cNvSpPr>
          <p:nvPr>
            <p:ph type="title"/>
          </p:nvPr>
        </p:nvSpPr>
        <p:spPr/>
        <p:txBody>
          <a:bodyPr/>
          <a:lstStyle/>
          <a:p>
            <a:pPr eaLnBrk="1" hangingPunct="1"/>
            <a:r>
              <a:rPr lang="en-US" altLang="en-US" sz="2000"/>
              <a:t>Infusing Semantic Web Will Help Realize the Vision for all Middleware Services and Assisted Capabilities</a:t>
            </a:r>
          </a:p>
        </p:txBody>
      </p:sp>
      <p:pic>
        <p:nvPicPr>
          <p:cNvPr id="19466" name="Picture 20" descr="BD19665_[1]">
            <a:extLst>
              <a:ext uri="{FF2B5EF4-FFF2-40B4-BE49-F238E27FC236}">
                <a16:creationId xmlns:a16="http://schemas.microsoft.com/office/drawing/2014/main" id="{63795992-FB88-EF4F-A336-A8882FE40B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271463"/>
            <a:ext cx="1066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AutoShape 21">
            <a:extLst>
              <a:ext uri="{FF2B5EF4-FFF2-40B4-BE49-F238E27FC236}">
                <a16:creationId xmlns:a16="http://schemas.microsoft.com/office/drawing/2014/main" id="{FDAFA25C-E78B-C845-B377-41B12422534B}"/>
              </a:ext>
            </a:extLst>
          </p:cNvPr>
          <p:cNvSpPr>
            <a:spLocks noChangeArrowheads="1"/>
          </p:cNvSpPr>
          <p:nvPr/>
        </p:nvSpPr>
        <p:spPr bwMode="auto">
          <a:xfrm>
            <a:off x="809625" y="4648200"/>
            <a:ext cx="7572375" cy="609600"/>
          </a:xfrm>
          <a:prstGeom prst="roundRect">
            <a:avLst>
              <a:gd name="adj" fmla="val 16667"/>
            </a:avLst>
          </a:prstGeom>
          <a:solidFill>
            <a:srgbClr val="FFFFCC"/>
          </a:solidFill>
          <a:ln w="9525">
            <a:solidFill>
              <a:srgbClr val="5F5F5F"/>
            </a:solidFill>
            <a:round/>
            <a:headEnd/>
            <a:tailEnd/>
          </a:ln>
        </p:spPr>
        <p:txBody>
          <a:bodyPr anchor="ctr" anchorCtr="1"/>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600"/>
              <a:t>Semantic Web Technology</a:t>
            </a:r>
          </a:p>
          <a:p>
            <a:pPr algn="ctr" eaLnBrk="1" hangingPunct="1">
              <a:lnSpc>
                <a:spcPct val="90000"/>
              </a:lnSpc>
            </a:pPr>
            <a:r>
              <a:rPr lang="en-US" altLang="en-US" sz="1600"/>
              <a:t>(Languages, Editors, Reasoners, Triple Stores, Tools, Services and Ontologies)</a:t>
            </a:r>
          </a:p>
        </p:txBody>
      </p:sp>
      <p:sp>
        <p:nvSpPr>
          <p:cNvPr id="190501" name="AutoShape 37">
            <a:extLst>
              <a:ext uri="{FF2B5EF4-FFF2-40B4-BE49-F238E27FC236}">
                <a16:creationId xmlns:a16="http://schemas.microsoft.com/office/drawing/2014/main" id="{C680A149-52EA-234D-928B-C5E2F1B50BAB}"/>
              </a:ext>
            </a:extLst>
          </p:cNvPr>
          <p:cNvSpPr>
            <a:spLocks noChangeArrowheads="1"/>
          </p:cNvSpPr>
          <p:nvPr/>
        </p:nvSpPr>
        <p:spPr bwMode="auto">
          <a:xfrm>
            <a:off x="838200" y="3352800"/>
            <a:ext cx="7543800" cy="1219200"/>
          </a:xfrm>
          <a:prstGeom prst="bevel">
            <a:avLst>
              <a:gd name="adj" fmla="val 4296"/>
            </a:avLst>
          </a:prstGeom>
          <a:solidFill>
            <a:srgbClr val="FFFFCC"/>
          </a:solidFill>
          <a:ln w="9525">
            <a:solidFill>
              <a:schemeClr val="tx1"/>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19469" name="Rectangle 7">
            <a:extLst>
              <a:ext uri="{FF2B5EF4-FFF2-40B4-BE49-F238E27FC236}">
                <a16:creationId xmlns:a16="http://schemas.microsoft.com/office/drawing/2014/main" id="{9CC6AB2E-7430-4F49-9D5C-58AD329FA3A5}"/>
              </a:ext>
            </a:extLst>
          </p:cNvPr>
          <p:cNvSpPr>
            <a:spLocks noChangeArrowheads="1"/>
          </p:cNvSpPr>
          <p:nvPr/>
        </p:nvSpPr>
        <p:spPr bwMode="auto">
          <a:xfrm>
            <a:off x="5330825" y="3581400"/>
            <a:ext cx="144780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r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t>Responsive Information Delivery</a:t>
            </a:r>
          </a:p>
        </p:txBody>
      </p:sp>
      <p:sp>
        <p:nvSpPr>
          <p:cNvPr id="19470" name="Rectangle 15">
            <a:extLst>
              <a:ext uri="{FF2B5EF4-FFF2-40B4-BE49-F238E27FC236}">
                <a16:creationId xmlns:a16="http://schemas.microsoft.com/office/drawing/2014/main" id="{DBFFECC2-F5BD-C247-B05E-0921F465DECB}"/>
              </a:ext>
            </a:extLst>
          </p:cNvPr>
          <p:cNvSpPr>
            <a:spLocks noChangeArrowheads="1"/>
          </p:cNvSpPr>
          <p:nvPr/>
        </p:nvSpPr>
        <p:spPr bwMode="auto">
          <a:xfrm>
            <a:off x="990600" y="3581400"/>
            <a:ext cx="144780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r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t>Interactive Data Analysis</a:t>
            </a:r>
          </a:p>
        </p:txBody>
      </p:sp>
      <p:sp>
        <p:nvSpPr>
          <p:cNvPr id="19471" name="Rectangle 16">
            <a:extLst>
              <a:ext uri="{FF2B5EF4-FFF2-40B4-BE49-F238E27FC236}">
                <a16:creationId xmlns:a16="http://schemas.microsoft.com/office/drawing/2014/main" id="{0487185B-0AA7-2040-A23F-8266B7729924}"/>
              </a:ext>
            </a:extLst>
          </p:cNvPr>
          <p:cNvSpPr>
            <a:spLocks noChangeArrowheads="1"/>
          </p:cNvSpPr>
          <p:nvPr/>
        </p:nvSpPr>
        <p:spPr bwMode="auto">
          <a:xfrm>
            <a:off x="2438400" y="3581400"/>
            <a:ext cx="144780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r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t>Seamless Data Access</a:t>
            </a:r>
          </a:p>
        </p:txBody>
      </p:sp>
      <p:sp>
        <p:nvSpPr>
          <p:cNvPr id="19472" name="Rectangle 17">
            <a:extLst>
              <a:ext uri="{FF2B5EF4-FFF2-40B4-BE49-F238E27FC236}">
                <a16:creationId xmlns:a16="http://schemas.microsoft.com/office/drawing/2014/main" id="{2856CF55-3AFF-FF4B-95B7-CC17BB95F193}"/>
              </a:ext>
            </a:extLst>
          </p:cNvPr>
          <p:cNvSpPr>
            <a:spLocks noChangeArrowheads="1"/>
          </p:cNvSpPr>
          <p:nvPr/>
        </p:nvSpPr>
        <p:spPr bwMode="auto">
          <a:xfrm>
            <a:off x="3886200" y="3581400"/>
            <a:ext cx="144780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r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t>Interoperable Information Services</a:t>
            </a:r>
          </a:p>
        </p:txBody>
      </p:sp>
      <p:sp>
        <p:nvSpPr>
          <p:cNvPr id="19473" name="Rectangle 18">
            <a:extLst>
              <a:ext uri="{FF2B5EF4-FFF2-40B4-BE49-F238E27FC236}">
                <a16:creationId xmlns:a16="http://schemas.microsoft.com/office/drawing/2014/main" id="{3E9D8B16-C2C1-3D49-B3CC-AC194886ED20}"/>
              </a:ext>
            </a:extLst>
          </p:cNvPr>
          <p:cNvSpPr>
            <a:spLocks noChangeArrowheads="1"/>
          </p:cNvSpPr>
          <p:nvPr/>
        </p:nvSpPr>
        <p:spPr bwMode="auto">
          <a:xfrm>
            <a:off x="6781800" y="3581400"/>
            <a:ext cx="144780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r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t>Verifiable Information Quality</a:t>
            </a:r>
          </a:p>
        </p:txBody>
      </p:sp>
      <p:sp>
        <p:nvSpPr>
          <p:cNvPr id="190502" name="AutoShape 38">
            <a:extLst>
              <a:ext uri="{FF2B5EF4-FFF2-40B4-BE49-F238E27FC236}">
                <a16:creationId xmlns:a16="http://schemas.microsoft.com/office/drawing/2014/main" id="{B0849A54-EAC1-C546-8ABE-BB9D1203E858}"/>
              </a:ext>
            </a:extLst>
          </p:cNvPr>
          <p:cNvSpPr>
            <a:spLocks noChangeArrowheads="1"/>
          </p:cNvSpPr>
          <p:nvPr/>
        </p:nvSpPr>
        <p:spPr bwMode="auto">
          <a:xfrm>
            <a:off x="4648200" y="1981200"/>
            <a:ext cx="3733800" cy="1295400"/>
          </a:xfrm>
          <a:prstGeom prst="bevel">
            <a:avLst>
              <a:gd name="adj" fmla="val 4167"/>
            </a:avLst>
          </a:prstGeom>
          <a:solidFill>
            <a:srgbClr val="FFFFCC"/>
          </a:solidFill>
          <a:ln w="6350">
            <a:solidFill>
              <a:schemeClr val="tx1"/>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19475" name="Rectangle 13">
            <a:extLst>
              <a:ext uri="{FF2B5EF4-FFF2-40B4-BE49-F238E27FC236}">
                <a16:creationId xmlns:a16="http://schemas.microsoft.com/office/drawing/2014/main" id="{E8791652-33F7-5F45-9C1B-F811DC5C0082}"/>
              </a:ext>
            </a:extLst>
          </p:cNvPr>
          <p:cNvSpPr>
            <a:spLocks noChangeArrowheads="1"/>
          </p:cNvSpPr>
          <p:nvPr/>
        </p:nvSpPr>
        <p:spPr bwMode="auto">
          <a:xfrm>
            <a:off x="4876800" y="2209800"/>
            <a:ext cx="1600200" cy="8382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r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t>Assisted Data &amp; Service Discovery</a:t>
            </a:r>
          </a:p>
        </p:txBody>
      </p:sp>
      <p:sp>
        <p:nvSpPr>
          <p:cNvPr id="19476" name="Rectangle 14">
            <a:extLst>
              <a:ext uri="{FF2B5EF4-FFF2-40B4-BE49-F238E27FC236}">
                <a16:creationId xmlns:a16="http://schemas.microsoft.com/office/drawing/2014/main" id="{5FFDBCB6-4163-1647-8BC9-FF3ADAD670E4}"/>
              </a:ext>
            </a:extLst>
          </p:cNvPr>
          <p:cNvSpPr>
            <a:spLocks noChangeArrowheads="1"/>
          </p:cNvSpPr>
          <p:nvPr/>
        </p:nvSpPr>
        <p:spPr bwMode="auto">
          <a:xfrm>
            <a:off x="6477000" y="2209800"/>
            <a:ext cx="1600200" cy="8382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r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t>Assisted Knowledge Building</a:t>
            </a:r>
          </a:p>
        </p:txBody>
      </p:sp>
      <p:sp>
        <p:nvSpPr>
          <p:cNvPr id="190503" name="AutoShape 39">
            <a:extLst>
              <a:ext uri="{FF2B5EF4-FFF2-40B4-BE49-F238E27FC236}">
                <a16:creationId xmlns:a16="http://schemas.microsoft.com/office/drawing/2014/main" id="{D6B4E0DB-C5CE-2443-899E-32115D180E55}"/>
              </a:ext>
            </a:extLst>
          </p:cNvPr>
          <p:cNvSpPr>
            <a:spLocks noChangeArrowheads="1"/>
          </p:cNvSpPr>
          <p:nvPr/>
        </p:nvSpPr>
        <p:spPr bwMode="auto">
          <a:xfrm>
            <a:off x="838200" y="1981200"/>
            <a:ext cx="3657600" cy="1295400"/>
          </a:xfrm>
          <a:prstGeom prst="bevel">
            <a:avLst>
              <a:gd name="adj" fmla="val 3431"/>
            </a:avLst>
          </a:prstGeom>
          <a:gradFill rotWithShape="1">
            <a:gsLst>
              <a:gs pos="0">
                <a:schemeClr val="accent1">
                  <a:alpha val="0"/>
                </a:schemeClr>
              </a:gs>
              <a:gs pos="100000">
                <a:srgbClr val="FFFFCC"/>
              </a:gs>
            </a:gsLst>
            <a:lin ang="5400000" scaled="1"/>
          </a:gradFill>
          <a:ln w="9525">
            <a:solidFill>
              <a:schemeClr val="tx1"/>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p>
        </p:txBody>
      </p:sp>
      <p:sp>
        <p:nvSpPr>
          <p:cNvPr id="19478" name="Rectangle 11">
            <a:extLst>
              <a:ext uri="{FF2B5EF4-FFF2-40B4-BE49-F238E27FC236}">
                <a16:creationId xmlns:a16="http://schemas.microsoft.com/office/drawing/2014/main" id="{A1E669A5-8CE2-614F-BAC8-91A6368B1EE0}"/>
              </a:ext>
            </a:extLst>
          </p:cNvPr>
          <p:cNvSpPr>
            <a:spLocks noChangeArrowheads="1"/>
          </p:cNvSpPr>
          <p:nvPr/>
        </p:nvSpPr>
        <p:spPr bwMode="auto">
          <a:xfrm>
            <a:off x="2663825" y="2209800"/>
            <a:ext cx="160020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t>Community Modeling Frameworks</a:t>
            </a:r>
          </a:p>
        </p:txBody>
      </p:sp>
      <p:sp>
        <p:nvSpPr>
          <p:cNvPr id="19479" name="Rectangle 12">
            <a:extLst>
              <a:ext uri="{FF2B5EF4-FFF2-40B4-BE49-F238E27FC236}">
                <a16:creationId xmlns:a16="http://schemas.microsoft.com/office/drawing/2014/main" id="{1714B0F2-C61A-D449-B57E-8B9BFD61A935}"/>
              </a:ext>
            </a:extLst>
          </p:cNvPr>
          <p:cNvSpPr>
            <a:spLocks noChangeArrowheads="1"/>
          </p:cNvSpPr>
          <p:nvPr/>
        </p:nvSpPr>
        <p:spPr bwMode="auto">
          <a:xfrm>
            <a:off x="1063625" y="2209800"/>
            <a:ext cx="160020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t>Scalable Analysis Portals</a:t>
            </a:r>
          </a:p>
        </p:txBody>
      </p:sp>
      <p:sp>
        <p:nvSpPr>
          <p:cNvPr id="190504" name="AutoShape 40">
            <a:extLst>
              <a:ext uri="{FF2B5EF4-FFF2-40B4-BE49-F238E27FC236}">
                <a16:creationId xmlns:a16="http://schemas.microsoft.com/office/drawing/2014/main" id="{580651D4-FAE8-3A4E-8156-4D2925561292}"/>
              </a:ext>
            </a:extLst>
          </p:cNvPr>
          <p:cNvSpPr>
            <a:spLocks noChangeArrowheads="1"/>
          </p:cNvSpPr>
          <p:nvPr/>
        </p:nvSpPr>
        <p:spPr bwMode="auto">
          <a:xfrm>
            <a:off x="2438400" y="3124200"/>
            <a:ext cx="381000" cy="304800"/>
          </a:xfrm>
          <a:prstGeom prst="upArrow">
            <a:avLst>
              <a:gd name="adj1" fmla="val 50000"/>
              <a:gd name="adj2" fmla="val 25000"/>
            </a:avLst>
          </a:prstGeom>
          <a:solidFill>
            <a:srgbClr val="FFFFCC"/>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0505" name="AutoShape 41">
            <a:extLst>
              <a:ext uri="{FF2B5EF4-FFF2-40B4-BE49-F238E27FC236}">
                <a16:creationId xmlns:a16="http://schemas.microsoft.com/office/drawing/2014/main" id="{BDC1B085-9703-E740-8154-2841B05ED4F7}"/>
              </a:ext>
            </a:extLst>
          </p:cNvPr>
          <p:cNvSpPr>
            <a:spLocks noChangeArrowheads="1"/>
          </p:cNvSpPr>
          <p:nvPr/>
        </p:nvSpPr>
        <p:spPr bwMode="auto">
          <a:xfrm>
            <a:off x="6324600" y="3124200"/>
            <a:ext cx="381000" cy="304800"/>
          </a:xfrm>
          <a:prstGeom prst="upArrow">
            <a:avLst>
              <a:gd name="adj1" fmla="val 50000"/>
              <a:gd name="adj2" fmla="val 25000"/>
            </a:avLst>
          </a:prstGeom>
          <a:solidFill>
            <a:srgbClr val="FFFFCC"/>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0506" name="AutoShape 42">
            <a:extLst>
              <a:ext uri="{FF2B5EF4-FFF2-40B4-BE49-F238E27FC236}">
                <a16:creationId xmlns:a16="http://schemas.microsoft.com/office/drawing/2014/main" id="{DA03764D-634D-5C4C-89AC-E658C7F13633}"/>
              </a:ext>
            </a:extLst>
          </p:cNvPr>
          <p:cNvSpPr>
            <a:spLocks noChangeArrowheads="1"/>
          </p:cNvSpPr>
          <p:nvPr/>
        </p:nvSpPr>
        <p:spPr bwMode="auto">
          <a:xfrm>
            <a:off x="4343400" y="2590800"/>
            <a:ext cx="381000" cy="381000"/>
          </a:xfrm>
          <a:prstGeom prst="leftArrow">
            <a:avLst>
              <a:gd name="adj1" fmla="val 50000"/>
              <a:gd name="adj2" fmla="val 25000"/>
            </a:avLst>
          </a:prstGeom>
          <a:solidFill>
            <a:srgbClr val="FFFFCC"/>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0507" name="AutoShape 43">
            <a:extLst>
              <a:ext uri="{FF2B5EF4-FFF2-40B4-BE49-F238E27FC236}">
                <a16:creationId xmlns:a16="http://schemas.microsoft.com/office/drawing/2014/main" id="{C598E5A3-9154-914B-A5DD-F0136F9DF3B5}"/>
              </a:ext>
            </a:extLst>
          </p:cNvPr>
          <p:cNvSpPr>
            <a:spLocks noChangeArrowheads="1"/>
          </p:cNvSpPr>
          <p:nvPr/>
        </p:nvSpPr>
        <p:spPr bwMode="auto">
          <a:xfrm>
            <a:off x="4343400" y="4495800"/>
            <a:ext cx="381000" cy="228600"/>
          </a:xfrm>
          <a:prstGeom prst="upArrow">
            <a:avLst>
              <a:gd name="adj1" fmla="val 50000"/>
              <a:gd name="adj2" fmla="val 25000"/>
            </a:avLst>
          </a:prstGeom>
          <a:solidFill>
            <a:srgbClr val="FFFFCC"/>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0507"/>
                                        </p:tgtEl>
                                        <p:attrNameLst>
                                          <p:attrName>style.visibility</p:attrName>
                                        </p:attrNameLst>
                                      </p:cBhvr>
                                      <p:to>
                                        <p:strVal val="visible"/>
                                      </p:to>
                                    </p:set>
                                    <p:animEffect transition="in" filter="wipe(down)">
                                      <p:cBhvr>
                                        <p:cTn id="7" dur="500"/>
                                        <p:tgtEl>
                                          <p:spTgt spid="190507"/>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0501"/>
                                        </p:tgtEl>
                                        <p:attrNameLst>
                                          <p:attrName>style.visibility</p:attrName>
                                        </p:attrNameLst>
                                      </p:cBhvr>
                                      <p:to>
                                        <p:strVal val="visible"/>
                                      </p:to>
                                    </p:set>
                                    <p:animEffect transition="in" filter="wipe(down)">
                                      <p:cBhvr>
                                        <p:cTn id="11" dur="500"/>
                                        <p:tgtEl>
                                          <p:spTgt spid="19050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90505"/>
                                        </p:tgtEl>
                                        <p:attrNameLst>
                                          <p:attrName>style.visibility</p:attrName>
                                        </p:attrNameLst>
                                      </p:cBhvr>
                                      <p:to>
                                        <p:strVal val="visible"/>
                                      </p:to>
                                    </p:set>
                                    <p:animEffect transition="in" filter="wipe(down)">
                                      <p:cBhvr>
                                        <p:cTn id="16" dur="500"/>
                                        <p:tgtEl>
                                          <p:spTgt spid="190505"/>
                                        </p:tgtEl>
                                      </p:cBhvr>
                                    </p:animEffect>
                                  </p:childTnLst>
                                </p:cTn>
                              </p:par>
                            </p:childTnLst>
                          </p:cTn>
                        </p:par>
                        <p:par>
                          <p:cTn id="17" fill="hold" nodeType="afterGroup">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90502"/>
                                        </p:tgtEl>
                                        <p:attrNameLst>
                                          <p:attrName>style.visibility</p:attrName>
                                        </p:attrNameLst>
                                      </p:cBhvr>
                                      <p:to>
                                        <p:strVal val="visible"/>
                                      </p:to>
                                    </p:set>
                                    <p:animEffect transition="in" filter="wipe(down)">
                                      <p:cBhvr>
                                        <p:cTn id="20" dur="500"/>
                                        <p:tgtEl>
                                          <p:spTgt spid="19050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90506"/>
                                        </p:tgtEl>
                                        <p:attrNameLst>
                                          <p:attrName>style.visibility</p:attrName>
                                        </p:attrNameLst>
                                      </p:cBhvr>
                                      <p:to>
                                        <p:strVal val="visible"/>
                                      </p:to>
                                    </p:set>
                                    <p:animEffect transition="in" filter="wipe(down)">
                                      <p:cBhvr>
                                        <p:cTn id="25" dur="500"/>
                                        <p:tgtEl>
                                          <p:spTgt spid="19050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0504"/>
                                        </p:tgtEl>
                                        <p:attrNameLst>
                                          <p:attrName>style.visibility</p:attrName>
                                        </p:attrNameLst>
                                      </p:cBhvr>
                                      <p:to>
                                        <p:strVal val="visible"/>
                                      </p:to>
                                    </p:set>
                                    <p:animEffect transition="in" filter="wipe(down)">
                                      <p:cBhvr>
                                        <p:cTn id="28" dur="500"/>
                                        <p:tgtEl>
                                          <p:spTgt spid="190504"/>
                                        </p:tgtEl>
                                      </p:cBhvr>
                                    </p:animEffect>
                                  </p:childTnLst>
                                </p:cTn>
                              </p:par>
                            </p:childTnLst>
                          </p:cTn>
                        </p:par>
                        <p:par>
                          <p:cTn id="29" fill="hold" nodeType="afterGroup">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190503"/>
                                        </p:tgtEl>
                                        <p:attrNameLst>
                                          <p:attrName>style.visibility</p:attrName>
                                        </p:attrNameLst>
                                      </p:cBhvr>
                                      <p:to>
                                        <p:strVal val="visible"/>
                                      </p:to>
                                    </p:set>
                                    <p:animEffect transition="in" filter="wipe(down)">
                                      <p:cBhvr>
                                        <p:cTn id="32" dur="500"/>
                                        <p:tgtEl>
                                          <p:spTgt spid="190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501" grpId="0" animBg="1"/>
      <p:bldP spid="190502" grpId="0" animBg="1"/>
      <p:bldP spid="190503" grpId="0" animBg="1"/>
      <p:bldP spid="190504" grpId="0" animBg="1"/>
      <p:bldP spid="190505" grpId="0" animBg="1"/>
      <p:bldP spid="190506" grpId="0" animBg="1"/>
      <p:bldP spid="19050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a:extLst>
              <a:ext uri="{FF2B5EF4-FFF2-40B4-BE49-F238E27FC236}">
                <a16:creationId xmlns:a16="http://schemas.microsoft.com/office/drawing/2014/main" id="{7FB685BD-2E6F-AE43-9BC9-BDE79561369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a:t>September 2008</a:t>
            </a:r>
            <a:endParaRPr lang="en-US" altLang="en-US" sz="800"/>
          </a:p>
        </p:txBody>
      </p:sp>
      <p:sp>
        <p:nvSpPr>
          <p:cNvPr id="21507" name="Slide Number Placeholder 5">
            <a:extLst>
              <a:ext uri="{FF2B5EF4-FFF2-40B4-BE49-F238E27FC236}">
                <a16:creationId xmlns:a16="http://schemas.microsoft.com/office/drawing/2014/main" id="{9E54777C-3F37-FE42-AA10-DCB27592932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10684A1-2592-2E46-97D5-5335E9AC5CCB}" type="slidenum">
              <a:rPr lang="en-US" altLang="en-US" sz="800"/>
              <a:pPr/>
              <a:t>4</a:t>
            </a:fld>
            <a:endParaRPr lang="en-US" altLang="en-US" sz="800"/>
          </a:p>
        </p:txBody>
      </p:sp>
      <p:sp>
        <p:nvSpPr>
          <p:cNvPr id="21508" name="Rectangle 3">
            <a:extLst>
              <a:ext uri="{FF2B5EF4-FFF2-40B4-BE49-F238E27FC236}">
                <a16:creationId xmlns:a16="http://schemas.microsoft.com/office/drawing/2014/main" id="{873E8B2B-254E-6D45-A056-C8BFBAF757FA}"/>
              </a:ext>
            </a:extLst>
          </p:cNvPr>
          <p:cNvSpPr>
            <a:spLocks noChangeArrowheads="1"/>
          </p:cNvSpPr>
          <p:nvPr/>
        </p:nvSpPr>
        <p:spPr bwMode="auto">
          <a:xfrm>
            <a:off x="0" y="990600"/>
            <a:ext cx="5638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Clr>
                <a:schemeClr val="tx1"/>
              </a:buClr>
              <a:buFont typeface="Times" pitchFamily="2" charset="0"/>
              <a:buChar char="•"/>
            </a:pPr>
            <a:endParaRPr lang="en-GB" altLang="en-US" i="1"/>
          </a:p>
        </p:txBody>
      </p:sp>
      <p:pic>
        <p:nvPicPr>
          <p:cNvPr id="21509" name="Picture 5">
            <a:extLst>
              <a:ext uri="{FF2B5EF4-FFF2-40B4-BE49-F238E27FC236}">
                <a16:creationId xmlns:a16="http://schemas.microsoft.com/office/drawing/2014/main" id="{5A29C34B-3B3E-E141-8BA5-42B7BC5627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666" t="11115" r="42592" b="22231"/>
          <a:stretch>
            <a:fillRect/>
          </a:stretch>
        </p:blipFill>
        <p:spPr bwMode="auto">
          <a:xfrm>
            <a:off x="5715000" y="1752600"/>
            <a:ext cx="32766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1510" name="Picture 6">
            <a:extLst>
              <a:ext uri="{FF2B5EF4-FFF2-40B4-BE49-F238E27FC236}">
                <a16:creationId xmlns:a16="http://schemas.microsoft.com/office/drawing/2014/main" id="{C8B4D914-66C7-9A4C-A99E-BECC5DE198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647950"/>
            <a:ext cx="358140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1511" name="Picture 8" descr="BD19665_[1]">
            <a:extLst>
              <a:ext uri="{FF2B5EF4-FFF2-40B4-BE49-F238E27FC236}">
                <a16:creationId xmlns:a16="http://schemas.microsoft.com/office/drawing/2014/main" id="{16B11700-C738-FB49-9F22-A1DF4FDB33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271463"/>
            <a:ext cx="1066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Rectangle 15">
            <a:extLst>
              <a:ext uri="{FF2B5EF4-FFF2-40B4-BE49-F238E27FC236}">
                <a16:creationId xmlns:a16="http://schemas.microsoft.com/office/drawing/2014/main" id="{68D7D602-3B5F-D247-85FD-FBC99E37D753}"/>
              </a:ext>
            </a:extLst>
          </p:cNvPr>
          <p:cNvSpPr>
            <a:spLocks noGrp="1" noChangeArrowheads="1"/>
          </p:cNvSpPr>
          <p:nvPr>
            <p:ph type="title"/>
          </p:nvPr>
        </p:nvSpPr>
        <p:spPr/>
        <p:txBody>
          <a:bodyPr/>
          <a:lstStyle/>
          <a:p>
            <a:pPr eaLnBrk="1" hangingPunct="1"/>
            <a:r>
              <a:rPr lang="en-US" altLang="en-US"/>
              <a:t>Interactive Data Analysis Inventory</a:t>
            </a:r>
          </a:p>
        </p:txBody>
      </p:sp>
      <p:sp>
        <p:nvSpPr>
          <p:cNvPr id="21513" name="Rectangle 16">
            <a:extLst>
              <a:ext uri="{FF2B5EF4-FFF2-40B4-BE49-F238E27FC236}">
                <a16:creationId xmlns:a16="http://schemas.microsoft.com/office/drawing/2014/main" id="{F6B69E9A-D7DD-7741-B826-87A11F673CAF}"/>
              </a:ext>
            </a:extLst>
          </p:cNvPr>
          <p:cNvSpPr>
            <a:spLocks noGrp="1" noChangeArrowheads="1"/>
          </p:cNvSpPr>
          <p:nvPr>
            <p:ph type="body" idx="1"/>
          </p:nvPr>
        </p:nvSpPr>
        <p:spPr>
          <a:xfrm>
            <a:off x="381000" y="1143000"/>
            <a:ext cx="5181600" cy="5562600"/>
          </a:xfrm>
        </p:spPr>
        <p:txBody>
          <a:bodyPr/>
          <a:lstStyle/>
          <a:p>
            <a:pPr eaLnBrk="1" hangingPunct="1">
              <a:lnSpc>
                <a:spcPct val="80000"/>
              </a:lnSpc>
            </a:pPr>
            <a:r>
              <a:rPr lang="en-GB" altLang="en-US" sz="2000"/>
              <a:t>Current technologies</a:t>
            </a:r>
          </a:p>
          <a:p>
            <a:pPr lvl="1" eaLnBrk="1" hangingPunct="1">
              <a:lnSpc>
                <a:spcPct val="80000"/>
              </a:lnSpc>
            </a:pPr>
            <a:r>
              <a:rPr lang="en-GB" altLang="en-US" sz="1800"/>
              <a:t>Visual grammars, shared terminologies for visual properties</a:t>
            </a:r>
          </a:p>
          <a:p>
            <a:pPr eaLnBrk="1" hangingPunct="1">
              <a:lnSpc>
                <a:spcPct val="80000"/>
              </a:lnSpc>
            </a:pPr>
            <a:r>
              <a:rPr lang="en-US" altLang="en-US" sz="2000"/>
              <a:t>Needed </a:t>
            </a:r>
          </a:p>
          <a:p>
            <a:pPr lvl="1" eaLnBrk="1" hangingPunct="1">
              <a:lnSpc>
                <a:spcPct val="80000"/>
              </a:lnSpc>
            </a:pPr>
            <a:r>
              <a:rPr lang="en-GB" altLang="en-US" sz="1800"/>
              <a:t>Semantically-aware visual programming environments and high-level analysis tools </a:t>
            </a:r>
          </a:p>
          <a:p>
            <a:pPr lvl="1" eaLnBrk="1" hangingPunct="1">
              <a:lnSpc>
                <a:spcPct val="80000"/>
              </a:lnSpc>
            </a:pPr>
            <a:r>
              <a:rPr lang="en-GB" altLang="en-US" sz="1800"/>
              <a:t>Tagging data properties with metadata, mapping to non-jargon vocabularies</a:t>
            </a:r>
          </a:p>
          <a:p>
            <a:pPr lvl="1" eaLnBrk="1" hangingPunct="1">
              <a:lnSpc>
                <a:spcPct val="80000"/>
              </a:lnSpc>
            </a:pPr>
            <a:r>
              <a:rPr lang="en-GB" altLang="en-US" sz="1800"/>
              <a:t>Data mediation (units, coordinates)</a:t>
            </a:r>
          </a:p>
          <a:p>
            <a:pPr lvl="1" eaLnBrk="1" hangingPunct="1">
              <a:lnSpc>
                <a:spcPct val="80000"/>
              </a:lnSpc>
            </a:pPr>
            <a:r>
              <a:rPr lang="en-GB" altLang="en-US" sz="1800"/>
              <a:t>Vocabulary translation for machine-to-machine processing</a:t>
            </a:r>
          </a:p>
          <a:p>
            <a:pPr lvl="1" eaLnBrk="1" hangingPunct="1">
              <a:lnSpc>
                <a:spcPct val="80000"/>
              </a:lnSpc>
            </a:pPr>
            <a:r>
              <a:rPr lang="en-US" altLang="en-US" sz="1800"/>
              <a:t>S</a:t>
            </a:r>
            <a:r>
              <a:rPr lang="en-GB" altLang="en-US" sz="1800"/>
              <a:t>emantic support for coordinate systems/ projections/ scale factors/ offsets/ special values</a:t>
            </a:r>
          </a:p>
          <a:p>
            <a:pPr lvl="1" eaLnBrk="1" hangingPunct="1">
              <a:lnSpc>
                <a:spcPct val="80000"/>
              </a:lnSpc>
            </a:pPr>
            <a:r>
              <a:rPr lang="en-US" altLang="en-US" sz="1800"/>
              <a:t>S</a:t>
            </a:r>
            <a:r>
              <a:rPr lang="en-GB" altLang="en-US" sz="1800"/>
              <a:t>upport for data quality</a:t>
            </a:r>
          </a:p>
          <a:p>
            <a:pPr lvl="1" eaLnBrk="1" hangingPunct="1">
              <a:lnSpc>
                <a:spcPct val="80000"/>
              </a:lnSpc>
            </a:pPr>
            <a:r>
              <a:rPr lang="en-US" altLang="en-US" sz="1800"/>
              <a:t>S</a:t>
            </a:r>
            <a:r>
              <a:rPr lang="en-GB" altLang="en-US" sz="1800"/>
              <a:t>upport for displaying errors</a:t>
            </a:r>
          </a:p>
          <a:p>
            <a:pPr lvl="1" eaLnBrk="1" hangingPunct="1">
              <a:lnSpc>
                <a:spcPct val="80000"/>
              </a:lnSpc>
            </a:pPr>
            <a:r>
              <a:rPr lang="en-GB" altLang="en-US" sz="1800"/>
              <a:t>Understanding of minimum/ maximum, color bars (and relation to data)</a:t>
            </a:r>
          </a:p>
          <a:p>
            <a:pPr lvl="1" eaLnBrk="1" hangingPunct="1">
              <a:lnSpc>
                <a:spcPct val="80000"/>
              </a:lnSpc>
              <a:buFontTx/>
              <a:buNone/>
            </a:pPr>
            <a:endParaRPr lang="en-US" altLang="en-US"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a:extLst>
              <a:ext uri="{FF2B5EF4-FFF2-40B4-BE49-F238E27FC236}">
                <a16:creationId xmlns:a16="http://schemas.microsoft.com/office/drawing/2014/main" id="{C2113D01-EAEC-254A-938B-6BAC712CD27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a:t>September 2008</a:t>
            </a:r>
            <a:endParaRPr lang="en-US" altLang="en-US" sz="800"/>
          </a:p>
        </p:txBody>
      </p:sp>
      <p:sp>
        <p:nvSpPr>
          <p:cNvPr id="23555" name="Slide Number Placeholder 5">
            <a:extLst>
              <a:ext uri="{FF2B5EF4-FFF2-40B4-BE49-F238E27FC236}">
                <a16:creationId xmlns:a16="http://schemas.microsoft.com/office/drawing/2014/main" id="{126BEEA3-1F87-2249-A553-8C4AB21D751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2E48822-B3E0-F249-B2AF-B11D1B8BB72B}" type="slidenum">
              <a:rPr lang="en-US" altLang="en-US" sz="800"/>
              <a:pPr/>
              <a:t>5</a:t>
            </a:fld>
            <a:endParaRPr lang="en-US" altLang="en-US" sz="800"/>
          </a:p>
        </p:txBody>
      </p:sp>
      <p:sp>
        <p:nvSpPr>
          <p:cNvPr id="23556" name="Rectangle 3">
            <a:extLst>
              <a:ext uri="{FF2B5EF4-FFF2-40B4-BE49-F238E27FC236}">
                <a16:creationId xmlns:a16="http://schemas.microsoft.com/office/drawing/2014/main" id="{DB1D2FC2-22BD-754B-A9D7-AC94BAF0AA5A}"/>
              </a:ext>
            </a:extLst>
          </p:cNvPr>
          <p:cNvSpPr>
            <a:spLocks noChangeArrowheads="1"/>
          </p:cNvSpPr>
          <p:nvPr/>
        </p:nvSpPr>
        <p:spPr bwMode="auto">
          <a:xfrm>
            <a:off x="0" y="990600"/>
            <a:ext cx="5486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Clr>
                <a:schemeClr val="tx1"/>
              </a:buClr>
              <a:buFont typeface="Times" pitchFamily="2" charset="0"/>
              <a:buChar char="•"/>
            </a:pPr>
            <a:endParaRPr lang="en-GB" altLang="en-US" sz="2000" i="1"/>
          </a:p>
        </p:txBody>
      </p:sp>
      <p:pic>
        <p:nvPicPr>
          <p:cNvPr id="23557" name="Picture 5">
            <a:extLst>
              <a:ext uri="{FF2B5EF4-FFF2-40B4-BE49-F238E27FC236}">
                <a16:creationId xmlns:a16="http://schemas.microsoft.com/office/drawing/2014/main" id="{563E4D8C-6E2E-294D-A6D9-4B7ADF1B1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985963"/>
            <a:ext cx="35814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3558" name="AutoShape 6">
            <a:extLst>
              <a:ext uri="{FF2B5EF4-FFF2-40B4-BE49-F238E27FC236}">
                <a16:creationId xmlns:a16="http://schemas.microsoft.com/office/drawing/2014/main" id="{A57E7777-1D41-5843-984B-4101A114F866}"/>
              </a:ext>
            </a:extLst>
          </p:cNvPr>
          <p:cNvSpPr>
            <a:spLocks noChangeArrowheads="1"/>
          </p:cNvSpPr>
          <p:nvPr/>
        </p:nvSpPr>
        <p:spPr bwMode="auto">
          <a:xfrm>
            <a:off x="5635625" y="3194050"/>
            <a:ext cx="800100" cy="444500"/>
          </a:xfrm>
          <a:prstGeom prst="can">
            <a:avLst>
              <a:gd name="adj" fmla="val 25000"/>
            </a:avLst>
          </a:prstGeom>
          <a:solidFill>
            <a:srgbClr val="66CCFF"/>
          </a:solidFill>
          <a:ln w="9360">
            <a:solidFill>
              <a:srgbClr val="000000"/>
            </a:solidFill>
            <a:miter lim="800000"/>
            <a:headEnd/>
            <a:tailEnd/>
          </a:ln>
        </p:spPr>
        <p:txBody>
          <a:bodyPr wrap="none" lIns="90000" tIns="46800" rIns="90000" bIns="46800"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buClr>
                <a:srgbClr val="000000"/>
              </a:buClr>
              <a:buSzPct val="100000"/>
              <a:buFont typeface="Arial" panose="020B0604020202020204" pitchFamily="34" charset="0"/>
              <a:buNone/>
            </a:pPr>
            <a:r>
              <a:rPr lang="en-GB" altLang="en-US" sz="1600" b="1">
                <a:solidFill>
                  <a:srgbClr val="000000"/>
                </a:solidFill>
                <a:cs typeface="Lucida Sans Unicode" panose="020B0602030504020204" pitchFamily="34" charset="0"/>
              </a:rPr>
              <a:t>Winds</a:t>
            </a:r>
          </a:p>
        </p:txBody>
      </p:sp>
      <p:sp>
        <p:nvSpPr>
          <p:cNvPr id="23559" name="AutoShape 7">
            <a:extLst>
              <a:ext uri="{FF2B5EF4-FFF2-40B4-BE49-F238E27FC236}">
                <a16:creationId xmlns:a16="http://schemas.microsoft.com/office/drawing/2014/main" id="{FF98B56E-44C1-BE4C-83A1-0449C4B30035}"/>
              </a:ext>
            </a:extLst>
          </p:cNvPr>
          <p:cNvSpPr>
            <a:spLocks noChangeArrowheads="1"/>
          </p:cNvSpPr>
          <p:nvPr/>
        </p:nvSpPr>
        <p:spPr bwMode="auto">
          <a:xfrm>
            <a:off x="7223125" y="3289300"/>
            <a:ext cx="800100" cy="444500"/>
          </a:xfrm>
          <a:prstGeom prst="can">
            <a:avLst>
              <a:gd name="adj" fmla="val 25000"/>
            </a:avLst>
          </a:prstGeom>
          <a:solidFill>
            <a:srgbClr val="66CCFF"/>
          </a:solidFill>
          <a:ln w="9360">
            <a:solidFill>
              <a:srgbClr val="000000"/>
            </a:solidFill>
            <a:miter lim="800000"/>
            <a:headEnd/>
            <a:tailEnd/>
          </a:ln>
        </p:spPr>
        <p:txBody>
          <a:bodyPr wrap="none" lIns="90000" tIns="46800" rIns="90000" bIns="46800"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buClr>
                <a:srgbClr val="000000"/>
              </a:buClr>
              <a:buSzPct val="100000"/>
              <a:buFont typeface="Arial" panose="020B0604020202020204" pitchFamily="34" charset="0"/>
              <a:buNone/>
            </a:pPr>
            <a:r>
              <a:rPr lang="en-GB" altLang="en-US" sz="1600" b="1">
                <a:solidFill>
                  <a:srgbClr val="000000"/>
                </a:solidFill>
                <a:cs typeface="Lucida Sans Unicode" panose="020B0602030504020204" pitchFamily="34" charset="0"/>
              </a:rPr>
              <a:t>SST</a:t>
            </a:r>
          </a:p>
        </p:txBody>
      </p:sp>
      <p:sp>
        <p:nvSpPr>
          <p:cNvPr id="23560" name="AutoShape 8">
            <a:extLst>
              <a:ext uri="{FF2B5EF4-FFF2-40B4-BE49-F238E27FC236}">
                <a16:creationId xmlns:a16="http://schemas.microsoft.com/office/drawing/2014/main" id="{005EE881-84E3-DE48-B9A7-39C495EF5F29}"/>
              </a:ext>
            </a:extLst>
          </p:cNvPr>
          <p:cNvSpPr>
            <a:spLocks noChangeArrowheads="1"/>
          </p:cNvSpPr>
          <p:nvPr/>
        </p:nvSpPr>
        <p:spPr bwMode="auto">
          <a:xfrm>
            <a:off x="5940425" y="2508250"/>
            <a:ext cx="800100" cy="444500"/>
          </a:xfrm>
          <a:prstGeom prst="can">
            <a:avLst>
              <a:gd name="adj" fmla="val 25000"/>
            </a:avLst>
          </a:prstGeom>
          <a:solidFill>
            <a:srgbClr val="66CCFF"/>
          </a:solidFill>
          <a:ln w="9360">
            <a:solidFill>
              <a:srgbClr val="000000"/>
            </a:solidFill>
            <a:miter lim="800000"/>
            <a:headEnd/>
            <a:tailEnd/>
          </a:ln>
        </p:spPr>
        <p:txBody>
          <a:bodyPr wrap="none" lIns="90000" tIns="46800" rIns="90000" bIns="46800"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buClr>
                <a:srgbClr val="000000"/>
              </a:buClr>
              <a:buSzPct val="100000"/>
              <a:buFont typeface="Arial" panose="020B0604020202020204" pitchFamily="34" charset="0"/>
              <a:buNone/>
            </a:pPr>
            <a:r>
              <a:rPr lang="en-GB" altLang="en-US" sz="1600" b="1">
                <a:solidFill>
                  <a:srgbClr val="000000"/>
                </a:solidFill>
                <a:cs typeface="Lucida Sans Unicode" panose="020B0602030504020204" pitchFamily="34" charset="0"/>
              </a:rPr>
              <a:t>Topo</a:t>
            </a:r>
          </a:p>
        </p:txBody>
      </p:sp>
      <p:pic>
        <p:nvPicPr>
          <p:cNvPr id="23561" name="Picture 10" descr="BD19665_[1]">
            <a:extLst>
              <a:ext uri="{FF2B5EF4-FFF2-40B4-BE49-F238E27FC236}">
                <a16:creationId xmlns:a16="http://schemas.microsoft.com/office/drawing/2014/main" id="{79083868-4284-8249-B8F7-85642FC434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271463"/>
            <a:ext cx="1066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Rectangle 14">
            <a:extLst>
              <a:ext uri="{FF2B5EF4-FFF2-40B4-BE49-F238E27FC236}">
                <a16:creationId xmlns:a16="http://schemas.microsoft.com/office/drawing/2014/main" id="{F4A911E7-3A6E-D648-8E72-14E4D408F3A8}"/>
              </a:ext>
            </a:extLst>
          </p:cNvPr>
          <p:cNvSpPr>
            <a:spLocks noGrp="1" noChangeArrowheads="1"/>
          </p:cNvSpPr>
          <p:nvPr>
            <p:ph type="title"/>
          </p:nvPr>
        </p:nvSpPr>
        <p:spPr/>
        <p:txBody>
          <a:bodyPr/>
          <a:lstStyle/>
          <a:p>
            <a:pPr eaLnBrk="1" hangingPunct="1"/>
            <a:r>
              <a:rPr lang="en-US" altLang="en-US"/>
              <a:t>Seamless Data Access Inventory</a:t>
            </a:r>
          </a:p>
        </p:txBody>
      </p:sp>
      <p:sp>
        <p:nvSpPr>
          <p:cNvPr id="23563" name="Rectangle 15">
            <a:extLst>
              <a:ext uri="{FF2B5EF4-FFF2-40B4-BE49-F238E27FC236}">
                <a16:creationId xmlns:a16="http://schemas.microsoft.com/office/drawing/2014/main" id="{A3D4D030-8671-6045-A639-F80D8F359107}"/>
              </a:ext>
            </a:extLst>
          </p:cNvPr>
          <p:cNvSpPr>
            <a:spLocks noGrp="1" noChangeArrowheads="1"/>
          </p:cNvSpPr>
          <p:nvPr>
            <p:ph type="body" idx="1"/>
          </p:nvPr>
        </p:nvSpPr>
        <p:spPr>
          <a:xfrm>
            <a:off x="381000" y="1143000"/>
            <a:ext cx="4953000" cy="5562600"/>
          </a:xfrm>
        </p:spPr>
        <p:txBody>
          <a:bodyPr/>
          <a:lstStyle/>
          <a:p>
            <a:pPr eaLnBrk="1" hangingPunct="1">
              <a:lnSpc>
                <a:spcPct val="80000"/>
              </a:lnSpc>
            </a:pPr>
            <a:r>
              <a:rPr lang="en-GB" altLang="en-US" sz="2400"/>
              <a:t>Current technologies</a:t>
            </a:r>
          </a:p>
          <a:p>
            <a:pPr lvl="1" eaLnBrk="1" hangingPunct="1">
              <a:lnSpc>
                <a:spcPct val="80000"/>
              </a:lnSpc>
            </a:pPr>
            <a:r>
              <a:rPr lang="en-GB" altLang="en-US" sz="2000"/>
              <a:t>Community network data access protocols (OpenDAP, WMS/WCS, WebDAV, GridFTP)</a:t>
            </a:r>
          </a:p>
          <a:p>
            <a:pPr lvl="1" eaLnBrk="1" hangingPunct="1">
              <a:lnSpc>
                <a:spcPct val="80000"/>
              </a:lnSpc>
            </a:pPr>
            <a:r>
              <a:rPr lang="en-GB" altLang="en-US" sz="2000"/>
              <a:t>Established data server tools (MapServer, GDS/LAS, ArcWeb) integrate data analysis in local environment from outside sources</a:t>
            </a:r>
          </a:p>
          <a:p>
            <a:pPr eaLnBrk="1" hangingPunct="1">
              <a:lnSpc>
                <a:spcPct val="80000"/>
              </a:lnSpc>
            </a:pPr>
            <a:r>
              <a:rPr lang="en-GB" altLang="en-US" sz="2400"/>
              <a:t>Needed technologies</a:t>
            </a:r>
          </a:p>
          <a:p>
            <a:pPr lvl="1" eaLnBrk="1" hangingPunct="1">
              <a:lnSpc>
                <a:spcPct val="80000"/>
              </a:lnSpc>
            </a:pPr>
            <a:r>
              <a:rPr lang="en-US" altLang="en-US" sz="2000"/>
              <a:t>Semantic metadata (OWL-S) to enhanced existing hard-coded services (WxS)</a:t>
            </a:r>
          </a:p>
          <a:p>
            <a:pPr lvl="1" eaLnBrk="1" hangingPunct="1">
              <a:lnSpc>
                <a:spcPct val="80000"/>
              </a:lnSpc>
            </a:pPr>
            <a:r>
              <a:rPr lang="en-US" altLang="en-US" sz="2000"/>
              <a:t>Data-type ontology</a:t>
            </a:r>
          </a:p>
          <a:p>
            <a:pPr lvl="1" eaLnBrk="1" hangingPunct="1">
              <a:lnSpc>
                <a:spcPct val="80000"/>
              </a:lnSpc>
            </a:pPr>
            <a:r>
              <a:rPr lang="en-US" altLang="en-US" sz="2000"/>
              <a:t>Services ontology (inputs/ outputs) for service chaining</a:t>
            </a:r>
          </a:p>
          <a:p>
            <a:pPr lvl="1" eaLnBrk="1" hangingPunct="1">
              <a:lnSpc>
                <a:spcPct val="80000"/>
              </a:lnSpc>
            </a:pPr>
            <a:r>
              <a:rPr lang="en-US" altLang="en-US" sz="2000"/>
              <a:t>Semantic markup for sensors and scheduling/ planning</a:t>
            </a:r>
          </a:p>
          <a:p>
            <a:pPr lvl="1" eaLnBrk="1" hangingPunct="1">
              <a:lnSpc>
                <a:spcPct val="80000"/>
              </a:lnSpc>
            </a:pPr>
            <a:r>
              <a:rPr lang="en-US" altLang="en-US" sz="2000"/>
              <a:t>Tools interoperating with other tools at a semantic level</a:t>
            </a:r>
          </a:p>
          <a:p>
            <a:pPr eaLnBrk="1" hangingPunct="1">
              <a:lnSpc>
                <a:spcPct val="80000"/>
              </a:lnSpc>
            </a:pPr>
            <a:endParaRPr lang="en-US" altLang="en-US"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a:extLst>
              <a:ext uri="{FF2B5EF4-FFF2-40B4-BE49-F238E27FC236}">
                <a16:creationId xmlns:a16="http://schemas.microsoft.com/office/drawing/2014/main" id="{59CF1EFF-9B20-8049-B090-C65ACCAB935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a:t>September 2008</a:t>
            </a:r>
            <a:endParaRPr lang="en-US" altLang="en-US" sz="800"/>
          </a:p>
        </p:txBody>
      </p:sp>
      <p:sp>
        <p:nvSpPr>
          <p:cNvPr id="25603" name="Slide Number Placeholder 5">
            <a:extLst>
              <a:ext uri="{FF2B5EF4-FFF2-40B4-BE49-F238E27FC236}">
                <a16:creationId xmlns:a16="http://schemas.microsoft.com/office/drawing/2014/main" id="{000AFA4B-336A-4744-BC39-CCF61A90078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B11483D-7C90-0B40-830B-0569E5062E34}" type="slidenum">
              <a:rPr lang="en-US" altLang="en-US" sz="800"/>
              <a:pPr/>
              <a:t>6</a:t>
            </a:fld>
            <a:endParaRPr lang="en-US" altLang="en-US" sz="800"/>
          </a:p>
        </p:txBody>
      </p:sp>
      <p:grpSp>
        <p:nvGrpSpPr>
          <p:cNvPr id="25604" name="Group 4">
            <a:extLst>
              <a:ext uri="{FF2B5EF4-FFF2-40B4-BE49-F238E27FC236}">
                <a16:creationId xmlns:a16="http://schemas.microsoft.com/office/drawing/2014/main" id="{63967F68-CD81-7540-9E15-F5F881A1F731}"/>
              </a:ext>
            </a:extLst>
          </p:cNvPr>
          <p:cNvGrpSpPr>
            <a:grpSpLocks noChangeAspect="1"/>
          </p:cNvGrpSpPr>
          <p:nvPr/>
        </p:nvGrpSpPr>
        <p:grpSpPr bwMode="auto">
          <a:xfrm>
            <a:off x="5943600" y="1676400"/>
            <a:ext cx="2457450" cy="1774825"/>
            <a:chOff x="1008" y="1056"/>
            <a:chExt cx="1548" cy="1118"/>
          </a:xfrm>
        </p:grpSpPr>
        <p:pic>
          <p:nvPicPr>
            <p:cNvPr id="25615" name="Picture 5" descr="bmap">
              <a:extLst>
                <a:ext uri="{FF2B5EF4-FFF2-40B4-BE49-F238E27FC236}">
                  <a16:creationId xmlns:a16="http://schemas.microsoft.com/office/drawing/2014/main" id="{7146FCA1-2A81-0B46-A696-3F9B71D384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 y="1056"/>
              <a:ext cx="1548" cy="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6" name="AutoShape 6">
              <a:extLst>
                <a:ext uri="{FF2B5EF4-FFF2-40B4-BE49-F238E27FC236}">
                  <a16:creationId xmlns:a16="http://schemas.microsoft.com/office/drawing/2014/main" id="{3B80AC9A-E8C4-FE4A-8F73-9FF191D4F6F7}"/>
                </a:ext>
              </a:extLst>
            </p:cNvPr>
            <p:cNvSpPr>
              <a:spLocks noChangeAspect="1" noChangeArrowheads="1"/>
            </p:cNvSpPr>
            <p:nvPr/>
          </p:nvSpPr>
          <p:spPr bwMode="auto">
            <a:xfrm>
              <a:off x="1680" y="1200"/>
              <a:ext cx="432" cy="240"/>
            </a:xfrm>
            <a:prstGeom prst="roundRect">
              <a:avLst>
                <a:gd name="adj" fmla="val 16667"/>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a:t>Alg 1</a:t>
              </a:r>
            </a:p>
          </p:txBody>
        </p:sp>
        <p:sp>
          <p:nvSpPr>
            <p:cNvPr id="25617" name="AutoShape 7">
              <a:extLst>
                <a:ext uri="{FF2B5EF4-FFF2-40B4-BE49-F238E27FC236}">
                  <a16:creationId xmlns:a16="http://schemas.microsoft.com/office/drawing/2014/main" id="{F501D94C-5287-814C-9751-CB8FECF399E5}"/>
                </a:ext>
              </a:extLst>
            </p:cNvPr>
            <p:cNvSpPr>
              <a:spLocks noChangeAspect="1" noChangeArrowheads="1"/>
            </p:cNvSpPr>
            <p:nvPr/>
          </p:nvSpPr>
          <p:spPr bwMode="auto">
            <a:xfrm>
              <a:off x="1296" y="1632"/>
              <a:ext cx="432" cy="240"/>
            </a:xfrm>
            <a:prstGeom prst="roundRect">
              <a:avLst>
                <a:gd name="adj" fmla="val 16667"/>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a:t>Alg 2</a:t>
              </a:r>
            </a:p>
          </p:txBody>
        </p:sp>
        <p:sp>
          <p:nvSpPr>
            <p:cNvPr id="25618" name="AutoShape 8">
              <a:extLst>
                <a:ext uri="{FF2B5EF4-FFF2-40B4-BE49-F238E27FC236}">
                  <a16:creationId xmlns:a16="http://schemas.microsoft.com/office/drawing/2014/main" id="{19E2106D-04E1-4440-B300-D0DEF90B82FA}"/>
                </a:ext>
              </a:extLst>
            </p:cNvPr>
            <p:cNvSpPr>
              <a:spLocks noChangeAspect="1" noChangeArrowheads="1"/>
            </p:cNvSpPr>
            <p:nvPr/>
          </p:nvSpPr>
          <p:spPr bwMode="auto">
            <a:xfrm>
              <a:off x="1824" y="1488"/>
              <a:ext cx="432" cy="240"/>
            </a:xfrm>
            <a:prstGeom prst="roundRect">
              <a:avLst>
                <a:gd name="adj" fmla="val 16667"/>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a:t>Alg 3</a:t>
              </a:r>
            </a:p>
          </p:txBody>
        </p:sp>
      </p:grpSp>
      <p:sp>
        <p:nvSpPr>
          <p:cNvPr id="25605" name="AutoShape 9">
            <a:extLst>
              <a:ext uri="{FF2B5EF4-FFF2-40B4-BE49-F238E27FC236}">
                <a16:creationId xmlns:a16="http://schemas.microsoft.com/office/drawing/2014/main" id="{B25729FD-0051-034B-85F0-AFC21D79B4C6}"/>
              </a:ext>
            </a:extLst>
          </p:cNvPr>
          <p:cNvSpPr>
            <a:spLocks noChangeArrowheads="1"/>
          </p:cNvSpPr>
          <p:nvPr/>
        </p:nvSpPr>
        <p:spPr bwMode="auto">
          <a:xfrm flipH="1" flipV="1">
            <a:off x="7924800" y="2438400"/>
            <a:ext cx="762000" cy="1600200"/>
          </a:xfrm>
          <a:prstGeom prst="curvedRightArrow">
            <a:avLst>
              <a:gd name="adj1" fmla="val 13329"/>
              <a:gd name="adj2" fmla="val 40007"/>
              <a:gd name="adj3" fmla="val 33333"/>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606" name="AutoShape 10">
            <a:extLst>
              <a:ext uri="{FF2B5EF4-FFF2-40B4-BE49-F238E27FC236}">
                <a16:creationId xmlns:a16="http://schemas.microsoft.com/office/drawing/2014/main" id="{1F6895C6-5250-7741-8C4B-DCC183D6B755}"/>
              </a:ext>
            </a:extLst>
          </p:cNvPr>
          <p:cNvSpPr>
            <a:spLocks noChangeArrowheads="1"/>
          </p:cNvSpPr>
          <p:nvPr/>
        </p:nvSpPr>
        <p:spPr bwMode="auto">
          <a:xfrm flipH="1" flipV="1">
            <a:off x="7086600" y="2743200"/>
            <a:ext cx="914400" cy="1524000"/>
          </a:xfrm>
          <a:prstGeom prst="curvedRightArrow">
            <a:avLst>
              <a:gd name="adj1" fmla="val 10409"/>
              <a:gd name="adj2" fmla="val 30887"/>
              <a:gd name="adj3" fmla="val 19444"/>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607" name="AutoShape 11">
            <a:extLst>
              <a:ext uri="{FF2B5EF4-FFF2-40B4-BE49-F238E27FC236}">
                <a16:creationId xmlns:a16="http://schemas.microsoft.com/office/drawing/2014/main" id="{DBE568D0-FAF3-3C4F-B0B0-2AA236366FCF}"/>
              </a:ext>
            </a:extLst>
          </p:cNvPr>
          <p:cNvSpPr>
            <a:spLocks noChangeArrowheads="1"/>
          </p:cNvSpPr>
          <p:nvPr/>
        </p:nvSpPr>
        <p:spPr bwMode="auto">
          <a:xfrm flipH="1" flipV="1">
            <a:off x="7696200" y="1981200"/>
            <a:ext cx="1219200" cy="2133600"/>
          </a:xfrm>
          <a:prstGeom prst="curvedRightArrow">
            <a:avLst>
              <a:gd name="adj1" fmla="val 7146"/>
              <a:gd name="adj2" fmla="val 23090"/>
              <a:gd name="adj3" fmla="val 33333"/>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25608" name="Picture 12">
            <a:extLst>
              <a:ext uri="{FF2B5EF4-FFF2-40B4-BE49-F238E27FC236}">
                <a16:creationId xmlns:a16="http://schemas.microsoft.com/office/drawing/2014/main" id="{3EAFB577-D4E6-1740-84D6-C36696880A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7338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3" descr="Colorized global Sea Surface Temperature map for January, 1993, taken from NOAA AVHHR data.">
            <a:extLst>
              <a:ext uri="{FF2B5EF4-FFF2-40B4-BE49-F238E27FC236}">
                <a16:creationId xmlns:a16="http://schemas.microsoft.com/office/drawing/2014/main" id="{F0A28D60-C4D9-5D4B-9747-5DD401F9D3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6667" t="11111" r="42592" b="22223"/>
          <a:stretch>
            <a:fillRect/>
          </a:stretch>
        </p:blipFill>
        <p:spPr bwMode="auto">
          <a:xfrm>
            <a:off x="5638800" y="3886200"/>
            <a:ext cx="13716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4" descr="j0195384">
            <a:extLst>
              <a:ext uri="{FF2B5EF4-FFF2-40B4-BE49-F238E27FC236}">
                <a16:creationId xmlns:a16="http://schemas.microsoft.com/office/drawing/2014/main" id="{953865CF-D85A-7B4F-AD1E-4ADBDEF13A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029200" y="4953000"/>
            <a:ext cx="9699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5">
            <a:extLst>
              <a:ext uri="{FF2B5EF4-FFF2-40B4-BE49-F238E27FC236}">
                <a16:creationId xmlns:a16="http://schemas.microsoft.com/office/drawing/2014/main" id="{4EFDC265-F7FF-924E-A6A3-9C655180D8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9263" y="5072063"/>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8" descr="BD19665_[1]">
            <a:extLst>
              <a:ext uri="{FF2B5EF4-FFF2-40B4-BE49-F238E27FC236}">
                <a16:creationId xmlns:a16="http://schemas.microsoft.com/office/drawing/2014/main" id="{01BAA573-D29B-AD4B-BA17-5F25A0F3DF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1000" y="271463"/>
            <a:ext cx="1066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3" name="Rectangle 23">
            <a:extLst>
              <a:ext uri="{FF2B5EF4-FFF2-40B4-BE49-F238E27FC236}">
                <a16:creationId xmlns:a16="http://schemas.microsoft.com/office/drawing/2014/main" id="{D1D21DA1-9B5F-754A-A244-3C8624B0EBDD}"/>
              </a:ext>
            </a:extLst>
          </p:cNvPr>
          <p:cNvSpPr>
            <a:spLocks noGrp="1" noChangeArrowheads="1"/>
          </p:cNvSpPr>
          <p:nvPr>
            <p:ph type="title"/>
          </p:nvPr>
        </p:nvSpPr>
        <p:spPr/>
        <p:txBody>
          <a:bodyPr/>
          <a:lstStyle/>
          <a:p>
            <a:pPr eaLnBrk="1" hangingPunct="1"/>
            <a:r>
              <a:rPr lang="en-US" altLang="en-US"/>
              <a:t>Interoperable Information Services Inventory</a:t>
            </a:r>
          </a:p>
        </p:txBody>
      </p:sp>
      <p:sp>
        <p:nvSpPr>
          <p:cNvPr id="25614" name="Rectangle 24">
            <a:extLst>
              <a:ext uri="{FF2B5EF4-FFF2-40B4-BE49-F238E27FC236}">
                <a16:creationId xmlns:a16="http://schemas.microsoft.com/office/drawing/2014/main" id="{42005483-93EC-4440-AD11-5510B5DD5BF6}"/>
              </a:ext>
            </a:extLst>
          </p:cNvPr>
          <p:cNvSpPr>
            <a:spLocks noGrp="1" noChangeArrowheads="1"/>
          </p:cNvSpPr>
          <p:nvPr>
            <p:ph type="body" idx="1"/>
          </p:nvPr>
        </p:nvSpPr>
        <p:spPr>
          <a:xfrm>
            <a:off x="381000" y="1143000"/>
            <a:ext cx="4648200" cy="5715000"/>
          </a:xfrm>
        </p:spPr>
        <p:txBody>
          <a:bodyPr/>
          <a:lstStyle/>
          <a:p>
            <a:pPr eaLnBrk="1" hangingPunct="1">
              <a:lnSpc>
                <a:spcPct val="80000"/>
              </a:lnSpc>
            </a:pPr>
            <a:r>
              <a:rPr lang="en-US" altLang="en-US" sz="2000"/>
              <a:t>Current technologies</a:t>
            </a:r>
          </a:p>
          <a:p>
            <a:pPr lvl="1" eaLnBrk="1" hangingPunct="1">
              <a:lnSpc>
                <a:spcPct val="80000"/>
              </a:lnSpc>
            </a:pPr>
            <a:r>
              <a:rPr lang="en-US" altLang="en-US" sz="1800"/>
              <a:t>Network service protocols (SOAP, Java RMI, OPeNDAP, CORBA) </a:t>
            </a:r>
          </a:p>
          <a:p>
            <a:pPr lvl="1" eaLnBrk="1" hangingPunct="1">
              <a:lnSpc>
                <a:spcPct val="80000"/>
              </a:lnSpc>
            </a:pPr>
            <a:r>
              <a:rPr lang="en-US" altLang="en-US" sz="1800"/>
              <a:t>Utility/grid computing protocols &amp; toolkits (Globus)</a:t>
            </a:r>
          </a:p>
          <a:p>
            <a:pPr lvl="1" eaLnBrk="1" hangingPunct="1">
              <a:lnSpc>
                <a:spcPct val="80000"/>
              </a:lnSpc>
            </a:pPr>
            <a:endParaRPr lang="en-US" altLang="en-US" sz="1800"/>
          </a:p>
          <a:p>
            <a:pPr eaLnBrk="1" hangingPunct="1">
              <a:lnSpc>
                <a:spcPct val="80000"/>
              </a:lnSpc>
            </a:pPr>
            <a:r>
              <a:rPr lang="en-US" altLang="en-US" sz="2000"/>
              <a:t>Needed technologies</a:t>
            </a:r>
          </a:p>
          <a:p>
            <a:pPr lvl="1" eaLnBrk="1" hangingPunct="1">
              <a:lnSpc>
                <a:spcPct val="80000"/>
              </a:lnSpc>
            </a:pPr>
            <a:r>
              <a:rPr lang="en-US" altLang="en-US" sz="1800"/>
              <a:t>Service and domain ontologies working synergistically</a:t>
            </a:r>
          </a:p>
          <a:p>
            <a:pPr lvl="1" eaLnBrk="1" hangingPunct="1">
              <a:lnSpc>
                <a:spcPct val="80000"/>
              </a:lnSpc>
            </a:pPr>
            <a:r>
              <a:rPr lang="en-US" altLang="en-US" sz="1800"/>
              <a:t>Services that know about other services, and their levels</a:t>
            </a:r>
          </a:p>
          <a:p>
            <a:pPr lvl="1" eaLnBrk="1" hangingPunct="1">
              <a:lnSpc>
                <a:spcPct val="80000"/>
              </a:lnSpc>
            </a:pPr>
            <a:r>
              <a:rPr lang="en-US" altLang="en-US" sz="1800"/>
              <a:t>Services understand terms, quantities, units, coordinates</a:t>
            </a:r>
          </a:p>
          <a:p>
            <a:pPr lvl="1" eaLnBrk="1" hangingPunct="1">
              <a:lnSpc>
                <a:spcPct val="80000"/>
              </a:lnSpc>
            </a:pPr>
            <a:r>
              <a:rPr lang="en-US" altLang="en-US" sz="1800"/>
              <a:t>Semantic service registry</a:t>
            </a:r>
          </a:p>
          <a:p>
            <a:pPr lvl="1" eaLnBrk="1" hangingPunct="1">
              <a:lnSpc>
                <a:spcPct val="80000"/>
              </a:lnSpc>
            </a:pPr>
            <a:r>
              <a:rPr lang="en-US" altLang="en-US" sz="1800"/>
              <a:t>Smart service chaining</a:t>
            </a:r>
          </a:p>
          <a:p>
            <a:pPr lvl="1" eaLnBrk="1" hangingPunct="1">
              <a:lnSpc>
                <a:spcPct val="80000"/>
              </a:lnSpc>
            </a:pPr>
            <a:r>
              <a:rPr lang="en-US" altLang="en-US" sz="1800"/>
              <a:t>Smart service gap filling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a:extLst>
              <a:ext uri="{FF2B5EF4-FFF2-40B4-BE49-F238E27FC236}">
                <a16:creationId xmlns:a16="http://schemas.microsoft.com/office/drawing/2014/main" id="{0EE08229-4ECB-4F48-B3F8-2D6B806F701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a:t>September 2008</a:t>
            </a:r>
            <a:endParaRPr lang="en-US" altLang="en-US" sz="800"/>
          </a:p>
        </p:txBody>
      </p:sp>
      <p:sp>
        <p:nvSpPr>
          <p:cNvPr id="27651" name="Slide Number Placeholder 5">
            <a:extLst>
              <a:ext uri="{FF2B5EF4-FFF2-40B4-BE49-F238E27FC236}">
                <a16:creationId xmlns:a16="http://schemas.microsoft.com/office/drawing/2014/main" id="{8E64DBE4-BEE3-CC4A-AEBC-FD4C0BBB94A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0EBF27A-9C68-8041-801E-788DD0975155}" type="slidenum">
              <a:rPr lang="en-US" altLang="en-US" sz="800"/>
              <a:pPr/>
              <a:t>7</a:t>
            </a:fld>
            <a:endParaRPr lang="en-US" altLang="en-US" sz="800"/>
          </a:p>
        </p:txBody>
      </p:sp>
      <p:sp>
        <p:nvSpPr>
          <p:cNvPr id="27652" name="AutoShape 5">
            <a:extLst>
              <a:ext uri="{FF2B5EF4-FFF2-40B4-BE49-F238E27FC236}">
                <a16:creationId xmlns:a16="http://schemas.microsoft.com/office/drawing/2014/main" id="{D4D3E3D8-F433-6449-B3B2-525AA6BEE4D8}"/>
              </a:ext>
            </a:extLst>
          </p:cNvPr>
          <p:cNvSpPr>
            <a:spLocks noChangeArrowheads="1"/>
          </p:cNvSpPr>
          <p:nvPr/>
        </p:nvSpPr>
        <p:spPr bwMode="auto">
          <a:xfrm rot="1680000">
            <a:off x="5413375" y="2559050"/>
            <a:ext cx="2422525" cy="914400"/>
          </a:xfrm>
          <a:prstGeom prst="parallelogram">
            <a:avLst>
              <a:gd name="adj" fmla="val 66233"/>
            </a:avLst>
          </a:prstGeom>
          <a:noFill/>
          <a:ln w="2556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27653" name="Picture 6">
            <a:extLst>
              <a:ext uri="{FF2B5EF4-FFF2-40B4-BE49-F238E27FC236}">
                <a16:creationId xmlns:a16="http://schemas.microsoft.com/office/drawing/2014/main" id="{4CE4A3C0-E61B-E243-91A9-5C37BCB0D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133600"/>
            <a:ext cx="2514600"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654" name="Picture 8" descr="BD19665_[1]">
            <a:extLst>
              <a:ext uri="{FF2B5EF4-FFF2-40B4-BE49-F238E27FC236}">
                <a16:creationId xmlns:a16="http://schemas.microsoft.com/office/drawing/2014/main" id="{E81EF88E-0F7D-FB49-893D-D4057C3A5C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271463"/>
            <a:ext cx="1066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Rectangle 13">
            <a:extLst>
              <a:ext uri="{FF2B5EF4-FFF2-40B4-BE49-F238E27FC236}">
                <a16:creationId xmlns:a16="http://schemas.microsoft.com/office/drawing/2014/main" id="{F1620BC6-9B42-6342-981F-B91EEF3444AD}"/>
              </a:ext>
            </a:extLst>
          </p:cNvPr>
          <p:cNvSpPr>
            <a:spLocks noGrp="1" noChangeArrowheads="1"/>
          </p:cNvSpPr>
          <p:nvPr>
            <p:ph type="title"/>
          </p:nvPr>
        </p:nvSpPr>
        <p:spPr/>
        <p:txBody>
          <a:bodyPr/>
          <a:lstStyle/>
          <a:p>
            <a:pPr eaLnBrk="1" hangingPunct="1"/>
            <a:r>
              <a:rPr lang="en-US" altLang="en-US"/>
              <a:t>Responsive Information Delivery Inventory</a:t>
            </a:r>
          </a:p>
        </p:txBody>
      </p:sp>
      <p:sp>
        <p:nvSpPr>
          <p:cNvPr id="27656" name="Rectangle 14">
            <a:extLst>
              <a:ext uri="{FF2B5EF4-FFF2-40B4-BE49-F238E27FC236}">
                <a16:creationId xmlns:a16="http://schemas.microsoft.com/office/drawing/2014/main" id="{6CE4B36C-401E-0840-9F0C-61B1F01B910D}"/>
              </a:ext>
            </a:extLst>
          </p:cNvPr>
          <p:cNvSpPr>
            <a:spLocks noGrp="1" noChangeArrowheads="1"/>
          </p:cNvSpPr>
          <p:nvPr>
            <p:ph type="body" idx="1"/>
          </p:nvPr>
        </p:nvSpPr>
        <p:spPr>
          <a:xfrm>
            <a:off x="381000" y="1143000"/>
            <a:ext cx="5638800" cy="5562600"/>
          </a:xfrm>
        </p:spPr>
        <p:txBody>
          <a:bodyPr/>
          <a:lstStyle/>
          <a:p>
            <a:pPr eaLnBrk="1" hangingPunct="1">
              <a:lnSpc>
                <a:spcPct val="80000"/>
              </a:lnSpc>
            </a:pPr>
            <a:r>
              <a:rPr lang="en-GB" altLang="en-US" sz="2000"/>
              <a:t>Current technologies</a:t>
            </a:r>
          </a:p>
          <a:p>
            <a:pPr lvl="1" eaLnBrk="1" hangingPunct="1">
              <a:lnSpc>
                <a:spcPct val="80000"/>
              </a:lnSpc>
            </a:pPr>
            <a:r>
              <a:rPr lang="en-GB" altLang="en-US" sz="1800"/>
              <a:t>Optical networks (National LambdaRail)</a:t>
            </a:r>
          </a:p>
          <a:p>
            <a:pPr lvl="1" eaLnBrk="1" hangingPunct="1">
              <a:lnSpc>
                <a:spcPct val="80000"/>
              </a:lnSpc>
            </a:pPr>
            <a:r>
              <a:rPr lang="en-GB" altLang="en-US" sz="1800"/>
              <a:t>Peer-to-peer networks with swarming (Modster)</a:t>
            </a:r>
          </a:p>
          <a:p>
            <a:pPr lvl="1" eaLnBrk="1" hangingPunct="1">
              <a:lnSpc>
                <a:spcPct val="80000"/>
              </a:lnSpc>
            </a:pPr>
            <a:r>
              <a:rPr lang="en-GB" altLang="en-US" sz="1800"/>
              <a:t>Direct downlink (MODIS/AIRS DDL)</a:t>
            </a:r>
          </a:p>
          <a:p>
            <a:pPr lvl="1" eaLnBrk="1" hangingPunct="1">
              <a:lnSpc>
                <a:spcPct val="80000"/>
              </a:lnSpc>
            </a:pPr>
            <a:r>
              <a:rPr lang="en-GB" altLang="en-US" sz="1800"/>
              <a:t>Sensor tasking in response to event/ prediction</a:t>
            </a:r>
            <a:endParaRPr lang="en-US" altLang="en-US" sz="1800"/>
          </a:p>
          <a:p>
            <a:pPr eaLnBrk="1" hangingPunct="1">
              <a:lnSpc>
                <a:spcPct val="80000"/>
              </a:lnSpc>
            </a:pPr>
            <a:r>
              <a:rPr lang="en-GB" altLang="en-US" sz="2000"/>
              <a:t>Needed technologies</a:t>
            </a:r>
          </a:p>
          <a:p>
            <a:pPr lvl="1" eaLnBrk="1" hangingPunct="1">
              <a:lnSpc>
                <a:spcPct val="80000"/>
              </a:lnSpc>
            </a:pPr>
            <a:r>
              <a:rPr lang="en-GB" altLang="en-US" sz="1800"/>
              <a:t>Semantic service bindings and groundings include resource estimates, priority scheduling, spectrum of data latency in common terms</a:t>
            </a:r>
          </a:p>
          <a:p>
            <a:pPr lvl="1" eaLnBrk="1" hangingPunct="1">
              <a:lnSpc>
                <a:spcPct val="80000"/>
              </a:lnSpc>
            </a:pPr>
            <a:r>
              <a:rPr lang="en-GB" altLang="en-US" sz="1800"/>
              <a:t>Late semantic binding for real-time streams</a:t>
            </a:r>
          </a:p>
          <a:p>
            <a:pPr lvl="1" eaLnBrk="1" hangingPunct="1">
              <a:lnSpc>
                <a:spcPct val="80000"/>
              </a:lnSpc>
            </a:pPr>
            <a:r>
              <a:rPr lang="en-GB" altLang="en-US" sz="1800"/>
              <a:t>Semantic event detection and tagging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a:extLst>
              <a:ext uri="{FF2B5EF4-FFF2-40B4-BE49-F238E27FC236}">
                <a16:creationId xmlns:a16="http://schemas.microsoft.com/office/drawing/2014/main" id="{9514A5D8-425E-F444-A9DE-F6E72DA5162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a:t>September 2008</a:t>
            </a:r>
            <a:endParaRPr lang="en-US" altLang="en-US" sz="800"/>
          </a:p>
        </p:txBody>
      </p:sp>
      <p:sp>
        <p:nvSpPr>
          <p:cNvPr id="29699" name="Slide Number Placeholder 5">
            <a:extLst>
              <a:ext uri="{FF2B5EF4-FFF2-40B4-BE49-F238E27FC236}">
                <a16:creationId xmlns:a16="http://schemas.microsoft.com/office/drawing/2014/main" id="{77B8AD79-E1A9-0841-8DF0-E4050CE52E6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DB971B6-5862-4645-9107-B19873AB3748}" type="slidenum">
              <a:rPr lang="en-US" altLang="en-US" sz="800"/>
              <a:pPr/>
              <a:t>8</a:t>
            </a:fld>
            <a:endParaRPr lang="en-US" altLang="en-US" sz="800"/>
          </a:p>
        </p:txBody>
      </p:sp>
      <p:pic>
        <p:nvPicPr>
          <p:cNvPr id="29700" name="Picture 5">
            <a:extLst>
              <a:ext uri="{FF2B5EF4-FFF2-40B4-BE49-F238E27FC236}">
                <a16:creationId xmlns:a16="http://schemas.microsoft.com/office/drawing/2014/main" id="{519CD389-E1B0-814A-AFA8-FC417F1F5A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357438"/>
            <a:ext cx="3124200"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9701" name="Picture 7" descr="BD19665_[1]">
            <a:extLst>
              <a:ext uri="{FF2B5EF4-FFF2-40B4-BE49-F238E27FC236}">
                <a16:creationId xmlns:a16="http://schemas.microsoft.com/office/drawing/2014/main" id="{E6AA6508-4304-3F41-B60A-4B94862356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271463"/>
            <a:ext cx="1066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11">
            <a:extLst>
              <a:ext uri="{FF2B5EF4-FFF2-40B4-BE49-F238E27FC236}">
                <a16:creationId xmlns:a16="http://schemas.microsoft.com/office/drawing/2014/main" id="{48FFF7C6-2CE0-E348-B951-B87A24AFD4D5}"/>
              </a:ext>
            </a:extLst>
          </p:cNvPr>
          <p:cNvSpPr>
            <a:spLocks noGrp="1" noChangeArrowheads="1"/>
          </p:cNvSpPr>
          <p:nvPr>
            <p:ph type="title"/>
          </p:nvPr>
        </p:nvSpPr>
        <p:spPr/>
        <p:txBody>
          <a:bodyPr/>
          <a:lstStyle/>
          <a:p>
            <a:pPr eaLnBrk="1" hangingPunct="1"/>
            <a:r>
              <a:rPr lang="en-US" altLang="en-US"/>
              <a:t>Verifiable Information Quality Inventory</a:t>
            </a:r>
          </a:p>
        </p:txBody>
      </p:sp>
      <p:sp>
        <p:nvSpPr>
          <p:cNvPr id="29703" name="Rectangle 12">
            <a:extLst>
              <a:ext uri="{FF2B5EF4-FFF2-40B4-BE49-F238E27FC236}">
                <a16:creationId xmlns:a16="http://schemas.microsoft.com/office/drawing/2014/main" id="{475A7D17-4211-DF4E-9374-1412A2B17F71}"/>
              </a:ext>
            </a:extLst>
          </p:cNvPr>
          <p:cNvSpPr>
            <a:spLocks noGrp="1" noChangeArrowheads="1"/>
          </p:cNvSpPr>
          <p:nvPr>
            <p:ph type="body" idx="1"/>
          </p:nvPr>
        </p:nvSpPr>
        <p:spPr>
          <a:xfrm>
            <a:off x="381000" y="1143000"/>
            <a:ext cx="5257800" cy="5181600"/>
          </a:xfrm>
        </p:spPr>
        <p:txBody>
          <a:bodyPr/>
          <a:lstStyle/>
          <a:p>
            <a:pPr eaLnBrk="1" hangingPunct="1">
              <a:lnSpc>
                <a:spcPct val="80000"/>
              </a:lnSpc>
            </a:pPr>
            <a:r>
              <a:rPr lang="en-GB" altLang="en-US" sz="2000"/>
              <a:t>Current technologies</a:t>
            </a:r>
          </a:p>
          <a:p>
            <a:pPr lvl="1" eaLnBrk="1" hangingPunct="1">
              <a:lnSpc>
                <a:spcPct val="80000"/>
              </a:lnSpc>
            </a:pPr>
            <a:r>
              <a:rPr lang="en-GB" altLang="en-US" sz="1800"/>
              <a:t>Data pedigree algorithms (Ellis)</a:t>
            </a:r>
          </a:p>
          <a:p>
            <a:pPr lvl="1" eaLnBrk="1" hangingPunct="1">
              <a:lnSpc>
                <a:spcPct val="80000"/>
              </a:lnSpc>
            </a:pPr>
            <a:r>
              <a:rPr lang="en-GB" altLang="en-US" sz="1800"/>
              <a:t>Machine-readable formats (XML) and common semantic service ontology (OWL-S) including data-types</a:t>
            </a:r>
          </a:p>
          <a:p>
            <a:pPr eaLnBrk="1" hangingPunct="1">
              <a:lnSpc>
                <a:spcPct val="80000"/>
              </a:lnSpc>
            </a:pPr>
            <a:r>
              <a:rPr lang="en-GB" altLang="en-US" sz="2000"/>
              <a:t>Needed technologies</a:t>
            </a:r>
          </a:p>
          <a:p>
            <a:pPr lvl="1" eaLnBrk="1" hangingPunct="1">
              <a:lnSpc>
                <a:spcPct val="80000"/>
              </a:lnSpc>
            </a:pPr>
            <a:r>
              <a:rPr lang="en-GB" altLang="en-US" sz="1800"/>
              <a:t>Data quality (all dimensions conveyed in meaningful terms), uncertainty and provenance ontologies</a:t>
            </a:r>
            <a:endParaRPr lang="en-US" altLang="en-US" sz="1800"/>
          </a:p>
          <a:p>
            <a:pPr lvl="1" eaLnBrk="1" hangingPunct="1">
              <a:lnSpc>
                <a:spcPct val="80000"/>
              </a:lnSpc>
            </a:pPr>
            <a:r>
              <a:rPr lang="en-US" altLang="en-US" sz="1800"/>
              <a:t>Domain ontologies include domain and range value restrictions</a:t>
            </a:r>
          </a:p>
          <a:p>
            <a:pPr lvl="1" eaLnBrk="1" hangingPunct="1">
              <a:lnSpc>
                <a:spcPct val="80000"/>
              </a:lnSpc>
            </a:pPr>
            <a:r>
              <a:rPr lang="en-US" altLang="en-US" sz="1800"/>
              <a:t>Making provenance from two or more services interoperable</a:t>
            </a:r>
          </a:p>
          <a:p>
            <a:pPr lvl="1" eaLnBrk="1" hangingPunct="1">
              <a:lnSpc>
                <a:spcPct val="80000"/>
              </a:lnSpc>
            </a:pPr>
            <a:r>
              <a:rPr lang="en-US" altLang="en-US" sz="1800"/>
              <a:t>Smart quality propagation from two or more information services</a:t>
            </a:r>
          </a:p>
          <a:p>
            <a:pPr lvl="1" eaLnBrk="1" hangingPunct="1">
              <a:lnSpc>
                <a:spcPct val="80000"/>
              </a:lnSpc>
            </a:pPr>
            <a:r>
              <a:rPr lang="en-US" altLang="en-US" sz="1800"/>
              <a:t>Rulesets, explanation, trust and proof inferencing</a:t>
            </a:r>
          </a:p>
          <a:p>
            <a:pPr eaLnBrk="1" hangingPunct="1">
              <a:lnSpc>
                <a:spcPct val="80000"/>
              </a:lnSpc>
            </a:pPr>
            <a:endParaRPr lang="en-US" altLang="en-US"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a:extLst>
              <a:ext uri="{FF2B5EF4-FFF2-40B4-BE49-F238E27FC236}">
                <a16:creationId xmlns:a16="http://schemas.microsoft.com/office/drawing/2014/main" id="{087F3ADD-1888-AB4F-9DDE-F7163C2BAE4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a:t>September 2008</a:t>
            </a:r>
            <a:endParaRPr lang="en-US" altLang="en-US" sz="800"/>
          </a:p>
        </p:txBody>
      </p:sp>
      <p:sp>
        <p:nvSpPr>
          <p:cNvPr id="31747" name="Slide Number Placeholder 5">
            <a:extLst>
              <a:ext uri="{FF2B5EF4-FFF2-40B4-BE49-F238E27FC236}">
                <a16:creationId xmlns:a16="http://schemas.microsoft.com/office/drawing/2014/main" id="{642D021C-D68C-D84D-AA16-4C780FCF49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FEE33F3-2BAC-324F-94E8-A93A3B21A003}" type="slidenum">
              <a:rPr lang="en-US" altLang="en-US" sz="800"/>
              <a:pPr/>
              <a:t>9</a:t>
            </a:fld>
            <a:endParaRPr lang="en-US" altLang="en-US" sz="800"/>
          </a:p>
        </p:txBody>
      </p:sp>
      <p:grpSp>
        <p:nvGrpSpPr>
          <p:cNvPr id="31748" name="Group 4">
            <a:extLst>
              <a:ext uri="{FF2B5EF4-FFF2-40B4-BE49-F238E27FC236}">
                <a16:creationId xmlns:a16="http://schemas.microsoft.com/office/drawing/2014/main" id="{9BE836AB-4F51-5F43-86E2-F68975F36DEE}"/>
              </a:ext>
            </a:extLst>
          </p:cNvPr>
          <p:cNvGrpSpPr>
            <a:grpSpLocks/>
          </p:cNvGrpSpPr>
          <p:nvPr/>
        </p:nvGrpSpPr>
        <p:grpSpPr bwMode="auto">
          <a:xfrm flipH="1">
            <a:off x="7239000" y="2209800"/>
            <a:ext cx="817563" cy="914400"/>
            <a:chOff x="1680" y="1488"/>
            <a:chExt cx="528" cy="576"/>
          </a:xfrm>
        </p:grpSpPr>
        <p:sp>
          <p:nvSpPr>
            <p:cNvPr id="31761" name="Rectangle 5">
              <a:extLst>
                <a:ext uri="{FF2B5EF4-FFF2-40B4-BE49-F238E27FC236}">
                  <a16:creationId xmlns:a16="http://schemas.microsoft.com/office/drawing/2014/main" id="{69FC5015-B7C1-C54B-A653-24729DB45D97}"/>
                </a:ext>
              </a:extLst>
            </p:cNvPr>
            <p:cNvSpPr>
              <a:spLocks noChangeArrowheads="1"/>
            </p:cNvSpPr>
            <p:nvPr/>
          </p:nvSpPr>
          <p:spPr bwMode="auto">
            <a:xfrm>
              <a:off x="1680" y="1488"/>
              <a:ext cx="528" cy="576"/>
            </a:xfrm>
            <a:prstGeom prst="rect">
              <a:avLst/>
            </a:prstGeom>
            <a:gradFill rotWithShape="1">
              <a:gsLst>
                <a:gs pos="0">
                  <a:srgbClr val="009900"/>
                </a:gs>
                <a:gs pos="100000">
                  <a:srgbClr val="0056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31762" name="Picture 6" descr="wireframe head 2">
              <a:extLst>
                <a:ext uri="{FF2B5EF4-FFF2-40B4-BE49-F238E27FC236}">
                  <a16:creationId xmlns:a16="http://schemas.microsoft.com/office/drawing/2014/main" id="{35346CB6-8620-5540-8F28-CA1CAD585AFE}"/>
                </a:ext>
              </a:extLst>
            </p:cNvPr>
            <p:cNvPicPr>
              <a:picLocks noChangeAspect="1" noChangeArrowheads="1"/>
            </p:cNvPicPr>
            <p:nvPr/>
          </p:nvPicPr>
          <p:blipFill>
            <a:blip r:embed="rId3">
              <a:lum bright="94000"/>
              <a:extLst>
                <a:ext uri="{28A0092B-C50C-407E-A947-70E740481C1C}">
                  <a14:useLocalDpi xmlns:a14="http://schemas.microsoft.com/office/drawing/2010/main" val="0"/>
                </a:ext>
              </a:extLst>
            </a:blip>
            <a:srcRect/>
            <a:stretch>
              <a:fillRect/>
            </a:stretch>
          </p:blipFill>
          <p:spPr bwMode="auto">
            <a:xfrm>
              <a:off x="1728" y="1536"/>
              <a:ext cx="42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9" name="AutoShape 7">
            <a:extLst>
              <a:ext uri="{FF2B5EF4-FFF2-40B4-BE49-F238E27FC236}">
                <a16:creationId xmlns:a16="http://schemas.microsoft.com/office/drawing/2014/main" id="{05D65546-5ED5-ED4A-85DB-1A4825846248}"/>
              </a:ext>
            </a:extLst>
          </p:cNvPr>
          <p:cNvSpPr>
            <a:spLocks noChangeArrowheads="1"/>
          </p:cNvSpPr>
          <p:nvPr/>
        </p:nvSpPr>
        <p:spPr bwMode="auto">
          <a:xfrm>
            <a:off x="7010400" y="3733800"/>
            <a:ext cx="1125538" cy="457200"/>
          </a:xfrm>
          <a:prstGeom prst="can">
            <a:avLst>
              <a:gd name="adj" fmla="val 14583"/>
            </a:avLst>
          </a:prstGeom>
          <a:solidFill>
            <a:schemeClr val="accent1"/>
          </a:solidFill>
          <a:ln w="9525">
            <a:solidFill>
              <a:schemeClr val="tx1"/>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a:latin typeface="Helvetica" pitchFamily="2" charset="0"/>
              </a:rPr>
              <a:t>Gazetteer</a:t>
            </a:r>
          </a:p>
        </p:txBody>
      </p:sp>
      <p:sp>
        <p:nvSpPr>
          <p:cNvPr id="31750" name="AutoShape 8">
            <a:extLst>
              <a:ext uri="{FF2B5EF4-FFF2-40B4-BE49-F238E27FC236}">
                <a16:creationId xmlns:a16="http://schemas.microsoft.com/office/drawing/2014/main" id="{C65D9747-64A8-FA42-884A-D9A581BC2A2E}"/>
              </a:ext>
            </a:extLst>
          </p:cNvPr>
          <p:cNvSpPr>
            <a:spLocks noChangeArrowheads="1"/>
          </p:cNvSpPr>
          <p:nvPr/>
        </p:nvSpPr>
        <p:spPr bwMode="auto">
          <a:xfrm>
            <a:off x="7713663" y="4114800"/>
            <a:ext cx="1125537" cy="457200"/>
          </a:xfrm>
          <a:prstGeom prst="can">
            <a:avLst>
              <a:gd name="adj" fmla="val 12759"/>
            </a:avLst>
          </a:prstGeom>
          <a:solidFill>
            <a:schemeClr val="accent1"/>
          </a:solidFill>
          <a:ln w="9525">
            <a:solidFill>
              <a:schemeClr val="tx1"/>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a:latin typeface="Helvetica" pitchFamily="2" charset="0"/>
              </a:rPr>
              <a:t>Product Catalog</a:t>
            </a:r>
          </a:p>
        </p:txBody>
      </p:sp>
      <p:sp>
        <p:nvSpPr>
          <p:cNvPr id="31751" name="AutoShape 9">
            <a:extLst>
              <a:ext uri="{FF2B5EF4-FFF2-40B4-BE49-F238E27FC236}">
                <a16:creationId xmlns:a16="http://schemas.microsoft.com/office/drawing/2014/main" id="{236544A8-D66A-044B-A7CA-1FADE8F3B128}"/>
              </a:ext>
            </a:extLst>
          </p:cNvPr>
          <p:cNvSpPr>
            <a:spLocks noChangeArrowheads="1"/>
          </p:cNvSpPr>
          <p:nvPr/>
        </p:nvSpPr>
        <p:spPr bwMode="auto">
          <a:xfrm>
            <a:off x="6781800" y="4343400"/>
            <a:ext cx="1125538" cy="457200"/>
          </a:xfrm>
          <a:prstGeom prst="can">
            <a:avLst>
              <a:gd name="adj" fmla="val 12759"/>
            </a:avLst>
          </a:prstGeom>
          <a:solidFill>
            <a:schemeClr val="accent1"/>
          </a:solidFill>
          <a:ln w="9525">
            <a:solidFill>
              <a:schemeClr val="tx1"/>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a:latin typeface="Helvetica" pitchFamily="2" charset="0"/>
              </a:rPr>
              <a:t>Event Catalog</a:t>
            </a:r>
          </a:p>
        </p:txBody>
      </p:sp>
      <p:sp>
        <p:nvSpPr>
          <p:cNvPr id="31752" name="AutoShape 10">
            <a:extLst>
              <a:ext uri="{FF2B5EF4-FFF2-40B4-BE49-F238E27FC236}">
                <a16:creationId xmlns:a16="http://schemas.microsoft.com/office/drawing/2014/main" id="{109D16E1-A622-4F4C-95B8-0B12F3B6B248}"/>
              </a:ext>
            </a:extLst>
          </p:cNvPr>
          <p:cNvSpPr>
            <a:spLocks noChangeArrowheads="1"/>
          </p:cNvSpPr>
          <p:nvPr/>
        </p:nvSpPr>
        <p:spPr bwMode="auto">
          <a:xfrm flipV="1">
            <a:off x="7848600" y="4648200"/>
            <a:ext cx="860425" cy="457200"/>
          </a:xfrm>
          <a:prstGeom prst="foldedCorner">
            <a:avLst>
              <a:gd name="adj" fmla="val 12500"/>
            </a:avLst>
          </a:prstGeom>
          <a:solidFill>
            <a:schemeClr val="accent1"/>
          </a:solidFill>
          <a:ln w="9525">
            <a:solidFill>
              <a:schemeClr val="tx1"/>
            </a:solidFill>
            <a:round/>
            <a:headEnd/>
            <a:tailEnd/>
          </a:ln>
        </p:spPr>
        <p:txBody>
          <a:bodyPr rot="1080000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a:latin typeface="Helvetica" pitchFamily="2" charset="0"/>
              </a:rPr>
              <a:t>Search Terms</a:t>
            </a:r>
          </a:p>
        </p:txBody>
      </p:sp>
      <p:sp>
        <p:nvSpPr>
          <p:cNvPr id="31753" name="AutoShape 11">
            <a:extLst>
              <a:ext uri="{FF2B5EF4-FFF2-40B4-BE49-F238E27FC236}">
                <a16:creationId xmlns:a16="http://schemas.microsoft.com/office/drawing/2014/main" id="{052C78D0-D997-BD40-B046-FFF1FD3DD288}"/>
              </a:ext>
            </a:extLst>
          </p:cNvPr>
          <p:cNvSpPr>
            <a:spLocks noChangeArrowheads="1"/>
          </p:cNvSpPr>
          <p:nvPr/>
        </p:nvSpPr>
        <p:spPr bwMode="auto">
          <a:xfrm>
            <a:off x="6723063" y="4876800"/>
            <a:ext cx="1125537" cy="457200"/>
          </a:xfrm>
          <a:prstGeom prst="can">
            <a:avLst>
              <a:gd name="adj" fmla="val 12759"/>
            </a:avLst>
          </a:prstGeom>
          <a:solidFill>
            <a:schemeClr val="accent1"/>
          </a:solidFill>
          <a:ln w="9525">
            <a:solidFill>
              <a:schemeClr val="tx1"/>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a:latin typeface="Helvetica" pitchFamily="2" charset="0"/>
              </a:rPr>
              <a:t>Data Inventory</a:t>
            </a:r>
          </a:p>
        </p:txBody>
      </p:sp>
      <p:sp>
        <p:nvSpPr>
          <p:cNvPr id="31754" name="AutoShape 12">
            <a:extLst>
              <a:ext uri="{FF2B5EF4-FFF2-40B4-BE49-F238E27FC236}">
                <a16:creationId xmlns:a16="http://schemas.microsoft.com/office/drawing/2014/main" id="{5DE2C164-CB24-6E41-9F6D-9513337352D9}"/>
              </a:ext>
            </a:extLst>
          </p:cNvPr>
          <p:cNvSpPr>
            <a:spLocks noChangeArrowheads="1"/>
          </p:cNvSpPr>
          <p:nvPr/>
        </p:nvSpPr>
        <p:spPr bwMode="auto">
          <a:xfrm>
            <a:off x="7710488" y="5257800"/>
            <a:ext cx="1052512" cy="457200"/>
          </a:xfrm>
          <a:prstGeom prst="roundRect">
            <a:avLst>
              <a:gd name="adj" fmla="val 16667"/>
            </a:avLst>
          </a:prstGeom>
          <a:solidFill>
            <a:schemeClr val="accent1"/>
          </a:solidFill>
          <a:ln w="9525">
            <a:solidFill>
              <a:schemeClr val="tx1"/>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a:latin typeface="Helvetica" pitchFamily="2" charset="0"/>
              </a:rPr>
              <a:t>Content Analysis</a:t>
            </a:r>
          </a:p>
        </p:txBody>
      </p:sp>
      <p:sp>
        <p:nvSpPr>
          <p:cNvPr id="31755" name="AutoShape 13">
            <a:extLst>
              <a:ext uri="{FF2B5EF4-FFF2-40B4-BE49-F238E27FC236}">
                <a16:creationId xmlns:a16="http://schemas.microsoft.com/office/drawing/2014/main" id="{BAD4962E-9162-3A4A-A2B5-8B503ACDE0E9}"/>
              </a:ext>
            </a:extLst>
          </p:cNvPr>
          <p:cNvSpPr>
            <a:spLocks noChangeArrowheads="1"/>
          </p:cNvSpPr>
          <p:nvPr/>
        </p:nvSpPr>
        <p:spPr bwMode="auto">
          <a:xfrm rot="5400000">
            <a:off x="7367588" y="3238500"/>
            <a:ext cx="533400" cy="304800"/>
          </a:xfrm>
          <a:prstGeom prst="leftRightArrow">
            <a:avLst>
              <a:gd name="adj1" fmla="val 50000"/>
              <a:gd name="adj2" fmla="val 350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31756" name="Picture 14" descr="j0195384">
            <a:extLst>
              <a:ext uri="{FF2B5EF4-FFF2-40B4-BE49-F238E27FC236}">
                <a16:creationId xmlns:a16="http://schemas.microsoft.com/office/drawing/2014/main" id="{CF22D093-58BB-ED47-B35D-53393A9E75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400800" y="1295400"/>
            <a:ext cx="9699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7" name="AutoShape 15">
            <a:extLst>
              <a:ext uri="{FF2B5EF4-FFF2-40B4-BE49-F238E27FC236}">
                <a16:creationId xmlns:a16="http://schemas.microsoft.com/office/drawing/2014/main" id="{AE0622D6-2820-294A-BD1B-18904804FF70}"/>
              </a:ext>
            </a:extLst>
          </p:cNvPr>
          <p:cNvSpPr>
            <a:spLocks noChangeArrowheads="1"/>
          </p:cNvSpPr>
          <p:nvPr/>
        </p:nvSpPr>
        <p:spPr bwMode="auto">
          <a:xfrm rot="1601020">
            <a:off x="7010400" y="1676400"/>
            <a:ext cx="838200" cy="685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649" y="7650"/>
                </a:moveTo>
                <a:cubicBezTo>
                  <a:pt x="15491" y="5498"/>
                  <a:pt x="13244" y="4156"/>
                  <a:pt x="10800" y="4156"/>
                </a:cubicBezTo>
                <a:cubicBezTo>
                  <a:pt x="9968" y="4155"/>
                  <a:pt x="9143" y="4312"/>
                  <a:pt x="8369" y="4616"/>
                </a:cubicBezTo>
                <a:lnTo>
                  <a:pt x="6849" y="748"/>
                </a:lnTo>
                <a:cubicBezTo>
                  <a:pt x="8107" y="253"/>
                  <a:pt x="9447" y="-1"/>
                  <a:pt x="10800" y="0"/>
                </a:cubicBezTo>
                <a:cubicBezTo>
                  <a:pt x="14773" y="0"/>
                  <a:pt x="18425" y="2181"/>
                  <a:pt x="20309" y="5679"/>
                </a:cubicBezTo>
                <a:lnTo>
                  <a:pt x="22686" y="4399"/>
                </a:lnTo>
                <a:lnTo>
                  <a:pt x="20745" y="10871"/>
                </a:lnTo>
                <a:lnTo>
                  <a:pt x="14272" y="8930"/>
                </a:lnTo>
                <a:lnTo>
                  <a:pt x="16649" y="7650"/>
                </a:lnTo>
                <a:close/>
              </a:path>
            </a:pathLst>
          </a:cu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31758" name="Picture 18" descr="BD19665_[1]">
            <a:extLst>
              <a:ext uri="{FF2B5EF4-FFF2-40B4-BE49-F238E27FC236}">
                <a16:creationId xmlns:a16="http://schemas.microsoft.com/office/drawing/2014/main" id="{7FCFC12E-8504-134E-8390-CA3E2FB5AF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271463"/>
            <a:ext cx="1066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9" name="Rectangle 31">
            <a:extLst>
              <a:ext uri="{FF2B5EF4-FFF2-40B4-BE49-F238E27FC236}">
                <a16:creationId xmlns:a16="http://schemas.microsoft.com/office/drawing/2014/main" id="{763B49B6-4E6A-9842-8D60-003A6286D29D}"/>
              </a:ext>
            </a:extLst>
          </p:cNvPr>
          <p:cNvSpPr>
            <a:spLocks noGrp="1" noChangeArrowheads="1"/>
          </p:cNvSpPr>
          <p:nvPr>
            <p:ph type="title"/>
          </p:nvPr>
        </p:nvSpPr>
        <p:spPr/>
        <p:txBody>
          <a:bodyPr/>
          <a:lstStyle/>
          <a:p>
            <a:pPr eaLnBrk="1" hangingPunct="1"/>
            <a:r>
              <a:rPr lang="en-US" altLang="en-US"/>
              <a:t>Assisted Data &amp; Service Discovery Inventory</a:t>
            </a:r>
          </a:p>
        </p:txBody>
      </p:sp>
      <p:sp>
        <p:nvSpPr>
          <p:cNvPr id="31760" name="Rectangle 32">
            <a:extLst>
              <a:ext uri="{FF2B5EF4-FFF2-40B4-BE49-F238E27FC236}">
                <a16:creationId xmlns:a16="http://schemas.microsoft.com/office/drawing/2014/main" id="{9392BF6D-7B99-8C48-BE49-A028EB158526}"/>
              </a:ext>
            </a:extLst>
          </p:cNvPr>
          <p:cNvSpPr>
            <a:spLocks noGrp="1" noChangeArrowheads="1"/>
          </p:cNvSpPr>
          <p:nvPr>
            <p:ph type="body" idx="1"/>
          </p:nvPr>
        </p:nvSpPr>
        <p:spPr>
          <a:xfrm>
            <a:off x="381000" y="1143000"/>
            <a:ext cx="6019800" cy="5562600"/>
          </a:xfrm>
        </p:spPr>
        <p:txBody>
          <a:bodyPr/>
          <a:lstStyle/>
          <a:p>
            <a:pPr eaLnBrk="1" hangingPunct="1">
              <a:lnSpc>
                <a:spcPct val="80000"/>
              </a:lnSpc>
            </a:pPr>
            <a:r>
              <a:rPr lang="en-US" altLang="en-US" sz="2000"/>
              <a:t>Current technologies</a:t>
            </a:r>
          </a:p>
          <a:p>
            <a:pPr lvl="1" eaLnBrk="1" hangingPunct="1">
              <a:lnSpc>
                <a:spcPct val="80000"/>
              </a:lnSpc>
            </a:pPr>
            <a:r>
              <a:rPr lang="en-US" altLang="en-US" sz="1800"/>
              <a:t>Smart query with term expansion, narrowing, reasoning, abstracting selection workflows, capturing concepts of discovery, inventory and item/granule -level in finding data</a:t>
            </a:r>
          </a:p>
          <a:p>
            <a:pPr lvl="1" eaLnBrk="1" hangingPunct="1">
              <a:lnSpc>
                <a:spcPct val="80000"/>
              </a:lnSpc>
            </a:pPr>
            <a:r>
              <a:rPr lang="en-US" altLang="en-US" sz="1800"/>
              <a:t>Data and service description standards, web service directories, syndication services, topic/ concept maps</a:t>
            </a:r>
          </a:p>
          <a:p>
            <a:pPr lvl="1" eaLnBrk="1" hangingPunct="1">
              <a:lnSpc>
                <a:spcPct val="80000"/>
              </a:lnSpc>
            </a:pPr>
            <a:r>
              <a:rPr lang="en-US" altLang="en-US" sz="1800"/>
              <a:t>Established directory services (GCMD, ECHO, THREDDS)</a:t>
            </a:r>
          </a:p>
          <a:p>
            <a:pPr lvl="1" eaLnBrk="1" hangingPunct="1">
              <a:lnSpc>
                <a:spcPct val="80000"/>
              </a:lnSpc>
            </a:pPr>
            <a:r>
              <a:rPr lang="en-US" altLang="en-US" sz="1800"/>
              <a:t>Domain ontologies (SWEET, MMI, VSTO, …), rule-based logic, semantic query</a:t>
            </a:r>
          </a:p>
          <a:p>
            <a:pPr eaLnBrk="1" hangingPunct="1">
              <a:lnSpc>
                <a:spcPct val="80000"/>
              </a:lnSpc>
            </a:pPr>
            <a:r>
              <a:rPr lang="en-US" altLang="en-US" sz="2000"/>
              <a:t>Needed technologies</a:t>
            </a:r>
          </a:p>
          <a:p>
            <a:pPr lvl="1" eaLnBrk="1" hangingPunct="1">
              <a:lnSpc>
                <a:spcPct val="80000"/>
              </a:lnSpc>
            </a:pPr>
            <a:r>
              <a:rPr lang="en-US" altLang="en-US" sz="1800"/>
              <a:t>Community standards are needed to avoid wasted and inconsistent efforts</a:t>
            </a:r>
          </a:p>
          <a:p>
            <a:pPr lvl="1" eaLnBrk="1" hangingPunct="1">
              <a:lnSpc>
                <a:spcPct val="80000"/>
              </a:lnSpc>
            </a:pPr>
            <a:r>
              <a:rPr lang="en-US" altLang="en-US" sz="1800"/>
              <a:t>Smart mediation among catalogs that are using ontologies and/or standard data model</a:t>
            </a:r>
          </a:p>
          <a:p>
            <a:pPr lvl="1" eaLnBrk="1" hangingPunct="1">
              <a:lnSpc>
                <a:spcPct val="80000"/>
              </a:lnSpc>
            </a:pPr>
            <a:r>
              <a:rPr lang="en-US" altLang="en-US" sz="1800"/>
              <a:t>Semantic service registry</a:t>
            </a:r>
          </a:p>
          <a:p>
            <a:pPr lvl="1" eaLnBrk="1" hangingPunct="1">
              <a:lnSpc>
                <a:spcPct val="80000"/>
              </a:lnSpc>
            </a:pPr>
            <a:r>
              <a:rPr lang="en-US" altLang="en-US" sz="1800"/>
              <a:t>Data-type and service ontologies</a:t>
            </a:r>
          </a:p>
          <a:p>
            <a:pPr lvl="1" eaLnBrk="1" hangingPunct="1">
              <a:lnSpc>
                <a:spcPct val="80000"/>
              </a:lnSpc>
            </a:pPr>
            <a:r>
              <a:rPr lang="en-US" altLang="en-US" sz="1800"/>
              <a:t>Smart discovery of virtual data products (want data but need service to create it for you)</a:t>
            </a:r>
          </a:p>
          <a:p>
            <a:pPr lvl="1" eaLnBrk="1" hangingPunct="1">
              <a:lnSpc>
                <a:spcPct val="80000"/>
              </a:lnSpc>
            </a:pPr>
            <a:r>
              <a:rPr lang="en-US" altLang="en-US" sz="1800"/>
              <a:t>Smart crawlers to pull</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E99E2882F0A14F9D40F441F537320B" ma:contentTypeVersion="0" ma:contentTypeDescription="Create a new document." ma:contentTypeScope="" ma:versionID="de4ea9fd48ce4bcfbb0131e3fbb2a43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7769250-7D16-4867-8641-AAE77E5FAB8B}">
  <ds:schemaRefs>
    <ds:schemaRef ds:uri="http://schemas.microsoft.com/sharepoint/v3/contenttype/forms"/>
  </ds:schemaRefs>
</ds:datastoreItem>
</file>

<file path=customXml/itemProps2.xml><?xml version="1.0" encoding="utf-8"?>
<ds:datastoreItem xmlns:ds="http://schemas.openxmlformats.org/officeDocument/2006/customXml" ds:itemID="{88520E81-6A4D-460D-A87F-F4E4D76B45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ESDSWG_M6 TIWG Summary</Template>
  <TotalTime>33059</TotalTime>
  <Words>5165</Words>
  <Application>Microsoft Macintosh PowerPoint</Application>
  <PresentationFormat>On-screen Show (4:3)</PresentationFormat>
  <Paragraphs>763</Paragraphs>
  <Slides>27</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ＭＳ Ｐゴシック</vt:lpstr>
      <vt:lpstr>Helvetica</vt:lpstr>
      <vt:lpstr>Lucida Sans Unicode</vt:lpstr>
      <vt:lpstr>Times</vt:lpstr>
      <vt:lpstr>Wingdings</vt:lpstr>
      <vt:lpstr>Arial Narrow</vt:lpstr>
      <vt:lpstr>Blank Presentation</vt:lpstr>
      <vt:lpstr>Semantic Web  Infusion Roadmap V1.0  Gap Analysis 1.6</vt:lpstr>
      <vt:lpstr>Background: Technology Infusion Process</vt:lpstr>
      <vt:lpstr>Infusing Semantic Web Will Help Realize the Vision for all Middleware Services and Assisted Capabilities</vt:lpstr>
      <vt:lpstr>Interactive Data Analysis Inventory</vt:lpstr>
      <vt:lpstr>Seamless Data Access Inventory</vt:lpstr>
      <vt:lpstr>Interoperable Information Services Inventory</vt:lpstr>
      <vt:lpstr>Responsive Information Delivery Inventory</vt:lpstr>
      <vt:lpstr>Verifiable Information Quality Inventory</vt:lpstr>
      <vt:lpstr>Assisted Data &amp; Service Discovery Inventory</vt:lpstr>
      <vt:lpstr>Assisted Knowledge Building Inventory</vt:lpstr>
      <vt:lpstr>Scalable Analysis Portals Inventory</vt:lpstr>
      <vt:lpstr>Community Modeling Frameworks Inventory</vt:lpstr>
      <vt:lpstr>Keys to notations in gap analysis</vt:lpstr>
      <vt:lpstr>Keys to notations in gap analysis</vt:lpstr>
      <vt:lpstr>Semantic Web Roadmap</vt:lpstr>
      <vt:lpstr>Semantic Web Roadmap - Gap Analysis</vt:lpstr>
      <vt:lpstr>Semantic Web Roadmap - Gap Analysis</vt:lpstr>
      <vt:lpstr>Semantic Web Roadmap (expanded capability)</vt:lpstr>
      <vt:lpstr>Roadmap - getting from near-term to mid-term </vt:lpstr>
      <vt:lpstr>Roadmap - getting from near-term to mid-term </vt:lpstr>
      <vt:lpstr>Semantic Web: Roadmap Details </vt:lpstr>
      <vt:lpstr>Semantic Web: Roadmap Details – TRL estimate</vt:lpstr>
      <vt:lpstr>Technology Inventory for Semantic Web</vt:lpstr>
      <vt:lpstr>What NASA could fund now – priorities </vt:lpstr>
      <vt:lpstr>What NASA could fund now – priorities </vt:lpstr>
      <vt:lpstr>What NASA could fund now – priorities </vt:lpstr>
      <vt:lpstr>Ongoing Steps</vt:lpstr>
    </vt:vector>
  </TitlesOfParts>
  <Company>HAO/ESSL/NCAR</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Fox</dc:creator>
  <cp:lastModifiedBy>Peter Fox</cp:lastModifiedBy>
  <cp:revision>130</cp:revision>
  <cp:lastPrinted>2008-07-31T02:20:20Z</cp:lastPrinted>
  <dcterms:created xsi:type="dcterms:W3CDTF">2008-11-25T14:20:31Z</dcterms:created>
  <dcterms:modified xsi:type="dcterms:W3CDTF">2018-04-04T21:23:19Z</dcterms:modified>
</cp:coreProperties>
</file>