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2"/>
  </p:notesMasterIdLst>
  <p:sldIdLst>
    <p:sldId id="294" r:id="rId3"/>
    <p:sldId id="305" r:id="rId4"/>
    <p:sldId id="297" r:id="rId5"/>
    <p:sldId id="299" r:id="rId6"/>
    <p:sldId id="301" r:id="rId7"/>
    <p:sldId id="304" r:id="rId8"/>
    <p:sldId id="300" r:id="rId9"/>
    <p:sldId id="293" r:id="rId10"/>
    <p:sldId id="292" r:id="rId11"/>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E6F523"/>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84825-26AC-4BBD-8CCB-3A3916CAB7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46202B-FD9E-4010-904B-C6C3825E943F}">
      <dgm:prSet/>
      <dgm:spPr/>
      <dgm:t>
        <a:bodyPr/>
        <a:lstStyle/>
        <a:p>
          <a:pPr rtl="0"/>
          <a:r>
            <a:rPr lang="en-US" dirty="0" smtClean="0"/>
            <a:t>Can help a potential user find your data and learn enough to decide whether they can  re-use it for their own work</a:t>
          </a:r>
          <a:endParaRPr lang="en-US" dirty="0"/>
        </a:p>
      </dgm:t>
    </dgm:pt>
    <dgm:pt modelId="{9CF4E909-7BB7-428C-9F44-D13FF6155413}" type="parTrans" cxnId="{804EBC5F-A530-4309-85EF-28661D78E478}">
      <dgm:prSet/>
      <dgm:spPr/>
      <dgm:t>
        <a:bodyPr/>
        <a:lstStyle/>
        <a:p>
          <a:endParaRPr lang="en-US"/>
        </a:p>
      </dgm:t>
    </dgm:pt>
    <dgm:pt modelId="{8C41313F-0327-4E6D-BDAB-04E7EAD01D0A}" type="sibTrans" cxnId="{804EBC5F-A530-4309-85EF-28661D78E478}">
      <dgm:prSet/>
      <dgm:spPr/>
      <dgm:t>
        <a:bodyPr/>
        <a:lstStyle/>
        <a:p>
          <a:endParaRPr lang="en-US"/>
        </a:p>
      </dgm:t>
    </dgm:pt>
    <dgm:pt modelId="{D441ED48-45BA-4D6C-8A34-72E6A89DDDA9}">
      <dgm:prSet/>
      <dgm:spPr/>
      <dgm:t>
        <a:bodyPr/>
        <a:lstStyle/>
        <a:p>
          <a:pPr rtl="0"/>
          <a:endParaRPr lang="en-US" dirty="0"/>
        </a:p>
      </dgm:t>
    </dgm:pt>
    <dgm:pt modelId="{99653AC5-49D9-4D1B-BC98-FCCDE40F7B68}" type="parTrans" cxnId="{64F3CD2E-B892-4963-8C3D-2EC00B9C4509}">
      <dgm:prSet/>
      <dgm:spPr/>
      <dgm:t>
        <a:bodyPr/>
        <a:lstStyle/>
        <a:p>
          <a:endParaRPr lang="en-US"/>
        </a:p>
      </dgm:t>
    </dgm:pt>
    <dgm:pt modelId="{54C88767-E121-46B3-ABD7-5D960414F94F}" type="sibTrans" cxnId="{64F3CD2E-B892-4963-8C3D-2EC00B9C4509}">
      <dgm:prSet/>
      <dgm:spPr/>
      <dgm:t>
        <a:bodyPr/>
        <a:lstStyle/>
        <a:p>
          <a:endParaRPr lang="en-US"/>
        </a:p>
      </dgm:t>
    </dgm:pt>
    <dgm:pt modelId="{BA5BC60D-77F7-4922-8D70-FB7C21811523}">
      <dgm:prSet/>
      <dgm:spPr/>
      <dgm:t>
        <a:bodyPr/>
        <a:lstStyle/>
        <a:p>
          <a:pPr rtl="0"/>
          <a:r>
            <a:rPr lang="en-US" dirty="0" smtClean="0"/>
            <a:t>Can help you establish your credibility &amp; reputation:</a:t>
          </a:r>
          <a:endParaRPr lang="en-US" dirty="0"/>
        </a:p>
      </dgm:t>
    </dgm:pt>
    <dgm:pt modelId="{AB9DDF8D-B95B-4DF4-9650-BE8BB6296C67}" type="parTrans" cxnId="{7B877474-16DD-4669-BCB5-2A00A17F3F0D}">
      <dgm:prSet/>
      <dgm:spPr/>
      <dgm:t>
        <a:bodyPr/>
        <a:lstStyle/>
        <a:p>
          <a:endParaRPr lang="en-US"/>
        </a:p>
      </dgm:t>
    </dgm:pt>
    <dgm:pt modelId="{23F34348-7214-42E6-A591-F7B12C0E6310}" type="sibTrans" cxnId="{7B877474-16DD-4669-BCB5-2A00A17F3F0D}">
      <dgm:prSet/>
      <dgm:spPr/>
      <dgm:t>
        <a:bodyPr/>
        <a:lstStyle/>
        <a:p>
          <a:endParaRPr lang="en-US"/>
        </a:p>
      </dgm:t>
    </dgm:pt>
    <dgm:pt modelId="{58DA6922-730B-49AB-89B0-BD9660A37140}">
      <dgm:prSet/>
      <dgm:spPr/>
      <dgm:t>
        <a:bodyPr/>
        <a:lstStyle/>
        <a:p>
          <a:pPr rtl="0"/>
          <a:r>
            <a:rPr lang="en-US" dirty="0" smtClean="0"/>
            <a:t>Are often the means by which agencies &amp; institutions evaluate grant proposals</a:t>
          </a:r>
          <a:endParaRPr lang="en-US" dirty="0"/>
        </a:p>
      </dgm:t>
    </dgm:pt>
    <dgm:pt modelId="{21FD6799-75CD-41C2-AAEF-323BE5BEE97E}" type="parTrans" cxnId="{B08DC5B1-1C95-4207-AA05-41EB8AE17A65}">
      <dgm:prSet/>
      <dgm:spPr/>
      <dgm:t>
        <a:bodyPr/>
        <a:lstStyle/>
        <a:p>
          <a:endParaRPr lang="en-US"/>
        </a:p>
      </dgm:t>
    </dgm:pt>
    <dgm:pt modelId="{4ACDE489-8BEB-4D7D-9C2D-ABF2301BB438}" type="sibTrans" cxnId="{B08DC5B1-1C95-4207-AA05-41EB8AE17A65}">
      <dgm:prSet/>
      <dgm:spPr/>
      <dgm:t>
        <a:bodyPr/>
        <a:lstStyle/>
        <a:p>
          <a:endParaRPr lang="en-US"/>
        </a:p>
      </dgm:t>
    </dgm:pt>
    <dgm:pt modelId="{18A3FA41-E4FF-490D-9DCC-91F9C19ADA08}">
      <dgm:prSet/>
      <dgm:spPr/>
      <dgm:t>
        <a:bodyPr/>
        <a:lstStyle/>
        <a:p>
          <a:pPr rtl="0"/>
          <a:r>
            <a:rPr lang="en-US" dirty="0" smtClean="0"/>
            <a:t>Make your work more discoverable and well-known, thus leading to future opportunities for collaboration</a:t>
          </a:r>
          <a:endParaRPr lang="en-US" dirty="0"/>
        </a:p>
      </dgm:t>
    </dgm:pt>
    <dgm:pt modelId="{5EAE479A-E7DB-44D6-BA8F-DB13CF65EFFD}" type="parTrans" cxnId="{CD534499-6DC1-455E-9496-16F16043234F}">
      <dgm:prSet/>
      <dgm:spPr/>
      <dgm:t>
        <a:bodyPr/>
        <a:lstStyle/>
        <a:p>
          <a:endParaRPr lang="en-US"/>
        </a:p>
      </dgm:t>
    </dgm:pt>
    <dgm:pt modelId="{901B8956-24FC-4C9A-B4C9-F690D3037BEE}" type="sibTrans" cxnId="{CD534499-6DC1-455E-9496-16F16043234F}">
      <dgm:prSet/>
      <dgm:spPr/>
      <dgm:t>
        <a:bodyPr/>
        <a:lstStyle/>
        <a:p>
          <a:endParaRPr lang="en-US"/>
        </a:p>
      </dgm:t>
    </dgm:pt>
    <dgm:pt modelId="{530809B6-0FE5-4E07-8EA5-D3CB8816662B}">
      <dgm:prSet/>
      <dgm:spPr/>
      <dgm:t>
        <a:bodyPr/>
        <a:lstStyle/>
        <a:p>
          <a:pPr rtl="0"/>
          <a:r>
            <a:rPr lang="en-US" dirty="0" smtClean="0"/>
            <a:t>Factors for hiring &amp; tenure by academic institutions often include:</a:t>
          </a:r>
          <a:endParaRPr lang="en-US" dirty="0"/>
        </a:p>
      </dgm:t>
    </dgm:pt>
    <dgm:pt modelId="{4462241A-48C7-48E3-987C-02FF92D2F5B4}" type="parTrans" cxnId="{55E4FC8B-E6E7-4D14-A0BC-6AFF0E38D264}">
      <dgm:prSet/>
      <dgm:spPr/>
    </dgm:pt>
    <dgm:pt modelId="{32964962-F822-44E5-B1E0-6743A37BEF49}" type="sibTrans" cxnId="{55E4FC8B-E6E7-4D14-A0BC-6AFF0E38D264}">
      <dgm:prSet/>
      <dgm:spPr/>
    </dgm:pt>
    <dgm:pt modelId="{6E332F83-3DE8-465B-A699-CA2793528679}">
      <dgm:prSet/>
      <dgm:spPr/>
      <dgm:t>
        <a:bodyPr/>
        <a:lstStyle/>
        <a:p>
          <a:pPr rtl="0"/>
          <a:r>
            <a:rPr lang="en-US" smtClean="0"/>
            <a:t>Surveys of journals &amp; publications in which your papers / data are published </a:t>
          </a:r>
          <a:endParaRPr lang="en-US" dirty="0"/>
        </a:p>
      </dgm:t>
    </dgm:pt>
    <dgm:pt modelId="{B42E5D62-A9F9-4EDE-A0CD-D42CD36EE042}" type="parTrans" cxnId="{B6659A1B-F36B-474E-9A48-D87D5857C592}">
      <dgm:prSet/>
      <dgm:spPr/>
      <dgm:t>
        <a:bodyPr/>
        <a:lstStyle/>
        <a:p>
          <a:endParaRPr lang="en-US"/>
        </a:p>
      </dgm:t>
    </dgm:pt>
    <dgm:pt modelId="{E311FAD5-0D93-48F3-B08B-57A6087134AF}" type="sibTrans" cxnId="{B6659A1B-F36B-474E-9A48-D87D5857C592}">
      <dgm:prSet/>
      <dgm:spPr/>
      <dgm:t>
        <a:bodyPr/>
        <a:lstStyle/>
        <a:p>
          <a:endParaRPr lang="en-US"/>
        </a:p>
      </dgm:t>
    </dgm:pt>
    <dgm:pt modelId="{6AA2374F-1F3C-47CA-B50E-43289B069AEE}">
      <dgm:prSet/>
      <dgm:spPr/>
      <dgm:t>
        <a:bodyPr/>
        <a:lstStyle/>
        <a:p>
          <a:pPr rtl="0"/>
          <a:r>
            <a:rPr lang="en-US" dirty="0" smtClean="0"/>
            <a:t>The reputation of journals &amp; publications in which your data are included or mentioned in citations</a:t>
          </a:r>
          <a:endParaRPr lang="en-US" dirty="0"/>
        </a:p>
      </dgm:t>
    </dgm:pt>
    <dgm:pt modelId="{626CBCBC-0991-41B2-9F3B-010680DF195F}" type="parTrans" cxnId="{3318878D-D352-4F83-8FB9-1DB9DC8D5C57}">
      <dgm:prSet/>
      <dgm:spPr/>
      <dgm:t>
        <a:bodyPr/>
        <a:lstStyle/>
        <a:p>
          <a:endParaRPr lang="en-US"/>
        </a:p>
      </dgm:t>
    </dgm:pt>
    <dgm:pt modelId="{ACF3372C-7E1E-4E0F-9FDC-C4821D35FBA7}" type="sibTrans" cxnId="{3318878D-D352-4F83-8FB9-1DB9DC8D5C57}">
      <dgm:prSet/>
      <dgm:spPr/>
      <dgm:t>
        <a:bodyPr/>
        <a:lstStyle/>
        <a:p>
          <a:endParaRPr lang="en-US"/>
        </a:p>
      </dgm:t>
    </dgm:pt>
    <dgm:pt modelId="{1F17872C-B1DB-4781-891A-74CC5CD1E955}">
      <dgm:prSet/>
      <dgm:spPr/>
      <dgm:t>
        <a:bodyPr/>
        <a:lstStyle/>
        <a:p>
          <a:pPr rtl="0"/>
          <a:r>
            <a:rPr lang="en-US" dirty="0" smtClean="0"/>
            <a:t>The number of times your data are used by others </a:t>
          </a:r>
          <a:endParaRPr lang="en-US" dirty="0"/>
        </a:p>
      </dgm:t>
    </dgm:pt>
    <dgm:pt modelId="{839F2FED-0F01-4903-BBE4-E7D00AB950E8}" type="parTrans" cxnId="{DDC85E28-C5F0-4997-BDDD-C0C1E3BCB7E2}">
      <dgm:prSet/>
      <dgm:spPr/>
      <dgm:t>
        <a:bodyPr/>
        <a:lstStyle/>
        <a:p>
          <a:endParaRPr lang="en-US"/>
        </a:p>
      </dgm:t>
    </dgm:pt>
    <dgm:pt modelId="{A3A88494-C714-40F5-9825-2F30AE068345}" type="sibTrans" cxnId="{DDC85E28-C5F0-4997-BDDD-C0C1E3BCB7E2}">
      <dgm:prSet/>
      <dgm:spPr/>
      <dgm:t>
        <a:bodyPr/>
        <a:lstStyle/>
        <a:p>
          <a:endParaRPr lang="en-US"/>
        </a:p>
      </dgm:t>
    </dgm:pt>
    <dgm:pt modelId="{2EDB55B4-1135-4B97-BA5F-0B98AFEB333B}" type="pres">
      <dgm:prSet presAssocID="{85884825-26AC-4BBD-8CCB-3A3916CAB78F}" presName="linear" presStyleCnt="0">
        <dgm:presLayoutVars>
          <dgm:animLvl val="lvl"/>
          <dgm:resizeHandles val="exact"/>
        </dgm:presLayoutVars>
      </dgm:prSet>
      <dgm:spPr/>
      <dgm:t>
        <a:bodyPr/>
        <a:lstStyle/>
        <a:p>
          <a:endParaRPr lang="en-US"/>
        </a:p>
      </dgm:t>
    </dgm:pt>
    <dgm:pt modelId="{D68AA4D0-57C1-4514-AD12-425327A2C239}" type="pres">
      <dgm:prSet presAssocID="{D446202B-FD9E-4010-904B-C6C3825E943F}" presName="parentText" presStyleLbl="node1" presStyleIdx="0" presStyleCnt="2">
        <dgm:presLayoutVars>
          <dgm:chMax val="0"/>
          <dgm:bulletEnabled val="1"/>
        </dgm:presLayoutVars>
      </dgm:prSet>
      <dgm:spPr/>
      <dgm:t>
        <a:bodyPr/>
        <a:lstStyle/>
        <a:p>
          <a:endParaRPr lang="en-US"/>
        </a:p>
      </dgm:t>
    </dgm:pt>
    <dgm:pt modelId="{76C28045-2B52-4934-9E0D-31AA40900E9F}" type="pres">
      <dgm:prSet presAssocID="{D446202B-FD9E-4010-904B-C6C3825E943F}" presName="childText" presStyleLbl="revTx" presStyleIdx="0" presStyleCnt="2">
        <dgm:presLayoutVars>
          <dgm:bulletEnabled val="1"/>
        </dgm:presLayoutVars>
      </dgm:prSet>
      <dgm:spPr/>
      <dgm:t>
        <a:bodyPr/>
        <a:lstStyle/>
        <a:p>
          <a:endParaRPr lang="en-US"/>
        </a:p>
      </dgm:t>
    </dgm:pt>
    <dgm:pt modelId="{05C55C68-228E-46E4-8ADF-FFD6025F953E}" type="pres">
      <dgm:prSet presAssocID="{BA5BC60D-77F7-4922-8D70-FB7C21811523}" presName="parentText" presStyleLbl="node1" presStyleIdx="1" presStyleCnt="2" custLinFactNeighborX="-107" custLinFactNeighborY="-7363">
        <dgm:presLayoutVars>
          <dgm:chMax val="0"/>
          <dgm:bulletEnabled val="1"/>
        </dgm:presLayoutVars>
      </dgm:prSet>
      <dgm:spPr/>
      <dgm:t>
        <a:bodyPr/>
        <a:lstStyle/>
        <a:p>
          <a:endParaRPr lang="en-US"/>
        </a:p>
      </dgm:t>
    </dgm:pt>
    <dgm:pt modelId="{7EA64BC6-12CE-4C4A-9BE2-73B500209C1F}" type="pres">
      <dgm:prSet presAssocID="{BA5BC60D-77F7-4922-8D70-FB7C21811523}" presName="childText" presStyleLbl="revTx" presStyleIdx="1" presStyleCnt="2">
        <dgm:presLayoutVars>
          <dgm:bulletEnabled val="1"/>
        </dgm:presLayoutVars>
      </dgm:prSet>
      <dgm:spPr/>
      <dgm:t>
        <a:bodyPr/>
        <a:lstStyle/>
        <a:p>
          <a:endParaRPr lang="en-US"/>
        </a:p>
      </dgm:t>
    </dgm:pt>
  </dgm:ptLst>
  <dgm:cxnLst>
    <dgm:cxn modelId="{B6659A1B-F36B-474E-9A48-D87D5857C592}" srcId="{530809B6-0FE5-4E07-8EA5-D3CB8816662B}" destId="{6E332F83-3DE8-465B-A699-CA2793528679}" srcOrd="0" destOrd="0" parTransId="{B42E5D62-A9F9-4EDE-A0CD-D42CD36EE042}" sibTransId="{E311FAD5-0D93-48F3-B08B-57A6087134AF}"/>
    <dgm:cxn modelId="{DDC85E28-C5F0-4997-BDDD-C0C1E3BCB7E2}" srcId="{530809B6-0FE5-4E07-8EA5-D3CB8816662B}" destId="{1F17872C-B1DB-4781-891A-74CC5CD1E955}" srcOrd="2" destOrd="0" parTransId="{839F2FED-0F01-4903-BBE4-E7D00AB950E8}" sibTransId="{A3A88494-C714-40F5-9825-2F30AE068345}"/>
    <dgm:cxn modelId="{3BA94AF7-96F7-4575-A6CF-4F1B499F12E9}" type="presOf" srcId="{18A3FA41-E4FF-490D-9DCC-91F9C19ADA08}" destId="{7EA64BC6-12CE-4C4A-9BE2-73B500209C1F}" srcOrd="0" destOrd="1" presId="urn:microsoft.com/office/officeart/2005/8/layout/vList2"/>
    <dgm:cxn modelId="{E52B8D62-A099-4F50-846F-EA6C08DB82DB}" type="presOf" srcId="{6E332F83-3DE8-465B-A699-CA2793528679}" destId="{7EA64BC6-12CE-4C4A-9BE2-73B500209C1F}" srcOrd="0" destOrd="3" presId="urn:microsoft.com/office/officeart/2005/8/layout/vList2"/>
    <dgm:cxn modelId="{B08DC5B1-1C95-4207-AA05-41EB8AE17A65}" srcId="{BA5BC60D-77F7-4922-8D70-FB7C21811523}" destId="{58DA6922-730B-49AB-89B0-BD9660A37140}" srcOrd="0" destOrd="0" parTransId="{21FD6799-75CD-41C2-AAEF-323BE5BEE97E}" sibTransId="{4ACDE489-8BEB-4D7D-9C2D-ABF2301BB438}"/>
    <dgm:cxn modelId="{A48A0206-9A1D-4926-8312-298E0E841529}" type="presOf" srcId="{BA5BC60D-77F7-4922-8D70-FB7C21811523}" destId="{05C55C68-228E-46E4-8ADF-FFD6025F953E}" srcOrd="0" destOrd="0" presId="urn:microsoft.com/office/officeart/2005/8/layout/vList2"/>
    <dgm:cxn modelId="{6AADD52D-4220-4595-A441-16A6B4E70C26}" type="presOf" srcId="{58DA6922-730B-49AB-89B0-BD9660A37140}" destId="{7EA64BC6-12CE-4C4A-9BE2-73B500209C1F}" srcOrd="0" destOrd="0" presId="urn:microsoft.com/office/officeart/2005/8/layout/vList2"/>
    <dgm:cxn modelId="{64F3CD2E-B892-4963-8C3D-2EC00B9C4509}" srcId="{D446202B-FD9E-4010-904B-C6C3825E943F}" destId="{D441ED48-45BA-4D6C-8A34-72E6A89DDDA9}" srcOrd="0" destOrd="0" parTransId="{99653AC5-49D9-4D1B-BC98-FCCDE40F7B68}" sibTransId="{54C88767-E121-46B3-ABD7-5D960414F94F}"/>
    <dgm:cxn modelId="{AFD83F53-5586-49BD-8720-399B3076B857}" type="presOf" srcId="{D441ED48-45BA-4D6C-8A34-72E6A89DDDA9}" destId="{76C28045-2B52-4934-9E0D-31AA40900E9F}" srcOrd="0" destOrd="0" presId="urn:microsoft.com/office/officeart/2005/8/layout/vList2"/>
    <dgm:cxn modelId="{A0C0B2D0-CA0B-4002-A00D-DF06E3B82DD7}" type="presOf" srcId="{6AA2374F-1F3C-47CA-B50E-43289B069AEE}" destId="{7EA64BC6-12CE-4C4A-9BE2-73B500209C1F}" srcOrd="0" destOrd="4" presId="urn:microsoft.com/office/officeart/2005/8/layout/vList2"/>
    <dgm:cxn modelId="{2F2784AC-AAC3-425C-B71A-44BC48989644}" type="presOf" srcId="{85884825-26AC-4BBD-8CCB-3A3916CAB78F}" destId="{2EDB55B4-1135-4B97-BA5F-0B98AFEB333B}" srcOrd="0" destOrd="0" presId="urn:microsoft.com/office/officeart/2005/8/layout/vList2"/>
    <dgm:cxn modelId="{3318878D-D352-4F83-8FB9-1DB9DC8D5C57}" srcId="{530809B6-0FE5-4E07-8EA5-D3CB8816662B}" destId="{6AA2374F-1F3C-47CA-B50E-43289B069AEE}" srcOrd="1" destOrd="0" parTransId="{626CBCBC-0991-41B2-9F3B-010680DF195F}" sibTransId="{ACF3372C-7E1E-4E0F-9FDC-C4821D35FBA7}"/>
    <dgm:cxn modelId="{0F2A4EBD-C8E9-45D6-B4A1-03A5ADA7E96F}" type="presOf" srcId="{530809B6-0FE5-4E07-8EA5-D3CB8816662B}" destId="{7EA64BC6-12CE-4C4A-9BE2-73B500209C1F}" srcOrd="0" destOrd="2" presId="urn:microsoft.com/office/officeart/2005/8/layout/vList2"/>
    <dgm:cxn modelId="{D5F655C6-E328-4B39-A070-054DC9B7C50F}" type="presOf" srcId="{1F17872C-B1DB-4781-891A-74CC5CD1E955}" destId="{7EA64BC6-12CE-4C4A-9BE2-73B500209C1F}" srcOrd="0" destOrd="5" presId="urn:microsoft.com/office/officeart/2005/8/layout/vList2"/>
    <dgm:cxn modelId="{893AE822-723E-4EE9-9171-220C50AF2A64}" type="presOf" srcId="{D446202B-FD9E-4010-904B-C6C3825E943F}" destId="{D68AA4D0-57C1-4514-AD12-425327A2C239}" srcOrd="0" destOrd="0" presId="urn:microsoft.com/office/officeart/2005/8/layout/vList2"/>
    <dgm:cxn modelId="{55E4FC8B-E6E7-4D14-A0BC-6AFF0E38D264}" srcId="{BA5BC60D-77F7-4922-8D70-FB7C21811523}" destId="{530809B6-0FE5-4E07-8EA5-D3CB8816662B}" srcOrd="2" destOrd="0" parTransId="{4462241A-48C7-48E3-987C-02FF92D2F5B4}" sibTransId="{32964962-F822-44E5-B1E0-6743A37BEF49}"/>
    <dgm:cxn modelId="{804EBC5F-A530-4309-85EF-28661D78E478}" srcId="{85884825-26AC-4BBD-8CCB-3A3916CAB78F}" destId="{D446202B-FD9E-4010-904B-C6C3825E943F}" srcOrd="0" destOrd="0" parTransId="{9CF4E909-7BB7-428C-9F44-D13FF6155413}" sibTransId="{8C41313F-0327-4E6D-BDAB-04E7EAD01D0A}"/>
    <dgm:cxn modelId="{7B877474-16DD-4669-BCB5-2A00A17F3F0D}" srcId="{85884825-26AC-4BBD-8CCB-3A3916CAB78F}" destId="{BA5BC60D-77F7-4922-8D70-FB7C21811523}" srcOrd="1" destOrd="0" parTransId="{AB9DDF8D-B95B-4DF4-9650-BE8BB6296C67}" sibTransId="{23F34348-7214-42E6-A591-F7B12C0E6310}"/>
    <dgm:cxn modelId="{CD534499-6DC1-455E-9496-16F16043234F}" srcId="{BA5BC60D-77F7-4922-8D70-FB7C21811523}" destId="{18A3FA41-E4FF-490D-9DCC-91F9C19ADA08}" srcOrd="1" destOrd="0" parTransId="{5EAE479A-E7DB-44D6-BA8F-DB13CF65EFFD}" sibTransId="{901B8956-24FC-4C9A-B4C9-F690D3037BEE}"/>
    <dgm:cxn modelId="{F5196042-F198-4DCE-B8D0-DA9F4DD53155}" type="presParOf" srcId="{2EDB55B4-1135-4B97-BA5F-0B98AFEB333B}" destId="{D68AA4D0-57C1-4514-AD12-425327A2C239}" srcOrd="0" destOrd="0" presId="urn:microsoft.com/office/officeart/2005/8/layout/vList2"/>
    <dgm:cxn modelId="{98DB0519-DC43-4E61-969A-B49CF756B216}" type="presParOf" srcId="{2EDB55B4-1135-4B97-BA5F-0B98AFEB333B}" destId="{76C28045-2B52-4934-9E0D-31AA40900E9F}" srcOrd="1" destOrd="0" presId="urn:microsoft.com/office/officeart/2005/8/layout/vList2"/>
    <dgm:cxn modelId="{BEDDAFEA-F6B5-491A-BBD5-457016DDE9FE}" type="presParOf" srcId="{2EDB55B4-1135-4B97-BA5F-0B98AFEB333B}" destId="{05C55C68-228E-46E4-8ADF-FFD6025F953E}" srcOrd="2" destOrd="0" presId="urn:microsoft.com/office/officeart/2005/8/layout/vList2"/>
    <dgm:cxn modelId="{C6E74FF4-6C85-49A4-8C78-4DC0098B386A}" type="presParOf" srcId="{2EDB55B4-1135-4B97-BA5F-0B98AFEB333B}" destId="{7EA64BC6-12CE-4C4A-9BE2-73B500209C1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BAF1B-9B33-4FC6-BA46-38909A315DE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822BBA-09E9-408D-91E1-D38B1E3E68D8}">
      <dgm:prSet custT="1"/>
      <dgm:spPr/>
      <dgm:t>
        <a:bodyPr/>
        <a:lstStyle/>
        <a:p>
          <a:pPr rtl="0"/>
          <a:r>
            <a:rPr lang="en-US" sz="2800" b="1" dirty="0" smtClean="0"/>
            <a:t>Many government agencies require the “dissemination” of your data publicly by:  </a:t>
          </a:r>
          <a:endParaRPr lang="en-US" sz="2800" b="1" dirty="0"/>
        </a:p>
      </dgm:t>
    </dgm:pt>
    <dgm:pt modelId="{434B5166-51A1-45C8-9B20-6B6760A8FD33}" type="parTrans" cxnId="{9BC9A26A-E76E-4ED8-8919-ED1C18AF46A0}">
      <dgm:prSet/>
      <dgm:spPr/>
      <dgm:t>
        <a:bodyPr/>
        <a:lstStyle/>
        <a:p>
          <a:endParaRPr lang="en-US"/>
        </a:p>
      </dgm:t>
    </dgm:pt>
    <dgm:pt modelId="{17D51451-3E87-4DA1-9D6F-BD4F18230202}" type="sibTrans" cxnId="{9BC9A26A-E76E-4ED8-8919-ED1C18AF46A0}">
      <dgm:prSet/>
      <dgm:spPr/>
      <dgm:t>
        <a:bodyPr/>
        <a:lstStyle/>
        <a:p>
          <a:endParaRPr lang="en-US"/>
        </a:p>
      </dgm:t>
    </dgm:pt>
    <dgm:pt modelId="{6378F1C9-AA33-4E62-9450-713B8A7D4C89}">
      <dgm:prSet custT="1"/>
      <dgm:spPr/>
      <dgm:t>
        <a:bodyPr/>
        <a:lstStyle/>
        <a:p>
          <a:pPr rtl="0"/>
          <a:r>
            <a:rPr lang="en-US" sz="2500" b="1" dirty="0" smtClean="0"/>
            <a:t>Describing how your data will be “shared”</a:t>
          </a:r>
          <a:endParaRPr lang="en-US" sz="2500" b="1" dirty="0"/>
        </a:p>
      </dgm:t>
    </dgm:pt>
    <dgm:pt modelId="{F24F4F41-4F31-47D4-B02D-029B47367D04}" type="parTrans" cxnId="{F8CCA55A-886F-48D7-AC4A-118F7CB5EB28}">
      <dgm:prSet/>
      <dgm:spPr/>
      <dgm:t>
        <a:bodyPr/>
        <a:lstStyle/>
        <a:p>
          <a:endParaRPr lang="en-US"/>
        </a:p>
      </dgm:t>
    </dgm:pt>
    <dgm:pt modelId="{EDE61E90-39B6-4037-AEE8-A41DC9A9C70F}" type="sibTrans" cxnId="{F8CCA55A-886F-48D7-AC4A-118F7CB5EB28}">
      <dgm:prSet/>
      <dgm:spPr/>
      <dgm:t>
        <a:bodyPr/>
        <a:lstStyle/>
        <a:p>
          <a:endParaRPr lang="en-US"/>
        </a:p>
      </dgm:t>
    </dgm:pt>
    <dgm:pt modelId="{0BD0A0AA-5909-4087-94D5-523BACAA7A4F}">
      <dgm:prSet/>
      <dgm:spPr/>
      <dgm:t>
        <a:bodyPr/>
        <a:lstStyle/>
        <a:p>
          <a:pPr rtl="0"/>
          <a:endParaRPr lang="en-US" sz="2500" b="1" dirty="0"/>
        </a:p>
      </dgm:t>
    </dgm:pt>
    <dgm:pt modelId="{27F23B4B-0738-44B0-971C-6EA2D483500E}" type="parTrans" cxnId="{A3350665-4C7F-4DC9-8491-BA0E8BF0C583}">
      <dgm:prSet/>
      <dgm:spPr/>
      <dgm:t>
        <a:bodyPr/>
        <a:lstStyle/>
        <a:p>
          <a:endParaRPr lang="en-US"/>
        </a:p>
      </dgm:t>
    </dgm:pt>
    <dgm:pt modelId="{FC11C1C8-3D39-40AF-9126-2120B38A068B}" type="sibTrans" cxnId="{A3350665-4C7F-4DC9-8491-BA0E8BF0C583}">
      <dgm:prSet/>
      <dgm:spPr/>
      <dgm:t>
        <a:bodyPr/>
        <a:lstStyle/>
        <a:p>
          <a:endParaRPr lang="en-US"/>
        </a:p>
      </dgm:t>
    </dgm:pt>
    <dgm:pt modelId="{94A4F7DC-4817-4D65-B864-09049B3E6847}">
      <dgm:prSet/>
      <dgm:spPr/>
      <dgm:t>
        <a:bodyPr/>
        <a:lstStyle/>
        <a:p>
          <a:pPr rtl="0"/>
          <a:r>
            <a:rPr lang="en-US" sz="2500" b="1" dirty="0" smtClean="0"/>
            <a:t>Reporting the publication of metadata to funding agencies</a:t>
          </a:r>
          <a:endParaRPr lang="en-US" sz="2500" b="1" dirty="0"/>
        </a:p>
      </dgm:t>
    </dgm:pt>
    <dgm:pt modelId="{E186AEB2-1C9A-4C2B-92A2-CB7857FE14F5}" type="parTrans" cxnId="{103403D1-85A9-4EC5-9C59-C0C54067776D}">
      <dgm:prSet/>
      <dgm:spPr/>
      <dgm:t>
        <a:bodyPr/>
        <a:lstStyle/>
        <a:p>
          <a:endParaRPr lang="en-US"/>
        </a:p>
      </dgm:t>
    </dgm:pt>
    <dgm:pt modelId="{3E4389BF-3DC9-4D50-AE5C-B1348D6DEDD9}" type="sibTrans" cxnId="{103403D1-85A9-4EC5-9C59-C0C54067776D}">
      <dgm:prSet/>
      <dgm:spPr/>
      <dgm:t>
        <a:bodyPr/>
        <a:lstStyle/>
        <a:p>
          <a:endParaRPr lang="en-US"/>
        </a:p>
      </dgm:t>
    </dgm:pt>
    <dgm:pt modelId="{BA2BB0E4-32C3-4124-BC5D-F785FFE20C56}">
      <dgm:prSet custT="1"/>
      <dgm:spPr/>
      <dgm:t>
        <a:bodyPr/>
        <a:lstStyle/>
        <a:p>
          <a:pPr rtl="0"/>
          <a:r>
            <a:rPr lang="en-US" sz="2500" b="1" dirty="0" smtClean="0"/>
            <a:t>Publishing information about data in </a:t>
          </a:r>
          <a:r>
            <a:rPr lang="en-US" sz="2500" b="1" i="1" dirty="0" smtClean="0"/>
            <a:t>journals and publications</a:t>
          </a:r>
          <a:r>
            <a:rPr lang="en-US" sz="2500" b="1" dirty="0" smtClean="0"/>
            <a:t>, publicly available </a:t>
          </a:r>
          <a:r>
            <a:rPr lang="en-US" sz="2500" b="1" i="1" dirty="0" smtClean="0"/>
            <a:t>data catalogs </a:t>
          </a:r>
          <a:r>
            <a:rPr lang="en-US" sz="2500" b="1" dirty="0" smtClean="0"/>
            <a:t>on government portals or registries, and </a:t>
          </a:r>
          <a:r>
            <a:rPr lang="en-US" sz="2500" b="1" i="1" dirty="0" smtClean="0"/>
            <a:t>agency websites</a:t>
          </a:r>
          <a:endParaRPr lang="en-US" sz="2500" b="1" dirty="0"/>
        </a:p>
      </dgm:t>
    </dgm:pt>
    <dgm:pt modelId="{FC1CD0BF-72AB-4DA9-8BCC-9FCE83132F6A}" type="parTrans" cxnId="{C907393A-7327-42AD-AA13-9B452431FA71}">
      <dgm:prSet/>
      <dgm:spPr/>
      <dgm:t>
        <a:bodyPr/>
        <a:lstStyle/>
        <a:p>
          <a:endParaRPr lang="en-US"/>
        </a:p>
      </dgm:t>
    </dgm:pt>
    <dgm:pt modelId="{9D60D2E0-1FB1-4EBB-95BE-EBBBF5DBBAD9}" type="sibTrans" cxnId="{C907393A-7327-42AD-AA13-9B452431FA71}">
      <dgm:prSet/>
      <dgm:spPr/>
      <dgm:t>
        <a:bodyPr/>
        <a:lstStyle/>
        <a:p>
          <a:endParaRPr lang="en-US"/>
        </a:p>
      </dgm:t>
    </dgm:pt>
    <dgm:pt modelId="{07019282-7EF3-4B07-95DA-AD8708580F22}" type="pres">
      <dgm:prSet presAssocID="{E75BAF1B-9B33-4FC6-BA46-38909A315DEF}" presName="cycle" presStyleCnt="0">
        <dgm:presLayoutVars>
          <dgm:dir/>
          <dgm:resizeHandles val="exact"/>
        </dgm:presLayoutVars>
      </dgm:prSet>
      <dgm:spPr/>
      <dgm:t>
        <a:bodyPr/>
        <a:lstStyle/>
        <a:p>
          <a:endParaRPr lang="en-US"/>
        </a:p>
      </dgm:t>
    </dgm:pt>
    <dgm:pt modelId="{73F954B7-FAFA-4905-B560-1A8F8D444BB5}" type="pres">
      <dgm:prSet presAssocID="{D1822BBA-09E9-408D-91E1-D38B1E3E68D8}" presName="node" presStyleLbl="node1" presStyleIdx="0" presStyleCnt="1" custScaleX="111622" custRadScaleRad="115786" custRadScaleInc="146">
        <dgm:presLayoutVars>
          <dgm:bulletEnabled val="1"/>
        </dgm:presLayoutVars>
      </dgm:prSet>
      <dgm:spPr/>
      <dgm:t>
        <a:bodyPr/>
        <a:lstStyle/>
        <a:p>
          <a:endParaRPr lang="en-US"/>
        </a:p>
      </dgm:t>
    </dgm:pt>
  </dgm:ptLst>
  <dgm:cxnLst>
    <dgm:cxn modelId="{30C8F453-81A3-4455-8FB0-A0684EED81BA}" type="presOf" srcId="{E75BAF1B-9B33-4FC6-BA46-38909A315DEF}" destId="{07019282-7EF3-4B07-95DA-AD8708580F22}" srcOrd="0" destOrd="0" presId="urn:microsoft.com/office/officeart/2005/8/layout/cycle2"/>
    <dgm:cxn modelId="{20D5B724-8B0C-46CD-B68C-D76218B57258}" type="presOf" srcId="{6378F1C9-AA33-4E62-9450-713B8A7D4C89}" destId="{73F954B7-FAFA-4905-B560-1A8F8D444BB5}" srcOrd="0" destOrd="1" presId="urn:microsoft.com/office/officeart/2005/8/layout/cycle2"/>
    <dgm:cxn modelId="{F1FA9683-23A6-4365-B2E4-DEABB5305BE2}" type="presOf" srcId="{0BD0A0AA-5909-4087-94D5-523BACAA7A4F}" destId="{73F954B7-FAFA-4905-B560-1A8F8D444BB5}" srcOrd="0" destOrd="4" presId="urn:microsoft.com/office/officeart/2005/8/layout/cycle2"/>
    <dgm:cxn modelId="{8465EBE7-5BE3-4DFB-B9C4-2D0B3ED70285}" type="presOf" srcId="{94A4F7DC-4817-4D65-B864-09049B3E6847}" destId="{73F954B7-FAFA-4905-B560-1A8F8D444BB5}" srcOrd="0" destOrd="3" presId="urn:microsoft.com/office/officeart/2005/8/layout/cycle2"/>
    <dgm:cxn modelId="{F8CCA55A-886F-48D7-AC4A-118F7CB5EB28}" srcId="{D1822BBA-09E9-408D-91E1-D38B1E3E68D8}" destId="{6378F1C9-AA33-4E62-9450-713B8A7D4C89}" srcOrd="0" destOrd="0" parTransId="{F24F4F41-4F31-47D4-B02D-029B47367D04}" sibTransId="{EDE61E90-39B6-4037-AEE8-A41DC9A9C70F}"/>
    <dgm:cxn modelId="{103403D1-85A9-4EC5-9C59-C0C54067776D}" srcId="{D1822BBA-09E9-408D-91E1-D38B1E3E68D8}" destId="{94A4F7DC-4817-4D65-B864-09049B3E6847}" srcOrd="2" destOrd="0" parTransId="{E186AEB2-1C9A-4C2B-92A2-CB7857FE14F5}" sibTransId="{3E4389BF-3DC9-4D50-AE5C-B1348D6DEDD9}"/>
    <dgm:cxn modelId="{A3350665-4C7F-4DC9-8491-BA0E8BF0C583}" srcId="{D1822BBA-09E9-408D-91E1-D38B1E3E68D8}" destId="{0BD0A0AA-5909-4087-94D5-523BACAA7A4F}" srcOrd="3" destOrd="0" parTransId="{27F23B4B-0738-44B0-971C-6EA2D483500E}" sibTransId="{FC11C1C8-3D39-40AF-9126-2120B38A068B}"/>
    <dgm:cxn modelId="{CF56576A-31AC-46D6-B55C-BFBA761B3D80}" type="presOf" srcId="{BA2BB0E4-32C3-4124-BC5D-F785FFE20C56}" destId="{73F954B7-FAFA-4905-B560-1A8F8D444BB5}" srcOrd="0" destOrd="2" presId="urn:microsoft.com/office/officeart/2005/8/layout/cycle2"/>
    <dgm:cxn modelId="{31B31041-63C9-4CB3-A8CD-844D364BD3AD}" type="presOf" srcId="{D1822BBA-09E9-408D-91E1-D38B1E3E68D8}" destId="{73F954B7-FAFA-4905-B560-1A8F8D444BB5}" srcOrd="0" destOrd="0" presId="urn:microsoft.com/office/officeart/2005/8/layout/cycle2"/>
    <dgm:cxn modelId="{C907393A-7327-42AD-AA13-9B452431FA71}" srcId="{D1822BBA-09E9-408D-91E1-D38B1E3E68D8}" destId="{BA2BB0E4-32C3-4124-BC5D-F785FFE20C56}" srcOrd="1" destOrd="0" parTransId="{FC1CD0BF-72AB-4DA9-8BCC-9FCE83132F6A}" sibTransId="{9D60D2E0-1FB1-4EBB-95BE-EBBBF5DBBAD9}"/>
    <dgm:cxn modelId="{9BC9A26A-E76E-4ED8-8919-ED1C18AF46A0}" srcId="{E75BAF1B-9B33-4FC6-BA46-38909A315DEF}" destId="{D1822BBA-09E9-408D-91E1-D38B1E3E68D8}" srcOrd="0" destOrd="0" parTransId="{434B5166-51A1-45C8-9B20-6B6760A8FD33}" sibTransId="{17D51451-3E87-4DA1-9D6F-BD4F18230202}"/>
    <dgm:cxn modelId="{B3472A5E-C382-4C81-8751-EC5B06AA1FCA}" type="presParOf" srcId="{07019282-7EF3-4B07-95DA-AD8708580F22}" destId="{73F954B7-FAFA-4905-B560-1A8F8D444BB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A4D0-57C1-4514-AD12-425327A2C239}">
      <dsp:nvSpPr>
        <dsp:cNvPr id="0" name=""/>
        <dsp:cNvSpPr/>
      </dsp:nvSpPr>
      <dsp:spPr>
        <a:xfrm>
          <a:off x="0" y="225829"/>
          <a:ext cx="11861800"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Can help a potential user find your data and learn enough to decide whether they can  re-use it for their own work</a:t>
          </a:r>
          <a:endParaRPr lang="en-US" sz="3200" kern="1200" dirty="0"/>
        </a:p>
      </dsp:txBody>
      <dsp:txXfrm>
        <a:off x="60313" y="286142"/>
        <a:ext cx="11741174" cy="1114894"/>
      </dsp:txXfrm>
    </dsp:sp>
    <dsp:sp modelId="{76C28045-2B52-4934-9E0D-31AA40900E9F}">
      <dsp:nvSpPr>
        <dsp:cNvPr id="0" name=""/>
        <dsp:cNvSpPr/>
      </dsp:nvSpPr>
      <dsp:spPr>
        <a:xfrm>
          <a:off x="0" y="1461349"/>
          <a:ext cx="118618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0640" rIns="227584" bIns="40640" numCol="1" spcCol="1270" anchor="t" anchorCtr="0">
          <a:noAutofit/>
        </a:bodyPr>
        <a:lstStyle/>
        <a:p>
          <a:pPr marL="228600" lvl="1" indent="-228600" algn="l" defTabSz="1111250" rtl="0">
            <a:lnSpc>
              <a:spcPct val="90000"/>
            </a:lnSpc>
            <a:spcBef>
              <a:spcPct val="0"/>
            </a:spcBef>
            <a:spcAft>
              <a:spcPct val="20000"/>
            </a:spcAft>
            <a:buChar char="••"/>
          </a:pPr>
          <a:endParaRPr lang="en-US" sz="2500" kern="1200" dirty="0"/>
        </a:p>
      </dsp:txBody>
      <dsp:txXfrm>
        <a:off x="0" y="1461349"/>
        <a:ext cx="11861800" cy="529920"/>
      </dsp:txXfrm>
    </dsp:sp>
    <dsp:sp modelId="{05C55C68-228E-46E4-8ADF-FFD6025F953E}">
      <dsp:nvSpPr>
        <dsp:cNvPr id="0" name=""/>
        <dsp:cNvSpPr/>
      </dsp:nvSpPr>
      <dsp:spPr>
        <a:xfrm>
          <a:off x="0" y="1762039"/>
          <a:ext cx="11861800"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Can help you establish your credibility &amp; reputation:</a:t>
          </a:r>
          <a:endParaRPr lang="en-US" sz="3200" kern="1200" dirty="0"/>
        </a:p>
      </dsp:txBody>
      <dsp:txXfrm>
        <a:off x="60313" y="1822352"/>
        <a:ext cx="11741174" cy="1114894"/>
      </dsp:txXfrm>
    </dsp:sp>
    <dsp:sp modelId="{7EA64BC6-12CE-4C4A-9BE2-73B500209C1F}">
      <dsp:nvSpPr>
        <dsp:cNvPr id="0" name=""/>
        <dsp:cNvSpPr/>
      </dsp:nvSpPr>
      <dsp:spPr>
        <a:xfrm>
          <a:off x="0" y="3226789"/>
          <a:ext cx="11861800"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Are often the means by which agencies &amp; institutions evaluate grant proposals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Make your work more discoverable and well-known, thus leading to future opportunities for collaboration</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Factors for hiring &amp; tenure by academic institutions often include:</a:t>
          </a:r>
          <a:endParaRPr lang="en-US" sz="2500" kern="1200" dirty="0"/>
        </a:p>
        <a:p>
          <a:pPr marL="457200" lvl="2" indent="-228600" algn="l" defTabSz="1111250" rtl="0">
            <a:lnSpc>
              <a:spcPct val="90000"/>
            </a:lnSpc>
            <a:spcBef>
              <a:spcPct val="0"/>
            </a:spcBef>
            <a:spcAft>
              <a:spcPct val="20000"/>
            </a:spcAft>
            <a:buChar char="••"/>
          </a:pPr>
          <a:r>
            <a:rPr lang="en-US" sz="2500" kern="1200" smtClean="0"/>
            <a:t>Surveys of journals &amp; publications in which your papers / data are published </a:t>
          </a:r>
          <a:endParaRPr lang="en-US" sz="2500" kern="1200" dirty="0"/>
        </a:p>
        <a:p>
          <a:pPr marL="457200" lvl="2" indent="-228600" algn="l" defTabSz="1111250" rtl="0">
            <a:lnSpc>
              <a:spcPct val="90000"/>
            </a:lnSpc>
            <a:spcBef>
              <a:spcPct val="0"/>
            </a:spcBef>
            <a:spcAft>
              <a:spcPct val="20000"/>
            </a:spcAft>
            <a:buChar char="••"/>
          </a:pPr>
          <a:r>
            <a:rPr lang="en-US" sz="2500" kern="1200" dirty="0" smtClean="0"/>
            <a:t>The reputation of journals &amp; publications in which your data are included or mentioned in citations</a:t>
          </a:r>
          <a:endParaRPr lang="en-US" sz="2500" kern="1200" dirty="0"/>
        </a:p>
        <a:p>
          <a:pPr marL="457200" lvl="2" indent="-228600" algn="l" defTabSz="1111250" rtl="0">
            <a:lnSpc>
              <a:spcPct val="90000"/>
            </a:lnSpc>
            <a:spcBef>
              <a:spcPct val="0"/>
            </a:spcBef>
            <a:spcAft>
              <a:spcPct val="20000"/>
            </a:spcAft>
            <a:buChar char="••"/>
          </a:pPr>
          <a:r>
            <a:rPr lang="en-US" sz="2500" kern="1200" dirty="0" smtClean="0"/>
            <a:t>The number of times your data are used by others </a:t>
          </a:r>
          <a:endParaRPr lang="en-US" sz="2500" kern="1200" dirty="0"/>
        </a:p>
      </dsp:txBody>
      <dsp:txXfrm>
        <a:off x="0" y="3226789"/>
        <a:ext cx="11861800" cy="311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54B7-FAFA-4905-B560-1A8F8D444BB5}">
      <dsp:nvSpPr>
        <dsp:cNvPr id="0" name=""/>
        <dsp:cNvSpPr/>
      </dsp:nvSpPr>
      <dsp:spPr>
        <a:xfrm>
          <a:off x="0" y="0"/>
          <a:ext cx="7568665" cy="6780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1244600" rtl="0">
            <a:lnSpc>
              <a:spcPct val="90000"/>
            </a:lnSpc>
            <a:spcBef>
              <a:spcPct val="0"/>
            </a:spcBef>
            <a:spcAft>
              <a:spcPct val="35000"/>
            </a:spcAft>
          </a:pPr>
          <a:r>
            <a:rPr lang="en-US" sz="2800" b="1" kern="1200" dirty="0" smtClean="0"/>
            <a:t>Many government agencies require the “dissemination” of your data publicly by:  </a:t>
          </a:r>
          <a:endParaRPr lang="en-US" sz="2800" b="1" kern="1200" dirty="0"/>
        </a:p>
        <a:p>
          <a:pPr marL="228600" lvl="1" indent="-228600" algn="l" defTabSz="1111250" rtl="0">
            <a:lnSpc>
              <a:spcPct val="90000"/>
            </a:lnSpc>
            <a:spcBef>
              <a:spcPct val="0"/>
            </a:spcBef>
            <a:spcAft>
              <a:spcPct val="15000"/>
            </a:spcAft>
            <a:buChar char="••"/>
          </a:pPr>
          <a:r>
            <a:rPr lang="en-US" sz="2500" b="1" kern="1200" dirty="0" smtClean="0"/>
            <a:t>Describing how your data will be “shared”</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Publishing information about data in </a:t>
          </a:r>
          <a:r>
            <a:rPr lang="en-US" sz="2500" b="1" i="1" kern="1200" dirty="0" smtClean="0"/>
            <a:t>journals and publications</a:t>
          </a:r>
          <a:r>
            <a:rPr lang="en-US" sz="2500" b="1" kern="1200" dirty="0" smtClean="0"/>
            <a:t>, publicly available </a:t>
          </a:r>
          <a:r>
            <a:rPr lang="en-US" sz="2500" b="1" i="1" kern="1200" dirty="0" smtClean="0"/>
            <a:t>data catalogs </a:t>
          </a:r>
          <a:r>
            <a:rPr lang="en-US" sz="2500" b="1" kern="1200" dirty="0" smtClean="0"/>
            <a:t>on government portals or registries, and </a:t>
          </a:r>
          <a:r>
            <a:rPr lang="en-US" sz="2500" b="1" i="1" kern="1200" dirty="0" smtClean="0"/>
            <a:t>agency websites</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Reporting the publication of metadata to funding agencies</a:t>
          </a:r>
          <a:endParaRPr lang="en-US" sz="2500" b="1" kern="1200" dirty="0"/>
        </a:p>
        <a:p>
          <a:pPr marL="228600" lvl="1" indent="-228600" algn="l" defTabSz="1111250" rtl="0">
            <a:lnSpc>
              <a:spcPct val="90000"/>
            </a:lnSpc>
            <a:spcBef>
              <a:spcPct val="0"/>
            </a:spcBef>
            <a:spcAft>
              <a:spcPct val="15000"/>
            </a:spcAft>
            <a:buChar char="••"/>
          </a:pPr>
          <a:endParaRPr lang="en-US" sz="2500" b="1" kern="1200" dirty="0"/>
        </a:p>
      </dsp:txBody>
      <dsp:txXfrm>
        <a:off x="1108405" y="992999"/>
        <a:ext cx="5351855" cy="4794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sidc.org/libre/share/collectioncast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smtClean="0"/>
              <a:t>Description</a:t>
            </a:r>
            <a:r>
              <a:rPr lang="en-US" sz="1200" b="0" baseline="0" dirty="0" smtClean="0"/>
              <a:t>s of how </a:t>
            </a:r>
            <a:r>
              <a:rPr lang="en-US" sz="1200" b="0" dirty="0" smtClean="0"/>
              <a:t>data will be “shared” are usually found in a data sharing and/or data management plan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Places</a:t>
            </a:r>
            <a:r>
              <a:rPr lang="en-US" b="0" baseline="0" dirty="0" smtClean="0"/>
              <a:t> for publishing information about your data</a:t>
            </a:r>
            <a:r>
              <a:rPr lang="en-US" b="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	in journals and publications, and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	in publicly available data catalogs on government portals or registries, and agency websites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Purpose:</a:t>
            </a:r>
            <a:r>
              <a:rPr lang="en-US" b="0" baseline="0" dirty="0" smtClean="0"/>
              <a:t>   T</a:t>
            </a:r>
            <a:r>
              <a:rPr lang="en-US" b="0" dirty="0" smtClean="0"/>
              <a:t>o make data products available</a:t>
            </a:r>
          </a:p>
          <a:p>
            <a:endParaRPr lang="en-US" dirty="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4</a:t>
            </a:fld>
            <a:endParaRPr lang="en-US" dirty="0"/>
          </a:p>
        </p:txBody>
      </p:sp>
    </p:spTree>
    <p:extLst>
      <p:ext uri="{BB962C8B-B14F-4D97-AF65-F5344CB8AC3E}">
        <p14:creationId xmlns:p14="http://schemas.microsoft.com/office/powerpoint/2010/main" val="97368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Another example of </a:t>
            </a:r>
            <a:r>
              <a:rPr lang="en-US" dirty="0" err="1" smtClean="0"/>
              <a:t>datacasting</a:t>
            </a:r>
            <a:r>
              <a:rPr lang="en-US" dirty="0" smtClean="0"/>
              <a:t> tools is: </a:t>
            </a:r>
            <a:r>
              <a:rPr lang="en-US" sz="1600" dirty="0" smtClean="0">
                <a:solidFill>
                  <a:schemeClr val="bg2">
                    <a:lumMod val="50000"/>
                    <a:lumOff val="50000"/>
                  </a:schemeClr>
                </a:solidFill>
              </a:rPr>
              <a:t>NSIDC’s </a:t>
            </a:r>
            <a:r>
              <a:rPr lang="en-US" sz="1600" dirty="0" err="1" smtClean="0">
                <a:solidFill>
                  <a:schemeClr val="bg2">
                    <a:lumMod val="50000"/>
                    <a:lumOff val="50000"/>
                  </a:schemeClr>
                </a:solidFill>
              </a:rPr>
              <a:t>Libre</a:t>
            </a:r>
            <a:r>
              <a:rPr lang="en-US" sz="1600" dirty="0" smtClean="0">
                <a:solidFill>
                  <a:schemeClr val="bg2">
                    <a:lumMod val="50000"/>
                    <a:lumOff val="50000"/>
                  </a:schemeClr>
                </a:solidFill>
              </a:rPr>
              <a:t> tool:  </a:t>
            </a:r>
            <a:r>
              <a:rPr lang="en-US" sz="1200" dirty="0" smtClean="0">
                <a:hlinkClick r:id="rId3"/>
              </a:rPr>
              <a:t>http://nsidc.org/libre/share/collectioncaster.html</a:t>
            </a:r>
            <a:endParaRPr lang="en-US" sz="1200" dirty="0" smtClean="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7</a:t>
            </a:fld>
            <a:endParaRPr lang="en-US"/>
          </a:p>
        </p:txBody>
      </p:sp>
    </p:spTree>
    <p:extLst>
      <p:ext uri="{BB962C8B-B14F-4D97-AF65-F5344CB8AC3E}">
        <p14:creationId xmlns:p14="http://schemas.microsoft.com/office/powerpoint/2010/main" val="342697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References Module:  Voiceover script</a:t>
            </a:r>
          </a:p>
          <a:p>
            <a:r>
              <a:rPr lang="en-US" smtClean="0"/>
              <a:t>Within this module, we've made reference to a number of published information sources that we think you may want to review when you want more in-depth information.  The most relevant references are listed here.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Other Relevant Modules Module:  Voiceover script</a:t>
            </a:r>
          </a:p>
          <a:p>
            <a:endParaRPr lang="en-US" dirty="0" smtClean="0"/>
          </a:p>
          <a:p>
            <a:r>
              <a:rPr lang="en-US" dirty="0"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58800" y="304800"/>
            <a:ext cx="5410200" cy="253916"/>
          </a:xfrm>
          <a:prstGeom prst="rect">
            <a:avLst/>
          </a:prstGeom>
          <a:solidFill>
            <a:schemeClr val="bg1"/>
          </a:solidFill>
        </p:spPr>
        <p:txBody>
          <a:bodyPr wrap="square" rtlCol="0">
            <a:spAutoFit/>
          </a:bodyPr>
          <a:lstStyle/>
          <a:p>
            <a:r>
              <a:rPr lang="en-US" sz="1050" dirty="0" smtClean="0"/>
              <a:t>Local Data Management:  Advertising Your Data, Version 1.0, Reviewed </a:t>
            </a:r>
            <a:r>
              <a:rPr lang="en-US" sz="1050" baseline="0" dirty="0" smtClean="0"/>
              <a:t> August 2012 </a:t>
            </a:r>
            <a:endParaRPr lang="en-US" sz="1050" dirty="0"/>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58800" y="304800"/>
            <a:ext cx="5410200" cy="253916"/>
          </a:xfrm>
          <a:prstGeom prst="rect">
            <a:avLst/>
          </a:prstGeom>
          <a:solidFill>
            <a:schemeClr val="bg1"/>
          </a:solidFill>
        </p:spPr>
        <p:txBody>
          <a:bodyPr wrap="square" rtlCol="0">
            <a:spAutoFit/>
          </a:bodyPr>
          <a:lstStyle/>
          <a:p>
            <a:r>
              <a:rPr lang="en-US" sz="1050" dirty="0" smtClean="0"/>
              <a:t>Local Data Management:  Advertising Your Data, Version 1.0, Reviewed </a:t>
            </a:r>
            <a:r>
              <a:rPr lang="en-US" sz="1050" baseline="0" dirty="0" smtClean="0"/>
              <a:t> August 2012 </a:t>
            </a:r>
            <a:endParaRPr lang="en-US" sz="1050" dirty="0"/>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lindsayburoker.com/wp-content/uploads/2012/03/advertising-ebooks-authors.jpg" TargetMode="External"/><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www.lindsayburoker.com/wp-content/uploads/2012/03/advertising-ebooks-author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15.xml"/><Relationship Id="rId4" Type="http://schemas.openxmlformats.org/officeDocument/2006/relationships/hyperlink" Target="http://www.lindsayburoker.com/wp-content/uploads/2012/03/advertising-ebooks-authors.jp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ngdc.noaa.gov/metadata" TargetMode="External"/><Relationship Id="rId7" Type="http://schemas.openxmlformats.org/officeDocument/2006/relationships/image" Target="../media/image9.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5" Type="http://schemas.openxmlformats.org/officeDocument/2006/relationships/hyperlink" Target="http://en.wikipedia.org/wiki/EOSDIS" TargetMode="External"/><Relationship Id="rId4" Type="http://schemas.openxmlformats.org/officeDocument/2006/relationships/hyperlink" Target="http://gcmd.nasa.gov/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8" Type="http://schemas.openxmlformats.org/officeDocument/2006/relationships/hyperlink" Target="http://datacasting.jpl.nasa.gov/" TargetMode="External"/><Relationship Id="rId3" Type="http://schemas.openxmlformats.org/officeDocument/2006/relationships/hyperlink" Target="http://www.data.gov/" TargetMode="External"/><Relationship Id="rId7" Type="http://schemas.openxmlformats.org/officeDocument/2006/relationships/hyperlink" Target="http://www.mendeley.com/" TargetMode="External"/><Relationship Id="rId12" Type="http://schemas.openxmlformats.org/officeDocument/2006/relationships/hyperlink" Target="http://www.google.com/imgres?start=160&amp;hl=en&amp;client=firefox-a&amp;sa=X&amp;rls=org.mozilla:en-US:official&amp;biw=1280&amp;bih=918&amp;tbm=isch&amp;prmd=imvnsz&amp;tbnid=zksN_g66OPb0-M:&amp;imgrefurl=http://apievangelist.com/industries/advertising.php&amp;docid=edVo09iumi9ShM&amp;imgurl=http://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gsdi.org/ElectronicGateways" TargetMode="External"/><Relationship Id="rId11" Type="http://schemas.openxmlformats.org/officeDocument/2006/relationships/hyperlink" Target="http://www.zotero.org/" TargetMode="External"/><Relationship Id="rId5" Type="http://schemas.openxmlformats.org/officeDocument/2006/relationships/hyperlink" Target="http://gcmd.nasa.gov/index.html" TargetMode="External"/><Relationship Id="rId10" Type="http://schemas.openxmlformats.org/officeDocument/2006/relationships/hyperlink" Target="http://nsidc.org/libre/share/collectioncaster.html" TargetMode="External"/><Relationship Id="rId4" Type="http://schemas.openxmlformats.org/officeDocument/2006/relationships/hyperlink" Target="http://en.wikipedia.org/wiki/EOSDIS" TargetMode="External"/><Relationship Id="rId9" Type="http://schemas.openxmlformats.org/officeDocument/2006/relationships/hyperlink" Target="http://www.ngdc.noaa.gov/metadat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Local Data Management:</a:t>
            </a:r>
            <a:r>
              <a:rPr lang="en-US" sz="4800" dirty="0" smtClean="0"/>
              <a:t/>
            </a:r>
            <a:br>
              <a:rPr lang="en-US" sz="4800" dirty="0" smtClean="0"/>
            </a:br>
            <a:r>
              <a:rPr lang="en-US" sz="4800" dirty="0" smtClean="0"/>
              <a:t>Advertising your data</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7772399"/>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31400" y="4876800"/>
            <a:ext cx="29210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8382000"/>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463800" y="8189911"/>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r>
              <a:rPr lang="en-US" dirty="0" smtClean="0"/>
              <a:t>:</a:t>
            </a:r>
            <a:br>
              <a:rPr lang="en-US" dirty="0" smtClean="0"/>
            </a:br>
            <a:r>
              <a:rPr lang="en-US" sz="4200" dirty="0"/>
              <a:t>Why </a:t>
            </a:r>
            <a:r>
              <a:rPr lang="en-US" sz="4200" dirty="0" smtClean="0"/>
              <a:t>&amp; How advertise </a:t>
            </a:r>
            <a:r>
              <a:rPr lang="en-US" sz="4200" dirty="0"/>
              <a:t>your data?</a:t>
            </a:r>
          </a:p>
        </p:txBody>
      </p:sp>
      <p:sp>
        <p:nvSpPr>
          <p:cNvPr id="3" name="Content Placeholder 2"/>
          <p:cNvSpPr>
            <a:spLocks noGrp="1"/>
          </p:cNvSpPr>
          <p:nvPr>
            <p:ph sz="half" idx="1"/>
          </p:nvPr>
        </p:nvSpPr>
        <p:spPr/>
        <p:txBody>
          <a:bodyPr/>
          <a:lstStyle/>
          <a:p>
            <a:r>
              <a:rPr lang="en-US" sz="4000" dirty="0" smtClean="0"/>
              <a:t>Why advertise? </a:t>
            </a:r>
          </a:p>
          <a:p>
            <a:pPr lvl="1"/>
            <a:r>
              <a:rPr lang="en-US" sz="3600" dirty="0" smtClean="0"/>
              <a:t>“</a:t>
            </a:r>
            <a:r>
              <a:rPr lang="en-US" sz="3600" b="1" i="1" dirty="0"/>
              <a:t>Advertising</a:t>
            </a:r>
            <a:r>
              <a:rPr lang="en-US" sz="3600" i="1" dirty="0"/>
              <a:t>” </a:t>
            </a:r>
            <a:r>
              <a:rPr lang="en-US" sz="3600" dirty="0"/>
              <a:t>your data goes beyond </a:t>
            </a:r>
            <a:r>
              <a:rPr lang="en-US" sz="3600" dirty="0" smtClean="0"/>
              <a:t>word </a:t>
            </a:r>
            <a:r>
              <a:rPr lang="en-US" sz="3600" dirty="0"/>
              <a:t>of mouth notice</a:t>
            </a:r>
          </a:p>
          <a:p>
            <a:pPr lvl="1"/>
            <a:r>
              <a:rPr lang="en-US" sz="3600" dirty="0" smtClean="0"/>
              <a:t>Can </a:t>
            </a:r>
            <a:r>
              <a:rPr lang="en-US" sz="3600" dirty="0"/>
              <a:t>be required by funding agencies &amp; </a:t>
            </a:r>
            <a:r>
              <a:rPr lang="en-US" sz="3600" dirty="0" smtClean="0"/>
              <a:t>institutions</a:t>
            </a:r>
          </a:p>
          <a:p>
            <a:pPr lvl="1"/>
            <a:r>
              <a:rPr lang="en-US" sz="3600" dirty="0" smtClean="0"/>
              <a:t>Can jumpstart your career</a:t>
            </a:r>
            <a:endParaRPr lang="en-US" sz="3600" dirty="0"/>
          </a:p>
          <a:p>
            <a:pPr marL="0" indent="0">
              <a:buNone/>
            </a:pPr>
            <a:endParaRPr lang="en-US" dirty="0"/>
          </a:p>
        </p:txBody>
      </p:sp>
      <p:sp>
        <p:nvSpPr>
          <p:cNvPr id="5" name="Content Placeholder 4"/>
          <p:cNvSpPr>
            <a:spLocks noGrp="1"/>
          </p:cNvSpPr>
          <p:nvPr>
            <p:ph sz="half" idx="2"/>
          </p:nvPr>
        </p:nvSpPr>
        <p:spPr/>
        <p:txBody>
          <a:bodyPr/>
          <a:lstStyle/>
          <a:p>
            <a:r>
              <a:rPr lang="en-US" sz="4000" dirty="0" smtClean="0"/>
              <a:t>How advertise?</a:t>
            </a:r>
          </a:p>
          <a:p>
            <a:pPr lvl="1"/>
            <a:r>
              <a:rPr lang="en-US" sz="3600" dirty="0" smtClean="0"/>
              <a:t>By </a:t>
            </a:r>
            <a:r>
              <a:rPr lang="en-US" sz="3600" dirty="0"/>
              <a:t>publishing descriptive information about your data</a:t>
            </a:r>
          </a:p>
          <a:p>
            <a:pPr lvl="1"/>
            <a:r>
              <a:rPr lang="en-US" sz="3600" dirty="0" smtClean="0"/>
              <a:t>Using </a:t>
            </a:r>
            <a:r>
              <a:rPr lang="en-US" sz="3600" dirty="0"/>
              <a:t>an increasing number of </a:t>
            </a:r>
            <a:r>
              <a:rPr lang="en-US" sz="3600" dirty="0" smtClean="0"/>
              <a:t>methods</a:t>
            </a:r>
          </a:p>
          <a:p>
            <a:pPr lvl="1"/>
            <a:r>
              <a:rPr lang="en-US" sz="3600" dirty="0" smtClean="0"/>
              <a:t>With </a:t>
            </a:r>
            <a:r>
              <a:rPr lang="en-US" sz="3600" dirty="0"/>
              <a:t>the </a:t>
            </a:r>
            <a:r>
              <a:rPr lang="en-US" sz="3600" dirty="0" smtClean="0"/>
              <a:t>help of the data </a:t>
            </a:r>
            <a:r>
              <a:rPr lang="en-US" sz="3600" dirty="0"/>
              <a:t>center / archive where you are storing your data</a:t>
            </a:r>
          </a:p>
          <a:p>
            <a:pPr marL="393700" lvl="1" indent="0">
              <a:buNone/>
            </a:pPr>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96" y="7124700"/>
            <a:ext cx="2561504" cy="2571750"/>
          </a:xfrm>
          <a:prstGeom prst="rect">
            <a:avLst/>
          </a:prstGeom>
        </p:spPr>
      </p:pic>
      <p:sp>
        <p:nvSpPr>
          <p:cNvPr id="7" name="TextBox 6"/>
          <p:cNvSpPr txBox="1"/>
          <p:nvPr/>
        </p:nvSpPr>
        <p:spPr>
          <a:xfrm>
            <a:off x="7204074" y="9162581"/>
            <a:ext cx="5800726" cy="253916"/>
          </a:xfrm>
          <a:prstGeom prst="rect">
            <a:avLst/>
          </a:prstGeom>
          <a:noFill/>
        </p:spPr>
        <p:txBody>
          <a:bodyPr wrap="square" rtlCol="0">
            <a:spAutoFit/>
          </a:bodyPr>
          <a:lstStyle/>
          <a:p>
            <a:r>
              <a:rPr lang="en-US" sz="1050" dirty="0">
                <a:solidFill>
                  <a:schemeClr val="tx1"/>
                </a:solidFill>
                <a:hlinkClick r:id="rId3"/>
              </a:rPr>
              <a:t>http://</a:t>
            </a:r>
            <a:r>
              <a:rPr lang="en-US" sz="1050" dirty="0" smtClean="0">
                <a:solidFill>
                  <a:schemeClr val="tx1"/>
                </a:solidFill>
                <a:hlinkClick r:id="rId3"/>
              </a:rPr>
              <a:t>www.lindsayburoker.com/wp-content/uploads/2012/03/advertising-ebooks-authors.jpg</a:t>
            </a:r>
            <a:endParaRPr lang="en-US" sz="1050" dirty="0">
              <a:solidFill>
                <a:schemeClr val="tx1"/>
              </a:solidFill>
            </a:endParaRPr>
          </a:p>
        </p:txBody>
      </p:sp>
    </p:spTree>
    <p:extLst>
      <p:ext uri="{BB962C8B-B14F-4D97-AF65-F5344CB8AC3E}">
        <p14:creationId xmlns:p14="http://schemas.microsoft.com/office/powerpoint/2010/main" val="39887656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word of mouth:</a:t>
            </a:r>
            <a:br>
              <a:rPr lang="en-US" dirty="0" smtClean="0"/>
            </a:br>
            <a:r>
              <a:rPr lang="en-US" dirty="0" smtClean="0"/>
              <a:t>  P</a:t>
            </a:r>
            <a:r>
              <a:rPr lang="en-US" sz="4200" dirty="0" smtClean="0"/>
              <a:t>ublic information about your data</a:t>
            </a:r>
            <a:endParaRPr lang="en-US" sz="4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8811916"/>
              </p:ext>
            </p:extLst>
          </p:nvPr>
        </p:nvGraphicFramePr>
        <p:xfrm>
          <a:off x="571500" y="23241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8583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by agencies &amp; institutions?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3701615"/>
            <a:ext cx="4285791" cy="36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207724041"/>
              </p:ext>
            </p:extLst>
          </p:nvPr>
        </p:nvGraphicFramePr>
        <p:xfrm>
          <a:off x="482600" y="2133600"/>
          <a:ext cx="119507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816600" y="9347158"/>
            <a:ext cx="6971139" cy="253916"/>
          </a:xfrm>
          <a:prstGeom prst="rect">
            <a:avLst/>
          </a:prstGeom>
          <a:noFill/>
        </p:spPr>
        <p:txBody>
          <a:bodyPr vert="horz" wrap="square" rtlCol="0">
            <a:spAutoFit/>
          </a:bodyPr>
          <a:lstStyle/>
          <a:p>
            <a:r>
              <a:rPr lang="en-US" sz="1050" dirty="0" smtClean="0">
                <a:solidFill>
                  <a:schemeClr val="tx1"/>
                </a:solidFill>
                <a:hlinkClick r:id="rId9"/>
              </a:rPr>
              <a:t>Image credit:  http</a:t>
            </a:r>
            <a:r>
              <a:rPr lang="en-US" sz="1050" dirty="0">
                <a:solidFill>
                  <a:schemeClr val="tx1"/>
                </a:solidFill>
                <a:hlinkClick r:id="rId9"/>
              </a:rPr>
              <a:t>://</a:t>
            </a:r>
            <a:r>
              <a:rPr lang="en-US" sz="1050" dirty="0" smtClean="0">
                <a:solidFill>
                  <a:schemeClr val="tx1"/>
                </a:solidFill>
                <a:hlinkClick r:id="rId9"/>
              </a:rPr>
              <a:t>www.lindsayburoker.com/wp-content/uploads/2012/03/advertising-ebooks-authors.jpg</a:t>
            </a:r>
            <a:endParaRPr lang="en-US" sz="1050" dirty="0">
              <a:solidFill>
                <a:schemeClr val="tx1"/>
              </a:solidFill>
            </a:endParaRPr>
          </a:p>
        </p:txBody>
      </p:sp>
    </p:spTree>
    <p:extLst>
      <p:ext uri="{BB962C8B-B14F-4D97-AF65-F5344CB8AC3E}">
        <p14:creationId xmlns:p14="http://schemas.microsoft.com/office/powerpoint/2010/main" val="1127203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0" y="2177050"/>
            <a:ext cx="8293100" cy="625719"/>
          </a:xfrm>
        </p:spPr>
        <p:txBody>
          <a:bodyPr/>
          <a:lstStyle/>
          <a:p>
            <a:r>
              <a:rPr lang="en-US" sz="3800" dirty="0" smtClean="0"/>
              <a:t>Formal Publication:</a:t>
            </a:r>
            <a:endParaRPr lang="en-US" sz="3800" dirty="0"/>
          </a:p>
        </p:txBody>
      </p:sp>
      <p:sp>
        <p:nvSpPr>
          <p:cNvPr id="3" name="Content Placeholder 2"/>
          <p:cNvSpPr>
            <a:spLocks noGrp="1"/>
          </p:cNvSpPr>
          <p:nvPr>
            <p:ph sz="half" idx="1"/>
          </p:nvPr>
        </p:nvSpPr>
        <p:spPr>
          <a:xfrm>
            <a:off x="482600" y="4267200"/>
            <a:ext cx="3581400" cy="3505200"/>
          </a:xfrm>
        </p:spPr>
        <p:txBody>
          <a:bodyPr/>
          <a:lstStyle/>
          <a:p>
            <a:r>
              <a:rPr lang="en-US" b="1" dirty="0" smtClean="0"/>
              <a:t>Journals &amp; Publications, </a:t>
            </a:r>
            <a:r>
              <a:rPr lang="en-US" dirty="0" smtClean="0"/>
              <a:t>of course, but also </a:t>
            </a:r>
          </a:p>
          <a:p>
            <a:r>
              <a:rPr lang="en-US" b="1" dirty="0" smtClean="0"/>
              <a:t>Public </a:t>
            </a:r>
            <a:r>
              <a:rPr lang="en-US" b="1" dirty="0"/>
              <a:t>directories, </a:t>
            </a:r>
            <a:r>
              <a:rPr lang="en-US" b="1" dirty="0" smtClean="0"/>
              <a:t>data portals </a:t>
            </a:r>
            <a:r>
              <a:rPr lang="en-US" b="1" dirty="0"/>
              <a:t>&amp; </a:t>
            </a:r>
            <a:r>
              <a:rPr lang="en-US" b="1" dirty="0" smtClean="0"/>
              <a:t>metadata registries</a:t>
            </a:r>
            <a:endParaRPr lang="en-US" sz="2400"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5" name="Content Placeholder 4" descr="Electronic Gateways | GSDI - Mozilla Firefox"/>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269" t="10154" b="18012"/>
          <a:stretch/>
        </p:blipFill>
        <p:spPr>
          <a:xfrm>
            <a:off x="4641056" y="2971800"/>
            <a:ext cx="7992352" cy="5500985"/>
          </a:xfr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9" y="1066800"/>
            <a:ext cx="3578368" cy="28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9912" y="103257"/>
            <a:ext cx="8142288" cy="707886"/>
          </a:xfrm>
          <a:prstGeom prst="rect">
            <a:avLst/>
          </a:prstGeom>
          <a:solidFill>
            <a:schemeClr val="bg1"/>
          </a:solidFill>
        </p:spPr>
        <p:txBody>
          <a:bodyPr wrap="square" rtlCol="0">
            <a:spAutoFit/>
          </a:bodyPr>
          <a:lstStyle/>
          <a:p>
            <a:r>
              <a:rPr lang="en-US" sz="4000" dirty="0"/>
              <a:t>Formal ways to advertise your data</a:t>
            </a:r>
          </a:p>
        </p:txBody>
      </p:sp>
      <p:sp>
        <p:nvSpPr>
          <p:cNvPr id="8" name="Rectangle 7"/>
          <p:cNvSpPr/>
          <p:nvPr/>
        </p:nvSpPr>
        <p:spPr>
          <a:xfrm>
            <a:off x="406400" y="9144000"/>
            <a:ext cx="7315200" cy="276999"/>
          </a:xfrm>
          <a:prstGeom prst="rect">
            <a:avLst/>
          </a:prstGeom>
        </p:spPr>
        <p:txBody>
          <a:bodyPr wrap="square">
            <a:spAutoFit/>
          </a:bodyPr>
          <a:lstStyle/>
          <a:p>
            <a:pPr lvl="0">
              <a:spcBef>
                <a:spcPts val="600"/>
              </a:spcBef>
              <a:buClr>
                <a:srgbClr val="606060"/>
              </a:buClr>
              <a:buSzPct val="100000"/>
            </a:pPr>
            <a:r>
              <a:rPr lang="en-US" sz="1200" kern="0" dirty="0" smtClean="0">
                <a:latin typeface="Helvetica Neue"/>
                <a:ea typeface="ヒラギノ角ゴ ProN W3"/>
                <a:sym typeface="Helvetica Neue" charset="0"/>
                <a:hlinkClick r:id="rId4"/>
              </a:rPr>
              <a:t>Image credit:  http</a:t>
            </a:r>
            <a:r>
              <a:rPr lang="en-US" sz="1200" kern="0" dirty="0">
                <a:latin typeface="Helvetica Neue"/>
                <a:ea typeface="ヒラギノ角ゴ ProN W3"/>
                <a:sym typeface="Helvetica Neue" charset="0"/>
                <a:hlinkClick r:id="rId4"/>
              </a:rPr>
              <a:t>://www.lindsayburoker.com/wp-content/uploads/2012/03/advertising-ebooks-authors.jpg</a:t>
            </a:r>
            <a:endParaRPr lang="en-US" sz="1200" kern="0" dirty="0">
              <a:latin typeface="Helvetica Neue"/>
              <a:ea typeface="ヒラギノ角ゴ ProN W3"/>
              <a:sym typeface="Helvetica Neue" charset="0"/>
            </a:endParaRPr>
          </a:p>
        </p:txBody>
      </p:sp>
    </p:spTree>
    <p:extLst>
      <p:ext uri="{BB962C8B-B14F-4D97-AF65-F5344CB8AC3E}">
        <p14:creationId xmlns:p14="http://schemas.microsoft.com/office/powerpoint/2010/main" val="18630164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What are some relevant data portals </a:t>
            </a:r>
            <a:br>
              <a:rPr lang="en-US" dirty="0" smtClean="0"/>
            </a:br>
            <a:r>
              <a:rPr lang="en-US" dirty="0" smtClean="0"/>
              <a:t>/ metadata registries for science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smtClean="0"/>
              <a:t>international coverage)</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r>
              <a:rPr lang="en-US" sz="2000" dirty="0" smtClean="0"/>
              <a:t>(metadata registry)</a:t>
            </a:r>
          </a:p>
          <a:p>
            <a:pPr lvl="1"/>
            <a:r>
              <a:rPr lang="en-US" sz="2000" dirty="0">
                <a:hlinkClick r:id="rId4"/>
              </a:rPr>
              <a:t>http://</a:t>
            </a:r>
            <a:r>
              <a:rPr lang="en-US" sz="2000" dirty="0" smtClean="0">
                <a:hlinkClick r:id="rId4"/>
              </a:rPr>
              <a:t>gcmd.nasa.gov/index.html</a:t>
            </a:r>
            <a:r>
              <a:rPr lang="en-US" sz="2000" dirty="0" smtClean="0"/>
              <a:t> </a:t>
            </a:r>
          </a:p>
          <a:p>
            <a:r>
              <a:rPr lang="en-US" sz="2600" dirty="0" smtClean="0"/>
              <a:t>ECHO (The EOS Clearinghouse)</a:t>
            </a:r>
          </a:p>
          <a:p>
            <a:pPr lvl="1"/>
            <a:r>
              <a:rPr lang="en-US" sz="2000" dirty="0">
                <a:hlinkClick r:id="rId5"/>
              </a:rPr>
              <a:t>http://</a:t>
            </a:r>
            <a:r>
              <a:rPr lang="en-US" sz="2000" dirty="0" smtClean="0">
                <a:hlinkClick r:id="rId5"/>
              </a:rPr>
              <a:t>en.wikipedia.org/wiki/EOSDIS</a:t>
            </a:r>
            <a:r>
              <a:rPr lang="en-US" sz="2000" dirty="0" smtClean="0"/>
              <a:t> (metadata registry </a:t>
            </a:r>
          </a:p>
          <a:p>
            <a:pPr marL="838200" lvl="2" indent="0">
              <a:buNone/>
            </a:pPr>
            <a:r>
              <a:rPr lang="en-US" sz="2000" dirty="0" smtClean="0"/>
              <a:t>for NASA’s Earth Observing System Data) </a:t>
            </a:r>
            <a:endParaRPr lang="en-US" sz="2000" dirty="0"/>
          </a:p>
          <a:p>
            <a:r>
              <a:rPr lang="en-US" sz="2600" dirty="0"/>
              <a:t>Data.gov </a:t>
            </a:r>
            <a:r>
              <a:rPr lang="en-US" sz="2000" dirty="0" smtClean="0">
                <a:hlinkClick r:id="rId6"/>
              </a:rPr>
              <a:t>http</a:t>
            </a:r>
            <a:r>
              <a:rPr lang="en-US" sz="2000" dirty="0">
                <a:hlinkClick r:id="rId6"/>
              </a:rPr>
              <a:t>://www.data.gov/</a:t>
            </a:r>
            <a:r>
              <a:rPr lang="en-US" sz="2000" dirty="0"/>
              <a:t>  (U.S. Federal data)</a:t>
            </a:r>
          </a:p>
          <a:p>
            <a:pPr lvl="1"/>
            <a:endParaRPr lang="en-US" sz="2000" dirty="0" smtClean="0"/>
          </a:p>
        </p:txBody>
      </p:sp>
      <p:pic>
        <p:nvPicPr>
          <p:cNvPr id="10" name="Picture 9" descr="Data.gov - Mozilla Firefox"/>
          <p:cNvPicPr>
            <a:picLocks noChangeAspect="1"/>
          </p:cNvPicPr>
          <p:nvPr/>
        </p:nvPicPr>
        <p:blipFill rotWithShape="1">
          <a:blip r:embed="rId7">
            <a:extLst>
              <a:ext uri="{28A0092B-C50C-407E-A947-70E740481C1C}">
                <a14:useLocalDpi xmlns:a14="http://schemas.microsoft.com/office/drawing/2010/main" val="0"/>
              </a:ext>
            </a:extLst>
          </a:blip>
          <a:srcRect l="9668" t="13477" r="15940" b="41699"/>
          <a:stretch/>
        </p:blipFill>
        <p:spPr>
          <a:xfrm>
            <a:off x="5189421" y="6753225"/>
            <a:ext cx="5732579" cy="2771775"/>
          </a:xfrm>
          <a:prstGeom prst="rect">
            <a:avLst/>
          </a:prstGeom>
        </p:spPr>
      </p:pic>
      <p:pic>
        <p:nvPicPr>
          <p:cNvPr id="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6958" t="7814" r="57022" b="32026"/>
          <a:stretch/>
        </p:blipFill>
        <p:spPr bwMode="auto">
          <a:xfrm>
            <a:off x="8483600" y="3161911"/>
            <a:ext cx="4303857" cy="323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0415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800" y="4191000"/>
            <a:ext cx="5680075" cy="4953000"/>
          </a:xfrm>
          <a:ln>
            <a:solidFill>
              <a:schemeClr val="accent1"/>
            </a:solidFill>
          </a:ln>
        </p:spPr>
        <p:txBody>
          <a:bodyPr/>
          <a:lstStyle/>
          <a:p>
            <a:r>
              <a:rPr lang="en-US" sz="3600" b="1" i="1" dirty="0"/>
              <a:t>Informal</a:t>
            </a:r>
            <a:r>
              <a:rPr lang="en-US" sz="3600" dirty="0"/>
              <a:t> Publication</a:t>
            </a:r>
            <a:r>
              <a:rPr lang="en-US" sz="3600" dirty="0" smtClean="0"/>
              <a:t>:</a:t>
            </a:r>
          </a:p>
          <a:p>
            <a:r>
              <a:rPr lang="en-US" dirty="0" smtClean="0"/>
              <a:t>Domain </a:t>
            </a:r>
            <a:r>
              <a:rPr lang="en-US" dirty="0"/>
              <a:t>specific </a:t>
            </a:r>
            <a:r>
              <a:rPr lang="en-US" dirty="0" smtClean="0"/>
              <a:t>blogs </a:t>
            </a:r>
            <a:endParaRPr lang="en-US" dirty="0"/>
          </a:p>
          <a:p>
            <a:r>
              <a:rPr lang="en-US" dirty="0" smtClean="0"/>
              <a:t>Project Websites</a:t>
            </a:r>
          </a:p>
          <a:p>
            <a:r>
              <a:rPr lang="en-US" dirty="0" smtClean="0"/>
              <a:t>Notification services:</a:t>
            </a:r>
            <a:endParaRPr lang="en-US" dirty="0"/>
          </a:p>
          <a:p>
            <a:pPr lvl="1"/>
            <a:r>
              <a:rPr lang="en-US" dirty="0"/>
              <a:t>Twitter </a:t>
            </a:r>
            <a:r>
              <a:rPr lang="en-US" dirty="0" smtClean="0"/>
              <a:t>– announce at conferences!</a:t>
            </a:r>
            <a:endParaRPr lang="en-US" dirty="0"/>
          </a:p>
          <a:p>
            <a:pPr lvl="1"/>
            <a:r>
              <a:rPr lang="en-US" dirty="0"/>
              <a:t>LinkedIn, </a:t>
            </a:r>
            <a:r>
              <a:rPr lang="en-US" dirty="0" smtClean="0"/>
              <a:t>Facebook – you decide when to announce!</a:t>
            </a:r>
            <a:endParaRPr lang="en-US" dirty="0"/>
          </a:p>
          <a:p>
            <a:pPr lvl="1"/>
            <a:r>
              <a:rPr lang="en-US" dirty="0" err="1" smtClean="0"/>
              <a:t>Mendeley</a:t>
            </a:r>
            <a:r>
              <a:rPr lang="en-US" dirty="0" smtClean="0"/>
              <a:t>, </a:t>
            </a:r>
            <a:r>
              <a:rPr lang="en-US" dirty="0" err="1" smtClean="0"/>
              <a:t>Zotero</a:t>
            </a:r>
            <a:r>
              <a:rPr lang="en-US" dirty="0" smtClean="0"/>
              <a:t> – via reference managers </a:t>
            </a:r>
            <a:r>
              <a:rPr lang="en-US" dirty="0"/>
              <a:t>&amp; academic social </a:t>
            </a:r>
            <a:r>
              <a:rPr lang="en-US" dirty="0" smtClean="0"/>
              <a:t>networks – list your own data sets!</a:t>
            </a:r>
          </a:p>
          <a:p>
            <a:r>
              <a:rPr lang="en-US" dirty="0" err="1"/>
              <a:t>Datacasting</a:t>
            </a:r>
            <a:r>
              <a:rPr lang="en-US" dirty="0"/>
              <a:t> tools &amp; services – </a:t>
            </a:r>
            <a:r>
              <a:rPr lang="en-US" sz="2400" dirty="0" smtClean="0"/>
              <a:t>broadcast to the Web </a:t>
            </a:r>
            <a:r>
              <a:rPr lang="en-US" dirty="0" smtClean="0"/>
              <a:t>via </a:t>
            </a:r>
            <a:r>
              <a:rPr lang="en-US" sz="2400" dirty="0" smtClean="0"/>
              <a:t>RSS feeds</a:t>
            </a:r>
            <a:endParaRPr lang="en-US" dirty="0"/>
          </a:p>
        </p:txBody>
      </p:sp>
      <p:sp>
        <p:nvSpPr>
          <p:cNvPr id="5" name="Title 1"/>
          <p:cNvSpPr txBox="1">
            <a:spLocks/>
          </p:cNvSpPr>
          <p:nvPr/>
        </p:nvSpPr>
        <p:spPr bwMode="auto">
          <a:xfrm>
            <a:off x="712787" y="449140"/>
            <a:ext cx="8293100" cy="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a:lstStyle>
          <a:p>
            <a:r>
              <a:rPr lang="en-US" sz="4000" dirty="0" smtClean="0"/>
              <a:t>Informal ways to advertise your data</a:t>
            </a:r>
            <a:endParaRPr lang="en-US" sz="4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450511"/>
            <a:ext cx="4572001" cy="228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atacasting - Earth Science Meets RSS - Mozilla Firefox"/>
          <p:cNvPicPr>
            <a:picLocks noChangeAspect="1"/>
          </p:cNvPicPr>
          <p:nvPr/>
        </p:nvPicPr>
        <p:blipFill rotWithShape="1">
          <a:blip r:embed="rId4">
            <a:extLst>
              <a:ext uri="{28A0092B-C50C-407E-A947-70E740481C1C}">
                <a14:useLocalDpi xmlns:a14="http://schemas.microsoft.com/office/drawing/2010/main" val="0"/>
              </a:ext>
            </a:extLst>
          </a:blip>
          <a:srcRect l="20401" t="10694" r="21779" b="65820"/>
          <a:stretch/>
        </p:blipFill>
        <p:spPr>
          <a:xfrm>
            <a:off x="6121400" y="7315200"/>
            <a:ext cx="6054161" cy="2087670"/>
          </a:xfrm>
          <a:prstGeom prst="rect">
            <a:avLst/>
          </a:prstGeom>
        </p:spPr>
      </p:pic>
      <p:pic>
        <p:nvPicPr>
          <p:cNvPr id="8" name="Picture 7" descr="Zotero | Home - Mozilla Firefox"/>
          <p:cNvPicPr>
            <a:picLocks noChangeAspect="1"/>
          </p:cNvPicPr>
          <p:nvPr/>
        </p:nvPicPr>
        <p:blipFill rotWithShape="1">
          <a:blip r:embed="rId5">
            <a:extLst>
              <a:ext uri="{28A0092B-C50C-407E-A947-70E740481C1C}">
                <a14:useLocalDpi xmlns:a14="http://schemas.microsoft.com/office/drawing/2010/main" val="0"/>
              </a:ext>
            </a:extLst>
          </a:blip>
          <a:srcRect l="9524" t="10240" r="39904" b="65137"/>
          <a:stretch/>
        </p:blipFill>
        <p:spPr>
          <a:xfrm>
            <a:off x="6698080" y="5257800"/>
            <a:ext cx="4615614" cy="1803400"/>
          </a:xfrm>
          <a:prstGeom prst="rect">
            <a:avLst/>
          </a:prstGeom>
        </p:spPr>
      </p:pic>
      <p:pic>
        <p:nvPicPr>
          <p:cNvPr id="9" name="Picture 8" descr="Free reference manager and PDF organizer | Mendeley - Mozilla Firefox"/>
          <p:cNvPicPr>
            <a:picLocks noChangeAspect="1"/>
          </p:cNvPicPr>
          <p:nvPr/>
        </p:nvPicPr>
        <p:blipFill rotWithShape="1">
          <a:blip r:embed="rId6">
            <a:extLst>
              <a:ext uri="{28A0092B-C50C-407E-A947-70E740481C1C}">
                <a14:useLocalDpi xmlns:a14="http://schemas.microsoft.com/office/drawing/2010/main" val="0"/>
              </a:ext>
            </a:extLst>
          </a:blip>
          <a:srcRect l="11588" t="11484" r="36487" b="63753"/>
          <a:stretch/>
        </p:blipFill>
        <p:spPr>
          <a:xfrm>
            <a:off x="7112000" y="2971800"/>
            <a:ext cx="5257521" cy="1988675"/>
          </a:xfrm>
          <a:prstGeom prst="rect">
            <a:avLst/>
          </a:prstGeom>
        </p:spPr>
      </p:pic>
    </p:spTree>
    <p:extLst>
      <p:ext uri="{BB962C8B-B14F-4D97-AF65-F5344CB8AC3E}">
        <p14:creationId xmlns:p14="http://schemas.microsoft.com/office/powerpoint/2010/main" val="124555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a:xfrm>
            <a:off x="571500" y="2324100"/>
            <a:ext cx="11861800" cy="7124700"/>
          </a:xfrm>
        </p:spPr>
        <p:txBody>
          <a:bodyPr/>
          <a:lstStyle/>
          <a:p>
            <a:pPr eaLnBrk="1" hangingPunct="1"/>
            <a:r>
              <a:rPr lang="en-US" sz="2400" dirty="0">
                <a:solidFill>
                  <a:schemeClr val="bg2">
                    <a:lumMod val="50000"/>
                    <a:lumOff val="50000"/>
                  </a:schemeClr>
                </a:solidFill>
              </a:rPr>
              <a:t>Data.gov</a:t>
            </a:r>
            <a:r>
              <a:rPr lang="en-US" sz="2400" dirty="0"/>
              <a:t> </a:t>
            </a:r>
            <a:r>
              <a:rPr lang="en-US" sz="1800" dirty="0">
                <a:hlinkClick r:id="rId3"/>
              </a:rPr>
              <a:t>http://www.data.gov/</a:t>
            </a:r>
            <a:r>
              <a:rPr lang="en-US" sz="1800" dirty="0"/>
              <a:t> </a:t>
            </a:r>
            <a:endParaRPr lang="en-US" sz="1800" dirty="0" smtClean="0"/>
          </a:p>
          <a:p>
            <a:pPr eaLnBrk="1" hangingPunct="1"/>
            <a:r>
              <a:rPr lang="en-US" sz="2400" dirty="0">
                <a:solidFill>
                  <a:schemeClr val="bg2">
                    <a:lumMod val="50000"/>
                    <a:lumOff val="50000"/>
                  </a:schemeClr>
                </a:solidFill>
              </a:rPr>
              <a:t>ECHO (The EOS Clearinghouse):  </a:t>
            </a:r>
            <a:r>
              <a:rPr lang="en-US" sz="1800" dirty="0">
                <a:hlinkClick r:id="rId4"/>
              </a:rPr>
              <a:t>http://en.wikipedia.org/wiki/EOSDIS</a:t>
            </a:r>
            <a:r>
              <a:rPr lang="en-US" sz="1800" dirty="0"/>
              <a:t> </a:t>
            </a:r>
          </a:p>
          <a:p>
            <a:pPr eaLnBrk="1" hangingPunct="1"/>
            <a:r>
              <a:rPr lang="en-US" sz="2400" dirty="0" smtClean="0">
                <a:solidFill>
                  <a:schemeClr val="bg2">
                    <a:lumMod val="50000"/>
                    <a:lumOff val="50000"/>
                  </a:schemeClr>
                </a:solidFill>
              </a:rPr>
              <a:t>Global Change Master Directory:  </a:t>
            </a:r>
            <a:r>
              <a:rPr lang="en-US" sz="1800" dirty="0" smtClean="0">
                <a:solidFill>
                  <a:schemeClr val="tx1"/>
                </a:solidFill>
                <a:hlinkClick r:id="rId5"/>
              </a:rPr>
              <a:t>http://gcmd.nasa.gov/index.html</a:t>
            </a:r>
            <a:endParaRPr lang="en-US" sz="1800" dirty="0" smtClean="0">
              <a:solidFill>
                <a:schemeClr val="tx1"/>
              </a:solidFill>
            </a:endParaRPr>
          </a:p>
          <a:p>
            <a:r>
              <a:rPr lang="en-US" sz="2400" dirty="0">
                <a:solidFill>
                  <a:schemeClr val="bg2">
                    <a:lumMod val="50000"/>
                    <a:lumOff val="50000"/>
                  </a:schemeClr>
                </a:solidFill>
              </a:rPr>
              <a:t>Global Spatial Data </a:t>
            </a:r>
            <a:r>
              <a:rPr lang="en-US" sz="2400" dirty="0" smtClean="0">
                <a:solidFill>
                  <a:schemeClr val="bg2">
                    <a:lumMod val="50000"/>
                    <a:lumOff val="50000"/>
                  </a:schemeClr>
                </a:solidFill>
              </a:rPr>
              <a:t>Infrastructure:  </a:t>
            </a:r>
            <a:r>
              <a:rPr lang="en-US" sz="1800" dirty="0" smtClean="0">
                <a:hlinkClick r:id="rId6"/>
              </a:rPr>
              <a:t>http</a:t>
            </a:r>
            <a:r>
              <a:rPr lang="en-US" sz="1800" dirty="0">
                <a:hlinkClick r:id="rId6"/>
              </a:rPr>
              <a:t>://</a:t>
            </a:r>
            <a:r>
              <a:rPr lang="en-US" sz="1800" dirty="0" smtClean="0">
                <a:hlinkClick r:id="rId6"/>
              </a:rPr>
              <a:t>www.gsdi.org/ElectronicGateways </a:t>
            </a:r>
          </a:p>
          <a:p>
            <a:r>
              <a:rPr lang="en-US" sz="2400" dirty="0" err="1">
                <a:solidFill>
                  <a:schemeClr val="bg2">
                    <a:lumMod val="50000"/>
                    <a:lumOff val="50000"/>
                  </a:schemeClr>
                </a:solidFill>
              </a:rPr>
              <a:t>Mendeley</a:t>
            </a:r>
            <a:r>
              <a:rPr lang="en-US" sz="2400" dirty="0">
                <a:solidFill>
                  <a:schemeClr val="bg2">
                    <a:lumMod val="50000"/>
                    <a:lumOff val="50000"/>
                  </a:schemeClr>
                </a:solidFill>
              </a:rPr>
              <a:t>: </a:t>
            </a:r>
            <a:r>
              <a:rPr lang="en-US" sz="2400" dirty="0">
                <a:solidFill>
                  <a:schemeClr val="bg2">
                    <a:lumMod val="50000"/>
                    <a:lumOff val="50000"/>
                  </a:schemeClr>
                </a:solidFill>
                <a:hlinkClick r:id="rId7"/>
              </a:rPr>
              <a:t> </a:t>
            </a:r>
            <a:r>
              <a:rPr lang="en-US" sz="1800" dirty="0">
                <a:solidFill>
                  <a:schemeClr val="tx1"/>
                </a:solidFill>
                <a:hlinkClick r:id="rId7"/>
              </a:rPr>
              <a:t>http://www.mendeley.com</a:t>
            </a:r>
            <a:r>
              <a:rPr lang="en-US" sz="1800" dirty="0" smtClean="0">
                <a:solidFill>
                  <a:schemeClr val="tx1"/>
                </a:solidFill>
                <a:hlinkClick r:id="rId7"/>
              </a:rPr>
              <a:t>/</a:t>
            </a:r>
            <a:endParaRPr lang="en-US" sz="1800" dirty="0" smtClean="0">
              <a:hlinkClick r:id="rId6"/>
            </a:endParaRPr>
          </a:p>
          <a:p>
            <a:r>
              <a:rPr lang="en-US" sz="2400" dirty="0">
                <a:solidFill>
                  <a:schemeClr val="bg2">
                    <a:lumMod val="50000"/>
                    <a:lumOff val="50000"/>
                  </a:schemeClr>
                </a:solidFill>
              </a:rPr>
              <a:t>NASA JPL </a:t>
            </a:r>
            <a:r>
              <a:rPr lang="en-US" sz="2400" dirty="0" err="1">
                <a:solidFill>
                  <a:schemeClr val="bg2">
                    <a:lumMod val="50000"/>
                    <a:lumOff val="50000"/>
                  </a:schemeClr>
                </a:solidFill>
              </a:rPr>
              <a:t>Datacasting</a:t>
            </a:r>
            <a:r>
              <a:rPr lang="en-US" sz="2400" dirty="0">
                <a:solidFill>
                  <a:schemeClr val="bg2">
                    <a:lumMod val="50000"/>
                    <a:lumOff val="50000"/>
                  </a:schemeClr>
                </a:solidFill>
              </a:rPr>
              <a:t> service:  </a:t>
            </a:r>
            <a:r>
              <a:rPr lang="en-US" sz="1800" dirty="0">
                <a:solidFill>
                  <a:schemeClr val="tx1"/>
                </a:solidFill>
                <a:hlinkClick r:id="rId8"/>
              </a:rPr>
              <a:t>http://datacasting.jpl.nasa.gov</a:t>
            </a:r>
            <a:r>
              <a:rPr lang="en-US" sz="1800" dirty="0" smtClean="0">
                <a:solidFill>
                  <a:schemeClr val="tx1"/>
                </a:solidFill>
                <a:hlinkClick r:id="rId8"/>
              </a:rPr>
              <a:t>/</a:t>
            </a:r>
            <a:endParaRPr lang="en-US" sz="1800" dirty="0" smtClean="0">
              <a:hlinkClick r:id="rId6"/>
            </a:endParaRPr>
          </a:p>
          <a:p>
            <a:r>
              <a:rPr lang="en-US" sz="2400" dirty="0">
                <a:solidFill>
                  <a:schemeClr val="bg2">
                    <a:lumMod val="50000"/>
                    <a:lumOff val="50000"/>
                  </a:schemeClr>
                </a:solidFill>
              </a:rPr>
              <a:t>NOAA National Geophysical Data </a:t>
            </a:r>
            <a:r>
              <a:rPr lang="en-US" sz="2400" dirty="0" smtClean="0">
                <a:solidFill>
                  <a:schemeClr val="bg2">
                    <a:lumMod val="50000"/>
                    <a:lumOff val="50000"/>
                  </a:schemeClr>
                </a:solidFill>
              </a:rPr>
              <a:t>Center:  </a:t>
            </a:r>
            <a:r>
              <a:rPr lang="en-US" sz="1800" dirty="0" smtClean="0">
                <a:hlinkClick r:id="rId9"/>
              </a:rPr>
              <a:t>http</a:t>
            </a:r>
            <a:r>
              <a:rPr lang="en-US" sz="1800" dirty="0">
                <a:hlinkClick r:id="rId9"/>
              </a:rPr>
              <a:t>://</a:t>
            </a:r>
            <a:r>
              <a:rPr lang="en-US" sz="1800" dirty="0" smtClean="0">
                <a:hlinkClick r:id="rId9"/>
              </a:rPr>
              <a:t>www.ngdc.noaa.gov/metadata</a:t>
            </a:r>
            <a:r>
              <a:rPr lang="en-US" sz="1800" dirty="0" smtClean="0"/>
              <a:t> </a:t>
            </a:r>
          </a:p>
          <a:p>
            <a:r>
              <a:rPr lang="en-US" sz="2400" dirty="0">
                <a:solidFill>
                  <a:schemeClr val="bg2">
                    <a:lumMod val="50000"/>
                    <a:lumOff val="50000"/>
                  </a:schemeClr>
                </a:solidFill>
              </a:rPr>
              <a:t>NSIDC’s </a:t>
            </a:r>
            <a:r>
              <a:rPr lang="en-US" sz="2400" dirty="0" err="1">
                <a:solidFill>
                  <a:schemeClr val="bg2">
                    <a:lumMod val="50000"/>
                    <a:lumOff val="50000"/>
                  </a:schemeClr>
                </a:solidFill>
              </a:rPr>
              <a:t>Libre</a:t>
            </a:r>
            <a:r>
              <a:rPr lang="en-US" sz="2400" dirty="0">
                <a:solidFill>
                  <a:schemeClr val="bg2">
                    <a:lumMod val="50000"/>
                    <a:lumOff val="50000"/>
                  </a:schemeClr>
                </a:solidFill>
              </a:rPr>
              <a:t> tool:  </a:t>
            </a:r>
            <a:r>
              <a:rPr lang="en-US" sz="1800" dirty="0">
                <a:hlinkClick r:id="rId10"/>
              </a:rPr>
              <a:t>http://</a:t>
            </a:r>
            <a:r>
              <a:rPr lang="en-US" sz="1800" dirty="0" smtClean="0">
                <a:hlinkClick r:id="rId10"/>
              </a:rPr>
              <a:t>nsidc.org/libre/share/collectioncaster.html</a:t>
            </a:r>
            <a:endParaRPr lang="en-US" sz="1800" dirty="0"/>
          </a:p>
          <a:p>
            <a:pPr eaLnBrk="1" hangingPunct="1"/>
            <a:r>
              <a:rPr lang="en-US" sz="2400" dirty="0" err="1" smtClean="0">
                <a:solidFill>
                  <a:schemeClr val="bg2">
                    <a:lumMod val="50000"/>
                    <a:lumOff val="50000"/>
                  </a:schemeClr>
                </a:solidFill>
              </a:rPr>
              <a:t>Zotero</a:t>
            </a:r>
            <a:r>
              <a:rPr lang="en-US" sz="1400" dirty="0">
                <a:solidFill>
                  <a:schemeClr val="tx1"/>
                </a:solidFill>
              </a:rPr>
              <a:t>:  </a:t>
            </a:r>
            <a:r>
              <a:rPr lang="en-US" sz="1800" dirty="0">
                <a:solidFill>
                  <a:schemeClr val="tx1"/>
                </a:solidFill>
                <a:hlinkClick r:id="rId11"/>
              </a:rPr>
              <a:t>http://www.zotero.org</a:t>
            </a:r>
            <a:r>
              <a:rPr lang="en-US" sz="1800" dirty="0" smtClean="0">
                <a:solidFill>
                  <a:schemeClr val="tx1"/>
                </a:solidFill>
                <a:hlinkClick r:id="rId11"/>
              </a:rPr>
              <a:t>/</a:t>
            </a:r>
            <a:endParaRPr lang="en-US" sz="1800" dirty="0" smtClean="0">
              <a:solidFill>
                <a:schemeClr val="tx1"/>
              </a:solidFill>
            </a:endParaRPr>
          </a:p>
          <a:p>
            <a:pPr eaLnBrk="1" hangingPunct="1"/>
            <a:endParaRPr lang="en-US" sz="1800" dirty="0" smtClean="0"/>
          </a:p>
          <a:p>
            <a:pPr eaLnBrk="1" hangingPunct="1"/>
            <a:r>
              <a:rPr lang="en-US" sz="1400" dirty="0" smtClean="0">
                <a:solidFill>
                  <a:schemeClr val="tx1"/>
                </a:solidFill>
              </a:rPr>
              <a:t>****************************************</a:t>
            </a:r>
          </a:p>
          <a:p>
            <a:pPr eaLnBrk="1" hangingPunct="1"/>
            <a:endParaRPr lang="en-US" sz="1400" dirty="0">
              <a:solidFill>
                <a:schemeClr val="tx1"/>
              </a:solidFill>
            </a:endParaRPr>
          </a:p>
          <a:p>
            <a:pPr eaLnBrk="1" hangingPunct="1"/>
            <a:r>
              <a:rPr lang="en-US" sz="1400" dirty="0" smtClean="0">
                <a:solidFill>
                  <a:schemeClr val="tx1"/>
                </a:solidFill>
              </a:rPr>
              <a:t>Image Credit for </a:t>
            </a:r>
            <a:r>
              <a:rPr lang="en-US" sz="1400" dirty="0">
                <a:solidFill>
                  <a:schemeClr val="tx1"/>
                </a:solidFill>
              </a:rPr>
              <a:t>Social Media Tag </a:t>
            </a:r>
            <a:r>
              <a:rPr lang="en-US" sz="1400" dirty="0" smtClean="0">
                <a:solidFill>
                  <a:schemeClr val="tx1"/>
                </a:solidFill>
              </a:rPr>
              <a:t>cloud:</a:t>
            </a:r>
          </a:p>
          <a:p>
            <a:pPr eaLnBrk="1" hangingPunct="1"/>
            <a:r>
              <a:rPr lang="en-US" sz="1200" dirty="0" smtClean="0">
                <a:hlinkClick r:id="rId12"/>
              </a:rPr>
              <a:t>http</a:t>
            </a:r>
            <a:r>
              <a:rPr lang="en-US" sz="1200" dirty="0">
                <a:hlinkClick r:id="rId12"/>
              </a:rPr>
              <a:t>://www.google.com/imgres?start=160&amp;hl=en&amp;client=firefox-a&amp;sa=X&amp;rls=org.mozilla:en-US:official&amp;biw=1280&amp;bih=918&amp;tbm=isch&amp;prmd=imvnsz&amp;tbnid=zksN_g66OPb0-M:&amp;imgrefurl=http://apievangelist.com/industries/advertising.php&amp;docid=edVo09iumi9ShM&amp;imgurl=http://</a:t>
            </a:r>
            <a:r>
              <a:rPr lang="en-US" sz="1200" dirty="0" smtClean="0">
                <a:hlinkClick r:id="rId12"/>
              </a:rPr>
              <a:t>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a:t>
            </a:r>
            <a:endParaRPr lang="en-US"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p:txBody>
          <a:bodyPr/>
          <a:lstStyle/>
          <a:p>
            <a:pPr eaLnBrk="1" hangingPunct="1"/>
            <a:r>
              <a:rPr lang="en-US" sz="3200" i="1" dirty="0" smtClean="0">
                <a:solidFill>
                  <a:schemeClr val="tx1"/>
                </a:solidFill>
              </a:rPr>
              <a:t>Metadata for discovery </a:t>
            </a:r>
            <a:r>
              <a:rPr lang="en-US" sz="3200" dirty="0" smtClean="0">
                <a:solidFill>
                  <a:schemeClr val="tx1"/>
                </a:solidFill>
              </a:rPr>
              <a:t>– more information on creating descriptive metadata for your data</a:t>
            </a:r>
          </a:p>
          <a:p>
            <a:pPr eaLnBrk="1" hangingPunct="1"/>
            <a:r>
              <a:rPr lang="en-US" sz="3200" i="1" dirty="0" smtClean="0">
                <a:solidFill>
                  <a:schemeClr val="tx1"/>
                </a:solidFill>
              </a:rPr>
              <a:t>Developing a citation for your data </a:t>
            </a:r>
            <a:r>
              <a:rPr lang="en-US" sz="3200" dirty="0" smtClean="0">
                <a:solidFill>
                  <a:schemeClr val="tx1"/>
                </a:solidFill>
              </a:rPr>
              <a:t>– tips on what information is necessary to create a citation for your data</a:t>
            </a:r>
          </a:p>
          <a:p>
            <a:pPr eaLnBrk="1" hangingPunct="1"/>
            <a:r>
              <a:rPr lang="en-US" sz="3200" i="1" dirty="0" smtClean="0">
                <a:solidFill>
                  <a:schemeClr val="tx1"/>
                </a:solidFill>
              </a:rPr>
              <a:t>Metadata for access &amp; use </a:t>
            </a:r>
            <a:r>
              <a:rPr lang="en-US" sz="3200" dirty="0" smtClean="0">
                <a:solidFill>
                  <a:schemeClr val="tx1"/>
                </a:solidFill>
              </a:rPr>
              <a:t>– what information is necessary to both allow use of and protect your data</a:t>
            </a:r>
          </a:p>
          <a:p>
            <a:pPr eaLnBrk="1" hangingPunct="1"/>
            <a:r>
              <a:rPr lang="en-US" sz="3200" i="1" dirty="0" smtClean="0">
                <a:solidFill>
                  <a:schemeClr val="tx1"/>
                </a:solidFill>
              </a:rPr>
              <a:t>Advertising Your Data:  Using </a:t>
            </a:r>
            <a:r>
              <a:rPr lang="en-US" sz="3200" i="1" dirty="0" smtClean="0">
                <a:solidFill>
                  <a:schemeClr val="tx1"/>
                </a:solidFill>
              </a:rPr>
              <a:t>portals &amp; registr</a:t>
            </a:r>
            <a:r>
              <a:rPr lang="en-US" sz="3200" dirty="0" smtClean="0">
                <a:solidFill>
                  <a:schemeClr val="tx1"/>
                </a:solidFill>
              </a:rPr>
              <a:t>ies – more about how to publish metadata to specific data portals &amp; registries </a:t>
            </a:r>
          </a:p>
          <a:p>
            <a:pPr eaLnBrk="1" hangingPunct="1"/>
            <a:r>
              <a:rPr lang="en-US" sz="3200" i="1" dirty="0" smtClean="0">
                <a:solidFill>
                  <a:schemeClr val="tx1"/>
                </a:solidFill>
              </a:rPr>
              <a:t>Advertising Your Data:  </a:t>
            </a:r>
            <a:r>
              <a:rPr lang="en-US" sz="3200" i="1" dirty="0" smtClean="0">
                <a:solidFill>
                  <a:schemeClr val="tx1"/>
                </a:solidFill>
              </a:rPr>
              <a:t>Agency </a:t>
            </a:r>
            <a:r>
              <a:rPr lang="en-US" sz="3200" i="1" dirty="0" smtClean="0">
                <a:solidFill>
                  <a:schemeClr val="tx1"/>
                </a:solidFill>
              </a:rPr>
              <a:t>/ institution requirements for publishing metadat</a:t>
            </a:r>
            <a:r>
              <a:rPr lang="en-US" sz="3200" dirty="0" smtClean="0">
                <a:solidFill>
                  <a:schemeClr val="tx1"/>
                </a:solidFill>
              </a:rPr>
              <a:t>a – more specifics from key U.S. federal agencies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22540</TotalTime>
  <Pages>0</Pages>
  <Words>754</Words>
  <Characters>0</Characters>
  <Application>Microsoft Office PowerPoint</Application>
  <PresentationFormat>Custom</PresentationFormat>
  <Lines>0</Lines>
  <Paragraphs>98</Paragraphs>
  <Slides>9</Slides>
  <Notes>5</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Title &amp; Subtitle</vt:lpstr>
      <vt:lpstr>Title &amp; Bullets</vt:lpstr>
      <vt:lpstr>Local Data Management: Advertising your data</vt:lpstr>
      <vt:lpstr>Overview: Why &amp; How advertise your data?</vt:lpstr>
      <vt:lpstr>Beyond word of mouth:   Public information about your data</vt:lpstr>
      <vt:lpstr>Required by agencies &amp; institutions?</vt:lpstr>
      <vt:lpstr>Formal Publication:</vt:lpstr>
      <vt:lpstr>What are some relevant data portals  / metadata registries for science data?</vt:lpstr>
      <vt:lpstr>PowerPoint Presentation</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118</cp:revision>
  <dcterms:created xsi:type="dcterms:W3CDTF">2011-08-09T22:31:13Z</dcterms:created>
  <dcterms:modified xsi:type="dcterms:W3CDTF">2012-08-14T22:23:03Z</dcterms:modified>
</cp:coreProperties>
</file>