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9" r:id="rId3"/>
    <p:sldId id="280" r:id="rId4"/>
    <p:sldId id="281" r:id="rId5"/>
    <p:sldId id="291" r:id="rId6"/>
    <p:sldId id="292" r:id="rId7"/>
    <p:sldId id="293" r:id="rId8"/>
    <p:sldId id="278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>
        <p:scale>
          <a:sx n="146" d="100"/>
          <a:sy n="146" d="100"/>
        </p:scale>
        <p:origin x="451" y="1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E1F92-8D0E-F946-9DEA-3DCEB27DC86C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C79FB-E8B0-8046-91AB-CF78C8DB5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1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D27E0-2566-445E-9860-7CBD11114F4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4A314-B9F9-43DF-A41E-D6EEFBCE8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53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ACE6-D31F-D149-985E-F8672D7FBE30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2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C10D-77D4-C641-9F86-4E48E929F704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BC43-7500-4448-BA21-AD05379F13A5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6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3658-742E-4F47-8581-AE0D99EFCBD7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0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7F21-68B5-7B43-BC0A-D6F201187B7F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4214-C7A9-EF45-84BC-023658AE7761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8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F777-0149-504A-A32D-D275971D5B9B}" type="datetime1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A8E7-6897-4647-B991-27FE705B85FC}" type="datetime1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6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3953A-421B-DF4E-AA5C-9791861078F2}" type="datetime1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6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E980-9FFF-1844-B663-BB283709A693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CD40-DE18-5B4D-BB94-103630020F91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3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1D55-6CB8-5747-9655-6C27DF939DA7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3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017ESIPSummerPlenar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uncertainty201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e.Peng@noaa.gov" TargetMode="External"/><Relationship Id="rId2" Type="http://schemas.openxmlformats.org/officeDocument/2006/relationships/hyperlink" Target="mailto:David.F.Moroni@jpl.nasa.gov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bit.ly/uncertainty2018" TargetMode="External"/><Relationship Id="rId4" Type="http://schemas.openxmlformats.org/officeDocument/2006/relationships/hyperlink" Target="mailto:Hampapuram.ramapriyan@ssaihq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5943600"/>
            <a:ext cx="472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2018 Winter ESIP Meeting, Bethesda, MD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079" y="304800"/>
            <a:ext cx="8077200" cy="1600200"/>
          </a:xfrm>
        </p:spPr>
        <p:txBody>
          <a:bodyPr>
            <a:normAutofit/>
          </a:bodyPr>
          <a:lstStyle/>
          <a:p>
            <a:r>
              <a:rPr lang="en-US" sz="3200" b="1" dirty="0"/>
              <a:t> Formulation of a White Paper on Earth Science Data </a:t>
            </a:r>
            <a:r>
              <a:rPr lang="en-US" sz="3200" b="1" dirty="0" smtClean="0"/>
              <a:t>Uncertainty - Intro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279" y="1981200"/>
            <a:ext cx="6400800" cy="28194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David Moroni, Jet Propulsion Laboratory, California Institute of Technology, Pasadena, </a:t>
            </a:r>
            <a:r>
              <a:rPr lang="en-US" sz="1800" b="1" dirty="0" smtClean="0">
                <a:solidFill>
                  <a:schemeClr val="tx1"/>
                </a:solidFill>
              </a:rPr>
              <a:t>CA</a:t>
            </a:r>
          </a:p>
          <a:p>
            <a:r>
              <a:rPr lang="en-US" sz="1800" b="1" dirty="0" err="1" smtClean="0">
                <a:solidFill>
                  <a:schemeClr val="tx1"/>
                </a:solidFill>
              </a:rPr>
              <a:t>Ge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Peng, North Carolina State </a:t>
            </a:r>
            <a:r>
              <a:rPr lang="en-US" sz="1800" b="1" dirty="0" smtClean="0">
                <a:solidFill>
                  <a:schemeClr val="tx1"/>
                </a:solidFill>
              </a:rPr>
              <a:t>University &amp; NOAA National Centers for Environmental Information</a:t>
            </a:r>
          </a:p>
          <a:p>
            <a:r>
              <a:rPr lang="en-US" sz="1800" b="1" dirty="0">
                <a:solidFill>
                  <a:schemeClr val="tx1"/>
                </a:solidFill>
              </a:rPr>
              <a:t>H. K. (Rama) </a:t>
            </a:r>
            <a:r>
              <a:rPr lang="en-US" sz="1800" b="1" dirty="0" err="1">
                <a:solidFill>
                  <a:schemeClr val="tx1"/>
                </a:solidFill>
              </a:rPr>
              <a:t>Ramapriyan</a:t>
            </a:r>
            <a:r>
              <a:rPr lang="en-US" sz="1800" b="1" dirty="0">
                <a:solidFill>
                  <a:schemeClr val="tx1"/>
                </a:solidFill>
              </a:rPr>
              <a:t>, Science Systems and Applications, Inc. &amp; NASA Goddard Space Flight Center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11 January 2018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" y="4953000"/>
            <a:ext cx="7761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Acknowledgements: These </a:t>
            </a:r>
            <a:r>
              <a:rPr lang="en-US" sz="1200" dirty="0">
                <a:solidFill>
                  <a:srgbClr val="000000"/>
                </a:solidFill>
              </a:rPr>
              <a:t>activities were carried out across multiple United States government-funded institutions (noted above) under contracts with the National Aeronautics and Space Administration (NASA) and the National Oceanic and Atmospheric Administration (NOAA). Government sponsorship acknowledged</a:t>
            </a:r>
            <a:r>
              <a:rPr lang="en-US" sz="11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7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7680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dirty="0"/>
              <a:t>Introduction </a:t>
            </a:r>
            <a:r>
              <a:rPr lang="en-US" sz="2800" b="1" dirty="0" smtClean="0"/>
              <a:t>– David Moroni (10 min)</a:t>
            </a:r>
            <a:endParaRPr lang="en-US" sz="2800" b="1" dirty="0"/>
          </a:p>
          <a:p>
            <a:r>
              <a:rPr lang="en-US" sz="2800" b="1" dirty="0"/>
              <a:t>Panelist </a:t>
            </a:r>
            <a:r>
              <a:rPr lang="en-US" sz="2800" b="1" dirty="0" smtClean="0"/>
              <a:t>Presentations (30 min):</a:t>
            </a:r>
            <a:endParaRPr lang="en-US" sz="2800" b="1" dirty="0"/>
          </a:p>
          <a:p>
            <a:pPr lvl="1"/>
            <a:r>
              <a:rPr lang="en-US" sz="2400" b="1" dirty="0" smtClean="0"/>
              <a:t>Jonathan Hobbs (JPL)</a:t>
            </a:r>
          </a:p>
          <a:p>
            <a:pPr lvl="1"/>
            <a:r>
              <a:rPr lang="en-US" sz="2400" b="1" dirty="0" smtClean="0"/>
              <a:t>Jessica Matthews (NOAA/NCEI/CICS-NC)</a:t>
            </a:r>
          </a:p>
          <a:p>
            <a:pPr lvl="1"/>
            <a:r>
              <a:rPr lang="en-US" sz="2400" b="1" dirty="0" smtClean="0"/>
              <a:t>Robert Wolfe (NASA/GSFC)</a:t>
            </a:r>
            <a:endParaRPr lang="en-US" sz="2400" b="1" dirty="0"/>
          </a:p>
          <a:p>
            <a:r>
              <a:rPr lang="en-US" sz="2800" b="1" dirty="0" smtClean="0"/>
              <a:t>Panelist Q&amp;A and Discussion (15 min)</a:t>
            </a:r>
          </a:p>
          <a:p>
            <a:r>
              <a:rPr lang="en-US" sz="2800" b="1" dirty="0" smtClean="0"/>
              <a:t>Focus Group Breakout and Discussions (20 min)</a:t>
            </a:r>
            <a:endParaRPr lang="en-US" sz="2800" b="1" dirty="0"/>
          </a:p>
          <a:p>
            <a:r>
              <a:rPr lang="en-US" sz="2800" b="1" dirty="0" smtClean="0"/>
              <a:t>Focus Group Lightning Summary (15 min)</a:t>
            </a:r>
          </a:p>
          <a:p>
            <a:pPr lvl="1"/>
            <a:r>
              <a:rPr lang="en-US" sz="2000" b="1" dirty="0" smtClean="0"/>
              <a:t>Provides recommendations for White Paper topics.</a:t>
            </a:r>
            <a:endParaRPr lang="en-US" sz="2000" b="1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9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Information Quality Cluster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3733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Vision</a:t>
            </a:r>
          </a:p>
          <a:p>
            <a:pPr lvl="1"/>
            <a:r>
              <a:rPr lang="en-US" dirty="0" smtClean="0"/>
              <a:t>Become </a:t>
            </a:r>
            <a:r>
              <a:rPr lang="en-US" b="1" dirty="0"/>
              <a:t>internationally recognized </a:t>
            </a:r>
            <a:r>
              <a:rPr lang="en-US" dirty="0"/>
              <a:t>as an </a:t>
            </a:r>
            <a:r>
              <a:rPr lang="en-US" b="1" dirty="0"/>
              <a:t>authoritative and responsive information resource </a:t>
            </a:r>
            <a:r>
              <a:rPr lang="en-US" dirty="0"/>
              <a:t>for guiding the implementation of </a:t>
            </a:r>
            <a:r>
              <a:rPr lang="en-US" b="1" dirty="0" smtClean="0"/>
              <a:t>data </a:t>
            </a:r>
            <a:r>
              <a:rPr lang="en-US" b="1" dirty="0"/>
              <a:t>quality standards and best practices </a:t>
            </a:r>
            <a:r>
              <a:rPr lang="en-US" dirty="0"/>
              <a:t>of the science data systems, datasets, and data/metadata dissemination services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Closely connected to Data </a:t>
            </a:r>
            <a:r>
              <a:rPr lang="en-US" b="1" dirty="0">
                <a:solidFill>
                  <a:schemeClr val="accent1"/>
                </a:solidFill>
              </a:rPr>
              <a:t>Stewardship </a:t>
            </a:r>
            <a:r>
              <a:rPr lang="en-US" b="1" dirty="0" smtClean="0">
                <a:solidFill>
                  <a:schemeClr val="accent1"/>
                </a:solidFill>
              </a:rPr>
              <a:t>Committee</a:t>
            </a:r>
          </a:p>
          <a:p>
            <a:r>
              <a:rPr lang="en-US" b="1" dirty="0" smtClean="0"/>
              <a:t>Open membership (as with all Collaboration Areas in ESIP)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Information Quality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6800"/>
            <a:ext cx="82296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sz="4000" b="1" dirty="0"/>
              <a:t>S</a:t>
            </a:r>
            <a:r>
              <a:rPr lang="en-US" sz="4000" b="1" dirty="0" smtClean="0"/>
              <a:t>cientific quality </a:t>
            </a:r>
          </a:p>
          <a:p>
            <a:pPr lvl="1"/>
            <a:r>
              <a:rPr lang="en-US" sz="3200" b="1" dirty="0"/>
              <a:t>A</a:t>
            </a:r>
            <a:r>
              <a:rPr lang="en-US" sz="3200" b="1" dirty="0" smtClean="0"/>
              <a:t>ccuracy</a:t>
            </a:r>
            <a:r>
              <a:rPr lang="en-US" sz="3200" b="1" dirty="0"/>
              <a:t>, precision, uncertainty, validity and suitability for </a:t>
            </a:r>
            <a:r>
              <a:rPr lang="en-US" sz="3200" b="1" dirty="0" smtClean="0"/>
              <a:t>use (fitness </a:t>
            </a:r>
            <a:r>
              <a:rPr lang="en-US" sz="3200" b="1" dirty="0"/>
              <a:t>for purpose) in various </a:t>
            </a:r>
            <a:r>
              <a:rPr lang="en-US" sz="3200" b="1" dirty="0" smtClean="0"/>
              <a:t>applications</a:t>
            </a:r>
          </a:p>
          <a:p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Product 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</a:t>
            </a:r>
            <a:endParaRPr lang="en-US" sz="4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well the scientific quality is assessed and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documented</a:t>
            </a:r>
          </a:p>
          <a:p>
            <a:pPr lvl="1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Completeness of metadata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documentation, provenance and context, etc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4000" b="1" dirty="0" smtClean="0"/>
              <a:t>Stewardship </a:t>
            </a:r>
            <a:r>
              <a:rPr lang="en-US" sz="4000" b="1" dirty="0"/>
              <a:t>quality </a:t>
            </a:r>
            <a:endParaRPr lang="en-US" sz="4000" b="1" dirty="0" smtClean="0"/>
          </a:p>
          <a:p>
            <a:pPr lvl="1"/>
            <a:r>
              <a:rPr lang="en-US" sz="3200" b="1" dirty="0" smtClean="0"/>
              <a:t>how </a:t>
            </a:r>
            <a:r>
              <a:rPr lang="en-US" sz="3200" b="1" dirty="0"/>
              <a:t>well data are being </a:t>
            </a:r>
            <a:r>
              <a:rPr lang="en-US" sz="3200" b="1" dirty="0" smtClean="0"/>
              <a:t>managed, preserved, and cared for </a:t>
            </a:r>
            <a:r>
              <a:rPr lang="en-US" sz="3200" b="1" dirty="0"/>
              <a:t>by an archive or </a:t>
            </a:r>
            <a:r>
              <a:rPr lang="en-US" sz="3200" b="1" dirty="0" smtClean="0"/>
              <a:t>repository</a:t>
            </a:r>
          </a:p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Service Quality</a:t>
            </a:r>
          </a:p>
          <a:p>
            <a:pPr lvl="1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easy it is for users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find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get, understand, trust, and use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</a:t>
            </a:r>
          </a:p>
          <a:p>
            <a:pPr lvl="1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whether archive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has people who understand the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available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help users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5715000"/>
            <a:ext cx="7086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Information Quality is a combination of all of the above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from Summer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bit.ly/2017ESIPSummerPlenary</a:t>
            </a:r>
            <a:r>
              <a:rPr lang="en-US" dirty="0" smtClean="0"/>
              <a:t> (YouTube, 47 min)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Uncertainty </a:t>
            </a:r>
            <a:r>
              <a:rPr lang="en-US" dirty="0"/>
              <a:t>needs to be known at the pixel/point level.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Uncertainty often is a “squishy” term and needs to be more better defined so that communities across science disciplines are communicating the same thing.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Less observations that have known uncertainty estimates are more important than having more observations with unknown uncertainties.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Modelers and data assimilators often assume that the quality/uncertainty of their input and/or inter-comparison data is already accounted.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During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val</a:t>
            </a:r>
            <a:r>
              <a:rPr lang="en-US" dirty="0"/>
              <a:t>, the uncertainty of the “ground truth” data is often not a consideration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Root of the Mean-Square-Error (MSE) gives a general sense of the error spread (or variance), but is an improper measure of uncertainty as it lacks information based on the probability distribution function.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The biggest impacts that can be made at improving the quality of observations is with algorithms; this is because the largest existing source of uncertainty lies with the algorithms.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Can we think of ways to better communicate uncertainty, and the importance it has on data and science conclusions, to decision makers and the general public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Determining if a model is an accurate representation of the “real world”.</a:t>
            </a:r>
          </a:p>
          <a:p>
            <a:r>
              <a:rPr lang="en-US" dirty="0"/>
              <a:t>“Real World” perspective depends upon the intended usage of the model.</a:t>
            </a:r>
          </a:p>
          <a:p>
            <a:r>
              <a:rPr lang="en-US" dirty="0"/>
              <a:t>In Modeling, the data itself doesn’t always close the uncertainty gap, so sometimes you need the modeler to do the work.</a:t>
            </a:r>
          </a:p>
          <a:p>
            <a:r>
              <a:rPr lang="en-US" dirty="0"/>
              <a:t>How does a modeler determine what level of risk and uncertainty they can tolerate?</a:t>
            </a:r>
          </a:p>
          <a:p>
            <a:r>
              <a:rPr lang="en-US" dirty="0"/>
              <a:t>Less variance improves validation and calibration.</a:t>
            </a:r>
          </a:p>
          <a:p>
            <a:r>
              <a:rPr lang="en-US" dirty="0"/>
              <a:t>We also need less bias, which also improves the above.</a:t>
            </a:r>
          </a:p>
          <a:p>
            <a:r>
              <a:rPr lang="en-US" dirty="0"/>
              <a:t>Fewer unknowns improve validation and degrade calibration.</a:t>
            </a:r>
          </a:p>
          <a:p>
            <a:r>
              <a:rPr lang="en-US" dirty="0"/>
              <a:t>Less discrepancy improves validation and calibration.</a:t>
            </a:r>
          </a:p>
          <a:p>
            <a:r>
              <a:rPr lang="en-US" dirty="0"/>
              <a:t>The hardest thing for a modeler to admit is that their model could be wrong (i.e., it has a “discrepancy”)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The IQC should draft a white paper establishing both the proper mathematical definition and recommended applications and interpretations of Earth science data uncertainty.</a:t>
            </a:r>
          </a:p>
          <a:p>
            <a:r>
              <a:rPr lang="en-US" sz="2800" dirty="0" smtClean="0"/>
              <a:t>The IQC should strategically invite experts to present on both challenges and solutions of uncertainty quantification, characterization and applications in varying aspects of Earths science, such as: Data Science/Statistics, Remote Sensing, Cal/Val,</a:t>
            </a:r>
            <a:r>
              <a:rPr lang="en-US" sz="2800" dirty="0"/>
              <a:t> </a:t>
            </a:r>
            <a:r>
              <a:rPr lang="en-US" sz="2800" dirty="0" smtClean="0"/>
              <a:t>and Modeling/Assimilation.</a:t>
            </a:r>
          </a:p>
          <a:p>
            <a:r>
              <a:rPr lang="en-US" sz="2800" dirty="0" smtClean="0"/>
              <a:t>Data stewards of Earth science data need to consistently convey how the uncertainty of the data they are distributing relates to the overall scientific quality of the data, such as: suitability for scientific use, cross-calibration or validation with other datasets, and the ability to make sound conclusions based on the data.</a:t>
            </a:r>
          </a:p>
          <a:p>
            <a:pPr lvl="1"/>
            <a:r>
              <a:rPr lang="en-US" sz="2400" dirty="0" smtClean="0"/>
              <a:t>Most data users often lack the means to do this on their own, or they may utilize incorrect statistical techniques or sub-par “truth” validation datasets to reach unsound conclusions.</a:t>
            </a:r>
          </a:p>
          <a:p>
            <a:r>
              <a:rPr lang="en-US" sz="2900" dirty="0" smtClean="0"/>
              <a:t>Preliminary </a:t>
            </a:r>
            <a:r>
              <a:rPr lang="en-US" sz="2900" dirty="0"/>
              <a:t>outline available here: </a:t>
            </a:r>
            <a:r>
              <a:rPr lang="en-US" sz="2900" dirty="0">
                <a:hlinkClick r:id="rId2"/>
              </a:rPr>
              <a:t>http://</a:t>
            </a:r>
            <a:r>
              <a:rPr lang="en-US" sz="2900" dirty="0" smtClean="0">
                <a:hlinkClick r:id="rId2"/>
              </a:rPr>
              <a:t>bit.ly/uncertainty2018</a:t>
            </a:r>
            <a:endParaRPr lang="en-US" sz="2900" dirty="0" smtClean="0"/>
          </a:p>
          <a:p>
            <a:r>
              <a:rPr lang="en-US" sz="2900" smtClean="0"/>
              <a:t>Seeking candidates for future invited speakers on this topic. </a:t>
            </a:r>
            <a:endParaRPr lang="en-US" sz="2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5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5000" y="1371600"/>
            <a:ext cx="5334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Thank you for your attention!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4114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David.F.Moroni@</a:t>
            </a:r>
            <a:r>
              <a:rPr lang="en-US" dirty="0" smtClean="0">
                <a:hlinkClick r:id="rId2"/>
              </a:rPr>
              <a:t>jpl.nasa.gov</a:t>
            </a:r>
            <a:endParaRPr lang="en-US" dirty="0" smtClean="0"/>
          </a:p>
          <a:p>
            <a:pPr algn="ctr"/>
            <a:r>
              <a:rPr lang="en-US" dirty="0">
                <a:hlinkClick r:id="rId3"/>
              </a:rPr>
              <a:t>Ge.Peng@</a:t>
            </a:r>
            <a:r>
              <a:rPr lang="en-US" dirty="0" smtClean="0">
                <a:hlinkClick r:id="rId3"/>
              </a:rPr>
              <a:t>noaa.gov</a:t>
            </a:r>
            <a:endParaRPr lang="en-US" dirty="0" smtClean="0">
              <a:hlinkClick r:id="rId4"/>
            </a:endParaRPr>
          </a:p>
          <a:p>
            <a:pPr algn="ctr"/>
            <a:r>
              <a:rPr lang="en-US" dirty="0" smtClean="0">
                <a:hlinkClick r:id="rId4"/>
              </a:rPr>
              <a:t>Hampapuram.ramapriyan@ssaihq.com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09800" y="32766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hlinkClick r:id="rId5"/>
              </a:rPr>
              <a:t>http://bit.ly/uncertainty2018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7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7680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dirty="0"/>
              <a:t>Introduction </a:t>
            </a:r>
            <a:r>
              <a:rPr lang="en-US" sz="2800" b="1" dirty="0" smtClean="0"/>
              <a:t>– David Moroni (10 min)</a:t>
            </a:r>
            <a:endParaRPr lang="en-US" sz="2800" b="1" dirty="0"/>
          </a:p>
          <a:p>
            <a:r>
              <a:rPr lang="en-US" sz="2800" b="1" dirty="0"/>
              <a:t>Panelist </a:t>
            </a:r>
            <a:r>
              <a:rPr lang="en-US" sz="2800" b="1" dirty="0" smtClean="0"/>
              <a:t>Presentations (30 min):</a:t>
            </a:r>
            <a:endParaRPr lang="en-US" sz="2800" b="1" dirty="0"/>
          </a:p>
          <a:p>
            <a:pPr lvl="1"/>
            <a:r>
              <a:rPr lang="en-US" sz="2400" b="1" dirty="0" smtClean="0"/>
              <a:t>Jonathan Hobbs (JPL)</a:t>
            </a:r>
          </a:p>
          <a:p>
            <a:pPr lvl="1"/>
            <a:r>
              <a:rPr lang="en-US" sz="2400" b="1" dirty="0" smtClean="0"/>
              <a:t>Jessica Matthews (NOAA/NCEI/CICS-NC)</a:t>
            </a:r>
          </a:p>
          <a:p>
            <a:pPr lvl="1"/>
            <a:r>
              <a:rPr lang="en-US" sz="2400" b="1" dirty="0" smtClean="0"/>
              <a:t>Robert Wolfe (NASA/GSFC)</a:t>
            </a:r>
            <a:endParaRPr lang="en-US" sz="2400" b="1" dirty="0"/>
          </a:p>
          <a:p>
            <a:r>
              <a:rPr lang="en-US" sz="2800" b="1" dirty="0" smtClean="0"/>
              <a:t>Panelist Q&amp;A and Discussion (15 min)</a:t>
            </a:r>
          </a:p>
          <a:p>
            <a:r>
              <a:rPr lang="en-US" sz="2800" b="1" dirty="0" smtClean="0"/>
              <a:t>Focus Group Breakout and Discussions (20 min)</a:t>
            </a:r>
            <a:endParaRPr lang="en-US" sz="2800" b="1" dirty="0"/>
          </a:p>
          <a:p>
            <a:r>
              <a:rPr lang="en-US" sz="2800" b="1" dirty="0" smtClean="0"/>
              <a:t>Focus Group Lightning Summary (15 min)</a:t>
            </a:r>
          </a:p>
          <a:p>
            <a:pPr lvl="1"/>
            <a:r>
              <a:rPr lang="en-US" sz="2000" b="1" dirty="0" smtClean="0"/>
              <a:t>Provides recommendations for White Paper topics.</a:t>
            </a:r>
            <a:endParaRPr lang="en-US" sz="2000" b="1" dirty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7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930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Formulation of a White Paper on Earth Science Data Uncertainty - Intro</vt:lpstr>
      <vt:lpstr>Session Agenda</vt:lpstr>
      <vt:lpstr>Information Quality Cluster</vt:lpstr>
      <vt:lpstr>Information Quality</vt:lpstr>
      <vt:lpstr>Key Points from Summer 2017</vt:lpstr>
      <vt:lpstr>Key Points - Continued</vt:lpstr>
      <vt:lpstr>Conclusions/Recommendations</vt:lpstr>
      <vt:lpstr>PowerPoint Presentation</vt:lpstr>
      <vt:lpstr>Session Agenda</vt:lpstr>
    </vt:vector>
  </TitlesOfParts>
  <Company>SSAI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Stewardship Committee &amp; Citizen Science</dc:title>
  <dc:creator>Hampapuram Ramapriyan</dc:creator>
  <cp:lastModifiedBy>Hampapuram Ramapriyan</cp:lastModifiedBy>
  <cp:revision>111</cp:revision>
  <dcterms:created xsi:type="dcterms:W3CDTF">2015-07-07T21:50:14Z</dcterms:created>
  <dcterms:modified xsi:type="dcterms:W3CDTF">2018-01-30T23:49:52Z</dcterms:modified>
</cp:coreProperties>
</file>