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69"/>
  </p:notesMasterIdLst>
  <p:handoutMasterIdLst>
    <p:handoutMasterId r:id="rId70"/>
  </p:handoutMasterIdLst>
  <p:sldIdLst>
    <p:sldId id="287" r:id="rId5"/>
    <p:sldId id="294" r:id="rId6"/>
    <p:sldId id="343" r:id="rId7"/>
    <p:sldId id="301" r:id="rId8"/>
    <p:sldId id="303" r:id="rId9"/>
    <p:sldId id="305" r:id="rId10"/>
    <p:sldId id="350" r:id="rId11"/>
    <p:sldId id="326" r:id="rId12"/>
    <p:sldId id="352" r:id="rId13"/>
    <p:sldId id="351" r:id="rId14"/>
    <p:sldId id="353" r:id="rId15"/>
    <p:sldId id="354" r:id="rId16"/>
    <p:sldId id="356" r:id="rId17"/>
    <p:sldId id="355" r:id="rId18"/>
    <p:sldId id="357" r:id="rId19"/>
    <p:sldId id="358" r:id="rId20"/>
    <p:sldId id="359" r:id="rId21"/>
    <p:sldId id="360" r:id="rId22"/>
    <p:sldId id="361" r:id="rId23"/>
    <p:sldId id="348" r:id="rId24"/>
    <p:sldId id="349" r:id="rId25"/>
    <p:sldId id="323" r:id="rId26"/>
    <p:sldId id="324" r:id="rId27"/>
    <p:sldId id="295" r:id="rId28"/>
    <p:sldId id="296" r:id="rId29"/>
    <p:sldId id="297" r:id="rId30"/>
    <p:sldId id="298" r:id="rId31"/>
    <p:sldId id="299" r:id="rId32"/>
    <p:sldId id="300" r:id="rId33"/>
    <p:sldId id="302" r:id="rId34"/>
    <p:sldId id="304"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5"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40" r:id="rId66"/>
    <p:sldId id="341" r:id="rId67"/>
    <p:sldId id="342" r:id="rId68"/>
  </p:sldIdLst>
  <p:sldSz cx="9144000" cy="6858000" type="screen4x3"/>
  <p:notesSz cx="7315200" cy="96012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87">
          <p15:clr>
            <a:srgbClr val="A4A3A4"/>
          </p15:clr>
        </p15:guide>
        <p15:guide id="2" orient="horz" pos="4209">
          <p15:clr>
            <a:srgbClr val="A4A3A4"/>
          </p15:clr>
        </p15:guide>
        <p15:guide id="3" orient="horz" pos="375">
          <p15:clr>
            <a:srgbClr val="A4A3A4"/>
          </p15:clr>
        </p15:guide>
        <p15:guide id="4" orient="horz" pos="984">
          <p15:clr>
            <a:srgbClr val="A4A3A4"/>
          </p15:clr>
        </p15:guide>
        <p15:guide id="5" orient="horz" pos="1017">
          <p15:clr>
            <a:srgbClr val="A4A3A4"/>
          </p15:clr>
        </p15:guide>
        <p15:guide id="6" orient="horz" pos="3669">
          <p15:clr>
            <a:srgbClr val="A4A3A4"/>
          </p15:clr>
        </p15:guide>
        <p15:guide id="7" pos="332">
          <p15:clr>
            <a:srgbClr val="A4A3A4"/>
          </p15:clr>
        </p15:guide>
        <p15:guide id="8" pos="5418">
          <p15:clr>
            <a:srgbClr val="A4A3A4"/>
          </p15:clr>
        </p15:guide>
        <p15:guide id="9" pos="2773">
          <p15:clr>
            <a:srgbClr val="A4A3A4"/>
          </p15:clr>
        </p15:guide>
        <p15:guide id="10" pos="3007">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25" autoAdjust="0"/>
  </p:normalViewPr>
  <p:slideViewPr>
    <p:cSldViewPr snapToGrid="0">
      <p:cViewPr>
        <p:scale>
          <a:sx n="50" d="100"/>
          <a:sy n="50" d="100"/>
        </p:scale>
        <p:origin x="-1550" y="-58"/>
      </p:cViewPr>
      <p:guideLst>
        <p:guide orient="horz" pos="3987"/>
        <p:guide orient="horz" pos="4209"/>
        <p:guide orient="horz" pos="375"/>
        <p:guide orient="horz" pos="984"/>
        <p:guide orient="horz" pos="1017"/>
        <p:guide orient="horz" pos="3669"/>
        <p:guide pos="332"/>
        <p:guide pos="5418"/>
        <p:guide pos="2773"/>
        <p:guide pos="3007"/>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DD1C9-356E-E340-BCFB-7716D916EABF}"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750D5C1B-EA65-5443-BEFE-FE987D96B125}">
      <dgm:prSet phldrT="[Text]" custT="1"/>
      <dgm:spPr/>
      <dgm:t>
        <a:bodyPr/>
        <a:lstStyle/>
        <a:p>
          <a:r>
            <a:rPr lang="en-US" sz="2000"/>
            <a:t>NEON</a:t>
          </a:r>
        </a:p>
      </dgm:t>
    </dgm:pt>
    <dgm:pt modelId="{E564A70D-08FD-C448-ABD3-1B816CCC48F7}" type="parTrans" cxnId="{C89C6CE8-4038-E34E-9D42-207DA96A8A32}">
      <dgm:prSet/>
      <dgm:spPr/>
      <dgm:t>
        <a:bodyPr/>
        <a:lstStyle/>
        <a:p>
          <a:endParaRPr lang="en-US" sz="1600"/>
        </a:p>
      </dgm:t>
    </dgm:pt>
    <dgm:pt modelId="{39588944-26F1-294A-A0CE-771EAA0D5A6E}" type="sibTrans" cxnId="{C89C6CE8-4038-E34E-9D42-207DA96A8A32}">
      <dgm:prSet/>
      <dgm:spPr/>
      <dgm:t>
        <a:bodyPr/>
        <a:lstStyle/>
        <a:p>
          <a:endParaRPr lang="en-US" sz="1600"/>
        </a:p>
      </dgm:t>
    </dgm:pt>
    <dgm:pt modelId="{DCDFE1FD-120E-D745-B889-417422DAB24D}">
      <dgm:prSet phldrT="[Text]" custT="1"/>
      <dgm:spPr/>
      <dgm:t>
        <a:bodyPr/>
        <a:lstStyle/>
        <a:p>
          <a:r>
            <a:rPr lang="en-US" sz="1400"/>
            <a:t>Teaching Modules</a:t>
          </a:r>
        </a:p>
      </dgm:t>
    </dgm:pt>
    <dgm:pt modelId="{3BD35631-276E-FA45-BEF7-55A204283039}" type="parTrans" cxnId="{868D41CD-2242-544B-9861-7F3205833053}">
      <dgm:prSet custT="1"/>
      <dgm:spPr/>
      <dgm:t>
        <a:bodyPr/>
        <a:lstStyle/>
        <a:p>
          <a:endParaRPr lang="en-US" sz="1800"/>
        </a:p>
      </dgm:t>
    </dgm:pt>
    <dgm:pt modelId="{50C33B1C-9C4F-3841-8D80-BE3418751FB8}" type="sibTrans" cxnId="{868D41CD-2242-544B-9861-7F3205833053}">
      <dgm:prSet/>
      <dgm:spPr/>
      <dgm:t>
        <a:bodyPr/>
        <a:lstStyle/>
        <a:p>
          <a:endParaRPr lang="en-US" sz="1600"/>
        </a:p>
      </dgm:t>
    </dgm:pt>
    <dgm:pt modelId="{12B5548A-9AA1-A24D-812B-CF65956CBCC1}">
      <dgm:prSet phldrT="[Text]" custT="1"/>
      <dgm:spPr/>
      <dgm:t>
        <a:bodyPr/>
        <a:lstStyle/>
        <a:p>
          <a:r>
            <a:rPr lang="en-US" sz="1400"/>
            <a:t>Data Skills Workshops</a:t>
          </a:r>
        </a:p>
      </dgm:t>
    </dgm:pt>
    <dgm:pt modelId="{A3FD57D0-868A-AC43-B6DB-D133235C727A}" type="parTrans" cxnId="{B480C1DD-5DFC-0449-AC0E-FD709EC4C0BB}">
      <dgm:prSet custT="1"/>
      <dgm:spPr/>
      <dgm:t>
        <a:bodyPr/>
        <a:lstStyle/>
        <a:p>
          <a:endParaRPr lang="en-US" sz="1800"/>
        </a:p>
      </dgm:t>
    </dgm:pt>
    <dgm:pt modelId="{9F5D0A76-C50F-B742-96B3-EA8C2D831D4B}" type="sibTrans" cxnId="{B480C1DD-5DFC-0449-AC0E-FD709EC4C0BB}">
      <dgm:prSet/>
      <dgm:spPr/>
      <dgm:t>
        <a:bodyPr/>
        <a:lstStyle/>
        <a:p>
          <a:endParaRPr lang="en-US" sz="1600"/>
        </a:p>
      </dgm:t>
    </dgm:pt>
    <dgm:pt modelId="{E1FD1301-DDD8-B04A-9677-D77076B46D16}">
      <dgm:prSet phldrT="[Text]" custT="1"/>
      <dgm:spPr/>
      <dgm:t>
        <a:bodyPr/>
        <a:lstStyle/>
        <a:p>
          <a:r>
            <a:rPr lang="en-US" sz="1400"/>
            <a:t>Science Videos</a:t>
          </a:r>
        </a:p>
      </dgm:t>
    </dgm:pt>
    <dgm:pt modelId="{1E959BF4-BC19-FA49-B45E-F2736B4ADE5B}" type="parTrans" cxnId="{AA2E70E1-0CC6-3340-9DF1-1838BECFBB14}">
      <dgm:prSet custT="1"/>
      <dgm:spPr/>
      <dgm:t>
        <a:bodyPr/>
        <a:lstStyle/>
        <a:p>
          <a:endParaRPr lang="en-US" sz="1800"/>
        </a:p>
      </dgm:t>
    </dgm:pt>
    <dgm:pt modelId="{E8F0C523-95F6-C34C-9B24-FAB00DE26440}" type="sibTrans" cxnId="{AA2E70E1-0CC6-3340-9DF1-1838BECFBB14}">
      <dgm:prSet/>
      <dgm:spPr/>
      <dgm:t>
        <a:bodyPr/>
        <a:lstStyle/>
        <a:p>
          <a:endParaRPr lang="en-US" sz="1600"/>
        </a:p>
      </dgm:t>
    </dgm:pt>
    <dgm:pt modelId="{9245AFA5-A268-2846-ABF7-F74656BDE84B}">
      <dgm:prSet phldrT="[Text]" custT="1"/>
      <dgm:spPr/>
      <dgm:t>
        <a:bodyPr/>
        <a:lstStyle/>
        <a:p>
          <a:r>
            <a:rPr lang="en-US" sz="1400"/>
            <a:t>Research Internships</a:t>
          </a:r>
        </a:p>
      </dgm:t>
    </dgm:pt>
    <dgm:pt modelId="{B7AB582D-395C-DC42-A134-E73E3C3D637E}" type="parTrans" cxnId="{5C11DAC4-CF53-8E43-A2BB-48ACE9A7B1DC}">
      <dgm:prSet custT="1"/>
      <dgm:spPr/>
      <dgm:t>
        <a:bodyPr/>
        <a:lstStyle/>
        <a:p>
          <a:endParaRPr lang="en-US" sz="1800"/>
        </a:p>
      </dgm:t>
    </dgm:pt>
    <dgm:pt modelId="{84AD248B-7D19-9149-B4C9-4AE6B734B64F}" type="sibTrans" cxnId="{5C11DAC4-CF53-8E43-A2BB-48ACE9A7B1DC}">
      <dgm:prSet/>
      <dgm:spPr/>
      <dgm:t>
        <a:bodyPr/>
        <a:lstStyle/>
        <a:p>
          <a:endParaRPr lang="en-US" sz="1600"/>
        </a:p>
      </dgm:t>
    </dgm:pt>
    <dgm:pt modelId="{F0201AC9-1A16-6841-AFCF-A3DB727D63B3}">
      <dgm:prSet phldrT="[Text]" custT="1"/>
      <dgm:spPr/>
      <dgm:t>
        <a:bodyPr/>
        <a:lstStyle/>
        <a:p>
          <a:r>
            <a:rPr lang="en-US" sz="1400"/>
            <a:t>Seasonal Fieldwork</a:t>
          </a:r>
        </a:p>
      </dgm:t>
    </dgm:pt>
    <dgm:pt modelId="{BDC9612C-79C3-6E44-99E6-43BB3175D8A1}" type="parTrans" cxnId="{643F0511-F157-0046-9E90-BE01FECC5F90}">
      <dgm:prSet custT="1"/>
      <dgm:spPr/>
      <dgm:t>
        <a:bodyPr/>
        <a:lstStyle/>
        <a:p>
          <a:endParaRPr lang="en-US" sz="1800"/>
        </a:p>
      </dgm:t>
    </dgm:pt>
    <dgm:pt modelId="{996CE983-3094-CB46-9256-E1DAD34BE2EB}" type="sibTrans" cxnId="{643F0511-F157-0046-9E90-BE01FECC5F90}">
      <dgm:prSet/>
      <dgm:spPr/>
      <dgm:t>
        <a:bodyPr/>
        <a:lstStyle/>
        <a:p>
          <a:pPr rtl="0"/>
          <a:endParaRPr lang="en-US" sz="1600"/>
        </a:p>
      </dgm:t>
    </dgm:pt>
    <dgm:pt modelId="{58E166FE-3614-4941-96E9-335F4D7B015A}">
      <dgm:prSet phldrT="[Text]" custT="1"/>
      <dgm:spPr/>
      <dgm:t>
        <a:bodyPr/>
        <a:lstStyle/>
        <a:p>
          <a:r>
            <a:rPr lang="en-US" sz="1400"/>
            <a:t>Self-paced Tutorials</a:t>
          </a:r>
        </a:p>
      </dgm:t>
    </dgm:pt>
    <dgm:pt modelId="{8838361D-3749-8742-B44F-461E56FB1E81}" type="parTrans" cxnId="{AE08868E-B195-1F45-84D7-10AADF7B8979}">
      <dgm:prSet custT="1"/>
      <dgm:spPr/>
      <dgm:t>
        <a:bodyPr/>
        <a:lstStyle/>
        <a:p>
          <a:endParaRPr lang="en-US" sz="1800"/>
        </a:p>
      </dgm:t>
    </dgm:pt>
    <dgm:pt modelId="{807BC418-CBF3-D74B-BF57-A818B4BE1B52}" type="sibTrans" cxnId="{AE08868E-B195-1F45-84D7-10AADF7B8979}">
      <dgm:prSet/>
      <dgm:spPr/>
      <dgm:t>
        <a:bodyPr/>
        <a:lstStyle/>
        <a:p>
          <a:endParaRPr lang="en-US" sz="1600"/>
        </a:p>
      </dgm:t>
    </dgm:pt>
    <dgm:pt modelId="{827F5581-9608-E642-A388-B3EE13BE657F}" type="pres">
      <dgm:prSet presAssocID="{444DD1C9-356E-E340-BCFB-7716D916EABF}" presName="Name0" presStyleCnt="0">
        <dgm:presLayoutVars>
          <dgm:chMax val="1"/>
          <dgm:dir/>
          <dgm:animLvl val="ctr"/>
          <dgm:resizeHandles val="exact"/>
        </dgm:presLayoutVars>
      </dgm:prSet>
      <dgm:spPr/>
      <dgm:t>
        <a:bodyPr/>
        <a:lstStyle/>
        <a:p>
          <a:endParaRPr lang="en-US"/>
        </a:p>
      </dgm:t>
    </dgm:pt>
    <dgm:pt modelId="{C7D40759-8F53-0845-BA46-FAC663213934}" type="pres">
      <dgm:prSet presAssocID="{750D5C1B-EA65-5443-BEFE-FE987D96B125}" presName="centerShape" presStyleLbl="node0" presStyleIdx="0" presStyleCnt="1"/>
      <dgm:spPr/>
      <dgm:t>
        <a:bodyPr/>
        <a:lstStyle/>
        <a:p>
          <a:endParaRPr lang="en-US"/>
        </a:p>
      </dgm:t>
    </dgm:pt>
    <dgm:pt modelId="{7BFD61C4-6D92-0946-ADF4-93E5699609DE}" type="pres">
      <dgm:prSet presAssocID="{8838361D-3749-8742-B44F-461E56FB1E81}" presName="parTrans" presStyleLbl="sibTrans2D1" presStyleIdx="0" presStyleCnt="6"/>
      <dgm:spPr/>
      <dgm:t>
        <a:bodyPr/>
        <a:lstStyle/>
        <a:p>
          <a:endParaRPr lang="en-US"/>
        </a:p>
      </dgm:t>
    </dgm:pt>
    <dgm:pt modelId="{4A78924D-7BD5-4048-8589-21AC19B7ECD2}" type="pres">
      <dgm:prSet presAssocID="{8838361D-3749-8742-B44F-461E56FB1E81}" presName="connectorText" presStyleLbl="sibTrans2D1" presStyleIdx="0" presStyleCnt="6"/>
      <dgm:spPr/>
      <dgm:t>
        <a:bodyPr/>
        <a:lstStyle/>
        <a:p>
          <a:endParaRPr lang="en-US"/>
        </a:p>
      </dgm:t>
    </dgm:pt>
    <dgm:pt modelId="{BD1A96E8-B427-484A-9135-02AF6731BDB5}" type="pres">
      <dgm:prSet presAssocID="{58E166FE-3614-4941-96E9-335F4D7B015A}" presName="node" presStyleLbl="node1" presStyleIdx="0" presStyleCnt="6">
        <dgm:presLayoutVars>
          <dgm:bulletEnabled val="1"/>
        </dgm:presLayoutVars>
      </dgm:prSet>
      <dgm:spPr/>
      <dgm:t>
        <a:bodyPr/>
        <a:lstStyle/>
        <a:p>
          <a:endParaRPr lang="en-US"/>
        </a:p>
      </dgm:t>
    </dgm:pt>
    <dgm:pt modelId="{9E206E86-F7C7-6641-AC04-69468B6586D4}" type="pres">
      <dgm:prSet presAssocID="{3BD35631-276E-FA45-BEF7-55A204283039}" presName="parTrans" presStyleLbl="sibTrans2D1" presStyleIdx="1" presStyleCnt="6"/>
      <dgm:spPr/>
      <dgm:t>
        <a:bodyPr/>
        <a:lstStyle/>
        <a:p>
          <a:endParaRPr lang="en-US"/>
        </a:p>
      </dgm:t>
    </dgm:pt>
    <dgm:pt modelId="{6AC8E656-70AB-8449-89DC-307E286C3CF3}" type="pres">
      <dgm:prSet presAssocID="{3BD35631-276E-FA45-BEF7-55A204283039}" presName="connectorText" presStyleLbl="sibTrans2D1" presStyleIdx="1" presStyleCnt="6"/>
      <dgm:spPr/>
      <dgm:t>
        <a:bodyPr/>
        <a:lstStyle/>
        <a:p>
          <a:endParaRPr lang="en-US"/>
        </a:p>
      </dgm:t>
    </dgm:pt>
    <dgm:pt modelId="{DFB2E344-8D9D-1C48-A1BD-EBCF644A3FEC}" type="pres">
      <dgm:prSet presAssocID="{DCDFE1FD-120E-D745-B889-417422DAB24D}" presName="node" presStyleLbl="node1" presStyleIdx="1" presStyleCnt="6">
        <dgm:presLayoutVars>
          <dgm:bulletEnabled val="1"/>
        </dgm:presLayoutVars>
      </dgm:prSet>
      <dgm:spPr/>
      <dgm:t>
        <a:bodyPr/>
        <a:lstStyle/>
        <a:p>
          <a:endParaRPr lang="en-US"/>
        </a:p>
      </dgm:t>
    </dgm:pt>
    <dgm:pt modelId="{32ED0A27-E431-274C-A82B-12B818D9EB8A}" type="pres">
      <dgm:prSet presAssocID="{A3FD57D0-868A-AC43-B6DB-D133235C727A}" presName="parTrans" presStyleLbl="sibTrans2D1" presStyleIdx="2" presStyleCnt="6"/>
      <dgm:spPr/>
      <dgm:t>
        <a:bodyPr/>
        <a:lstStyle/>
        <a:p>
          <a:endParaRPr lang="en-US"/>
        </a:p>
      </dgm:t>
    </dgm:pt>
    <dgm:pt modelId="{11A2F16C-550C-1B43-9B14-EEDBB7F628A6}" type="pres">
      <dgm:prSet presAssocID="{A3FD57D0-868A-AC43-B6DB-D133235C727A}" presName="connectorText" presStyleLbl="sibTrans2D1" presStyleIdx="2" presStyleCnt="6"/>
      <dgm:spPr/>
      <dgm:t>
        <a:bodyPr/>
        <a:lstStyle/>
        <a:p>
          <a:endParaRPr lang="en-US"/>
        </a:p>
      </dgm:t>
    </dgm:pt>
    <dgm:pt modelId="{1561A80A-FA95-E24A-8EAE-F6E8B3B3439E}" type="pres">
      <dgm:prSet presAssocID="{12B5548A-9AA1-A24D-812B-CF65956CBCC1}" presName="node" presStyleLbl="node1" presStyleIdx="2" presStyleCnt="6">
        <dgm:presLayoutVars>
          <dgm:bulletEnabled val="1"/>
        </dgm:presLayoutVars>
      </dgm:prSet>
      <dgm:spPr/>
      <dgm:t>
        <a:bodyPr/>
        <a:lstStyle/>
        <a:p>
          <a:endParaRPr lang="en-US"/>
        </a:p>
      </dgm:t>
    </dgm:pt>
    <dgm:pt modelId="{F172DE9F-F5CB-2940-B015-73679144C95F}" type="pres">
      <dgm:prSet presAssocID="{1E959BF4-BC19-FA49-B45E-F2736B4ADE5B}" presName="parTrans" presStyleLbl="sibTrans2D1" presStyleIdx="3" presStyleCnt="6"/>
      <dgm:spPr/>
      <dgm:t>
        <a:bodyPr/>
        <a:lstStyle/>
        <a:p>
          <a:endParaRPr lang="en-US"/>
        </a:p>
      </dgm:t>
    </dgm:pt>
    <dgm:pt modelId="{024808BA-D8CF-A241-A961-6177F0DB9EFD}" type="pres">
      <dgm:prSet presAssocID="{1E959BF4-BC19-FA49-B45E-F2736B4ADE5B}" presName="connectorText" presStyleLbl="sibTrans2D1" presStyleIdx="3" presStyleCnt="6"/>
      <dgm:spPr/>
      <dgm:t>
        <a:bodyPr/>
        <a:lstStyle/>
        <a:p>
          <a:endParaRPr lang="en-US"/>
        </a:p>
      </dgm:t>
    </dgm:pt>
    <dgm:pt modelId="{DFB4524B-D640-EF4A-92EA-79ECA7017A99}" type="pres">
      <dgm:prSet presAssocID="{E1FD1301-DDD8-B04A-9677-D77076B46D16}" presName="node" presStyleLbl="node1" presStyleIdx="3" presStyleCnt="6">
        <dgm:presLayoutVars>
          <dgm:bulletEnabled val="1"/>
        </dgm:presLayoutVars>
      </dgm:prSet>
      <dgm:spPr/>
      <dgm:t>
        <a:bodyPr/>
        <a:lstStyle/>
        <a:p>
          <a:endParaRPr lang="en-US"/>
        </a:p>
      </dgm:t>
    </dgm:pt>
    <dgm:pt modelId="{15D7FE80-C4D5-C448-A371-B6C963477663}" type="pres">
      <dgm:prSet presAssocID="{B7AB582D-395C-DC42-A134-E73E3C3D637E}" presName="parTrans" presStyleLbl="sibTrans2D1" presStyleIdx="4" presStyleCnt="6"/>
      <dgm:spPr/>
      <dgm:t>
        <a:bodyPr/>
        <a:lstStyle/>
        <a:p>
          <a:endParaRPr lang="en-US"/>
        </a:p>
      </dgm:t>
    </dgm:pt>
    <dgm:pt modelId="{E1AC5A4F-4C9E-6046-8B6B-C095CFCF3C89}" type="pres">
      <dgm:prSet presAssocID="{B7AB582D-395C-DC42-A134-E73E3C3D637E}" presName="connectorText" presStyleLbl="sibTrans2D1" presStyleIdx="4" presStyleCnt="6"/>
      <dgm:spPr/>
      <dgm:t>
        <a:bodyPr/>
        <a:lstStyle/>
        <a:p>
          <a:endParaRPr lang="en-US"/>
        </a:p>
      </dgm:t>
    </dgm:pt>
    <dgm:pt modelId="{59C5EC9A-7131-A64D-95FE-4FD43B25F6A2}" type="pres">
      <dgm:prSet presAssocID="{9245AFA5-A268-2846-ABF7-F74656BDE84B}" presName="node" presStyleLbl="node1" presStyleIdx="4" presStyleCnt="6">
        <dgm:presLayoutVars>
          <dgm:bulletEnabled val="1"/>
        </dgm:presLayoutVars>
      </dgm:prSet>
      <dgm:spPr/>
      <dgm:t>
        <a:bodyPr/>
        <a:lstStyle/>
        <a:p>
          <a:endParaRPr lang="en-US"/>
        </a:p>
      </dgm:t>
    </dgm:pt>
    <dgm:pt modelId="{B837F2E3-CD5E-4340-8FE4-507618DD3973}" type="pres">
      <dgm:prSet presAssocID="{BDC9612C-79C3-6E44-99E6-43BB3175D8A1}" presName="parTrans" presStyleLbl="sibTrans2D1" presStyleIdx="5" presStyleCnt="6"/>
      <dgm:spPr/>
      <dgm:t>
        <a:bodyPr/>
        <a:lstStyle/>
        <a:p>
          <a:endParaRPr lang="en-US"/>
        </a:p>
      </dgm:t>
    </dgm:pt>
    <dgm:pt modelId="{98DCAA58-D27F-C24B-82A0-04FFDFDB7CBA}" type="pres">
      <dgm:prSet presAssocID="{BDC9612C-79C3-6E44-99E6-43BB3175D8A1}" presName="connectorText" presStyleLbl="sibTrans2D1" presStyleIdx="5" presStyleCnt="6"/>
      <dgm:spPr/>
      <dgm:t>
        <a:bodyPr/>
        <a:lstStyle/>
        <a:p>
          <a:endParaRPr lang="en-US"/>
        </a:p>
      </dgm:t>
    </dgm:pt>
    <dgm:pt modelId="{F466BDDE-5F83-7D44-AB55-45BE997A7B0F}" type="pres">
      <dgm:prSet presAssocID="{F0201AC9-1A16-6841-AFCF-A3DB727D63B3}" presName="node" presStyleLbl="node1" presStyleIdx="5" presStyleCnt="6">
        <dgm:presLayoutVars>
          <dgm:bulletEnabled val="1"/>
        </dgm:presLayoutVars>
      </dgm:prSet>
      <dgm:spPr/>
      <dgm:t>
        <a:bodyPr/>
        <a:lstStyle/>
        <a:p>
          <a:endParaRPr lang="en-US"/>
        </a:p>
      </dgm:t>
    </dgm:pt>
  </dgm:ptLst>
  <dgm:cxnLst>
    <dgm:cxn modelId="{9F272A49-8C38-E342-AEEA-560F38A87E13}" type="presOf" srcId="{3BD35631-276E-FA45-BEF7-55A204283039}" destId="{6AC8E656-70AB-8449-89DC-307E286C3CF3}" srcOrd="1" destOrd="0" presId="urn:microsoft.com/office/officeart/2005/8/layout/radial5"/>
    <dgm:cxn modelId="{8407E057-AAEE-584D-B3CF-12A095FEABA0}" type="presOf" srcId="{BDC9612C-79C3-6E44-99E6-43BB3175D8A1}" destId="{98DCAA58-D27F-C24B-82A0-04FFDFDB7CBA}" srcOrd="1" destOrd="0" presId="urn:microsoft.com/office/officeart/2005/8/layout/radial5"/>
    <dgm:cxn modelId="{918FFBFB-2BDD-374E-B5F6-20D0ECA551C1}" type="presOf" srcId="{F0201AC9-1A16-6841-AFCF-A3DB727D63B3}" destId="{F466BDDE-5F83-7D44-AB55-45BE997A7B0F}" srcOrd="0" destOrd="0" presId="urn:microsoft.com/office/officeart/2005/8/layout/radial5"/>
    <dgm:cxn modelId="{48317298-E04A-1147-A1ED-D5953B40BDD4}" type="presOf" srcId="{B7AB582D-395C-DC42-A134-E73E3C3D637E}" destId="{15D7FE80-C4D5-C448-A371-B6C963477663}" srcOrd="0" destOrd="0" presId="urn:microsoft.com/office/officeart/2005/8/layout/radial5"/>
    <dgm:cxn modelId="{2B92BA51-F798-3B40-9B4A-7EBE1C3B17C7}" type="presOf" srcId="{12B5548A-9AA1-A24D-812B-CF65956CBCC1}" destId="{1561A80A-FA95-E24A-8EAE-F6E8B3B3439E}" srcOrd="0" destOrd="0" presId="urn:microsoft.com/office/officeart/2005/8/layout/radial5"/>
    <dgm:cxn modelId="{B43655A9-91F3-1E47-BEC1-BF8FB3A5FA09}" type="presOf" srcId="{DCDFE1FD-120E-D745-B889-417422DAB24D}" destId="{DFB2E344-8D9D-1C48-A1BD-EBCF644A3FEC}" srcOrd="0" destOrd="0" presId="urn:microsoft.com/office/officeart/2005/8/layout/radial5"/>
    <dgm:cxn modelId="{9E64D6A2-53E7-1240-9768-F5DB29E5636C}" type="presOf" srcId="{B7AB582D-395C-DC42-A134-E73E3C3D637E}" destId="{E1AC5A4F-4C9E-6046-8B6B-C095CFCF3C89}" srcOrd="1" destOrd="0" presId="urn:microsoft.com/office/officeart/2005/8/layout/radial5"/>
    <dgm:cxn modelId="{FF07E428-A83D-794B-A3A6-576C83EAFA0B}" type="presOf" srcId="{1E959BF4-BC19-FA49-B45E-F2736B4ADE5B}" destId="{024808BA-D8CF-A241-A961-6177F0DB9EFD}" srcOrd="1" destOrd="0" presId="urn:microsoft.com/office/officeart/2005/8/layout/radial5"/>
    <dgm:cxn modelId="{D2A13D4A-8B52-D844-91E1-865C1ACE0C46}" type="presOf" srcId="{8838361D-3749-8742-B44F-461E56FB1E81}" destId="{7BFD61C4-6D92-0946-ADF4-93E5699609DE}" srcOrd="0" destOrd="0" presId="urn:microsoft.com/office/officeart/2005/8/layout/radial5"/>
    <dgm:cxn modelId="{1EF1FEC9-CAE0-E948-80C1-14C0BAEAB574}" type="presOf" srcId="{8838361D-3749-8742-B44F-461E56FB1E81}" destId="{4A78924D-7BD5-4048-8589-21AC19B7ECD2}" srcOrd="1" destOrd="0" presId="urn:microsoft.com/office/officeart/2005/8/layout/radial5"/>
    <dgm:cxn modelId="{CF8AF28A-ECD5-1848-8E92-2FF14869DD33}" type="presOf" srcId="{3BD35631-276E-FA45-BEF7-55A204283039}" destId="{9E206E86-F7C7-6641-AC04-69468B6586D4}" srcOrd="0" destOrd="0" presId="urn:microsoft.com/office/officeart/2005/8/layout/radial5"/>
    <dgm:cxn modelId="{B480C1DD-5DFC-0449-AC0E-FD709EC4C0BB}" srcId="{750D5C1B-EA65-5443-BEFE-FE987D96B125}" destId="{12B5548A-9AA1-A24D-812B-CF65956CBCC1}" srcOrd="2" destOrd="0" parTransId="{A3FD57D0-868A-AC43-B6DB-D133235C727A}" sibTransId="{9F5D0A76-C50F-B742-96B3-EA8C2D831D4B}"/>
    <dgm:cxn modelId="{0360E5A3-EF60-5E42-8E63-BED95F0BACDA}" type="presOf" srcId="{444DD1C9-356E-E340-BCFB-7716D916EABF}" destId="{827F5581-9608-E642-A388-B3EE13BE657F}" srcOrd="0" destOrd="0" presId="urn:microsoft.com/office/officeart/2005/8/layout/radial5"/>
    <dgm:cxn modelId="{8827286F-6274-BD40-9B19-9BB19BD945C7}" type="presOf" srcId="{A3FD57D0-868A-AC43-B6DB-D133235C727A}" destId="{11A2F16C-550C-1B43-9B14-EEDBB7F628A6}" srcOrd="1" destOrd="0" presId="urn:microsoft.com/office/officeart/2005/8/layout/radial5"/>
    <dgm:cxn modelId="{9971C7E7-4D18-D84C-897D-34FE5B833620}" type="presOf" srcId="{BDC9612C-79C3-6E44-99E6-43BB3175D8A1}" destId="{B837F2E3-CD5E-4340-8FE4-507618DD3973}" srcOrd="0" destOrd="0" presId="urn:microsoft.com/office/officeart/2005/8/layout/radial5"/>
    <dgm:cxn modelId="{DBD233CC-1A9D-9C4E-8942-647870A985A8}" type="presOf" srcId="{750D5C1B-EA65-5443-BEFE-FE987D96B125}" destId="{C7D40759-8F53-0845-BA46-FAC663213934}" srcOrd="0" destOrd="0" presId="urn:microsoft.com/office/officeart/2005/8/layout/radial5"/>
    <dgm:cxn modelId="{FDA05194-C2E1-8F4F-9D30-9B81F39650D6}" type="presOf" srcId="{E1FD1301-DDD8-B04A-9677-D77076B46D16}" destId="{DFB4524B-D640-EF4A-92EA-79ECA7017A99}" srcOrd="0" destOrd="0" presId="urn:microsoft.com/office/officeart/2005/8/layout/radial5"/>
    <dgm:cxn modelId="{643F0511-F157-0046-9E90-BE01FECC5F90}" srcId="{750D5C1B-EA65-5443-BEFE-FE987D96B125}" destId="{F0201AC9-1A16-6841-AFCF-A3DB727D63B3}" srcOrd="5" destOrd="0" parTransId="{BDC9612C-79C3-6E44-99E6-43BB3175D8A1}" sibTransId="{996CE983-3094-CB46-9256-E1DAD34BE2EB}"/>
    <dgm:cxn modelId="{AE08868E-B195-1F45-84D7-10AADF7B8979}" srcId="{750D5C1B-EA65-5443-BEFE-FE987D96B125}" destId="{58E166FE-3614-4941-96E9-335F4D7B015A}" srcOrd="0" destOrd="0" parTransId="{8838361D-3749-8742-B44F-461E56FB1E81}" sibTransId="{807BC418-CBF3-D74B-BF57-A818B4BE1B52}"/>
    <dgm:cxn modelId="{C89C6CE8-4038-E34E-9D42-207DA96A8A32}" srcId="{444DD1C9-356E-E340-BCFB-7716D916EABF}" destId="{750D5C1B-EA65-5443-BEFE-FE987D96B125}" srcOrd="0" destOrd="0" parTransId="{E564A70D-08FD-C448-ABD3-1B816CCC48F7}" sibTransId="{39588944-26F1-294A-A0CE-771EAA0D5A6E}"/>
    <dgm:cxn modelId="{5C11DAC4-CF53-8E43-A2BB-48ACE9A7B1DC}" srcId="{750D5C1B-EA65-5443-BEFE-FE987D96B125}" destId="{9245AFA5-A268-2846-ABF7-F74656BDE84B}" srcOrd="4" destOrd="0" parTransId="{B7AB582D-395C-DC42-A134-E73E3C3D637E}" sibTransId="{84AD248B-7D19-9149-B4C9-4AE6B734B64F}"/>
    <dgm:cxn modelId="{868D41CD-2242-544B-9861-7F3205833053}" srcId="{750D5C1B-EA65-5443-BEFE-FE987D96B125}" destId="{DCDFE1FD-120E-D745-B889-417422DAB24D}" srcOrd="1" destOrd="0" parTransId="{3BD35631-276E-FA45-BEF7-55A204283039}" sibTransId="{50C33B1C-9C4F-3841-8D80-BE3418751FB8}"/>
    <dgm:cxn modelId="{BA121322-D554-4D48-915A-E3043ABFF6CC}" type="presOf" srcId="{1E959BF4-BC19-FA49-B45E-F2736B4ADE5B}" destId="{F172DE9F-F5CB-2940-B015-73679144C95F}" srcOrd="0" destOrd="0" presId="urn:microsoft.com/office/officeart/2005/8/layout/radial5"/>
    <dgm:cxn modelId="{AA2E70E1-0CC6-3340-9DF1-1838BECFBB14}" srcId="{750D5C1B-EA65-5443-BEFE-FE987D96B125}" destId="{E1FD1301-DDD8-B04A-9677-D77076B46D16}" srcOrd="3" destOrd="0" parTransId="{1E959BF4-BC19-FA49-B45E-F2736B4ADE5B}" sibTransId="{E8F0C523-95F6-C34C-9B24-FAB00DE26440}"/>
    <dgm:cxn modelId="{8A6ACCE1-A5EE-DC4F-8B44-FAD481454707}" type="presOf" srcId="{A3FD57D0-868A-AC43-B6DB-D133235C727A}" destId="{32ED0A27-E431-274C-A82B-12B818D9EB8A}" srcOrd="0" destOrd="0" presId="urn:microsoft.com/office/officeart/2005/8/layout/radial5"/>
    <dgm:cxn modelId="{7CABB9F0-ADAB-7842-99AF-CE15C6AA83FC}" type="presOf" srcId="{9245AFA5-A268-2846-ABF7-F74656BDE84B}" destId="{59C5EC9A-7131-A64D-95FE-4FD43B25F6A2}" srcOrd="0" destOrd="0" presId="urn:microsoft.com/office/officeart/2005/8/layout/radial5"/>
    <dgm:cxn modelId="{4E933EB0-BC12-8E4B-95C2-2FDEFAE0CFA5}" type="presOf" srcId="{58E166FE-3614-4941-96E9-335F4D7B015A}" destId="{BD1A96E8-B427-484A-9135-02AF6731BDB5}" srcOrd="0" destOrd="0" presId="urn:microsoft.com/office/officeart/2005/8/layout/radial5"/>
    <dgm:cxn modelId="{1F9070E7-8BEC-5A4D-99B2-051ADB071593}" type="presParOf" srcId="{827F5581-9608-E642-A388-B3EE13BE657F}" destId="{C7D40759-8F53-0845-BA46-FAC663213934}" srcOrd="0" destOrd="0" presId="urn:microsoft.com/office/officeart/2005/8/layout/radial5"/>
    <dgm:cxn modelId="{ED775D3C-CAC5-4F40-B010-EE52DC72472E}" type="presParOf" srcId="{827F5581-9608-E642-A388-B3EE13BE657F}" destId="{7BFD61C4-6D92-0946-ADF4-93E5699609DE}" srcOrd="1" destOrd="0" presId="urn:microsoft.com/office/officeart/2005/8/layout/radial5"/>
    <dgm:cxn modelId="{76A88D95-235D-4E45-A567-4707D56BAFD1}" type="presParOf" srcId="{7BFD61C4-6D92-0946-ADF4-93E5699609DE}" destId="{4A78924D-7BD5-4048-8589-21AC19B7ECD2}" srcOrd="0" destOrd="0" presId="urn:microsoft.com/office/officeart/2005/8/layout/radial5"/>
    <dgm:cxn modelId="{492A1F81-5A7D-6D42-B6B0-C2CE31594713}" type="presParOf" srcId="{827F5581-9608-E642-A388-B3EE13BE657F}" destId="{BD1A96E8-B427-484A-9135-02AF6731BDB5}" srcOrd="2" destOrd="0" presId="urn:microsoft.com/office/officeart/2005/8/layout/radial5"/>
    <dgm:cxn modelId="{884F3C98-111A-2B42-8F96-F9D2F2ED9404}" type="presParOf" srcId="{827F5581-9608-E642-A388-B3EE13BE657F}" destId="{9E206E86-F7C7-6641-AC04-69468B6586D4}" srcOrd="3" destOrd="0" presId="urn:microsoft.com/office/officeart/2005/8/layout/radial5"/>
    <dgm:cxn modelId="{AD212AB1-A0E6-2449-8516-100871DEBD69}" type="presParOf" srcId="{9E206E86-F7C7-6641-AC04-69468B6586D4}" destId="{6AC8E656-70AB-8449-89DC-307E286C3CF3}" srcOrd="0" destOrd="0" presId="urn:microsoft.com/office/officeart/2005/8/layout/radial5"/>
    <dgm:cxn modelId="{23C9D6C7-A810-C74F-B0BB-8A6F7079AC2F}" type="presParOf" srcId="{827F5581-9608-E642-A388-B3EE13BE657F}" destId="{DFB2E344-8D9D-1C48-A1BD-EBCF644A3FEC}" srcOrd="4" destOrd="0" presId="urn:microsoft.com/office/officeart/2005/8/layout/radial5"/>
    <dgm:cxn modelId="{047A4B6E-17AD-BA4F-9F09-0F91D891078A}" type="presParOf" srcId="{827F5581-9608-E642-A388-B3EE13BE657F}" destId="{32ED0A27-E431-274C-A82B-12B818D9EB8A}" srcOrd="5" destOrd="0" presId="urn:microsoft.com/office/officeart/2005/8/layout/radial5"/>
    <dgm:cxn modelId="{A536DF5B-F537-6947-8E7D-1865B1739A61}" type="presParOf" srcId="{32ED0A27-E431-274C-A82B-12B818D9EB8A}" destId="{11A2F16C-550C-1B43-9B14-EEDBB7F628A6}" srcOrd="0" destOrd="0" presId="urn:microsoft.com/office/officeart/2005/8/layout/radial5"/>
    <dgm:cxn modelId="{C0F5BA4E-6327-144E-8321-AC2691FD057E}" type="presParOf" srcId="{827F5581-9608-E642-A388-B3EE13BE657F}" destId="{1561A80A-FA95-E24A-8EAE-F6E8B3B3439E}" srcOrd="6" destOrd="0" presId="urn:microsoft.com/office/officeart/2005/8/layout/radial5"/>
    <dgm:cxn modelId="{F49D21C3-BDA7-FD46-9A78-F1A63A3441C1}" type="presParOf" srcId="{827F5581-9608-E642-A388-B3EE13BE657F}" destId="{F172DE9F-F5CB-2940-B015-73679144C95F}" srcOrd="7" destOrd="0" presId="urn:microsoft.com/office/officeart/2005/8/layout/radial5"/>
    <dgm:cxn modelId="{D1034D41-CD7A-AE4D-8EE7-BC960DD7ADA5}" type="presParOf" srcId="{F172DE9F-F5CB-2940-B015-73679144C95F}" destId="{024808BA-D8CF-A241-A961-6177F0DB9EFD}" srcOrd="0" destOrd="0" presId="urn:microsoft.com/office/officeart/2005/8/layout/radial5"/>
    <dgm:cxn modelId="{0CB88CE7-4444-8040-A181-3603C64DF361}" type="presParOf" srcId="{827F5581-9608-E642-A388-B3EE13BE657F}" destId="{DFB4524B-D640-EF4A-92EA-79ECA7017A99}" srcOrd="8" destOrd="0" presId="urn:microsoft.com/office/officeart/2005/8/layout/radial5"/>
    <dgm:cxn modelId="{E4DF27C1-7950-2C46-A58E-56909A1C2246}" type="presParOf" srcId="{827F5581-9608-E642-A388-B3EE13BE657F}" destId="{15D7FE80-C4D5-C448-A371-B6C963477663}" srcOrd="9" destOrd="0" presId="urn:microsoft.com/office/officeart/2005/8/layout/radial5"/>
    <dgm:cxn modelId="{44B05F6E-9AD9-214F-BC07-03A34E0095AD}" type="presParOf" srcId="{15D7FE80-C4D5-C448-A371-B6C963477663}" destId="{E1AC5A4F-4C9E-6046-8B6B-C095CFCF3C89}" srcOrd="0" destOrd="0" presId="urn:microsoft.com/office/officeart/2005/8/layout/radial5"/>
    <dgm:cxn modelId="{3DC47F22-BC00-E248-90F7-77DF11D0D4DA}" type="presParOf" srcId="{827F5581-9608-E642-A388-B3EE13BE657F}" destId="{59C5EC9A-7131-A64D-95FE-4FD43B25F6A2}" srcOrd="10" destOrd="0" presId="urn:microsoft.com/office/officeart/2005/8/layout/radial5"/>
    <dgm:cxn modelId="{9CF3F186-B91A-6649-B98B-378130301CF7}" type="presParOf" srcId="{827F5581-9608-E642-A388-B3EE13BE657F}" destId="{B837F2E3-CD5E-4340-8FE4-507618DD3973}" srcOrd="11" destOrd="0" presId="urn:microsoft.com/office/officeart/2005/8/layout/radial5"/>
    <dgm:cxn modelId="{34ED752C-1017-C04F-BF06-2F801D7DA327}" type="presParOf" srcId="{B837F2E3-CD5E-4340-8FE4-507618DD3973}" destId="{98DCAA58-D27F-C24B-82A0-04FFDFDB7CBA}" srcOrd="0" destOrd="0" presId="urn:microsoft.com/office/officeart/2005/8/layout/radial5"/>
    <dgm:cxn modelId="{CBDC57F8-7576-4A42-89BB-CEF31BA6ED39}" type="presParOf" srcId="{827F5581-9608-E642-A388-B3EE13BE657F}" destId="{F466BDDE-5F83-7D44-AB55-45BE997A7B0F}" srcOrd="12"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383D55-1D8E-47F0-8407-8CF902454C52}" type="datetimeFigureOut">
              <a:rPr lang="en-US" smtClean="0"/>
              <a:t>4/9/2018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0D73952-53CB-4D8F-B858-71DE4FE97A36}" type="slidenum">
              <a:rPr lang="en-US" smtClean="0"/>
              <a:t>‹#›</a:t>
            </a:fld>
            <a:endParaRPr lang="en-US"/>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6C5454E-9E81-4C99-A91B-42C07507225A}" type="datetimeFigureOut">
              <a:rPr lang="en-US" smtClean="0"/>
              <a:t>4/9/2018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A537934-768C-4C37-BAD1-E522F3AEBAF7}" type="slidenum">
              <a:rPr lang="en-US" smtClean="0"/>
              <a:t>‹#›</a:t>
            </a:fld>
            <a:endParaRPr lang="en-US"/>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eonscience.org/sites/default/files/basic-page-files/NEON_Strategy_2011u2_0.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data.neonscience.org/data-product-view?dpCode=DP1.20264.001" TargetMode="External"/><Relationship Id="rId3" Type="http://schemas.openxmlformats.org/officeDocument/2006/relationships/hyperlink" Target="http://data.neonscience.org/data-product-view?dpCode=DP1.00002.001" TargetMode="External"/><Relationship Id="rId7" Type="http://schemas.openxmlformats.org/officeDocument/2006/relationships/hyperlink" Target="http://data.neonscience.org/data-product-view?dpCode=DP1.20053.001"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data.neonscience.org/data-product-view?dpCode=DP1.00041.001" TargetMode="External"/><Relationship Id="rId5" Type="http://schemas.openxmlformats.org/officeDocument/2006/relationships/hyperlink" Target="http://data.neonscience.org/data-product-view?dpCode=DP1.00005.001" TargetMode="External"/><Relationship Id="rId10" Type="http://schemas.openxmlformats.org/officeDocument/2006/relationships/hyperlink" Target="http://data.neonscience.org/data-product-view?dpCode=DP1.20217.001" TargetMode="External"/><Relationship Id="rId4" Type="http://schemas.openxmlformats.org/officeDocument/2006/relationships/hyperlink" Target="http://data.neonscience.org/data-product-view?dpCode=DP1.00003.001" TargetMode="External"/><Relationship Id="rId9" Type="http://schemas.openxmlformats.org/officeDocument/2006/relationships/hyperlink" Target="http://data.neonscience.org/data-product-view?dpCode=DP1.20046.001"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data.neonscience.org/data-product-view?dpCode=DP1.20093.001" TargetMode="External"/><Relationship Id="rId13" Type="http://schemas.openxmlformats.org/officeDocument/2006/relationships/hyperlink" Target="http://data.neonscience.org/data-product-view?dpCode=DP1.00098.001" TargetMode="External"/><Relationship Id="rId3" Type="http://schemas.openxmlformats.org/officeDocument/2006/relationships/hyperlink" Target="http://data.neonscience.org/data-product-view?dpCode=DP1.00006.001" TargetMode="External"/><Relationship Id="rId7" Type="http://schemas.openxmlformats.org/officeDocument/2006/relationships/hyperlink" Target="http://data.neonscience.org/data-product-view?dpCode=DP1.20288.001" TargetMode="External"/><Relationship Id="rId12" Type="http://schemas.openxmlformats.org/officeDocument/2006/relationships/hyperlink" Target="http://data.neonscience.org/data-product-view?dpCode=DP1.20015.001"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data.neonscience.org/data-product-view?dpCode=DP2.30019.001" TargetMode="External"/><Relationship Id="rId11" Type="http://schemas.openxmlformats.org/officeDocument/2006/relationships/hyperlink" Target="http://data.neonscience.org/data-product-view?dpCode=DP1.20100.001" TargetMode="External"/><Relationship Id="rId5" Type="http://schemas.openxmlformats.org/officeDocument/2006/relationships/hyperlink" Target="http://data.neonscience.org/data-product-view?dpCode=DP1.00094.001" TargetMode="External"/><Relationship Id="rId10" Type="http://schemas.openxmlformats.org/officeDocument/2006/relationships/hyperlink" Target="http://data.neonscience.org/data-product-view?dpCode=DP1.20092.001" TargetMode="External"/><Relationship Id="rId4" Type="http://schemas.openxmlformats.org/officeDocument/2006/relationships/hyperlink" Target="http://data.neonscience.org/data-product-view?dpCode=DP1.00013.001" TargetMode="External"/><Relationship Id="rId9" Type="http://schemas.openxmlformats.org/officeDocument/2006/relationships/hyperlink" Target="http://data.neonscience.org/data-product-view?dpCode=DP1.20016.001"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nsf.gov/awardsearch/showAward?AWD_ID=1703048" TargetMode="External"/><Relationship Id="rId13" Type="http://schemas.openxmlformats.org/officeDocument/2006/relationships/hyperlink" Target="https://www.nsf.gov/awardsearch/showAward?AWD_ID=1702701" TargetMode="External"/><Relationship Id="rId18" Type="http://schemas.openxmlformats.org/officeDocument/2006/relationships/hyperlink" Target="https://www.nsf.gov/awardsearch/showAward?AWD_ID=1702727" TargetMode="External"/><Relationship Id="rId3" Type="http://schemas.openxmlformats.org/officeDocument/2006/relationships/hyperlink" Target="https://www.nsf.gov/awardsearch/showAward?AWD_ID=1702996" TargetMode="External"/><Relationship Id="rId21" Type="http://schemas.openxmlformats.org/officeDocument/2006/relationships/hyperlink" Target="https://www.nsf.gov/awardsearch/showAward?AWD_ID=1702379" TargetMode="External"/><Relationship Id="rId7" Type="http://schemas.openxmlformats.org/officeDocument/2006/relationships/hyperlink" Target="https://www.nsf.gov/awardsearch/showAward?AWD_ID=1702426" TargetMode="External"/><Relationship Id="rId12" Type="http://schemas.openxmlformats.org/officeDocument/2006/relationships/hyperlink" Target="https://www.nsf.gov/awardsearch/showAward?AWD_ID=1702179" TargetMode="External"/><Relationship Id="rId17" Type="http://schemas.openxmlformats.org/officeDocument/2006/relationships/hyperlink" Target="https://www.nsf.gov/awardsearch/showAward?AWD_ID=1702697" TargetMode="External"/><Relationship Id="rId2" Type="http://schemas.openxmlformats.org/officeDocument/2006/relationships/slide" Target="../slides/slide63.xml"/><Relationship Id="rId16" Type="http://schemas.openxmlformats.org/officeDocument/2006/relationships/hyperlink" Target="https://www.nsf.gov/awardsearch/showAward?AWD_ID=1702991" TargetMode="External"/><Relationship Id="rId20" Type="http://schemas.openxmlformats.org/officeDocument/2006/relationships/hyperlink" Target="https://www.nsf.gov/awardsearch/showAward?AWD_ID=1702551" TargetMode="External"/><Relationship Id="rId1" Type="http://schemas.openxmlformats.org/officeDocument/2006/relationships/notesMaster" Target="../notesMasters/notesMaster1.xml"/><Relationship Id="rId6" Type="http://schemas.openxmlformats.org/officeDocument/2006/relationships/hyperlink" Target="https://www.nsf.gov/awardsearch/showAward?AWD_ID=1702029" TargetMode="External"/><Relationship Id="rId11" Type="http://schemas.openxmlformats.org/officeDocument/2006/relationships/hyperlink" Target="https://www.nsf.gov/awardsearch/showAward?AWD_ID=1702635" TargetMode="External"/><Relationship Id="rId5" Type="http://schemas.openxmlformats.org/officeDocument/2006/relationships/hyperlink" Target="https://www.nsf.gov/awardsearch/showAward?AWD_ID=1702676" TargetMode="External"/><Relationship Id="rId15" Type="http://schemas.openxmlformats.org/officeDocument/2006/relationships/hyperlink" Target="https://www.nsf.gov/awardsearch/showAward?AWD_ID=1702312" TargetMode="External"/><Relationship Id="rId23" Type="http://schemas.openxmlformats.org/officeDocument/2006/relationships/hyperlink" Target="https://www.nsf.gov/awardsearch/showAward?AWD_ID=1702506" TargetMode="External"/><Relationship Id="rId10" Type="http://schemas.openxmlformats.org/officeDocument/2006/relationships/hyperlink" Target="https://www.nsf.gov/awardsearch/showAward?AWD_ID=1702664" TargetMode="External"/><Relationship Id="rId19" Type="http://schemas.openxmlformats.org/officeDocument/2006/relationships/hyperlink" Target="https://www.nsf.gov/awardsearch/showAward?AWD_ID=1702627" TargetMode="External"/><Relationship Id="rId4" Type="http://schemas.openxmlformats.org/officeDocument/2006/relationships/hyperlink" Target="https://www.nsf.gov/awardsearch/showAward?AWD_ID=1702835" TargetMode="External"/><Relationship Id="rId9" Type="http://schemas.openxmlformats.org/officeDocument/2006/relationships/hyperlink" Target="https://www.nsf.gov/awardsearch/showAward?AWD_ID=1702708" TargetMode="External"/><Relationship Id="rId14" Type="http://schemas.openxmlformats.org/officeDocument/2006/relationships/hyperlink" Target="https://www.nsf.gov/awardsearch/showAward?AWD_ID=1702545" TargetMode="External"/><Relationship Id="rId22" Type="http://schemas.openxmlformats.org/officeDocument/2006/relationships/hyperlink" Target="https://www.nsf.gov/awardsearch/showAward?AWD_ID=1703062" TargetMode="Externa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www.neonscience.org/observatory/advisory-groups/biorepository-technical-working-group" TargetMode="External"/><Relationship Id="rId13" Type="http://schemas.openxmlformats.org/officeDocument/2006/relationships/hyperlink" Target="http://www.neonscience.org/observatory/advisory-groups/ground-beetle-technical-working-group" TargetMode="External"/><Relationship Id="rId18" Type="http://schemas.openxmlformats.org/officeDocument/2006/relationships/hyperlink" Target="http://www.neonscience.org/observatory/advisory-groups/small-mammals-technical-working-group" TargetMode="External"/><Relationship Id="rId26" Type="http://schemas.openxmlformats.org/officeDocument/2006/relationships/hyperlink" Target="http://www.neonscience.org/observatory/advisory-groups/terrestrial-plant-productivity-biomass-technical-working-group" TargetMode="External"/><Relationship Id="rId3" Type="http://schemas.openxmlformats.org/officeDocument/2006/relationships/hyperlink" Target="http://www.neonscience.org/observatory/advisory-groups/airborne-sampling-design-technical-working-group" TargetMode="External"/><Relationship Id="rId21" Type="http://schemas.openxmlformats.org/officeDocument/2006/relationships/hyperlink" Target="http://www.neonscience.org/observatory/advisory-groups/surface-atmosphere-exchange-technical-working-group" TargetMode="External"/><Relationship Id="rId7" Type="http://schemas.openxmlformats.org/officeDocument/2006/relationships/hyperlink" Target="http://www.neonscience.org/observatory/advisory-groups/atmospheric-chemistry-technical-working-group" TargetMode="External"/><Relationship Id="rId12" Type="http://schemas.openxmlformats.org/officeDocument/2006/relationships/hyperlink" Target="http://www.neonscience.org/observatory/advisory-groups/foliar-sampling-technical-working-group" TargetMode="External"/><Relationship Id="rId17" Type="http://schemas.openxmlformats.org/officeDocument/2006/relationships/hyperlink" Target="http://www.neonscience.org/observatory/advisory-groups/mosquito-technical-working-group" TargetMode="External"/><Relationship Id="rId25" Type="http://schemas.openxmlformats.org/officeDocument/2006/relationships/hyperlink" Target="http://www.neonscience.org/observatory/advisory-groups/terrestrial-plant-diversity-phenology-technical-working-group" TargetMode="External"/><Relationship Id="rId2" Type="http://schemas.openxmlformats.org/officeDocument/2006/relationships/slide" Target="../slides/slide64.xml"/><Relationship Id="rId16" Type="http://schemas.openxmlformats.org/officeDocument/2006/relationships/hyperlink" Target="http://www.neonscience.org/observatory/advisory-groups/mobile-deployment-platform-technical-working-group" TargetMode="External"/><Relationship Id="rId20" Type="http://schemas.openxmlformats.org/officeDocument/2006/relationships/hyperlink" Target="http://www.neonscience.org/observatory/advisory-groups/spatial-sampling-technical-working-group" TargetMode="External"/><Relationship Id="rId1" Type="http://schemas.openxmlformats.org/officeDocument/2006/relationships/notesMaster" Target="../notesMasters/notesMaster1.xml"/><Relationship Id="rId6" Type="http://schemas.openxmlformats.org/officeDocument/2006/relationships/hyperlink" Target="http://www.neonscience.org/observatory/advisory-groups/aquatic-technical-working-group" TargetMode="External"/><Relationship Id="rId11" Type="http://schemas.openxmlformats.org/officeDocument/2006/relationships/hyperlink" Target="http://www.neonscience.org/observatory/advisory-groups/fish-technical-working-group" TargetMode="External"/><Relationship Id="rId24" Type="http://schemas.openxmlformats.org/officeDocument/2006/relationships/hyperlink" Target="http://www.neonscience.org/observatory/advisory-groups/terrestrial-observational-sampling-technical-working-group" TargetMode="External"/><Relationship Id="rId5" Type="http://schemas.openxmlformats.org/officeDocument/2006/relationships/hyperlink" Target="http://www.neonscience.org/observatory/advisory-groups/aquatic-observational-sampling-technical-working-group" TargetMode="External"/><Relationship Id="rId15" Type="http://schemas.openxmlformats.org/officeDocument/2006/relationships/hyperlink" Target="http://www.neonscience.org/observatory/advisory-groups/microbial-technical-working-group" TargetMode="External"/><Relationship Id="rId23" Type="http://schemas.openxmlformats.org/officeDocument/2006/relationships/hyperlink" Target="http://www.neonscience.org/observatory/advisory-groups/terrestrial-instrument-data-qaqc-technical-working-group" TargetMode="External"/><Relationship Id="rId10" Type="http://schemas.openxmlformats.org/officeDocument/2006/relationships/hyperlink" Target="http://www.neonscience.org/observatory/advisory-groups/data-standards-technical-working-group" TargetMode="External"/><Relationship Id="rId19" Type="http://schemas.openxmlformats.org/officeDocument/2006/relationships/hyperlink" Target="http://www.neonscience.org/observatory/advisory-groups/soil-sensor-technical-working-group" TargetMode="External"/><Relationship Id="rId4" Type="http://schemas.openxmlformats.org/officeDocument/2006/relationships/hyperlink" Target="http://www.neonscience.org/observatory/advisory-groups/aquatic-instrument-technical-working-group" TargetMode="External"/><Relationship Id="rId9" Type="http://schemas.openxmlformats.org/officeDocument/2006/relationships/hyperlink" Target="http://www.neonscience.org/observatory/advisory-groups/breeding-birds-technical-working-group" TargetMode="External"/><Relationship Id="rId14" Type="http://schemas.openxmlformats.org/officeDocument/2006/relationships/hyperlink" Target="http://www.neonscience.org/observatory/advisory-groups/lidar-technical-working-group" TargetMode="External"/><Relationship Id="rId22" Type="http://schemas.openxmlformats.org/officeDocument/2006/relationships/hyperlink" Target="http://www.neonscience.org/observatory/advisory-groups/terrestrial-biogeochemistry-technical-working-grou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10</a:t>
            </a:fld>
            <a:endParaRPr lang="en-US"/>
          </a:p>
        </p:txBody>
      </p:sp>
    </p:spTree>
    <p:extLst>
      <p:ext uri="{BB962C8B-B14F-4D97-AF65-F5344CB8AC3E}">
        <p14:creationId xmlns:p14="http://schemas.microsoft.com/office/powerpoint/2010/main" val="80830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11</a:t>
            </a:fld>
            <a:endParaRPr lang="en-US"/>
          </a:p>
        </p:txBody>
      </p:sp>
    </p:spTree>
    <p:extLst>
      <p:ext uri="{BB962C8B-B14F-4D97-AF65-F5344CB8AC3E}">
        <p14:creationId xmlns:p14="http://schemas.microsoft.com/office/powerpoint/2010/main" val="323119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12</a:t>
            </a:fld>
            <a:endParaRPr lang="en-US"/>
          </a:p>
        </p:txBody>
      </p:sp>
    </p:spTree>
    <p:extLst>
      <p:ext uri="{BB962C8B-B14F-4D97-AF65-F5344CB8AC3E}">
        <p14:creationId xmlns:p14="http://schemas.microsoft.com/office/powerpoint/2010/main" val="1329006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13</a:t>
            </a:fld>
            <a:endParaRPr lang="en-US"/>
          </a:p>
        </p:txBody>
      </p:sp>
    </p:spTree>
    <p:extLst>
      <p:ext uri="{BB962C8B-B14F-4D97-AF65-F5344CB8AC3E}">
        <p14:creationId xmlns:p14="http://schemas.microsoft.com/office/powerpoint/2010/main" val="493812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14</a:t>
            </a:fld>
            <a:endParaRPr lang="en-US"/>
          </a:p>
        </p:txBody>
      </p:sp>
    </p:spTree>
    <p:extLst>
      <p:ext uri="{BB962C8B-B14F-4D97-AF65-F5344CB8AC3E}">
        <p14:creationId xmlns:p14="http://schemas.microsoft.com/office/powerpoint/2010/main" val="2845061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15</a:t>
            </a:fld>
            <a:endParaRPr lang="en-US"/>
          </a:p>
        </p:txBody>
      </p:sp>
    </p:spTree>
    <p:extLst>
      <p:ext uri="{BB962C8B-B14F-4D97-AF65-F5344CB8AC3E}">
        <p14:creationId xmlns:p14="http://schemas.microsoft.com/office/powerpoint/2010/main" val="305695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16</a:t>
            </a:fld>
            <a:endParaRPr lang="en-US"/>
          </a:p>
        </p:txBody>
      </p:sp>
    </p:spTree>
    <p:extLst>
      <p:ext uri="{BB962C8B-B14F-4D97-AF65-F5344CB8AC3E}">
        <p14:creationId xmlns:p14="http://schemas.microsoft.com/office/powerpoint/2010/main" val="2231627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17</a:t>
            </a:fld>
            <a:endParaRPr lang="en-US"/>
          </a:p>
        </p:txBody>
      </p:sp>
    </p:spTree>
    <p:extLst>
      <p:ext uri="{BB962C8B-B14F-4D97-AF65-F5344CB8AC3E}">
        <p14:creationId xmlns:p14="http://schemas.microsoft.com/office/powerpoint/2010/main" val="3542094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18</a:t>
            </a:fld>
            <a:endParaRPr lang="en-US"/>
          </a:p>
        </p:txBody>
      </p:sp>
    </p:spTree>
    <p:extLst>
      <p:ext uri="{BB962C8B-B14F-4D97-AF65-F5344CB8AC3E}">
        <p14:creationId xmlns:p14="http://schemas.microsoft.com/office/powerpoint/2010/main" val="163617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19</a:t>
            </a:fld>
            <a:endParaRPr lang="en-US"/>
          </a:p>
        </p:txBody>
      </p:sp>
    </p:spTree>
    <p:extLst>
      <p:ext uri="{BB962C8B-B14F-4D97-AF65-F5344CB8AC3E}">
        <p14:creationId xmlns:p14="http://schemas.microsoft.com/office/powerpoint/2010/main" val="948979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2</a:t>
            </a:fld>
            <a:endParaRPr lang="en-US"/>
          </a:p>
        </p:txBody>
      </p:sp>
    </p:spTree>
    <p:extLst>
      <p:ext uri="{BB962C8B-B14F-4D97-AF65-F5344CB8AC3E}">
        <p14:creationId xmlns:p14="http://schemas.microsoft.com/office/powerpoint/2010/main" val="1194836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5306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77443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AA537934-768C-4C37-BAD1-E522F3AEBAF7}" type="slidenum">
              <a:rPr lang="en-US" smtClean="0"/>
              <a:t>22</a:t>
            </a:fld>
            <a:endParaRPr lang="en-US"/>
          </a:p>
        </p:txBody>
      </p:sp>
    </p:spTree>
    <p:extLst>
      <p:ext uri="{BB962C8B-B14F-4D97-AF65-F5344CB8AC3E}">
        <p14:creationId xmlns:p14="http://schemas.microsoft.com/office/powerpoint/2010/main" val="182084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23</a:t>
            </a:fld>
            <a:endParaRPr lang="en-US"/>
          </a:p>
        </p:txBody>
      </p:sp>
    </p:spTree>
    <p:extLst>
      <p:ext uri="{BB962C8B-B14F-4D97-AF65-F5344CB8AC3E}">
        <p14:creationId xmlns:p14="http://schemas.microsoft.com/office/powerpoint/2010/main" val="135365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NEON provides a highly coordinated national system for monitoring a number of critical ecological and environmental properties at multiple spatial and temporal scales.</a:t>
            </a:r>
          </a:p>
          <a:p>
            <a:pPr defTabSz="96661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24</a:t>
            </a:fld>
            <a:endParaRPr lang="en-US"/>
          </a:p>
        </p:txBody>
      </p:sp>
    </p:spTree>
    <p:extLst>
      <p:ext uri="{BB962C8B-B14F-4D97-AF65-F5344CB8AC3E}">
        <p14:creationId xmlns:p14="http://schemas.microsoft.com/office/powerpoint/2010/main" val="149098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smtClean="0"/>
              <a:t>NEON data can be used to detect changes in how our ecosystems function over time.  </a:t>
            </a:r>
          </a:p>
          <a:p>
            <a:pPr defTabSz="966612">
              <a:defRPr/>
            </a:pPr>
            <a:endParaRPr lang="en-US" sz="1300" smtClean="0"/>
          </a:p>
          <a:p>
            <a:r>
              <a:rPr lang="en-US" sz="1300" smtClean="0"/>
              <a:t>These photos were all taken at peak flower of </a:t>
            </a:r>
            <a:r>
              <a:rPr lang="en-US" sz="1300" i="1" smtClean="0"/>
              <a:t>Potentilla pulcherrima</a:t>
            </a:r>
            <a:r>
              <a:rPr lang="en-US" sz="1300" smtClean="0"/>
              <a:t> in 2011, 2012, and 2013. 2011 was a record breaking high snowfall year with very late phenology, and very high floral abundance. 2012 was a record breaking low snowfall year with very early phenology and extreme frost events, and basically no flowers at all because they all got hit by frost and then drought.  2013 was more average, and had intermediate floral abundance.  This photo does a great job of representing climate change because the phenology in this area is advancing by almost a week a decade, and the frequency of hard frost events is increasing with the advanced phenology. Thus that photo of 2011 represents what the meadow has been like more often in the past, and the 2012 photo represents what we might be expecting more in the future. The plants basically failed to flower in 2012, and of the ones that did flower, failed to reproduce. </a:t>
            </a:r>
          </a:p>
          <a:p>
            <a:r>
              <a:rPr lang="en-US" sz="1300" smtClean="0"/>
              <a:t> </a:t>
            </a:r>
          </a:p>
          <a:p>
            <a:r>
              <a:rPr lang="en-US" sz="1300" smtClean="0"/>
              <a:t>Ecologists have developed and tested theories to describe species function, species interactions, and ecosystem development after discrete disturbances, such as floods, fires, and insect outbreaks (e.g., intermediate disturbance hypothesis [Wilkinson 1999] and succession [Odum 1969]). However, increasing demand for natural resources (Hardin 1968) and other anthropogenic activities (e.g., increasing nitrogen deposition and atmospheric CO</a:t>
            </a:r>
            <a:r>
              <a:rPr lang="en-US" sz="1300" baseline="-25000" smtClean="0"/>
              <a:t>2</a:t>
            </a:r>
            <a:r>
              <a:rPr lang="en-US" sz="1300" smtClean="0"/>
              <a:t> concentrations) have created “new more chronic disturbance regimes” (Smith et al. 2009, Schimel and Keller 2015). In addition, it is now more common for multiple disturbances to act simultaneously (NRC 2007, Aber at el. 2001). Overall, these new disturbance regimes challenge traditional assumptions of stability, resiliency, and adaptability in ecosystem properties (Chapin et al. 2009), and will require new data to support our capability to make informed decisions about sustainable management of our ecosystems.</a:t>
            </a:r>
            <a:endParaRPr lang="en-US" sz="1300" dirty="0"/>
          </a:p>
        </p:txBody>
      </p:sp>
      <p:sp>
        <p:nvSpPr>
          <p:cNvPr id="4" name="Slide Number Placeholder 3"/>
          <p:cNvSpPr>
            <a:spLocks noGrp="1"/>
          </p:cNvSpPr>
          <p:nvPr>
            <p:ph type="sldNum" sz="quarter" idx="10"/>
          </p:nvPr>
        </p:nvSpPr>
        <p:spPr/>
        <p:txBody>
          <a:bodyPr/>
          <a:lstStyle/>
          <a:p>
            <a:fld id="{AA537934-768C-4C37-BAD1-E522F3AEBAF7}" type="slidenum">
              <a:rPr lang="en-US" smtClean="0"/>
              <a:t>25</a:t>
            </a:fld>
            <a:endParaRPr lang="en-US"/>
          </a:p>
        </p:txBody>
      </p:sp>
    </p:spTree>
    <p:extLst>
      <p:ext uri="{BB962C8B-B14F-4D97-AF65-F5344CB8AC3E}">
        <p14:creationId xmlns:p14="http://schemas.microsoft.com/office/powerpoint/2010/main" val="2063293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smtClean="0"/>
              <a:t>NEON data can be used to address research questions across temporal and spatial scales. NEON data sampling is designed to scale within a single field site and across field sites to enable researchers to ask questions at the continental scale ecology. The long term operations of NEON will allow researchers to answer questions on scales from seconds to decades. </a:t>
            </a:r>
          </a:p>
          <a:p>
            <a:pPr defTabSz="966612">
              <a:defRPr/>
            </a:pPr>
            <a:endParaRPr lang="en-US" sz="1300" smtClean="0"/>
          </a:p>
          <a:p>
            <a:pPr defTabSz="966612">
              <a:defRPr/>
            </a:pPr>
            <a:r>
              <a:rPr lang="en-US" sz="1300" smtClean="0"/>
              <a:t>Our environment includes numerous physical, biotic, and abiotic processes that functionally connect the biosphere, geosphere, hydrosphere, and atmosphere in the critical zone that fosters life. Our current knowledge is insufficient to establish an integrative theory that can link the Earth’s systems across ecologically relevant scales of time and space, from seconds to decades and square meters to continents (Chabbi and Loescher 2017). Current ecological research programs lack the consistent, standardized design and operational infrastructure to adequately address the complexity associated with these scales.</a:t>
            </a:r>
          </a:p>
          <a:p>
            <a:endParaRPr lang="en-US" smtClean="0"/>
          </a:p>
          <a:p>
            <a:pPr defTabSz="966612">
              <a:defRPr/>
            </a:pPr>
            <a:r>
              <a:rPr lang="en-US" sz="1300" smtClean="0"/>
              <a:t>Macrosystems ecology (MSE) is an emerging field that is coincident with this era of “big data” and new techniques to study broad-scaled regional processes. </a:t>
            </a:r>
          </a:p>
          <a:p>
            <a:pPr defTabSz="966612">
              <a:defRPr/>
            </a:pPr>
            <a:endParaRPr lang="en-US" sz="1300" smtClean="0"/>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26</a:t>
            </a:fld>
            <a:endParaRPr lang="en-US"/>
          </a:p>
        </p:txBody>
      </p:sp>
    </p:spTree>
    <p:extLst>
      <p:ext uri="{BB962C8B-B14F-4D97-AF65-F5344CB8AC3E}">
        <p14:creationId xmlns:p14="http://schemas.microsoft.com/office/powerpoint/2010/main" val="1434915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smtClean="0"/>
              <a:t>For example, biodiversity can be studied at several different scales from the genetic diversity within and between individuals to ecosystem and process diversity across large regional or continental scales. </a:t>
            </a:r>
            <a:endParaRPr lang="en-US" sz="1300" dirty="0"/>
          </a:p>
        </p:txBody>
      </p:sp>
      <p:sp>
        <p:nvSpPr>
          <p:cNvPr id="4" name="Slide Number Placeholder 3"/>
          <p:cNvSpPr>
            <a:spLocks noGrp="1"/>
          </p:cNvSpPr>
          <p:nvPr>
            <p:ph type="sldNum" sz="quarter" idx="10"/>
          </p:nvPr>
        </p:nvSpPr>
        <p:spPr/>
        <p:txBody>
          <a:bodyPr/>
          <a:lstStyle/>
          <a:p>
            <a:fld id="{AA537934-768C-4C37-BAD1-E522F3AEBAF7}" type="slidenum">
              <a:rPr lang="en-US" smtClean="0"/>
              <a:t>27</a:t>
            </a:fld>
            <a:endParaRPr lang="en-US"/>
          </a:p>
        </p:txBody>
      </p:sp>
    </p:spTree>
    <p:extLst>
      <p:ext uri="{BB962C8B-B14F-4D97-AF65-F5344CB8AC3E}">
        <p14:creationId xmlns:p14="http://schemas.microsoft.com/office/powerpoint/2010/main" val="1405168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NEON data can be used to enable</a:t>
            </a:r>
            <a:r>
              <a:rPr lang="en-US" baseline="0" dirty="0" smtClean="0"/>
              <a:t> environmental forecasting</a:t>
            </a:r>
          </a:p>
          <a:p>
            <a:endParaRPr lang="en-US" baseline="0" dirty="0" smtClean="0"/>
          </a:p>
          <a:p>
            <a:r>
              <a:rPr lang="en-US" sz="1300" dirty="0" smtClean="0"/>
              <a:t>Ecology is limited by its inability to predict the trajectory of ecological processes or ecosystem functions into the future (Clark et al. 2001). The Intergovernmental Panel on Climate Change (IPCC 2013) highlighted the necessity for more advanced and broader attempts at ecological forecasting. To enable and support ecological forecasting, we need to better understand:</a:t>
            </a:r>
          </a:p>
          <a:p>
            <a:r>
              <a:rPr lang="en-US" sz="1300" dirty="0" smtClean="0"/>
              <a:t>(1)  What are the key attributes of an ecological process that allow them to be scaled in time and space?</a:t>
            </a:r>
          </a:p>
          <a:p>
            <a:r>
              <a:rPr lang="en-US" sz="1300" dirty="0" smtClean="0"/>
              <a:t>(2)  What are the possible trajectories of these processes?</a:t>
            </a:r>
          </a:p>
          <a:p>
            <a:r>
              <a:rPr lang="en-US" sz="1300" dirty="0" smtClean="0"/>
              <a:t>(3)  What is the recognized degree of uncertainty (Schimel and Keller 2015)? </a:t>
            </a:r>
          </a:p>
          <a:p>
            <a:r>
              <a:rPr lang="en-US" sz="1300" dirty="0" smtClean="0"/>
              <a:t> </a:t>
            </a:r>
          </a:p>
          <a:p>
            <a:r>
              <a:rPr lang="en-US" sz="1300" dirty="0" smtClean="0"/>
              <a:t>The ecosystem services that our environment provides are under stress from environmental change and the increasing demands of industrialized society. Therefore, science has a new mandate to determine how to preserve the key components of our planet’s ecosystems to ensure our future economic and societal well-being. </a:t>
            </a:r>
          </a:p>
          <a:p>
            <a:r>
              <a:rPr lang="en-US" sz="1300" dirty="0" smtClean="0"/>
              <a:t> </a:t>
            </a:r>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28</a:t>
            </a:fld>
            <a:endParaRPr lang="en-US"/>
          </a:p>
        </p:txBody>
      </p:sp>
    </p:spTree>
    <p:extLst>
      <p:ext uri="{BB962C8B-B14F-4D97-AF65-F5344CB8AC3E}">
        <p14:creationId xmlns:p14="http://schemas.microsoft.com/office/powerpoint/2010/main" val="1484909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29</a:t>
            </a:fld>
            <a:endParaRPr lang="en-US"/>
          </a:p>
        </p:txBody>
      </p:sp>
    </p:spTree>
    <p:extLst>
      <p:ext uri="{BB962C8B-B14F-4D97-AF65-F5344CB8AC3E}">
        <p14:creationId xmlns:p14="http://schemas.microsoft.com/office/powerpoint/2010/main" val="119000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3</a:t>
            </a:fld>
            <a:endParaRPr lang="en-US"/>
          </a:p>
        </p:txBody>
      </p:sp>
    </p:spTree>
    <p:extLst>
      <p:ext uri="{BB962C8B-B14F-4D97-AF65-F5344CB8AC3E}">
        <p14:creationId xmlns:p14="http://schemas.microsoft.com/office/powerpoint/2010/main" val="3312724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NEON statistically partitioned the continental US, Hawaii and Puerto Rico into 20 </a:t>
            </a:r>
            <a:r>
              <a:rPr lang="en-US" sz="1300" dirty="0" err="1"/>
              <a:t>ecoclimatic</a:t>
            </a:r>
            <a:r>
              <a:rPr lang="en-US" sz="1300" dirty="0"/>
              <a:t> domains that represent distinct regions of vegetation, landforms and ecosystem dynamics to capture the full range of US ecological and climatic diversity. NEON selected ecologically representative core sites within each domain considering logistical convenience and site accessibility. Relocatable sites may be moved and are selected to capture environmental gradients not captured at core sites; these sites are intended to support the study of key continental areas of study. (note the slide in the Detailed Slide section explaining core &amp; relocatable sites, if desired for your audience).  </a:t>
            </a:r>
          </a:p>
          <a:p>
            <a:endParaRPr lang="en-US" sz="1300" dirty="0"/>
          </a:p>
          <a:p>
            <a:endParaRPr lang="en-US" sz="1300" dirty="0"/>
          </a:p>
          <a:p>
            <a:r>
              <a:rPr lang="en-US" sz="1300" dirty="0"/>
              <a:t>How were domains decided on?</a:t>
            </a:r>
          </a:p>
          <a:p>
            <a:pPr marL="181240" indent="-181240">
              <a:buFont typeface="Arial" charset="0"/>
              <a:buChar char="•"/>
            </a:pPr>
            <a:r>
              <a:rPr lang="en-US" sz="1300" dirty="0"/>
              <a:t>NEON’s domains were defined with a statistically rigorous analysis using national data sets for </a:t>
            </a:r>
            <a:r>
              <a:rPr lang="en-US" sz="1300" dirty="0" err="1"/>
              <a:t>ecoclimatic</a:t>
            </a:r>
            <a:r>
              <a:rPr lang="en-US" sz="1300" dirty="0"/>
              <a:t> variables. The statistical design is based upon algorithms for multivariate geographic clustering (MGC) (Hargrove and Hoffman, 1999, 2004). </a:t>
            </a:r>
          </a:p>
          <a:p>
            <a:pPr marL="181240" indent="-181240">
              <a:buFont typeface="Arial" charset="0"/>
              <a:buChar char="•"/>
            </a:pPr>
            <a:r>
              <a:rPr lang="en-US" sz="1300" dirty="0"/>
              <a:t>Clusters are formed so that each cluster contains roughly the same fraction of the total </a:t>
            </a:r>
            <a:r>
              <a:rPr lang="en-US" sz="1300" dirty="0" err="1"/>
              <a:t>ecoclimatic</a:t>
            </a:r>
            <a:r>
              <a:rPr lang="en-US" sz="1300" dirty="0"/>
              <a:t> variance, and so that the centroids of the clusters lie roughly equally far apart in </a:t>
            </a:r>
            <a:r>
              <a:rPr lang="en-US" sz="1300" dirty="0" err="1"/>
              <a:t>ecoclimatic</a:t>
            </a:r>
            <a:r>
              <a:rPr lang="en-US" sz="1300" dirty="0"/>
              <a:t> space. S</a:t>
            </a:r>
          </a:p>
          <a:p>
            <a:pPr marL="181240" indent="-181240">
              <a:buFont typeface="Arial" charset="0"/>
              <a:buChar char="•"/>
            </a:pPr>
            <a:r>
              <a:rPr lang="en-US" sz="1300" dirty="0"/>
              <a:t>Selecting one core site per domain allows NEON to sample within the </a:t>
            </a:r>
            <a:r>
              <a:rPr lang="en-US" sz="1300" dirty="0" err="1"/>
              <a:t>ecoclimatic</a:t>
            </a:r>
            <a:r>
              <a:rPr lang="en-US" sz="1300" dirty="0"/>
              <a:t> variability of the U.S. in a roughly uniform way. Put another way, each site represents roughly the same fraction of total </a:t>
            </a:r>
            <a:r>
              <a:rPr lang="en-US" sz="1300" dirty="0" err="1"/>
              <a:t>ecoclimatic</a:t>
            </a:r>
            <a:r>
              <a:rPr lang="en-US" sz="1300" dirty="0"/>
              <a:t> variability, providing an equal-variance design. </a:t>
            </a:r>
          </a:p>
          <a:p>
            <a:pPr marL="181240" indent="-181240">
              <a:buFont typeface="Arial" charset="0"/>
              <a:buChar char="•"/>
            </a:pPr>
            <a:r>
              <a:rPr lang="en-US" sz="1300" dirty="0"/>
              <a:t>For more details see the 2011 Science Strategy design document: </a:t>
            </a:r>
            <a:r>
              <a:rPr lang="en-US" sz="1300" u="sng" dirty="0">
                <a:hlinkClick r:id="rId3"/>
              </a:rPr>
              <a:t>http://www.neonscience.org/sites/default/files/basic-page-files/NEON_Strategy_2011u2_0.pdf</a:t>
            </a:r>
            <a:r>
              <a:rPr lang="en-US" sz="1300" dirty="0"/>
              <a:t>  </a:t>
            </a:r>
          </a:p>
          <a:p>
            <a:pPr marL="181240" indent="-181240">
              <a:buFont typeface="Arial" charset="0"/>
              <a:buChar char="•"/>
            </a:pPr>
            <a:r>
              <a:rPr lang="en-US" sz="1300" dirty="0"/>
              <a:t> Jen Smith suggested that one of the “core” NEON concepts that outside scientists and NEON staff didn’t understand was the core sites represented “wildlands” and that relocatable sites were specific to different types of questions.  This could be built in here, but I feel that in what I’ve read recently this has been significantly downplayed.  Include or not? </a:t>
            </a:r>
          </a:p>
          <a:p>
            <a:endParaRPr lang="en-US" sz="1300" dirty="0"/>
          </a:p>
        </p:txBody>
      </p:sp>
      <p:sp>
        <p:nvSpPr>
          <p:cNvPr id="4" name="Slide Number Placeholder 3"/>
          <p:cNvSpPr>
            <a:spLocks noGrp="1"/>
          </p:cNvSpPr>
          <p:nvPr>
            <p:ph type="sldNum" sz="quarter" idx="10"/>
          </p:nvPr>
        </p:nvSpPr>
        <p:spPr/>
        <p:txBody>
          <a:bodyPr/>
          <a:lstStyle/>
          <a:p>
            <a:fld id="{AA537934-768C-4C37-BAD1-E522F3AEBAF7}" type="slidenum">
              <a:rPr lang="en-US" smtClean="0"/>
              <a:t>30</a:t>
            </a:fld>
            <a:endParaRPr lang="en-US"/>
          </a:p>
        </p:txBody>
      </p:sp>
    </p:spTree>
    <p:extLst>
      <p:ext uri="{BB962C8B-B14F-4D97-AF65-F5344CB8AC3E}">
        <p14:creationId xmlns:p14="http://schemas.microsoft.com/office/powerpoint/2010/main" val="84179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The data collected through these three systems may be studied in conjunction with each other since they are collected in close proximity at each field site. The data are also comparable across ecosystems and field sites which means researchers can study connections and patterns and develop models to forecast environmental trends locally, regionally and even at the continental scale. </a:t>
            </a:r>
          </a:p>
          <a:p>
            <a:endParaRPr lang="en-US">
              <a:latin typeface="Times New Roman"/>
              <a:ea typeface="Cambria"/>
            </a:endParaRPr>
          </a:p>
          <a:p>
            <a:pPr>
              <a:spcAft>
                <a:spcPts val="1077"/>
              </a:spcAft>
            </a:pPr>
            <a:r>
              <a:rPr lang="en-US">
                <a:solidFill>
                  <a:srgbClr val="000000"/>
                </a:solidFill>
                <a:latin typeface="Times New Roman"/>
                <a:ea typeface="Times New Roman"/>
                <a:cs typeface="Times New Roman"/>
              </a:rPr>
              <a:t> </a:t>
            </a:r>
            <a:endParaRPr lang="en-US">
              <a:solidFill>
                <a:srgbClr val="000000"/>
              </a:solidFill>
              <a:ea typeface="Times New Roman"/>
              <a:cs typeface="Times New Roman"/>
            </a:endParaRPr>
          </a:p>
          <a:p>
            <a:endParaRPr lang="en-US"/>
          </a:p>
        </p:txBody>
      </p:sp>
      <p:sp>
        <p:nvSpPr>
          <p:cNvPr id="4" name="Slide Number Placeholder 3"/>
          <p:cNvSpPr>
            <a:spLocks noGrp="1"/>
          </p:cNvSpPr>
          <p:nvPr>
            <p:ph type="sldNum" sz="quarter" idx="10"/>
          </p:nvPr>
        </p:nvSpPr>
        <p:spPr/>
        <p:txBody>
          <a:bodyPr/>
          <a:lstStyle/>
          <a:p>
            <a:fld id="{3E09EDD4-76B0-2144-883C-A0FB16EB0411}" type="slidenum">
              <a:rPr lang="en-US" smtClean="0"/>
              <a:pPr/>
              <a:t>31</a:t>
            </a:fld>
            <a:endParaRPr lang="en-US"/>
          </a:p>
        </p:txBody>
      </p:sp>
    </p:spTree>
    <p:extLst>
      <p:ext uri="{BB962C8B-B14F-4D97-AF65-F5344CB8AC3E}">
        <p14:creationId xmlns:p14="http://schemas.microsoft.com/office/powerpoint/2010/main" val="1545956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NEON collect atmospheric data at all field sites – terrestrial and aquatic. Core measurements at all sites include air temperature, wind speed, precipitation, barometric pressure, and visible light or Photosynthetically Active Radiation (PAR).  </a:t>
            </a:r>
          </a:p>
          <a:p>
            <a:r>
              <a:rPr lang="en-US" sz="1300"/>
              <a:t> </a:t>
            </a:r>
          </a:p>
          <a:p>
            <a:r>
              <a:rPr lang="en-US" sz="1300"/>
              <a:t>In addition, the towers at terrestrial sites allow for these measurements at multiple levels and for eddy covariance measurements to estimate gas exchange at the site. </a:t>
            </a:r>
          </a:p>
          <a:p>
            <a:r>
              <a:rPr lang="en-US" sz="1300"/>
              <a:t> </a:t>
            </a:r>
          </a:p>
          <a:p>
            <a:r>
              <a:rPr lang="en-US" sz="1300"/>
              <a:t>Tower height is determined by the height of the surrounding vegetation.  The Wind River site in Washington is the tallest tower in the NEON network.  </a:t>
            </a:r>
          </a:p>
          <a:p>
            <a:r>
              <a:rPr lang="en-US" sz="1300" b="1"/>
              <a:t> </a:t>
            </a:r>
            <a:endParaRPr lang="en-US" sz="1300"/>
          </a:p>
          <a:p>
            <a:r>
              <a:rPr lang="en-US" sz="1300"/>
              <a:t>(note the slide in the Detailed Slide section comparing tower &amp; met stations similarities &amp; differences if desired for your audience).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32</a:t>
            </a:fld>
            <a:endParaRPr lang="en-US"/>
          </a:p>
        </p:txBody>
      </p:sp>
    </p:spTree>
    <p:extLst>
      <p:ext uri="{BB962C8B-B14F-4D97-AF65-F5344CB8AC3E}">
        <p14:creationId xmlns:p14="http://schemas.microsoft.com/office/powerpoint/2010/main" val="817328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Water: The project uses suites of aquatic sensors in streams, lakes and rivers featured at NEON sites to collect data ranging from water quality measurements to localized atmospheric measurements.</a:t>
            </a:r>
          </a:p>
          <a:p>
            <a:r>
              <a:rPr lang="en-US" sz="1300"/>
              <a:t> </a:t>
            </a:r>
          </a:p>
          <a:p>
            <a:r>
              <a:rPr lang="en-US" sz="1300"/>
              <a:t>Soil: Soil arrays and in situ samples provide estimates of soil moisture, soil organic carbon, root growth and phenology, temperature and heat flux.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33</a:t>
            </a:fld>
            <a:endParaRPr lang="en-US"/>
          </a:p>
        </p:txBody>
      </p:sp>
    </p:spTree>
    <p:extLst>
      <p:ext uri="{BB962C8B-B14F-4D97-AF65-F5344CB8AC3E}">
        <p14:creationId xmlns:p14="http://schemas.microsoft.com/office/powerpoint/2010/main" val="1045760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The NEON instrument &amp; spatial design allows for measurements to be linked within and across field sites. Here we show a hypothetical, </a:t>
            </a:r>
            <a:r>
              <a:rPr lang="en-US" sz="1300" err="1"/>
              <a:t>colocated</a:t>
            </a:r>
            <a:r>
              <a:rPr lang="en-US" sz="1300"/>
              <a:t> terrestrial and aquatic site.  Here we should Temperature, Photosynthetically Active Radiation (PAR), and CO2 measurements. </a:t>
            </a:r>
          </a:p>
          <a:p>
            <a:endParaRPr lang="en-US" sz="1300"/>
          </a:p>
          <a:p>
            <a:r>
              <a:rPr lang="en-US" sz="1300"/>
              <a:t>For example, temperature measurements are taken at multiple levels in both terrestrial and aquatic sites and can be used to look at independent or co-varying changes in temperature over time. </a:t>
            </a:r>
          </a:p>
          <a:p>
            <a:r>
              <a:rPr lang="en-US" sz="1300"/>
              <a:t> </a:t>
            </a:r>
          </a:p>
          <a:p>
            <a:r>
              <a:rPr lang="en-US" sz="1300" b="1"/>
              <a:t>Temperature measurement specifics: </a:t>
            </a:r>
          </a:p>
          <a:p>
            <a:r>
              <a:rPr lang="en-US" sz="1300"/>
              <a:t>Tower: Air temperature, single (</a:t>
            </a:r>
            <a:r>
              <a:rPr lang="en-US" sz="1300" u="sng">
                <a:hlinkClick r:id="rId3"/>
              </a:rPr>
              <a:t>NEON.DP1.00002</a:t>
            </a:r>
            <a:r>
              <a:rPr lang="en-US" sz="1300"/>
              <a:t>) &amp; triple aspirated (</a:t>
            </a:r>
            <a:r>
              <a:rPr lang="en-US" sz="1300" u="sng">
                <a:hlinkClick r:id="rId4"/>
              </a:rPr>
              <a:t>NEON.DP1.00003</a:t>
            </a:r>
            <a:r>
              <a:rPr lang="en-US" sz="1300"/>
              <a:t>); IR biological temperature (</a:t>
            </a:r>
            <a:r>
              <a:rPr lang="en-US" sz="1300">
                <a:hlinkClick r:id="rId5"/>
              </a:rPr>
              <a:t>NEON.DP1.00005</a:t>
            </a:r>
            <a:r>
              <a:rPr lang="en-US" sz="1300"/>
              <a:t>), at the top and at the levels along the tower. </a:t>
            </a:r>
          </a:p>
          <a:p>
            <a:r>
              <a:rPr lang="en-US" sz="1300"/>
              <a:t>Soil Array: soil temperature at multiple depths (</a:t>
            </a:r>
            <a:r>
              <a:rPr lang="en-US" sz="1300">
                <a:hlinkClick r:id="rId6"/>
              </a:rPr>
              <a:t>NEON.DP1.00041</a:t>
            </a:r>
            <a:r>
              <a:rPr lang="en-US" sz="1300"/>
              <a:t>)</a:t>
            </a:r>
          </a:p>
          <a:p>
            <a:r>
              <a:rPr lang="en-US" sz="1300"/>
              <a:t> </a:t>
            </a:r>
          </a:p>
          <a:p>
            <a:r>
              <a:rPr lang="en-US" sz="1300"/>
              <a:t>Aquatic met station: Air temperature, single (</a:t>
            </a:r>
            <a:r>
              <a:rPr lang="en-US" sz="1300" u="sng">
                <a:hlinkClick r:id="rId3"/>
              </a:rPr>
              <a:t>NEON.DP1.00002</a:t>
            </a:r>
            <a:r>
              <a:rPr lang="en-US" sz="1300"/>
              <a:t>) &amp; triple aspirated (</a:t>
            </a:r>
            <a:r>
              <a:rPr lang="en-US" sz="1300" u="sng">
                <a:hlinkClick r:id="rId4"/>
              </a:rPr>
              <a:t>NEON.DP1.00003</a:t>
            </a:r>
            <a:r>
              <a:rPr lang="en-US" sz="1300"/>
              <a:t>)</a:t>
            </a:r>
          </a:p>
          <a:p>
            <a:r>
              <a:rPr lang="en-US" sz="1300"/>
              <a:t>Aquatic water bodies: surface temperature (</a:t>
            </a:r>
            <a:r>
              <a:rPr lang="en-US" sz="1300">
                <a:hlinkClick r:id="rId7"/>
              </a:rPr>
              <a:t>NEON.DP1.20053</a:t>
            </a:r>
            <a:r>
              <a:rPr lang="en-US" sz="1300"/>
              <a:t>), temperature at depth (</a:t>
            </a:r>
            <a:r>
              <a:rPr lang="en-US" sz="1300">
                <a:hlinkClick r:id="rId8"/>
              </a:rPr>
              <a:t>NEON.DP1.20264</a:t>
            </a:r>
            <a:r>
              <a:rPr lang="en-US" sz="1300"/>
              <a:t>) &amp; air temperature at buoys (</a:t>
            </a:r>
            <a:r>
              <a:rPr lang="en-US" sz="1300" u="sng">
                <a:hlinkClick r:id="rId9"/>
              </a:rPr>
              <a:t>NEON.DP1.20046</a:t>
            </a:r>
            <a:r>
              <a:rPr lang="en-US" sz="1300"/>
              <a:t>; not shown in diagram)</a:t>
            </a:r>
          </a:p>
          <a:p>
            <a:r>
              <a:rPr lang="en-US" sz="1300"/>
              <a:t>Groundwater wells: ground water temperature (</a:t>
            </a:r>
            <a:r>
              <a:rPr lang="en-US" sz="1300">
                <a:hlinkClick r:id="rId10"/>
              </a:rPr>
              <a:t>NEON.DP1.20217</a:t>
            </a:r>
            <a:r>
              <a:rPr lang="en-US" sz="1300"/>
              <a:t>)</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34</a:t>
            </a:fld>
            <a:endParaRPr lang="en-US"/>
          </a:p>
        </p:txBody>
      </p:sp>
    </p:spTree>
    <p:extLst>
      <p:ext uri="{BB962C8B-B14F-4D97-AF65-F5344CB8AC3E}">
        <p14:creationId xmlns:p14="http://schemas.microsoft.com/office/powerpoint/2010/main" val="1818764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a:t>(If using slide after other Linking Measurements slide)</a:t>
            </a:r>
            <a:r>
              <a:rPr lang="en-US" sz="1300"/>
              <a:t> Likewise the several moisture related measurements are similarly linked across and between field sites.  (see DP details below)</a:t>
            </a:r>
            <a:endParaRPr lang="en-US" sz="1500"/>
          </a:p>
          <a:p>
            <a:r>
              <a:rPr lang="en-US" sz="1300"/>
              <a:t> </a:t>
            </a:r>
            <a:endParaRPr lang="en-US" sz="1500"/>
          </a:p>
          <a:p>
            <a:r>
              <a:rPr lang="en-US" sz="1300"/>
              <a:t>(</a:t>
            </a:r>
            <a:r>
              <a:rPr lang="en-US" sz="1300" b="1"/>
              <a:t>If using slide alone</a:t>
            </a:r>
            <a:r>
              <a:rPr lang="en-US" sz="1300"/>
              <a:t>) The NEON instrument &amp; spatial design allows for measurements to be linked within and across field sites. Here we show a hypothetical, </a:t>
            </a:r>
            <a:r>
              <a:rPr lang="en-US" sz="1300" err="1"/>
              <a:t>colocated</a:t>
            </a:r>
            <a:r>
              <a:rPr lang="en-US" sz="1300"/>
              <a:t> terrestrial and aquatic site.  Here we should Precipitation, Soil Moisture, and Water Quality &amp; Elevation measurements. </a:t>
            </a:r>
            <a:endParaRPr lang="en-US" sz="1500"/>
          </a:p>
          <a:p>
            <a:r>
              <a:rPr lang="en-US" sz="1300"/>
              <a:t>For example, temperature measurements are taken at multiple levels in both terrestrial and aquatic sites and can be used to look at independent or co-varying changes in temperature over time. </a:t>
            </a:r>
            <a:endParaRPr lang="en-US" sz="1500"/>
          </a:p>
          <a:p>
            <a:r>
              <a:rPr lang="en-US" sz="1300"/>
              <a:t> </a:t>
            </a:r>
            <a:endParaRPr lang="en-US" sz="1500"/>
          </a:p>
          <a:p>
            <a:r>
              <a:rPr lang="en-US" sz="1300" b="1"/>
              <a:t>Precipitation measurements: </a:t>
            </a:r>
            <a:endParaRPr lang="en-US" sz="1500"/>
          </a:p>
          <a:p>
            <a:r>
              <a:rPr lang="en-US" sz="1300"/>
              <a:t>All precipitation measures are </a:t>
            </a:r>
            <a:r>
              <a:rPr lang="en-US" sz="1300" u="sng">
                <a:hlinkClick r:id="rId3"/>
              </a:rPr>
              <a:t>NEON.DP1.00006</a:t>
            </a:r>
            <a:r>
              <a:rPr lang="en-US" sz="1300"/>
              <a:t>. But collected in several ways </a:t>
            </a:r>
            <a:endParaRPr lang="en-US" sz="1500"/>
          </a:p>
          <a:p>
            <a:pPr marL="664546" lvl="1" indent="-181240">
              <a:buFont typeface="Arial" charset="0"/>
              <a:buChar char="•"/>
            </a:pPr>
            <a:r>
              <a:rPr lang="en-US" sz="1300"/>
              <a:t>Double Fence </a:t>
            </a:r>
            <a:r>
              <a:rPr lang="en-US" sz="1300" err="1"/>
              <a:t>Intercomparison</a:t>
            </a:r>
            <a:r>
              <a:rPr lang="en-US" sz="1300"/>
              <a:t> Reference station (DFIR): weight gauge (within 0.5 km of tower).</a:t>
            </a:r>
            <a:endParaRPr lang="en-US" sz="1500"/>
          </a:p>
          <a:p>
            <a:pPr marL="664546" lvl="1" indent="-181240">
              <a:buFont typeface="Arial" charset="0"/>
              <a:buChar char="•"/>
            </a:pPr>
            <a:r>
              <a:rPr lang="en-US" sz="1300"/>
              <a:t>Tower/Met station Top: tipping bucket </a:t>
            </a:r>
            <a:endParaRPr lang="en-US" sz="1500"/>
          </a:p>
          <a:p>
            <a:pPr marL="664546" lvl="1" indent="-181240">
              <a:buFont typeface="Arial" charset="0"/>
              <a:buChar char="•"/>
            </a:pPr>
            <a:r>
              <a:rPr lang="en-US" sz="1300"/>
              <a:t>Soil array (3 of 5 stations) - “through fall” or ground level precipitation: tipping bucket</a:t>
            </a:r>
            <a:endParaRPr lang="en-US" sz="1500"/>
          </a:p>
          <a:p>
            <a:pPr marL="664546" lvl="1" indent="-181240">
              <a:buFont typeface="Arial" charset="0"/>
              <a:buChar char="•"/>
            </a:pPr>
            <a:r>
              <a:rPr lang="en-US" sz="1300"/>
              <a:t>Note: aquatic sites have DFIR or </a:t>
            </a:r>
            <a:r>
              <a:rPr lang="en-US" sz="1300" err="1"/>
              <a:t>Metstation</a:t>
            </a:r>
            <a:r>
              <a:rPr lang="en-US" sz="1300"/>
              <a:t> Precipitation gauge, not both.  No through fall precipitation. </a:t>
            </a:r>
            <a:endParaRPr lang="en-US" sz="1500"/>
          </a:p>
          <a:p>
            <a:r>
              <a:rPr lang="en-US" sz="1300"/>
              <a:t>Wet deposition chemical analysis: </a:t>
            </a:r>
            <a:r>
              <a:rPr lang="en-US" sz="1500" u="sng">
                <a:hlinkClick r:id="rId4"/>
              </a:rPr>
              <a:t>NEON.DP1.00013</a:t>
            </a:r>
            <a:r>
              <a:rPr lang="en-US" sz="1500"/>
              <a:t>. </a:t>
            </a:r>
          </a:p>
          <a:p>
            <a:pPr marL="664546" lvl="1" indent="-181240">
              <a:buFont typeface="Arial" charset="0"/>
              <a:buChar char="•"/>
            </a:pPr>
            <a:r>
              <a:rPr lang="en-US" sz="1300"/>
              <a:t>Top of tower and met station</a:t>
            </a:r>
          </a:p>
          <a:p>
            <a:pPr marL="664546" lvl="1" indent="-181240">
              <a:buFont typeface="Arial" charset="0"/>
              <a:buChar char="•"/>
            </a:pPr>
            <a:r>
              <a:rPr lang="en-US" sz="1300"/>
              <a:t>Total dissolved chemical ion concentrations of SO42_, NO3_, Cl_, Br-, NH4+, PO43_, Ca2+, Mg2+, K+, Na+, and pH/conductivity </a:t>
            </a:r>
          </a:p>
          <a:p>
            <a:r>
              <a:rPr lang="en-US" sz="1300"/>
              <a:t> </a:t>
            </a:r>
            <a:endParaRPr lang="en-US" sz="1500"/>
          </a:p>
          <a:p>
            <a:r>
              <a:rPr lang="en-US" sz="1300" b="1"/>
              <a:t>Moisture measurement specifics: </a:t>
            </a:r>
            <a:endParaRPr lang="en-US" sz="1500"/>
          </a:p>
          <a:p>
            <a:r>
              <a:rPr lang="en-US" sz="1300"/>
              <a:t>Soil Water Content (and salinity):</a:t>
            </a:r>
            <a:r>
              <a:rPr lang="en-US" sz="1300" u="sng">
                <a:hlinkClick r:id="rId5"/>
              </a:rPr>
              <a:t>NEON.DP1.00094</a:t>
            </a:r>
            <a:r>
              <a:rPr lang="en-US" sz="1300"/>
              <a:t> </a:t>
            </a:r>
          </a:p>
          <a:p>
            <a:pPr marL="664546" lvl="1" indent="-181240">
              <a:buFont typeface="Arial" charset="0"/>
              <a:buChar char="•"/>
            </a:pPr>
            <a:r>
              <a:rPr lang="en-US" sz="1300"/>
              <a:t>recorded at several soil depths from 2-200cm (300cm in permafrost areas).</a:t>
            </a:r>
          </a:p>
          <a:p>
            <a:pPr marL="664546" lvl="1" indent="-181240">
              <a:buFont typeface="Arial" charset="0"/>
              <a:buChar char="•"/>
            </a:pPr>
            <a:r>
              <a:rPr lang="en-US" sz="1300"/>
              <a:t>Soil array  </a:t>
            </a:r>
            <a:endParaRPr lang="en-US" sz="1500"/>
          </a:p>
          <a:p>
            <a:r>
              <a:rPr lang="en-US"/>
              <a:t>Canopy Water Content: </a:t>
            </a:r>
            <a:r>
              <a:rPr lang="en-US" sz="1300" u="sng">
                <a:hlinkClick r:id="rId6"/>
              </a:rPr>
              <a:t>NEON.DP2.30019</a:t>
            </a:r>
            <a:r>
              <a:rPr lang="en-US" sz="1300"/>
              <a:t> (Remote Sensing/AOP)</a:t>
            </a:r>
          </a:p>
          <a:p>
            <a:r>
              <a:rPr lang="en-US" sz="1300"/>
              <a:t> </a:t>
            </a:r>
            <a:endParaRPr lang="en-US" sz="1500"/>
          </a:p>
          <a:p>
            <a:r>
              <a:rPr lang="en-US" sz="1300" b="1"/>
              <a:t>Water Quality/Elevation measurements</a:t>
            </a:r>
            <a:endParaRPr lang="en-US" sz="1500"/>
          </a:p>
          <a:p>
            <a:pPr lvl="0"/>
            <a:r>
              <a:rPr lang="en-US" sz="1300"/>
              <a:t>Surface water quality: </a:t>
            </a:r>
            <a:r>
              <a:rPr lang="en-US" sz="1300" u="sng">
                <a:hlinkClick r:id="rId7"/>
              </a:rPr>
              <a:t>NEON.DP1.20288</a:t>
            </a:r>
            <a:r>
              <a:rPr lang="en-US" sz="1300"/>
              <a:t> </a:t>
            </a:r>
            <a:endParaRPr lang="en-US" sz="1500"/>
          </a:p>
          <a:p>
            <a:pPr marL="664546" lvl="1" indent="-181240">
              <a:buFont typeface="Arial" charset="0"/>
              <a:buChar char="•"/>
            </a:pPr>
            <a:r>
              <a:rPr lang="en-US" sz="1300"/>
              <a:t>in surface water of lakes, </a:t>
            </a:r>
            <a:r>
              <a:rPr lang="en-US" sz="1300" err="1"/>
              <a:t>wadeable</a:t>
            </a:r>
            <a:r>
              <a:rPr lang="en-US" sz="1300"/>
              <a:t> streams, and non-</a:t>
            </a:r>
            <a:r>
              <a:rPr lang="en-US" sz="1300" err="1"/>
              <a:t>wadeable</a:t>
            </a:r>
            <a:r>
              <a:rPr lang="en-US" sz="1300"/>
              <a:t> streams.</a:t>
            </a:r>
            <a:endParaRPr lang="en-US" sz="1500"/>
          </a:p>
          <a:p>
            <a:pPr marL="664546" lvl="1" indent="-181240">
              <a:buFont typeface="Arial" charset="0"/>
              <a:buChar char="•"/>
            </a:pPr>
            <a:r>
              <a:rPr lang="en-US" sz="1300"/>
              <a:t>specific conductivity, concentration of chlorophyll a, dissolved oxygen content, fluorescent dissolved organic matter (</a:t>
            </a:r>
            <a:r>
              <a:rPr lang="en-US" sz="1300" err="1"/>
              <a:t>fDOM</a:t>
            </a:r>
            <a:r>
              <a:rPr lang="en-US" sz="1300"/>
              <a:t>) concentration, pH, and turbidity.  </a:t>
            </a:r>
            <a:endParaRPr lang="en-US" sz="1500"/>
          </a:p>
          <a:p>
            <a:r>
              <a:rPr lang="en-US" sz="1300"/>
              <a:t> </a:t>
            </a:r>
            <a:endParaRPr lang="en-US" sz="1500"/>
          </a:p>
          <a:p>
            <a:pPr lvl="0"/>
            <a:r>
              <a:rPr lang="en-US" sz="1300"/>
              <a:t>Surface water: chemical properties </a:t>
            </a:r>
            <a:r>
              <a:rPr lang="en-US" sz="1300" u="sng">
                <a:hlinkClick r:id="rId8"/>
              </a:rPr>
              <a:t>NEON.DP1.20093</a:t>
            </a:r>
            <a:endParaRPr lang="en-US" sz="1300"/>
          </a:p>
          <a:p>
            <a:pPr lvl="0"/>
            <a:r>
              <a:rPr lang="en-US" sz="1300"/>
              <a:t>Surface water: elevation </a:t>
            </a:r>
            <a:r>
              <a:rPr lang="en-US" sz="1300" u="sng">
                <a:hlinkClick r:id="rId9"/>
              </a:rPr>
              <a:t>NEON.DP1.20016</a:t>
            </a:r>
            <a:endParaRPr lang="en-US" sz="1300"/>
          </a:p>
          <a:p>
            <a:pPr lvl="0"/>
            <a:r>
              <a:rPr lang="en-US" sz="1300"/>
              <a:t>Ground water: chemical properties </a:t>
            </a:r>
            <a:r>
              <a:rPr lang="en-US" sz="1500" u="sng">
                <a:hlinkClick r:id="rId10"/>
              </a:rPr>
              <a:t>NEON.DP1.20092</a:t>
            </a:r>
            <a:endParaRPr lang="en-US" sz="1500"/>
          </a:p>
          <a:p>
            <a:pPr marL="664546" lvl="1" indent="-181240">
              <a:buFont typeface="Arial" charset="0"/>
              <a:buChar char="•"/>
            </a:pPr>
            <a:r>
              <a:rPr lang="en-US" sz="1300"/>
              <a:t>general chemistry, anions, </a:t>
            </a:r>
            <a:r>
              <a:rPr lang="en-US" sz="1300" err="1"/>
              <a:t>cations</a:t>
            </a:r>
            <a:r>
              <a:rPr lang="en-US" sz="1300"/>
              <a:t>, and nutrients.</a:t>
            </a:r>
          </a:p>
          <a:p>
            <a:pPr lvl="0"/>
            <a:r>
              <a:rPr lang="en-US" sz="1300"/>
              <a:t>Ground water: elevation </a:t>
            </a:r>
            <a:r>
              <a:rPr lang="en-US" sz="1300" u="sng">
                <a:hlinkClick r:id="rId11"/>
              </a:rPr>
              <a:t>NEON.DP1.20100</a:t>
            </a:r>
            <a:endParaRPr lang="en-US" sz="1300"/>
          </a:p>
          <a:p>
            <a:pPr lvl="0"/>
            <a:r>
              <a:rPr lang="en-US" sz="1300"/>
              <a:t>Ground water: specific conductivity </a:t>
            </a:r>
            <a:r>
              <a:rPr lang="en-US" sz="1300" u="sng">
                <a:hlinkClick r:id="rId12"/>
              </a:rPr>
              <a:t>NEON.DP1.20015</a:t>
            </a:r>
            <a:endParaRPr lang="en-US" sz="1300"/>
          </a:p>
          <a:p>
            <a:r>
              <a:rPr lang="en-US" sz="1300"/>
              <a:t> </a:t>
            </a:r>
            <a:endParaRPr lang="en-US" sz="1500"/>
          </a:p>
          <a:p>
            <a:r>
              <a:rPr lang="en-US" sz="1300"/>
              <a:t>(Not on diagram but related) Relative humidity </a:t>
            </a:r>
            <a:r>
              <a:rPr lang="en-US" sz="1500" u="sng">
                <a:hlinkClick r:id="rId13"/>
              </a:rPr>
              <a:t>NEON.DP1.00098</a:t>
            </a:r>
            <a:endParaRPr lang="en-US" sz="1500"/>
          </a:p>
          <a:p>
            <a:pPr lvl="0"/>
            <a:r>
              <a:rPr lang="en-US" sz="1300"/>
              <a:t>top of the tower infrastructure, in the soil array, and on the aquatic meteorological station.</a:t>
            </a:r>
            <a:endParaRPr lang="en-US" sz="1500"/>
          </a:p>
        </p:txBody>
      </p:sp>
      <p:sp>
        <p:nvSpPr>
          <p:cNvPr id="4" name="Slide Number Placeholder 3"/>
          <p:cNvSpPr>
            <a:spLocks noGrp="1"/>
          </p:cNvSpPr>
          <p:nvPr>
            <p:ph type="sldNum" sz="quarter" idx="10"/>
          </p:nvPr>
        </p:nvSpPr>
        <p:spPr/>
        <p:txBody>
          <a:bodyPr/>
          <a:lstStyle/>
          <a:p>
            <a:fld id="{AA537934-768C-4C37-BAD1-E522F3AEBAF7}" type="slidenum">
              <a:rPr lang="en-US" smtClean="0"/>
              <a:t>35</a:t>
            </a:fld>
            <a:endParaRPr lang="en-US"/>
          </a:p>
        </p:txBody>
      </p:sp>
    </p:spTree>
    <p:extLst>
      <p:ext uri="{BB962C8B-B14F-4D97-AF65-F5344CB8AC3E}">
        <p14:creationId xmlns:p14="http://schemas.microsoft.com/office/powerpoint/2010/main" val="2015181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Observational sampling</a:t>
            </a:r>
            <a:r>
              <a:rPr lang="en-US" sz="1300" b="1"/>
              <a:t> </a:t>
            </a:r>
            <a:r>
              <a:rPr lang="en-US" sz="1300"/>
              <a:t>collects data on biogeochemical cycles, infectious diseases, and a suite of focal taxa to characterize local patterns, dynamics, and linkages within ecosystems. The selected taxa are designed to be widespread, capture a wide range of turnover time, and diverse evolutionary histories.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36</a:t>
            </a:fld>
            <a:endParaRPr lang="en-US"/>
          </a:p>
        </p:txBody>
      </p:sp>
    </p:spTree>
    <p:extLst>
      <p:ext uri="{BB962C8B-B14F-4D97-AF65-F5344CB8AC3E}">
        <p14:creationId xmlns:p14="http://schemas.microsoft.com/office/powerpoint/2010/main" val="370539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At all terrestrial sites, NEON measures and observes animals, plants and microbes in situ and collects data such as species abundance and diversity, infectious diseases, population dynamics, plant chemistry and biomass.</a:t>
            </a:r>
          </a:p>
          <a:p>
            <a:endParaRPr lang="en-US"/>
          </a:p>
        </p:txBody>
      </p:sp>
      <p:sp>
        <p:nvSpPr>
          <p:cNvPr id="4" name="Slide Number Placeholder 3"/>
          <p:cNvSpPr>
            <a:spLocks noGrp="1"/>
          </p:cNvSpPr>
          <p:nvPr>
            <p:ph type="sldNum" sz="quarter" idx="10"/>
          </p:nvPr>
        </p:nvSpPr>
        <p:spPr/>
        <p:txBody>
          <a:bodyPr/>
          <a:lstStyle/>
          <a:p>
            <a:fld id="{361B5B50-7129-48B6-98EB-FB5F5BD041AA}" type="slidenum">
              <a:rPr lang="en-US" smtClean="0"/>
              <a:t>37</a:t>
            </a:fld>
            <a:endParaRPr lang="en-US"/>
          </a:p>
        </p:txBody>
      </p:sp>
    </p:spTree>
    <p:extLst>
      <p:ext uri="{BB962C8B-B14F-4D97-AF65-F5344CB8AC3E}">
        <p14:creationId xmlns:p14="http://schemas.microsoft.com/office/powerpoint/2010/main" val="25701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NEON captures in situ data related to stream and lake organisms, as well as hydrologic and climatic conditions. </a:t>
            </a:r>
            <a:r>
              <a:rPr lang="en-US" sz="1300"/>
              <a:t>The project samples key organisms (e.g., fish), macroinvertebrates and riparian phenology based on temperature, water flow and peak greenness. </a:t>
            </a:r>
          </a:p>
          <a:p>
            <a:endParaRPr lang="en-US"/>
          </a:p>
        </p:txBody>
      </p:sp>
      <p:sp>
        <p:nvSpPr>
          <p:cNvPr id="4" name="Slide Number Placeholder 3"/>
          <p:cNvSpPr>
            <a:spLocks noGrp="1"/>
          </p:cNvSpPr>
          <p:nvPr>
            <p:ph type="sldNum" sz="quarter" idx="10"/>
          </p:nvPr>
        </p:nvSpPr>
        <p:spPr/>
        <p:txBody>
          <a:bodyPr/>
          <a:lstStyle/>
          <a:p>
            <a:fld id="{3E09EDD4-76B0-2144-883C-A0FB16EB0411}" type="slidenum">
              <a:rPr lang="en-US" smtClean="0"/>
              <a:pPr/>
              <a:t>38</a:t>
            </a:fld>
            <a:endParaRPr lang="en-US"/>
          </a:p>
        </p:txBody>
      </p:sp>
    </p:spTree>
    <p:extLst>
      <p:ext uri="{BB962C8B-B14F-4D97-AF65-F5344CB8AC3E}">
        <p14:creationId xmlns:p14="http://schemas.microsoft.com/office/powerpoint/2010/main" val="406951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NEON captures in situ data related to stream and lake morphology. </a:t>
            </a:r>
            <a:endParaRPr lang="en-US"/>
          </a:p>
        </p:txBody>
      </p:sp>
      <p:sp>
        <p:nvSpPr>
          <p:cNvPr id="4" name="Slide Number Placeholder 3"/>
          <p:cNvSpPr>
            <a:spLocks noGrp="1"/>
          </p:cNvSpPr>
          <p:nvPr>
            <p:ph type="sldNum" sz="quarter" idx="10"/>
          </p:nvPr>
        </p:nvSpPr>
        <p:spPr/>
        <p:txBody>
          <a:bodyPr/>
          <a:lstStyle/>
          <a:p>
            <a:fld id="{3E09EDD4-76B0-2144-883C-A0FB16EB0411}" type="slidenum">
              <a:rPr lang="en-US" smtClean="0"/>
              <a:pPr/>
              <a:t>39</a:t>
            </a:fld>
            <a:endParaRPr lang="en-US"/>
          </a:p>
        </p:txBody>
      </p:sp>
    </p:spTree>
    <p:extLst>
      <p:ext uri="{BB962C8B-B14F-4D97-AF65-F5344CB8AC3E}">
        <p14:creationId xmlns:p14="http://schemas.microsoft.com/office/powerpoint/2010/main" val="4415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4</a:t>
            </a:fld>
            <a:endParaRPr lang="en-US"/>
          </a:p>
        </p:txBody>
      </p:sp>
    </p:spTree>
    <p:extLst>
      <p:ext uri="{BB962C8B-B14F-4D97-AF65-F5344CB8AC3E}">
        <p14:creationId xmlns:p14="http://schemas.microsoft.com/office/powerpoint/2010/main" val="1668739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The field staff make up the largest personnel component of the NEON project and are critical for the collection of all the observational data sampling and maintenance of instruments in the field.  Located at domain offices throughout the US, the field staff include year-round technicians and managers and a large number of seasonal employees.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40</a:t>
            </a:fld>
            <a:endParaRPr lang="en-US"/>
          </a:p>
        </p:txBody>
      </p:sp>
    </p:spTree>
    <p:extLst>
      <p:ext uri="{BB962C8B-B14F-4D97-AF65-F5344CB8AC3E}">
        <p14:creationId xmlns:p14="http://schemas.microsoft.com/office/powerpoint/2010/main" val="26172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Airborne remote sensing data collected at all terrestrial sites and most aquatic sites provides site-wide data about ecological conditions, such as 1) vegetation composition, structure, health; 2) hydrology and drainage patterns; and 3) land cover.  Each field site is flown over annually at peak greenness for that location.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41</a:t>
            </a:fld>
            <a:endParaRPr lang="en-US"/>
          </a:p>
        </p:txBody>
      </p:sp>
    </p:spTree>
    <p:extLst>
      <p:ext uri="{BB962C8B-B14F-4D97-AF65-F5344CB8AC3E}">
        <p14:creationId xmlns:p14="http://schemas.microsoft.com/office/powerpoint/2010/main" val="2027261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Data processing is essential for two main reasons: </a:t>
            </a:r>
          </a:p>
          <a:p>
            <a:pPr lvl="0"/>
            <a:r>
              <a:rPr lang="en-US" sz="1300"/>
              <a:t>* The creation of data products used in research.  For example the air temperature measurements are recorded at a frequency of 1 Hz and in the unit Ohms.  However, those are not measurements most would readily recognize for temperature. NEON converts the data into air temperature in degrees Celsius and is available at intervals of 1 and 30 minute averages.  </a:t>
            </a:r>
          </a:p>
          <a:p>
            <a:pPr lvl="0"/>
            <a:r>
              <a:rPr lang="en-US" sz="1300"/>
              <a:t>* The implementation of Quality Assurance and Quality Control checks to ensure the reliability of NEON data used by scientists in their research.  </a:t>
            </a:r>
          </a:p>
        </p:txBody>
      </p:sp>
      <p:sp>
        <p:nvSpPr>
          <p:cNvPr id="4" name="Slide Number Placeholder 3"/>
          <p:cNvSpPr>
            <a:spLocks noGrp="1"/>
          </p:cNvSpPr>
          <p:nvPr>
            <p:ph type="sldNum" sz="quarter" idx="10"/>
          </p:nvPr>
        </p:nvSpPr>
        <p:spPr/>
        <p:txBody>
          <a:bodyPr/>
          <a:lstStyle/>
          <a:p>
            <a:fld id="{AA537934-768C-4C37-BAD1-E522F3AEBAF7}" type="slidenum">
              <a:rPr lang="en-US" smtClean="0"/>
              <a:t>42</a:t>
            </a:fld>
            <a:endParaRPr lang="en-US"/>
          </a:p>
        </p:txBody>
      </p:sp>
    </p:spTree>
    <p:extLst>
      <p:ext uri="{BB962C8B-B14F-4D97-AF65-F5344CB8AC3E}">
        <p14:creationId xmlns:p14="http://schemas.microsoft.com/office/powerpoint/2010/main" val="1515302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data, samples and assignable assets</a:t>
            </a:r>
          </a:p>
        </p:txBody>
      </p:sp>
      <p:sp>
        <p:nvSpPr>
          <p:cNvPr id="4" name="Slide Number Placeholder 3"/>
          <p:cNvSpPr>
            <a:spLocks noGrp="1"/>
          </p:cNvSpPr>
          <p:nvPr>
            <p:ph type="sldNum" sz="quarter" idx="10"/>
          </p:nvPr>
        </p:nvSpPr>
        <p:spPr/>
        <p:txBody>
          <a:bodyPr/>
          <a:lstStyle/>
          <a:p>
            <a:fld id="{AA537934-768C-4C37-BAD1-E522F3AEBAF7}" type="slidenum">
              <a:rPr lang="en-US" smtClean="0"/>
              <a:t>43</a:t>
            </a:fld>
            <a:endParaRPr lang="en-US"/>
          </a:p>
        </p:txBody>
      </p:sp>
    </p:spTree>
    <p:extLst>
      <p:ext uri="{BB962C8B-B14F-4D97-AF65-F5344CB8AC3E}">
        <p14:creationId xmlns:p14="http://schemas.microsoft.com/office/powerpoint/2010/main" val="590138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A primary product of NEON is freely available, open access data for use by the scientific research community. These data are also intended to be used by policy makers, natural resource managers, educators, students, citizen scientists, and others who will explore the petabytes of information that will be available during the lifetime of the Observatory.</a:t>
            </a:r>
          </a:p>
          <a:p>
            <a:r>
              <a:rPr lang="en-US" sz="1300"/>
              <a:t> </a:t>
            </a:r>
          </a:p>
          <a:p>
            <a:r>
              <a:rPr lang="en-US" sz="1300"/>
              <a:t>Other ways to get the data: </a:t>
            </a:r>
          </a:p>
          <a:p>
            <a:r>
              <a:rPr lang="en-US" sz="1300" b="1"/>
              <a:t>Airborne remote sensing</a:t>
            </a:r>
            <a:r>
              <a:rPr lang="en-US" sz="1300"/>
              <a:t> data is currently (spring 2017) only available by a request form on </a:t>
            </a:r>
            <a:r>
              <a:rPr lang="en-US" sz="1300" err="1"/>
              <a:t>NEONScience.org</a:t>
            </a:r>
            <a:endParaRPr lang="en-US" sz="1300"/>
          </a:p>
          <a:p>
            <a:r>
              <a:rPr lang="en-US" sz="1300" b="1"/>
              <a:t>NEON Terrestrial Insect DNA Barcoding data </a:t>
            </a:r>
            <a:r>
              <a:rPr lang="en-US" sz="1300"/>
              <a:t>is available through the Barcode of Life </a:t>
            </a:r>
            <a:r>
              <a:rPr lang="en-US" sz="1300" err="1"/>
              <a:t>Datasystem</a:t>
            </a:r>
            <a:r>
              <a:rPr lang="en-US" sz="1300"/>
              <a:t> (BOLD).</a:t>
            </a:r>
          </a:p>
          <a:p>
            <a:r>
              <a:rPr lang="en-US" sz="1300"/>
              <a:t>Data collected during NEON’s development is available on the Prototype Data Search in the data portal.  </a:t>
            </a:r>
          </a:p>
          <a:p>
            <a:endParaRPr lang="en-US" sz="1300"/>
          </a:p>
          <a:p>
            <a:r>
              <a:rPr lang="en-US" sz="1300"/>
              <a:t>(Note detailed slide on other repositories, if appropriate for your audience). </a:t>
            </a:r>
          </a:p>
        </p:txBody>
      </p:sp>
      <p:sp>
        <p:nvSpPr>
          <p:cNvPr id="4" name="Slide Number Placeholder 3"/>
          <p:cNvSpPr>
            <a:spLocks noGrp="1"/>
          </p:cNvSpPr>
          <p:nvPr>
            <p:ph type="sldNum" sz="quarter" idx="10"/>
          </p:nvPr>
        </p:nvSpPr>
        <p:spPr/>
        <p:txBody>
          <a:bodyPr/>
          <a:lstStyle/>
          <a:p>
            <a:fld id="{3E09EDD4-76B0-2144-883C-A0FB16EB0411}" type="slidenum">
              <a:rPr lang="en-US" smtClean="0"/>
              <a:pPr/>
              <a:t>44</a:t>
            </a:fld>
            <a:endParaRPr lang="en-US"/>
          </a:p>
        </p:txBody>
      </p:sp>
    </p:spTree>
    <p:extLst>
      <p:ext uri="{BB962C8B-B14F-4D97-AF65-F5344CB8AC3E}">
        <p14:creationId xmlns:p14="http://schemas.microsoft.com/office/powerpoint/2010/main" val="1958544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Physical resources, such as </a:t>
            </a:r>
            <a:r>
              <a:rPr lang="en-US" sz="1300" err="1"/>
              <a:t>bioarchived</a:t>
            </a:r>
            <a:r>
              <a:rPr lang="en-US" sz="1300"/>
              <a:t> samples and research infrastructure, are available to support Principal Investigator-driven research and educational activities. </a:t>
            </a:r>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45</a:t>
            </a:fld>
            <a:endParaRPr lang="en-US"/>
          </a:p>
        </p:txBody>
      </p:sp>
    </p:spTree>
    <p:extLst>
      <p:ext uri="{BB962C8B-B14F-4D97-AF65-F5344CB8AC3E}">
        <p14:creationId xmlns:p14="http://schemas.microsoft.com/office/powerpoint/2010/main" val="496599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Specific NEON infrastructure assets (referred to as Assignable Assets) are available upon request for PI-driven research and environmental studies. Scientists and educators interested in requesting Assignable Assets must submit a formal request that includes in detail the proposed use of these assets. Standard requests may be submitted at any time. However, they will typically be evaluated on a quarterly basis.</a:t>
            </a:r>
          </a:p>
          <a:p>
            <a:endParaRPr lang="en-US" sz="1300"/>
          </a:p>
          <a:p>
            <a:r>
              <a:rPr lang="en-US" sz="1300"/>
              <a:t>Specifics: </a:t>
            </a:r>
          </a:p>
          <a:p>
            <a:r>
              <a:rPr lang="en-US" sz="1300"/>
              <a:t>AOP – contract the NEON AOP to fly over a site of your choice. </a:t>
            </a:r>
          </a:p>
          <a:p>
            <a:r>
              <a:rPr lang="en-US" sz="1300"/>
              <a:t>MDP – The MDP is a self-contained suite of sensors, power systems and data logging capabilities for capturing atmospheric, soil, and aquatic based measurements. Central to the concept of the MDP is the ability for rapid deployment to capture stochastic ecological events (e.g. fires, flood events, pest outbreaks) across the landscape. </a:t>
            </a:r>
          </a:p>
          <a:p>
            <a:endParaRPr lang="en-US" sz="1300"/>
          </a:p>
        </p:txBody>
      </p:sp>
      <p:sp>
        <p:nvSpPr>
          <p:cNvPr id="4" name="Slide Number Placeholder 3"/>
          <p:cNvSpPr>
            <a:spLocks noGrp="1"/>
          </p:cNvSpPr>
          <p:nvPr>
            <p:ph type="sldNum" sz="quarter" idx="10"/>
          </p:nvPr>
        </p:nvSpPr>
        <p:spPr/>
        <p:txBody>
          <a:bodyPr/>
          <a:lstStyle/>
          <a:p>
            <a:fld id="{3E09EDD4-76B0-2144-883C-A0FB16EB0411}" type="slidenum">
              <a:rPr lang="en-US" smtClean="0"/>
              <a:pPr/>
              <a:t>46</a:t>
            </a:fld>
            <a:endParaRPr lang="en-US"/>
          </a:p>
        </p:txBody>
      </p:sp>
    </p:spTree>
    <p:extLst>
      <p:ext uri="{BB962C8B-B14F-4D97-AF65-F5344CB8AC3E}">
        <p14:creationId xmlns:p14="http://schemas.microsoft.com/office/powerpoint/2010/main" val="1444603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The future workforce in ecology, and many other science, technology, engineering, and mathematics (STEM) disciplines, will need to have robust data skills, whether working to support data collection, handling, curation, sharing, analysis, visualization, or presentation. To support development of data skills and </a:t>
            </a:r>
            <a:r>
              <a:rPr lang="en-US" sz="1300" err="1"/>
              <a:t>macrosystems</a:t>
            </a:r>
            <a:r>
              <a:rPr lang="en-US" sz="1300"/>
              <a:t> ecology research experience, </a:t>
            </a:r>
          </a:p>
          <a:p>
            <a:endParaRPr lang="en-US" sz="1300"/>
          </a:p>
          <a:p>
            <a:r>
              <a:rPr lang="en-US" sz="1300"/>
              <a:t>NEON provides </a:t>
            </a:r>
          </a:p>
          <a:p>
            <a:endParaRPr lang="en-US" sz="1300"/>
          </a:p>
          <a:p>
            <a:pPr marL="241653" indent="-241653">
              <a:buAutoNum type="arabicParenBoth"/>
            </a:pPr>
            <a:r>
              <a:rPr lang="en-US" sz="1300"/>
              <a:t>an intensive summer research internship program targeting undergraduates from traditionally underrepresented groups,</a:t>
            </a:r>
          </a:p>
          <a:p>
            <a:pPr marL="241653" indent="-241653">
              <a:buAutoNum type="arabicParenBoth"/>
            </a:pPr>
            <a:r>
              <a:rPr lang="en-US" sz="1300"/>
              <a:t>Seasonal field work opportunities for early career scientists,</a:t>
            </a:r>
          </a:p>
          <a:p>
            <a:pPr marL="241653" indent="-241653">
              <a:buAutoNum type="arabicParenBoth"/>
            </a:pPr>
            <a:r>
              <a:rPr lang="en-US" sz="1300"/>
              <a:t> a suite of online tutorials to learn at your own pace,</a:t>
            </a:r>
          </a:p>
          <a:p>
            <a:pPr marL="241653" indent="-241653">
              <a:buAutoNum type="arabicParenBoth"/>
            </a:pPr>
            <a:r>
              <a:rPr lang="en-US" sz="1300"/>
              <a:t>Workshop and Data Institutes that provide direct instruction on specific topics and a chance to network with NEON scientists &amp; data users, </a:t>
            </a:r>
          </a:p>
          <a:p>
            <a:pPr marL="241653" indent="-241653">
              <a:buAutoNum type="arabicParenBoth"/>
            </a:pPr>
            <a:r>
              <a:rPr lang="en-US" sz="1300"/>
              <a:t>science videos that explain important ecological concepts and techniques, and</a:t>
            </a:r>
          </a:p>
          <a:p>
            <a:pPr marL="241653" indent="-241653">
              <a:buAutoNum type="arabicParenBoth"/>
            </a:pPr>
            <a:r>
              <a:rPr lang="en-US" sz="1300"/>
              <a:t>Classroom teaching modules &amp; curated data sets focused on data skills for using NEON data.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47</a:t>
            </a:fld>
            <a:endParaRPr lang="en-US"/>
          </a:p>
        </p:txBody>
      </p:sp>
    </p:spTree>
    <p:extLst>
      <p:ext uri="{BB962C8B-B14F-4D97-AF65-F5344CB8AC3E}">
        <p14:creationId xmlns:p14="http://schemas.microsoft.com/office/powerpoint/2010/main" val="1876748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NEON provides open, continental-scale data that characterize and quantify complex, rapidly changing ecological processes. The Observatory supports greater understanding of ecological change and enables forecasting of future ecological conditions.  Researchers at all stages of their careers and across geographic locations can use NEON data to answer pressing research questions.  NEON also provides ongoing education &amp; training resources to improve the research experience.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48</a:t>
            </a:fld>
            <a:endParaRPr lang="en-US"/>
          </a:p>
        </p:txBody>
      </p:sp>
    </p:spTree>
    <p:extLst>
      <p:ext uri="{BB962C8B-B14F-4D97-AF65-F5344CB8AC3E}">
        <p14:creationId xmlns:p14="http://schemas.microsoft.com/office/powerpoint/2010/main" val="166142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Core Sites</a:t>
            </a:r>
            <a:endParaRPr lang="en-US" sz="1500"/>
          </a:p>
          <a:p>
            <a:pPr marL="181240" indent="-181240">
              <a:buFont typeface="Arial" charset="0"/>
              <a:buChar char="•"/>
            </a:pPr>
            <a:r>
              <a:rPr lang="en-US" sz="1300"/>
              <a:t>a long-term baseline of observation in minimally managed, </a:t>
            </a:r>
            <a:r>
              <a:rPr lang="en-US" sz="1300" err="1"/>
              <a:t>wildland</a:t>
            </a:r>
            <a:r>
              <a:rPr lang="en-US" sz="1300"/>
              <a:t> systems. </a:t>
            </a:r>
          </a:p>
          <a:p>
            <a:pPr marL="181240" indent="-181240">
              <a:buFont typeface="Arial" charset="0"/>
              <a:buChar char="•"/>
            </a:pPr>
            <a:r>
              <a:rPr lang="en-US" sz="1300"/>
              <a:t>primary locations for studies of climate impacts and reference sites for studies of other causes of change and stressors. Site selection: </a:t>
            </a:r>
          </a:p>
          <a:p>
            <a:pPr marL="181240" indent="-181240">
              <a:buFont typeface="Arial" charset="0"/>
              <a:buChar char="•"/>
            </a:pPr>
            <a:r>
              <a:rPr lang="en-US" sz="1300"/>
              <a:t>1) suggested by the scientific community, </a:t>
            </a:r>
          </a:p>
          <a:p>
            <a:pPr marL="181240" indent="-181240">
              <a:buFont typeface="Arial" charset="0"/>
              <a:buChar char="•"/>
            </a:pPr>
            <a:r>
              <a:rPr lang="en-US" sz="1300"/>
              <a:t>2) evaluated by calculating the ecological distance in </a:t>
            </a:r>
            <a:r>
              <a:rPr lang="en-US" sz="1300" err="1"/>
              <a:t>ecoclimatic</a:t>
            </a:r>
            <a:r>
              <a:rPr lang="en-US" sz="1300"/>
              <a:t> space between the centroid of the domain and each potential site. </a:t>
            </a:r>
          </a:p>
          <a:p>
            <a:pPr marL="181240" indent="-181240">
              <a:buFont typeface="Arial" charset="0"/>
              <a:buChar char="•"/>
            </a:pPr>
            <a:r>
              <a:rPr lang="en-US" sz="1300"/>
              <a:t>ensure that the site selected was the one most representative of the domain, based on quantitative comparison. </a:t>
            </a:r>
          </a:p>
          <a:p>
            <a:r>
              <a:rPr lang="en-US" sz="1300"/>
              <a:t> </a:t>
            </a:r>
            <a:endParaRPr lang="en-US" sz="1500"/>
          </a:p>
          <a:p>
            <a:r>
              <a:rPr lang="en-US" sz="1300" err="1"/>
              <a:t>Relocatable</a:t>
            </a:r>
            <a:r>
              <a:rPr lang="en-US" sz="1300"/>
              <a:t> Sites</a:t>
            </a:r>
            <a:endParaRPr lang="en-US" sz="1500"/>
          </a:p>
          <a:p>
            <a:pPr marL="181240" indent="-181240">
              <a:buFont typeface="Arial" charset="0"/>
              <a:buChar char="•"/>
            </a:pPr>
            <a:r>
              <a:rPr lang="en-US" sz="1300"/>
              <a:t>create question-driven gradient or comparison studies. </a:t>
            </a:r>
          </a:p>
          <a:p>
            <a:pPr marL="181240" indent="-181240">
              <a:buFont typeface="Arial" charset="0"/>
              <a:buChar char="•"/>
            </a:pPr>
            <a:r>
              <a:rPr lang="en-US" sz="1300" err="1"/>
              <a:t>Relocatable</a:t>
            </a:r>
            <a:r>
              <a:rPr lang="en-US" sz="1300"/>
              <a:t> sites must preserve the “cause and effect” paradigm that is at the heart of NEON. This means that each </a:t>
            </a:r>
            <a:r>
              <a:rPr lang="en-US" sz="1300" err="1"/>
              <a:t>relocatable</a:t>
            </a:r>
            <a:r>
              <a:rPr lang="en-US" sz="1300"/>
              <a:t> site should include the same suite of sampling and monitoring as at the core sites, such as organism collection (terrestrial and aquatic biological measurements), automated measurements (terrestrial and aquatic instrument measurements), and remote sensing (the Airborne Observation Platform). </a:t>
            </a:r>
          </a:p>
          <a:p>
            <a:pPr marL="181240" indent="-181240">
              <a:buFont typeface="Arial" charset="0"/>
              <a:buChar char="•"/>
            </a:pPr>
            <a:r>
              <a:rPr lang="en-US" sz="1300"/>
              <a:t>land use and its effects cannot be studied at the core sites because these are located in </a:t>
            </a:r>
            <a:r>
              <a:rPr lang="en-US" sz="1300" err="1"/>
              <a:t>wildland</a:t>
            </a:r>
            <a:r>
              <a:rPr lang="en-US" sz="1300"/>
              <a:t> areas. As a result, land use is often the first priority for </a:t>
            </a:r>
            <a:r>
              <a:rPr lang="en-US" sz="1300" err="1"/>
              <a:t>relocatable</a:t>
            </a:r>
            <a:r>
              <a:rPr lang="en-US" sz="1300"/>
              <a:t> deployments. </a:t>
            </a:r>
          </a:p>
          <a:p>
            <a:pPr marL="181240" indent="-181240">
              <a:buFont typeface="Arial" charset="0"/>
              <a:buChar char="•"/>
            </a:pPr>
            <a:r>
              <a:rPr lang="en-US" sz="1300"/>
              <a:t>In order to study interactive effects with replication, regional NEON designs also focus on a few land use types across </a:t>
            </a:r>
            <a:r>
              <a:rPr lang="en-US" sz="1300" err="1"/>
              <a:t>ecoclimatic</a:t>
            </a:r>
            <a:r>
              <a:rPr lang="en-US" sz="1300"/>
              <a:t> gradients</a:t>
            </a:r>
          </a:p>
          <a:p>
            <a:pPr marL="664546" lvl="1" indent="-181240">
              <a:buFont typeface="Arial" charset="0"/>
              <a:buChar char="•"/>
            </a:pPr>
            <a:r>
              <a:rPr lang="en-US" sz="1300"/>
              <a:t>Agriculture</a:t>
            </a:r>
          </a:p>
          <a:p>
            <a:pPr marL="664546" lvl="1" indent="-181240">
              <a:buFont typeface="Arial" charset="0"/>
              <a:buChar char="•"/>
            </a:pPr>
            <a:r>
              <a:rPr lang="en-US" sz="1300"/>
              <a:t>Forest management</a:t>
            </a:r>
          </a:p>
          <a:p>
            <a:pPr marL="664546" lvl="1" indent="-181240">
              <a:buFont typeface="Arial" charset="0"/>
              <a:buChar char="•"/>
            </a:pPr>
            <a:r>
              <a:rPr lang="en-US" sz="1300"/>
              <a:t>Climate change</a:t>
            </a:r>
          </a:p>
          <a:p>
            <a:pPr marL="664546" lvl="1" indent="-181240">
              <a:buFont typeface="Arial" charset="0"/>
              <a:buChar char="•"/>
            </a:pPr>
            <a:r>
              <a:rPr lang="en-US" sz="1300"/>
              <a:t>Invasive species </a:t>
            </a:r>
          </a:p>
          <a:p>
            <a:pPr marL="181240" indent="-181240">
              <a:buFont typeface="Arial" charset="0"/>
              <a:buChar char="•"/>
            </a:pPr>
            <a:r>
              <a:rPr lang="en-US" sz="1300"/>
              <a:t>Connectivity: The overarching theoretical question of connectivity is– the linkage of ecological processes across space – is relevant to all of the NEON questions. A number of </a:t>
            </a:r>
            <a:r>
              <a:rPr lang="en-US" sz="1300" err="1"/>
              <a:t>relocatable</a:t>
            </a:r>
            <a:r>
              <a:rPr lang="en-US" sz="1300"/>
              <a:t> deployments should address connectivity, sampling hydrological and atmospheric transport (of dust and air pollution) </a:t>
            </a:r>
            <a:r>
              <a:rPr lang="en-US" sz="1300" err="1"/>
              <a:t>flowpaths</a:t>
            </a:r>
            <a:r>
              <a:rPr lang="en-US" sz="1300"/>
              <a:t>. They should address not only the sources and sinks of materials, but also the way these sources and sinks may change with land use and other disturbances.</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50</a:t>
            </a:fld>
            <a:endParaRPr lang="en-US"/>
          </a:p>
        </p:txBody>
      </p:sp>
    </p:spTree>
    <p:extLst>
      <p:ext uri="{BB962C8B-B14F-4D97-AF65-F5344CB8AC3E}">
        <p14:creationId xmlns:p14="http://schemas.microsoft.com/office/powerpoint/2010/main" val="113923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5</a:t>
            </a:fld>
            <a:endParaRPr lang="en-US"/>
          </a:p>
        </p:txBody>
      </p:sp>
    </p:spTree>
    <p:extLst>
      <p:ext uri="{BB962C8B-B14F-4D97-AF65-F5344CB8AC3E}">
        <p14:creationId xmlns:p14="http://schemas.microsoft.com/office/powerpoint/2010/main" val="1022778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NEON offers a variety of research internships for undergraduates each summer, from helping to design sensor assemblies to testing sampling protocols and analyzing data. Interns work alongside staff mentors; and explore career options in weekly professional development seminars and networking events with interns from other scientific programs based in Boulder, CO. Interns work 40 hours a week and are paid a competitive salary. Airfare and housing are also covered by the program.</a:t>
            </a:r>
          </a:p>
          <a:p>
            <a:r>
              <a:rPr lang="en-US" sz="1300"/>
              <a:t>Eligibility: Must be able to legally work in the US &amp; must be currently enrolled in a university/college (they </a:t>
            </a:r>
            <a:r>
              <a:rPr lang="en-US" sz="1300" u="sng"/>
              <a:t>cannot</a:t>
            </a:r>
            <a:r>
              <a:rPr lang="en-US" sz="1300"/>
              <a:t> graduate in May before the program starts).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51</a:t>
            </a:fld>
            <a:endParaRPr lang="en-US"/>
          </a:p>
        </p:txBody>
      </p:sp>
    </p:spTree>
    <p:extLst>
      <p:ext uri="{BB962C8B-B14F-4D97-AF65-F5344CB8AC3E}">
        <p14:creationId xmlns:p14="http://schemas.microsoft.com/office/powerpoint/2010/main" val="325440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Each year, NEON hires hundreds of temporary field technicians to assist our full-time field operations staff with observational sampling. NEON field sites are located in 24 states across the U.S plus Puerto Rico; and the sites are located in some of the nation’s most pristine and wild areas. These opportunities are perfect for up-and-coming scientists who want valuable fieldwork experience collecting data for a continental-scale ecology project.</a:t>
            </a:r>
          </a:p>
          <a:p>
            <a:r>
              <a:rPr lang="en-US" sz="1300"/>
              <a:t>These positions typically run from May to September. Some locations require an early start date and later end date, exact dates vary by location.</a:t>
            </a:r>
          </a:p>
          <a:p>
            <a:r>
              <a:rPr lang="en-US" sz="1300"/>
              <a:t> </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52</a:t>
            </a:fld>
            <a:endParaRPr lang="en-US"/>
          </a:p>
        </p:txBody>
      </p:sp>
    </p:spTree>
    <p:extLst>
      <p:ext uri="{BB962C8B-B14F-4D97-AF65-F5344CB8AC3E}">
        <p14:creationId xmlns:p14="http://schemas.microsoft.com/office/powerpoint/2010/main" val="340464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 slide for diversity of ecosystems that NEON is in</a:t>
            </a:r>
            <a:r>
              <a:rPr lang="en-US" baseline="0"/>
              <a:t> or stock photos for sites. </a:t>
            </a:r>
            <a:endParaRPr lang="en-US"/>
          </a:p>
          <a:p>
            <a:endParaRPr lang="en-US"/>
          </a:p>
          <a:p>
            <a:endParaRPr lang="en-US"/>
          </a:p>
        </p:txBody>
      </p:sp>
      <p:sp>
        <p:nvSpPr>
          <p:cNvPr id="4" name="Slide Number Placeholder 3"/>
          <p:cNvSpPr>
            <a:spLocks noGrp="1"/>
          </p:cNvSpPr>
          <p:nvPr>
            <p:ph type="sldNum" sz="quarter" idx="10"/>
          </p:nvPr>
        </p:nvSpPr>
        <p:spPr/>
        <p:txBody>
          <a:bodyPr/>
          <a:lstStyle/>
          <a:p>
            <a:fld id="{3E09EDD4-76B0-2144-883C-A0FB16EB0411}" type="slidenum">
              <a:rPr lang="en-US" smtClean="0"/>
              <a:pPr/>
              <a:t>53</a:t>
            </a:fld>
            <a:endParaRPr lang="en-US"/>
          </a:p>
        </p:txBody>
      </p:sp>
    </p:spTree>
    <p:extLst>
      <p:ext uri="{BB962C8B-B14F-4D97-AF65-F5344CB8AC3E}">
        <p14:creationId xmlns:p14="http://schemas.microsoft.com/office/powerpoint/2010/main" val="1892680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*Hop</a:t>
            </a:r>
            <a:r>
              <a:rPr lang="en-US" baseline="0"/>
              <a:t> Brook is on </a:t>
            </a:r>
            <a:r>
              <a:rPr lang="en-US" baseline="0" err="1"/>
              <a:t>Quabbin</a:t>
            </a:r>
            <a:r>
              <a:rPr lang="en-US" baseline="0"/>
              <a:t> Reservoir property, part of the NEON Harvard Forest site and nearby, but not part of the Harvard Forest LTER site.</a:t>
            </a:r>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54</a:t>
            </a:fld>
            <a:endParaRPr lang="en-US"/>
          </a:p>
        </p:txBody>
      </p:sp>
    </p:spTree>
    <p:extLst>
      <p:ext uri="{BB962C8B-B14F-4D97-AF65-F5344CB8AC3E}">
        <p14:creationId xmlns:p14="http://schemas.microsoft.com/office/powerpoint/2010/main" val="382651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t">
              <a:defRPr/>
            </a:pPr>
            <a:r>
              <a:rPr lang="en-US" sz="1300"/>
              <a:t>Map of </a:t>
            </a:r>
            <a:r>
              <a:rPr lang="en-US" sz="1300" err="1"/>
              <a:t>colocated</a:t>
            </a:r>
            <a:r>
              <a:rPr lang="en-US" sz="1300"/>
              <a:t> LTER &amp; NEON sites. </a:t>
            </a:r>
          </a:p>
          <a:p>
            <a:pPr rtl="0" eaLnBrk="1" fontAlgn="t" latinLnBrk="0" hangingPunct="1"/>
            <a:endParaRPr lang="en-US" sz="1300"/>
          </a:p>
          <a:p>
            <a:pPr rtl="0" eaLnBrk="1" fontAlgn="t" latinLnBrk="0" hangingPunct="1"/>
            <a:r>
              <a:rPr lang="en-US" sz="1300" b="1"/>
              <a:t>LTER</a:t>
            </a:r>
            <a:r>
              <a:rPr lang="en-US" sz="1300"/>
              <a:t> 	-&gt; </a:t>
            </a:r>
            <a:r>
              <a:rPr lang="en-US" sz="1300" b="1"/>
              <a:t>NEON</a:t>
            </a:r>
            <a:endParaRPr lang="en-US" sz="1300"/>
          </a:p>
          <a:p>
            <a:pPr rtl="0" eaLnBrk="1" fontAlgn="t" latinLnBrk="0" hangingPunct="1"/>
            <a:r>
              <a:rPr lang="en-US" sz="1300"/>
              <a:t>Andrews -	&gt; McRae Creek (D16 </a:t>
            </a:r>
            <a:r>
              <a:rPr lang="en-US" sz="1300" err="1"/>
              <a:t>relocatable</a:t>
            </a:r>
            <a:r>
              <a:rPr lang="en-US" sz="1300"/>
              <a:t> aquatic)</a:t>
            </a:r>
          </a:p>
          <a:p>
            <a:pPr rtl="0" eaLnBrk="1" fontAlgn="t" latinLnBrk="0" hangingPunct="1"/>
            <a:r>
              <a:rPr lang="en-US" sz="1300"/>
              <a:t>Arctic	-&gt; </a:t>
            </a:r>
            <a:r>
              <a:rPr lang="en-US" sz="1300" err="1"/>
              <a:t>Toolik</a:t>
            </a:r>
            <a:r>
              <a:rPr lang="en-US" sz="1300"/>
              <a:t> (D18 core terrestrial)</a:t>
            </a:r>
          </a:p>
          <a:p>
            <a:pPr rtl="0" eaLnBrk="1" fontAlgn="t" latinLnBrk="0" hangingPunct="1"/>
            <a:r>
              <a:rPr lang="en-US" sz="1300"/>
              <a:t>	-&gt; </a:t>
            </a:r>
            <a:r>
              <a:rPr lang="en-US" sz="1300" err="1"/>
              <a:t>Oksrukuyik</a:t>
            </a:r>
            <a:r>
              <a:rPr lang="en-US" sz="1300"/>
              <a:t> Creek (D18 core aquatic)</a:t>
            </a:r>
          </a:p>
          <a:p>
            <a:pPr rtl="0" eaLnBrk="1" fontAlgn="t" latinLnBrk="0" hangingPunct="1"/>
            <a:r>
              <a:rPr lang="en-US" sz="1300"/>
              <a:t>	-&gt;</a:t>
            </a:r>
            <a:r>
              <a:rPr lang="en-US" sz="1300" err="1"/>
              <a:t>Toolik</a:t>
            </a:r>
            <a:r>
              <a:rPr lang="en-US" sz="1300"/>
              <a:t> Lake (D18 </a:t>
            </a:r>
            <a:r>
              <a:rPr lang="en-US" sz="1300" err="1"/>
              <a:t>relocatable</a:t>
            </a:r>
            <a:r>
              <a:rPr lang="en-US" sz="1300"/>
              <a:t> aquatic)</a:t>
            </a:r>
          </a:p>
          <a:p>
            <a:pPr rtl="0" eaLnBrk="1" fontAlgn="t" latinLnBrk="0" hangingPunct="1"/>
            <a:r>
              <a:rPr lang="en-US" sz="1300"/>
              <a:t>Bonanza Creek-&gt; Caribou Creek – Poker Flats (D19 core terrestrial)</a:t>
            </a:r>
          </a:p>
          <a:p>
            <a:pPr rtl="0" eaLnBrk="1" fontAlgn="t" latinLnBrk="0" hangingPunct="1"/>
            <a:r>
              <a:rPr lang="en-US" sz="1300"/>
              <a:t>	-&gt;Caribou Creek at Poker Flats (D18 core aquatic)</a:t>
            </a:r>
          </a:p>
          <a:p>
            <a:pPr rtl="0" eaLnBrk="1" fontAlgn="t" latinLnBrk="0" hangingPunct="1"/>
            <a:r>
              <a:rPr lang="en-US" sz="1300"/>
              <a:t>Harvard Forest-&gt;Harvard (D01 core terrestrial)</a:t>
            </a:r>
          </a:p>
          <a:p>
            <a:pPr defTabSz="966612">
              <a:defRPr/>
            </a:pPr>
            <a:r>
              <a:rPr lang="en-US" sz="1300"/>
              <a:t>	-&gt;Lower Hop Brook (D01 core aquatic)*</a:t>
            </a:r>
            <a:r>
              <a:rPr lang="en-US"/>
              <a:t>*</a:t>
            </a:r>
            <a:r>
              <a:rPr lang="en-US" baseline="0"/>
              <a:t>on </a:t>
            </a:r>
            <a:r>
              <a:rPr lang="en-US" baseline="0" err="1"/>
              <a:t>Quabbin</a:t>
            </a:r>
            <a:r>
              <a:rPr lang="en-US" baseline="0"/>
              <a:t> Reservoir property, part of the NEON Harvard Forest site and nearby, but not part of the Harvard Forest LTER site.</a:t>
            </a:r>
            <a:endParaRPr lang="en-US"/>
          </a:p>
          <a:p>
            <a:pPr rtl="0" eaLnBrk="1" fontAlgn="auto" latinLnBrk="0" hangingPunct="1"/>
            <a:r>
              <a:rPr lang="en-US" sz="1300" err="1"/>
              <a:t>Jornada</a:t>
            </a:r>
            <a:r>
              <a:rPr lang="en-US" sz="1300"/>
              <a:t> Basin-&gt;</a:t>
            </a:r>
            <a:r>
              <a:rPr lang="en-US" sz="1300" err="1"/>
              <a:t>Jornada</a:t>
            </a:r>
            <a:r>
              <a:rPr lang="en-US" sz="1300"/>
              <a:t> LTER (D14 </a:t>
            </a:r>
            <a:r>
              <a:rPr lang="en-US" sz="1300" err="1"/>
              <a:t>relocatable</a:t>
            </a:r>
            <a:r>
              <a:rPr lang="en-US" sz="1300"/>
              <a:t> terrestrial)</a:t>
            </a:r>
          </a:p>
          <a:p>
            <a:pPr rtl="0" eaLnBrk="1" fontAlgn="t" latinLnBrk="0" hangingPunct="1"/>
            <a:r>
              <a:rPr lang="en-US" sz="1300" err="1"/>
              <a:t>Konza</a:t>
            </a:r>
            <a:r>
              <a:rPr lang="en-US" sz="1300"/>
              <a:t> Prairie-&gt;</a:t>
            </a:r>
            <a:r>
              <a:rPr lang="en-US" sz="1300" err="1"/>
              <a:t>Konza</a:t>
            </a:r>
            <a:r>
              <a:rPr lang="en-US" sz="1300"/>
              <a:t> Prairie Biological Station (D06 core terrestrial)</a:t>
            </a:r>
          </a:p>
          <a:p>
            <a:pPr rtl="0" eaLnBrk="1" fontAlgn="t" latinLnBrk="0" hangingPunct="1"/>
            <a:r>
              <a:rPr lang="en-US" sz="1300"/>
              <a:t>	-&gt; Kings Creek (D06 core aquatic)</a:t>
            </a:r>
          </a:p>
          <a:p>
            <a:pPr rtl="0" eaLnBrk="1" fontAlgn="t" latinLnBrk="0" hangingPunct="1"/>
            <a:r>
              <a:rPr lang="en-US" sz="1300" err="1"/>
              <a:t>Niwot</a:t>
            </a:r>
            <a:r>
              <a:rPr lang="en-US" sz="1300"/>
              <a:t> Ridge	-&gt;</a:t>
            </a:r>
            <a:r>
              <a:rPr lang="en-US" sz="1300" err="1"/>
              <a:t>Niwot</a:t>
            </a:r>
            <a:r>
              <a:rPr lang="en-US" sz="1300"/>
              <a:t> Ridge Mountain Research Station (D13 core terrestrial)</a:t>
            </a:r>
          </a:p>
          <a:p>
            <a:pPr rtl="0" eaLnBrk="1" fontAlgn="t" latinLnBrk="0" hangingPunct="1"/>
            <a:r>
              <a:rPr lang="en-US" sz="1300"/>
              <a:t>	-&gt; Como Creek (D13 core aquatic)</a:t>
            </a:r>
          </a:p>
        </p:txBody>
      </p:sp>
      <p:sp>
        <p:nvSpPr>
          <p:cNvPr id="4" name="Slide Number Placeholder 3"/>
          <p:cNvSpPr>
            <a:spLocks noGrp="1"/>
          </p:cNvSpPr>
          <p:nvPr>
            <p:ph type="sldNum" sz="quarter" idx="10"/>
          </p:nvPr>
        </p:nvSpPr>
        <p:spPr/>
        <p:txBody>
          <a:bodyPr/>
          <a:lstStyle/>
          <a:p>
            <a:fld id="{3E09EDD4-76B0-2144-883C-A0FB16EB0411}" type="slidenum">
              <a:rPr lang="en-US" smtClean="0"/>
              <a:pPr/>
              <a:t>55</a:t>
            </a:fld>
            <a:endParaRPr lang="en-US"/>
          </a:p>
        </p:txBody>
      </p:sp>
    </p:spTree>
    <p:extLst>
      <p:ext uri="{BB962C8B-B14F-4D97-AF65-F5344CB8AC3E}">
        <p14:creationId xmlns:p14="http://schemas.microsoft.com/office/powerpoint/2010/main" val="591363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Meteorological</a:t>
            </a:r>
            <a:r>
              <a:rPr lang="en-US" baseline="0"/>
              <a:t> stations are used at both NEON terrestrial and aquatic sites.  </a:t>
            </a:r>
          </a:p>
          <a:p>
            <a:endParaRPr lang="en-US" baseline="0"/>
          </a:p>
          <a:p>
            <a:r>
              <a:rPr lang="en-US" baseline="0"/>
              <a:t>Towers at terrestrial sites have instruments at the tower top, along the height of the tower, and near the ground to collect different types of data.  The height of towers is determined by the vegetation canopy height at each site.  </a:t>
            </a:r>
          </a:p>
          <a:p>
            <a:endParaRPr lang="en-US" baseline="0"/>
          </a:p>
          <a:p>
            <a:r>
              <a:rPr lang="en-US" baseline="0"/>
              <a:t>Meteorological stations at aquatic sites collect similar data. </a:t>
            </a:r>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56</a:t>
            </a:fld>
            <a:endParaRPr lang="en-US"/>
          </a:p>
        </p:txBody>
      </p:sp>
    </p:spTree>
    <p:extLst>
      <p:ext uri="{BB962C8B-B14F-4D97-AF65-F5344CB8AC3E}">
        <p14:creationId xmlns:p14="http://schemas.microsoft.com/office/powerpoint/2010/main" val="2081001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57</a:t>
            </a:fld>
            <a:endParaRPr lang="en-US"/>
          </a:p>
        </p:txBody>
      </p:sp>
    </p:spTree>
    <p:extLst>
      <p:ext uri="{BB962C8B-B14F-4D97-AF65-F5344CB8AC3E}">
        <p14:creationId xmlns:p14="http://schemas.microsoft.com/office/powerpoint/2010/main" val="238321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58</a:t>
            </a:fld>
            <a:endParaRPr lang="en-US"/>
          </a:p>
        </p:txBody>
      </p:sp>
    </p:spTree>
    <p:extLst>
      <p:ext uri="{BB962C8B-B14F-4D97-AF65-F5344CB8AC3E}">
        <p14:creationId xmlns:p14="http://schemas.microsoft.com/office/powerpoint/2010/main" val="1366260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t>Provided as an example, non-generalized terrestrial field site.  </a:t>
            </a:r>
          </a:p>
          <a:p>
            <a:endParaRPr lang="en-US"/>
          </a:p>
          <a:p>
            <a:r>
              <a:rPr lang="en-US"/>
              <a:t>NIWO</a:t>
            </a:r>
            <a:r>
              <a:rPr lang="en-US" baseline="0"/>
              <a:t> is a core terrestrial site within Domain 13 and is co-located with the aquatic site Como Creek (COMO) -- not visible on map.  NIWO is also the highest elevation NEON field site. </a:t>
            </a:r>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61</a:t>
            </a:fld>
            <a:endParaRPr lang="en-US"/>
          </a:p>
        </p:txBody>
      </p:sp>
    </p:spTree>
    <p:extLst>
      <p:ext uri="{BB962C8B-B14F-4D97-AF65-F5344CB8AC3E}">
        <p14:creationId xmlns:p14="http://schemas.microsoft.com/office/powerpoint/2010/main" val="1071243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62</a:t>
            </a:fld>
            <a:endParaRPr lang="en-US"/>
          </a:p>
        </p:txBody>
      </p:sp>
    </p:spTree>
    <p:extLst>
      <p:ext uri="{BB962C8B-B14F-4D97-AF65-F5344CB8AC3E}">
        <p14:creationId xmlns:p14="http://schemas.microsoft.com/office/powerpoint/2010/main" val="83539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4671CA2-E305-4017-B5BD-524233707578}" type="slidenum">
              <a:rPr lang="en-US" smtClean="0"/>
              <a:t>6</a:t>
            </a:fld>
            <a:endParaRPr lang="en-US"/>
          </a:p>
        </p:txBody>
      </p:sp>
    </p:spTree>
    <p:extLst>
      <p:ext uri="{BB962C8B-B14F-4D97-AF65-F5344CB8AC3E}">
        <p14:creationId xmlns:p14="http://schemas.microsoft.com/office/powerpoint/2010/main" val="1947581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Full Research Award (FRA), which supports </a:t>
            </a:r>
            <a:r>
              <a:rPr lang="en-US" sz="1300" err="1"/>
              <a:t>macrosystems</a:t>
            </a:r>
            <a:r>
              <a:rPr lang="en-US" sz="1300"/>
              <a:t> biology research or innovative training to conduct such research; Early Career Track (ECA), for early career scientists; and Early NEON Science Track (ENS), which allows for the innovative use of NEON samples and infrastructure.</a:t>
            </a:r>
            <a:endParaRPr lang="en-US" sz="1300" b="1"/>
          </a:p>
          <a:p>
            <a:endParaRPr lang="en-US" sz="1300" b="1"/>
          </a:p>
          <a:p>
            <a:r>
              <a:rPr lang="en-US" sz="1300" b="1"/>
              <a:t>FRA: The future of US forest function under changing climate, disturbance, and forest management:</a:t>
            </a:r>
            <a:r>
              <a:rPr lang="en-US" sz="1300"/>
              <a:t> Christina </a:t>
            </a:r>
            <a:r>
              <a:rPr lang="en-US" sz="1300" err="1"/>
              <a:t>Staudhammer</a:t>
            </a:r>
            <a:r>
              <a:rPr lang="en-US" sz="1300"/>
              <a:t>, </a:t>
            </a:r>
            <a:r>
              <a:rPr lang="en-US" sz="1300">
                <a:hlinkClick r:id="rId3"/>
              </a:rPr>
              <a:t>University of Alabama</a:t>
            </a:r>
            <a:r>
              <a:rPr lang="en-US" sz="1300"/>
              <a:t>; Gregory Glass, </a:t>
            </a:r>
            <a:r>
              <a:rPr lang="en-US" sz="1300">
                <a:hlinkClick r:id="rId4"/>
              </a:rPr>
              <a:t>University of Florida</a:t>
            </a:r>
            <a:r>
              <a:rPr lang="en-US" sz="1300"/>
              <a:t>; Courtney Schultz, </a:t>
            </a:r>
            <a:r>
              <a:rPr lang="en-US" sz="1300">
                <a:hlinkClick r:id="rId5"/>
              </a:rPr>
              <a:t>Colorado State University</a:t>
            </a:r>
            <a:r>
              <a:rPr lang="en-US" sz="1300"/>
              <a:t>; Paul </a:t>
            </a:r>
            <a:r>
              <a:rPr lang="en-US" sz="1300" err="1"/>
              <a:t>Stoy</a:t>
            </a:r>
            <a:r>
              <a:rPr lang="en-US" sz="1300"/>
              <a:t>, </a:t>
            </a:r>
            <a:r>
              <a:rPr lang="en-US" sz="1300">
                <a:hlinkClick r:id="rId6"/>
              </a:rPr>
              <a:t>Montana State University</a:t>
            </a:r>
            <a:endParaRPr lang="en-US" sz="1300"/>
          </a:p>
          <a:p>
            <a:r>
              <a:rPr lang="en-US" sz="1300" b="1"/>
              <a:t/>
            </a:r>
            <a:br>
              <a:rPr lang="en-US" sz="1300" b="1"/>
            </a:br>
            <a:r>
              <a:rPr lang="en-US" sz="1300" b="1"/>
              <a:t>FRA: Testing abiotic drivers of activity, abundance, and diversity of ground-dwelling arthropod communities at a continental scale:</a:t>
            </a:r>
            <a:r>
              <a:rPr lang="en-US" sz="1300"/>
              <a:t> Michael </a:t>
            </a:r>
            <a:r>
              <a:rPr lang="en-US" sz="1300" err="1"/>
              <a:t>Kaspari</a:t>
            </a:r>
            <a:r>
              <a:rPr lang="en-US" sz="1300"/>
              <a:t>, </a:t>
            </a:r>
            <a:r>
              <a:rPr lang="en-US" sz="1300">
                <a:hlinkClick r:id="rId7"/>
              </a:rPr>
              <a:t>University of Oklahoma</a:t>
            </a:r>
            <a:endParaRPr lang="en-US" sz="1300"/>
          </a:p>
          <a:p>
            <a:r>
              <a:rPr lang="en-US" sz="1300" b="1"/>
              <a:t/>
            </a:r>
            <a:br>
              <a:rPr lang="en-US" sz="1300" b="1"/>
            </a:br>
            <a:r>
              <a:rPr lang="en-US" sz="1300" b="1"/>
              <a:t>FRA: Causes, consequences, and cross-scale linkages of climate-driven </a:t>
            </a:r>
            <a:r>
              <a:rPr lang="en-US" sz="1300" b="1" err="1"/>
              <a:t>phenological</a:t>
            </a:r>
            <a:r>
              <a:rPr lang="en-US" sz="1300" b="1"/>
              <a:t> mismatch across three trophic levels:</a:t>
            </a:r>
            <a:r>
              <a:rPr lang="en-US" sz="1300"/>
              <a:t> Morgan </a:t>
            </a:r>
            <a:r>
              <a:rPr lang="en-US" sz="1300" err="1"/>
              <a:t>Tingley</a:t>
            </a:r>
            <a:r>
              <a:rPr lang="en-US" sz="1300"/>
              <a:t>, </a:t>
            </a:r>
            <a:r>
              <a:rPr lang="en-US" sz="1300">
                <a:hlinkClick r:id="rId8"/>
              </a:rPr>
              <a:t>University of Connecticut</a:t>
            </a:r>
            <a:r>
              <a:rPr lang="en-US" sz="1300"/>
              <a:t>; Allen </a:t>
            </a:r>
            <a:r>
              <a:rPr lang="en-US" sz="1300" err="1"/>
              <a:t>Hurlbert</a:t>
            </a:r>
            <a:r>
              <a:rPr lang="en-US" sz="1300"/>
              <a:t>, </a:t>
            </a:r>
            <a:r>
              <a:rPr lang="en-US" sz="1300">
                <a:hlinkClick r:id="rId9"/>
              </a:rPr>
              <a:t>University of North Carolina-Chapel Hill</a:t>
            </a:r>
            <a:r>
              <a:rPr lang="en-US" sz="1300"/>
              <a:t>; Leslie </a:t>
            </a:r>
            <a:r>
              <a:rPr lang="en-US" sz="1300" err="1"/>
              <a:t>Ries</a:t>
            </a:r>
            <a:r>
              <a:rPr lang="en-US" sz="1300"/>
              <a:t>, </a:t>
            </a:r>
            <a:r>
              <a:rPr lang="en-US" sz="1300">
                <a:hlinkClick r:id="rId10"/>
              </a:rPr>
              <a:t>Georgetown University</a:t>
            </a:r>
            <a:endParaRPr lang="en-US" sz="1300"/>
          </a:p>
          <a:p>
            <a:r>
              <a:rPr lang="en-US" sz="1300" b="1"/>
              <a:t/>
            </a:r>
            <a:br>
              <a:rPr lang="en-US" sz="1300" b="1"/>
            </a:br>
            <a:r>
              <a:rPr lang="en-US" sz="1300" b="1"/>
              <a:t>ECA: A multi-scale framework to quantify and forecast population changes and associated uncertainties:</a:t>
            </a:r>
            <a:r>
              <a:rPr lang="en-US" sz="1300"/>
              <a:t> Elise </a:t>
            </a:r>
            <a:r>
              <a:rPr lang="en-US" sz="1300" err="1"/>
              <a:t>Zipkin</a:t>
            </a:r>
            <a:r>
              <a:rPr lang="en-US" sz="1300"/>
              <a:t>, </a:t>
            </a:r>
            <a:r>
              <a:rPr lang="en-US" sz="1300">
                <a:hlinkClick r:id="rId11"/>
              </a:rPr>
              <a:t>Michigan State University</a:t>
            </a:r>
            <a:r>
              <a:rPr lang="en-US" sz="1300"/>
              <a:t>; Leslie </a:t>
            </a:r>
            <a:r>
              <a:rPr lang="en-US" sz="1300" err="1"/>
              <a:t>Ries</a:t>
            </a:r>
            <a:r>
              <a:rPr lang="en-US" sz="1300"/>
              <a:t>, </a:t>
            </a:r>
            <a:r>
              <a:rPr lang="en-US" sz="1300">
                <a:hlinkClick r:id="rId12"/>
              </a:rPr>
              <a:t>Georgetown University</a:t>
            </a:r>
            <a:endParaRPr lang="en-US" sz="1300"/>
          </a:p>
          <a:p>
            <a:r>
              <a:rPr lang="en-US" sz="1300" b="1"/>
              <a:t/>
            </a:r>
            <a:br>
              <a:rPr lang="en-US" sz="1300" b="1"/>
            </a:br>
            <a:r>
              <a:rPr lang="en-US" sz="1300" b="1"/>
              <a:t>ECA: Linking thermal tolerance to invasion dynamics: Climate and physiological capacity as regulators of geographical spread:</a:t>
            </a:r>
            <a:r>
              <a:rPr lang="en-US" sz="1300"/>
              <a:t> Kristine Grayson, </a:t>
            </a:r>
            <a:r>
              <a:rPr lang="en-US" sz="1300">
                <a:hlinkClick r:id="rId13"/>
              </a:rPr>
              <a:t>University of Richmond</a:t>
            </a:r>
            <a:r>
              <a:rPr lang="en-US" sz="1300"/>
              <a:t>; Salvatore </a:t>
            </a:r>
            <a:r>
              <a:rPr lang="en-US" sz="1300" err="1"/>
              <a:t>Agosta</a:t>
            </a:r>
            <a:r>
              <a:rPr lang="en-US" sz="1300"/>
              <a:t>, </a:t>
            </a:r>
            <a:r>
              <a:rPr lang="en-US" sz="1300">
                <a:hlinkClick r:id="rId14"/>
              </a:rPr>
              <a:t>Virginia Commonwealth University</a:t>
            </a:r>
            <a:r>
              <a:rPr lang="en-US" sz="1300"/>
              <a:t>; Dylan Parry, </a:t>
            </a:r>
            <a:r>
              <a:rPr lang="en-US" sz="1300">
                <a:hlinkClick r:id="rId15"/>
              </a:rPr>
              <a:t>State University of New York</a:t>
            </a:r>
            <a:endParaRPr lang="en-US" sz="1300"/>
          </a:p>
          <a:p>
            <a:r>
              <a:rPr lang="en-US" sz="1300" b="1"/>
              <a:t/>
            </a:r>
            <a:br>
              <a:rPr lang="en-US" sz="1300" b="1"/>
            </a:br>
            <a:r>
              <a:rPr lang="en-US" sz="1300" b="1"/>
              <a:t>FRA: Grassroots global network science: a </a:t>
            </a:r>
            <a:r>
              <a:rPr lang="en-US" sz="1300" b="1" err="1"/>
              <a:t>macrosystems</a:t>
            </a:r>
            <a:r>
              <a:rPr lang="en-US" sz="1300" b="1"/>
              <a:t> model:</a:t>
            </a:r>
            <a:r>
              <a:rPr lang="en-US" sz="1300"/>
              <a:t> Kathleen Weathers, </a:t>
            </a:r>
            <a:r>
              <a:rPr lang="en-US" sz="1300">
                <a:hlinkClick r:id="rId16"/>
              </a:rPr>
              <a:t>Cary Institute of Ecosystem Studies</a:t>
            </a:r>
            <a:endParaRPr lang="en-US" sz="1300"/>
          </a:p>
          <a:p>
            <a:r>
              <a:rPr lang="en-US" sz="1300" b="1"/>
              <a:t/>
            </a:r>
            <a:br>
              <a:rPr lang="en-US" sz="1300" b="1"/>
            </a:br>
            <a:r>
              <a:rPr lang="en-US" sz="1300" b="1"/>
              <a:t>FRA: Improved Understanding of Feedbacks between Ecosystem Phenology and the Weather-Climate Nexus at Local-to-Continental Scales:</a:t>
            </a:r>
            <a:r>
              <a:rPr lang="en-US" sz="1300"/>
              <a:t> Andrew Richardson, </a:t>
            </a:r>
            <a:r>
              <a:rPr lang="en-US" sz="1300">
                <a:hlinkClick r:id="rId17"/>
              </a:rPr>
              <a:t>Northern Arizona University</a:t>
            </a:r>
            <a:r>
              <a:rPr lang="en-US" sz="1300"/>
              <a:t>; Steve </a:t>
            </a:r>
            <a:r>
              <a:rPr lang="en-US" sz="1300" err="1"/>
              <a:t>Frolking</a:t>
            </a:r>
            <a:r>
              <a:rPr lang="en-US" sz="1300"/>
              <a:t>, </a:t>
            </a:r>
            <a:r>
              <a:rPr lang="en-US" sz="1300">
                <a:hlinkClick r:id="rId18"/>
              </a:rPr>
              <a:t>University of New Hampshire</a:t>
            </a:r>
            <a:r>
              <a:rPr lang="en-US" sz="1300"/>
              <a:t>; Mark </a:t>
            </a:r>
            <a:r>
              <a:rPr lang="en-US" sz="1300" err="1"/>
              <a:t>Friedl</a:t>
            </a:r>
            <a:r>
              <a:rPr lang="en-US" sz="1300"/>
              <a:t>, </a:t>
            </a:r>
            <a:r>
              <a:rPr lang="en-US" sz="1300">
                <a:hlinkClick r:id="rId19"/>
              </a:rPr>
              <a:t>Boston University</a:t>
            </a:r>
            <a:r>
              <a:rPr lang="en-US" sz="1300"/>
              <a:t>; Toby Ault, </a:t>
            </a:r>
            <a:r>
              <a:rPr lang="en-US" sz="1300">
                <a:hlinkClick r:id="rId20"/>
              </a:rPr>
              <a:t>Cornell University</a:t>
            </a:r>
            <a:endParaRPr lang="en-US" sz="1300"/>
          </a:p>
          <a:p>
            <a:r>
              <a:rPr lang="en-US" sz="1300" b="1"/>
              <a:t/>
            </a:r>
            <a:br>
              <a:rPr lang="en-US" sz="1300" b="1"/>
            </a:br>
            <a:r>
              <a:rPr lang="en-US" sz="1300" b="1"/>
              <a:t>ECA: Ecosystems in four dimensions: Measuring changes to forest structure and function in the Anthropocene:</a:t>
            </a:r>
            <a:r>
              <a:rPr lang="en-US" sz="1300"/>
              <a:t> Kyla </a:t>
            </a:r>
            <a:r>
              <a:rPr lang="en-US" sz="1300" err="1"/>
              <a:t>Dahlin</a:t>
            </a:r>
            <a:r>
              <a:rPr lang="en-US" sz="1300"/>
              <a:t>, </a:t>
            </a:r>
            <a:r>
              <a:rPr lang="en-US" sz="1300">
                <a:hlinkClick r:id="rId21"/>
              </a:rPr>
              <a:t>Michigan State University</a:t>
            </a:r>
            <a:endParaRPr lang="en-US" sz="1300"/>
          </a:p>
          <a:p>
            <a:r>
              <a:rPr lang="en-US" sz="1300" b="1"/>
              <a:t/>
            </a:r>
            <a:br>
              <a:rPr lang="en-US" sz="1300" b="1"/>
            </a:br>
            <a:r>
              <a:rPr lang="en-US" sz="1300" b="1"/>
              <a:t>ECA: Leveraging NEON data to investigate remote sensing of biodiversity variables and scaling implications:</a:t>
            </a:r>
            <a:r>
              <a:rPr lang="en-US" sz="1300"/>
              <a:t> Jessica Mitchell, </a:t>
            </a:r>
            <a:r>
              <a:rPr lang="en-US" sz="1300">
                <a:hlinkClick r:id="rId22"/>
              </a:rPr>
              <a:t>Appalachian State University</a:t>
            </a:r>
            <a:endParaRPr lang="en-US" sz="1300"/>
          </a:p>
          <a:p>
            <a:r>
              <a:rPr lang="en-US" sz="1300" b="1"/>
              <a:t/>
            </a:r>
            <a:br>
              <a:rPr lang="en-US" sz="1300" b="1"/>
            </a:br>
            <a:r>
              <a:rPr lang="en-US" sz="1300" b="1"/>
              <a:t>ECA: A </a:t>
            </a:r>
            <a:r>
              <a:rPr lang="en-US" sz="1300" b="1" err="1"/>
              <a:t>macrosystems</a:t>
            </a:r>
            <a:r>
              <a:rPr lang="en-US" sz="1300" b="1"/>
              <a:t> science training program: developing undergraduates' simulation modeling, distributed computing, and collaborative skills:</a:t>
            </a:r>
            <a:r>
              <a:rPr lang="en-US" sz="1300"/>
              <a:t> </a:t>
            </a:r>
            <a:r>
              <a:rPr lang="en-US" sz="1300" err="1"/>
              <a:t>Cayelan</a:t>
            </a:r>
            <a:r>
              <a:rPr lang="en-US" sz="1300"/>
              <a:t> Carey, </a:t>
            </a:r>
            <a:r>
              <a:rPr lang="en-US" sz="1300">
                <a:hlinkClick r:id="rId23"/>
              </a:rPr>
              <a:t>Virginia Tech</a:t>
            </a:r>
            <a:endParaRPr lang="en-US" sz="1300"/>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63</a:t>
            </a:fld>
            <a:endParaRPr lang="en-US"/>
          </a:p>
        </p:txBody>
      </p:sp>
    </p:spTree>
    <p:extLst>
      <p:ext uri="{BB962C8B-B14F-4D97-AF65-F5344CB8AC3E}">
        <p14:creationId xmlns:p14="http://schemas.microsoft.com/office/powerpoint/2010/main" val="17924386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hlinkClick r:id="rId3"/>
              </a:rPr>
              <a:t>http://www.neonscience.org/observatory/advisory-groups</a:t>
            </a:r>
          </a:p>
          <a:p>
            <a:endParaRPr lang="en-US" sz="1300" b="1">
              <a:hlinkClick r:id="rId3"/>
            </a:endParaRPr>
          </a:p>
          <a:p>
            <a:r>
              <a:rPr lang="en-US" sz="1300" b="1">
                <a:hlinkClick r:id="rId3"/>
              </a:rPr>
              <a:t>Airborne Sampling Design Technical Working Group</a:t>
            </a:r>
            <a:endParaRPr lang="en-US" sz="1300" b="1"/>
          </a:p>
          <a:p>
            <a:r>
              <a:rPr lang="en-US" sz="1300"/>
              <a:t>The Airborne Sampling Design Technical Working Group provides expert input and advice regarding the NEON airborne remote sensing flight sampling design and campaign scheduling.</a:t>
            </a:r>
          </a:p>
          <a:p>
            <a:r>
              <a:rPr lang="en-US" sz="1300" b="1">
                <a:hlinkClick r:id="rId4"/>
              </a:rPr>
              <a:t>Aquatic Instrument Technical Working Group</a:t>
            </a:r>
            <a:endParaRPr lang="en-US" sz="1300" b="1"/>
          </a:p>
          <a:p>
            <a:r>
              <a:rPr lang="en-US" sz="1300"/>
              <a:t>The Aquatic Instrument Technical Working Group supports activities related to aquatic instruments and sensors.</a:t>
            </a:r>
          </a:p>
          <a:p>
            <a:r>
              <a:rPr lang="en-US" sz="1300" b="1">
                <a:hlinkClick r:id="rId5"/>
              </a:rPr>
              <a:t>Aquatic Observational Sampling Technical Working Group</a:t>
            </a:r>
            <a:endParaRPr lang="en-US" sz="1300" b="1"/>
          </a:p>
          <a:p>
            <a:r>
              <a:rPr lang="en-US" sz="1300"/>
              <a:t>This Rapid Response group will be utilized if needed to provide recommendations to realize budget constraints related to Aquatic Observation System scope and sampling designs.</a:t>
            </a:r>
          </a:p>
          <a:p>
            <a:r>
              <a:rPr lang="en-US" sz="1300" b="1">
                <a:hlinkClick r:id="rId6"/>
              </a:rPr>
              <a:t>Aquatic Technical Working Group</a:t>
            </a:r>
            <a:endParaRPr lang="en-US" sz="1300" b="1"/>
          </a:p>
          <a:p>
            <a:r>
              <a:rPr lang="en-US" sz="1300"/>
              <a:t>The Aquatic Technical Working Group provides expert knowledge across the fields of Aquatic Ecology, Biogeochemistry and </a:t>
            </a:r>
            <a:r>
              <a:rPr lang="en-US" sz="1300" err="1"/>
              <a:t>Ecohydrology</a:t>
            </a:r>
            <a:r>
              <a:rPr lang="en-US" sz="1300"/>
              <a:t>.</a:t>
            </a:r>
          </a:p>
          <a:p>
            <a:r>
              <a:rPr lang="en-US" sz="1300" b="1">
                <a:hlinkClick r:id="rId7"/>
              </a:rPr>
              <a:t>Atmospheric Chemistry Technical Working Group</a:t>
            </a:r>
            <a:endParaRPr lang="en-US" sz="1300" b="1"/>
          </a:p>
          <a:p>
            <a:r>
              <a:rPr lang="en-US" sz="1300"/>
              <a:t>The Atmospheric Chemistry Technical Working Group provides expert input, insight, experience and advice regarding the senor assembly design, integrated function, critical parts and materials, flow consideration, as well as the field and lab procedures. </a:t>
            </a:r>
          </a:p>
          <a:p>
            <a:r>
              <a:rPr lang="en-US" sz="1300" b="1">
                <a:hlinkClick r:id="rId8"/>
              </a:rPr>
              <a:t>Biorepository Technical Working Group</a:t>
            </a:r>
            <a:endParaRPr lang="en-US" sz="1300" b="1"/>
          </a:p>
          <a:p>
            <a:r>
              <a:rPr lang="en-US" sz="1300"/>
              <a:t>The Biorepository Technical Working Group is comprised of curation, archival and museum collections experts who advise NEON’s procedures and protocols regarding scientific research collections, such as organismal and soil samples.</a:t>
            </a:r>
          </a:p>
          <a:p>
            <a:r>
              <a:rPr lang="en-US" sz="1300" b="1">
                <a:hlinkClick r:id="rId9"/>
              </a:rPr>
              <a:t>Breeding Birds Technical Working Group</a:t>
            </a:r>
            <a:endParaRPr lang="en-US" sz="1300" b="1"/>
          </a:p>
          <a:p>
            <a:r>
              <a:rPr lang="en-US" sz="1300"/>
              <a:t>The Breeding </a:t>
            </a:r>
            <a:r>
              <a:rPr lang="en-US" sz="1300" err="1"/>
              <a:t>Landbirds</a:t>
            </a:r>
            <a:r>
              <a:rPr lang="en-US" sz="1300"/>
              <a:t> Technical Working Group provides expert input and advice regarding the science design and protocols related to NEON breeding </a:t>
            </a:r>
            <a:r>
              <a:rPr lang="en-US" sz="1300" err="1"/>
              <a:t>landbirds</a:t>
            </a:r>
            <a:r>
              <a:rPr lang="en-US" sz="1300"/>
              <a:t> sampling.</a:t>
            </a:r>
          </a:p>
          <a:p>
            <a:r>
              <a:rPr lang="en-US" sz="1300" b="1">
                <a:hlinkClick r:id="rId10"/>
              </a:rPr>
              <a:t>Data Standards Technical Working Group</a:t>
            </a:r>
            <a:endParaRPr lang="en-US" sz="1300" b="1"/>
          </a:p>
          <a:p>
            <a:r>
              <a:rPr lang="en-US" sz="1300"/>
              <a:t>The Data Standards Technical Working Group is tasked with making recommendations to NEON about effective ways to provide NEON's data products to the broader scientific, educational, and policy communities.</a:t>
            </a:r>
          </a:p>
          <a:p>
            <a:r>
              <a:rPr lang="en-US" sz="1300" b="1">
                <a:hlinkClick r:id="rId11"/>
              </a:rPr>
              <a:t>Fish Technical Working Group</a:t>
            </a:r>
            <a:endParaRPr lang="en-US" sz="1300" b="1"/>
          </a:p>
          <a:p>
            <a:r>
              <a:rPr lang="en-US" sz="1300"/>
              <a:t>The Fish Technical Working Group provides expert knowledge and support for the development of field-based protocols and strategies for standardization of sampling across NEON aquatic sites.</a:t>
            </a:r>
          </a:p>
          <a:p>
            <a:r>
              <a:rPr lang="en-US" sz="1300" b="1">
                <a:hlinkClick r:id="rId12"/>
              </a:rPr>
              <a:t>Foliar Sampling Technical Working Group</a:t>
            </a:r>
            <a:endParaRPr lang="en-US" sz="1300" b="1"/>
          </a:p>
          <a:p>
            <a:r>
              <a:rPr lang="en-US" sz="1300"/>
              <a:t>The Foliar Sampling Technical Working Group provides expert input and advice related to sampling sun-lit plant foliage, with the goal of linking field measurements to remotely sensed observations of vegetation chemical and physical properties.</a:t>
            </a:r>
          </a:p>
          <a:p>
            <a:r>
              <a:rPr lang="en-US" sz="1300" b="1">
                <a:hlinkClick r:id="rId13"/>
              </a:rPr>
              <a:t>Ground Beetle Technical Working Group</a:t>
            </a:r>
            <a:endParaRPr lang="en-US" sz="1300" b="1"/>
          </a:p>
          <a:p>
            <a:r>
              <a:rPr lang="en-US" sz="1300"/>
              <a:t>The ground beetle Technical Working Group provides expert input and advice regarding the science design and protocols related to NEON ground beetle sampling. </a:t>
            </a:r>
          </a:p>
          <a:p>
            <a:r>
              <a:rPr lang="en-US" sz="1300" b="1">
                <a:hlinkClick r:id="rId14"/>
              </a:rPr>
              <a:t>LiDAR Technical Working Group</a:t>
            </a:r>
            <a:endParaRPr lang="en-US" sz="1300" b="1"/>
          </a:p>
          <a:p>
            <a:r>
              <a:rPr lang="en-US" sz="1300"/>
              <a:t>The LiDAR Technical Working Group assesses and recommends strategies for developing and implementing techniques for instrument calibration and data validation, operational instrument testing, and product data formatting for vegetation remote sensing.</a:t>
            </a:r>
          </a:p>
          <a:p>
            <a:r>
              <a:rPr lang="en-US" sz="1300" b="1">
                <a:hlinkClick r:id="rId15"/>
              </a:rPr>
              <a:t>Microbial Technical Working Group</a:t>
            </a:r>
            <a:endParaRPr lang="en-US" sz="1300" b="1"/>
          </a:p>
          <a:p>
            <a:r>
              <a:rPr lang="en-US" sz="1300"/>
              <a:t>The Microbial Technical Working Group provides expert input and advice regarding the science design and protocols related to NEON measurements of microbial diversity in terrestrial environments.</a:t>
            </a:r>
          </a:p>
          <a:p>
            <a:r>
              <a:rPr lang="en-US" sz="1300" b="1">
                <a:hlinkClick r:id="rId16"/>
              </a:rPr>
              <a:t>Mobile Deployment Platform Technical Working Group</a:t>
            </a:r>
            <a:endParaRPr lang="en-US" sz="1300" b="1"/>
          </a:p>
          <a:p>
            <a:r>
              <a:rPr lang="en-US" sz="1300"/>
              <a:t>This group supports activities related to the development of Mobile Deployment Platforms by assisting our scientists with sensor integration, optimizing designs for maximum scientific utility, and collaborating on data product and document generation.</a:t>
            </a:r>
          </a:p>
          <a:p>
            <a:r>
              <a:rPr lang="en-US" sz="1300" b="1">
                <a:hlinkClick r:id="rId17"/>
              </a:rPr>
              <a:t>Mosquito Technical Working Group</a:t>
            </a:r>
            <a:endParaRPr lang="en-US" sz="1300" b="1"/>
          </a:p>
          <a:p>
            <a:r>
              <a:rPr lang="en-US" sz="1300"/>
              <a:t>The Mosquito Technical Working Group provides expert input and advice regarding the science design and protocols related to NEON mosquito sampling.</a:t>
            </a:r>
          </a:p>
          <a:p>
            <a:r>
              <a:rPr lang="en-US" sz="1300" b="1">
                <a:hlinkClick r:id="rId18"/>
              </a:rPr>
              <a:t>Small Mammals Technical Working Group</a:t>
            </a:r>
            <a:endParaRPr lang="en-US" sz="1300" b="1"/>
          </a:p>
          <a:p>
            <a:r>
              <a:rPr lang="en-US" sz="1300"/>
              <a:t>The Small Mammal Technical Working Group provides expert input and advice regarding the science design and protocols related to NEON small mammal abundance, diversity and pathogen sampling.</a:t>
            </a:r>
          </a:p>
          <a:p>
            <a:r>
              <a:rPr lang="en-US" sz="1300" b="1">
                <a:hlinkClick r:id="rId19"/>
              </a:rPr>
              <a:t>Soil Sensor Technical Working Group</a:t>
            </a:r>
            <a:endParaRPr lang="en-US" sz="1300" b="1"/>
          </a:p>
          <a:p>
            <a:r>
              <a:rPr lang="en-US" sz="1300"/>
              <a:t>The Soil Technical Working Group supports activities related to soil sensor data collection, such as optimizing sampling designs and providing feedback on algorithms to process the data.</a:t>
            </a:r>
          </a:p>
          <a:p>
            <a:r>
              <a:rPr lang="en-US" sz="1300" b="1">
                <a:hlinkClick r:id="rId20"/>
              </a:rPr>
              <a:t>Spatial Sampling Technical Working Group</a:t>
            </a:r>
            <a:endParaRPr lang="en-US" sz="1300" b="1"/>
          </a:p>
          <a:p>
            <a:r>
              <a:rPr lang="en-US" sz="1300"/>
              <a:t>The Spatial Sampling Technical Working Group provides expert input and advice regarding the spatial sampling design for the NEON Terrestrial Observation System. </a:t>
            </a:r>
          </a:p>
          <a:p>
            <a:r>
              <a:rPr lang="en-US" sz="1300" b="1">
                <a:hlinkClick r:id="rId21"/>
              </a:rPr>
              <a:t>Surface Atmosphere Exchange Technical Working Group</a:t>
            </a:r>
            <a:endParaRPr lang="en-US" sz="1300" b="1"/>
          </a:p>
          <a:p>
            <a:r>
              <a:rPr lang="en-US" sz="1300"/>
              <a:t>The Surface Atmosphere Exchange Technical Working Group recommends, develops and revises data processing techniques that allow (</a:t>
            </a:r>
            <a:r>
              <a:rPr lang="en-US" sz="1300" err="1"/>
              <a:t>i</a:t>
            </a:r>
            <a:r>
              <a:rPr lang="en-US" sz="1300"/>
              <a:t>) testing to which degree these assumptions are fulfilled, and (ii) quantifying residual uncertainty terms</a:t>
            </a:r>
          </a:p>
          <a:p>
            <a:r>
              <a:rPr lang="en-US" sz="1300" b="1">
                <a:hlinkClick r:id="rId22"/>
              </a:rPr>
              <a:t>Terrestrial Biogeochemistry Technical Working Group</a:t>
            </a:r>
            <a:endParaRPr lang="en-US" sz="1300" b="1"/>
          </a:p>
          <a:p>
            <a:r>
              <a:rPr lang="en-US" sz="1300"/>
              <a:t>The Terrestrial Biogeochemistry Technical Working Group provides expert input and advice regarding the science design and protocols related to NEON biogeochemistry sampling.</a:t>
            </a:r>
          </a:p>
          <a:p>
            <a:r>
              <a:rPr lang="en-US" sz="1300" b="1">
                <a:hlinkClick r:id="rId23"/>
              </a:rPr>
              <a:t>Terrestrial Instrument Data QA/QC Technical Working Group</a:t>
            </a:r>
            <a:endParaRPr lang="en-US" sz="1300" b="1"/>
          </a:p>
          <a:p>
            <a:r>
              <a:rPr lang="en-US" sz="1300"/>
              <a:t>The Terrestrial Instrument Data QA/QC Technical Working Group supports activities related to assuring the quality of Terrestrial Instrument data products, as well as presenting quality summaries to the user community.</a:t>
            </a:r>
          </a:p>
          <a:p>
            <a:r>
              <a:rPr lang="en-US" sz="1300" b="1">
                <a:hlinkClick r:id="rId24"/>
              </a:rPr>
              <a:t>Terrestrial Observational Sampling Technical Working Group</a:t>
            </a:r>
            <a:endParaRPr lang="en-US" sz="1300" b="1"/>
          </a:p>
          <a:p>
            <a:r>
              <a:rPr lang="en-US" sz="1300"/>
              <a:t>This Rapid Response group will be utilized if needed to provide recommendations to realize budget constraints related to the Terrestrial Observation System scope and sampling designs.</a:t>
            </a:r>
          </a:p>
          <a:p>
            <a:r>
              <a:rPr lang="en-US" sz="1300" b="1">
                <a:hlinkClick r:id="rId25"/>
              </a:rPr>
              <a:t>Terrestrial Plant Diversity and Phenology Technical Working Group</a:t>
            </a:r>
            <a:endParaRPr lang="en-US" sz="1300" b="1"/>
          </a:p>
          <a:p>
            <a:r>
              <a:rPr lang="en-US" sz="1300"/>
              <a:t>The Terrestrial Plant Diversity and Phenology Technical Working Group provides expert input and advice regarding the science design and protocols related to NEON plant diversity and phenology sampling.</a:t>
            </a:r>
          </a:p>
          <a:p>
            <a:r>
              <a:rPr lang="en-US" sz="1300" b="1">
                <a:hlinkClick r:id="rId26"/>
              </a:rPr>
              <a:t>Terrestrial Plant Productivity and Biomass Technical Working Group</a:t>
            </a:r>
            <a:endParaRPr lang="en-US" sz="1300" b="1"/>
          </a:p>
          <a:p>
            <a:r>
              <a:rPr lang="en-US" sz="1300"/>
              <a:t>The Terrestrial Plant Productivity Technical Working Group provides input into how the NEON Terrestrial Observation System allocates sampling effort for plant biomass, productivity, and leaf area index measurements.</a:t>
            </a:r>
          </a:p>
          <a:p>
            <a:endParaRPr lang="en-US"/>
          </a:p>
        </p:txBody>
      </p:sp>
      <p:sp>
        <p:nvSpPr>
          <p:cNvPr id="4" name="Slide Number Placeholder 3"/>
          <p:cNvSpPr>
            <a:spLocks noGrp="1"/>
          </p:cNvSpPr>
          <p:nvPr>
            <p:ph type="sldNum" sz="quarter" idx="10"/>
          </p:nvPr>
        </p:nvSpPr>
        <p:spPr/>
        <p:txBody>
          <a:bodyPr/>
          <a:lstStyle/>
          <a:p>
            <a:fld id="{AA537934-768C-4C37-BAD1-E522F3AEBAF7}" type="slidenum">
              <a:rPr lang="en-US" smtClean="0"/>
              <a:t>64</a:t>
            </a:fld>
            <a:endParaRPr lang="en-US"/>
          </a:p>
        </p:txBody>
      </p:sp>
    </p:spTree>
    <p:extLst>
      <p:ext uri="{BB962C8B-B14F-4D97-AF65-F5344CB8AC3E}">
        <p14:creationId xmlns:p14="http://schemas.microsoft.com/office/powerpoint/2010/main" val="206454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7</a:t>
            </a:fld>
            <a:endParaRPr lang="en-US"/>
          </a:p>
        </p:txBody>
      </p:sp>
    </p:spTree>
    <p:extLst>
      <p:ext uri="{BB962C8B-B14F-4D97-AF65-F5344CB8AC3E}">
        <p14:creationId xmlns:p14="http://schemas.microsoft.com/office/powerpoint/2010/main" val="61304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8</a:t>
            </a:fld>
            <a:endParaRPr lang="en-US"/>
          </a:p>
        </p:txBody>
      </p:sp>
    </p:spTree>
    <p:extLst>
      <p:ext uri="{BB962C8B-B14F-4D97-AF65-F5344CB8AC3E}">
        <p14:creationId xmlns:p14="http://schemas.microsoft.com/office/powerpoint/2010/main" val="172611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9</a:t>
            </a:fld>
            <a:endParaRPr lang="en-US"/>
          </a:p>
        </p:txBody>
      </p:sp>
    </p:spTree>
    <p:extLst>
      <p:ext uri="{BB962C8B-B14F-4D97-AF65-F5344CB8AC3E}">
        <p14:creationId xmlns:p14="http://schemas.microsoft.com/office/powerpoint/2010/main" val="170336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4406"/>
          <a:stretch/>
        </p:blipFill>
        <p:spPr>
          <a:xfrm>
            <a:off x="-1" y="2"/>
            <a:ext cx="9144001" cy="6376987"/>
          </a:xfrm>
          <a:prstGeom prst="rect">
            <a:avLst/>
          </a:prstGeom>
        </p:spPr>
      </p:pic>
      <p:sp>
        <p:nvSpPr>
          <p:cNvPr id="16" name="Rectangle 15"/>
          <p:cNvSpPr/>
          <p:nvPr userDrawn="1"/>
        </p:nvSpPr>
        <p:spPr bwMode="gray">
          <a:xfrm>
            <a:off x="1" y="2"/>
            <a:ext cx="4773613"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038493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2"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3"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
        <p:nvSpPr>
          <p:cNvPr id="20" name="Rectangle 19"/>
          <p:cNvSpPr/>
          <p:nvPr/>
        </p:nvSpPr>
        <p:spPr bwMode="gray">
          <a:xfrm>
            <a:off x="0" y="3483864"/>
            <a:ext cx="9144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bwMode="gray">
          <a:xfrm>
            <a:off x="466344" y="457200"/>
            <a:ext cx="3355848"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a:t>Presenter’s Name goes here</a:t>
            </a:r>
          </a:p>
          <a:p>
            <a:pPr lvl="0"/>
            <a:r>
              <a:rPr lang="en-US"/>
              <a:t>Presenter’s title</a:t>
            </a:r>
          </a:p>
          <a:p>
            <a:pPr lvl="0"/>
            <a:r>
              <a:rPr lang="en-US"/>
              <a:t>Location </a:t>
            </a:r>
          </a:p>
          <a:p>
            <a:pPr lvl="0"/>
            <a:r>
              <a:rPr lang="en-US"/>
              <a:t>Date</a:t>
            </a:r>
          </a:p>
        </p:txBody>
      </p:sp>
      <p:sp>
        <p:nvSpPr>
          <p:cNvPr id="2" name="Title 1"/>
          <p:cNvSpPr>
            <a:spLocks noGrp="1"/>
          </p:cNvSpPr>
          <p:nvPr>
            <p:ph type="ctrTitle" hasCustomPrompt="1"/>
          </p:nvPr>
        </p:nvSpPr>
        <p:spPr bwMode="white">
          <a:xfrm>
            <a:off x="466344" y="3483864"/>
            <a:ext cx="8211312" cy="1472184"/>
          </a:xfrm>
        </p:spPr>
        <p:txBody>
          <a:bodyPr anchor="b" anchorCtr="0">
            <a:noAutofit/>
          </a:bodyPr>
          <a:lstStyle>
            <a:lvl1pPr>
              <a:defRPr sz="4000" b="0">
                <a:solidFill>
                  <a:srgbClr val="5EAEE0"/>
                </a:solidFill>
              </a:defRPr>
            </a:lvl1pPr>
          </a:lstStyle>
          <a:p>
            <a:r>
              <a:rPr lang="en-US"/>
              <a:t>Click to Insert Title</a:t>
            </a:r>
          </a:p>
        </p:txBody>
      </p:sp>
      <p:sp>
        <p:nvSpPr>
          <p:cNvPr id="17" name="TextBox 16"/>
          <p:cNvSpPr txBox="1"/>
          <p:nvPr userDrawn="1"/>
        </p:nvSpPr>
        <p:spPr>
          <a:xfrm>
            <a:off x="466344" y="5082579"/>
            <a:ext cx="8056564" cy="369332"/>
          </a:xfrm>
          <a:prstGeom prst="rect">
            <a:avLst/>
          </a:prstGeom>
          <a:noFill/>
        </p:spPr>
        <p:txBody>
          <a:bodyPr wrap="square" lIns="0" rtlCol="0">
            <a:spAutoFit/>
          </a:bodyPr>
          <a:lstStyle/>
          <a:p>
            <a:r>
              <a:rPr lang="en-US">
                <a:solidFill>
                  <a:schemeClr val="bg1"/>
                </a:solidFill>
              </a:rPr>
              <a:t>National Ecological Observatory Network</a:t>
            </a:r>
          </a:p>
        </p:txBody>
      </p:sp>
      <p:sp>
        <p:nvSpPr>
          <p:cNvPr id="18" name="TextBox 17"/>
          <p:cNvSpPr txBox="1"/>
          <p:nvPr userDrawn="1"/>
        </p:nvSpPr>
        <p:spPr>
          <a:xfrm>
            <a:off x="470650" y="5400881"/>
            <a:ext cx="8693151" cy="24622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solidFill>
              </a:rPr>
              <a:t>A project sponsored by the National Science Foundation and proudly operated by Battelle</a:t>
            </a:r>
          </a:p>
        </p:txBody>
      </p:sp>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9" name="Rectangle 18"/>
          <p:cNvSpPr/>
          <p:nvPr userDrawn="1"/>
        </p:nvSpPr>
        <p:spPr bwMode="gray">
          <a:xfrm>
            <a:off x="0" y="0"/>
            <a:ext cx="9144000" cy="607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bwMode="gray">
          <a:xfrm>
            <a:off x="0" y="5918944"/>
            <a:ext cx="9144000" cy="50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bwMode="gray">
          <a:xfrm>
            <a:off x="0" y="5717789"/>
            <a:ext cx="9144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bwMode="gray">
          <a:xfrm>
            <a:off x="0" y="6012657"/>
            <a:ext cx="9144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Subtitle 2"/>
          <p:cNvSpPr>
            <a:spLocks noGrp="1"/>
          </p:cNvSpPr>
          <p:nvPr>
            <p:ph type="subTitle" idx="1" hasCustomPrompt="1"/>
          </p:nvPr>
        </p:nvSpPr>
        <p:spPr bwMode="gray">
          <a:xfrm>
            <a:off x="466344" y="3328416"/>
            <a:ext cx="8211312" cy="1329267"/>
          </a:xfrm>
        </p:spPr>
        <p:txBody>
          <a:bodyPr>
            <a:noAutofit/>
          </a:bodyPr>
          <a:lstStyle>
            <a:lvl1pPr marL="0" indent="0" algn="l">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7" name="Title 16"/>
          <p:cNvSpPr>
            <a:spLocks noGrp="1"/>
          </p:cNvSpPr>
          <p:nvPr>
            <p:ph type="title" hasCustomPrompt="1"/>
          </p:nvPr>
        </p:nvSpPr>
        <p:spPr bwMode="gray">
          <a:xfrm>
            <a:off x="466344" y="1972855"/>
            <a:ext cx="8211312" cy="1165224"/>
          </a:xfrm>
        </p:spPr>
        <p:txBody>
          <a:bodyPr anchor="b" anchorCtr="0"/>
          <a:lstStyle>
            <a:lvl1pPr>
              <a:defRPr b="0" cap="none" baseline="0">
                <a:solidFill>
                  <a:schemeClr val="bg1"/>
                </a:solidFill>
              </a:defRPr>
            </a:lvl1pPr>
          </a:lstStyle>
          <a:p>
            <a:r>
              <a:rPr lang="en-US"/>
              <a:t>Click to insert section header</a:t>
            </a:r>
          </a:p>
        </p:txBody>
      </p:sp>
      <p:sp>
        <p:nvSpPr>
          <p:cNvPr id="11"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2"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3"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356391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grpSp>
        <p:nvGrpSpPr>
          <p:cNvPr id="22" name="Group 21"/>
          <p:cNvGrpSpPr/>
          <p:nvPr userDrawn="1"/>
        </p:nvGrpSpPr>
        <p:grpSpPr>
          <a:xfrm>
            <a:off x="453543" y="3563772"/>
            <a:ext cx="8236914" cy="45719"/>
            <a:chOff x="453543" y="3563772"/>
            <a:chExt cx="8236914" cy="45719"/>
          </a:xfrm>
        </p:grpSpPr>
        <p:sp>
          <p:nvSpPr>
            <p:cNvPr id="24" name="Rectangle 23"/>
            <p:cNvSpPr/>
            <p:nvPr/>
          </p:nvSpPr>
          <p:spPr bwMode="auto">
            <a:xfrm flipH="1">
              <a:off x="4572000" y="3563772"/>
              <a:ext cx="4118457" cy="45719"/>
            </a:xfrm>
            <a:prstGeom prst="rect">
              <a:avLst/>
            </a:prstGeom>
            <a:gradFill flip="none" rotWithShape="1">
              <a:gsLst>
                <a:gs pos="0">
                  <a:schemeClr val="bg1"/>
                </a:gs>
                <a:gs pos="79000">
                  <a:schemeClr val="bg2"/>
                </a:gs>
              </a:gsLst>
              <a:lin ang="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p:cNvSpPr/>
            <p:nvPr/>
          </p:nvSpPr>
          <p:spPr bwMode="auto">
            <a:xfrm flipH="1">
              <a:off x="453543" y="3563772"/>
              <a:ext cx="4118457" cy="45719"/>
            </a:xfrm>
            <a:prstGeom prst="rect">
              <a:avLst/>
            </a:prstGeom>
            <a:gradFill flip="none" rotWithShape="1">
              <a:gsLst>
                <a:gs pos="0">
                  <a:schemeClr val="bg1"/>
                </a:gs>
                <a:gs pos="79000">
                  <a:schemeClr val="bg2"/>
                </a:gs>
              </a:gsLst>
              <a:lin ang="108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7" name="Group 26"/>
          <p:cNvGrpSpPr/>
          <p:nvPr userDrawn="1"/>
        </p:nvGrpSpPr>
        <p:grpSpPr>
          <a:xfrm>
            <a:off x="4547705" y="1233839"/>
            <a:ext cx="48589" cy="4822179"/>
            <a:chOff x="4547705" y="1233839"/>
            <a:chExt cx="48589" cy="4822179"/>
          </a:xfrm>
        </p:grpSpPr>
        <p:sp>
          <p:nvSpPr>
            <p:cNvPr id="32" name="Rectangle 31"/>
            <p:cNvSpPr/>
            <p:nvPr/>
          </p:nvSpPr>
          <p:spPr bwMode="auto">
            <a:xfrm rot="5400000" flipH="1">
              <a:off x="3366455" y="4826179"/>
              <a:ext cx="2411089" cy="48589"/>
            </a:xfrm>
            <a:prstGeom prst="rect">
              <a:avLst/>
            </a:prstGeom>
            <a:gradFill flip="none" rotWithShape="1">
              <a:gsLst>
                <a:gs pos="0">
                  <a:schemeClr val="bg1"/>
                </a:gs>
                <a:gs pos="79000">
                  <a:schemeClr val="bg2"/>
                </a:gs>
              </a:gsLst>
              <a:lin ang="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Rectangle 32"/>
            <p:cNvSpPr/>
            <p:nvPr/>
          </p:nvSpPr>
          <p:spPr bwMode="auto">
            <a:xfrm rot="5400000" flipH="1">
              <a:off x="3366455" y="2415089"/>
              <a:ext cx="2411089" cy="48589"/>
            </a:xfrm>
            <a:prstGeom prst="rect">
              <a:avLst/>
            </a:prstGeom>
            <a:gradFill flip="none" rotWithShape="1">
              <a:gsLst>
                <a:gs pos="0">
                  <a:schemeClr val="bg1"/>
                </a:gs>
                <a:gs pos="79000">
                  <a:schemeClr val="bg2"/>
                </a:gs>
              </a:gsLst>
              <a:lin ang="108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 name="Content Placeholder 3"/>
          <p:cNvSpPr>
            <a:spLocks noGrp="1"/>
          </p:cNvSpPr>
          <p:nvPr>
            <p:ph sz="half" idx="2" hasCustomPrompt="1"/>
          </p:nvPr>
        </p:nvSpPr>
        <p:spPr>
          <a:xfrm>
            <a:off x="466344" y="1865376"/>
            <a:ext cx="3857625" cy="1664208"/>
          </a:xfrm>
        </p:spPr>
        <p:txBody>
          <a:bodyPr>
            <a:noAutofit/>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4828032" y="1865376"/>
            <a:ext cx="3858768" cy="1664208"/>
          </a:xfrm>
        </p:spPr>
        <p:txBody>
          <a:bodyPr>
            <a:noAutofit/>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23" name="Text Placeholder 22"/>
          <p:cNvSpPr>
            <a:spLocks noGrp="1"/>
          </p:cNvSpPr>
          <p:nvPr userDrawn="1">
            <p:ph type="body" sz="quarter" idx="13" hasCustomPrompt="1"/>
          </p:nvPr>
        </p:nvSpPr>
        <p:spPr>
          <a:xfrm>
            <a:off x="466344" y="4169664"/>
            <a:ext cx="3857625" cy="1660672"/>
          </a:xfrm>
        </p:spPr>
        <p:txBody>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spcAft>
                <a:spcPts val="0"/>
              </a:spcAft>
              <a:defRPr sz="1200"/>
            </a:lvl5pPr>
          </a:lstStyle>
          <a:p>
            <a:pPr lvl="0"/>
            <a:r>
              <a:rPr lang="en-US"/>
              <a:t>Click to edit master text styles</a:t>
            </a:r>
          </a:p>
          <a:p>
            <a:pPr lvl="1"/>
            <a:r>
              <a:rPr lang="en-US"/>
              <a:t>Second level</a:t>
            </a:r>
          </a:p>
          <a:p>
            <a:pPr lvl="2"/>
            <a:r>
              <a:rPr lang="en-US"/>
              <a:t>Third level</a:t>
            </a:r>
          </a:p>
        </p:txBody>
      </p:sp>
      <p:sp>
        <p:nvSpPr>
          <p:cNvPr id="25" name="Text Placeholder 24"/>
          <p:cNvSpPr>
            <a:spLocks noGrp="1"/>
          </p:cNvSpPr>
          <p:nvPr userDrawn="1">
            <p:ph type="body" sz="quarter" idx="14" hasCustomPrompt="1"/>
          </p:nvPr>
        </p:nvSpPr>
        <p:spPr>
          <a:xfrm>
            <a:off x="4828032" y="4169664"/>
            <a:ext cx="3858768" cy="1664208"/>
          </a:xfrm>
        </p:spPr>
        <p:txBody>
          <a:bodyPr/>
          <a:lstStyle>
            <a:lvl1pPr marL="171450" indent="-171450">
              <a:spcAft>
                <a:spcPts val="0"/>
              </a:spcAft>
              <a:defRPr sz="1600">
                <a:solidFill>
                  <a:schemeClr val="tx1"/>
                </a:solidFill>
              </a:defRPr>
            </a:lvl1pPr>
            <a:lvl2pPr>
              <a:spcAft>
                <a:spcPts val="0"/>
              </a:spcAft>
              <a:defRPr sz="1400">
                <a:solidFill>
                  <a:schemeClr val="tx1"/>
                </a:solidFill>
              </a:defRPr>
            </a:lvl2pPr>
            <a:lvl3pPr>
              <a:spcAft>
                <a:spcPts val="0"/>
              </a:spcAft>
              <a:defRPr sz="1200">
                <a:solidFill>
                  <a:schemeClr val="tx1"/>
                </a:solidFill>
              </a:defRPr>
            </a:lvl3pPr>
            <a:lvl4pPr>
              <a:spcAft>
                <a:spcPts val="0"/>
              </a:spcAft>
              <a:defRPr sz="1200"/>
            </a:lvl4pPr>
            <a:lvl5pPr>
              <a:spcAft>
                <a:spcPts val="0"/>
              </a:spcAft>
              <a:defRPr sz="1200"/>
            </a:lvl5pPr>
          </a:lstStyle>
          <a:p>
            <a:pPr lvl="0"/>
            <a:r>
              <a:rPr lang="en-US"/>
              <a:t>Click to edit master text styles</a:t>
            </a:r>
          </a:p>
          <a:p>
            <a:pPr lvl="1"/>
            <a:r>
              <a:rPr lang="en-US"/>
              <a:t>Second level</a:t>
            </a:r>
          </a:p>
          <a:p>
            <a:pPr lvl="2"/>
            <a:r>
              <a:rPr lang="en-US"/>
              <a:t>Third level</a:t>
            </a:r>
          </a:p>
        </p:txBody>
      </p:sp>
      <p:sp>
        <p:nvSpPr>
          <p:cNvPr id="28" name="Title 27"/>
          <p:cNvSpPr>
            <a:spLocks noGrp="1"/>
          </p:cNvSpPr>
          <p:nvPr userDrawn="1">
            <p:ph type="title" hasCustomPrompt="1"/>
          </p:nvPr>
        </p:nvSpPr>
        <p:spPr/>
        <p:txBody>
          <a:bodyPr>
            <a:normAutofit/>
          </a:bodyPr>
          <a:lstStyle>
            <a:lvl1pPr>
              <a:defRPr/>
            </a:lvl1pPr>
          </a:lstStyle>
          <a:p>
            <a:r>
              <a:rPr lang="en-US"/>
              <a:t>Click to edit master title style</a:t>
            </a:r>
          </a:p>
        </p:txBody>
      </p:sp>
      <p:sp>
        <p:nvSpPr>
          <p:cNvPr id="40" name="Text Placeholder 39"/>
          <p:cNvSpPr>
            <a:spLocks noGrp="1"/>
          </p:cNvSpPr>
          <p:nvPr userDrawn="1">
            <p:ph type="body" sz="quarter" idx="18"/>
          </p:nvPr>
        </p:nvSpPr>
        <p:spPr>
          <a:xfrm>
            <a:off x="466344" y="1481328"/>
            <a:ext cx="3858820"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a:t>Click to edit Master text styles</a:t>
            </a:r>
          </a:p>
        </p:txBody>
      </p:sp>
      <p:sp>
        <p:nvSpPr>
          <p:cNvPr id="41" name="Text Placeholder 39"/>
          <p:cNvSpPr>
            <a:spLocks noGrp="1"/>
          </p:cNvSpPr>
          <p:nvPr userDrawn="1">
            <p:ph type="body" sz="quarter" idx="19"/>
          </p:nvPr>
        </p:nvSpPr>
        <p:spPr>
          <a:xfrm>
            <a:off x="4828032" y="1481328"/>
            <a:ext cx="3858768"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a:t>Click to edit Master text styles</a:t>
            </a:r>
          </a:p>
        </p:txBody>
      </p:sp>
      <p:sp>
        <p:nvSpPr>
          <p:cNvPr id="42" name="Text Placeholder 39"/>
          <p:cNvSpPr>
            <a:spLocks noGrp="1"/>
          </p:cNvSpPr>
          <p:nvPr userDrawn="1">
            <p:ph type="body" sz="quarter" idx="20"/>
          </p:nvPr>
        </p:nvSpPr>
        <p:spPr>
          <a:xfrm>
            <a:off x="466344" y="3767328"/>
            <a:ext cx="3860479"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a:t>Click to edit Master text styles</a:t>
            </a:r>
          </a:p>
        </p:txBody>
      </p:sp>
      <p:sp>
        <p:nvSpPr>
          <p:cNvPr id="43" name="Text Placeholder 39"/>
          <p:cNvSpPr>
            <a:spLocks noGrp="1"/>
          </p:cNvSpPr>
          <p:nvPr userDrawn="1">
            <p:ph type="body" sz="quarter" idx="21"/>
          </p:nvPr>
        </p:nvSpPr>
        <p:spPr>
          <a:xfrm>
            <a:off x="4828032" y="3767328"/>
            <a:ext cx="3858768" cy="304676"/>
          </a:xfrm>
        </p:spPr>
        <p:txBody>
          <a:bodyPr/>
          <a:lstStyle>
            <a:lvl1pPr marL="0" indent="0">
              <a:spcBef>
                <a:spcPts val="0"/>
              </a:spcBef>
              <a:spcAft>
                <a:spcPts val="0"/>
              </a:spcAft>
              <a:buNone/>
              <a:defRPr sz="2000" b="1">
                <a:solidFill>
                  <a:schemeClr val="accent2"/>
                </a:solidFill>
              </a:defRPr>
            </a:lvl1pPr>
            <a:lvl2pPr marL="287337" indent="0">
              <a:buNone/>
              <a:defRPr b="1">
                <a:solidFill>
                  <a:schemeClr val="accent2"/>
                </a:solidFill>
              </a:defRPr>
            </a:lvl2pPr>
            <a:lvl3pPr marL="515938" indent="0">
              <a:buNone/>
              <a:defRPr b="1">
                <a:solidFill>
                  <a:schemeClr val="accent2"/>
                </a:solidFill>
              </a:defRPr>
            </a:lvl3pPr>
            <a:lvl4pPr marL="742950" indent="0">
              <a:buNone/>
              <a:defRPr b="1">
                <a:solidFill>
                  <a:schemeClr val="accent2"/>
                </a:solidFill>
              </a:defRPr>
            </a:lvl4pPr>
            <a:lvl5pPr marL="973138" indent="0">
              <a:buNone/>
              <a:defRPr b="1">
                <a:solidFill>
                  <a:schemeClr val="accent2"/>
                </a:solidFill>
              </a:defRPr>
            </a:lvl5pPr>
          </a:lstStyle>
          <a:p>
            <a:pPr lvl="0"/>
            <a:r>
              <a:rPr lang="en-US"/>
              <a:t>Click to edit Master text styles</a:t>
            </a:r>
          </a:p>
        </p:txBody>
      </p:sp>
      <p:sp>
        <p:nvSpPr>
          <p:cNvPr id="20" name="Date Placeholder 3"/>
          <p:cNvSpPr>
            <a:spLocks noGrp="1"/>
          </p:cNvSpPr>
          <p:nvPr>
            <p:ph type="dt" sz="half" idx="2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21"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34" name="Slide Number Placeholder 5"/>
          <p:cNvSpPr>
            <a:spLocks noGrp="1"/>
          </p:cNvSpPr>
          <p:nvPr>
            <p:ph type="sldNum" sz="quarter" idx="23"/>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319464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466344" y="1481328"/>
            <a:ext cx="3931920" cy="338328"/>
          </a:xfrm>
        </p:spPr>
        <p:txBody>
          <a:bodyPr anchor="b">
            <a:noAutofit/>
          </a:bodyPr>
          <a:lstStyle>
            <a:lvl1pPr marL="0" indent="0">
              <a:spcBef>
                <a:spcPts val="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title</a:t>
            </a:r>
          </a:p>
        </p:txBody>
      </p:sp>
      <p:sp>
        <p:nvSpPr>
          <p:cNvPr id="4" name="Content Placeholder 3"/>
          <p:cNvSpPr>
            <a:spLocks noGrp="1"/>
          </p:cNvSpPr>
          <p:nvPr>
            <p:ph sz="half" idx="2" hasCustomPrompt="1"/>
          </p:nvPr>
        </p:nvSpPr>
        <p:spPr>
          <a:xfrm>
            <a:off x="466344" y="1892808"/>
            <a:ext cx="3931920" cy="4206240"/>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hasCustomPrompt="1"/>
          </p:nvPr>
        </p:nvSpPr>
        <p:spPr>
          <a:xfrm>
            <a:off x="4773613" y="1481328"/>
            <a:ext cx="3904488" cy="347472"/>
          </a:xfrm>
        </p:spPr>
        <p:txBody>
          <a:bodyPr anchor="b">
            <a:noAutofit/>
          </a:bodyPr>
          <a:lstStyle>
            <a:lvl1pPr marL="0" indent="0">
              <a:spcBef>
                <a:spcPts val="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title</a:t>
            </a:r>
          </a:p>
        </p:txBody>
      </p:sp>
      <p:sp>
        <p:nvSpPr>
          <p:cNvPr id="6" name="Content Placeholder 5"/>
          <p:cNvSpPr>
            <a:spLocks noGrp="1"/>
          </p:cNvSpPr>
          <p:nvPr>
            <p:ph sz="quarter" idx="4" hasCustomPrompt="1"/>
          </p:nvPr>
        </p:nvSpPr>
        <p:spPr>
          <a:xfrm>
            <a:off x="4773613" y="1892808"/>
            <a:ext cx="3904488" cy="4206240"/>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3"/>
          <p:cNvSpPr>
            <a:spLocks noGrp="1"/>
          </p:cNvSpPr>
          <p:nvPr>
            <p:ph type="dt" sz="half" idx="10"/>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1" name="Footer Placeholder 4"/>
          <p:cNvSpPr>
            <a:spLocks noGrp="1"/>
          </p:cNvSpPr>
          <p:nvPr>
            <p:ph type="ftr" sz="quarter" idx="11"/>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2" name="Slide Number Placeholder 5"/>
          <p:cNvSpPr>
            <a:spLocks noGrp="1"/>
          </p:cNvSpPr>
          <p:nvPr>
            <p:ph type="sldNum" sz="quarter" idx="12"/>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4261962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466344" y="1481328"/>
            <a:ext cx="3931920" cy="373895"/>
          </a:xfrm>
        </p:spPr>
        <p:txBody>
          <a:bodyPr anchor="t" anchorCtr="0">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66344" y="1901952"/>
            <a:ext cx="3931920" cy="466736"/>
          </a:xfrm>
        </p:spPr>
        <p:txBody>
          <a:bodyPr anchor="t" anchorCtr="0">
            <a:noAutofit/>
          </a:bodyPr>
          <a:lstStyle>
            <a:lvl1pPr marL="0" indent="0">
              <a:buNone/>
              <a:defRPr sz="180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5" name="Text Placeholder 4"/>
          <p:cNvSpPr>
            <a:spLocks noGrp="1"/>
          </p:cNvSpPr>
          <p:nvPr>
            <p:ph type="body" sz="quarter" idx="3" hasCustomPrompt="1"/>
          </p:nvPr>
        </p:nvSpPr>
        <p:spPr>
          <a:xfrm>
            <a:off x="4775249" y="1481328"/>
            <a:ext cx="3904488" cy="373895"/>
          </a:xfrm>
        </p:spPr>
        <p:txBody>
          <a:bodyPr anchor="t" anchorCtr="0">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775249" y="1901952"/>
            <a:ext cx="3904488" cy="466736"/>
          </a:xfrm>
        </p:spPr>
        <p:txBody>
          <a:bodyPr anchor="t" anchorCtr="0">
            <a:noAutofit/>
          </a:bodyPr>
          <a:lstStyle>
            <a:lvl1pPr marL="0" indent="0">
              <a:buNone/>
              <a:defRPr sz="180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13" name="Chart Placeholder 12"/>
          <p:cNvSpPr>
            <a:spLocks noGrp="1"/>
          </p:cNvSpPr>
          <p:nvPr>
            <p:ph type="chart" sz="quarter" idx="13"/>
          </p:nvPr>
        </p:nvSpPr>
        <p:spPr>
          <a:xfrm>
            <a:off x="466344" y="2377440"/>
            <a:ext cx="3931920" cy="3703320"/>
          </a:xfrm>
        </p:spPr>
        <p:txBody>
          <a:bodyPr anchor="t" anchorCtr="0"/>
          <a:lstStyle>
            <a:lvl1pPr marL="0" indent="0">
              <a:buNone/>
              <a:defRPr sz="1800">
                <a:solidFill>
                  <a:schemeClr val="tx1"/>
                </a:solidFill>
              </a:defRPr>
            </a:lvl1pPr>
          </a:lstStyle>
          <a:p>
            <a:r>
              <a:rPr lang="en-US"/>
              <a:t>Click icon to add chart</a:t>
            </a:r>
          </a:p>
        </p:txBody>
      </p:sp>
      <p:sp>
        <p:nvSpPr>
          <p:cNvPr id="15" name="Chart Placeholder 14"/>
          <p:cNvSpPr>
            <a:spLocks noGrp="1"/>
          </p:cNvSpPr>
          <p:nvPr>
            <p:ph type="chart" sz="quarter" idx="14"/>
          </p:nvPr>
        </p:nvSpPr>
        <p:spPr>
          <a:xfrm>
            <a:off x="4773613" y="2377440"/>
            <a:ext cx="3904488" cy="3694176"/>
          </a:xfrm>
        </p:spPr>
        <p:txBody>
          <a:bodyPr anchor="t" anchorCtr="0"/>
          <a:lstStyle>
            <a:lvl1pPr marL="0" indent="0">
              <a:buNone/>
              <a:defRPr sz="1800">
                <a:solidFill>
                  <a:schemeClr val="tx1"/>
                </a:solidFill>
              </a:defRPr>
            </a:lvl1pPr>
          </a:lstStyle>
          <a:p>
            <a:r>
              <a:rPr lang="en-US"/>
              <a:t>Click icon to add chart</a:t>
            </a:r>
          </a:p>
        </p:txBody>
      </p:sp>
      <p:sp>
        <p:nvSpPr>
          <p:cNvPr id="12" name="Date Placeholder 3"/>
          <p:cNvSpPr>
            <a:spLocks noGrp="1"/>
          </p:cNvSpPr>
          <p:nvPr>
            <p:ph type="dt" sz="half" idx="15"/>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4" name="Footer Placeholder 4"/>
          <p:cNvSpPr>
            <a:spLocks noGrp="1"/>
          </p:cNvSpPr>
          <p:nvPr>
            <p:ph type="ftr" sz="quarter" idx="16"/>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6" name="Slide Number Placeholder 5"/>
          <p:cNvSpPr>
            <a:spLocks noGrp="1"/>
          </p:cNvSpPr>
          <p:nvPr>
            <p:ph type="sldNum" sz="quarter" idx="17"/>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676524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7"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8"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048941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6"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7"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133437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with Im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0119" b="20415"/>
          <a:stretch/>
        </p:blipFill>
        <p:spPr>
          <a:xfrm>
            <a:off x="-2" y="-1"/>
            <a:ext cx="9144000" cy="3623715"/>
          </a:xfrm>
          <a:prstGeom prst="rect">
            <a:avLst/>
          </a:prstGeom>
        </p:spPr>
      </p:pic>
      <p:sp>
        <p:nvSpPr>
          <p:cNvPr id="27" name="Rectangle 26"/>
          <p:cNvSpPr/>
          <p:nvPr userDrawn="1"/>
        </p:nvSpPr>
        <p:spPr bwMode="white">
          <a:xfrm>
            <a:off x="0" y="342900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7132" y="4688362"/>
            <a:ext cx="3471335" cy="937982"/>
          </a:xfrm>
          <a:prstGeom prst="rect">
            <a:avLst/>
          </a:prstGeom>
        </p:spPr>
      </p:pic>
      <p:sp>
        <p:nvSpPr>
          <p:cNvPr id="29" name="Rectangle 28"/>
          <p:cNvSpPr/>
          <p:nvPr userDrawn="1"/>
        </p:nvSpPr>
        <p:spPr bwMode="white">
          <a:xfrm>
            <a:off x="0" y="342900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bwMode="gray">
          <a:xfrm>
            <a:off x="-1" y="3246120"/>
            <a:ext cx="9143999"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TextBox 32"/>
          <p:cNvSpPr txBox="1"/>
          <p:nvPr userDrawn="1"/>
        </p:nvSpPr>
        <p:spPr>
          <a:xfrm>
            <a:off x="935307" y="6225331"/>
            <a:ext cx="7273401" cy="332399"/>
          </a:xfrm>
          <a:prstGeom prst="rect">
            <a:avLst/>
          </a:prstGeom>
          <a:noFill/>
        </p:spPr>
        <p:txBody>
          <a:bodyPr wrap="none" rtlCol="0">
            <a:spAutoFit/>
          </a:bodyPr>
          <a:lstStyle/>
          <a:p>
            <a:pPr algn="ctr"/>
            <a:r>
              <a:rPr lang="en-US" sz="1560" b="1">
                <a:solidFill>
                  <a:schemeClr val="tx2"/>
                </a:solidFill>
              </a:rPr>
              <a:t>720.746.4844 | </a:t>
            </a:r>
            <a:r>
              <a:rPr lang="en-US" sz="1560" b="1" err="1">
                <a:solidFill>
                  <a:schemeClr val="tx2"/>
                </a:solidFill>
              </a:rPr>
              <a:t>neonscience@battelleecology.org</a:t>
            </a:r>
            <a:r>
              <a:rPr lang="en-US" sz="1560" b="1" baseline="0">
                <a:solidFill>
                  <a:schemeClr val="tx2"/>
                </a:solidFill>
              </a:rPr>
              <a:t>   |  www.neonscience.org</a:t>
            </a:r>
          </a:p>
        </p:txBody>
      </p:sp>
      <p:pic>
        <p:nvPicPr>
          <p:cNvPr id="34" name="Picture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73259" y="4375099"/>
            <a:ext cx="2586276" cy="758002"/>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05125" y="4309031"/>
            <a:ext cx="2052261" cy="824070"/>
          </a:xfrm>
          <a:prstGeom prst="rect">
            <a:avLst/>
          </a:prstGeom>
        </p:spPr>
      </p:pic>
      <p:cxnSp>
        <p:nvCxnSpPr>
          <p:cNvPr id="13" name="Straight Connector 12"/>
          <p:cNvCxnSpPr/>
          <p:nvPr userDrawn="1"/>
        </p:nvCxnSpPr>
        <p:spPr>
          <a:xfrm>
            <a:off x="4419600" y="3884028"/>
            <a:ext cx="0" cy="160866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77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without Image and with Thank You">
    <p:spTree>
      <p:nvGrpSpPr>
        <p:cNvPr id="1" name=""/>
        <p:cNvGrpSpPr/>
        <p:nvPr/>
      </p:nvGrpSpPr>
      <p:grpSpPr>
        <a:xfrm>
          <a:off x="0" y="0"/>
          <a:ext cx="0" cy="0"/>
          <a:chOff x="0" y="0"/>
          <a:chExt cx="0" cy="0"/>
        </a:xfrm>
      </p:grpSpPr>
      <p:sp>
        <p:nvSpPr>
          <p:cNvPr id="26" name="Rectangle 25"/>
          <p:cNvSpPr/>
          <p:nvPr userDrawn="1"/>
        </p:nvSpPr>
        <p:spPr bwMode="gray">
          <a:xfrm>
            <a:off x="0" y="0"/>
            <a:ext cx="9144000" cy="5382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bwMode="white">
          <a:xfrm flipV="1">
            <a:off x="0" y="5963438"/>
            <a:ext cx="9144000" cy="89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bwMode="gray">
          <a:xfrm>
            <a:off x="0" y="5243656"/>
            <a:ext cx="9144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bwMode="gray">
          <a:xfrm>
            <a:off x="0" y="5538524"/>
            <a:ext cx="9144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2106" y="2070100"/>
            <a:ext cx="3567662" cy="1045633"/>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971" y="1927528"/>
            <a:ext cx="2959100" cy="1188205"/>
          </a:xfrm>
          <a:prstGeom prst="rect">
            <a:avLst/>
          </a:prstGeom>
        </p:spPr>
      </p:pic>
      <p:cxnSp>
        <p:nvCxnSpPr>
          <p:cNvPr id="4" name="Straight Connector 3"/>
          <p:cNvCxnSpPr/>
          <p:nvPr userDrawn="1"/>
        </p:nvCxnSpPr>
        <p:spPr>
          <a:xfrm>
            <a:off x="4419600" y="1659469"/>
            <a:ext cx="0" cy="16086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35307" y="6208398"/>
            <a:ext cx="7273401" cy="332399"/>
          </a:xfrm>
          <a:prstGeom prst="rect">
            <a:avLst/>
          </a:prstGeom>
          <a:noFill/>
        </p:spPr>
        <p:txBody>
          <a:bodyPr wrap="none" rtlCol="0">
            <a:spAutoFit/>
          </a:bodyPr>
          <a:lstStyle/>
          <a:p>
            <a:pPr algn="ctr"/>
            <a:r>
              <a:rPr lang="en-US" sz="1560" b="1">
                <a:solidFill>
                  <a:schemeClr val="tx2"/>
                </a:solidFill>
              </a:rPr>
              <a:t>720.746.4844 | </a:t>
            </a:r>
            <a:r>
              <a:rPr lang="en-US" sz="1560" b="1" err="1">
                <a:solidFill>
                  <a:schemeClr val="tx2"/>
                </a:solidFill>
              </a:rPr>
              <a:t>neonscience@battelleecology.org</a:t>
            </a:r>
            <a:r>
              <a:rPr lang="en-US" sz="1560" b="1" baseline="0">
                <a:solidFill>
                  <a:schemeClr val="tx2"/>
                </a:solidFill>
              </a:rPr>
              <a:t>   |  www.neonscience.org</a:t>
            </a:r>
          </a:p>
        </p:txBody>
      </p:sp>
    </p:spTree>
    <p:extLst>
      <p:ext uri="{BB962C8B-B14F-4D97-AF65-F5344CB8AC3E}">
        <p14:creationId xmlns:p14="http://schemas.microsoft.com/office/powerpoint/2010/main" val="224172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3" name="Content Placeholder 2"/>
          <p:cNvSpPr>
            <a:spLocks noGrp="1"/>
          </p:cNvSpPr>
          <p:nvPr>
            <p:ph idx="1"/>
          </p:nvPr>
        </p:nvSpPr>
        <p:spPr>
          <a:xfrm>
            <a:off x="1445846" y="1006230"/>
            <a:ext cx="6270655" cy="4525963"/>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457200" y="0"/>
            <a:ext cx="8229600" cy="781538"/>
          </a:xfrm>
          <a:prstGeom prst="rect">
            <a:avLst/>
          </a:prstGeom>
        </p:spPr>
        <p:txBody>
          <a:bodyPr anchor="b" anchorCtr="0">
            <a:normAutofit/>
          </a:bodyPr>
          <a:lstStyle>
            <a:lvl1pPr>
              <a:defRPr sz="3000">
                <a:solidFill>
                  <a:schemeClr val="accent4"/>
                </a:solidFill>
              </a:defRPr>
            </a:lvl1pPr>
          </a:lstStyle>
          <a:p>
            <a:r>
              <a:rPr lang="en-US" smtClean="0"/>
              <a:t>Click to edit Master title style</a:t>
            </a:r>
            <a:endParaRPr lang="en-US" dirty="0"/>
          </a:p>
        </p:txBody>
      </p:sp>
      <p:cxnSp>
        <p:nvCxnSpPr>
          <p:cNvPr id="15" name="Straight Connector 14"/>
          <p:cNvCxnSpPr/>
          <p:nvPr userDrawn="1"/>
        </p:nvCxnSpPr>
        <p:spPr>
          <a:xfrm>
            <a:off x="0" y="915840"/>
            <a:ext cx="9144000" cy="1588"/>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 name="Date Placeholder 6"/>
          <p:cNvSpPr>
            <a:spLocks noGrp="1"/>
          </p:cNvSpPr>
          <p:nvPr>
            <p:ph type="dt" sz="half" idx="10"/>
          </p:nvPr>
        </p:nvSpPr>
        <p:spPr>
          <a:xfrm>
            <a:off x="1486271" y="6437882"/>
            <a:ext cx="749614" cy="365125"/>
          </a:xfrm>
          <a:prstGeom prst="rect">
            <a:avLst/>
          </a:prstGeom>
        </p:spPr>
        <p:txBody>
          <a:bodyPr/>
          <a:lstStyle>
            <a:lvl1pPr>
              <a:defRPr sz="1000">
                <a:solidFill>
                  <a:schemeClr val="bg1"/>
                </a:solidFill>
              </a:defRPr>
            </a:lvl1pPr>
          </a:lstStyle>
          <a:p>
            <a:fld id="{9FFDDBFD-5FB0-6846-9D7E-B92FEB14341C}" type="datetimeFigureOut">
              <a:rPr lang="en-US" smtClean="0">
                <a:solidFill>
                  <a:prstClr val="white"/>
                </a:solidFill>
              </a:rPr>
              <a:pPr/>
              <a:t>4/9/2018</a:t>
            </a:fld>
            <a:endParaRPr lang="en-US">
              <a:solidFill>
                <a:prstClr val="white"/>
              </a:solidFill>
            </a:endParaRPr>
          </a:p>
        </p:txBody>
      </p:sp>
      <p:sp>
        <p:nvSpPr>
          <p:cNvPr id="12" name="Footer Placeholder 7"/>
          <p:cNvSpPr>
            <a:spLocks noGrp="1"/>
          </p:cNvSpPr>
          <p:nvPr>
            <p:ph type="ftr" sz="quarter" idx="11"/>
          </p:nvPr>
        </p:nvSpPr>
        <p:spPr>
          <a:xfrm>
            <a:off x="4687272" y="6532922"/>
            <a:ext cx="2895600" cy="365125"/>
          </a:xfrm>
          <a:prstGeom prst="rect">
            <a:avLst/>
          </a:prstGeom>
        </p:spPr>
        <p:txBody>
          <a:bodyPr/>
          <a:lstStyle>
            <a:lvl1pPr>
              <a:defRPr sz="1000">
                <a:solidFill>
                  <a:schemeClr val="bg1"/>
                </a:solidFill>
              </a:defRPr>
            </a:lvl1pPr>
          </a:lstStyle>
          <a:p>
            <a:pPr defTabSz="457200"/>
            <a:endParaRPr lang="en-US" dirty="0">
              <a:solidFill>
                <a:prstClr val="white"/>
              </a:solidFill>
            </a:endParaRPr>
          </a:p>
        </p:txBody>
      </p:sp>
      <p:sp>
        <p:nvSpPr>
          <p:cNvPr id="16" name="Slide Number Placeholder 8"/>
          <p:cNvSpPr>
            <a:spLocks noGrp="1"/>
          </p:cNvSpPr>
          <p:nvPr>
            <p:ph type="sldNum" sz="quarter" idx="12"/>
          </p:nvPr>
        </p:nvSpPr>
        <p:spPr>
          <a:xfrm>
            <a:off x="8492083" y="6532922"/>
            <a:ext cx="651917" cy="365125"/>
          </a:xfrm>
          <a:prstGeom prst="rect">
            <a:avLst/>
          </a:prstGeom>
        </p:spPr>
        <p:txBody>
          <a:bodyPr/>
          <a:lstStyle>
            <a:lvl1pPr>
              <a:defRPr sz="1000">
                <a:solidFill>
                  <a:schemeClr val="bg1"/>
                </a:solidFill>
              </a:defRPr>
            </a:lvl1pPr>
          </a:lstStyle>
          <a:p>
            <a:pPr defTabSz="457200"/>
            <a:fld id="{36D6F7B0-F2CD-7E47-8ADC-5FFE04B522BF}"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419083669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4"/>
            <a:ext cx="9144001" cy="6376990"/>
          </a:xfrm>
          <a:prstGeom prst="rect">
            <a:avLst/>
          </a:prstGeom>
        </p:spPr>
      </p:pic>
      <p:sp>
        <p:nvSpPr>
          <p:cNvPr id="17" name="Rectangle 16"/>
          <p:cNvSpPr/>
          <p:nvPr userDrawn="1"/>
        </p:nvSpPr>
        <p:spPr bwMode="gray">
          <a:xfrm>
            <a:off x="1" y="2"/>
            <a:ext cx="4773613"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bwMode="gray">
          <a:xfrm>
            <a:off x="0" y="3483864"/>
            <a:ext cx="9144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4"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Text Placeholder 7"/>
          <p:cNvSpPr>
            <a:spLocks noGrp="1"/>
          </p:cNvSpPr>
          <p:nvPr>
            <p:ph type="body" sz="quarter" idx="10" hasCustomPrompt="1"/>
          </p:nvPr>
        </p:nvSpPr>
        <p:spPr bwMode="gray">
          <a:xfrm>
            <a:off x="466344" y="457200"/>
            <a:ext cx="3355848"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a:t>Presenter’s Name goes here</a:t>
            </a:r>
          </a:p>
          <a:p>
            <a:pPr lvl="0"/>
            <a:r>
              <a:rPr lang="en-US"/>
              <a:t>Presenter’s title</a:t>
            </a:r>
          </a:p>
          <a:p>
            <a:pPr lvl="0"/>
            <a:r>
              <a:rPr lang="en-US"/>
              <a:t>Location </a:t>
            </a:r>
          </a:p>
          <a:p>
            <a:pPr lvl="0"/>
            <a:r>
              <a:rPr lang="en-US"/>
              <a:t>Date</a:t>
            </a:r>
          </a:p>
        </p:txBody>
      </p:sp>
      <p:sp>
        <p:nvSpPr>
          <p:cNvPr id="2" name="Title 1"/>
          <p:cNvSpPr>
            <a:spLocks noGrp="1"/>
          </p:cNvSpPr>
          <p:nvPr>
            <p:ph type="ctrTitle" hasCustomPrompt="1"/>
          </p:nvPr>
        </p:nvSpPr>
        <p:spPr bwMode="white">
          <a:xfrm>
            <a:off x="466344" y="3483864"/>
            <a:ext cx="8211312" cy="1472184"/>
          </a:xfrm>
        </p:spPr>
        <p:txBody>
          <a:bodyPr anchor="b" anchorCtr="0">
            <a:noAutofit/>
          </a:bodyPr>
          <a:lstStyle>
            <a:lvl1pPr>
              <a:defRPr sz="4000" b="0">
                <a:solidFill>
                  <a:srgbClr val="5EAEE0"/>
                </a:solidFill>
              </a:defRPr>
            </a:lvl1pPr>
          </a:lstStyle>
          <a:p>
            <a:r>
              <a:rPr lang="en-US"/>
              <a:t>Click to Insert Title</a:t>
            </a:r>
          </a:p>
        </p:txBody>
      </p:sp>
      <p:sp>
        <p:nvSpPr>
          <p:cNvPr id="14" name="TextBox 13"/>
          <p:cNvSpPr txBox="1"/>
          <p:nvPr userDrawn="1"/>
        </p:nvSpPr>
        <p:spPr>
          <a:xfrm>
            <a:off x="466344" y="5082579"/>
            <a:ext cx="8056564" cy="369332"/>
          </a:xfrm>
          <a:prstGeom prst="rect">
            <a:avLst/>
          </a:prstGeom>
          <a:noFill/>
        </p:spPr>
        <p:txBody>
          <a:bodyPr wrap="square" lIns="0" rtlCol="0">
            <a:spAutoFit/>
          </a:bodyPr>
          <a:lstStyle/>
          <a:p>
            <a:r>
              <a:rPr lang="en-US">
                <a:solidFill>
                  <a:schemeClr val="bg1"/>
                </a:solidFill>
              </a:rPr>
              <a:t>National Ecological Observatory Network</a:t>
            </a:r>
          </a:p>
        </p:txBody>
      </p:sp>
      <p:sp>
        <p:nvSpPr>
          <p:cNvPr id="15" name="TextBox 14"/>
          <p:cNvSpPr txBox="1"/>
          <p:nvPr userDrawn="1"/>
        </p:nvSpPr>
        <p:spPr>
          <a:xfrm>
            <a:off x="470650" y="5400881"/>
            <a:ext cx="8693151" cy="24622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solidFill>
              </a:rPr>
              <a:t>A project sponsored by the National Science Foundation and proudly operated by Battelle</a:t>
            </a:r>
          </a:p>
        </p:txBody>
      </p:sp>
      <p:sp>
        <p:nvSpPr>
          <p:cNvPr id="20"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21"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22"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069775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6376987"/>
          </a:xfrm>
          <a:prstGeom prst="rect">
            <a:avLst/>
          </a:prstGeom>
        </p:spPr>
      </p:pic>
      <p:sp>
        <p:nvSpPr>
          <p:cNvPr id="15" name="Rectangle 14"/>
          <p:cNvSpPr/>
          <p:nvPr userDrawn="1"/>
        </p:nvSpPr>
        <p:spPr bwMode="gray">
          <a:xfrm>
            <a:off x="1" y="2"/>
            <a:ext cx="4773613"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bwMode="gray">
          <a:xfrm>
            <a:off x="0" y="3483864"/>
            <a:ext cx="9144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8"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Text Placeholder 7"/>
          <p:cNvSpPr>
            <a:spLocks noGrp="1"/>
          </p:cNvSpPr>
          <p:nvPr>
            <p:ph type="body" sz="quarter" idx="10" hasCustomPrompt="1"/>
          </p:nvPr>
        </p:nvSpPr>
        <p:spPr bwMode="gray">
          <a:xfrm>
            <a:off x="466344" y="457200"/>
            <a:ext cx="3355848"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a:t>Presenter’s Name goes here</a:t>
            </a:r>
          </a:p>
          <a:p>
            <a:pPr lvl="0"/>
            <a:r>
              <a:rPr lang="en-US"/>
              <a:t>Presenter’s title</a:t>
            </a:r>
          </a:p>
          <a:p>
            <a:pPr lvl="0"/>
            <a:r>
              <a:rPr lang="en-US"/>
              <a:t>Location </a:t>
            </a:r>
          </a:p>
          <a:p>
            <a:pPr lvl="0"/>
            <a:r>
              <a:rPr lang="en-US"/>
              <a:t>Date</a:t>
            </a:r>
          </a:p>
        </p:txBody>
      </p:sp>
      <p:sp>
        <p:nvSpPr>
          <p:cNvPr id="2" name="Title 1"/>
          <p:cNvSpPr>
            <a:spLocks noGrp="1"/>
          </p:cNvSpPr>
          <p:nvPr>
            <p:ph type="ctrTitle" hasCustomPrompt="1"/>
          </p:nvPr>
        </p:nvSpPr>
        <p:spPr bwMode="white">
          <a:xfrm>
            <a:off x="466344" y="3483864"/>
            <a:ext cx="8211312" cy="1472184"/>
          </a:xfrm>
        </p:spPr>
        <p:txBody>
          <a:bodyPr anchor="b" anchorCtr="0">
            <a:noAutofit/>
          </a:bodyPr>
          <a:lstStyle>
            <a:lvl1pPr>
              <a:defRPr sz="4000" b="0">
                <a:solidFill>
                  <a:srgbClr val="5EAEE0"/>
                </a:solidFill>
              </a:defRPr>
            </a:lvl1pPr>
          </a:lstStyle>
          <a:p>
            <a:r>
              <a:rPr lang="en-US"/>
              <a:t>Click to Insert Title</a:t>
            </a:r>
          </a:p>
        </p:txBody>
      </p:sp>
      <p:sp>
        <p:nvSpPr>
          <p:cNvPr id="17" name="TextBox 16"/>
          <p:cNvSpPr txBox="1"/>
          <p:nvPr userDrawn="1"/>
        </p:nvSpPr>
        <p:spPr>
          <a:xfrm>
            <a:off x="466344" y="5082579"/>
            <a:ext cx="8056564" cy="369332"/>
          </a:xfrm>
          <a:prstGeom prst="rect">
            <a:avLst/>
          </a:prstGeom>
          <a:noFill/>
        </p:spPr>
        <p:txBody>
          <a:bodyPr wrap="square" lIns="0" rtlCol="0">
            <a:spAutoFit/>
          </a:bodyPr>
          <a:lstStyle/>
          <a:p>
            <a:r>
              <a:rPr lang="en-US">
                <a:solidFill>
                  <a:schemeClr val="bg1"/>
                </a:solidFill>
              </a:rPr>
              <a:t>National Ecological Observatory Network</a:t>
            </a:r>
          </a:p>
        </p:txBody>
      </p:sp>
      <p:sp>
        <p:nvSpPr>
          <p:cNvPr id="18" name="TextBox 17"/>
          <p:cNvSpPr txBox="1"/>
          <p:nvPr userDrawn="1"/>
        </p:nvSpPr>
        <p:spPr>
          <a:xfrm>
            <a:off x="470650" y="5400881"/>
            <a:ext cx="8693151" cy="24622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solidFill>
              </a:rPr>
              <a:t>A project sponsored by the National Science Foundation and proudly operated by Battelle</a:t>
            </a:r>
          </a:p>
        </p:txBody>
      </p:sp>
      <p:sp>
        <p:nvSpPr>
          <p:cNvPr id="20"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21"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22"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378869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74"/>
            <a:ext cx="9144000" cy="6378406"/>
          </a:xfrm>
          <a:prstGeom prst="rect">
            <a:avLst/>
          </a:prstGeom>
        </p:spPr>
      </p:pic>
      <p:sp>
        <p:nvSpPr>
          <p:cNvPr id="16" name="Rectangle 15"/>
          <p:cNvSpPr/>
          <p:nvPr userDrawn="1"/>
        </p:nvSpPr>
        <p:spPr bwMode="gray">
          <a:xfrm>
            <a:off x="1" y="2"/>
            <a:ext cx="4773613" cy="6376987"/>
          </a:xfrm>
          <a:prstGeom prst="rect">
            <a:avLst/>
          </a:prstGeom>
          <a:gradFill flip="none" rotWithShape="1">
            <a:gsLst>
              <a:gs pos="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bwMode="gray">
          <a:xfrm>
            <a:off x="0" y="3483864"/>
            <a:ext cx="9144000" cy="2386584"/>
          </a:xfrm>
          <a:prstGeom prst="rect">
            <a:avLst/>
          </a:prstGeom>
          <a:solidFill>
            <a:srgbClr val="363636">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2"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Text Placeholder 7"/>
          <p:cNvSpPr>
            <a:spLocks noGrp="1"/>
          </p:cNvSpPr>
          <p:nvPr>
            <p:ph type="body" sz="quarter" idx="10" hasCustomPrompt="1"/>
          </p:nvPr>
        </p:nvSpPr>
        <p:spPr bwMode="gray">
          <a:xfrm>
            <a:off x="466344" y="457200"/>
            <a:ext cx="3355848"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a:t>Presenter’s Name goes here</a:t>
            </a:r>
          </a:p>
          <a:p>
            <a:pPr lvl="0"/>
            <a:r>
              <a:rPr lang="en-US"/>
              <a:t>Presenter’s title</a:t>
            </a:r>
          </a:p>
          <a:p>
            <a:pPr lvl="0"/>
            <a:r>
              <a:rPr lang="en-US"/>
              <a:t>Location </a:t>
            </a:r>
          </a:p>
          <a:p>
            <a:pPr lvl="0"/>
            <a:r>
              <a:rPr lang="en-US"/>
              <a:t>Date</a:t>
            </a:r>
          </a:p>
        </p:txBody>
      </p:sp>
      <p:sp>
        <p:nvSpPr>
          <p:cNvPr id="2" name="Title 1"/>
          <p:cNvSpPr>
            <a:spLocks noGrp="1"/>
          </p:cNvSpPr>
          <p:nvPr>
            <p:ph type="ctrTitle" hasCustomPrompt="1"/>
          </p:nvPr>
        </p:nvSpPr>
        <p:spPr bwMode="white">
          <a:xfrm>
            <a:off x="466344" y="3483864"/>
            <a:ext cx="8211312" cy="1472184"/>
          </a:xfrm>
        </p:spPr>
        <p:txBody>
          <a:bodyPr anchor="b" anchorCtr="0">
            <a:noAutofit/>
          </a:bodyPr>
          <a:lstStyle>
            <a:lvl1pPr>
              <a:defRPr sz="4000" b="0">
                <a:solidFill>
                  <a:srgbClr val="5EAEE0"/>
                </a:solidFill>
              </a:defRPr>
            </a:lvl1pPr>
          </a:lstStyle>
          <a:p>
            <a:r>
              <a:rPr lang="en-US"/>
              <a:t>Click to Insert Title</a:t>
            </a:r>
          </a:p>
        </p:txBody>
      </p:sp>
      <p:sp>
        <p:nvSpPr>
          <p:cNvPr id="15" name="TextBox 14"/>
          <p:cNvSpPr txBox="1"/>
          <p:nvPr userDrawn="1"/>
        </p:nvSpPr>
        <p:spPr>
          <a:xfrm>
            <a:off x="466344" y="5082579"/>
            <a:ext cx="8056564" cy="369332"/>
          </a:xfrm>
          <a:prstGeom prst="rect">
            <a:avLst/>
          </a:prstGeom>
          <a:noFill/>
        </p:spPr>
        <p:txBody>
          <a:bodyPr wrap="square" lIns="0" rtlCol="0">
            <a:spAutoFit/>
          </a:bodyPr>
          <a:lstStyle/>
          <a:p>
            <a:r>
              <a:rPr lang="en-US">
                <a:solidFill>
                  <a:schemeClr val="bg1"/>
                </a:solidFill>
              </a:rPr>
              <a:t>National Ecological Observatory Network</a:t>
            </a:r>
          </a:p>
        </p:txBody>
      </p:sp>
      <p:sp>
        <p:nvSpPr>
          <p:cNvPr id="17" name="TextBox 16"/>
          <p:cNvSpPr txBox="1"/>
          <p:nvPr userDrawn="1"/>
        </p:nvSpPr>
        <p:spPr>
          <a:xfrm>
            <a:off x="470650" y="5400881"/>
            <a:ext cx="8693151" cy="24622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solidFill>
              </a:rPr>
              <a:t>A project sponsored by the National Science Foundation and proudly operated by Battelle</a:t>
            </a:r>
          </a:p>
        </p:txBody>
      </p:sp>
      <p:sp>
        <p:nvSpPr>
          <p:cNvPr id="19"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20"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21"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084791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4" name="Rectangle 23"/>
          <p:cNvSpPr/>
          <p:nvPr userDrawn="1"/>
        </p:nvSpPr>
        <p:spPr bwMode="gray">
          <a:xfrm>
            <a:off x="0" y="-1"/>
            <a:ext cx="9144000" cy="607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bwMode="gray">
          <a:xfrm>
            <a:off x="0" y="5918944"/>
            <a:ext cx="9144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bwMode="gray">
          <a:xfrm>
            <a:off x="0" y="5717788"/>
            <a:ext cx="9144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bwMode="gray">
          <a:xfrm>
            <a:off x="0" y="6012656"/>
            <a:ext cx="9144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hasCustomPrompt="1"/>
          </p:nvPr>
        </p:nvSpPr>
        <p:spPr bwMode="gray">
          <a:xfrm>
            <a:off x="466344" y="342901"/>
            <a:ext cx="8211312" cy="2343150"/>
          </a:xfrm>
        </p:spPr>
        <p:txBody>
          <a:bodyPr vert="horz" lIns="0" tIns="0" rIns="0" bIns="0" rtlCol="0" anchor="b" anchorCtr="0">
            <a:noAutofit/>
          </a:bodyPr>
          <a:lstStyle>
            <a:lvl1pPr>
              <a:defRPr lang="en-US" sz="4000" b="0" dirty="0">
                <a:solidFill>
                  <a:schemeClr val="bg1"/>
                </a:solidFill>
              </a:defRPr>
            </a:lvl1pPr>
          </a:lstStyle>
          <a:p>
            <a:pPr lvl="0"/>
            <a:r>
              <a:rPr lang="en-US"/>
              <a:t>Click to Insert Title</a:t>
            </a:r>
          </a:p>
        </p:txBody>
      </p:sp>
      <p:sp>
        <p:nvSpPr>
          <p:cNvPr id="3" name="Subtitle 2"/>
          <p:cNvSpPr>
            <a:spLocks noGrp="1"/>
          </p:cNvSpPr>
          <p:nvPr>
            <p:ph type="subTitle" idx="1" hasCustomPrompt="1"/>
          </p:nvPr>
        </p:nvSpPr>
        <p:spPr bwMode="gray">
          <a:xfrm>
            <a:off x="466344" y="2871216"/>
            <a:ext cx="8211312" cy="323165"/>
          </a:xfrm>
        </p:spPr>
        <p:txBody>
          <a:bodyPr vert="horz" wrap="square" lIns="0" tIns="0" rIns="0" bIns="0" rtlCol="0">
            <a:spAutoFit/>
          </a:bodyPr>
          <a:lstStyle>
            <a:lvl1pPr marL="228600" indent="-228600">
              <a:buNone/>
              <a:defRPr lang="en-US" sz="2100" dirty="0">
                <a:solidFill>
                  <a:schemeClr val="bg1"/>
                </a:solidFill>
              </a:defRPr>
            </a:lvl1pPr>
          </a:lstStyle>
          <a:p>
            <a:pPr marL="0" lvl="0" indent="0"/>
            <a:r>
              <a:rPr lang="en-US"/>
              <a:t>Click to edit master subtitle style</a:t>
            </a:r>
          </a:p>
        </p:txBody>
      </p:sp>
      <p:sp>
        <p:nvSpPr>
          <p:cNvPr id="11" name="Text Placeholder 7"/>
          <p:cNvSpPr>
            <a:spLocks noGrp="1"/>
          </p:cNvSpPr>
          <p:nvPr>
            <p:ph type="body" sz="quarter" idx="10" hasCustomPrompt="1"/>
          </p:nvPr>
        </p:nvSpPr>
        <p:spPr bwMode="gray">
          <a:xfrm>
            <a:off x="466344" y="4560889"/>
            <a:ext cx="8211312" cy="1162050"/>
          </a:xfrm>
        </p:spPr>
        <p:txBody>
          <a:bodyPr lIns="0" tIns="0" rIns="0" bIns="0">
            <a:no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a:t>Presenter’s Name goes here</a:t>
            </a:r>
          </a:p>
          <a:p>
            <a:pPr lvl="0"/>
            <a:r>
              <a:rPr lang="en-US"/>
              <a:t>Presenter’s title</a:t>
            </a:r>
          </a:p>
          <a:p>
            <a:pPr lvl="0"/>
            <a:r>
              <a:rPr lang="en-US"/>
              <a:t>Location </a:t>
            </a:r>
          </a:p>
          <a:p>
            <a:pPr lvl="0"/>
            <a:r>
              <a:rPr lang="en-US"/>
              <a:t>Date</a:t>
            </a:r>
          </a:p>
        </p:txBody>
      </p:sp>
      <p:sp>
        <p:nvSpPr>
          <p:cNvPr id="15"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6"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7"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6749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22" name="Rectangle 21"/>
          <p:cNvSpPr/>
          <p:nvPr userDrawn="1"/>
        </p:nvSpPr>
        <p:spPr bwMode="gray">
          <a:xfrm>
            <a:off x="0" y="5918944"/>
            <a:ext cx="9144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bwMode="gray">
          <a:xfrm>
            <a:off x="0" y="6019799"/>
            <a:ext cx="9144000" cy="242207"/>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bwMode="gray">
          <a:xfrm>
            <a:off x="0" y="6139542"/>
            <a:ext cx="9144000" cy="236645"/>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hasCustomPrompt="1"/>
          </p:nvPr>
        </p:nvSpPr>
        <p:spPr>
          <a:xfrm>
            <a:off x="466344" y="342901"/>
            <a:ext cx="8211312" cy="2343150"/>
          </a:xfrm>
        </p:spPr>
        <p:txBody>
          <a:bodyPr vert="horz" lIns="0" tIns="0" rIns="0" bIns="0" rtlCol="0" anchor="b" anchorCtr="0">
            <a:noAutofit/>
          </a:bodyPr>
          <a:lstStyle>
            <a:lvl1pPr>
              <a:defRPr lang="en-US" sz="4000" b="0" dirty="0">
                <a:solidFill>
                  <a:schemeClr val="accent1"/>
                </a:solidFill>
              </a:defRPr>
            </a:lvl1pPr>
          </a:lstStyle>
          <a:p>
            <a:pPr lvl="0"/>
            <a:r>
              <a:rPr lang="en-US"/>
              <a:t>Click to Insert Title</a:t>
            </a:r>
          </a:p>
        </p:txBody>
      </p:sp>
      <p:sp>
        <p:nvSpPr>
          <p:cNvPr id="3" name="Subtitle 2"/>
          <p:cNvSpPr>
            <a:spLocks noGrp="1"/>
          </p:cNvSpPr>
          <p:nvPr>
            <p:ph type="subTitle" idx="1" hasCustomPrompt="1"/>
          </p:nvPr>
        </p:nvSpPr>
        <p:spPr>
          <a:xfrm>
            <a:off x="466344" y="2871216"/>
            <a:ext cx="8211312" cy="320040"/>
          </a:xfrm>
        </p:spPr>
        <p:txBody>
          <a:bodyPr vert="horz" wrap="square" lIns="0" tIns="0" rIns="0" bIns="0" rtlCol="0">
            <a:spAutoFit/>
          </a:bodyPr>
          <a:lstStyle>
            <a:lvl1pPr marL="228600" indent="-228600">
              <a:buNone/>
              <a:defRPr lang="en-US" sz="2100" dirty="0">
                <a:solidFill>
                  <a:schemeClr val="accent1"/>
                </a:solidFill>
              </a:defRPr>
            </a:lvl1pPr>
          </a:lstStyle>
          <a:p>
            <a:pPr marL="0" lvl="0" indent="0"/>
            <a:r>
              <a:rPr lang="en-US"/>
              <a:t>Click to Edit Master Subtitle Style</a:t>
            </a:r>
          </a:p>
        </p:txBody>
      </p:sp>
      <p:sp>
        <p:nvSpPr>
          <p:cNvPr id="11" name="Text Placeholder 7"/>
          <p:cNvSpPr>
            <a:spLocks noGrp="1"/>
          </p:cNvSpPr>
          <p:nvPr>
            <p:ph type="body" sz="quarter" idx="10" hasCustomPrompt="1"/>
          </p:nvPr>
        </p:nvSpPr>
        <p:spPr>
          <a:xfrm>
            <a:off x="466344" y="4560889"/>
            <a:ext cx="8211312" cy="1162050"/>
          </a:xfrm>
        </p:spPr>
        <p:txBody>
          <a:bodyPr lIns="0" tIns="0" rIns="0" bIns="0">
            <a:noAutofit/>
          </a:bodyPr>
          <a:lstStyle>
            <a:lvl1pPr marL="0" indent="0">
              <a:spcBef>
                <a:spcPts val="0"/>
              </a:spcBef>
              <a:spcAft>
                <a:spcPts val="0"/>
              </a:spcAft>
              <a:buNone/>
              <a:defRPr sz="1300">
                <a:solidFill>
                  <a:schemeClr val="accent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a:t>Presenter’s Name goes here</a:t>
            </a:r>
          </a:p>
          <a:p>
            <a:pPr lvl="0"/>
            <a:r>
              <a:rPr lang="en-US"/>
              <a:t>Presenter’s title</a:t>
            </a:r>
          </a:p>
          <a:p>
            <a:pPr lvl="0"/>
            <a:r>
              <a:rPr lang="en-US"/>
              <a:t>Location </a:t>
            </a:r>
          </a:p>
          <a:p>
            <a:pPr lvl="0"/>
            <a:r>
              <a:rPr lang="en-US"/>
              <a:t>Date</a:t>
            </a:r>
          </a:p>
        </p:txBody>
      </p:sp>
      <p:sp>
        <p:nvSpPr>
          <p:cNvPr id="15"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6"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7"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85120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nSpc>
                <a:spcPct val="100000"/>
              </a:lnSpc>
              <a:defRPr/>
            </a:lvl1pPr>
          </a:lstStyle>
          <a:p>
            <a:r>
              <a:rPr lang="en-US"/>
              <a:t>Click to edit master title style</a:t>
            </a:r>
          </a:p>
        </p:txBody>
      </p:sp>
      <p:sp>
        <p:nvSpPr>
          <p:cNvPr id="3" name="Content Placeholder 2"/>
          <p:cNvSpPr>
            <a:spLocks noGrp="1"/>
          </p:cNvSpPr>
          <p:nvPr>
            <p:ph idx="1" hasCustomPrompt="1"/>
          </p:nvPr>
        </p:nvSpPr>
        <p:spPr>
          <a:xfrm>
            <a:off x="466344" y="1481328"/>
            <a:ext cx="8211312"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8"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9"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3666783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8211312" cy="531738"/>
          </a:xfrm>
        </p:spPr>
        <p:txBody>
          <a:bodyPr anchor="t" anchorCtr="0"/>
          <a:lstStyle>
            <a:lvl1pPr>
              <a:defRPr/>
            </a:lvl1pPr>
          </a:lstStyle>
          <a:p>
            <a:r>
              <a:rPr lang="en-US"/>
              <a:t>Click to edit master title style</a:t>
            </a:r>
          </a:p>
        </p:txBody>
      </p:sp>
      <p:sp>
        <p:nvSpPr>
          <p:cNvPr id="3" name="Content Placeholder 2"/>
          <p:cNvSpPr>
            <a:spLocks noGrp="1"/>
          </p:cNvSpPr>
          <p:nvPr>
            <p:ph idx="1" hasCustomPrompt="1"/>
          </p:nvPr>
        </p:nvSpPr>
        <p:spPr>
          <a:xfrm>
            <a:off x="466344" y="1481328"/>
            <a:ext cx="8211312"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466344" y="905256"/>
            <a:ext cx="8211312" cy="448494"/>
          </a:xfrm>
        </p:spPr>
        <p:txBody>
          <a:bodyPr>
            <a:noAutofit/>
          </a:bodyPr>
          <a:lstStyle>
            <a:lvl1pPr marL="0" indent="0">
              <a:spcBef>
                <a:spcPts val="0"/>
              </a:spcBef>
              <a:spcAft>
                <a:spcPts val="0"/>
              </a:spcAft>
              <a:buNone/>
              <a:defRPr sz="2600">
                <a:solidFill>
                  <a:schemeClr val="tx1"/>
                </a:solidFill>
              </a:defRPr>
            </a:lvl1pPr>
          </a:lstStyle>
          <a:p>
            <a:pPr lvl="0"/>
            <a:r>
              <a:rPr lang="en-US"/>
              <a:t>Click to edit master text styles</a:t>
            </a:r>
          </a:p>
        </p:txBody>
      </p:sp>
      <p:sp>
        <p:nvSpPr>
          <p:cNvPr id="9" name="Date Placeholder 3"/>
          <p:cNvSpPr>
            <a:spLocks noGrp="1"/>
          </p:cNvSpPr>
          <p:nvPr>
            <p:ph type="dt" sz="half" idx="2"/>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10"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1"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2647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8211312" cy="963324"/>
          </a:xfrm>
        </p:spPr>
        <p:txBody>
          <a:bodyPr/>
          <a:lstStyle>
            <a:lvl1pPr>
              <a:defRPr/>
            </a:lvl1pPr>
          </a:lstStyle>
          <a:p>
            <a:r>
              <a:rPr lang="en-US"/>
              <a:t>Click to edit master title style</a:t>
            </a:r>
          </a:p>
        </p:txBody>
      </p:sp>
      <p:sp>
        <p:nvSpPr>
          <p:cNvPr id="3" name="Content Placeholder 2"/>
          <p:cNvSpPr>
            <a:spLocks noGrp="1"/>
          </p:cNvSpPr>
          <p:nvPr>
            <p:ph sz="half" idx="1" hasCustomPrompt="1"/>
          </p:nvPr>
        </p:nvSpPr>
        <p:spPr>
          <a:xfrm>
            <a:off x="466344" y="1481328"/>
            <a:ext cx="3950208"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4727448" y="1481328"/>
            <a:ext cx="3950208"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3"/>
          <p:cNvSpPr>
            <a:spLocks noGrp="1"/>
          </p:cNvSpPr>
          <p:nvPr>
            <p:ph type="dt" sz="half" idx="10"/>
          </p:nvPr>
        </p:nvSpPr>
        <p:spPr>
          <a:xfrm>
            <a:off x="1968251" y="6510528"/>
            <a:ext cx="923544"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611781BA-40BD-4733-9F3B-E5D3110E1532}" type="datetime1">
              <a:rPr lang="en-US" smtClean="0"/>
              <a:t>4/9/2018</a:t>
            </a:fld>
            <a:endParaRPr lang="en-US"/>
          </a:p>
        </p:txBody>
      </p:sp>
      <p:sp>
        <p:nvSpPr>
          <p:cNvPr id="9" name="Footer Placeholder 4"/>
          <p:cNvSpPr>
            <a:spLocks noGrp="1"/>
          </p:cNvSpPr>
          <p:nvPr>
            <p:ph type="ftr" sz="quarter" idx="3"/>
          </p:nvPr>
        </p:nvSpPr>
        <p:spPr>
          <a:xfrm>
            <a:off x="2723199"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sp>
        <p:nvSpPr>
          <p:cNvPr id="10" name="Slide Number Placeholder 5"/>
          <p:cNvSpPr>
            <a:spLocks noGrp="1"/>
          </p:cNvSpPr>
          <p:nvPr>
            <p:ph type="sldNum" sz="quarter" idx="4"/>
          </p:nvPr>
        </p:nvSpPr>
        <p:spPr>
          <a:xfrm>
            <a:off x="1437899"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Tree>
    <p:extLst>
      <p:ext uri="{BB962C8B-B14F-4D97-AF65-F5344CB8AC3E}">
        <p14:creationId xmlns:p14="http://schemas.microsoft.com/office/powerpoint/2010/main" val="160434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bwMode="gray">
          <a:xfrm>
            <a:off x="461962" y="6192078"/>
            <a:ext cx="8319275"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bwMode="gray">
          <a:xfrm>
            <a:off x="461962" y="6252068"/>
            <a:ext cx="8319275"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userDrawn="1"/>
        </p:nvSpPr>
        <p:spPr bwMode="white">
          <a:xfrm>
            <a:off x="8699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 name="Picture 14"/>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559294" y="6516818"/>
            <a:ext cx="1097280" cy="184712"/>
          </a:xfrm>
          <a:prstGeom prst="rect">
            <a:avLst/>
          </a:prstGeom>
        </p:spPr>
      </p:pic>
      <p:graphicFrame>
        <p:nvGraphicFramePr>
          <p:cNvPr id="5" name="Object 4" hidden="1"/>
          <p:cNvGraphicFramePr>
            <a:graphicFrameLocks noChangeAspect="1"/>
          </p:cNvGraphicFramePr>
          <p:nvPr userDrawn="1">
            <p:custDataLst>
              <p:tags r:id="rId21"/>
            </p:custDataLst>
            <p:extLst>
              <p:ext uri="{D42A27DB-BD31-4B8C-83A1-F6EECF244321}">
                <p14:modId xmlns:p14="http://schemas.microsoft.com/office/powerpoint/2010/main" val="537534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8211312" cy="963324"/>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66344" y="1481328"/>
            <a:ext cx="8211312" cy="46360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53968" y="6510528"/>
            <a:ext cx="922566" cy="206236"/>
          </a:xfrm>
          <a:prstGeom prst="rect">
            <a:avLst/>
          </a:prstGeom>
        </p:spPr>
        <p:txBody>
          <a:bodyPr vert="horz" lIns="91440" tIns="45720" rIns="91440" bIns="45720" rtlCol="0" anchor="ctr"/>
          <a:lstStyle>
            <a:lvl1pPr algn="l">
              <a:defRPr sz="1000" b="0">
                <a:solidFill>
                  <a:schemeClr val="tx1">
                    <a:lumMod val="40000"/>
                    <a:lumOff val="60000"/>
                  </a:schemeClr>
                </a:solidFill>
              </a:defRPr>
            </a:lvl1pPr>
          </a:lstStyle>
          <a:p>
            <a:fld id="{A803001A-AC4A-446F-835C-DFDC41A5F4BF}" type="datetime1">
              <a:rPr lang="en-US" smtClean="0"/>
              <a:t>4/9/2018</a:t>
            </a:fld>
            <a:endParaRPr lang="en-US"/>
          </a:p>
        </p:txBody>
      </p:sp>
      <p:sp>
        <p:nvSpPr>
          <p:cNvPr id="6" name="Slide Number Placeholder 5"/>
          <p:cNvSpPr>
            <a:spLocks noGrp="1"/>
          </p:cNvSpPr>
          <p:nvPr>
            <p:ph type="sldNum" sz="quarter" idx="4"/>
          </p:nvPr>
        </p:nvSpPr>
        <p:spPr>
          <a:xfrm>
            <a:off x="1423616" y="6510528"/>
            <a:ext cx="558799"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a:p>
        </p:txBody>
      </p:sp>
      <p:sp>
        <p:nvSpPr>
          <p:cNvPr id="11" name="Footer Placeholder 4"/>
          <p:cNvSpPr>
            <a:spLocks noGrp="1"/>
          </p:cNvSpPr>
          <p:nvPr>
            <p:ph type="ftr" sz="quarter" idx="3"/>
          </p:nvPr>
        </p:nvSpPr>
        <p:spPr>
          <a:xfrm>
            <a:off x="2737486" y="6510528"/>
            <a:ext cx="4754880" cy="210312"/>
          </a:xfrm>
          <a:prstGeom prst="rect">
            <a:avLst/>
          </a:prstGeom>
        </p:spPr>
        <p:txBody>
          <a:bodyPr vert="horz" lIns="91440" tIns="45720" rIns="91440" bIns="45720" rtlCol="0" anchor="ctr"/>
          <a:lstStyle>
            <a:lvl1pPr algn="ctr">
              <a:defRPr sz="1000" b="0">
                <a:solidFill>
                  <a:schemeClr val="tx1"/>
                </a:solidFill>
              </a:defRPr>
            </a:lvl1pPr>
          </a:lstStyle>
          <a:p>
            <a:r>
              <a:rPr lang="en-US"/>
              <a:t>Add data classification or delete this footer</a:t>
            </a:r>
          </a:p>
        </p:txBody>
      </p:sp>
      <p:pic>
        <p:nvPicPr>
          <p:cNvPr id="7" name="Picture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1962" y="6470668"/>
            <a:ext cx="747468" cy="300140"/>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719" r:id="rId2"/>
    <p:sldLayoutId id="2147483720" r:id="rId3"/>
    <p:sldLayoutId id="2147483721" r:id="rId4"/>
    <p:sldLayoutId id="2147483684" r:id="rId5"/>
    <p:sldLayoutId id="2147483704" r:id="rId6"/>
    <p:sldLayoutId id="2147483685" r:id="rId7"/>
    <p:sldLayoutId id="2147483686" r:id="rId8"/>
    <p:sldLayoutId id="2147483687" r:id="rId9"/>
    <p:sldLayoutId id="2147483688" r:id="rId10"/>
    <p:sldLayoutId id="2147483699" r:id="rId11"/>
    <p:sldLayoutId id="2147483705" r:id="rId12"/>
    <p:sldLayoutId id="2147483700" r:id="rId13"/>
    <p:sldLayoutId id="2147483701" r:id="rId14"/>
    <p:sldLayoutId id="2147483718" r:id="rId15"/>
    <p:sldLayoutId id="2147483702" r:id="rId16"/>
    <p:sldLayoutId id="2147483703" r:id="rId17"/>
    <p:sldLayoutId id="2147483724" r:id="rId18"/>
  </p:sldLayoutIdLst>
  <p:hf hdr="0" dt="0"/>
  <p:txStyles>
    <p:titleStyle>
      <a:lvl1pPr algn="l" defTabSz="914400" rtl="0" eaLnBrk="1" latinLnBrk="0" hangingPunct="1">
        <a:lnSpc>
          <a:spcPct val="10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hyperlink" Target="http://data.neonscience.org/document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mailto:jcsavina@battelleecology.org"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58.jp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4.jpeg"/><Relationship Id="rId7" Type="http://schemas.openxmlformats.org/officeDocument/2006/relationships/diagramQuickStyle" Target="../diagrams/quickStyle1.xml"/><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diagramLayout" Target="../diagrams/layout1.xml"/><Relationship Id="rId11" Type="http://schemas.openxmlformats.org/officeDocument/2006/relationships/image" Target="../media/image77.jpg"/><Relationship Id="rId5" Type="http://schemas.openxmlformats.org/officeDocument/2006/relationships/diagramData" Target="../diagrams/data1.xml"/><Relationship Id="rId10" Type="http://schemas.openxmlformats.org/officeDocument/2006/relationships/image" Target="../media/image76.jpg"/><Relationship Id="rId4" Type="http://schemas.openxmlformats.org/officeDocument/2006/relationships/image" Target="../media/image75.tiff"/><Relationship Id="rId9" Type="http://schemas.microsoft.com/office/2007/relationships/diagramDrawing" Target="../diagrams/drawing1.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descr="&lt;COMPANY_NAME&gt;{177,257.7743,36,42.87496}"/>
          <p:cNvSpPr>
            <a:spLocks noGrp="1"/>
          </p:cNvSpPr>
          <p:nvPr>
            <p:ph type="body" sz="quarter" idx="10"/>
          </p:nvPr>
        </p:nvSpPr>
        <p:spPr/>
        <p:txBody>
          <a:bodyPr/>
          <a:lstStyle/>
          <a:p>
            <a:r>
              <a:rPr lang="en-US" dirty="0" smtClean="0"/>
              <a:t>Janae Csavina</a:t>
            </a:r>
            <a:endParaRPr lang="en-US" dirty="0"/>
          </a:p>
          <a:p>
            <a:r>
              <a:rPr lang="en-US" dirty="0" smtClean="0"/>
              <a:t>Manager/QA</a:t>
            </a:r>
            <a:endParaRPr lang="en-US" dirty="0"/>
          </a:p>
          <a:p>
            <a:r>
              <a:rPr lang="en-US" dirty="0" smtClean="0"/>
              <a:t>Calibration, Validation, and Audit Laboratory</a:t>
            </a:r>
            <a:endParaRPr lang="en-US" dirty="0"/>
          </a:p>
          <a:p>
            <a:r>
              <a:rPr lang="en-US" dirty="0" smtClean="0"/>
              <a:t>2018-04-10</a:t>
            </a:r>
            <a:endParaRPr lang="en-US" dirty="0"/>
          </a:p>
        </p:txBody>
      </p:sp>
      <p:sp>
        <p:nvSpPr>
          <p:cNvPr id="7" name="Title 6" descr="&lt;TITLE&gt;{122.6817,634.3749,227.5001,42.87512}"/>
          <p:cNvSpPr>
            <a:spLocks noGrp="1"/>
          </p:cNvSpPr>
          <p:nvPr>
            <p:ph type="ctrTitle"/>
          </p:nvPr>
        </p:nvSpPr>
        <p:spPr/>
        <p:txBody>
          <a:bodyPr/>
          <a:lstStyle/>
          <a:p>
            <a:r>
              <a:rPr lang="en-US" dirty="0"/>
              <a:t>Data &amp; infrastructure to understand changing ecosystems</a:t>
            </a:r>
          </a:p>
        </p:txBody>
      </p:sp>
      <p:sp>
        <p:nvSpPr>
          <p:cNvPr id="11" name="TextBox 10"/>
          <p:cNvSpPr txBox="1"/>
          <p:nvPr/>
        </p:nvSpPr>
        <p:spPr>
          <a:xfrm>
            <a:off x="470650" y="5400881"/>
            <a:ext cx="8693151" cy="24622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a:solidFill>
                  <a:schemeClr val="bg1"/>
                </a:solidFill>
              </a:rPr>
              <a:t>A project sponsored by the National Science Foundation and proudly operated by Battelle</a:t>
            </a:r>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6634" y="284700"/>
            <a:ext cx="8211312" cy="963324"/>
          </a:xfrm>
        </p:spPr>
        <p:txBody>
          <a:bodyPr>
            <a:normAutofit/>
          </a:bodyPr>
          <a:lstStyle/>
          <a:p>
            <a:r>
              <a:rPr lang="en-US" dirty="0" smtClean="0"/>
              <a:t>Standardized Framework</a:t>
            </a:r>
            <a:endParaRPr lang="en-US" dirty="0"/>
          </a:p>
        </p:txBody>
      </p:sp>
      <p:sp>
        <p:nvSpPr>
          <p:cNvPr id="14" name="Text Placeholder 7"/>
          <p:cNvSpPr txBox="1">
            <a:spLocks/>
          </p:cNvSpPr>
          <p:nvPr/>
        </p:nvSpPr>
        <p:spPr>
          <a:xfrm>
            <a:off x="293440" y="1000897"/>
            <a:ext cx="5285635" cy="5202183"/>
          </a:xfrm>
          <a:prstGeom prst="rect">
            <a:avLst/>
          </a:prstGeom>
        </p:spPr>
        <p:txBody>
          <a:bodyPr vert="horz" lIns="0" tIns="0" rIns="0" bIns="0" rtlCol="0">
            <a:normAutofit fontScale="70000" lnSpcReduction="20000"/>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8738" indent="0">
              <a:lnSpc>
                <a:spcPct val="114000"/>
              </a:lnSpc>
              <a:spcAft>
                <a:spcPts val="600"/>
              </a:spcAft>
              <a:buSzPts val="2400"/>
              <a:buNone/>
            </a:pPr>
            <a:r>
              <a:rPr lang="en-US" dirty="0" smtClean="0"/>
              <a:t>NEON’s in-house metrology lab – Calibration, Validation, and Audit Laboratory (CVAL)</a:t>
            </a:r>
          </a:p>
          <a:p>
            <a:pPr marL="630238" lvl="1" indent="-342900">
              <a:lnSpc>
                <a:spcPct val="114000"/>
              </a:lnSpc>
              <a:spcAft>
                <a:spcPts val="600"/>
              </a:spcAft>
              <a:buSzPts val="2400"/>
            </a:pPr>
            <a:r>
              <a:rPr lang="en-US" dirty="0" smtClean="0"/>
              <a:t>Provides regular calibrations for sensors and data acquisitions systems (DAS). </a:t>
            </a:r>
          </a:p>
          <a:p>
            <a:pPr marL="917576" lvl="2" indent="-342900">
              <a:lnSpc>
                <a:spcPct val="114000"/>
              </a:lnSpc>
              <a:spcAft>
                <a:spcPts val="600"/>
              </a:spcAft>
              <a:buSzPts val="2400"/>
            </a:pPr>
            <a:r>
              <a:rPr lang="en-US" dirty="0" smtClean="0"/>
              <a:t>Traceable to the same standards and methods. </a:t>
            </a:r>
          </a:p>
          <a:p>
            <a:pPr marL="917576" lvl="2" indent="-342900">
              <a:lnSpc>
                <a:spcPct val="114000"/>
              </a:lnSpc>
              <a:spcAft>
                <a:spcPts val="600"/>
              </a:spcAft>
              <a:buSzPts val="2400"/>
            </a:pPr>
            <a:r>
              <a:rPr lang="en-US" dirty="0" smtClean="0"/>
              <a:t>Control over quality by ensuring performance of sensors and DAS’s meet project requirements. </a:t>
            </a:r>
          </a:p>
          <a:p>
            <a:pPr marL="917576" lvl="2" indent="-342900">
              <a:lnSpc>
                <a:spcPct val="114000"/>
              </a:lnSpc>
              <a:spcAft>
                <a:spcPts val="600"/>
              </a:spcAft>
              <a:buSzPts val="2400"/>
            </a:pPr>
            <a:r>
              <a:rPr lang="en-US" dirty="0" smtClean="0"/>
              <a:t>Provides internal assessment of measurement uncertainty.</a:t>
            </a:r>
          </a:p>
          <a:p>
            <a:pPr marL="630238" lvl="1" indent="-342900">
              <a:lnSpc>
                <a:spcPct val="114000"/>
              </a:lnSpc>
              <a:spcAft>
                <a:spcPts val="600"/>
              </a:spcAft>
              <a:buSzPts val="2400"/>
            </a:pPr>
            <a:r>
              <a:rPr lang="en-US" dirty="0"/>
              <a:t>Informs drift in measurements</a:t>
            </a:r>
          </a:p>
          <a:p>
            <a:pPr marL="917576" lvl="2" indent="-342900">
              <a:lnSpc>
                <a:spcPct val="114000"/>
              </a:lnSpc>
              <a:spcAft>
                <a:spcPts val="600"/>
              </a:spcAft>
              <a:buSzPts val="2400"/>
            </a:pPr>
            <a:r>
              <a:rPr lang="en-US" dirty="0"/>
              <a:t>Compare years of calibrations to understand field use</a:t>
            </a:r>
            <a:br>
              <a:rPr lang="en-US" dirty="0"/>
            </a:br>
            <a:r>
              <a:rPr lang="en-US" dirty="0"/>
              <a:t> impacts to sensors and sensor </a:t>
            </a:r>
            <a:r>
              <a:rPr lang="en-US" dirty="0" smtClean="0"/>
              <a:t>life</a:t>
            </a:r>
          </a:p>
          <a:p>
            <a:pPr marL="630238" lvl="1" indent="-342900">
              <a:lnSpc>
                <a:spcPct val="114000"/>
              </a:lnSpc>
              <a:spcAft>
                <a:spcPts val="600"/>
              </a:spcAft>
              <a:buSzPts val="2400"/>
            </a:pPr>
            <a:r>
              <a:rPr lang="en-US" dirty="0" smtClean="0"/>
              <a:t>Creates aquatic standards, isotopic carbon dioxide gas standards, and isotopic water standards</a:t>
            </a:r>
          </a:p>
          <a:p>
            <a:pPr marL="917576" lvl="2" indent="-342900">
              <a:lnSpc>
                <a:spcPct val="114000"/>
              </a:lnSpc>
              <a:spcAft>
                <a:spcPts val="600"/>
              </a:spcAft>
              <a:buSzPts val="2400"/>
            </a:pPr>
            <a:r>
              <a:rPr lang="en-US" dirty="0" smtClean="0"/>
              <a:t>Used in the field for traceable calibrations and validations. </a:t>
            </a:r>
          </a:p>
          <a:p>
            <a:pPr marL="630238" lvl="1" indent="-342900">
              <a:lnSpc>
                <a:spcPct val="114000"/>
              </a:lnSpc>
              <a:spcAft>
                <a:spcPts val="600"/>
              </a:spcAft>
              <a:buSzPts val="2400"/>
            </a:pPr>
            <a:r>
              <a:rPr lang="en-US" dirty="0" smtClean="0"/>
              <a:t>Technology Changes</a:t>
            </a:r>
          </a:p>
          <a:p>
            <a:pPr marL="917576" lvl="2" indent="-342900">
              <a:lnSpc>
                <a:spcPct val="114000"/>
              </a:lnSpc>
              <a:spcAft>
                <a:spcPts val="600"/>
              </a:spcAft>
              <a:buSzPts val="2400"/>
            </a:pPr>
            <a:r>
              <a:rPr lang="en-US" dirty="0" smtClean="0"/>
              <a:t>Compare old to new with same standards to understand changes in the 30 years of the project.</a:t>
            </a:r>
            <a:endParaRPr lang="en-US" dirty="0"/>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189"/>
          <a:stretch/>
        </p:blipFill>
        <p:spPr bwMode="auto">
          <a:xfrm>
            <a:off x="5628926" y="1834974"/>
            <a:ext cx="1870050" cy="188174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N:\DEPT\CVL\Sandbox\Pictures\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437" b="24752"/>
          <a:stretch/>
        </p:blipFill>
        <p:spPr bwMode="auto">
          <a:xfrm>
            <a:off x="5710150" y="4528001"/>
            <a:ext cx="2748154" cy="13098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6641058" y="192026"/>
            <a:ext cx="2237274" cy="1482933"/>
            <a:chOff x="5095465" y="3119402"/>
            <a:chExt cx="2529387" cy="1391052"/>
          </a:xfrm>
        </p:grpSpPr>
        <p:sp>
          <p:nvSpPr>
            <p:cNvPr id="20" name="TextBox 19"/>
            <p:cNvSpPr txBox="1"/>
            <p:nvPr/>
          </p:nvSpPr>
          <p:spPr>
            <a:xfrm rot="5400000">
              <a:off x="4722418" y="3781157"/>
              <a:ext cx="1094056"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Traceable</a:t>
              </a:r>
              <a:endParaRPr lang="en-US" sz="1400" dirty="0">
                <a:solidFill>
                  <a:schemeClr val="accent6"/>
                </a:solidFill>
              </a:endParaRPr>
            </a:p>
          </p:txBody>
        </p:sp>
        <p:sp>
          <p:nvSpPr>
            <p:cNvPr id="21" name="TextBox 20"/>
            <p:cNvSpPr txBox="1"/>
            <p:nvPr/>
          </p:nvSpPr>
          <p:spPr>
            <a:xfrm>
              <a:off x="5096257" y="3119402"/>
              <a:ext cx="2528595" cy="2887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solidFill>
                    <a:schemeClr val="accent6"/>
                  </a:solidFill>
                </a:rPr>
                <a:t>Standardized Framework</a:t>
              </a:r>
              <a:endParaRPr lang="en-US" sz="1400" dirty="0">
                <a:solidFill>
                  <a:schemeClr val="accent6"/>
                </a:solidFill>
              </a:endParaRPr>
            </a:p>
          </p:txBody>
        </p:sp>
        <p:sp>
          <p:nvSpPr>
            <p:cNvPr id="22" name="TextBox 21"/>
            <p:cNvSpPr txBox="1"/>
            <p:nvPr/>
          </p:nvSpPr>
          <p:spPr>
            <a:xfrm rot="5400000">
              <a:off x="5900122" y="3781156"/>
              <a:ext cx="1094056"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Reliable</a:t>
              </a:r>
              <a:endParaRPr lang="en-US" sz="1400" dirty="0">
                <a:solidFill>
                  <a:schemeClr val="accent6"/>
                </a:solidFill>
              </a:endParaRPr>
            </a:p>
          </p:txBody>
        </p:sp>
        <p:sp>
          <p:nvSpPr>
            <p:cNvPr id="23" name="TextBox 22"/>
            <p:cNvSpPr txBox="1"/>
            <p:nvPr/>
          </p:nvSpPr>
          <p:spPr>
            <a:xfrm rot="5400000">
              <a:off x="6903843" y="3789446"/>
              <a:ext cx="1094055"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Transparent </a:t>
              </a:r>
              <a:endParaRPr lang="en-US" sz="1400" dirty="0">
                <a:solidFill>
                  <a:schemeClr val="accent6"/>
                </a:solidFill>
              </a:endParaRPr>
            </a:p>
          </p:txBody>
        </p:sp>
      </p:grpSp>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0781"/>
          <a:stretch/>
        </p:blipFill>
        <p:spPr bwMode="auto">
          <a:xfrm>
            <a:off x="7300473" y="2784681"/>
            <a:ext cx="1778540" cy="1881742"/>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1443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Standardized Framework</a:t>
            </a:r>
            <a:endParaRPr lang="en-US" dirty="0"/>
          </a:p>
        </p:txBody>
      </p:sp>
      <p:sp>
        <p:nvSpPr>
          <p:cNvPr id="14" name="Text Placeholder 7"/>
          <p:cNvSpPr txBox="1">
            <a:spLocks/>
          </p:cNvSpPr>
          <p:nvPr/>
        </p:nvSpPr>
        <p:spPr>
          <a:xfrm>
            <a:off x="293441" y="1000897"/>
            <a:ext cx="6416278" cy="5202183"/>
          </a:xfrm>
          <a:prstGeom prst="rect">
            <a:avLst/>
          </a:prstGeom>
        </p:spPr>
        <p:txBody>
          <a:bodyPr vert="horz" lIns="0" tIns="0" rIns="0" bIns="0" rtlCol="0">
            <a:normAutofit fontScale="92500"/>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8738" indent="0">
              <a:lnSpc>
                <a:spcPct val="114000"/>
              </a:lnSpc>
              <a:spcAft>
                <a:spcPts val="600"/>
              </a:spcAft>
              <a:buSzPts val="2400"/>
              <a:buNone/>
            </a:pPr>
            <a:r>
              <a:rPr lang="en-US" dirty="0"/>
              <a:t>Algorithm Theoretical Basis Documents (ATBDs)</a:t>
            </a:r>
          </a:p>
          <a:p>
            <a:pPr marL="58738" indent="0" algn="ctr">
              <a:lnSpc>
                <a:spcPct val="114000"/>
              </a:lnSpc>
              <a:spcAft>
                <a:spcPts val="600"/>
              </a:spcAft>
              <a:buSzPts val="2400"/>
              <a:buNone/>
            </a:pPr>
            <a:r>
              <a:rPr lang="en-US" sz="1500" dirty="0">
                <a:hlinkClick r:id="rId3"/>
              </a:rPr>
              <a:t>http://data.neonscience.org/documents</a:t>
            </a:r>
            <a:endParaRPr lang="en-US" sz="1500" dirty="0"/>
          </a:p>
          <a:p>
            <a:pPr marL="401638" indent="-342900">
              <a:lnSpc>
                <a:spcPct val="114000"/>
              </a:lnSpc>
              <a:spcAft>
                <a:spcPts val="600"/>
              </a:spcAft>
              <a:buSzPts val="2400"/>
            </a:pPr>
            <a:r>
              <a:rPr lang="en-US" dirty="0"/>
              <a:t>Theory of measurement</a:t>
            </a:r>
          </a:p>
          <a:p>
            <a:pPr marL="401638" indent="-342900">
              <a:lnSpc>
                <a:spcPct val="114000"/>
              </a:lnSpc>
              <a:spcAft>
                <a:spcPts val="600"/>
              </a:spcAft>
              <a:buSzPts val="2400"/>
            </a:pPr>
            <a:r>
              <a:rPr lang="en-US" dirty="0"/>
              <a:t>Theory of algorithms</a:t>
            </a:r>
          </a:p>
          <a:p>
            <a:pPr marL="917576" lvl="2" indent="-342900">
              <a:lnSpc>
                <a:spcPct val="114000"/>
              </a:lnSpc>
              <a:spcAft>
                <a:spcPts val="600"/>
              </a:spcAft>
              <a:buSzPts val="2400"/>
            </a:pPr>
            <a:r>
              <a:rPr lang="en-US" dirty="0"/>
              <a:t> </a:t>
            </a:r>
            <a:r>
              <a:rPr lang="en-US" dirty="0" smtClean="0"/>
              <a:t>converting </a:t>
            </a:r>
            <a:r>
              <a:rPr lang="en-US" dirty="0"/>
              <a:t>from </a:t>
            </a:r>
            <a:r>
              <a:rPr lang="en-US" dirty="0" smtClean="0"/>
              <a:t>raw data to calibrated data</a:t>
            </a:r>
            <a:endParaRPr lang="en-US" dirty="0"/>
          </a:p>
          <a:p>
            <a:pPr marL="401638" indent="-342900">
              <a:lnSpc>
                <a:spcPct val="114000"/>
              </a:lnSpc>
              <a:spcAft>
                <a:spcPts val="600"/>
              </a:spcAft>
              <a:buSzPts val="2400"/>
            </a:pPr>
            <a:r>
              <a:rPr lang="en-US" dirty="0"/>
              <a:t>QA/QC </a:t>
            </a:r>
          </a:p>
          <a:p>
            <a:pPr marL="401638" indent="-342900">
              <a:lnSpc>
                <a:spcPct val="114000"/>
              </a:lnSpc>
              <a:spcAft>
                <a:spcPts val="600"/>
              </a:spcAft>
              <a:buSzPts val="2400"/>
            </a:pPr>
            <a:r>
              <a:rPr lang="en-US" dirty="0"/>
              <a:t>Temporal averaging (Level 1 data products)</a:t>
            </a:r>
          </a:p>
          <a:p>
            <a:pPr marL="917576" lvl="2" indent="-342900">
              <a:lnSpc>
                <a:spcPct val="114000"/>
              </a:lnSpc>
              <a:spcAft>
                <a:spcPts val="600"/>
              </a:spcAft>
              <a:buSzPts val="2400"/>
            </a:pPr>
            <a:r>
              <a:rPr lang="en-US" dirty="0"/>
              <a:t>One- and thirty-minute averages</a:t>
            </a:r>
          </a:p>
          <a:p>
            <a:pPr marL="401638" indent="-342900">
              <a:lnSpc>
                <a:spcPct val="114000"/>
              </a:lnSpc>
              <a:spcAft>
                <a:spcPts val="600"/>
              </a:spcAft>
              <a:buSzPts val="2400"/>
            </a:pPr>
            <a:r>
              <a:rPr lang="en-US" dirty="0"/>
              <a:t>Uncertainty estimates</a:t>
            </a:r>
          </a:p>
          <a:p>
            <a:pPr marL="917576" lvl="2" indent="-342900">
              <a:lnSpc>
                <a:spcPct val="114000"/>
              </a:lnSpc>
              <a:spcAft>
                <a:spcPts val="600"/>
              </a:spcAft>
              <a:buSzPts val="2400"/>
            </a:pPr>
            <a:r>
              <a:rPr lang="en-US" dirty="0"/>
              <a:t>Measurement uncertainty </a:t>
            </a:r>
            <a:r>
              <a:rPr lang="en-US" dirty="0" smtClean="0"/>
              <a:t>published with </a:t>
            </a:r>
            <a:r>
              <a:rPr lang="en-US" dirty="0"/>
              <a:t>data products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8928" r="9491" b="16216"/>
          <a:stretch/>
        </p:blipFill>
        <p:spPr>
          <a:xfrm>
            <a:off x="6253949" y="2101319"/>
            <a:ext cx="2771578" cy="300133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361849" y="5111368"/>
                <a:ext cx="2663678" cy="8699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panose="02040503050406030204" pitchFamily="18" charset="0"/>
                            </a:rPr>
                            <m:t>𝑇</m:t>
                          </m:r>
                        </m:e>
                        <m:sub>
                          <m:r>
                            <a:rPr lang="en-US" i="1">
                              <a:latin typeface="Cambria Math" panose="02040503050406030204" pitchFamily="18" charset="0"/>
                            </a:rPr>
                            <m:t>𝑖</m:t>
                          </m:r>
                        </m:sub>
                      </m:sSub>
                      <m:r>
                        <a:rPr lang="en-US" i="0">
                          <a:latin typeface="Cambria Math" panose="02040503050406030204" pitchFamily="18" charset="0"/>
                        </a:rPr>
                        <m:t>=</m:t>
                      </m:r>
                      <m:nary>
                        <m:naryPr>
                          <m:chr m:val="∑"/>
                          <m:limLoc m:val="undOvr"/>
                          <m:ctrlPr>
                            <a:rPr lang="en-US" i="1">
                              <a:latin typeface="Cambria Math"/>
                            </a:rPr>
                          </m:ctrlPr>
                        </m:naryPr>
                        <m:sub>
                          <m:r>
                            <a:rPr lang="en-US" i="1">
                              <a:latin typeface="Cambria Math" panose="02040503050406030204" pitchFamily="18" charset="0"/>
                            </a:rPr>
                            <m:t>𝑘</m:t>
                          </m:r>
                          <m:r>
                            <a:rPr lang="en-US" i="0">
                              <a:latin typeface="Cambria Math" panose="02040503050406030204" pitchFamily="18" charset="0"/>
                            </a:rPr>
                            <m:t>=1</m:t>
                          </m:r>
                        </m:sub>
                        <m:sup>
                          <m:r>
                            <a:rPr lang="en-US" i="0">
                              <a:latin typeface="Cambria Math" panose="02040503050406030204" pitchFamily="18" charset="0"/>
                            </a:rPr>
                            <m:t>4</m:t>
                          </m:r>
                        </m:sup>
                        <m:e>
                          <m:sSub>
                            <m:sSubPr>
                              <m:ctrlPr>
                                <a:rPr lang="en-US" i="1">
                                  <a:latin typeface="Cambria Math"/>
                                </a:rPr>
                              </m:ctrlPr>
                            </m:sSubPr>
                            <m:e>
                              <m:r>
                                <a:rPr lang="en-US" i="1">
                                  <a:latin typeface="Cambria Math" panose="02040503050406030204" pitchFamily="18" charset="0"/>
                                </a:rPr>
                                <m:t>𝐷</m:t>
                              </m:r>
                            </m:e>
                            <m:sub>
                              <m:r>
                                <a:rPr lang="en-US" i="1">
                                  <a:latin typeface="Cambria Math" panose="02040503050406030204" pitchFamily="18" charset="0"/>
                                </a:rPr>
                                <m:t>𝑘</m:t>
                              </m:r>
                            </m:sub>
                          </m:sSub>
                          <m:sSup>
                            <m:sSupPr>
                              <m:ctrlPr>
                                <a:rPr lang="en-US" i="1">
                                  <a:latin typeface="Cambria Math"/>
                                </a:rPr>
                              </m:ctrlPr>
                            </m:sSupPr>
                            <m:e>
                              <m:d>
                                <m:dPr>
                                  <m:ctrlPr>
                                    <a:rPr lang="en-US" i="1">
                                      <a:latin typeface="Cambria Math"/>
                                    </a:rPr>
                                  </m:ctrlPr>
                                </m:dPr>
                                <m:e>
                                  <m:sSub>
                                    <m:sSubPr>
                                      <m:ctrlPr>
                                        <a:rPr lang="en-US" i="1">
                                          <a:latin typeface="Cambria Math"/>
                                        </a:rPr>
                                      </m:ctrlPr>
                                    </m:sSubPr>
                                    <m:e>
                                      <m:sSub>
                                        <m:sSubPr>
                                          <m:ctrlPr>
                                            <a:rPr lang="en-US" i="1">
                                              <a:latin typeface="Cambria Math"/>
                                            </a:rPr>
                                          </m:ctrlPr>
                                        </m:sSubPr>
                                        <m:e>
                                          <m:r>
                                            <a:rPr lang="en-US" i="1">
                                              <a:latin typeface="Cambria Math" panose="02040503050406030204" pitchFamily="18" charset="0"/>
                                            </a:rPr>
                                            <m:t>𝑅</m:t>
                                          </m:r>
                                        </m:e>
                                        <m:sub>
                                          <m:r>
                                            <a:rPr lang="en-US" i="1">
                                              <a:latin typeface="Cambria Math" panose="02040503050406030204" pitchFamily="18" charset="0"/>
                                            </a:rPr>
                                            <m:t>𝑡</m:t>
                                          </m:r>
                                        </m:sub>
                                      </m:sSub>
                                    </m:e>
                                    <m:sub>
                                      <m:r>
                                        <a:rPr lang="en-US" i="1">
                                          <a:latin typeface="Cambria Math" panose="02040503050406030204" pitchFamily="18" charset="0"/>
                                        </a:rPr>
                                        <m:t>𝑖</m:t>
                                      </m:r>
                                    </m:sub>
                                  </m:sSub>
                                  <m:sSub>
                                    <m:sSubPr>
                                      <m:ctrlPr>
                                        <a:rPr lang="en-US" i="1">
                                          <a:latin typeface="Cambria Math"/>
                                        </a:rPr>
                                      </m:ctrlPr>
                                    </m:sSubPr>
                                    <m:e>
                                      <m:r>
                                        <a:rPr lang="en-US" i="0">
                                          <a:latin typeface="Cambria Math" panose="02040503050406030204" pitchFamily="18" charset="0"/>
                                        </a:rPr>
                                        <m:t>/</m:t>
                                      </m:r>
                                      <m:r>
                                        <a:rPr lang="en-US" i="1">
                                          <a:latin typeface="Cambria Math" panose="02040503050406030204" pitchFamily="18" charset="0"/>
                                        </a:rPr>
                                        <m:t>𝑅</m:t>
                                      </m:r>
                                    </m:e>
                                    <m:sub>
                                      <m:r>
                                        <a:rPr lang="en-US" i="0">
                                          <a:latin typeface="Cambria Math" panose="02040503050406030204" pitchFamily="18" charset="0"/>
                                        </a:rPr>
                                        <m:t>0</m:t>
                                      </m:r>
                                    </m:sub>
                                  </m:sSub>
                                  <m:r>
                                    <a:rPr lang="en-US" i="0">
                                      <a:latin typeface="Cambria Math" panose="02040503050406030204" pitchFamily="18" charset="0"/>
                                    </a:rPr>
                                    <m:t>−1</m:t>
                                  </m:r>
                                </m:e>
                              </m:d>
                            </m:e>
                            <m:sup>
                              <m:r>
                                <a:rPr lang="en-US" i="1">
                                  <a:latin typeface="Cambria Math" panose="02040503050406030204" pitchFamily="18" charset="0"/>
                                </a:rPr>
                                <m:t>𝑘</m:t>
                              </m:r>
                            </m:sup>
                          </m:sSup>
                        </m:e>
                      </m:nary>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361849" y="5111368"/>
                <a:ext cx="2663678" cy="869918"/>
              </a:xfrm>
              <a:prstGeom prst="rect">
                <a:avLst/>
              </a:prstGeom>
              <a:blipFill>
                <a:blip r:embed="rId5"/>
                <a:stretch>
                  <a:fillRect/>
                </a:stretch>
              </a:blipFill>
            </p:spPr>
            <p:txBody>
              <a:bodyPr/>
              <a:lstStyle/>
              <a:p>
                <a:r>
                  <a:rPr lang="en-US">
                    <a:noFill/>
                  </a:rPr>
                  <a:t> </a:t>
                </a:r>
              </a:p>
            </p:txBody>
          </p:sp>
        </mc:Fallback>
      </mc:AlternateContent>
      <p:grpSp>
        <p:nvGrpSpPr>
          <p:cNvPr id="9" name="Group 8"/>
          <p:cNvGrpSpPr/>
          <p:nvPr/>
        </p:nvGrpSpPr>
        <p:grpSpPr>
          <a:xfrm>
            <a:off x="6641058" y="192026"/>
            <a:ext cx="2237274" cy="1482933"/>
            <a:chOff x="5095465" y="3119402"/>
            <a:chExt cx="2529387" cy="1391052"/>
          </a:xfrm>
        </p:grpSpPr>
        <p:sp>
          <p:nvSpPr>
            <p:cNvPr id="10" name="TextBox 9"/>
            <p:cNvSpPr txBox="1"/>
            <p:nvPr/>
          </p:nvSpPr>
          <p:spPr>
            <a:xfrm rot="5400000">
              <a:off x="4722418" y="3781157"/>
              <a:ext cx="1094056"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Traceable</a:t>
              </a:r>
              <a:endParaRPr lang="en-US" sz="1400" dirty="0">
                <a:solidFill>
                  <a:schemeClr val="accent6"/>
                </a:solidFill>
              </a:endParaRPr>
            </a:p>
          </p:txBody>
        </p:sp>
        <p:sp>
          <p:nvSpPr>
            <p:cNvPr id="11" name="TextBox 10"/>
            <p:cNvSpPr txBox="1"/>
            <p:nvPr/>
          </p:nvSpPr>
          <p:spPr>
            <a:xfrm>
              <a:off x="5096257" y="3119402"/>
              <a:ext cx="2528595" cy="2887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solidFill>
                    <a:schemeClr val="accent6"/>
                  </a:solidFill>
                </a:rPr>
                <a:t>Standardized Framework</a:t>
              </a:r>
              <a:endParaRPr lang="en-US" sz="1400" dirty="0">
                <a:solidFill>
                  <a:schemeClr val="accent6"/>
                </a:solidFill>
              </a:endParaRPr>
            </a:p>
          </p:txBody>
        </p:sp>
        <p:sp>
          <p:nvSpPr>
            <p:cNvPr id="12" name="TextBox 11"/>
            <p:cNvSpPr txBox="1"/>
            <p:nvPr/>
          </p:nvSpPr>
          <p:spPr>
            <a:xfrm rot="5400000">
              <a:off x="5900122" y="3781156"/>
              <a:ext cx="1094056"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Reliable</a:t>
              </a:r>
              <a:endParaRPr lang="en-US" sz="1400" dirty="0">
                <a:solidFill>
                  <a:schemeClr val="accent6"/>
                </a:solidFill>
              </a:endParaRPr>
            </a:p>
          </p:txBody>
        </p:sp>
        <p:sp>
          <p:nvSpPr>
            <p:cNvPr id="13" name="TextBox 12"/>
            <p:cNvSpPr txBox="1"/>
            <p:nvPr/>
          </p:nvSpPr>
          <p:spPr>
            <a:xfrm rot="5400000">
              <a:off x="6903843" y="3789446"/>
              <a:ext cx="1094055"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Transparent </a:t>
              </a:r>
              <a:endParaRPr lang="en-US" sz="1400" dirty="0">
                <a:solidFill>
                  <a:schemeClr val="accent6"/>
                </a:solidFill>
              </a:endParaRPr>
            </a:p>
          </p:txBody>
        </p:sp>
      </p:grpSp>
    </p:spTree>
    <p:extLst>
      <p:ext uri="{BB962C8B-B14F-4D97-AF65-F5344CB8AC3E}">
        <p14:creationId xmlns:p14="http://schemas.microsoft.com/office/powerpoint/2010/main" val="2950975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Standardized Framework</a:t>
            </a:r>
            <a:endParaRPr lang="en-US" dirty="0"/>
          </a:p>
        </p:txBody>
      </p:sp>
      <p:grpSp>
        <p:nvGrpSpPr>
          <p:cNvPr id="9" name="Group 8"/>
          <p:cNvGrpSpPr/>
          <p:nvPr/>
        </p:nvGrpSpPr>
        <p:grpSpPr>
          <a:xfrm>
            <a:off x="6641058" y="192026"/>
            <a:ext cx="2237274" cy="1482933"/>
            <a:chOff x="5095465" y="3119402"/>
            <a:chExt cx="2529387" cy="1391052"/>
          </a:xfrm>
        </p:grpSpPr>
        <p:sp>
          <p:nvSpPr>
            <p:cNvPr id="10" name="TextBox 9"/>
            <p:cNvSpPr txBox="1"/>
            <p:nvPr/>
          </p:nvSpPr>
          <p:spPr>
            <a:xfrm rot="5400000">
              <a:off x="4722418" y="3781157"/>
              <a:ext cx="1094056"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Traceable</a:t>
              </a:r>
              <a:endParaRPr lang="en-US" sz="1400" dirty="0">
                <a:solidFill>
                  <a:schemeClr val="accent6"/>
                </a:solidFill>
              </a:endParaRPr>
            </a:p>
          </p:txBody>
        </p:sp>
        <p:sp>
          <p:nvSpPr>
            <p:cNvPr id="11" name="TextBox 10"/>
            <p:cNvSpPr txBox="1"/>
            <p:nvPr/>
          </p:nvSpPr>
          <p:spPr>
            <a:xfrm>
              <a:off x="5096257" y="3119402"/>
              <a:ext cx="2528595" cy="2887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smtClean="0">
                  <a:solidFill>
                    <a:schemeClr val="accent6"/>
                  </a:solidFill>
                </a:rPr>
                <a:t>Standardized Framework</a:t>
              </a:r>
              <a:endParaRPr lang="en-US" sz="1400" dirty="0">
                <a:solidFill>
                  <a:schemeClr val="accent6"/>
                </a:solidFill>
              </a:endParaRPr>
            </a:p>
          </p:txBody>
        </p:sp>
        <p:sp>
          <p:nvSpPr>
            <p:cNvPr id="12" name="TextBox 11"/>
            <p:cNvSpPr txBox="1"/>
            <p:nvPr/>
          </p:nvSpPr>
          <p:spPr>
            <a:xfrm rot="5400000">
              <a:off x="5900122" y="3781156"/>
              <a:ext cx="1094056"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Reliable</a:t>
              </a:r>
              <a:endParaRPr lang="en-US" sz="1400" dirty="0">
                <a:solidFill>
                  <a:schemeClr val="accent6"/>
                </a:solidFill>
              </a:endParaRPr>
            </a:p>
          </p:txBody>
        </p:sp>
        <p:sp>
          <p:nvSpPr>
            <p:cNvPr id="13" name="TextBox 12"/>
            <p:cNvSpPr txBox="1"/>
            <p:nvPr/>
          </p:nvSpPr>
          <p:spPr>
            <a:xfrm rot="5400000">
              <a:off x="6903843" y="3789446"/>
              <a:ext cx="1094055" cy="347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accent6"/>
                  </a:solidFill>
                </a:rPr>
                <a:t>Transparent </a:t>
              </a:r>
              <a:endParaRPr lang="en-US" sz="1400" dirty="0">
                <a:solidFill>
                  <a:schemeClr val="accent6"/>
                </a:solidFill>
              </a:endParaRPr>
            </a:p>
          </p:txBody>
        </p:sp>
      </p:grpSp>
      <p:pic>
        <p:nvPicPr>
          <p:cNvPr id="15" name="Picture 14"/>
          <p:cNvPicPr>
            <a:picLocks noChangeAspect="1"/>
          </p:cNvPicPr>
          <p:nvPr/>
        </p:nvPicPr>
        <p:blipFill>
          <a:blip r:embed="rId3"/>
          <a:stretch>
            <a:fillRect/>
          </a:stretch>
        </p:blipFill>
        <p:spPr>
          <a:xfrm>
            <a:off x="0" y="1683797"/>
            <a:ext cx="9154525" cy="4174735"/>
          </a:xfrm>
          <a:prstGeom prst="rect">
            <a:avLst/>
          </a:prstGeom>
        </p:spPr>
      </p:pic>
    </p:spTree>
    <p:extLst>
      <p:ext uri="{BB962C8B-B14F-4D97-AF65-F5344CB8AC3E}">
        <p14:creationId xmlns:p14="http://schemas.microsoft.com/office/powerpoint/2010/main" val="457564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Calibration Uncertainty</a:t>
            </a:r>
            <a:endParaRPr lang="en-US" sz="2800" dirty="0"/>
          </a:p>
        </p:txBody>
      </p:sp>
      <p:pic>
        <p:nvPicPr>
          <p:cNvPr id="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76" y="721143"/>
            <a:ext cx="2919675" cy="203185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64" name="Rectangle 63"/>
          <p:cNvSpPr/>
          <p:nvPr/>
        </p:nvSpPr>
        <p:spPr>
          <a:xfrm>
            <a:off x="5698068" y="3094840"/>
            <a:ext cx="2927083" cy="507831"/>
          </a:xfrm>
          <a:prstGeom prst="rect">
            <a:avLst/>
          </a:prstGeom>
        </p:spPr>
        <p:txBody>
          <a:bodyPr wrap="none">
            <a:spAutoFit/>
          </a:bodyPr>
          <a:lstStyle/>
          <a:p>
            <a:pPr marL="274320" lvl="1" indent="0">
              <a:buNone/>
            </a:pPr>
            <a:r>
              <a:rPr lang="en-US" sz="1500" dirty="0" smtClean="0">
                <a:solidFill>
                  <a:schemeClr val="tx2"/>
                </a:solidFill>
              </a:rPr>
              <a:t>Calibration with uncertainties</a:t>
            </a:r>
          </a:p>
          <a:p>
            <a:pPr marL="274320" lvl="1" indent="0">
              <a:buNone/>
            </a:pPr>
            <a:r>
              <a:rPr lang="en-US" sz="1200" dirty="0" smtClean="0">
                <a:solidFill>
                  <a:schemeClr val="tx2"/>
                </a:solidFill>
              </a:rPr>
              <a:t>DAQ</a:t>
            </a:r>
            <a:r>
              <a:rPr lang="en-US" sz="1200" dirty="0">
                <a:solidFill>
                  <a:schemeClr val="tx2"/>
                </a:solidFill>
              </a:rPr>
              <a:t>: Data Acquisition System</a:t>
            </a:r>
            <a:endParaRPr lang="en-US" sz="1200" i="1" dirty="0">
              <a:solidFill>
                <a:schemeClr val="tx2"/>
              </a:solidFill>
            </a:endParaRPr>
          </a:p>
        </p:txBody>
      </p:sp>
      <p:sp>
        <p:nvSpPr>
          <p:cNvPr id="65" name="Content Placeholder 2"/>
          <p:cNvSpPr>
            <a:spLocks noGrp="1"/>
          </p:cNvSpPr>
          <p:nvPr>
            <p:ph sz="quarter" idx="1"/>
          </p:nvPr>
        </p:nvSpPr>
        <p:spPr>
          <a:xfrm>
            <a:off x="225941" y="1088340"/>
            <a:ext cx="4783077" cy="1664657"/>
          </a:xfrm>
        </p:spPr>
        <p:txBody>
          <a:bodyPr>
            <a:normAutofit fontScale="85000" lnSpcReduction="10000"/>
          </a:bodyPr>
          <a:lstStyle/>
          <a:p>
            <a:pPr marL="0" indent="0">
              <a:buNone/>
            </a:pPr>
            <a:r>
              <a:rPr lang="en-US" b="1" dirty="0" smtClean="0">
                <a:solidFill>
                  <a:schemeClr val="tx2"/>
                </a:solidFill>
              </a:rPr>
              <a:t>Uncertainty: </a:t>
            </a:r>
            <a:r>
              <a:rPr lang="en-US" dirty="0" smtClean="0">
                <a:solidFill>
                  <a:schemeClr val="tx2"/>
                </a:solidFill>
              </a:rPr>
              <a:t>informing the quality of measurement</a:t>
            </a:r>
          </a:p>
          <a:p>
            <a:pPr lvl="1"/>
            <a:r>
              <a:rPr lang="en-US" b="1" dirty="0"/>
              <a:t>Assessment Standard: </a:t>
            </a:r>
            <a:r>
              <a:rPr lang="en-US" i="1" dirty="0"/>
              <a:t>JCGM, 2008, Evaluation of </a:t>
            </a:r>
            <a:r>
              <a:rPr lang="en-US" i="1" dirty="0" smtClean="0"/>
              <a:t>measurement data </a:t>
            </a:r>
            <a:r>
              <a:rPr lang="en-US" i="1" dirty="0"/>
              <a:t>– Guide to the expression of uncertainty in </a:t>
            </a:r>
            <a:r>
              <a:rPr lang="en-US" i="1" dirty="0" smtClean="0"/>
              <a:t>measurement (GUM</a:t>
            </a:r>
            <a:r>
              <a:rPr lang="en-US" i="1" dirty="0"/>
              <a:t>), JCGM 100:2008.</a:t>
            </a:r>
            <a:endParaRPr lang="en-US" dirty="0"/>
          </a:p>
        </p:txBody>
      </p:sp>
      <p:sp>
        <p:nvSpPr>
          <p:cNvPr id="66" name="TextBox 65"/>
          <p:cNvSpPr txBox="1"/>
          <p:nvPr/>
        </p:nvSpPr>
        <p:spPr>
          <a:xfrm>
            <a:off x="386248" y="2795702"/>
            <a:ext cx="4800600" cy="646331"/>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200" b="1" dirty="0">
                <a:solidFill>
                  <a:schemeClr val="tx2"/>
                </a:solidFill>
              </a:rPr>
              <a:t>Type A: </a:t>
            </a:r>
            <a:r>
              <a:rPr lang="en-US" sz="1200" dirty="0">
                <a:solidFill>
                  <a:schemeClr val="tx2"/>
                </a:solidFill>
              </a:rPr>
              <a:t>evaluated by statistical </a:t>
            </a:r>
            <a:r>
              <a:rPr lang="en-US" sz="1200" dirty="0" smtClean="0">
                <a:solidFill>
                  <a:schemeClr val="tx2"/>
                </a:solidFill>
              </a:rPr>
              <a:t>methods.</a:t>
            </a:r>
            <a:br>
              <a:rPr lang="en-US" sz="1200" dirty="0" smtClean="0">
                <a:solidFill>
                  <a:schemeClr val="tx2"/>
                </a:solidFill>
              </a:rPr>
            </a:br>
            <a:r>
              <a:rPr lang="en-US" sz="1200" dirty="0" smtClean="0">
                <a:solidFill>
                  <a:schemeClr val="tx2"/>
                </a:solidFill>
              </a:rPr>
              <a:t>Experimental </a:t>
            </a:r>
            <a:r>
              <a:rPr lang="en-US" sz="1200" dirty="0">
                <a:solidFill>
                  <a:schemeClr val="tx2"/>
                </a:solidFill>
              </a:rPr>
              <a:t>variance of independent </a:t>
            </a:r>
            <a:r>
              <a:rPr lang="en-US" sz="1200" dirty="0" smtClean="0">
                <a:solidFill>
                  <a:schemeClr val="tx2"/>
                </a:solidFill>
              </a:rPr>
              <a:t>observations which </a:t>
            </a:r>
            <a:r>
              <a:rPr lang="en-US" sz="1200" dirty="0">
                <a:solidFill>
                  <a:schemeClr val="tx2"/>
                </a:solidFill>
              </a:rPr>
              <a:t>differ in value because of random variations.</a:t>
            </a:r>
          </a:p>
        </p:txBody>
      </p:sp>
      <p:pic>
        <p:nvPicPr>
          <p:cNvPr id="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48" y="3712678"/>
            <a:ext cx="4462462" cy="21050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68" name="TextBox 67"/>
          <p:cNvSpPr txBox="1"/>
          <p:nvPr/>
        </p:nvSpPr>
        <p:spPr>
          <a:xfrm>
            <a:off x="5009018" y="3555237"/>
            <a:ext cx="3996075" cy="830997"/>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200" b="1" dirty="0">
                <a:solidFill>
                  <a:schemeClr val="tx2"/>
                </a:solidFill>
              </a:rPr>
              <a:t>Type B: </a:t>
            </a:r>
            <a:r>
              <a:rPr lang="en-US" sz="1200" dirty="0">
                <a:solidFill>
                  <a:schemeClr val="tx2"/>
                </a:solidFill>
              </a:rPr>
              <a:t>evaluated by other means. </a:t>
            </a:r>
            <a:r>
              <a:rPr lang="en-US" sz="1200" dirty="0" smtClean="0">
                <a:solidFill>
                  <a:schemeClr val="tx2"/>
                </a:solidFill>
              </a:rPr>
              <a:t>Estimates obtained </a:t>
            </a:r>
            <a:r>
              <a:rPr lang="en-US" sz="1200" dirty="0">
                <a:solidFill>
                  <a:schemeClr val="tx2"/>
                </a:solidFill>
              </a:rPr>
              <a:t>using available published </a:t>
            </a:r>
            <a:r>
              <a:rPr lang="en-US" sz="1200" dirty="0" smtClean="0">
                <a:solidFill>
                  <a:schemeClr val="tx2"/>
                </a:solidFill>
              </a:rPr>
              <a:t>knowledge such </a:t>
            </a:r>
            <a:r>
              <a:rPr lang="en-US" sz="1200" dirty="0">
                <a:solidFill>
                  <a:schemeClr val="tx2"/>
                </a:solidFill>
              </a:rPr>
              <a:t>as manufacturer’s specs, </a:t>
            </a:r>
            <a:r>
              <a:rPr lang="en-US" sz="1200" dirty="0" smtClean="0">
                <a:solidFill>
                  <a:schemeClr val="tx2"/>
                </a:solidFill>
              </a:rPr>
              <a:t>calibration certificates</a:t>
            </a:r>
            <a:r>
              <a:rPr lang="en-US" sz="1200" dirty="0">
                <a:solidFill>
                  <a:schemeClr val="tx2"/>
                </a:solidFill>
              </a:rPr>
              <a:t>, reference data from handbooks, etc</a:t>
            </a:r>
            <a:r>
              <a:rPr lang="en-US" sz="1200" dirty="0" smtClean="0">
                <a:solidFill>
                  <a:schemeClr val="tx2"/>
                </a:solidFill>
              </a:rPr>
              <a:t>.</a:t>
            </a:r>
            <a:endParaRPr lang="en-US" sz="1200" dirty="0">
              <a:solidFill>
                <a:schemeClr val="tx2"/>
              </a:solidFill>
            </a:endParaRPr>
          </a:p>
        </p:txBody>
      </p:sp>
      <p:pic>
        <p:nvPicPr>
          <p:cNvPr id="6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263"/>
          <a:stretch/>
        </p:blipFill>
        <p:spPr bwMode="auto">
          <a:xfrm>
            <a:off x="5936788" y="4499438"/>
            <a:ext cx="2303482" cy="159244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14755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Calibration Uncertainty</a:t>
            </a:r>
            <a:endParaRPr lang="en-US" sz="2800" dirty="0"/>
          </a:p>
        </p:txBody>
      </p:sp>
      <p:grpSp>
        <p:nvGrpSpPr>
          <p:cNvPr id="17" name="Group 16"/>
          <p:cNvGrpSpPr/>
          <p:nvPr/>
        </p:nvGrpSpPr>
        <p:grpSpPr>
          <a:xfrm>
            <a:off x="821841" y="1043654"/>
            <a:ext cx="6457176" cy="4677856"/>
            <a:chOff x="611777" y="388679"/>
            <a:chExt cx="6457176" cy="4677856"/>
          </a:xfrm>
        </p:grpSpPr>
        <p:grpSp>
          <p:nvGrpSpPr>
            <p:cNvPr id="18" name="Group 17"/>
            <p:cNvGrpSpPr/>
            <p:nvPr/>
          </p:nvGrpSpPr>
          <p:grpSpPr>
            <a:xfrm>
              <a:off x="611777" y="388679"/>
              <a:ext cx="6457176" cy="2533075"/>
              <a:chOff x="-31833" y="1828800"/>
              <a:chExt cx="6457176" cy="2533075"/>
            </a:xfrm>
          </p:grpSpPr>
          <p:sp>
            <p:nvSpPr>
              <p:cNvPr id="41" name="Rectangle 40"/>
              <p:cNvSpPr/>
              <p:nvPr/>
            </p:nvSpPr>
            <p:spPr>
              <a:xfrm>
                <a:off x="685800" y="2209800"/>
                <a:ext cx="914400"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Type B: Primary Standard</a:t>
                </a:r>
                <a:endParaRPr lang="en-US" sz="1200" b="1" dirty="0">
                  <a:solidFill>
                    <a:schemeClr val="tx1"/>
                  </a:solidFill>
                </a:endParaRPr>
              </a:p>
            </p:txBody>
          </p:sp>
          <p:cxnSp>
            <p:nvCxnSpPr>
              <p:cNvPr id="42" name="Straight Arrow Connector 41"/>
              <p:cNvCxnSpPr/>
              <p:nvPr/>
            </p:nvCxnSpPr>
            <p:spPr>
              <a:xfrm>
                <a:off x="838200" y="2057400"/>
                <a:ext cx="0" cy="25717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535169" y="2362200"/>
                <a:ext cx="300082" cy="369332"/>
              </a:xfrm>
              <a:prstGeom prst="rect">
                <a:avLst/>
              </a:prstGeom>
              <a:noFill/>
            </p:spPr>
            <p:txBody>
              <a:bodyPr wrap="none" rtlCol="0">
                <a:spAutoFit/>
              </a:bodyPr>
              <a:lstStyle/>
              <a:p>
                <a:r>
                  <a:rPr lang="en-US" b="1" dirty="0" smtClean="0"/>
                  <a:t>+</a:t>
                </a:r>
                <a:endParaRPr lang="en-US" b="1" dirty="0"/>
              </a:p>
            </p:txBody>
          </p:sp>
          <p:sp>
            <p:nvSpPr>
              <p:cNvPr id="44" name="TextBox 43"/>
              <p:cNvSpPr txBox="1"/>
              <p:nvPr/>
            </p:nvSpPr>
            <p:spPr>
              <a:xfrm>
                <a:off x="2814268" y="2378449"/>
                <a:ext cx="300082" cy="369332"/>
              </a:xfrm>
              <a:prstGeom prst="rect">
                <a:avLst/>
              </a:prstGeom>
              <a:noFill/>
            </p:spPr>
            <p:txBody>
              <a:bodyPr wrap="none" rtlCol="0">
                <a:spAutoFit/>
              </a:bodyPr>
              <a:lstStyle/>
              <a:p>
                <a:r>
                  <a:rPr lang="en-US" b="1" dirty="0" smtClean="0"/>
                  <a:t>+</a:t>
                </a:r>
                <a:endParaRPr lang="en-US" b="1" dirty="0"/>
              </a:p>
            </p:txBody>
          </p:sp>
          <p:sp>
            <p:nvSpPr>
              <p:cNvPr id="45" name="TextBox 44"/>
              <p:cNvSpPr txBox="1"/>
              <p:nvPr/>
            </p:nvSpPr>
            <p:spPr>
              <a:xfrm>
                <a:off x="3920052" y="2362200"/>
                <a:ext cx="300082" cy="369332"/>
              </a:xfrm>
              <a:prstGeom prst="rect">
                <a:avLst/>
              </a:prstGeom>
              <a:noFill/>
            </p:spPr>
            <p:txBody>
              <a:bodyPr wrap="none" rtlCol="0">
                <a:spAutoFit/>
              </a:bodyPr>
              <a:lstStyle/>
              <a:p>
                <a:r>
                  <a:rPr lang="en-US" b="1" dirty="0" smtClean="0"/>
                  <a:t>+</a:t>
                </a:r>
                <a:endParaRPr lang="en-US" b="1" dirty="0"/>
              </a:p>
            </p:txBody>
          </p:sp>
          <p:sp>
            <p:nvSpPr>
              <p:cNvPr id="46" name="Rectangle 45"/>
              <p:cNvSpPr/>
              <p:nvPr/>
            </p:nvSpPr>
            <p:spPr>
              <a:xfrm>
                <a:off x="1784159" y="2209800"/>
                <a:ext cx="1091551" cy="697468"/>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Type </a:t>
                </a:r>
                <a:r>
                  <a:rPr lang="en-US" sz="1200" b="1" dirty="0" smtClean="0">
                    <a:solidFill>
                      <a:schemeClr val="tx1"/>
                    </a:solidFill>
                  </a:rPr>
                  <a:t>A: Calibration Variation</a:t>
                </a:r>
                <a:endParaRPr lang="en-US" sz="1200" b="1" dirty="0">
                  <a:solidFill>
                    <a:schemeClr val="tx1"/>
                  </a:solidFill>
                </a:endParaRPr>
              </a:p>
            </p:txBody>
          </p:sp>
          <p:sp>
            <p:nvSpPr>
              <p:cNvPr id="47" name="Rectangle 46"/>
              <p:cNvSpPr/>
              <p:nvPr/>
            </p:nvSpPr>
            <p:spPr>
              <a:xfrm>
                <a:off x="3049710" y="2215634"/>
                <a:ext cx="914400"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Type A: </a:t>
                </a:r>
                <a:r>
                  <a:rPr lang="en-US" sz="1200" b="1" dirty="0" smtClean="0">
                    <a:solidFill>
                      <a:schemeClr val="tx1"/>
                    </a:solidFill>
                  </a:rPr>
                  <a:t>Algorithm Accuracy</a:t>
                </a:r>
                <a:endParaRPr lang="en-US" sz="1200" b="1" dirty="0">
                  <a:solidFill>
                    <a:schemeClr val="tx1"/>
                  </a:solidFill>
                </a:endParaRPr>
              </a:p>
            </p:txBody>
          </p:sp>
          <p:sp>
            <p:nvSpPr>
              <p:cNvPr id="48" name="Rectangle 47"/>
              <p:cNvSpPr/>
              <p:nvPr/>
            </p:nvSpPr>
            <p:spPr>
              <a:xfrm>
                <a:off x="4161802" y="2196147"/>
                <a:ext cx="977450"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Type B: </a:t>
                </a:r>
                <a:r>
                  <a:rPr lang="en-US" sz="1200" b="1" dirty="0" smtClean="0">
                    <a:solidFill>
                      <a:schemeClr val="tx1"/>
                    </a:solidFill>
                  </a:rPr>
                  <a:t>Other</a:t>
                </a:r>
              </a:p>
              <a:p>
                <a:pPr algn="ctr"/>
                <a:r>
                  <a:rPr lang="en-US" sz="1200" b="1" dirty="0" smtClean="0">
                    <a:solidFill>
                      <a:schemeClr val="tx1"/>
                    </a:solidFill>
                  </a:rPr>
                  <a:t>e.g., DAS</a:t>
                </a:r>
                <a:endParaRPr lang="en-US" sz="1200" b="1" dirty="0">
                  <a:solidFill>
                    <a:schemeClr val="tx1"/>
                  </a:solidFill>
                </a:endParaRPr>
              </a:p>
            </p:txBody>
          </p:sp>
          <p:sp>
            <p:nvSpPr>
              <p:cNvPr id="49" name="TextBox 48"/>
              <p:cNvSpPr txBox="1"/>
              <p:nvPr/>
            </p:nvSpPr>
            <p:spPr>
              <a:xfrm>
                <a:off x="5100024" y="2368034"/>
                <a:ext cx="299631" cy="369332"/>
              </a:xfrm>
              <a:prstGeom prst="rect">
                <a:avLst/>
              </a:prstGeom>
              <a:noFill/>
            </p:spPr>
            <p:txBody>
              <a:bodyPr wrap="none" rtlCol="0">
                <a:spAutoFit/>
              </a:bodyPr>
              <a:lstStyle/>
              <a:p>
                <a:r>
                  <a:rPr lang="en-US" b="1" dirty="0"/>
                  <a:t>=</a:t>
                </a:r>
              </a:p>
            </p:txBody>
          </p:sp>
          <p:sp>
            <p:nvSpPr>
              <p:cNvPr id="50" name="Rectangle 49"/>
              <p:cNvSpPr/>
              <p:nvPr/>
            </p:nvSpPr>
            <p:spPr>
              <a:xfrm>
                <a:off x="5341426" y="2215634"/>
                <a:ext cx="1083917"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Secondary  Standard Calibration</a:t>
                </a:r>
                <a:endParaRPr lang="en-US" sz="1200" b="1" dirty="0">
                  <a:solidFill>
                    <a:schemeClr val="tx1"/>
                  </a:solidFill>
                </a:endParaRPr>
              </a:p>
            </p:txBody>
          </p:sp>
          <p:sp>
            <p:nvSpPr>
              <p:cNvPr id="51" name="TextBox 50"/>
              <p:cNvSpPr txBox="1"/>
              <p:nvPr/>
            </p:nvSpPr>
            <p:spPr>
              <a:xfrm>
                <a:off x="685800" y="1828800"/>
                <a:ext cx="534070" cy="276999"/>
              </a:xfrm>
              <a:prstGeom prst="rect">
                <a:avLst/>
              </a:prstGeom>
              <a:noFill/>
            </p:spPr>
            <p:txBody>
              <a:bodyPr wrap="none" rtlCol="0">
                <a:spAutoFit/>
              </a:bodyPr>
              <a:lstStyle/>
              <a:p>
                <a:r>
                  <a:rPr lang="en-US" sz="1200" b="1" dirty="0" smtClean="0"/>
                  <a:t>Truth</a:t>
                </a:r>
                <a:endParaRPr lang="en-US" sz="1200" b="1" dirty="0"/>
              </a:p>
            </p:txBody>
          </p:sp>
          <p:sp>
            <p:nvSpPr>
              <p:cNvPr id="52" name="TextBox 51"/>
              <p:cNvSpPr txBox="1"/>
              <p:nvPr/>
            </p:nvSpPr>
            <p:spPr>
              <a:xfrm>
                <a:off x="1719177" y="2984211"/>
                <a:ext cx="1158394" cy="276999"/>
              </a:xfrm>
              <a:prstGeom prst="rect">
                <a:avLst/>
              </a:prstGeom>
              <a:noFill/>
            </p:spPr>
            <p:txBody>
              <a:bodyPr wrap="none" rtlCol="0">
                <a:spAutoFit/>
              </a:bodyPr>
              <a:lstStyle/>
              <a:p>
                <a:r>
                  <a:rPr lang="en-US" sz="1200" b="1" dirty="0"/>
                  <a:t>R</a:t>
                </a:r>
                <a:r>
                  <a:rPr lang="en-US" sz="1200" b="1" dirty="0" smtClean="0"/>
                  <a:t>eproducibility</a:t>
                </a:r>
                <a:endParaRPr lang="en-US" sz="1200" b="1" dirty="0"/>
              </a:p>
            </p:txBody>
          </p:sp>
          <p:sp>
            <p:nvSpPr>
              <p:cNvPr id="53" name="TextBox 52"/>
              <p:cNvSpPr txBox="1"/>
              <p:nvPr/>
            </p:nvSpPr>
            <p:spPr>
              <a:xfrm>
                <a:off x="3114350" y="2971800"/>
                <a:ext cx="750655" cy="276999"/>
              </a:xfrm>
              <a:prstGeom prst="rect">
                <a:avLst/>
              </a:prstGeom>
              <a:noFill/>
            </p:spPr>
            <p:txBody>
              <a:bodyPr wrap="none" rtlCol="0">
                <a:spAutoFit/>
              </a:bodyPr>
              <a:lstStyle/>
              <a:p>
                <a:r>
                  <a:rPr lang="en-US" sz="1200" b="1" dirty="0" smtClean="0"/>
                  <a:t>Trueness</a:t>
                </a:r>
                <a:endParaRPr lang="en-US" sz="1200" b="1" dirty="0"/>
              </a:p>
            </p:txBody>
          </p:sp>
          <p:sp>
            <p:nvSpPr>
              <p:cNvPr id="54" name="TextBox 53"/>
              <p:cNvSpPr txBox="1"/>
              <p:nvPr/>
            </p:nvSpPr>
            <p:spPr>
              <a:xfrm>
                <a:off x="-31833" y="2895600"/>
                <a:ext cx="712714" cy="461665"/>
              </a:xfrm>
              <a:prstGeom prst="rect">
                <a:avLst/>
              </a:prstGeom>
              <a:noFill/>
            </p:spPr>
            <p:txBody>
              <a:bodyPr wrap="none" rtlCol="0">
                <a:spAutoFit/>
              </a:bodyPr>
              <a:lstStyle/>
              <a:p>
                <a:pPr algn="ctr"/>
                <a:r>
                  <a:rPr lang="en-US" sz="1200" b="1" i="1" dirty="0" smtClean="0"/>
                  <a:t>u(x</a:t>
                </a:r>
                <a:r>
                  <a:rPr lang="en-US" sz="1200" b="1" i="1" baseline="-25000" dirty="0" smtClean="0"/>
                  <a:t>i</a:t>
                </a:r>
                <a:r>
                  <a:rPr lang="en-US" sz="1200" b="1" i="1" dirty="0" smtClean="0"/>
                  <a:t>)</a:t>
                </a:r>
                <a:r>
                  <a:rPr lang="en-US" sz="1200" b="1" i="1" baseline="-25000" dirty="0" smtClean="0"/>
                  <a:t> </a:t>
                </a:r>
                <a:endParaRPr lang="en-US" sz="1200" b="1" i="1" baseline="-25000" dirty="0"/>
              </a:p>
              <a:p>
                <a:pPr algn="ctr"/>
                <a:r>
                  <a:rPr lang="en-US" sz="1200" b="1" dirty="0" smtClean="0"/>
                  <a:t>Sources</a:t>
                </a:r>
                <a:endParaRPr lang="en-US" sz="1400" b="1" i="1" baseline="-25000" dirty="0"/>
              </a:p>
            </p:txBody>
          </p:sp>
          <p:sp>
            <p:nvSpPr>
              <p:cNvPr id="55" name="TextBox 54"/>
              <p:cNvSpPr txBox="1"/>
              <p:nvPr/>
            </p:nvSpPr>
            <p:spPr>
              <a:xfrm>
                <a:off x="457200" y="2968823"/>
                <a:ext cx="377026" cy="307777"/>
              </a:xfrm>
              <a:prstGeom prst="rect">
                <a:avLst/>
              </a:prstGeom>
              <a:noFill/>
            </p:spPr>
            <p:txBody>
              <a:bodyPr wrap="none" rtlCol="0">
                <a:spAutoFit/>
              </a:bodyPr>
              <a:lstStyle/>
              <a:p>
                <a:r>
                  <a:rPr lang="en-US" sz="1400" b="1" dirty="0" smtClean="0">
                    <a:latin typeface="Wingdings"/>
                    <a:ea typeface="Wingdings"/>
                    <a:cs typeface="Wingdings"/>
                    <a:sym typeface="Wingdings"/>
                  </a:rPr>
                  <a:t></a:t>
                </a:r>
                <a:endParaRPr lang="en-US" sz="1400" b="1" dirty="0"/>
              </a:p>
            </p:txBody>
          </p:sp>
          <p:sp>
            <p:nvSpPr>
              <p:cNvPr id="56" name="TextBox 55"/>
              <p:cNvSpPr txBox="1"/>
              <p:nvPr/>
            </p:nvSpPr>
            <p:spPr>
              <a:xfrm>
                <a:off x="676377" y="2976880"/>
                <a:ext cx="984437" cy="1384995"/>
              </a:xfrm>
              <a:prstGeom prst="rect">
                <a:avLst/>
              </a:prstGeom>
              <a:noFill/>
            </p:spPr>
            <p:txBody>
              <a:bodyPr wrap="none" rtlCol="0">
                <a:spAutoFit/>
              </a:bodyPr>
              <a:lstStyle/>
              <a:p>
                <a:pPr algn="ctr"/>
                <a:r>
                  <a:rPr lang="en-US" sz="1200" b="1" dirty="0" smtClean="0"/>
                  <a:t>Standard</a:t>
                </a:r>
              </a:p>
              <a:p>
                <a:pPr algn="ctr"/>
                <a:r>
                  <a:rPr lang="en-US" sz="1200" b="1" dirty="0" smtClean="0"/>
                  <a:t>Calibration</a:t>
                </a:r>
              </a:p>
              <a:p>
                <a:pPr algn="ctr"/>
                <a:r>
                  <a:rPr lang="en-US" sz="1200" b="1" dirty="0" smtClean="0"/>
                  <a:t>Certificate:</a:t>
                </a:r>
              </a:p>
              <a:p>
                <a:pPr algn="ctr"/>
                <a:r>
                  <a:rPr lang="en-US" sz="1200" b="1" dirty="0" smtClean="0"/>
                  <a:t>Uncertainty,</a:t>
                </a:r>
              </a:p>
              <a:p>
                <a:pPr algn="ctr"/>
                <a:r>
                  <a:rPr lang="en-US" sz="1200" b="1" dirty="0"/>
                  <a:t>T</a:t>
                </a:r>
                <a:r>
                  <a:rPr lang="en-US" sz="1200" b="1" dirty="0" smtClean="0"/>
                  <a:t>olerance,</a:t>
                </a:r>
              </a:p>
              <a:p>
                <a:pPr algn="ctr"/>
                <a:r>
                  <a:rPr lang="en-US" sz="1200" b="1" dirty="0" smtClean="0"/>
                  <a:t>Accuracy</a:t>
                </a:r>
              </a:p>
              <a:p>
                <a:pPr algn="ctr"/>
                <a:endParaRPr lang="en-US" sz="1200" b="1" dirty="0"/>
              </a:p>
            </p:txBody>
          </p:sp>
          <p:sp>
            <p:nvSpPr>
              <p:cNvPr id="57" name="TextBox 56"/>
              <p:cNvSpPr txBox="1"/>
              <p:nvPr/>
            </p:nvSpPr>
            <p:spPr>
              <a:xfrm>
                <a:off x="4085546" y="2957918"/>
                <a:ext cx="1148841" cy="1015663"/>
              </a:xfrm>
              <a:prstGeom prst="rect">
                <a:avLst/>
              </a:prstGeom>
              <a:noFill/>
            </p:spPr>
            <p:txBody>
              <a:bodyPr wrap="none" rtlCol="0">
                <a:spAutoFit/>
              </a:bodyPr>
              <a:lstStyle/>
              <a:p>
                <a:pPr algn="ctr"/>
                <a:r>
                  <a:rPr lang="en-US" sz="1200" b="1" dirty="0" smtClean="0"/>
                  <a:t>Standard Drift,</a:t>
                </a:r>
              </a:p>
              <a:p>
                <a:pPr algn="ctr"/>
                <a:r>
                  <a:rPr lang="en-US" sz="1200" b="1" dirty="0" smtClean="0"/>
                  <a:t>Temperature </a:t>
                </a:r>
              </a:p>
              <a:p>
                <a:pPr algn="ctr"/>
                <a:r>
                  <a:rPr lang="en-US" sz="1200" b="1" dirty="0" smtClean="0"/>
                  <a:t>Drift, DAS </a:t>
                </a:r>
              </a:p>
              <a:p>
                <a:pPr algn="ctr"/>
                <a:r>
                  <a:rPr lang="en-US" sz="1200" b="1" dirty="0" smtClean="0"/>
                  <a:t>Calibration</a:t>
                </a:r>
                <a:endParaRPr lang="en-US" sz="1200" b="1" dirty="0"/>
              </a:p>
              <a:p>
                <a:pPr algn="ctr"/>
                <a:r>
                  <a:rPr lang="en-US" sz="1200" b="1" dirty="0" smtClean="0"/>
                  <a:t>Certificate, etc.</a:t>
                </a:r>
                <a:endParaRPr lang="en-US" sz="1200" b="1" dirty="0"/>
              </a:p>
            </p:txBody>
          </p:sp>
          <p:sp>
            <p:nvSpPr>
              <p:cNvPr id="58" name="TextBox 57"/>
              <p:cNvSpPr txBox="1"/>
              <p:nvPr/>
            </p:nvSpPr>
            <p:spPr>
              <a:xfrm>
                <a:off x="1524000" y="2907268"/>
                <a:ext cx="300082" cy="369332"/>
              </a:xfrm>
              <a:prstGeom prst="rect">
                <a:avLst/>
              </a:prstGeom>
              <a:noFill/>
            </p:spPr>
            <p:txBody>
              <a:bodyPr wrap="none" rtlCol="0">
                <a:spAutoFit/>
              </a:bodyPr>
              <a:lstStyle/>
              <a:p>
                <a:r>
                  <a:rPr lang="en-US" b="1" dirty="0" smtClean="0"/>
                  <a:t>+</a:t>
                </a:r>
                <a:endParaRPr lang="en-US" b="1" dirty="0"/>
              </a:p>
            </p:txBody>
          </p:sp>
          <p:sp>
            <p:nvSpPr>
              <p:cNvPr id="59" name="TextBox 58"/>
              <p:cNvSpPr txBox="1"/>
              <p:nvPr/>
            </p:nvSpPr>
            <p:spPr>
              <a:xfrm>
                <a:off x="2910517" y="2938044"/>
                <a:ext cx="300082" cy="369332"/>
              </a:xfrm>
              <a:prstGeom prst="rect">
                <a:avLst/>
              </a:prstGeom>
              <a:noFill/>
            </p:spPr>
            <p:txBody>
              <a:bodyPr wrap="none" rtlCol="0">
                <a:spAutoFit/>
              </a:bodyPr>
              <a:lstStyle/>
              <a:p>
                <a:r>
                  <a:rPr lang="en-US" b="1" dirty="0" smtClean="0"/>
                  <a:t>+</a:t>
                </a:r>
                <a:endParaRPr lang="en-US" b="1" dirty="0"/>
              </a:p>
            </p:txBody>
          </p:sp>
          <p:sp>
            <p:nvSpPr>
              <p:cNvPr id="60" name="TextBox 59"/>
              <p:cNvSpPr txBox="1"/>
              <p:nvPr/>
            </p:nvSpPr>
            <p:spPr>
              <a:xfrm>
                <a:off x="5100024" y="2976880"/>
                <a:ext cx="299631" cy="369332"/>
              </a:xfrm>
              <a:prstGeom prst="rect">
                <a:avLst/>
              </a:prstGeom>
              <a:noFill/>
            </p:spPr>
            <p:txBody>
              <a:bodyPr wrap="none" rtlCol="0">
                <a:spAutoFit/>
              </a:bodyPr>
              <a:lstStyle/>
              <a:p>
                <a:r>
                  <a:rPr lang="en-US" b="1" dirty="0"/>
                  <a:t>=</a:t>
                </a:r>
              </a:p>
            </p:txBody>
          </p:sp>
          <p:sp>
            <p:nvSpPr>
              <p:cNvPr id="61" name="TextBox 60"/>
              <p:cNvSpPr txBox="1"/>
              <p:nvPr/>
            </p:nvSpPr>
            <p:spPr>
              <a:xfrm>
                <a:off x="5356037" y="2971800"/>
                <a:ext cx="885179" cy="830997"/>
              </a:xfrm>
              <a:prstGeom prst="rect">
                <a:avLst/>
              </a:prstGeom>
              <a:noFill/>
            </p:spPr>
            <p:txBody>
              <a:bodyPr wrap="none" rtlCol="0">
                <a:spAutoFit/>
              </a:bodyPr>
              <a:lstStyle/>
              <a:p>
                <a:pPr algn="ctr"/>
                <a:r>
                  <a:rPr lang="en-US" sz="1200" b="1" i="1" dirty="0" err="1" smtClean="0"/>
                  <a:t>u</a:t>
                </a:r>
                <a:r>
                  <a:rPr lang="en-US" sz="1200" b="1" i="1" baseline="-25000" dirty="0" err="1"/>
                  <a:t>c</a:t>
                </a:r>
                <a:r>
                  <a:rPr lang="en-US" sz="1200" b="1" i="1" dirty="0" smtClean="0"/>
                  <a:t>(y)</a:t>
                </a:r>
                <a:r>
                  <a:rPr lang="en-US" sz="1200" b="1" i="1" baseline="-25000" dirty="0" smtClean="0"/>
                  <a:t> </a:t>
                </a:r>
                <a:endParaRPr lang="en-US" sz="1200" b="1" i="1" baseline="-25000" dirty="0"/>
              </a:p>
              <a:p>
                <a:pPr algn="ctr"/>
                <a:r>
                  <a:rPr lang="en-US" sz="1200" b="1" dirty="0" smtClean="0"/>
                  <a:t>Secondary</a:t>
                </a:r>
              </a:p>
              <a:p>
                <a:pPr algn="ctr"/>
                <a:r>
                  <a:rPr lang="en-US" sz="1200" b="1" dirty="0" smtClean="0"/>
                  <a:t>Standard</a:t>
                </a:r>
              </a:p>
              <a:p>
                <a:pPr algn="ctr"/>
                <a:r>
                  <a:rPr lang="en-US" sz="1200" b="1" dirty="0" smtClean="0"/>
                  <a:t>Calibration</a:t>
                </a:r>
                <a:endParaRPr lang="en-US" sz="1400" b="1" i="1" baseline="-25000" dirty="0"/>
              </a:p>
            </p:txBody>
          </p:sp>
          <p:sp>
            <p:nvSpPr>
              <p:cNvPr id="62" name="TextBox 61"/>
              <p:cNvSpPr txBox="1"/>
              <p:nvPr/>
            </p:nvSpPr>
            <p:spPr>
              <a:xfrm>
                <a:off x="3874680" y="2912283"/>
                <a:ext cx="300082" cy="369332"/>
              </a:xfrm>
              <a:prstGeom prst="rect">
                <a:avLst/>
              </a:prstGeom>
              <a:noFill/>
            </p:spPr>
            <p:txBody>
              <a:bodyPr wrap="none" rtlCol="0">
                <a:spAutoFit/>
              </a:bodyPr>
              <a:lstStyle/>
              <a:p>
                <a:r>
                  <a:rPr lang="en-US" b="1" dirty="0" smtClean="0"/>
                  <a:t>+</a:t>
                </a:r>
                <a:endParaRPr lang="en-US" b="1" dirty="0"/>
              </a:p>
            </p:txBody>
          </p:sp>
        </p:grpSp>
        <p:sp>
          <p:nvSpPr>
            <p:cNvPr id="19" name="Rectangle 18"/>
            <p:cNvSpPr/>
            <p:nvPr/>
          </p:nvSpPr>
          <p:spPr>
            <a:xfrm>
              <a:off x="1334905" y="3302754"/>
              <a:ext cx="982928"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Type B: Secondary Standard</a:t>
              </a:r>
              <a:endParaRPr lang="en-US" sz="1200" b="1" dirty="0">
                <a:solidFill>
                  <a:schemeClr val="tx1"/>
                </a:solidFill>
              </a:endParaRPr>
            </a:p>
          </p:txBody>
        </p:sp>
        <p:cxnSp>
          <p:nvCxnSpPr>
            <p:cNvPr id="20" name="Straight Arrow Connector 19"/>
            <p:cNvCxnSpPr/>
            <p:nvPr/>
          </p:nvCxnSpPr>
          <p:spPr>
            <a:xfrm>
              <a:off x="1555833" y="3150354"/>
              <a:ext cx="0" cy="25717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46351" y="3455154"/>
              <a:ext cx="300082" cy="369332"/>
            </a:xfrm>
            <a:prstGeom prst="rect">
              <a:avLst/>
            </a:prstGeom>
            <a:noFill/>
          </p:spPr>
          <p:txBody>
            <a:bodyPr wrap="none" rtlCol="0">
              <a:spAutoFit/>
            </a:bodyPr>
            <a:lstStyle/>
            <a:p>
              <a:r>
                <a:rPr lang="en-US" b="1" dirty="0" smtClean="0"/>
                <a:t>+</a:t>
              </a:r>
              <a:endParaRPr lang="en-US" b="1" dirty="0"/>
            </a:p>
          </p:txBody>
        </p:sp>
        <p:sp>
          <p:nvSpPr>
            <p:cNvPr id="22" name="TextBox 21"/>
            <p:cNvSpPr txBox="1"/>
            <p:nvPr/>
          </p:nvSpPr>
          <p:spPr>
            <a:xfrm>
              <a:off x="3457879" y="3483570"/>
              <a:ext cx="300082" cy="369332"/>
            </a:xfrm>
            <a:prstGeom prst="rect">
              <a:avLst/>
            </a:prstGeom>
            <a:noFill/>
          </p:spPr>
          <p:txBody>
            <a:bodyPr wrap="none" rtlCol="0">
              <a:spAutoFit/>
            </a:bodyPr>
            <a:lstStyle/>
            <a:p>
              <a:r>
                <a:rPr lang="en-US" b="1" dirty="0" smtClean="0"/>
                <a:t>+</a:t>
              </a:r>
              <a:endParaRPr lang="en-US" b="1" dirty="0"/>
            </a:p>
          </p:txBody>
        </p:sp>
        <p:sp>
          <p:nvSpPr>
            <p:cNvPr id="23" name="TextBox 22"/>
            <p:cNvSpPr txBox="1"/>
            <p:nvPr/>
          </p:nvSpPr>
          <p:spPr>
            <a:xfrm>
              <a:off x="4563662" y="3466822"/>
              <a:ext cx="300082" cy="369332"/>
            </a:xfrm>
            <a:prstGeom prst="rect">
              <a:avLst/>
            </a:prstGeom>
            <a:noFill/>
          </p:spPr>
          <p:txBody>
            <a:bodyPr wrap="none" rtlCol="0">
              <a:spAutoFit/>
            </a:bodyPr>
            <a:lstStyle/>
            <a:p>
              <a:r>
                <a:rPr lang="en-US" b="1" dirty="0" smtClean="0"/>
                <a:t>+</a:t>
              </a:r>
              <a:endParaRPr lang="en-US" b="1" dirty="0"/>
            </a:p>
          </p:txBody>
        </p:sp>
        <p:sp>
          <p:nvSpPr>
            <p:cNvPr id="24" name="Rectangle 23"/>
            <p:cNvSpPr/>
            <p:nvPr/>
          </p:nvSpPr>
          <p:spPr>
            <a:xfrm>
              <a:off x="2503654" y="3308588"/>
              <a:ext cx="1017527"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Type </a:t>
              </a:r>
              <a:r>
                <a:rPr lang="en-US" sz="1200" b="1" dirty="0" smtClean="0">
                  <a:solidFill>
                    <a:schemeClr val="tx1"/>
                  </a:solidFill>
                </a:rPr>
                <a:t>A: Calibration Variation</a:t>
              </a:r>
              <a:endParaRPr lang="en-US" sz="1200" b="1" dirty="0">
                <a:solidFill>
                  <a:schemeClr val="tx1"/>
                </a:solidFill>
              </a:endParaRPr>
            </a:p>
          </p:txBody>
        </p:sp>
        <p:sp>
          <p:nvSpPr>
            <p:cNvPr id="25" name="Rectangle 24"/>
            <p:cNvSpPr/>
            <p:nvPr/>
          </p:nvSpPr>
          <p:spPr>
            <a:xfrm>
              <a:off x="3693320" y="3325336"/>
              <a:ext cx="914400"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Type A: </a:t>
              </a:r>
              <a:r>
                <a:rPr lang="en-US" sz="1200" b="1" dirty="0" smtClean="0">
                  <a:solidFill>
                    <a:schemeClr val="tx1"/>
                  </a:solidFill>
                </a:rPr>
                <a:t>Algorithm Accuracy</a:t>
              </a:r>
              <a:endParaRPr lang="en-US" sz="1200" b="1" dirty="0">
                <a:solidFill>
                  <a:schemeClr val="tx1"/>
                </a:solidFill>
              </a:endParaRPr>
            </a:p>
          </p:txBody>
        </p:sp>
        <p:sp>
          <p:nvSpPr>
            <p:cNvPr id="26" name="Rectangle 25"/>
            <p:cNvSpPr/>
            <p:nvPr/>
          </p:nvSpPr>
          <p:spPr>
            <a:xfrm>
              <a:off x="4805412" y="3300769"/>
              <a:ext cx="977450"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Type B: </a:t>
              </a:r>
              <a:r>
                <a:rPr lang="en-US" sz="1200" b="1" dirty="0" smtClean="0">
                  <a:solidFill>
                    <a:schemeClr val="tx1"/>
                  </a:solidFill>
                </a:rPr>
                <a:t>Other</a:t>
              </a:r>
            </a:p>
            <a:p>
              <a:pPr algn="ctr"/>
              <a:r>
                <a:rPr lang="en-US" sz="1200" b="1" dirty="0" smtClean="0">
                  <a:solidFill>
                    <a:schemeClr val="tx1"/>
                  </a:solidFill>
                </a:rPr>
                <a:t>e.g., DAS</a:t>
              </a:r>
              <a:endParaRPr lang="en-US" sz="1200" b="1" dirty="0">
                <a:solidFill>
                  <a:schemeClr val="tx1"/>
                </a:solidFill>
              </a:endParaRPr>
            </a:p>
          </p:txBody>
        </p:sp>
        <p:sp>
          <p:nvSpPr>
            <p:cNvPr id="27" name="TextBox 26"/>
            <p:cNvSpPr txBox="1"/>
            <p:nvPr/>
          </p:nvSpPr>
          <p:spPr>
            <a:xfrm>
              <a:off x="5728181" y="3464624"/>
              <a:ext cx="299631" cy="369332"/>
            </a:xfrm>
            <a:prstGeom prst="rect">
              <a:avLst/>
            </a:prstGeom>
            <a:noFill/>
          </p:spPr>
          <p:txBody>
            <a:bodyPr wrap="none" rtlCol="0">
              <a:spAutoFit/>
            </a:bodyPr>
            <a:lstStyle/>
            <a:p>
              <a:r>
                <a:rPr lang="en-US" b="1" dirty="0"/>
                <a:t>=</a:t>
              </a:r>
            </a:p>
          </p:txBody>
        </p:sp>
        <p:sp>
          <p:nvSpPr>
            <p:cNvPr id="28" name="Rectangle 27"/>
            <p:cNvSpPr/>
            <p:nvPr/>
          </p:nvSpPr>
          <p:spPr>
            <a:xfrm>
              <a:off x="5985037" y="3320256"/>
              <a:ext cx="1022502" cy="685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tx1"/>
                  </a:solidFill>
                </a:rPr>
                <a:t>Sensor Calibration</a:t>
              </a:r>
              <a:endParaRPr lang="en-US" sz="1200" b="1" dirty="0">
                <a:solidFill>
                  <a:schemeClr val="tx1"/>
                </a:solidFill>
              </a:endParaRPr>
            </a:p>
          </p:txBody>
        </p:sp>
        <p:sp>
          <p:nvSpPr>
            <p:cNvPr id="29" name="TextBox 28"/>
            <p:cNvSpPr txBox="1"/>
            <p:nvPr/>
          </p:nvSpPr>
          <p:spPr>
            <a:xfrm>
              <a:off x="1403433" y="2921754"/>
              <a:ext cx="534070" cy="276999"/>
            </a:xfrm>
            <a:prstGeom prst="rect">
              <a:avLst/>
            </a:prstGeom>
            <a:noFill/>
          </p:spPr>
          <p:txBody>
            <a:bodyPr wrap="none" rtlCol="0">
              <a:spAutoFit/>
            </a:bodyPr>
            <a:lstStyle/>
            <a:p>
              <a:r>
                <a:rPr lang="en-US" sz="1200" b="1" dirty="0" smtClean="0"/>
                <a:t>Truth</a:t>
              </a:r>
              <a:endParaRPr lang="en-US" sz="1200" b="1" dirty="0"/>
            </a:p>
          </p:txBody>
        </p:sp>
        <p:sp>
          <p:nvSpPr>
            <p:cNvPr id="30" name="TextBox 29"/>
            <p:cNvSpPr txBox="1"/>
            <p:nvPr/>
          </p:nvSpPr>
          <p:spPr>
            <a:xfrm>
              <a:off x="2433220" y="4092555"/>
              <a:ext cx="1158394" cy="276999"/>
            </a:xfrm>
            <a:prstGeom prst="rect">
              <a:avLst/>
            </a:prstGeom>
            <a:noFill/>
          </p:spPr>
          <p:txBody>
            <a:bodyPr wrap="none" rtlCol="0">
              <a:spAutoFit/>
            </a:bodyPr>
            <a:lstStyle/>
            <a:p>
              <a:r>
                <a:rPr lang="en-US" sz="1200" b="1" dirty="0"/>
                <a:t>R</a:t>
              </a:r>
              <a:r>
                <a:rPr lang="en-US" sz="1200" b="1" dirty="0" smtClean="0"/>
                <a:t>eproducibility</a:t>
              </a:r>
              <a:endParaRPr lang="en-US" sz="1200" b="1" dirty="0"/>
            </a:p>
          </p:txBody>
        </p:sp>
        <p:sp>
          <p:nvSpPr>
            <p:cNvPr id="31" name="TextBox 30"/>
            <p:cNvSpPr txBox="1"/>
            <p:nvPr/>
          </p:nvSpPr>
          <p:spPr>
            <a:xfrm>
              <a:off x="3775192" y="4092555"/>
              <a:ext cx="750655" cy="276999"/>
            </a:xfrm>
            <a:prstGeom prst="rect">
              <a:avLst/>
            </a:prstGeom>
            <a:noFill/>
          </p:spPr>
          <p:txBody>
            <a:bodyPr wrap="none" rtlCol="0">
              <a:spAutoFit/>
            </a:bodyPr>
            <a:lstStyle/>
            <a:p>
              <a:r>
                <a:rPr lang="en-US" sz="1200" b="1" dirty="0" smtClean="0"/>
                <a:t>Trueness</a:t>
              </a:r>
              <a:endParaRPr lang="en-US" sz="1200" b="1" dirty="0"/>
            </a:p>
          </p:txBody>
        </p:sp>
        <p:sp>
          <p:nvSpPr>
            <p:cNvPr id="32" name="TextBox 31"/>
            <p:cNvSpPr txBox="1"/>
            <p:nvPr/>
          </p:nvSpPr>
          <p:spPr>
            <a:xfrm>
              <a:off x="685800" y="3988554"/>
              <a:ext cx="712714" cy="461665"/>
            </a:xfrm>
            <a:prstGeom prst="rect">
              <a:avLst/>
            </a:prstGeom>
            <a:noFill/>
          </p:spPr>
          <p:txBody>
            <a:bodyPr wrap="none" rtlCol="0">
              <a:spAutoFit/>
            </a:bodyPr>
            <a:lstStyle/>
            <a:p>
              <a:pPr algn="ctr"/>
              <a:r>
                <a:rPr lang="en-US" sz="1200" b="1" i="1" dirty="0" smtClean="0"/>
                <a:t>u(x</a:t>
              </a:r>
              <a:r>
                <a:rPr lang="en-US" sz="1200" b="1" i="1" baseline="-25000" dirty="0" smtClean="0"/>
                <a:t>i</a:t>
              </a:r>
              <a:r>
                <a:rPr lang="en-US" sz="1200" b="1" i="1" dirty="0" smtClean="0"/>
                <a:t>)</a:t>
              </a:r>
              <a:r>
                <a:rPr lang="en-US" sz="1200" b="1" i="1" baseline="-25000" dirty="0" smtClean="0"/>
                <a:t> </a:t>
              </a:r>
              <a:endParaRPr lang="en-US" sz="1200" b="1" i="1" baseline="-25000" dirty="0"/>
            </a:p>
            <a:p>
              <a:pPr algn="ctr"/>
              <a:r>
                <a:rPr lang="en-US" sz="1200" b="1" dirty="0" smtClean="0"/>
                <a:t>Sources</a:t>
              </a:r>
              <a:endParaRPr lang="en-US" sz="1400" b="1" i="1" baseline="-25000" dirty="0"/>
            </a:p>
          </p:txBody>
        </p:sp>
        <p:sp>
          <p:nvSpPr>
            <p:cNvPr id="33" name="TextBox 32"/>
            <p:cNvSpPr txBox="1"/>
            <p:nvPr/>
          </p:nvSpPr>
          <p:spPr>
            <a:xfrm>
              <a:off x="1174833" y="4061777"/>
              <a:ext cx="377026" cy="307777"/>
            </a:xfrm>
            <a:prstGeom prst="rect">
              <a:avLst/>
            </a:prstGeom>
            <a:noFill/>
          </p:spPr>
          <p:txBody>
            <a:bodyPr wrap="none" rtlCol="0">
              <a:spAutoFit/>
            </a:bodyPr>
            <a:lstStyle/>
            <a:p>
              <a:r>
                <a:rPr lang="en-US" sz="1400" b="1" dirty="0" smtClean="0">
                  <a:latin typeface="Wingdings"/>
                  <a:ea typeface="Wingdings"/>
                  <a:cs typeface="Wingdings"/>
                  <a:sym typeface="Wingdings"/>
                </a:rPr>
                <a:t></a:t>
              </a:r>
              <a:endParaRPr lang="en-US" sz="1400" b="1" dirty="0"/>
            </a:p>
          </p:txBody>
        </p:sp>
        <p:sp>
          <p:nvSpPr>
            <p:cNvPr id="34" name="TextBox 33"/>
            <p:cNvSpPr txBox="1"/>
            <p:nvPr/>
          </p:nvSpPr>
          <p:spPr>
            <a:xfrm>
              <a:off x="1443641" y="4069834"/>
              <a:ext cx="885179" cy="830997"/>
            </a:xfrm>
            <a:prstGeom prst="rect">
              <a:avLst/>
            </a:prstGeom>
            <a:noFill/>
          </p:spPr>
          <p:txBody>
            <a:bodyPr wrap="none" rtlCol="0">
              <a:spAutoFit/>
            </a:bodyPr>
            <a:lstStyle/>
            <a:p>
              <a:pPr algn="ctr"/>
              <a:r>
                <a:rPr lang="en-US" sz="1200" b="1" i="1" dirty="0" err="1"/>
                <a:t>u</a:t>
              </a:r>
              <a:r>
                <a:rPr lang="en-US" sz="1200" b="1" i="1" baseline="-25000" dirty="0" err="1"/>
                <a:t>c</a:t>
              </a:r>
              <a:r>
                <a:rPr lang="en-US" sz="1200" b="1" i="1" dirty="0"/>
                <a:t>(y)</a:t>
              </a:r>
              <a:r>
                <a:rPr lang="en-US" sz="1200" b="1" i="1" baseline="-25000" dirty="0"/>
                <a:t> </a:t>
              </a:r>
            </a:p>
            <a:p>
              <a:pPr algn="ctr"/>
              <a:r>
                <a:rPr lang="en-US" sz="1200" b="1" dirty="0"/>
                <a:t>Secondary</a:t>
              </a:r>
            </a:p>
            <a:p>
              <a:pPr algn="ctr"/>
              <a:r>
                <a:rPr lang="en-US" sz="1200" b="1" dirty="0"/>
                <a:t>Standard</a:t>
              </a:r>
            </a:p>
            <a:p>
              <a:pPr algn="ctr"/>
              <a:r>
                <a:rPr lang="en-US" sz="1200" b="1" dirty="0" smtClean="0"/>
                <a:t>Calibration</a:t>
              </a:r>
              <a:endParaRPr lang="en-US" sz="1400" b="1" i="1" baseline="-25000" dirty="0"/>
            </a:p>
          </p:txBody>
        </p:sp>
        <p:sp>
          <p:nvSpPr>
            <p:cNvPr id="35" name="TextBox 34"/>
            <p:cNvSpPr txBox="1"/>
            <p:nvPr/>
          </p:nvSpPr>
          <p:spPr>
            <a:xfrm>
              <a:off x="4732755" y="4050872"/>
              <a:ext cx="1148841" cy="1015663"/>
            </a:xfrm>
            <a:prstGeom prst="rect">
              <a:avLst/>
            </a:prstGeom>
            <a:noFill/>
          </p:spPr>
          <p:txBody>
            <a:bodyPr wrap="none" rtlCol="0">
              <a:spAutoFit/>
            </a:bodyPr>
            <a:lstStyle/>
            <a:p>
              <a:pPr algn="ctr"/>
              <a:r>
                <a:rPr lang="en-US" sz="1200" b="1" dirty="0"/>
                <a:t>Standard Drift,</a:t>
              </a:r>
            </a:p>
            <a:p>
              <a:pPr algn="ctr"/>
              <a:r>
                <a:rPr lang="en-US" sz="1200" b="1" dirty="0"/>
                <a:t>Temperature </a:t>
              </a:r>
            </a:p>
            <a:p>
              <a:pPr algn="ctr"/>
              <a:r>
                <a:rPr lang="en-US" sz="1200" b="1" dirty="0"/>
                <a:t>Drift, DAS </a:t>
              </a:r>
            </a:p>
            <a:p>
              <a:pPr algn="ctr"/>
              <a:r>
                <a:rPr lang="en-US" sz="1200" b="1" dirty="0"/>
                <a:t>Calibration</a:t>
              </a:r>
            </a:p>
            <a:p>
              <a:pPr algn="ctr"/>
              <a:r>
                <a:rPr lang="en-US" sz="1200" b="1" dirty="0" smtClean="0"/>
                <a:t>Certificate, etc.</a:t>
              </a:r>
              <a:endParaRPr lang="en-US" sz="1200" b="1" dirty="0"/>
            </a:p>
          </p:txBody>
        </p:sp>
        <p:sp>
          <p:nvSpPr>
            <p:cNvPr id="36" name="TextBox 35"/>
            <p:cNvSpPr txBox="1"/>
            <p:nvPr/>
          </p:nvSpPr>
          <p:spPr>
            <a:xfrm>
              <a:off x="2241633" y="4000222"/>
              <a:ext cx="300082" cy="369332"/>
            </a:xfrm>
            <a:prstGeom prst="rect">
              <a:avLst/>
            </a:prstGeom>
            <a:noFill/>
          </p:spPr>
          <p:txBody>
            <a:bodyPr wrap="none" rtlCol="0">
              <a:spAutoFit/>
            </a:bodyPr>
            <a:lstStyle/>
            <a:p>
              <a:r>
                <a:rPr lang="en-US" b="1" dirty="0" smtClean="0"/>
                <a:t>+</a:t>
              </a:r>
              <a:endParaRPr lang="en-US" b="1" dirty="0"/>
            </a:p>
          </p:txBody>
        </p:sp>
        <p:sp>
          <p:nvSpPr>
            <p:cNvPr id="37" name="TextBox 36"/>
            <p:cNvSpPr txBox="1"/>
            <p:nvPr/>
          </p:nvSpPr>
          <p:spPr>
            <a:xfrm>
              <a:off x="3575950" y="4050872"/>
              <a:ext cx="300082" cy="369332"/>
            </a:xfrm>
            <a:prstGeom prst="rect">
              <a:avLst/>
            </a:prstGeom>
            <a:noFill/>
          </p:spPr>
          <p:txBody>
            <a:bodyPr wrap="none" rtlCol="0">
              <a:spAutoFit/>
            </a:bodyPr>
            <a:lstStyle/>
            <a:p>
              <a:r>
                <a:rPr lang="en-US" b="1" dirty="0" smtClean="0"/>
                <a:t>+</a:t>
              </a:r>
              <a:endParaRPr lang="en-US" b="1" dirty="0"/>
            </a:p>
          </p:txBody>
        </p:sp>
        <p:sp>
          <p:nvSpPr>
            <p:cNvPr id="38" name="TextBox 37"/>
            <p:cNvSpPr txBox="1"/>
            <p:nvPr/>
          </p:nvSpPr>
          <p:spPr>
            <a:xfrm>
              <a:off x="5743634" y="4011222"/>
              <a:ext cx="299631" cy="369332"/>
            </a:xfrm>
            <a:prstGeom prst="rect">
              <a:avLst/>
            </a:prstGeom>
            <a:noFill/>
          </p:spPr>
          <p:txBody>
            <a:bodyPr wrap="none" rtlCol="0">
              <a:spAutoFit/>
            </a:bodyPr>
            <a:lstStyle/>
            <a:p>
              <a:r>
                <a:rPr lang="en-US" b="1" dirty="0"/>
                <a:t>=</a:t>
              </a:r>
            </a:p>
          </p:txBody>
        </p:sp>
        <p:sp>
          <p:nvSpPr>
            <p:cNvPr id="39" name="TextBox 38"/>
            <p:cNvSpPr txBox="1"/>
            <p:nvPr/>
          </p:nvSpPr>
          <p:spPr>
            <a:xfrm>
              <a:off x="5999647" y="4069834"/>
              <a:ext cx="885179" cy="646331"/>
            </a:xfrm>
            <a:prstGeom prst="rect">
              <a:avLst/>
            </a:prstGeom>
            <a:noFill/>
          </p:spPr>
          <p:txBody>
            <a:bodyPr wrap="none" rtlCol="0">
              <a:spAutoFit/>
            </a:bodyPr>
            <a:lstStyle/>
            <a:p>
              <a:pPr algn="ctr"/>
              <a:r>
                <a:rPr lang="en-US" sz="1200" b="1" i="1" dirty="0" err="1" smtClean="0"/>
                <a:t>u</a:t>
              </a:r>
              <a:r>
                <a:rPr lang="en-US" sz="1200" b="1" i="1" baseline="-25000" dirty="0" err="1"/>
                <a:t>c</a:t>
              </a:r>
              <a:r>
                <a:rPr lang="en-US" sz="1200" b="1" i="1" dirty="0" smtClean="0"/>
                <a:t>(y)</a:t>
              </a:r>
              <a:r>
                <a:rPr lang="en-US" sz="1200" b="1" i="1" baseline="-25000" dirty="0" smtClean="0"/>
                <a:t> </a:t>
              </a:r>
              <a:endParaRPr lang="en-US" sz="1200" b="1" i="1" baseline="-25000" dirty="0"/>
            </a:p>
            <a:p>
              <a:pPr algn="ctr"/>
              <a:r>
                <a:rPr lang="en-US" sz="1200" b="1" dirty="0" smtClean="0"/>
                <a:t>Sensor</a:t>
              </a:r>
            </a:p>
            <a:p>
              <a:pPr algn="ctr"/>
              <a:r>
                <a:rPr lang="en-US" sz="1200" b="1" dirty="0" smtClean="0"/>
                <a:t>Calibration</a:t>
              </a:r>
              <a:endParaRPr lang="en-US" sz="1400" b="1" i="1" baseline="-25000" dirty="0"/>
            </a:p>
          </p:txBody>
        </p:sp>
        <p:sp>
          <p:nvSpPr>
            <p:cNvPr id="40" name="TextBox 39"/>
            <p:cNvSpPr txBox="1"/>
            <p:nvPr/>
          </p:nvSpPr>
          <p:spPr>
            <a:xfrm>
              <a:off x="4509751" y="4041188"/>
              <a:ext cx="300082" cy="369332"/>
            </a:xfrm>
            <a:prstGeom prst="rect">
              <a:avLst/>
            </a:prstGeom>
            <a:noFill/>
          </p:spPr>
          <p:txBody>
            <a:bodyPr wrap="none" rtlCol="0">
              <a:spAutoFit/>
            </a:bodyPr>
            <a:lstStyle/>
            <a:p>
              <a:r>
                <a:rPr lang="en-US" b="1" dirty="0" smtClean="0"/>
                <a:t>+</a:t>
              </a:r>
              <a:endParaRPr lang="en-US" b="1" dirty="0"/>
            </a:p>
          </p:txBody>
        </p:sp>
      </p:grpSp>
    </p:spTree>
    <p:extLst>
      <p:ext uri="{BB962C8B-B14F-4D97-AF65-F5344CB8AC3E}">
        <p14:creationId xmlns:p14="http://schemas.microsoft.com/office/powerpoint/2010/main" val="1611367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Calibration Uncertainty </a:t>
            </a:r>
            <a:endParaRPr lang="en-US" sz="2800" dirty="0"/>
          </a:p>
        </p:txBody>
      </p:sp>
      <mc:AlternateContent xmlns:mc="http://schemas.openxmlformats.org/markup-compatibility/2006" xmlns:a14="http://schemas.microsoft.com/office/drawing/2010/main">
        <mc:Choice Requires="a14">
          <p:sp>
            <p:nvSpPr>
              <p:cNvPr id="63" name="Content Placeholder 2"/>
              <p:cNvSpPr>
                <a:spLocks noGrp="1"/>
              </p:cNvSpPr>
              <p:nvPr>
                <p:ph sz="quarter" idx="1"/>
              </p:nvPr>
            </p:nvSpPr>
            <p:spPr>
              <a:xfrm>
                <a:off x="152400" y="1438567"/>
                <a:ext cx="8639432" cy="4568952"/>
              </a:xfrm>
            </p:spPr>
            <p:txBody>
              <a:bodyPr>
                <a:normAutofit/>
              </a:bodyPr>
              <a:lstStyle/>
              <a:p>
                <a:pPr lvl="1"/>
                <a:r>
                  <a:rPr lang="en-US" sz="2300" b="1" dirty="0" smtClean="0"/>
                  <a:t>Truth: </a:t>
                </a:r>
                <a:r>
                  <a:rPr lang="en-US" sz="2300" dirty="0" smtClean="0"/>
                  <a:t>Uncertainty of the reference or </a:t>
                </a:r>
                <a:br>
                  <a:rPr lang="en-US" sz="2300" dirty="0" smtClean="0"/>
                </a:br>
                <a:r>
                  <a:rPr lang="en-US" sz="2300" dirty="0" smtClean="0"/>
                  <a:t>“truth”</a:t>
                </a:r>
              </a:p>
              <a:p>
                <a:pPr lvl="3"/>
                <a:r>
                  <a:rPr lang="en-US" dirty="0" smtClean="0"/>
                  <a:t>Typically a value obtained by Type B analysis</a:t>
                </a:r>
              </a:p>
              <a:p>
                <a:pPr marL="868680" lvl="3" indent="0">
                  <a:buNone/>
                </a:pPr>
                <a:r>
                  <a:rPr lang="en-US" dirty="0" smtClean="0"/>
                  <a:t>	</a:t>
                </a:r>
                <a14:m>
                  <m:oMath xmlns:m="http://schemas.openxmlformats.org/officeDocument/2006/math">
                    <m:sSub>
                      <m:sSubPr>
                        <m:ctrlPr>
                          <a:rPr lang="en-US" i="1">
                            <a:latin typeface="Cambria Math"/>
                          </a:rPr>
                        </m:ctrlPr>
                      </m:sSubPr>
                      <m:e>
                        <m:r>
                          <a:rPr lang="en-US" i="1">
                            <a:latin typeface="Cambria Math"/>
                          </a:rPr>
                          <m:t>𝑢</m:t>
                        </m:r>
                      </m:e>
                      <m:sub>
                        <m:r>
                          <a:rPr lang="en-US" i="1">
                            <a:latin typeface="Cambria Math"/>
                          </a:rPr>
                          <m:t>𝑡𝑟𝑢</m:t>
                        </m:r>
                        <m:r>
                          <a:rPr lang="en-US" b="0" i="1" smtClean="0">
                            <a:latin typeface="Cambria Math"/>
                          </a:rPr>
                          <m:t>𝑡h</m:t>
                        </m:r>
                      </m:sub>
                    </m:sSub>
                    <m:r>
                      <a:rPr lang="en-US" i="1">
                        <a:latin typeface="Cambria Math"/>
                      </a:rPr>
                      <m:t>=</m:t>
                    </m:r>
                  </m:oMath>
                </a14:m>
                <a:r>
                  <a:rPr lang="en-US" dirty="0" smtClean="0"/>
                  <a:t> standard’s calibration sheet</a:t>
                </a:r>
              </a:p>
              <a:p>
                <a:pPr lvl="1"/>
                <a:r>
                  <a:rPr lang="en-US" sz="2300" b="1" dirty="0" smtClean="0"/>
                  <a:t>Trueness: </a:t>
                </a:r>
                <a:r>
                  <a:rPr lang="en-US" sz="2300" dirty="0" smtClean="0"/>
                  <a:t>Measurements taken at the same time as the truth</a:t>
                </a:r>
                <a:endParaRPr lang="en-US" dirty="0"/>
              </a:p>
              <a:p>
                <a:pPr marL="274320" lvl="1" indent="0">
                  <a:buNone/>
                </a:pPr>
                <a:r>
                  <a:rPr lang="en-US" sz="2400" dirty="0" smtClean="0"/>
                  <a:t>	</a:t>
                </a:r>
                <a14:m>
                  <m:oMath xmlns:m="http://schemas.openxmlformats.org/officeDocument/2006/math">
                    <m:sSub>
                      <m:sSubPr>
                        <m:ctrlPr>
                          <a:rPr lang="en-US" sz="1600" i="1">
                            <a:latin typeface="Cambria Math"/>
                          </a:rPr>
                        </m:ctrlPr>
                      </m:sSubPr>
                      <m:e>
                        <m:r>
                          <a:rPr lang="en-US" sz="1600" i="1">
                            <a:latin typeface="Cambria Math"/>
                          </a:rPr>
                          <m:t>𝑢</m:t>
                        </m:r>
                      </m:e>
                      <m:sub>
                        <m:r>
                          <a:rPr lang="en-US" sz="1600" i="1">
                            <a:latin typeface="Cambria Math"/>
                          </a:rPr>
                          <m:t>𝑡𝑟𝑢𝑒𝑛𝑒𝑠𝑠</m:t>
                        </m:r>
                      </m:sub>
                    </m:sSub>
                    <m:r>
                      <a:rPr lang="en-US" sz="1600" i="1">
                        <a:latin typeface="Cambria Math"/>
                      </a:rPr>
                      <m:t>= </m:t>
                    </m:r>
                    <m:r>
                      <m:rPr>
                        <m:sty m:val="p"/>
                      </m:rPr>
                      <a:rPr lang="en-US" sz="1600" i="1">
                        <a:latin typeface="Cambria Math"/>
                      </a:rPr>
                      <m:t>s</m:t>
                    </m:r>
                    <m:d>
                      <m:dPr>
                        <m:ctrlPr>
                          <a:rPr lang="en-US" sz="1600" i="1">
                            <a:latin typeface="Cambria Math"/>
                          </a:rPr>
                        </m:ctrlPr>
                      </m:dPr>
                      <m:e>
                        <m:r>
                          <a:rPr lang="en-US" sz="1600" b="0" i="1" smtClean="0">
                            <a:latin typeface="Cambria Math"/>
                          </a:rPr>
                          <m:t>𝑞</m:t>
                        </m:r>
                      </m:e>
                    </m:d>
                    <m:r>
                      <a:rPr lang="en-US" sz="1600" i="1">
                        <a:latin typeface="Cambria Math"/>
                      </a:rPr>
                      <m:t>=</m:t>
                    </m:r>
                    <m:sSup>
                      <m:sSupPr>
                        <m:ctrlPr>
                          <a:rPr lang="en-US" sz="1600" i="1">
                            <a:latin typeface="Cambria Math"/>
                          </a:rPr>
                        </m:ctrlPr>
                      </m:sSupPr>
                      <m:e>
                        <m:d>
                          <m:dPr>
                            <m:begChr m:val="["/>
                            <m:endChr m:val="]"/>
                            <m:ctrlPr>
                              <a:rPr lang="en-US" sz="1600" i="1">
                                <a:latin typeface="Cambria Math"/>
                              </a:rPr>
                            </m:ctrlPr>
                          </m:dPr>
                          <m:e>
                            <m:f>
                              <m:fPr>
                                <m:ctrlPr>
                                  <a:rPr lang="en-US" sz="1600" i="1">
                                    <a:latin typeface="Cambria Math"/>
                                  </a:rPr>
                                </m:ctrlPr>
                              </m:fPr>
                              <m:num>
                                <m:r>
                                  <a:rPr lang="en-US" sz="1600" i="1">
                                    <a:latin typeface="Cambria Math"/>
                                  </a:rPr>
                                  <m:t>1</m:t>
                                </m:r>
                              </m:num>
                              <m:den>
                                <m:r>
                                  <a:rPr lang="en-US" sz="1600" i="1">
                                    <a:latin typeface="Cambria Math"/>
                                  </a:rPr>
                                  <m:t>𝑛</m:t>
                                </m:r>
                              </m:den>
                            </m:f>
                            <m:nary>
                              <m:naryPr>
                                <m:chr m:val="∑"/>
                                <m:ctrlPr>
                                  <a:rPr lang="en-US" sz="1600" i="1">
                                    <a:latin typeface="Cambria Math"/>
                                  </a:rPr>
                                </m:ctrlPr>
                              </m:naryPr>
                              <m:sub>
                                <m:r>
                                  <m:rPr>
                                    <m:brk m:alnAt="23"/>
                                  </m:rPr>
                                  <a:rPr lang="en-US" sz="1600" i="1">
                                    <a:latin typeface="Cambria Math"/>
                                  </a:rPr>
                                  <m:t>𝑗</m:t>
                                </m:r>
                                <m:r>
                                  <a:rPr lang="en-US" sz="1600" i="1">
                                    <a:latin typeface="Cambria Math"/>
                                  </a:rPr>
                                  <m:t>=1</m:t>
                                </m:r>
                              </m:sub>
                              <m:sup>
                                <m:r>
                                  <a:rPr lang="en-US" sz="1600" i="1">
                                    <a:latin typeface="Cambria Math"/>
                                  </a:rPr>
                                  <m:t>𝑛</m:t>
                                </m:r>
                              </m:sup>
                              <m:e>
                                <m:sSup>
                                  <m:sSupPr>
                                    <m:ctrlPr>
                                      <a:rPr lang="en-US" sz="1600" i="1">
                                        <a:latin typeface="Cambria Math"/>
                                      </a:rPr>
                                    </m:ctrlPr>
                                  </m:sSupPr>
                                  <m:e>
                                    <m:sSub>
                                      <m:sSubPr>
                                        <m:ctrlPr>
                                          <a:rPr lang="en-US" sz="1600" i="1">
                                            <a:latin typeface="Cambria Math"/>
                                          </a:rPr>
                                        </m:ctrlPr>
                                      </m:sSubPr>
                                      <m:e>
                                        <m:r>
                                          <a:rPr lang="en-US" sz="1600" i="1">
                                            <a:latin typeface="Cambria Math"/>
                                          </a:rPr>
                                          <m:t>(</m:t>
                                        </m:r>
                                        <m:r>
                                          <a:rPr lang="en-US" sz="1600" i="1">
                                            <a:latin typeface="Cambria Math"/>
                                          </a:rPr>
                                          <m:t>𝑞</m:t>
                                        </m:r>
                                      </m:e>
                                      <m:sub>
                                        <m:r>
                                          <a:rPr lang="en-US" sz="1600" i="1">
                                            <a:latin typeface="Cambria Math"/>
                                          </a:rPr>
                                          <m:t>𝑗</m:t>
                                        </m:r>
                                      </m:sub>
                                    </m:sSub>
                                    <m:r>
                                      <a:rPr lang="en-US" sz="1600" i="1">
                                        <a:latin typeface="Cambria Math"/>
                                      </a:rPr>
                                      <m:t>−</m:t>
                                    </m:r>
                                    <m:sSub>
                                      <m:sSubPr>
                                        <m:ctrlPr>
                                          <a:rPr lang="en-US" sz="1600" i="1">
                                            <a:latin typeface="Cambria Math"/>
                                          </a:rPr>
                                        </m:ctrlPr>
                                      </m:sSubPr>
                                      <m:e>
                                        <m:r>
                                          <a:rPr lang="en-US" sz="1600" b="0" i="1" smtClean="0">
                                            <a:latin typeface="Cambria Math"/>
                                          </a:rPr>
                                          <m:t>𝑡𝑟𝑢𝑡h</m:t>
                                        </m:r>
                                      </m:e>
                                      <m:sub>
                                        <m:r>
                                          <a:rPr lang="en-US" sz="1600" i="1">
                                            <a:latin typeface="Cambria Math"/>
                                          </a:rPr>
                                          <m:t>𝑗</m:t>
                                        </m:r>
                                      </m:sub>
                                    </m:sSub>
                                    <m:r>
                                      <a:rPr lang="en-US" sz="1600" i="1">
                                        <a:latin typeface="Cambria Math"/>
                                      </a:rPr>
                                      <m:t>)</m:t>
                                    </m:r>
                                  </m:e>
                                  <m:sup>
                                    <m:r>
                                      <a:rPr lang="en-US" sz="1600" i="1">
                                        <a:latin typeface="Cambria Math"/>
                                      </a:rPr>
                                      <m:t>2</m:t>
                                    </m:r>
                                  </m:sup>
                                </m:sSup>
                              </m:e>
                            </m:nary>
                          </m:e>
                        </m:d>
                      </m:e>
                      <m:sup>
                        <m:f>
                          <m:fPr>
                            <m:ctrlPr>
                              <a:rPr lang="en-US" sz="1600" i="1">
                                <a:latin typeface="Cambria Math"/>
                              </a:rPr>
                            </m:ctrlPr>
                          </m:fPr>
                          <m:num>
                            <m:r>
                              <a:rPr lang="en-US" sz="1600" i="1">
                                <a:latin typeface="Cambria Math"/>
                              </a:rPr>
                              <m:t>1</m:t>
                            </m:r>
                          </m:num>
                          <m:den>
                            <m:r>
                              <a:rPr lang="en-US" sz="1600" i="1">
                                <a:latin typeface="Cambria Math"/>
                              </a:rPr>
                              <m:t>2</m:t>
                            </m:r>
                          </m:den>
                        </m:f>
                      </m:sup>
                    </m:sSup>
                  </m:oMath>
                </a14:m>
                <a:endParaRPr lang="en-US" sz="2000" dirty="0" smtClean="0"/>
              </a:p>
              <a:p>
                <a:pPr lvl="1"/>
                <a:r>
                  <a:rPr lang="en-US" sz="2300" b="1" dirty="0" smtClean="0"/>
                  <a:t>DAS: </a:t>
                </a:r>
                <a:r>
                  <a:rPr lang="en-US" sz="2300" dirty="0"/>
                  <a:t>Uncertainty of data acquisition system</a:t>
                </a:r>
              </a:p>
              <a:p>
                <a:pPr marL="868680" lvl="3" indent="0">
                  <a:buNone/>
                </a:pPr>
                <a:r>
                  <a:rPr lang="en-US" dirty="0"/>
                  <a:t>	</a:t>
                </a:r>
                <a14:m>
                  <m:oMath xmlns:m="http://schemas.openxmlformats.org/officeDocument/2006/math">
                    <m:sSub>
                      <m:sSubPr>
                        <m:ctrlPr>
                          <a:rPr lang="en-US" i="1">
                            <a:latin typeface="Cambria Math"/>
                          </a:rPr>
                        </m:ctrlPr>
                      </m:sSubPr>
                      <m:e>
                        <m:r>
                          <a:rPr lang="en-US" i="1">
                            <a:latin typeface="Cambria Math"/>
                          </a:rPr>
                          <m:t>𝑢</m:t>
                        </m:r>
                      </m:e>
                      <m:sub>
                        <m:r>
                          <a:rPr lang="en-US" i="1">
                            <a:latin typeface="Cambria Math"/>
                          </a:rPr>
                          <m:t>𝐷𝐴𝑄</m:t>
                        </m:r>
                      </m:sub>
                    </m:sSub>
                    <m:r>
                      <a:rPr lang="en-US" i="1">
                        <a:latin typeface="Cambria Math"/>
                      </a:rPr>
                      <m:t>=</m:t>
                    </m:r>
                    <m:d>
                      <m:dPr>
                        <m:ctrlPr>
                          <a:rPr lang="en-US" i="1">
                            <a:latin typeface="Cambria Math"/>
                          </a:rPr>
                        </m:ctrlPr>
                      </m:dPr>
                      <m:e>
                        <m:f>
                          <m:fPr>
                            <m:ctrlPr>
                              <a:rPr lang="en-US" i="1">
                                <a:latin typeface="Cambria Math"/>
                              </a:rPr>
                            </m:ctrlPr>
                          </m:fPr>
                          <m:num>
                            <m:r>
                              <a:rPr lang="en-US" i="1">
                                <a:latin typeface="Cambria Math"/>
                              </a:rPr>
                              <m:t>𝜕</m:t>
                            </m:r>
                            <m:r>
                              <a:rPr lang="en-US" i="1">
                                <a:latin typeface="Cambria Math"/>
                              </a:rPr>
                              <m:t>𝑞</m:t>
                            </m:r>
                          </m:num>
                          <m:den>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𝐷𝐴𝑄</m:t>
                                </m:r>
                              </m:sub>
                            </m:sSub>
                          </m:den>
                        </m:f>
                      </m:e>
                    </m:d>
                    <m:r>
                      <a:rPr lang="en-US" i="1">
                        <a:latin typeface="Cambria Math"/>
                        <a:ea typeface="Cambria Math"/>
                      </a:rPr>
                      <m:t>∙</m:t>
                    </m:r>
                    <m:r>
                      <a:rPr lang="en-US" i="1">
                        <a:latin typeface="Cambria Math"/>
                      </a:rPr>
                      <m:t>𝑢</m:t>
                    </m:r>
                    <m:d>
                      <m:dPr>
                        <m:ctrlPr>
                          <a:rPr lang="en-US" i="1">
                            <a:latin typeface="Cambria Math"/>
                          </a:rPr>
                        </m:ctrlPr>
                      </m:dPr>
                      <m:e>
                        <m:sSub>
                          <m:sSubPr>
                            <m:ctrlPr>
                              <a:rPr lang="en-US" i="1">
                                <a:latin typeface="Cambria Math"/>
                              </a:rPr>
                            </m:ctrlPr>
                          </m:sSubPr>
                          <m:e>
                            <m:r>
                              <a:rPr lang="en-US" i="1">
                                <a:latin typeface="Cambria Math"/>
                              </a:rPr>
                              <m:t>𝑥</m:t>
                            </m:r>
                          </m:e>
                          <m:sub>
                            <m:r>
                              <a:rPr lang="en-US" i="1">
                                <a:latin typeface="Cambria Math"/>
                              </a:rPr>
                              <m:t>𝐷𝐴𝑄</m:t>
                            </m:r>
                          </m:sub>
                        </m:sSub>
                      </m:e>
                    </m:d>
                  </m:oMath>
                </a14:m>
                <a:endParaRPr lang="en-US" sz="2000" dirty="0" smtClean="0"/>
              </a:p>
            </p:txBody>
          </p:sp>
        </mc:Choice>
        <mc:Fallback xmlns="">
          <p:sp>
            <p:nvSpPr>
              <p:cNvPr id="63" name="Content Placeholder 2"/>
              <p:cNvSpPr>
                <a:spLocks noGrp="1" noRot="1" noChangeAspect="1" noMove="1" noResize="1" noEditPoints="1" noAdjustHandles="1" noChangeArrowheads="1" noChangeShapeType="1" noTextEdit="1"/>
              </p:cNvSpPr>
              <p:nvPr>
                <p:ph sz="quarter" idx="1"/>
              </p:nvPr>
            </p:nvSpPr>
            <p:spPr>
              <a:xfrm>
                <a:off x="152400" y="1438567"/>
                <a:ext cx="8639432" cy="4568952"/>
              </a:xfrm>
              <a:blipFill>
                <a:blip r:embed="rId3"/>
                <a:stretch>
                  <a:fillRect t="-2003"/>
                </a:stretch>
              </a:blipFill>
            </p:spPr>
            <p:txBody>
              <a:bodyPr/>
              <a:lstStyle/>
              <a:p>
                <a:r>
                  <a:rPr lang="en-US">
                    <a:noFill/>
                  </a:rPr>
                  <a:t> </a:t>
                </a:r>
              </a:p>
            </p:txBody>
          </p:sp>
        </mc:Fallback>
      </mc:AlternateContent>
      <p:pic>
        <p:nvPicPr>
          <p:cNvPr id="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268" y="657602"/>
            <a:ext cx="3094559" cy="215356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3445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Calibration Uncertainty </a:t>
            </a:r>
            <a:endParaRPr lang="en-US" sz="2800"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355133" y="1067377"/>
                <a:ext cx="8211312" cy="4636008"/>
              </a:xfrm>
            </p:spPr>
            <p:txBody>
              <a:bodyPr/>
              <a:lstStyle/>
              <a:p>
                <a:pPr lvl="1"/>
                <a:r>
                  <a:rPr lang="en-US" sz="1800" b="1" dirty="0"/>
                  <a:t>Repeatability: </a:t>
                </a:r>
                <a:r>
                  <a:rPr lang="en-US" sz="1800" dirty="0"/>
                  <a:t>Measurements taken under the same conditions</a:t>
                </a:r>
              </a:p>
              <a:p>
                <a:pPr lvl="3"/>
                <a:r>
                  <a:rPr lang="en-US" sz="1200" dirty="0"/>
                  <a:t>Same measurement procedure</a:t>
                </a:r>
              </a:p>
              <a:p>
                <a:pPr lvl="3"/>
                <a:r>
                  <a:rPr lang="en-US" sz="1200" dirty="0"/>
                  <a:t>Same observer/operator</a:t>
                </a:r>
              </a:p>
              <a:p>
                <a:pPr lvl="3"/>
                <a:r>
                  <a:rPr lang="en-US" sz="1200" dirty="0"/>
                  <a:t>Same measuring instrument under same conditions</a:t>
                </a:r>
              </a:p>
              <a:p>
                <a:pPr lvl="3"/>
                <a:r>
                  <a:rPr lang="en-US" sz="1200" dirty="0"/>
                  <a:t>Same location</a:t>
                </a:r>
              </a:p>
              <a:p>
                <a:pPr lvl="3"/>
                <a:r>
                  <a:rPr lang="en-US" sz="1200" dirty="0"/>
                  <a:t>Repetition over a short period of time</a:t>
                </a:r>
              </a:p>
              <a:p>
                <a:pPr marL="274320" lvl="1" indent="0">
                  <a:buNone/>
                </a:pPr>
                <a14:m>
                  <m:oMathPara xmlns:m="http://schemas.openxmlformats.org/officeDocument/2006/math">
                    <m:oMathParaPr>
                      <m:jc m:val="centerGroup"/>
                    </m:oMathParaPr>
                    <m:oMath xmlns:m="http://schemas.openxmlformats.org/officeDocument/2006/math">
                      <m:sSub>
                        <m:sSubPr>
                          <m:ctrlPr>
                            <a:rPr lang="en-US" sz="1600" i="1">
                              <a:latin typeface="Cambria Math"/>
                            </a:rPr>
                          </m:ctrlPr>
                        </m:sSubPr>
                        <m:e>
                          <m:r>
                            <a:rPr lang="en-US" sz="1600" i="1">
                              <a:latin typeface="Cambria Math"/>
                            </a:rPr>
                            <m:t>𝑢</m:t>
                          </m:r>
                        </m:e>
                        <m:sub>
                          <m:r>
                            <a:rPr lang="en-US" sz="1600" i="1">
                              <a:latin typeface="Cambria Math"/>
                            </a:rPr>
                            <m:t>𝑟𝑒𝑝𝑒𝑎𝑡𝑎𝑏𝑖𝑙𝑖𝑡𝑦</m:t>
                          </m:r>
                        </m:sub>
                      </m:sSub>
                      <m:r>
                        <a:rPr lang="en-US" sz="1600" i="1">
                          <a:latin typeface="Cambria Math"/>
                        </a:rPr>
                        <m:t>=</m:t>
                      </m:r>
                      <m:r>
                        <m:rPr>
                          <m:sty m:val="p"/>
                        </m:rPr>
                        <a:rPr lang="en-US" sz="1600" i="1">
                          <a:latin typeface="Cambria Math"/>
                        </a:rPr>
                        <m:t>s</m:t>
                      </m:r>
                      <m:d>
                        <m:dPr>
                          <m:ctrlPr>
                            <a:rPr lang="en-US" sz="1600" i="1">
                              <a:latin typeface="Cambria Math"/>
                            </a:rPr>
                          </m:ctrlPr>
                        </m:dPr>
                        <m:e>
                          <m:acc>
                            <m:accPr>
                              <m:chr m:val="̅"/>
                              <m:ctrlPr>
                                <a:rPr lang="en-US" sz="1600" i="1">
                                  <a:latin typeface="Cambria Math"/>
                                </a:rPr>
                              </m:ctrlPr>
                            </m:accPr>
                            <m:e>
                              <m:r>
                                <a:rPr lang="en-US" sz="1600" i="1">
                                  <a:latin typeface="Cambria Math"/>
                                </a:rPr>
                                <m:t>𝑞</m:t>
                              </m:r>
                            </m:e>
                          </m:acc>
                        </m:e>
                      </m:d>
                      <m:r>
                        <a:rPr lang="en-US" sz="1600" i="1">
                          <a:latin typeface="Cambria Math"/>
                        </a:rPr>
                        <m:t>=</m:t>
                      </m:r>
                      <m:sSup>
                        <m:sSupPr>
                          <m:ctrlPr>
                            <a:rPr lang="en-US" sz="1600" i="1">
                              <a:latin typeface="Cambria Math"/>
                            </a:rPr>
                          </m:ctrlPr>
                        </m:sSupPr>
                        <m:e>
                          <m:d>
                            <m:dPr>
                              <m:begChr m:val="["/>
                              <m:endChr m:val="]"/>
                              <m:ctrlPr>
                                <a:rPr lang="en-US" sz="1600" i="1">
                                  <a:latin typeface="Cambria Math"/>
                                </a:rPr>
                              </m:ctrlPr>
                            </m:dPr>
                            <m:e>
                              <m:f>
                                <m:fPr>
                                  <m:ctrlPr>
                                    <a:rPr lang="en-US" sz="1600" i="1">
                                      <a:latin typeface="Cambria Math"/>
                                    </a:rPr>
                                  </m:ctrlPr>
                                </m:fPr>
                                <m:num>
                                  <m:r>
                                    <a:rPr lang="en-US" sz="1600" i="1">
                                      <a:latin typeface="Cambria Math"/>
                                    </a:rPr>
                                    <m:t>1</m:t>
                                  </m:r>
                                </m:num>
                                <m:den>
                                  <m:r>
                                    <a:rPr lang="en-US" sz="1600" i="1">
                                      <a:latin typeface="Cambria Math"/>
                                    </a:rPr>
                                    <m:t>𝑛</m:t>
                                  </m:r>
                                  <m:r>
                                    <a:rPr lang="en-US" sz="1600" i="1">
                                      <a:latin typeface="Cambria Math"/>
                                    </a:rPr>
                                    <m:t>(</m:t>
                                  </m:r>
                                  <m:r>
                                    <a:rPr lang="en-US" sz="1600" i="1">
                                      <a:latin typeface="Cambria Math"/>
                                    </a:rPr>
                                    <m:t>𝑛</m:t>
                                  </m:r>
                                  <m:r>
                                    <a:rPr lang="en-US" sz="1600" i="1">
                                      <a:latin typeface="Cambria Math"/>
                                    </a:rPr>
                                    <m:t>−1)</m:t>
                                  </m:r>
                                </m:den>
                              </m:f>
                              <m:nary>
                                <m:naryPr>
                                  <m:chr m:val="∑"/>
                                  <m:ctrlPr>
                                    <a:rPr lang="en-US" sz="1600" i="1">
                                      <a:latin typeface="Cambria Math"/>
                                    </a:rPr>
                                  </m:ctrlPr>
                                </m:naryPr>
                                <m:sub>
                                  <m:r>
                                    <m:rPr>
                                      <m:brk m:alnAt="23"/>
                                    </m:rPr>
                                    <a:rPr lang="en-US" sz="1600" i="1">
                                      <a:latin typeface="Cambria Math"/>
                                    </a:rPr>
                                    <m:t>𝑗</m:t>
                                  </m:r>
                                  <m:r>
                                    <a:rPr lang="en-US" sz="1600" i="1">
                                      <a:latin typeface="Cambria Math"/>
                                    </a:rPr>
                                    <m:t>=1</m:t>
                                  </m:r>
                                </m:sub>
                                <m:sup>
                                  <m:r>
                                    <a:rPr lang="en-US" sz="1600" i="1">
                                      <a:latin typeface="Cambria Math"/>
                                    </a:rPr>
                                    <m:t>𝑛</m:t>
                                  </m:r>
                                </m:sup>
                                <m:e>
                                  <m:sSup>
                                    <m:sSupPr>
                                      <m:ctrlPr>
                                        <a:rPr lang="en-US" sz="1600" i="1">
                                          <a:latin typeface="Cambria Math"/>
                                        </a:rPr>
                                      </m:ctrlPr>
                                    </m:sSupPr>
                                    <m:e>
                                      <m:sSub>
                                        <m:sSubPr>
                                          <m:ctrlPr>
                                            <a:rPr lang="en-US" sz="1600" i="1">
                                              <a:latin typeface="Cambria Math"/>
                                            </a:rPr>
                                          </m:ctrlPr>
                                        </m:sSubPr>
                                        <m:e>
                                          <m:r>
                                            <a:rPr lang="en-US" sz="1600" i="1">
                                              <a:latin typeface="Cambria Math"/>
                                            </a:rPr>
                                            <m:t>(</m:t>
                                          </m:r>
                                          <m:r>
                                            <a:rPr lang="en-US" sz="1600" i="1">
                                              <a:latin typeface="Cambria Math"/>
                                            </a:rPr>
                                            <m:t>𝑞</m:t>
                                          </m:r>
                                        </m:e>
                                        <m:sub>
                                          <m:r>
                                            <a:rPr lang="en-US" sz="1600" i="1">
                                              <a:latin typeface="Cambria Math"/>
                                            </a:rPr>
                                            <m:t>𝑗</m:t>
                                          </m:r>
                                        </m:sub>
                                      </m:sSub>
                                      <m:r>
                                        <a:rPr lang="en-US" sz="1600" i="1">
                                          <a:latin typeface="Cambria Math"/>
                                        </a:rPr>
                                        <m:t>−</m:t>
                                      </m:r>
                                      <m:acc>
                                        <m:accPr>
                                          <m:chr m:val="̅"/>
                                          <m:ctrlPr>
                                            <a:rPr lang="en-US" sz="1600" i="1">
                                              <a:latin typeface="Cambria Math"/>
                                            </a:rPr>
                                          </m:ctrlPr>
                                        </m:accPr>
                                        <m:e>
                                          <m:r>
                                            <a:rPr lang="en-US" sz="1600" i="1">
                                              <a:latin typeface="Cambria Math"/>
                                            </a:rPr>
                                            <m:t>𝑞</m:t>
                                          </m:r>
                                        </m:e>
                                      </m:acc>
                                      <m:r>
                                        <a:rPr lang="en-US" sz="1600" i="1">
                                          <a:latin typeface="Cambria Math"/>
                                        </a:rPr>
                                        <m:t>)</m:t>
                                      </m:r>
                                    </m:e>
                                    <m:sup>
                                      <m:r>
                                        <a:rPr lang="en-US" sz="1600" i="1">
                                          <a:latin typeface="Cambria Math"/>
                                        </a:rPr>
                                        <m:t>2</m:t>
                                      </m:r>
                                    </m:sup>
                                  </m:sSup>
                                </m:e>
                              </m:nary>
                            </m:e>
                          </m:d>
                        </m:e>
                        <m:sup>
                          <m:f>
                            <m:fPr>
                              <m:ctrlPr>
                                <a:rPr lang="en-US" sz="1600" i="1">
                                  <a:latin typeface="Cambria Math"/>
                                </a:rPr>
                              </m:ctrlPr>
                            </m:fPr>
                            <m:num>
                              <m:r>
                                <a:rPr lang="en-US" sz="1600" i="1">
                                  <a:latin typeface="Cambria Math"/>
                                </a:rPr>
                                <m:t>1</m:t>
                              </m:r>
                            </m:num>
                            <m:den>
                              <m:r>
                                <a:rPr lang="en-US" sz="1600" i="1">
                                  <a:latin typeface="Cambria Math"/>
                                </a:rPr>
                                <m:t>2</m:t>
                              </m:r>
                            </m:den>
                          </m:f>
                        </m:sup>
                      </m:sSup>
                    </m:oMath>
                  </m:oMathPara>
                </a14:m>
                <a:endParaRPr lang="en-US" sz="1800" dirty="0"/>
              </a:p>
              <a:p>
                <a:pPr lvl="1"/>
                <a:r>
                  <a:rPr lang="en-US" sz="1800" b="1" dirty="0"/>
                  <a:t>Reproducibility: </a:t>
                </a:r>
                <a:r>
                  <a:rPr lang="en-US" sz="1800" dirty="0"/>
                  <a:t>Measurements taken under varied conditions</a:t>
                </a:r>
              </a:p>
              <a:p>
                <a:pPr lvl="3"/>
                <a:r>
                  <a:rPr lang="en-US" sz="1200" dirty="0"/>
                  <a:t>Variation over population of sensors</a:t>
                </a:r>
              </a:p>
              <a:p>
                <a:pPr lvl="3"/>
                <a:r>
                  <a:rPr lang="en-US" sz="1200" dirty="0"/>
                  <a:t>Using scientific judgment to determine important conditions to vary (temperature, alignment, operators, etc.)</a:t>
                </a:r>
              </a:p>
              <a:p>
                <a:pPr marL="274320" lvl="1" indent="0">
                  <a:buNone/>
                </a:pPr>
                <a14:m>
                  <m:oMathPara xmlns:m="http://schemas.openxmlformats.org/officeDocument/2006/math">
                    <m:oMathParaPr>
                      <m:jc m:val="centerGroup"/>
                    </m:oMathParaPr>
                    <m:oMath xmlns:m="http://schemas.openxmlformats.org/officeDocument/2006/math">
                      <m:sSub>
                        <m:sSubPr>
                          <m:ctrlPr>
                            <a:rPr lang="en-US" sz="1400" i="1">
                              <a:latin typeface="Cambria Math"/>
                            </a:rPr>
                          </m:ctrlPr>
                        </m:sSubPr>
                        <m:e>
                          <m:r>
                            <a:rPr lang="en-US" sz="1400" i="1">
                              <a:latin typeface="Cambria Math"/>
                            </a:rPr>
                            <m:t>𝑢</m:t>
                          </m:r>
                        </m:e>
                        <m:sub>
                          <m:r>
                            <a:rPr lang="en-US" sz="1400" i="1">
                              <a:latin typeface="Cambria Math"/>
                            </a:rPr>
                            <m:t>𝑟𝑒𝑝𝑟𝑜𝑑𝑢𝑐𝑖𝑏𝑖𝑙𝑖𝑡𝑦</m:t>
                          </m:r>
                          <m:r>
                            <a:rPr lang="en-US" sz="1400" i="1">
                              <a:latin typeface="Cambria Math"/>
                            </a:rPr>
                            <m:t> (</m:t>
                          </m:r>
                          <m:r>
                            <a:rPr lang="en-US" sz="1400" i="1">
                              <a:latin typeface="Cambria Math"/>
                            </a:rPr>
                            <m:t>𝑖</m:t>
                          </m:r>
                          <m:r>
                            <a:rPr lang="en-US" sz="1400" i="1">
                              <a:latin typeface="Cambria Math"/>
                            </a:rPr>
                            <m:t>)</m:t>
                          </m:r>
                        </m:sub>
                      </m:sSub>
                      <m:r>
                        <a:rPr lang="en-US" sz="1400" i="1">
                          <a:latin typeface="Cambria Math"/>
                        </a:rPr>
                        <m:t>= </m:t>
                      </m:r>
                      <m:r>
                        <m:rPr>
                          <m:sty m:val="p"/>
                        </m:rPr>
                        <a:rPr lang="en-US" sz="1600" i="1">
                          <a:latin typeface="Cambria Math"/>
                        </a:rPr>
                        <m:t>s</m:t>
                      </m:r>
                      <m:d>
                        <m:dPr>
                          <m:ctrlPr>
                            <a:rPr lang="en-US" sz="1600" i="1">
                              <a:latin typeface="Cambria Math"/>
                            </a:rPr>
                          </m:ctrlPr>
                        </m:dPr>
                        <m:e>
                          <m:r>
                            <a:rPr lang="en-US" sz="1600" i="1">
                              <a:latin typeface="Cambria Math"/>
                            </a:rPr>
                            <m:t>𝑞</m:t>
                          </m:r>
                        </m:e>
                      </m:d>
                      <m:r>
                        <a:rPr lang="en-US" sz="1600" i="1">
                          <a:latin typeface="Cambria Math"/>
                        </a:rPr>
                        <m:t>=</m:t>
                      </m:r>
                      <m:sSup>
                        <m:sSupPr>
                          <m:ctrlPr>
                            <a:rPr lang="en-US" sz="1600" i="1">
                              <a:latin typeface="Cambria Math"/>
                            </a:rPr>
                          </m:ctrlPr>
                        </m:sSupPr>
                        <m:e>
                          <m:d>
                            <m:dPr>
                              <m:begChr m:val="["/>
                              <m:endChr m:val="]"/>
                              <m:ctrlPr>
                                <a:rPr lang="en-US" sz="1600" i="1">
                                  <a:latin typeface="Cambria Math"/>
                                </a:rPr>
                              </m:ctrlPr>
                            </m:dPr>
                            <m:e>
                              <m:f>
                                <m:fPr>
                                  <m:ctrlPr>
                                    <a:rPr lang="en-US" sz="1600" i="1">
                                      <a:latin typeface="Cambria Math"/>
                                    </a:rPr>
                                  </m:ctrlPr>
                                </m:fPr>
                                <m:num>
                                  <m:r>
                                    <a:rPr lang="en-US" sz="1600" i="1">
                                      <a:latin typeface="Cambria Math"/>
                                    </a:rPr>
                                    <m:t>1</m:t>
                                  </m:r>
                                </m:num>
                                <m:den>
                                  <m:r>
                                    <a:rPr lang="en-US" sz="1600" i="1">
                                      <a:latin typeface="Cambria Math"/>
                                    </a:rPr>
                                    <m:t>(</m:t>
                                  </m:r>
                                  <m:r>
                                    <a:rPr lang="en-US" sz="1600" i="1">
                                      <a:latin typeface="Cambria Math"/>
                                    </a:rPr>
                                    <m:t>𝑛</m:t>
                                  </m:r>
                                  <m:r>
                                    <a:rPr lang="en-US" sz="1600" i="1">
                                      <a:latin typeface="Cambria Math"/>
                                    </a:rPr>
                                    <m:t>−1)</m:t>
                                  </m:r>
                                </m:den>
                              </m:f>
                              <m:nary>
                                <m:naryPr>
                                  <m:chr m:val="∑"/>
                                  <m:ctrlPr>
                                    <a:rPr lang="en-US" sz="1600" i="1">
                                      <a:latin typeface="Cambria Math"/>
                                    </a:rPr>
                                  </m:ctrlPr>
                                </m:naryPr>
                                <m:sub>
                                  <m:r>
                                    <m:rPr>
                                      <m:brk m:alnAt="23"/>
                                    </m:rPr>
                                    <a:rPr lang="en-US" sz="1600" i="1">
                                      <a:latin typeface="Cambria Math"/>
                                    </a:rPr>
                                    <m:t>𝑗</m:t>
                                  </m:r>
                                  <m:r>
                                    <a:rPr lang="en-US" sz="1600" i="1">
                                      <a:latin typeface="Cambria Math"/>
                                    </a:rPr>
                                    <m:t>=1</m:t>
                                  </m:r>
                                </m:sub>
                                <m:sup>
                                  <m:r>
                                    <a:rPr lang="en-US" sz="1600" i="1">
                                      <a:latin typeface="Cambria Math"/>
                                    </a:rPr>
                                    <m:t>𝑛</m:t>
                                  </m:r>
                                </m:sup>
                                <m:e>
                                  <m:sSup>
                                    <m:sSupPr>
                                      <m:ctrlPr>
                                        <a:rPr lang="en-US" sz="1600" i="1">
                                          <a:latin typeface="Cambria Math"/>
                                        </a:rPr>
                                      </m:ctrlPr>
                                    </m:sSupPr>
                                    <m:e>
                                      <m:sSub>
                                        <m:sSubPr>
                                          <m:ctrlPr>
                                            <a:rPr lang="en-US" sz="1600" i="1">
                                              <a:latin typeface="Cambria Math"/>
                                            </a:rPr>
                                          </m:ctrlPr>
                                        </m:sSubPr>
                                        <m:e>
                                          <m:r>
                                            <a:rPr lang="en-US" sz="1600" i="1">
                                              <a:latin typeface="Cambria Math"/>
                                            </a:rPr>
                                            <m:t>(</m:t>
                                          </m:r>
                                          <m:r>
                                            <a:rPr lang="en-US" sz="1600" i="1">
                                              <a:latin typeface="Cambria Math"/>
                                            </a:rPr>
                                            <m:t>𝑞</m:t>
                                          </m:r>
                                        </m:e>
                                        <m:sub>
                                          <m:r>
                                            <a:rPr lang="en-US" sz="1600" i="1">
                                              <a:latin typeface="Cambria Math"/>
                                            </a:rPr>
                                            <m:t>𝑗</m:t>
                                          </m:r>
                                        </m:sub>
                                      </m:sSub>
                                      <m:r>
                                        <a:rPr lang="en-US" sz="1600" i="1">
                                          <a:latin typeface="Cambria Math"/>
                                        </a:rPr>
                                        <m:t>−</m:t>
                                      </m:r>
                                      <m:acc>
                                        <m:accPr>
                                          <m:chr m:val="̅"/>
                                          <m:ctrlPr>
                                            <a:rPr lang="en-US" sz="1600" i="1">
                                              <a:latin typeface="Cambria Math"/>
                                            </a:rPr>
                                          </m:ctrlPr>
                                        </m:accPr>
                                        <m:e>
                                          <m:r>
                                            <a:rPr lang="en-US" sz="1600" i="1">
                                              <a:latin typeface="Cambria Math"/>
                                            </a:rPr>
                                            <m:t>𝑞</m:t>
                                          </m:r>
                                        </m:e>
                                      </m:acc>
                                      <m:r>
                                        <a:rPr lang="en-US" sz="1600" i="1">
                                          <a:latin typeface="Cambria Math"/>
                                        </a:rPr>
                                        <m:t>)</m:t>
                                      </m:r>
                                    </m:e>
                                    <m:sup>
                                      <m:r>
                                        <a:rPr lang="en-US" sz="1600" i="1">
                                          <a:latin typeface="Cambria Math"/>
                                        </a:rPr>
                                        <m:t>2</m:t>
                                      </m:r>
                                    </m:sup>
                                  </m:sSup>
                                </m:e>
                              </m:nary>
                            </m:e>
                          </m:d>
                        </m:e>
                        <m:sup>
                          <m:f>
                            <m:fPr>
                              <m:ctrlPr>
                                <a:rPr lang="en-US" sz="1600" i="1">
                                  <a:latin typeface="Cambria Math"/>
                                </a:rPr>
                              </m:ctrlPr>
                            </m:fPr>
                            <m:num>
                              <m:r>
                                <a:rPr lang="en-US" sz="1600" i="1">
                                  <a:latin typeface="Cambria Math"/>
                                </a:rPr>
                                <m:t>1</m:t>
                              </m:r>
                            </m:num>
                            <m:den>
                              <m:r>
                                <a:rPr lang="en-US" sz="1600" i="1">
                                  <a:latin typeface="Cambria Math"/>
                                </a:rPr>
                                <m:t>2</m:t>
                              </m:r>
                            </m:den>
                          </m:f>
                        </m:sup>
                      </m:sSup>
                    </m:oMath>
                  </m:oMathPara>
                </a14:m>
                <a:endParaRPr lang="en-US" sz="16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355133" y="1067377"/>
                <a:ext cx="8211312" cy="4636008"/>
              </a:xfrm>
              <a:blipFill>
                <a:blip r:embed="rId3"/>
                <a:stretch>
                  <a:fillRect t="-1708" r="-445" b="-5388"/>
                </a:stretch>
              </a:blipFill>
            </p:spPr>
            <p:txBody>
              <a:bodyPr/>
              <a:lstStyle/>
              <a:p>
                <a:r>
                  <a:rPr lang="en-US">
                    <a:noFill/>
                  </a:rPr>
                  <a:t> </a:t>
                </a:r>
              </a:p>
            </p:txBody>
          </p:sp>
        </mc:Fallback>
      </mc:AlternateContent>
    </p:spTree>
    <p:extLst>
      <p:ext uri="{BB962C8B-B14F-4D97-AF65-F5344CB8AC3E}">
        <p14:creationId xmlns:p14="http://schemas.microsoft.com/office/powerpoint/2010/main" val="44836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Traceable Calibrations to Measurement Uncertainty </a:t>
            </a:r>
            <a:endParaRPr lang="en-US" sz="2800"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466344" y="1037968"/>
                <a:ext cx="8211312" cy="5079368"/>
              </a:xfrm>
            </p:spPr>
            <p:txBody>
              <a:bodyPr/>
              <a:lstStyle/>
              <a:p>
                <a:r>
                  <a:rPr lang="en-US" dirty="0" smtClean="0"/>
                  <a:t>Calibration Combined Uncertainty</a:t>
                </a:r>
              </a:p>
              <a:p>
                <a:pPr marL="0" indent="0">
                  <a:buNone/>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i="1">
                              <a:latin typeface="Cambria Math"/>
                            </a:rPr>
                            <m:t>𝑢</m:t>
                          </m:r>
                        </m:e>
                        <m:sub>
                          <m:r>
                            <a:rPr lang="en-US" sz="1600" b="0" i="1" smtClean="0">
                              <a:latin typeface="Cambria Math" panose="02040503050406030204" pitchFamily="18" charset="0"/>
                            </a:rPr>
                            <m:t>𝑐</m:t>
                          </m:r>
                          <m:r>
                            <a:rPr lang="en-US" sz="1600" b="0" i="1" smtClean="0">
                              <a:latin typeface="Cambria Math" panose="02040503050406030204" pitchFamily="18" charset="0"/>
                            </a:rPr>
                            <m:t>,</m:t>
                          </m:r>
                          <m:r>
                            <a:rPr lang="en-US" sz="1600" i="1">
                              <a:latin typeface="Cambria Math"/>
                            </a:rPr>
                            <m:t>𝑐</m:t>
                          </m:r>
                          <m:r>
                            <a:rPr lang="en-US" sz="1600" b="0" i="1" smtClean="0">
                              <a:latin typeface="Cambria Math" panose="02040503050406030204" pitchFamily="18" charset="0"/>
                            </a:rPr>
                            <m:t>𝑎𝑙𝑖𝑏𝑟𝑎𝑡𝑖𝑜𝑛</m:t>
                          </m:r>
                        </m:sub>
                      </m:sSub>
                      <m:r>
                        <a:rPr lang="en-US" sz="1600" i="1">
                          <a:latin typeface="Cambria Math"/>
                        </a:rPr>
                        <m:t>=</m:t>
                      </m:r>
                      <m:rad>
                        <m:radPr>
                          <m:degHide m:val="on"/>
                          <m:ctrlPr>
                            <a:rPr lang="en-US" sz="1600" i="1">
                              <a:latin typeface="Cambria Math"/>
                            </a:rPr>
                          </m:ctrlPr>
                        </m:radPr>
                        <m:deg/>
                        <m:e>
                          <m:sSup>
                            <m:sSupPr>
                              <m:ctrlPr>
                                <a:rPr lang="en-US" sz="1600" i="1">
                                  <a:latin typeface="Cambria Math"/>
                                </a:rPr>
                              </m:ctrlPr>
                            </m:sSupPr>
                            <m:e>
                              <m:sSub>
                                <m:sSubPr>
                                  <m:ctrlPr>
                                    <a:rPr lang="en-US" sz="1600" i="1" smtClean="0">
                                      <a:latin typeface="Cambria Math"/>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𝑡𝑟𝑢𝑡h</m:t>
                                  </m:r>
                                </m:sub>
                              </m:sSub>
                            </m:e>
                            <m:sup>
                              <m:r>
                                <a:rPr lang="en-US" sz="1600" i="1">
                                  <a:latin typeface="Cambria Math"/>
                                </a:rPr>
                                <m:t>2</m:t>
                              </m:r>
                            </m:sup>
                          </m:sSup>
                          <m:r>
                            <a:rPr lang="en-US" sz="1600" i="1">
                              <a:latin typeface="Cambria Math"/>
                            </a:rPr>
                            <m:t>+</m:t>
                          </m:r>
                          <m:sSup>
                            <m:sSupPr>
                              <m:ctrlPr>
                                <a:rPr lang="en-US" sz="1600" i="1">
                                  <a:latin typeface="Cambria Math"/>
                                </a:rPr>
                              </m:ctrlPr>
                            </m:sSupPr>
                            <m:e>
                              <m:sSub>
                                <m:sSubPr>
                                  <m:ctrlPr>
                                    <a:rPr lang="en-US" sz="1600" i="1">
                                      <a:latin typeface="Cambria Math"/>
                                    </a:rPr>
                                  </m:ctrlPr>
                                </m:sSubPr>
                                <m:e>
                                  <m:r>
                                    <a:rPr lang="en-US" sz="1600" i="1">
                                      <a:latin typeface="Cambria Math" panose="02040503050406030204" pitchFamily="18" charset="0"/>
                                    </a:rPr>
                                    <m:t>𝑢</m:t>
                                  </m:r>
                                </m:e>
                                <m:sub>
                                  <m:r>
                                    <a:rPr lang="en-US" sz="1600" b="0" i="1" smtClean="0">
                                      <a:latin typeface="Cambria Math" panose="02040503050406030204" pitchFamily="18" charset="0"/>
                                    </a:rPr>
                                    <m:t>𝑡𝑟𝑢𝑒𝑛𝑒𝑠𝑠</m:t>
                                  </m:r>
                                </m:sub>
                              </m:sSub>
                            </m:e>
                            <m:sup>
                              <m:r>
                                <a:rPr lang="en-US" sz="1600" i="1">
                                  <a:latin typeface="Cambria Math"/>
                                </a:rPr>
                                <m:t>2</m:t>
                              </m:r>
                            </m:sup>
                          </m:sSup>
                          <m:r>
                            <a:rPr lang="en-US" sz="1600" b="0" i="1" smtClean="0">
                              <a:latin typeface="Cambria Math" panose="02040503050406030204" pitchFamily="18" charset="0"/>
                            </a:rPr>
                            <m:t>+</m:t>
                          </m:r>
                          <m:sSup>
                            <m:sSupPr>
                              <m:ctrlPr>
                                <a:rPr lang="en-US" sz="1600" i="1">
                                  <a:latin typeface="Cambria Math"/>
                                </a:rPr>
                              </m:ctrlPr>
                            </m:sSupPr>
                            <m:e>
                              <m:sSub>
                                <m:sSubPr>
                                  <m:ctrlPr>
                                    <a:rPr lang="en-US" sz="1600" i="1">
                                      <a:latin typeface="Cambria Math"/>
                                    </a:rPr>
                                  </m:ctrlPr>
                                </m:sSubPr>
                                <m:e>
                                  <m:r>
                                    <a:rPr lang="en-US" sz="1600" i="1">
                                      <a:latin typeface="Cambria Math" panose="02040503050406030204" pitchFamily="18" charset="0"/>
                                    </a:rPr>
                                    <m:t>𝑢</m:t>
                                  </m:r>
                                </m:e>
                                <m:sub>
                                  <m:r>
                                    <a:rPr lang="en-US" sz="1600" b="0" i="1" smtClean="0">
                                      <a:latin typeface="Cambria Math" panose="02040503050406030204" pitchFamily="18" charset="0"/>
                                    </a:rPr>
                                    <m:t>𝑟𝑒𝑝𝑟𝑜𝑑𝑢𝑐𝑖𝑏𝑖𝑙𝑖𝑡𝑦</m:t>
                                  </m:r>
                                </m:sub>
                              </m:sSub>
                            </m:e>
                            <m:sup>
                              <m:r>
                                <a:rPr lang="en-US" sz="1600" i="1">
                                  <a:latin typeface="Cambria Math"/>
                                </a:rPr>
                                <m:t>2</m:t>
                              </m:r>
                            </m:sup>
                          </m:sSup>
                          <m:r>
                            <a:rPr lang="en-US" sz="1600" b="0" i="1" smtClean="0">
                              <a:latin typeface="Cambria Math" panose="02040503050406030204" pitchFamily="18" charset="0"/>
                            </a:rPr>
                            <m:t>+</m:t>
                          </m:r>
                          <m:sSup>
                            <m:sSupPr>
                              <m:ctrlPr>
                                <a:rPr lang="en-US" sz="1600" i="1">
                                  <a:latin typeface="Cambria Math"/>
                                </a:rPr>
                              </m:ctrlPr>
                            </m:sSupPr>
                            <m:e>
                              <m:sSub>
                                <m:sSubPr>
                                  <m:ctrlPr>
                                    <a:rPr lang="en-US" sz="1600" i="1">
                                      <a:latin typeface="Cambria Math"/>
                                    </a:rPr>
                                  </m:ctrlPr>
                                </m:sSubPr>
                                <m:e>
                                  <m:r>
                                    <a:rPr lang="en-US" sz="1600" i="1">
                                      <a:latin typeface="Cambria Math" panose="02040503050406030204" pitchFamily="18" charset="0"/>
                                    </a:rPr>
                                    <m:t>𝑢</m:t>
                                  </m:r>
                                </m:e>
                                <m:sub>
                                  <m:r>
                                    <a:rPr lang="en-US" sz="1600" b="0" i="1" smtClean="0">
                                      <a:latin typeface="Cambria Math" panose="02040503050406030204" pitchFamily="18" charset="0"/>
                                    </a:rPr>
                                    <m:t>𝐷𝐴𝑄</m:t>
                                  </m:r>
                                </m:sub>
                              </m:sSub>
                            </m:e>
                            <m:sup>
                              <m:r>
                                <a:rPr lang="en-US" sz="1600" i="1">
                                  <a:latin typeface="Cambria Math"/>
                                </a:rPr>
                                <m:t>2</m:t>
                              </m:r>
                            </m:sup>
                          </m:sSup>
                        </m:e>
                      </m:rad>
                    </m:oMath>
                  </m:oMathPara>
                </a14:m>
                <a:endParaRPr lang="en-US" sz="1600" dirty="0"/>
              </a:p>
              <a:p>
                <a:r>
                  <a:rPr lang="en-US" dirty="0" smtClean="0"/>
                  <a:t>Measurement Combined Uncertainty</a:t>
                </a:r>
              </a:p>
              <a:p>
                <a:pPr lvl="1"/>
                <a:r>
                  <a:rPr lang="en-US" dirty="0" smtClean="0"/>
                  <a:t>Option 1 – Analytical ground up method:</a:t>
                </a: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1600" i="1">
                              <a:latin typeface="Cambria Math"/>
                            </a:rPr>
                          </m:ctrlPr>
                        </m:sSubPr>
                        <m:e>
                          <m:r>
                            <a:rPr lang="en-US" sz="1600" i="1">
                              <a:latin typeface="Cambria Math"/>
                            </a:rPr>
                            <m:t>𝑢</m:t>
                          </m:r>
                        </m:e>
                        <m:sub>
                          <m:r>
                            <a:rPr lang="en-US" sz="1600" b="0" i="1" smtClean="0">
                              <a:latin typeface="Cambria Math" panose="02040503050406030204" pitchFamily="18" charset="0"/>
                            </a:rPr>
                            <m:t>𝑐</m:t>
                          </m:r>
                          <m:r>
                            <a:rPr lang="en-US" sz="1600" b="0" i="1" smtClean="0">
                              <a:latin typeface="Cambria Math" panose="02040503050406030204" pitchFamily="18" charset="0"/>
                            </a:rPr>
                            <m:t>,</m:t>
                          </m:r>
                          <m:r>
                            <a:rPr lang="en-US" sz="1600" b="0" i="1" smtClean="0">
                              <a:latin typeface="Cambria Math" panose="02040503050406030204" pitchFamily="18" charset="0"/>
                            </a:rPr>
                            <m:t>𝑚𝑒𝑎𝑠𝑢𝑟𝑒𝑚𝑒𝑛𝑡</m:t>
                          </m:r>
                        </m:sub>
                      </m:sSub>
                      <m:r>
                        <a:rPr lang="en-US" sz="1600" i="1">
                          <a:latin typeface="Cambria Math"/>
                        </a:rPr>
                        <m:t>=</m:t>
                      </m:r>
                      <m:rad>
                        <m:radPr>
                          <m:degHide m:val="on"/>
                          <m:ctrlPr>
                            <a:rPr lang="en-US" sz="1600" i="1">
                              <a:latin typeface="Cambria Math"/>
                            </a:rPr>
                          </m:ctrlPr>
                        </m:radPr>
                        <m:deg/>
                        <m:e>
                          <m:sSup>
                            <m:sSupPr>
                              <m:ctrlPr>
                                <a:rPr lang="en-US" sz="1600" i="1">
                                  <a:latin typeface="Cambria Math"/>
                                </a:rPr>
                              </m:ctrlPr>
                            </m:sSupPr>
                            <m:e>
                              <m:sSub>
                                <m:sSubPr>
                                  <m:ctrlPr>
                                    <a:rPr lang="en-US" sz="1600" i="1">
                                      <a:latin typeface="Cambria Math"/>
                                    </a:rPr>
                                  </m:ctrlPr>
                                </m:sSubPr>
                                <m:e>
                                  <m:r>
                                    <a:rPr lang="en-US" sz="1600" i="1">
                                      <a:latin typeface="Cambria Math" panose="02040503050406030204" pitchFamily="18" charset="0"/>
                                    </a:rPr>
                                    <m:t>𝑢</m:t>
                                  </m:r>
                                </m:e>
                                <m:sub>
                                  <m:r>
                                    <a:rPr lang="en-US" sz="1600" b="0" i="1" smtClean="0">
                                      <a:latin typeface="Cambria Math" panose="02040503050406030204" pitchFamily="18" charset="0"/>
                                    </a:rPr>
                                    <m:t>𝑐</m:t>
                                  </m:r>
                                  <m:r>
                                    <a:rPr lang="en-US" sz="1600" b="0" i="1" smtClean="0">
                                      <a:latin typeface="Cambria Math" panose="02040503050406030204" pitchFamily="18" charset="0"/>
                                    </a:rPr>
                                    <m:t>,</m:t>
                                  </m:r>
                                  <m:r>
                                    <a:rPr lang="en-US" sz="1600" b="0" i="1" smtClean="0">
                                      <a:latin typeface="Cambria Math" panose="02040503050406030204" pitchFamily="18" charset="0"/>
                                    </a:rPr>
                                    <m:t>𝑐𝑎𝑙𝑖𝑏𝑟𝑎𝑡𝑖𝑜𝑛</m:t>
                                  </m:r>
                                </m:sub>
                              </m:sSub>
                            </m:e>
                            <m:sup>
                              <m:r>
                                <a:rPr lang="en-US" sz="1600" i="1">
                                  <a:latin typeface="Cambria Math"/>
                                </a:rPr>
                                <m:t>2</m:t>
                              </m:r>
                            </m:sup>
                          </m:sSup>
                          <m:r>
                            <a:rPr lang="en-US" sz="1600" i="1">
                              <a:latin typeface="Cambria Math"/>
                            </a:rPr>
                            <m:t>+</m:t>
                          </m:r>
                          <m:sSup>
                            <m:sSupPr>
                              <m:ctrlPr>
                                <a:rPr lang="en-US" sz="1600" i="1">
                                  <a:latin typeface="Cambria Math"/>
                                </a:rPr>
                              </m:ctrlPr>
                            </m:sSupPr>
                            <m:e>
                              <m:sSub>
                                <m:sSubPr>
                                  <m:ctrlPr>
                                    <a:rPr lang="en-US" sz="1600" i="1">
                                      <a:latin typeface="Cambria Math"/>
                                    </a:rPr>
                                  </m:ctrlPr>
                                </m:sSubPr>
                                <m:e>
                                  <m:r>
                                    <a:rPr lang="en-US" sz="1600" i="1">
                                      <a:latin typeface="Cambria Math" panose="02040503050406030204" pitchFamily="18" charset="0"/>
                                    </a:rPr>
                                    <m:t>𝑢</m:t>
                                  </m:r>
                                </m:e>
                                <m:sub>
                                  <m:r>
                                    <a:rPr lang="en-US" sz="1600" b="0" i="1" smtClean="0">
                                      <a:latin typeface="Cambria Math" panose="02040503050406030204" pitchFamily="18" charset="0"/>
                                    </a:rPr>
                                    <m:t>𝑟𝑒𝑝𝑒𝑎𝑡𝑎𝑏𝑖𝑙𝑖𝑡𝑦</m:t>
                                  </m:r>
                                </m:sub>
                              </m:sSub>
                            </m:e>
                            <m:sup>
                              <m:r>
                                <a:rPr lang="en-US" sz="1600" i="1">
                                  <a:latin typeface="Cambria Math"/>
                                </a:rPr>
                                <m:t>2</m:t>
                              </m:r>
                            </m:sup>
                          </m:sSup>
                          <m:r>
                            <a:rPr lang="en-US" sz="1600" i="1">
                              <a:latin typeface="Cambria Math" panose="02040503050406030204" pitchFamily="18" charset="0"/>
                            </a:rPr>
                            <m:t>+</m:t>
                          </m:r>
                          <m:sSup>
                            <m:sSupPr>
                              <m:ctrlPr>
                                <a:rPr lang="en-US" sz="1600" i="1">
                                  <a:latin typeface="Cambria Math"/>
                                </a:rPr>
                              </m:ctrlPr>
                            </m:sSupPr>
                            <m:e>
                              <m:sSub>
                                <m:sSubPr>
                                  <m:ctrlPr>
                                    <a:rPr lang="en-US" sz="1600" i="1">
                                      <a:latin typeface="Cambria Math"/>
                                    </a:rPr>
                                  </m:ctrlPr>
                                </m:sSubPr>
                                <m:e>
                                  <m:r>
                                    <a:rPr lang="en-US" sz="1600" i="1">
                                      <a:latin typeface="Cambria Math" panose="02040503050406030204" pitchFamily="18" charset="0"/>
                                    </a:rPr>
                                    <m:t>𝑢</m:t>
                                  </m:r>
                                </m:e>
                                <m:sub>
                                  <m:r>
                                    <a:rPr lang="en-US" sz="1600" b="0" i="1" smtClean="0">
                                      <a:latin typeface="Cambria Math" panose="02040503050406030204" pitchFamily="18" charset="0"/>
                                    </a:rPr>
                                    <m:t>𝑜𝑡h𝑒𝑟</m:t>
                                  </m:r>
                                </m:sub>
                              </m:sSub>
                            </m:e>
                            <m:sup>
                              <m:r>
                                <a:rPr lang="en-US" sz="1600" i="1">
                                  <a:latin typeface="Cambria Math"/>
                                </a:rPr>
                                <m:t>2</m:t>
                              </m:r>
                            </m:sup>
                          </m:sSup>
                        </m:e>
                      </m:rad>
                    </m:oMath>
                  </m:oMathPara>
                </a14:m>
                <a:endParaRPr lang="en-US" dirty="0"/>
              </a:p>
              <a:p>
                <a:pPr lvl="3"/>
                <a:r>
                  <a:rPr lang="en-US" dirty="0" smtClean="0"/>
                  <a:t>Note: </a:t>
                </a:r>
                <a14:m>
                  <m:oMath xmlns:m="http://schemas.openxmlformats.org/officeDocument/2006/math">
                    <m:sSub>
                      <m:sSubPr>
                        <m:ctrlPr>
                          <a:rPr lang="en-US" i="1">
                            <a:latin typeface="Cambria Math"/>
                          </a:rPr>
                        </m:ctrlPr>
                      </m:sSubPr>
                      <m:e>
                        <m:r>
                          <a:rPr lang="en-US" i="1">
                            <a:latin typeface="Cambria Math" panose="02040503050406030204" pitchFamily="18" charset="0"/>
                          </a:rPr>
                          <m:t>𝑢</m:t>
                        </m:r>
                      </m:e>
                      <m:sub>
                        <m:r>
                          <a:rPr lang="en-US" i="1">
                            <a:latin typeface="Cambria Math" panose="02040503050406030204" pitchFamily="18" charset="0"/>
                          </a:rPr>
                          <m:t>𝑟𝑒𝑝𝑒𝑎𝑡𝑎𝑏𝑖𝑙𝑖𝑡𝑦</m:t>
                        </m:r>
                      </m:sub>
                    </m:sSub>
                  </m:oMath>
                </a14:m>
                <a:r>
                  <a:rPr lang="en-US" dirty="0" smtClean="0"/>
                  <a:t> may be based on calibration estimate or if measurement involves temporal averaging, then standard deviation of the mean is used here </a:t>
                </a:r>
              </a:p>
              <a:p>
                <a:pPr lvl="3"/>
                <a14:m>
                  <m:oMath xmlns:m="http://schemas.openxmlformats.org/officeDocument/2006/math">
                    <m:sSub>
                      <m:sSubPr>
                        <m:ctrlPr>
                          <a:rPr lang="en-US" i="1">
                            <a:latin typeface="Cambria Math"/>
                          </a:rPr>
                        </m:ctrlPr>
                      </m:sSubPr>
                      <m:e>
                        <m:r>
                          <a:rPr lang="en-US" i="1">
                            <a:latin typeface="Cambria Math" panose="02040503050406030204" pitchFamily="18" charset="0"/>
                          </a:rPr>
                          <m:t>𝑢</m:t>
                        </m:r>
                      </m:e>
                      <m:sub>
                        <m:r>
                          <a:rPr lang="en-US" i="1">
                            <a:latin typeface="Cambria Math" panose="02040503050406030204" pitchFamily="18" charset="0"/>
                          </a:rPr>
                          <m:t>𝑜𝑡h𝑒𝑟</m:t>
                        </m:r>
                      </m:sub>
                    </m:sSub>
                  </m:oMath>
                </a14:m>
                <a:r>
                  <a:rPr lang="en-US" dirty="0" smtClean="0"/>
                  <a:t> would be defined in the ATBDs </a:t>
                </a:r>
              </a:p>
              <a:p>
                <a:pPr lvl="3"/>
                <a:r>
                  <a:rPr lang="en-US" dirty="0" smtClean="0"/>
                  <a:t>Generally used for Level 1 data products (raw data to calibrated data)</a:t>
                </a:r>
              </a:p>
              <a:p>
                <a:pPr lvl="1"/>
                <a:r>
                  <a:rPr lang="en-US" dirty="0" smtClean="0"/>
                  <a:t>Option 2 – </a:t>
                </a:r>
                <a:r>
                  <a:rPr lang="en-US" dirty="0"/>
                  <a:t>Modeling Bayesian – Monte </a:t>
                </a:r>
                <a:r>
                  <a:rPr lang="en-US" dirty="0" smtClean="0"/>
                  <a:t>Carlo</a:t>
                </a:r>
              </a:p>
              <a:p>
                <a:pPr lvl="3"/>
                <a14:m>
                  <m:oMath xmlns:m="http://schemas.openxmlformats.org/officeDocument/2006/math">
                    <m:sSub>
                      <m:sSubPr>
                        <m:ctrlPr>
                          <a:rPr lang="en-US" i="1">
                            <a:latin typeface="Cambria Math"/>
                          </a:rPr>
                        </m:ctrlPr>
                      </m:sSubPr>
                      <m:e>
                        <m:r>
                          <a:rPr lang="en-US" i="1">
                            <a:latin typeface="Cambria Math" panose="02040503050406030204" pitchFamily="18" charset="0"/>
                          </a:rPr>
                          <m:t>𝑢</m:t>
                        </m:r>
                      </m:e>
                      <m:sub>
                        <m:r>
                          <a:rPr lang="en-US" i="1">
                            <a:latin typeface="Cambria Math" panose="02040503050406030204" pitchFamily="18" charset="0"/>
                          </a:rPr>
                          <m:t>𝑐𝑎𝑙𝑖𝑏𝑟𝑎𝑡𝑖𝑜𝑛</m:t>
                        </m:r>
                      </m:sub>
                    </m:sSub>
                  </m:oMath>
                </a14:m>
                <a:r>
                  <a:rPr lang="en-US" dirty="0" smtClean="0"/>
                  <a:t> is fed into this modeling of uncertainty as a component. </a:t>
                </a:r>
              </a:p>
              <a:p>
                <a:pPr lvl="3"/>
                <a:r>
                  <a:rPr lang="en-US" dirty="0" smtClean="0"/>
                  <a:t>Used for higher level data products</a:t>
                </a:r>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466344" y="1037968"/>
                <a:ext cx="8211312" cy="5079368"/>
              </a:xfrm>
              <a:blipFill>
                <a:blip r:embed="rId3"/>
                <a:stretch>
                  <a:fillRect l="-2450" t="-2398" b="-2158"/>
                </a:stretch>
              </a:blipFill>
            </p:spPr>
            <p:txBody>
              <a:bodyPr/>
              <a:lstStyle/>
              <a:p>
                <a:r>
                  <a:rPr lang="en-US">
                    <a:noFill/>
                  </a:rPr>
                  <a:t> </a:t>
                </a:r>
              </a:p>
            </p:txBody>
          </p:sp>
        </mc:Fallback>
      </mc:AlternateContent>
    </p:spTree>
    <p:extLst>
      <p:ext uri="{BB962C8B-B14F-4D97-AF65-F5344CB8AC3E}">
        <p14:creationId xmlns:p14="http://schemas.microsoft.com/office/powerpoint/2010/main" val="529014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Measurement Uncertainty </a:t>
            </a:r>
            <a:endParaRPr lang="en-US" sz="2800"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466344" y="1037968"/>
                <a:ext cx="8211312" cy="5079368"/>
              </a:xfrm>
            </p:spPr>
            <p:txBody>
              <a:bodyPr/>
              <a:lstStyle/>
              <a:p>
                <a:r>
                  <a:rPr lang="en-US" dirty="0" smtClean="0"/>
                  <a:t>Expanded uncertainty</a:t>
                </a:r>
                <a:r>
                  <a:rPr lang="en-US" dirty="0"/>
                  <a:t> (95% CL</a:t>
                </a:r>
                <a:r>
                  <a:rPr lang="en-US" dirty="0" smtClean="0"/>
                  <a:t>) provided as output with data products. </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𝑢</m:t>
                          </m:r>
                        </m:e>
                        <m:sub>
                          <m:r>
                            <a:rPr lang="en-US" i="1">
                              <a:latin typeface="Cambria Math"/>
                            </a:rPr>
                            <m:t>95%</m:t>
                          </m:r>
                        </m:sub>
                      </m:sSub>
                      <m:r>
                        <a:rPr lang="en-US" i="1">
                          <a:latin typeface="Cambria Math"/>
                        </a:rPr>
                        <m:t>=</m:t>
                      </m:r>
                      <m:sSub>
                        <m:sSubPr>
                          <m:ctrlPr>
                            <a:rPr lang="en-US" i="1">
                              <a:latin typeface="Cambria Math"/>
                            </a:rPr>
                          </m:ctrlPr>
                        </m:sSubPr>
                        <m:e>
                          <m:r>
                            <a:rPr lang="en-US" i="1">
                              <a:latin typeface="Cambria Math"/>
                            </a:rPr>
                            <m:t>𝑘</m:t>
                          </m:r>
                        </m:e>
                        <m:sub>
                          <m:r>
                            <a:rPr lang="en-US" i="1">
                              <a:latin typeface="Cambria Math"/>
                            </a:rPr>
                            <m:t>𝑝</m:t>
                          </m:r>
                        </m:sub>
                      </m:sSub>
                      <m:r>
                        <a:rPr lang="en-US" i="1">
                          <a:latin typeface="Cambria Math"/>
                        </a:rPr>
                        <m:t>∗</m:t>
                      </m:r>
                      <m:sSub>
                        <m:sSubPr>
                          <m:ctrlPr>
                            <a:rPr lang="en-US" i="1">
                              <a:latin typeface="Cambria Math"/>
                            </a:rPr>
                          </m:ctrlPr>
                        </m:sSubPr>
                        <m:e>
                          <m:r>
                            <a:rPr lang="en-US" i="1">
                              <a:latin typeface="Cambria Math"/>
                            </a:rPr>
                            <m:t>𝑢</m:t>
                          </m:r>
                        </m:e>
                        <m:sub>
                          <m:r>
                            <a:rPr lang="en-US" i="1">
                              <a:latin typeface="Cambria Math"/>
                            </a:rPr>
                            <m:t>𝑐</m:t>
                          </m:r>
                        </m:sub>
                      </m:sSub>
                    </m:oMath>
                  </m:oMathPara>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466344" y="1037968"/>
                <a:ext cx="8211312" cy="5079368"/>
              </a:xfrm>
              <a:blipFill>
                <a:blip r:embed="rId3"/>
                <a:stretch>
                  <a:fillRect l="-2450" t="-2398"/>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466724" y="2501118"/>
          <a:ext cx="8210552" cy="2595540"/>
        </p:xfrm>
        <a:graphic>
          <a:graphicData uri="http://schemas.openxmlformats.org/drawingml/2006/table">
            <a:tbl>
              <a:tblPr/>
              <a:tblGrid>
                <a:gridCol w="901237">
                  <a:extLst>
                    <a:ext uri="{9D8B030D-6E8A-4147-A177-3AD203B41FA5}">
                      <a16:colId xmlns:a16="http://schemas.microsoft.com/office/drawing/2014/main" xmlns="" val="633800343"/>
                    </a:ext>
                  </a:extLst>
                </a:gridCol>
                <a:gridCol w="901237">
                  <a:extLst>
                    <a:ext uri="{9D8B030D-6E8A-4147-A177-3AD203B41FA5}">
                      <a16:colId xmlns:a16="http://schemas.microsoft.com/office/drawing/2014/main" xmlns="" val="148407515"/>
                    </a:ext>
                  </a:extLst>
                </a:gridCol>
                <a:gridCol w="726177">
                  <a:extLst>
                    <a:ext uri="{9D8B030D-6E8A-4147-A177-3AD203B41FA5}">
                      <a16:colId xmlns:a16="http://schemas.microsoft.com/office/drawing/2014/main" xmlns="" val="1814484506"/>
                    </a:ext>
                  </a:extLst>
                </a:gridCol>
                <a:gridCol w="899076">
                  <a:extLst>
                    <a:ext uri="{9D8B030D-6E8A-4147-A177-3AD203B41FA5}">
                      <a16:colId xmlns:a16="http://schemas.microsoft.com/office/drawing/2014/main" xmlns="" val="1311690604"/>
                    </a:ext>
                  </a:extLst>
                </a:gridCol>
                <a:gridCol w="907721">
                  <a:extLst>
                    <a:ext uri="{9D8B030D-6E8A-4147-A177-3AD203B41FA5}">
                      <a16:colId xmlns:a16="http://schemas.microsoft.com/office/drawing/2014/main" xmlns="" val="2619094449"/>
                    </a:ext>
                  </a:extLst>
                </a:gridCol>
                <a:gridCol w="855851">
                  <a:extLst>
                    <a:ext uri="{9D8B030D-6E8A-4147-A177-3AD203B41FA5}">
                      <a16:colId xmlns:a16="http://schemas.microsoft.com/office/drawing/2014/main" xmlns="" val="965570258"/>
                    </a:ext>
                  </a:extLst>
                </a:gridCol>
                <a:gridCol w="823433">
                  <a:extLst>
                    <a:ext uri="{9D8B030D-6E8A-4147-A177-3AD203B41FA5}">
                      <a16:colId xmlns:a16="http://schemas.microsoft.com/office/drawing/2014/main" xmlns="" val="415174960"/>
                    </a:ext>
                  </a:extLst>
                </a:gridCol>
                <a:gridCol w="916366">
                  <a:extLst>
                    <a:ext uri="{9D8B030D-6E8A-4147-A177-3AD203B41FA5}">
                      <a16:colId xmlns:a16="http://schemas.microsoft.com/office/drawing/2014/main" xmlns="" val="388496643"/>
                    </a:ext>
                  </a:extLst>
                </a:gridCol>
                <a:gridCol w="942301">
                  <a:extLst>
                    <a:ext uri="{9D8B030D-6E8A-4147-A177-3AD203B41FA5}">
                      <a16:colId xmlns:a16="http://schemas.microsoft.com/office/drawing/2014/main" xmlns="" val="4211063754"/>
                    </a:ext>
                  </a:extLst>
                </a:gridCol>
                <a:gridCol w="337153">
                  <a:extLst>
                    <a:ext uri="{9D8B030D-6E8A-4147-A177-3AD203B41FA5}">
                      <a16:colId xmlns:a16="http://schemas.microsoft.com/office/drawing/2014/main" xmlns="" val="1556063349"/>
                    </a:ext>
                  </a:extLst>
                </a:gridCol>
              </a:tblGrid>
              <a:tr h="129777">
                <a:tc>
                  <a:txBody>
                    <a:bodyPr/>
                    <a:lstStyle/>
                    <a:p>
                      <a:pPr algn="l" fontAlgn="b"/>
                      <a:r>
                        <a:rPr lang="en-US" sz="700" b="0" i="0" u="none" strike="noStrike">
                          <a:solidFill>
                            <a:srgbClr val="000000"/>
                          </a:solidFill>
                          <a:effectLst/>
                          <a:latin typeface="Calibri" panose="020F0502020204030204" pitchFamily="34" charset="0"/>
                        </a:rPr>
                        <a:t>startDateTime</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endDateTime</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tempTripleMean</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tempTripleMinimum</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tempTripleMaximum</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tempTripleVariance</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tempTripleNumPts</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tempTripleExpUncert</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tempTripleStdErMean</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finalQF</a:t>
                      </a:r>
                    </a:p>
                  </a:txBody>
                  <a:tcPr marL="6489" marR="6489" marT="6489" marB="0" anchor="b">
                    <a:lnL>
                      <a:noFill/>
                    </a:lnL>
                    <a:lnR>
                      <a:noFill/>
                    </a:lnR>
                    <a:lnT>
                      <a:noFill/>
                    </a:lnT>
                    <a:lnB>
                      <a:noFill/>
                    </a:lnB>
                  </a:tcPr>
                </a:tc>
                <a:extLst>
                  <a:ext uri="{0D108BD9-81ED-4DB2-BD59-A6C34878D82A}">
                    <a16:rowId xmlns:a16="http://schemas.microsoft.com/office/drawing/2014/main" xmlns="" val="727143949"/>
                  </a:ext>
                </a:extLst>
              </a:tr>
              <a:tr h="129777">
                <a:tc>
                  <a:txBody>
                    <a:bodyPr/>
                    <a:lstStyle/>
                    <a:p>
                      <a:pPr algn="l" fontAlgn="b"/>
                      <a:r>
                        <a:rPr lang="en-US" sz="700" b="0" i="0" u="none" strike="noStrike">
                          <a:solidFill>
                            <a:srgbClr val="000000"/>
                          </a:solidFill>
                          <a:effectLst/>
                          <a:latin typeface="Calibri" panose="020F0502020204030204" pitchFamily="34" charset="0"/>
                        </a:rPr>
                        <a:t>2018-01-01T21:30:00Z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2018-01-01T22:00:00Z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-6.8852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-7.5285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-6.2477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0.0434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0.0225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0.0049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4087101241"/>
                  </a:ext>
                </a:extLst>
              </a:tr>
              <a:tr h="129777">
                <a:tc>
                  <a:txBody>
                    <a:bodyPr/>
                    <a:lstStyle/>
                    <a:p>
                      <a:pPr algn="l" fontAlgn="b"/>
                      <a:r>
                        <a:rPr lang="en-US" sz="700" b="0" i="0" u="none" strike="noStrike">
                          <a:solidFill>
                            <a:srgbClr val="000000"/>
                          </a:solidFill>
                          <a:effectLst/>
                          <a:latin typeface="Calibri" panose="020F0502020204030204" pitchFamily="34" charset="0"/>
                        </a:rPr>
                        <a:t>2018-01-01T22:00:00Z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2018-01-01T22:30:00Z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-6.3504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-6.8992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-5.9652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0.0458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0.0227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4181290645"/>
                  </a:ext>
                </a:extLst>
              </a:tr>
              <a:tr h="129777">
                <a:tc>
                  <a:txBody>
                    <a:bodyPr/>
                    <a:lstStyle/>
                    <a:p>
                      <a:pPr algn="l" fontAlgn="b"/>
                      <a:r>
                        <a:rPr lang="en-US" sz="700" b="0" i="0" u="none" strike="noStrike">
                          <a:solidFill>
                            <a:srgbClr val="000000"/>
                          </a:solidFill>
                          <a:effectLst/>
                          <a:latin typeface="Calibri" panose="020F0502020204030204" pitchFamily="34" charset="0"/>
                        </a:rPr>
                        <a:t>2018-01-01T22:30:00Z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2018-01-01T23:00:00Z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-6.3603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-6.6458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-6.0367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0.0113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0.0025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3037456326"/>
                  </a:ext>
                </a:extLst>
              </a:tr>
              <a:tr h="129777">
                <a:tc>
                  <a:txBody>
                    <a:bodyPr/>
                    <a:lstStyle/>
                    <a:p>
                      <a:pPr algn="l" fontAlgn="b"/>
                      <a:r>
                        <a:rPr lang="en-US" sz="700" b="0" i="0" u="none" strike="noStrike">
                          <a:solidFill>
                            <a:srgbClr val="000000"/>
                          </a:solidFill>
                          <a:effectLst/>
                          <a:latin typeface="Calibri" panose="020F0502020204030204" pitchFamily="34" charset="0"/>
                        </a:rPr>
                        <a:t>2018-01-01T23:00:00Z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2018-01-01T23:30:00Z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-7.2451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-7.9455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-6.6443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0.0923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0.0269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0.0072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1494167142"/>
                  </a:ext>
                </a:extLst>
              </a:tr>
              <a:tr h="129777">
                <a:tc>
                  <a:txBody>
                    <a:bodyPr/>
                    <a:lstStyle/>
                    <a:p>
                      <a:pPr algn="l" fontAlgn="b"/>
                      <a:r>
                        <a:rPr lang="en-US" sz="700" b="0" i="0" u="none" strike="noStrike">
                          <a:solidFill>
                            <a:srgbClr val="000000"/>
                          </a:solidFill>
                          <a:effectLst/>
                          <a:latin typeface="Calibri" panose="020F0502020204030204" pitchFamily="34" charset="0"/>
                        </a:rPr>
                        <a:t>2018-01-01T23:30:00Z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2018-01-02T00:00:00Z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-8.5638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-9.1642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-7.9429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0.1361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0.0195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0.0087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1778980163"/>
                  </a:ext>
                </a:extLst>
              </a:tr>
              <a:tr h="129777">
                <a:tc>
                  <a:txBody>
                    <a:bodyPr/>
                    <a:lstStyle/>
                    <a:p>
                      <a:pPr algn="l" fontAlgn="b"/>
                      <a:r>
                        <a:rPr lang="en-US" sz="700" b="0" i="0" u="none" strike="noStrike">
                          <a:solidFill>
                            <a:srgbClr val="000000"/>
                          </a:solidFill>
                          <a:effectLst/>
                          <a:latin typeface="Calibri" panose="020F0502020204030204" pitchFamily="34" charset="0"/>
                        </a:rPr>
                        <a:t>2018-01-02T00:00:00Z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2018-01-02T00:30:00Z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-8.8873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-9.4052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-8.7115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0.0105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0.0188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0.0024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476776155"/>
                  </a:ext>
                </a:extLst>
              </a:tr>
              <a:tr h="129777">
                <a:tc>
                  <a:txBody>
                    <a:bodyPr/>
                    <a:lstStyle/>
                    <a:p>
                      <a:pPr algn="l" fontAlgn="b"/>
                      <a:r>
                        <a:rPr lang="en-US" sz="700" b="0" i="0" u="none" strike="noStrike">
                          <a:solidFill>
                            <a:srgbClr val="000000"/>
                          </a:solidFill>
                          <a:effectLst/>
                          <a:latin typeface="Calibri" panose="020F0502020204030204" pitchFamily="34" charset="0"/>
                        </a:rPr>
                        <a:t>2018-01-02T00:30:00Z</a:t>
                      </a:r>
                    </a:p>
                  </a:txBody>
                  <a:tcPr marL="6489" marR="6489" marT="6489" marB="0" anchor="b">
                    <a:lnL>
                      <a:noFill/>
                    </a:lnL>
                    <a:lnR>
                      <a:noFill/>
                    </a:lnR>
                    <a:lnT>
                      <a:noFill/>
                    </a:lnT>
                    <a:lnB>
                      <a:noFill/>
                    </a:lnB>
                  </a:tcPr>
                </a:tc>
                <a:tc>
                  <a:txBody>
                    <a:bodyPr/>
                    <a:lstStyle/>
                    <a:p>
                      <a:pPr algn="l" fontAlgn="b"/>
                      <a:r>
                        <a:rPr lang="en-US" sz="700" b="0" i="0" u="none" strike="noStrike" dirty="0">
                          <a:solidFill>
                            <a:srgbClr val="000000"/>
                          </a:solidFill>
                          <a:effectLst/>
                          <a:latin typeface="Calibri" panose="020F0502020204030204" pitchFamily="34" charset="0"/>
                        </a:rPr>
                        <a:t>2018-01-02T01:00:00Z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-9.4548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-9.8138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-9.2061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0.0199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0.0199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0.0033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588040254"/>
                  </a:ext>
                </a:extLst>
              </a:tr>
              <a:tr h="129777">
                <a:tc>
                  <a:txBody>
                    <a:bodyPr/>
                    <a:lstStyle/>
                    <a:p>
                      <a:pPr algn="l" fontAlgn="b"/>
                      <a:r>
                        <a:rPr lang="en-US" sz="700" b="0" i="0" u="none" strike="noStrike">
                          <a:solidFill>
                            <a:srgbClr val="000000"/>
                          </a:solidFill>
                          <a:effectLst/>
                          <a:latin typeface="Calibri" panose="020F0502020204030204" pitchFamily="34" charset="0"/>
                        </a:rPr>
                        <a:t>2018-01-02T01:00:00Z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2018-01-02T01:30:00Z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-10.0574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-12.0896</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-9.1353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0.5932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0.0542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0.0182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31702842"/>
                  </a:ext>
                </a:extLst>
              </a:tr>
              <a:tr h="129777">
                <a:tc>
                  <a:txBody>
                    <a:bodyPr/>
                    <a:lstStyle/>
                    <a:p>
                      <a:pPr algn="l" fontAlgn="b"/>
                      <a:r>
                        <a:rPr lang="en-US" sz="700" b="0" i="0" u="none" strike="noStrike">
                          <a:solidFill>
                            <a:srgbClr val="000000"/>
                          </a:solidFill>
                          <a:effectLst/>
                          <a:latin typeface="Calibri" panose="020F0502020204030204" pitchFamily="34" charset="0"/>
                        </a:rPr>
                        <a:t>2018-01-02T01:30:00Z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2018-01-02T02:00:00Z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-10.3771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-11.4278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-9.9939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0.1414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0.0197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0.0089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2328621976"/>
                  </a:ext>
                </a:extLst>
              </a:tr>
              <a:tr h="129777">
                <a:tc>
                  <a:txBody>
                    <a:bodyPr/>
                    <a:lstStyle/>
                    <a:p>
                      <a:pPr algn="l" fontAlgn="b"/>
                      <a:r>
                        <a:rPr lang="en-US" sz="700" b="0" i="0" u="none" strike="noStrike">
                          <a:solidFill>
                            <a:srgbClr val="000000"/>
                          </a:solidFill>
                          <a:effectLst/>
                          <a:latin typeface="Calibri" panose="020F0502020204030204" pitchFamily="34" charset="0"/>
                        </a:rPr>
                        <a:t>2018-01-02T02:00:00Z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2018-01-02T02:30:00Z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-11.0717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-11.8375</a:t>
                      </a:r>
                    </a:p>
                  </a:txBody>
                  <a:tcPr marL="6489" marR="6489" marT="6489" marB="0" anchor="b">
                    <a:lnL>
                      <a:noFill/>
                    </a:lnL>
                    <a:lnR>
                      <a:noFill/>
                    </a:lnR>
                    <a:lnT>
                      <a:noFill/>
                    </a:lnT>
                    <a:lnB>
                      <a:noFill/>
                    </a:lnB>
                  </a:tcPr>
                </a:tc>
                <a:tc>
                  <a:txBody>
                    <a:bodyPr/>
                    <a:lstStyle/>
                    <a:p>
                      <a:pPr algn="r" fontAlgn="b"/>
                      <a:r>
                        <a:rPr lang="en-US" sz="700" b="0" i="0" u="none" strike="noStrike" dirty="0">
                          <a:solidFill>
                            <a:srgbClr val="000000"/>
                          </a:solidFill>
                          <a:effectLst/>
                          <a:latin typeface="Calibri" panose="020F0502020204030204" pitchFamily="34" charset="0"/>
                        </a:rPr>
                        <a:t>-10.3517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0.2132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0.0354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0.0109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1931959724"/>
                  </a:ext>
                </a:extLst>
              </a:tr>
              <a:tr h="129777">
                <a:tc>
                  <a:txBody>
                    <a:bodyPr/>
                    <a:lstStyle/>
                    <a:p>
                      <a:pPr algn="l" fontAlgn="b"/>
                      <a:r>
                        <a:rPr lang="en-US" sz="700" b="0" i="0" u="none" strike="noStrike">
                          <a:solidFill>
                            <a:srgbClr val="000000"/>
                          </a:solidFill>
                          <a:effectLst/>
                          <a:latin typeface="Calibri" panose="020F0502020204030204" pitchFamily="34" charset="0"/>
                        </a:rPr>
                        <a:t>2018-01-02T02:30:00Z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2018-01-02T03:00:00Z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-10.9954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-11.4976</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-10.3317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0.0604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0.0239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0.0058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2648531242"/>
                  </a:ext>
                </a:extLst>
              </a:tr>
              <a:tr h="129777">
                <a:tc>
                  <a:txBody>
                    <a:bodyPr/>
                    <a:lstStyle/>
                    <a:p>
                      <a:pPr algn="l" fontAlgn="b"/>
                      <a:r>
                        <a:rPr lang="en-US" sz="700" b="0" i="0" u="none" strike="noStrike">
                          <a:solidFill>
                            <a:srgbClr val="000000"/>
                          </a:solidFill>
                          <a:effectLst/>
                          <a:latin typeface="Calibri" panose="020F0502020204030204" pitchFamily="34" charset="0"/>
                        </a:rPr>
                        <a:t>2018-01-02T03:00:00Z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2018-01-02T03:30:00Z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-11.3477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-11.7524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-10.9252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0.0649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0.0161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0.006</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1909135528"/>
                  </a:ext>
                </a:extLst>
              </a:tr>
              <a:tr h="129777">
                <a:tc>
                  <a:txBody>
                    <a:bodyPr/>
                    <a:lstStyle/>
                    <a:p>
                      <a:pPr algn="l" fontAlgn="b"/>
                      <a:r>
                        <a:rPr lang="en-US" sz="700" b="0" i="0" u="none" strike="noStrike">
                          <a:solidFill>
                            <a:srgbClr val="000000"/>
                          </a:solidFill>
                          <a:effectLst/>
                          <a:latin typeface="Calibri" panose="020F0502020204030204" pitchFamily="34" charset="0"/>
                        </a:rPr>
                        <a:t>2018-01-02T03:30:00Z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2018-01-02T04:00:00Z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-11.599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-12.104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-10.9418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0.0783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0.0168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0.0066</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828522362"/>
                  </a:ext>
                </a:extLst>
              </a:tr>
              <a:tr h="129777">
                <a:tc>
                  <a:txBody>
                    <a:bodyPr/>
                    <a:lstStyle/>
                    <a:p>
                      <a:pPr algn="l" fontAlgn="b"/>
                      <a:r>
                        <a:rPr lang="en-US" sz="700" b="0" i="0" u="none" strike="noStrike">
                          <a:solidFill>
                            <a:srgbClr val="000000"/>
                          </a:solidFill>
                          <a:effectLst/>
                          <a:latin typeface="Calibri" panose="020F0502020204030204" pitchFamily="34" charset="0"/>
                        </a:rPr>
                        <a:t>2018-01-02T04:00:00Z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2018-01-02T04:30:00Z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-11.6209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-12.1554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-10.5556</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0.1482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0.0091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4201445330"/>
                  </a:ext>
                </a:extLst>
              </a:tr>
              <a:tr h="129777">
                <a:tc>
                  <a:txBody>
                    <a:bodyPr/>
                    <a:lstStyle/>
                    <a:p>
                      <a:pPr algn="l" fontAlgn="b"/>
                      <a:r>
                        <a:rPr lang="en-US" sz="700" b="0" i="0" u="none" strike="noStrike">
                          <a:solidFill>
                            <a:srgbClr val="000000"/>
                          </a:solidFill>
                          <a:effectLst/>
                          <a:latin typeface="Calibri" panose="020F0502020204030204" pitchFamily="34" charset="0"/>
                        </a:rPr>
                        <a:t>2018-01-02T04:30:00Z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2018-01-02T05:00:00Z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-10.1807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-10.834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-9.4249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0.1358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0.0302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0.0087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1188693293"/>
                  </a:ext>
                </a:extLst>
              </a:tr>
              <a:tr h="129777">
                <a:tc>
                  <a:txBody>
                    <a:bodyPr/>
                    <a:lstStyle/>
                    <a:p>
                      <a:pPr algn="l" fontAlgn="b"/>
                      <a:r>
                        <a:rPr lang="en-US" sz="700" b="0" i="0" u="none" strike="noStrike">
                          <a:solidFill>
                            <a:srgbClr val="000000"/>
                          </a:solidFill>
                          <a:effectLst/>
                          <a:latin typeface="Calibri" panose="020F0502020204030204" pitchFamily="34" charset="0"/>
                        </a:rPr>
                        <a:t>2018-01-02T05:00:00Z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2018-01-02T05:30:00Z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-10.0644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-10.4079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-9.6853</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0.0481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0.0228</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0.0052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831710029"/>
                  </a:ext>
                </a:extLst>
              </a:tr>
              <a:tr h="129777">
                <a:tc>
                  <a:txBody>
                    <a:bodyPr/>
                    <a:lstStyle/>
                    <a:p>
                      <a:pPr algn="l" fontAlgn="b"/>
                      <a:r>
                        <a:rPr lang="en-US" sz="700" b="0" i="0" u="none" strike="noStrike">
                          <a:solidFill>
                            <a:srgbClr val="000000"/>
                          </a:solidFill>
                          <a:effectLst/>
                          <a:latin typeface="Calibri" panose="020F0502020204030204" pitchFamily="34" charset="0"/>
                        </a:rPr>
                        <a:t>2018-01-02T05:30:00Z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2018-01-02T06:00:00Z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-9.7592</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-10.905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-8.7137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0.3067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0.0409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0.0131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1754516885"/>
                  </a:ext>
                </a:extLst>
              </a:tr>
              <a:tr h="129777">
                <a:tc>
                  <a:txBody>
                    <a:bodyPr/>
                    <a:lstStyle/>
                    <a:p>
                      <a:pPr algn="l" fontAlgn="b"/>
                      <a:r>
                        <a:rPr lang="en-US" sz="700" b="0" i="0" u="none" strike="noStrike">
                          <a:solidFill>
                            <a:srgbClr val="000000"/>
                          </a:solidFill>
                          <a:effectLst/>
                          <a:latin typeface="Calibri" panose="020F0502020204030204" pitchFamily="34" charset="0"/>
                        </a:rPr>
                        <a:t>2018-01-02T06:00:00Z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2018-01-02T06:30:00Z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-8.8099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-9.201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-8.5386</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0.0204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0.0037</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2351776385"/>
                  </a:ext>
                </a:extLst>
              </a:tr>
              <a:tr h="129777">
                <a:tc>
                  <a:txBody>
                    <a:bodyPr/>
                    <a:lstStyle/>
                    <a:p>
                      <a:pPr algn="l" fontAlgn="b"/>
                      <a:r>
                        <a:rPr lang="en-US" sz="700" b="0" i="0" u="none" strike="noStrike">
                          <a:solidFill>
                            <a:srgbClr val="000000"/>
                          </a:solidFill>
                          <a:effectLst/>
                          <a:latin typeface="Calibri" panose="020F0502020204030204" pitchFamily="34" charset="0"/>
                        </a:rPr>
                        <a:t>2018-01-02T06:30:00Z</a:t>
                      </a:r>
                    </a:p>
                  </a:txBody>
                  <a:tcPr marL="6489" marR="6489" marT="6489"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2018-01-02T07:00:00Z</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-8.7845</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-10.3254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-7.6421</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0.8494</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1800</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0.0639</a:t>
                      </a:r>
                    </a:p>
                  </a:txBody>
                  <a:tcPr marL="6489" marR="6489" marT="6489" marB="0" anchor="b">
                    <a:lnL>
                      <a:noFill/>
                    </a:lnL>
                    <a:lnR>
                      <a:noFill/>
                    </a:lnR>
                    <a:lnT>
                      <a:noFill/>
                    </a:lnT>
                    <a:lnB>
                      <a:noFill/>
                    </a:lnB>
                  </a:tcPr>
                </a:tc>
                <a:tc>
                  <a:txBody>
                    <a:bodyPr/>
                    <a:lstStyle/>
                    <a:p>
                      <a:pPr algn="r" fontAlgn="b"/>
                      <a:r>
                        <a:rPr lang="en-US" sz="700" b="0" i="0" u="none" strike="noStrike">
                          <a:solidFill>
                            <a:srgbClr val="000000"/>
                          </a:solidFill>
                          <a:effectLst/>
                          <a:latin typeface="Calibri" panose="020F0502020204030204" pitchFamily="34" charset="0"/>
                        </a:rPr>
                        <a:t>0.0217</a:t>
                      </a:r>
                    </a:p>
                  </a:txBody>
                  <a:tcPr marL="6489" marR="6489" marT="6489" marB="0" anchor="b">
                    <a:lnL>
                      <a:noFill/>
                    </a:lnL>
                    <a:lnR>
                      <a:noFill/>
                    </a:lnR>
                    <a:lnT>
                      <a:noFill/>
                    </a:lnT>
                    <a:lnB>
                      <a:noFill/>
                    </a:lnB>
                  </a:tcPr>
                </a:tc>
                <a:tc>
                  <a:txBody>
                    <a:bodyPr/>
                    <a:lstStyle/>
                    <a:p>
                      <a:pPr algn="r" fontAlgn="b"/>
                      <a:r>
                        <a:rPr lang="en-US" sz="700" b="0" i="0" u="none" strike="noStrike" dirty="0">
                          <a:solidFill>
                            <a:srgbClr val="000000"/>
                          </a:solidFill>
                          <a:effectLst/>
                          <a:latin typeface="Calibri" panose="020F0502020204030204" pitchFamily="34" charset="0"/>
                        </a:rPr>
                        <a:t>0</a:t>
                      </a:r>
                    </a:p>
                  </a:txBody>
                  <a:tcPr marL="6489" marR="6489" marT="6489" marB="0" anchor="b">
                    <a:lnL>
                      <a:noFill/>
                    </a:lnL>
                    <a:lnR>
                      <a:noFill/>
                    </a:lnR>
                    <a:lnT>
                      <a:noFill/>
                    </a:lnT>
                    <a:lnB>
                      <a:noFill/>
                    </a:lnB>
                  </a:tcPr>
                </a:tc>
                <a:extLst>
                  <a:ext uri="{0D108BD9-81ED-4DB2-BD59-A6C34878D82A}">
                    <a16:rowId xmlns:a16="http://schemas.microsoft.com/office/drawing/2014/main" xmlns="" val="3937719384"/>
                  </a:ext>
                </a:extLst>
              </a:tr>
            </a:tbl>
          </a:graphicData>
        </a:graphic>
      </p:graphicFrame>
    </p:spTree>
    <p:extLst>
      <p:ext uri="{BB962C8B-B14F-4D97-AF65-F5344CB8AC3E}">
        <p14:creationId xmlns:p14="http://schemas.microsoft.com/office/powerpoint/2010/main" val="1316313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7" y="420624"/>
            <a:ext cx="8865973" cy="963324"/>
          </a:xfrm>
        </p:spPr>
        <p:txBody>
          <a:bodyPr>
            <a:normAutofit/>
          </a:bodyPr>
          <a:lstStyle/>
          <a:p>
            <a:r>
              <a:rPr lang="en-US" sz="2800" dirty="0" smtClean="0"/>
              <a:t>Automated QAQC of the data products</a:t>
            </a:r>
            <a:endParaRPr lang="en-US" sz="2800" dirty="0"/>
          </a:p>
        </p:txBody>
      </p:sp>
      <p:grpSp>
        <p:nvGrpSpPr>
          <p:cNvPr id="6" name="Group 5"/>
          <p:cNvGrpSpPr/>
          <p:nvPr/>
        </p:nvGrpSpPr>
        <p:grpSpPr>
          <a:xfrm>
            <a:off x="264146" y="1095543"/>
            <a:ext cx="4180341" cy="4868277"/>
            <a:chOff x="5143156" y="1377543"/>
            <a:chExt cx="3850378" cy="4532189"/>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156" y="1377543"/>
              <a:ext cx="3850378" cy="220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156" y="3704902"/>
              <a:ext cx="3850378" cy="220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4265314" y="902286"/>
            <a:ext cx="4940469" cy="5581015"/>
          </a:xfrm>
          <a:prstGeom prst="rect">
            <a:avLst/>
          </a:prstGeom>
        </p:spPr>
        <p:txBody>
          <a:bodyPr wrap="square">
            <a:spAutoFit/>
          </a:bodyPr>
          <a:lstStyle/>
          <a:p>
            <a:pPr defTabSz="457200"/>
            <a:r>
              <a:rPr lang="en-US" sz="2000" b="1" dirty="0">
                <a:solidFill>
                  <a:prstClr val="black"/>
                </a:solidFill>
              </a:rPr>
              <a:t>QA/QC Flags:</a:t>
            </a:r>
          </a:p>
          <a:p>
            <a:pPr marL="342900" indent="-342900" defTabSz="457200">
              <a:buFont typeface="Arial" panose="020B0604020202020204" pitchFamily="34" charset="0"/>
              <a:buChar char="•"/>
            </a:pPr>
            <a:r>
              <a:rPr lang="en-US" sz="2000" b="1" dirty="0">
                <a:solidFill>
                  <a:prstClr val="black"/>
                </a:solidFill>
              </a:rPr>
              <a:t>Range</a:t>
            </a:r>
            <a:r>
              <a:rPr lang="en-US" sz="2000" dirty="0">
                <a:solidFill>
                  <a:prstClr val="black"/>
                </a:solidFill>
              </a:rPr>
              <a:t> – realistic data range</a:t>
            </a:r>
          </a:p>
          <a:p>
            <a:pPr marL="342900" indent="-342900" defTabSz="457200">
              <a:buFont typeface="Arial" panose="020B0604020202020204" pitchFamily="34" charset="0"/>
              <a:buChar char="•"/>
            </a:pPr>
            <a:r>
              <a:rPr lang="en-US" sz="2000" b="1" dirty="0">
                <a:solidFill>
                  <a:prstClr val="black"/>
                </a:solidFill>
              </a:rPr>
              <a:t>Persistence</a:t>
            </a:r>
            <a:r>
              <a:rPr lang="en-US" sz="2000" dirty="0">
                <a:solidFill>
                  <a:prstClr val="black"/>
                </a:solidFill>
              </a:rPr>
              <a:t> – realistic data variability</a:t>
            </a:r>
          </a:p>
          <a:p>
            <a:pPr marL="342900" indent="-342900" defTabSz="457200">
              <a:buFont typeface="Arial" panose="020B0604020202020204" pitchFamily="34" charset="0"/>
              <a:buChar char="•"/>
            </a:pPr>
            <a:r>
              <a:rPr lang="en-US" sz="2000" b="1" dirty="0">
                <a:solidFill>
                  <a:prstClr val="black"/>
                </a:solidFill>
              </a:rPr>
              <a:t>Null</a:t>
            </a:r>
            <a:r>
              <a:rPr lang="en-US" sz="2000" dirty="0">
                <a:solidFill>
                  <a:prstClr val="black"/>
                </a:solidFill>
              </a:rPr>
              <a:t> –missing data points</a:t>
            </a:r>
          </a:p>
          <a:p>
            <a:pPr marL="342900" indent="-342900" defTabSz="457200">
              <a:buFont typeface="Arial" panose="020B0604020202020204" pitchFamily="34" charset="0"/>
              <a:buChar char="•"/>
            </a:pPr>
            <a:r>
              <a:rPr lang="en-US" sz="2000" b="1" dirty="0">
                <a:solidFill>
                  <a:prstClr val="black"/>
                </a:solidFill>
              </a:rPr>
              <a:t>Gap</a:t>
            </a:r>
            <a:r>
              <a:rPr lang="en-US" sz="2000" dirty="0">
                <a:solidFill>
                  <a:prstClr val="black"/>
                </a:solidFill>
              </a:rPr>
              <a:t> –large data gaps</a:t>
            </a:r>
          </a:p>
          <a:p>
            <a:pPr marL="342900" indent="-342900" defTabSz="457200">
              <a:buFont typeface="Arial" panose="020B0604020202020204" pitchFamily="34" charset="0"/>
              <a:buChar char="•"/>
            </a:pPr>
            <a:r>
              <a:rPr lang="en-US" sz="2000" b="1" dirty="0">
                <a:solidFill>
                  <a:prstClr val="black"/>
                </a:solidFill>
              </a:rPr>
              <a:t>Step</a:t>
            </a:r>
            <a:r>
              <a:rPr lang="en-US" sz="2000" dirty="0">
                <a:solidFill>
                  <a:prstClr val="black"/>
                </a:solidFill>
              </a:rPr>
              <a:t> –large changes between consecutive data points</a:t>
            </a:r>
          </a:p>
          <a:p>
            <a:pPr marL="342900" indent="-342900" defTabSz="457200">
              <a:buFont typeface="Arial" panose="020B0604020202020204" pitchFamily="34" charset="0"/>
              <a:buChar char="•"/>
            </a:pPr>
            <a:r>
              <a:rPr lang="en-US" sz="2000" b="1" dirty="0">
                <a:solidFill>
                  <a:prstClr val="black"/>
                </a:solidFill>
              </a:rPr>
              <a:t>De-spiking</a:t>
            </a:r>
            <a:r>
              <a:rPr lang="en-US" sz="2000" dirty="0">
                <a:solidFill>
                  <a:prstClr val="black"/>
                </a:solidFill>
              </a:rPr>
              <a:t> –spikes in the data set</a:t>
            </a:r>
          </a:p>
          <a:p>
            <a:pPr marL="342900" indent="-342900" defTabSz="457200">
              <a:buFont typeface="Arial" panose="020B0604020202020204" pitchFamily="34" charset="0"/>
              <a:buChar char="•"/>
            </a:pPr>
            <a:r>
              <a:rPr lang="en-US" sz="2000" b="1" dirty="0">
                <a:solidFill>
                  <a:prstClr val="black"/>
                </a:solidFill>
              </a:rPr>
              <a:t>Consistency</a:t>
            </a:r>
            <a:r>
              <a:rPr lang="en-US" sz="2000" dirty="0">
                <a:solidFill>
                  <a:prstClr val="black"/>
                </a:solidFill>
              </a:rPr>
              <a:t> – comparable measurements</a:t>
            </a:r>
          </a:p>
          <a:p>
            <a:pPr defTabSz="457200"/>
            <a:endParaRPr lang="en-US" sz="2000" dirty="0">
              <a:solidFill>
                <a:prstClr val="black"/>
              </a:solidFill>
            </a:endParaRPr>
          </a:p>
          <a:p>
            <a:pPr defTabSz="457200"/>
            <a:r>
              <a:rPr lang="en-US" sz="2000" b="1" dirty="0">
                <a:solidFill>
                  <a:prstClr val="black"/>
                </a:solidFill>
              </a:rPr>
              <a:t>Sensor Flags:</a:t>
            </a:r>
          </a:p>
          <a:p>
            <a:pPr marL="342900" indent="-342900" defTabSz="457200">
              <a:spcBef>
                <a:spcPts val="1000"/>
              </a:spcBef>
              <a:buFont typeface="Arial" panose="020B0604020202020204" pitchFamily="34" charset="0"/>
              <a:buChar char="•"/>
            </a:pPr>
            <a:r>
              <a:rPr lang="en-US" sz="2000" dirty="0">
                <a:solidFill>
                  <a:prstClr val="black"/>
                </a:solidFill>
              </a:rPr>
              <a:t>Identify problem areas, e.g., consistency checks</a:t>
            </a:r>
          </a:p>
          <a:p>
            <a:pPr marL="342900" indent="-342900" defTabSz="457200">
              <a:spcBef>
                <a:spcPts val="1000"/>
              </a:spcBef>
              <a:buFont typeface="Arial" panose="020B0604020202020204" pitchFamily="34" charset="0"/>
              <a:buChar char="•"/>
            </a:pPr>
            <a:r>
              <a:rPr lang="en-US" sz="2000" dirty="0">
                <a:solidFill>
                  <a:prstClr val="black"/>
                </a:solidFill>
              </a:rPr>
              <a:t>Assist algorithm refinement and development </a:t>
            </a:r>
          </a:p>
          <a:p>
            <a:pPr marL="342900" indent="-342900" defTabSz="457200">
              <a:buFont typeface="Arial" panose="020B0604020202020204" pitchFamily="34" charset="0"/>
              <a:buChar char="•"/>
            </a:pPr>
            <a:endParaRPr lang="en-US" sz="2000" dirty="0">
              <a:solidFill>
                <a:prstClr val="black"/>
              </a:solidFill>
            </a:endParaRPr>
          </a:p>
        </p:txBody>
      </p:sp>
    </p:spTree>
    <p:extLst>
      <p:ext uri="{BB962C8B-B14F-4D97-AF65-F5344CB8AC3E}">
        <p14:creationId xmlns:p14="http://schemas.microsoft.com/office/powerpoint/2010/main" val="1405169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a:solidFill>
                  <a:schemeClr val="accent1"/>
                </a:solidFill>
              </a:rPr>
              <a:t>What is the National Ecological Observatory Network (NEON)? </a:t>
            </a:r>
          </a:p>
        </p:txBody>
      </p:sp>
      <p:pic>
        <p:nvPicPr>
          <p:cNvPr id="7" name="Picture 2" descr="C:\Users\selmendorf\Downloads\nsf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225" y="330786"/>
            <a:ext cx="1136431"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4740" y="1911456"/>
            <a:ext cx="8178325" cy="2533707"/>
          </a:xfrm>
          <a:prstGeom prst="rect">
            <a:avLst/>
          </a:prstGeom>
        </p:spPr>
        <p:txBody>
          <a:bodyPr wrap="square">
            <a:spAutoFit/>
          </a:bodyPr>
          <a:lstStyle/>
          <a:p>
            <a:pPr marL="287338" lvl="1" indent="0">
              <a:lnSpc>
                <a:spcPct val="114000"/>
              </a:lnSpc>
              <a:spcAft>
                <a:spcPts val="600"/>
              </a:spcAft>
              <a:buNone/>
            </a:pPr>
            <a:r>
              <a:rPr lang="en-US" dirty="0"/>
              <a:t>NEON is a continental-scale ecological observatory funded by the National Science Foundation as a large science facility. NEON provides:</a:t>
            </a:r>
          </a:p>
          <a:p>
            <a:pPr marL="863601" lvl="2" indent="-288925">
              <a:lnSpc>
                <a:spcPct val="114000"/>
              </a:lnSpc>
              <a:spcAft>
                <a:spcPts val="600"/>
              </a:spcAft>
              <a:buSzPts val="2400"/>
              <a:buFont typeface="Arial"/>
              <a:buChar char="•"/>
            </a:pPr>
            <a:r>
              <a:rPr lang="en-US" dirty="0"/>
              <a:t>Free and open data on the drivers of and responses to ecological change </a:t>
            </a:r>
          </a:p>
          <a:p>
            <a:pPr marL="863601" lvl="2" indent="-288925">
              <a:lnSpc>
                <a:spcPct val="114000"/>
              </a:lnSpc>
              <a:spcAft>
                <a:spcPts val="600"/>
              </a:spcAft>
              <a:buSzPts val="2400"/>
              <a:buFont typeface="Arial"/>
              <a:buChar char="•"/>
            </a:pPr>
            <a:r>
              <a:rPr lang="en-US" dirty="0"/>
              <a:t>A standardized and reliable framework for research and experiments</a:t>
            </a:r>
            <a:endParaRPr lang="en-US" b="1" dirty="0"/>
          </a:p>
          <a:p>
            <a:pPr marL="863601" lvl="2" indent="-288925">
              <a:lnSpc>
                <a:spcPct val="114000"/>
              </a:lnSpc>
              <a:spcAft>
                <a:spcPts val="600"/>
              </a:spcAft>
              <a:buSzPts val="2400"/>
              <a:buFont typeface="Arial"/>
              <a:buChar char="•"/>
            </a:pPr>
            <a:r>
              <a:rPr lang="en-US" dirty="0"/>
              <a:t>Data interoperability for integration with other national and international network science projects</a:t>
            </a:r>
            <a:endParaRPr lang="en-US" b="1" dirty="0"/>
          </a:p>
        </p:txBody>
      </p:sp>
    </p:spTree>
    <p:extLst>
      <p:ext uri="{BB962C8B-B14F-4D97-AF65-F5344CB8AC3E}">
        <p14:creationId xmlns:p14="http://schemas.microsoft.com/office/powerpoint/2010/main" val="187450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781538"/>
          </a:xfrm>
          <a:prstGeom prst="rect">
            <a:avLst/>
          </a:prstGeom>
        </p:spPr>
        <p:txBody>
          <a:bodyPr>
            <a:normAutofit/>
          </a:bodyPr>
          <a:lstStyle/>
          <a:p>
            <a:r>
              <a:rPr lang="en-US" sz="3400" dirty="0" smtClean="0">
                <a:solidFill>
                  <a:schemeClr val="accent1">
                    <a:lumMod val="75000"/>
                  </a:schemeClr>
                </a:solidFill>
              </a:rPr>
              <a:t>Example</a:t>
            </a:r>
            <a:endParaRPr lang="en-US" sz="3400" dirty="0">
              <a:solidFill>
                <a:schemeClr val="accent1">
                  <a:lumMod val="75000"/>
                </a:schemeClr>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a:solidFill>
                <a:prstClr val="black"/>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0855"/>
            <a:ext cx="2635422" cy="227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512633" y="1037064"/>
            <a:ext cx="5157590" cy="2638336"/>
          </a:xfrm>
          <a:prstGeom prst="rect">
            <a:avLst/>
          </a:prstGeom>
          <a:solidFill>
            <a:schemeClr val="accent2">
              <a:lumMod val="20000"/>
              <a:lumOff val="80000"/>
            </a:schemeClr>
          </a:solidFill>
          <a:ln w="12700" cmpd="sng">
            <a:solidFill>
              <a:schemeClr val="tx1"/>
            </a:solidFill>
            <a:miter lim="800000"/>
          </a:ln>
        </p:spPr>
        <p:txBody>
          <a:bodyPr wrap="square" rtlCol="0" anchor="ctr">
            <a:spAutoFit/>
          </a:bodyPr>
          <a:lstStyle/>
          <a:p>
            <a:pPr algn="ctr" defTabSz="457200"/>
            <a:endParaRPr lang="en-US" sz="3600" b="1" dirty="0">
              <a:solidFill>
                <a:prstClr val="white"/>
              </a:solidFill>
              <a:latin typeface="Calibri" pitchFamily="34" charset="0"/>
            </a:endParaRPr>
          </a:p>
        </p:txBody>
      </p:sp>
      <p:sp>
        <p:nvSpPr>
          <p:cNvPr id="18" name="Rectangle 17"/>
          <p:cNvSpPr/>
          <p:nvPr/>
        </p:nvSpPr>
        <p:spPr>
          <a:xfrm>
            <a:off x="3729754" y="1120855"/>
            <a:ext cx="4940469" cy="2554545"/>
          </a:xfrm>
          <a:prstGeom prst="rect">
            <a:avLst/>
          </a:prstGeom>
        </p:spPr>
        <p:txBody>
          <a:bodyPr wrap="square">
            <a:spAutoFit/>
          </a:bodyPr>
          <a:lstStyle/>
          <a:p>
            <a:pPr marL="457200" indent="-457200" defTabSz="457200">
              <a:buFontTx/>
              <a:buAutoNum type="arabicPeriod"/>
            </a:pPr>
            <a:r>
              <a:rPr lang="en-US" sz="2000" b="1" dirty="0">
                <a:solidFill>
                  <a:prstClr val="black"/>
                </a:solidFill>
              </a:rPr>
              <a:t>Convert [</a:t>
            </a:r>
            <a:r>
              <a:rPr lang="el-GR" sz="2000" b="1" dirty="0">
                <a:solidFill>
                  <a:prstClr val="black"/>
                </a:solidFill>
                <a:latin typeface="Calibri" pitchFamily="34" charset="0"/>
              </a:rPr>
              <a:t>Ω</a:t>
            </a:r>
            <a:r>
              <a:rPr lang="en-US" sz="2000" b="1" dirty="0">
                <a:solidFill>
                  <a:prstClr val="black"/>
                </a:solidFill>
                <a:latin typeface="Calibri" pitchFamily="34" charset="0"/>
              </a:rPr>
              <a:t>]</a:t>
            </a:r>
            <a:r>
              <a:rPr lang="el-GR" sz="2000" b="1" dirty="0">
                <a:solidFill>
                  <a:prstClr val="black"/>
                </a:solidFill>
                <a:latin typeface="Calibri" pitchFamily="34" charset="0"/>
              </a:rPr>
              <a:t> </a:t>
            </a:r>
            <a:r>
              <a:rPr lang="en-US" sz="2000" b="1" dirty="0">
                <a:solidFill>
                  <a:prstClr val="black"/>
                </a:solidFill>
              </a:rPr>
              <a:t>to [°C] </a:t>
            </a:r>
          </a:p>
          <a:p>
            <a:pPr marL="457200" indent="-457200" defTabSz="457200">
              <a:buFontTx/>
              <a:buAutoNum type="arabicPeriod"/>
            </a:pPr>
            <a:r>
              <a:rPr lang="en-US" sz="2000" b="1" dirty="0">
                <a:solidFill>
                  <a:prstClr val="black"/>
                </a:solidFill>
              </a:rPr>
              <a:t>Sensor flags</a:t>
            </a:r>
          </a:p>
          <a:p>
            <a:pPr defTabSz="457200"/>
            <a:r>
              <a:rPr lang="en-US" sz="2000" b="1" dirty="0">
                <a:solidFill>
                  <a:prstClr val="black"/>
                </a:solidFill>
              </a:rPr>
              <a:t>		A. Heater (ON/OFF) </a:t>
            </a:r>
          </a:p>
          <a:p>
            <a:pPr defTabSz="457200"/>
            <a:r>
              <a:rPr lang="en-US" sz="2000" b="1" dirty="0">
                <a:solidFill>
                  <a:prstClr val="black"/>
                </a:solidFill>
              </a:rPr>
              <a:t>		B. Turbine (flow &gt; threshold)</a:t>
            </a:r>
          </a:p>
          <a:p>
            <a:pPr defTabSz="457200"/>
            <a:r>
              <a:rPr lang="en-US" sz="2000" b="1" dirty="0">
                <a:solidFill>
                  <a:prstClr val="black"/>
                </a:solidFill>
              </a:rPr>
              <a:t>3.	QA /QC testing</a:t>
            </a:r>
            <a:endParaRPr lang="en-US" sz="2000" dirty="0">
              <a:solidFill>
                <a:prstClr val="black"/>
              </a:solidFill>
            </a:endParaRPr>
          </a:p>
          <a:p>
            <a:pPr defTabSz="457200"/>
            <a:r>
              <a:rPr lang="en-US" sz="2000" b="1" dirty="0">
                <a:solidFill>
                  <a:prstClr val="black"/>
                </a:solidFill>
              </a:rPr>
              <a:t>4.	Calculate temporally averaged data 	product</a:t>
            </a:r>
          </a:p>
          <a:p>
            <a:pPr defTabSz="457200"/>
            <a:r>
              <a:rPr lang="en-US" sz="2000" b="1" dirty="0">
                <a:solidFill>
                  <a:prstClr val="black"/>
                </a:solidFill>
              </a:rPr>
              <a:t>5.	Publish data</a:t>
            </a:r>
          </a:p>
        </p:txBody>
      </p:sp>
      <p:sp>
        <p:nvSpPr>
          <p:cNvPr id="4" name="Right Arrow 3"/>
          <p:cNvSpPr/>
          <p:nvPr/>
        </p:nvSpPr>
        <p:spPr>
          <a:xfrm>
            <a:off x="1733933" y="2258485"/>
            <a:ext cx="1912425" cy="672525"/>
          </a:xfrm>
          <a:prstGeom prst="rightArrow">
            <a:avLst/>
          </a:prstGeom>
          <a:solidFill>
            <a:schemeClr val="bg2"/>
          </a:solidFill>
          <a:ln w="12700" cmpd="sng">
            <a:solidFill>
              <a:schemeClr val="tx1"/>
            </a:solidFill>
            <a:miter lim="800000"/>
          </a:ln>
        </p:spPr>
        <p:txBody>
          <a:bodyPr wrap="square" rtlCol="0" anchor="ctr">
            <a:spAutoFit/>
          </a:bodyPr>
          <a:lstStyle/>
          <a:p>
            <a:pPr algn="ctr" defTabSz="457200"/>
            <a:r>
              <a:rPr lang="en-US" sz="1600" b="1" dirty="0">
                <a:solidFill>
                  <a:prstClr val="black"/>
                </a:solidFill>
                <a:latin typeface="Calibri" pitchFamily="34" charset="0"/>
              </a:rPr>
              <a:t>1 Hz Tem. (</a:t>
            </a:r>
            <a:r>
              <a:rPr lang="el-GR" sz="1600" b="1" dirty="0">
                <a:solidFill>
                  <a:prstClr val="black"/>
                </a:solidFill>
                <a:latin typeface="Calibri" pitchFamily="34" charset="0"/>
              </a:rPr>
              <a:t>Ω</a:t>
            </a:r>
            <a:r>
              <a:rPr lang="en-US" sz="1600" b="1" dirty="0">
                <a:solidFill>
                  <a:prstClr val="black"/>
                </a:solidFill>
                <a:latin typeface="Calibri" pitchFamily="34" charset="0"/>
              </a:rPr>
              <a:t>)</a:t>
            </a:r>
          </a:p>
        </p:txBody>
      </p:sp>
      <p:sp>
        <p:nvSpPr>
          <p:cNvPr id="19" name="Rectangle 18"/>
          <p:cNvSpPr/>
          <p:nvPr/>
        </p:nvSpPr>
        <p:spPr>
          <a:xfrm>
            <a:off x="4215160" y="2398127"/>
            <a:ext cx="4348977" cy="888933"/>
          </a:xfrm>
          <a:prstGeom prst="rect">
            <a:avLst/>
          </a:prstGeom>
          <a:noFill/>
          <a:ln w="57150" cmpd="sng">
            <a:solidFill>
              <a:srgbClr val="FF0000"/>
            </a:solidFill>
            <a:miter lim="800000"/>
          </a:ln>
        </p:spPr>
        <p:txBody>
          <a:bodyPr wrap="square" rtlCol="0" anchor="ctr">
            <a:spAutoFit/>
          </a:bodyPr>
          <a:lstStyle/>
          <a:p>
            <a:pPr algn="ctr" defTabSz="457200"/>
            <a:endParaRPr lang="en-US" sz="3600" b="1" dirty="0">
              <a:solidFill>
                <a:srgbClr val="FF0000"/>
              </a:solidFill>
              <a:latin typeface="Calibri" pitchFamily="34" charset="0"/>
            </a:endParaRPr>
          </a:p>
        </p:txBody>
      </p:sp>
      <p:cxnSp>
        <p:nvCxnSpPr>
          <p:cNvPr id="22" name="Straight Arrow Connector 21"/>
          <p:cNvCxnSpPr/>
          <p:nvPr/>
        </p:nvCxnSpPr>
        <p:spPr>
          <a:xfrm flipH="1">
            <a:off x="2899317" y="2704648"/>
            <a:ext cx="1315843" cy="1164825"/>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3687" y="4453131"/>
            <a:ext cx="8870314" cy="1015663"/>
          </a:xfrm>
          <a:prstGeom prst="rect">
            <a:avLst/>
          </a:prstGeom>
        </p:spPr>
        <p:txBody>
          <a:bodyPr wrap="square">
            <a:spAutoFit/>
          </a:bodyPr>
          <a:lstStyle/>
          <a:p>
            <a:pPr marL="342900" indent="-342900" defTabSz="457200">
              <a:buFont typeface="Arial" panose="020B0604020202020204" pitchFamily="34" charset="0"/>
              <a:buChar char="•"/>
            </a:pPr>
            <a:r>
              <a:rPr lang="en-US" sz="2000" dirty="0" smtClean="0">
                <a:solidFill>
                  <a:prstClr val="black"/>
                </a:solidFill>
              </a:rPr>
              <a:t>Uncertainty informs thresholds </a:t>
            </a:r>
            <a:r>
              <a:rPr lang="en-US" sz="2000" dirty="0">
                <a:solidFill>
                  <a:prstClr val="black"/>
                </a:solidFill>
              </a:rPr>
              <a:t>for certain QA/QC tests (e.g., persistence)</a:t>
            </a:r>
          </a:p>
          <a:p>
            <a:pPr marL="342900" indent="-342900" defTabSz="457200">
              <a:buFont typeface="Arial" panose="020B0604020202020204" pitchFamily="34" charset="0"/>
              <a:buChar char="•"/>
            </a:pPr>
            <a:r>
              <a:rPr lang="en-US" sz="2000" dirty="0">
                <a:solidFill>
                  <a:prstClr val="black"/>
                </a:solidFill>
              </a:rPr>
              <a:t>Make confident inferences between signal (environmental phenomenon)-</a:t>
            </a:r>
            <a:r>
              <a:rPr lang="en-US" sz="2000" dirty="0" smtClean="0">
                <a:solidFill>
                  <a:prstClr val="black"/>
                </a:solidFill>
              </a:rPr>
              <a:t>to-noise</a:t>
            </a:r>
            <a:endParaRPr lang="en-US" sz="2000" dirty="0">
              <a:solidFill>
                <a:prstClr val="black"/>
              </a:solidFill>
            </a:endParaRPr>
          </a:p>
        </p:txBody>
      </p:sp>
      <p:sp>
        <p:nvSpPr>
          <p:cNvPr id="24" name="TextBox 23"/>
          <p:cNvSpPr txBox="1"/>
          <p:nvPr/>
        </p:nvSpPr>
        <p:spPr>
          <a:xfrm>
            <a:off x="2317443" y="3922544"/>
            <a:ext cx="4072205" cy="400110"/>
          </a:xfrm>
          <a:prstGeom prst="rect">
            <a:avLst/>
          </a:prstGeom>
          <a:noFill/>
        </p:spPr>
        <p:txBody>
          <a:bodyPr wrap="none" rtlCol="0">
            <a:spAutoFit/>
          </a:bodyPr>
          <a:lstStyle/>
          <a:p>
            <a:pPr defTabSz="457200"/>
            <a:r>
              <a:rPr lang="en-US" sz="2000" b="1" dirty="0">
                <a:solidFill>
                  <a:prstClr val="black"/>
                </a:solidFill>
              </a:rPr>
              <a:t>Traceable uncertainty estimates</a:t>
            </a:r>
            <a:endParaRPr lang="en-US" b="1" dirty="0">
              <a:solidFill>
                <a:prstClr val="black"/>
              </a:solidFill>
            </a:endParaRPr>
          </a:p>
        </p:txBody>
      </p:sp>
      <p:cxnSp>
        <p:nvCxnSpPr>
          <p:cNvPr id="12" name="Straight Arrow Connector 11"/>
          <p:cNvCxnSpPr/>
          <p:nvPr/>
        </p:nvCxnSpPr>
        <p:spPr>
          <a:xfrm flipV="1">
            <a:off x="6389648" y="3250293"/>
            <a:ext cx="542517" cy="850213"/>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20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781538"/>
          </a:xfrm>
          <a:prstGeom prst="rect">
            <a:avLst/>
          </a:prstGeom>
        </p:spPr>
        <p:txBody>
          <a:bodyPr>
            <a:normAutofit/>
          </a:bodyPr>
          <a:lstStyle/>
          <a:p>
            <a:r>
              <a:rPr lang="en-US" sz="3400" dirty="0" smtClean="0">
                <a:solidFill>
                  <a:schemeClr val="accent1">
                    <a:lumMod val="75000"/>
                  </a:schemeClr>
                </a:solidFill>
              </a:rPr>
              <a:t>Current and Future work</a:t>
            </a:r>
            <a:endParaRPr lang="en-US" sz="3400" dirty="0">
              <a:solidFill>
                <a:schemeClr val="accent1">
                  <a:lumMod val="75000"/>
                </a:schemeClr>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a:solidFill>
                <a:prstClr val="black"/>
              </a:solidFill>
            </a:endParaRPr>
          </a:p>
        </p:txBody>
      </p:sp>
      <p:sp>
        <p:nvSpPr>
          <p:cNvPr id="13" name="Content Placeholder 2"/>
          <p:cNvSpPr txBox="1">
            <a:spLocks/>
          </p:cNvSpPr>
          <p:nvPr/>
        </p:nvSpPr>
        <p:spPr>
          <a:xfrm>
            <a:off x="152400" y="1056904"/>
            <a:ext cx="8991600" cy="5791200"/>
          </a:xfrm>
          <a:prstGeom prst="rect">
            <a:avLst/>
          </a:prstGeom>
        </p:spPr>
        <p:txBody>
          <a:bodyPr anchor="t" anchorCtr="0">
            <a:normAutofit/>
          </a:bodyPr>
          <a:lstStyle>
            <a:lvl1pPr marL="0" indent="0" algn="l" defTabSz="91414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1pPr>
            <a:lvl2pPr marL="457200" indent="0" algn="l" defTabSz="91414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14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14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14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14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14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14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14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buFont typeface="Arial" pitchFamily="34" charset="0"/>
              <a:buChar char="•"/>
            </a:pPr>
            <a:r>
              <a:rPr lang="en-US" sz="2800" b="1" dirty="0" smtClean="0">
                <a:solidFill>
                  <a:prstClr val="black"/>
                </a:solidFill>
              </a:rPr>
              <a:t>Data commissioning </a:t>
            </a:r>
          </a:p>
          <a:p>
            <a:pPr marL="457200" indent="-457200">
              <a:buFont typeface="Arial" pitchFamily="34" charset="0"/>
              <a:buChar char="•"/>
            </a:pPr>
            <a:r>
              <a:rPr lang="en-US" sz="2800" b="1" dirty="0" smtClean="0">
                <a:solidFill>
                  <a:prstClr val="black"/>
                </a:solidFill>
              </a:rPr>
              <a:t>Threshold refinement</a:t>
            </a:r>
          </a:p>
          <a:p>
            <a:pPr marL="457200" indent="-457200">
              <a:buFont typeface="Arial" pitchFamily="34" charset="0"/>
              <a:buChar char="•"/>
            </a:pPr>
            <a:r>
              <a:rPr lang="en-US" sz="2800" b="1" dirty="0" smtClean="0">
                <a:solidFill>
                  <a:prstClr val="black"/>
                </a:solidFill>
              </a:rPr>
              <a:t>Drift analysis and corrections</a:t>
            </a:r>
          </a:p>
          <a:p>
            <a:pPr marL="914400" lvl="1" indent="-457200">
              <a:buFont typeface="Arial" pitchFamily="34" charset="0"/>
              <a:buChar char="•"/>
            </a:pPr>
            <a:endParaRPr lang="en-US" sz="2400" b="1" dirty="0" smtClean="0">
              <a:solidFill>
                <a:prstClr val="black"/>
              </a:solidFill>
            </a:endParaRPr>
          </a:p>
          <a:p>
            <a:pPr lvl="7"/>
            <a:r>
              <a:rPr lang="en-US" sz="4400" b="1" dirty="0" smtClean="0">
                <a:solidFill>
                  <a:prstClr val="black"/>
                </a:solidFill>
              </a:rPr>
              <a:t> </a:t>
            </a:r>
          </a:p>
          <a:p>
            <a:pPr marL="457200" indent="-457200">
              <a:buFont typeface="Arial" pitchFamily="34" charset="0"/>
              <a:buChar char="•"/>
            </a:pPr>
            <a:endParaRPr lang="en-US" sz="2000" dirty="0" smtClean="0">
              <a:solidFill>
                <a:schemeClr val="accent6">
                  <a:lumMod val="75000"/>
                </a:schemeClr>
              </a:solidFill>
            </a:endParaRPr>
          </a:p>
        </p:txBody>
      </p:sp>
    </p:spTree>
    <p:extLst>
      <p:ext uri="{BB962C8B-B14F-4D97-AF65-F5344CB8AC3E}">
        <p14:creationId xmlns:p14="http://schemas.microsoft.com/office/powerpoint/2010/main" val="375892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Contact Info: </a:t>
            </a:r>
            <a:r>
              <a:rPr lang="en-US" dirty="0" smtClean="0">
                <a:hlinkClick r:id="rId3"/>
              </a:rPr>
              <a:t>jcsavina@battelleecology.org</a:t>
            </a:r>
            <a:endParaRPr lang="en-US" dirty="0" smtClean="0"/>
          </a:p>
          <a:p>
            <a:endParaRPr lang="en-US" dirty="0"/>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5" name="Title 4"/>
          <p:cNvSpPr>
            <a:spLocks noGrp="1"/>
          </p:cNvSpPr>
          <p:nvPr>
            <p:ph type="title"/>
          </p:nvPr>
        </p:nvSpPr>
        <p:spPr/>
        <p:txBody>
          <a:bodyPr/>
          <a:lstStyle/>
          <a:p>
            <a:r>
              <a:rPr lang="en-US" cap="none" dirty="0"/>
              <a:t>Learn more at neonscience.org</a:t>
            </a:r>
          </a:p>
        </p:txBody>
      </p:sp>
    </p:spTree>
    <p:extLst>
      <p:ext uri="{BB962C8B-B14F-4D97-AF65-F5344CB8AC3E}">
        <p14:creationId xmlns:p14="http://schemas.microsoft.com/office/powerpoint/2010/main" val="633735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491538" y="6532563"/>
            <a:ext cx="652462" cy="365125"/>
          </a:xfrm>
        </p:spPr>
        <p:txBody>
          <a:bodyPr/>
          <a:lstStyle/>
          <a:p>
            <a:fld id="{36D6F7B0-F2CD-7E47-8ADC-5FFE04B522BF}" type="slidenum">
              <a:rPr lang="en-US" smtClean="0"/>
              <a:pPr/>
              <a:t>23</a:t>
            </a:fld>
            <a:endParaRPr lang="en-US"/>
          </a:p>
        </p:txBody>
      </p:sp>
    </p:spTree>
    <p:extLst>
      <p:ext uri="{BB962C8B-B14F-4D97-AF65-F5344CB8AC3E}">
        <p14:creationId xmlns:p14="http://schemas.microsoft.com/office/powerpoint/2010/main" val="1224330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Why is NEON important?</a:t>
            </a:r>
          </a:p>
        </p:txBody>
      </p:sp>
      <p:sp>
        <p:nvSpPr>
          <p:cNvPr id="5" name="Content Placeholder 4"/>
          <p:cNvSpPr>
            <a:spLocks noGrp="1"/>
          </p:cNvSpPr>
          <p:nvPr>
            <p:ph idx="1"/>
          </p:nvPr>
        </p:nvSpPr>
        <p:spPr>
          <a:xfrm>
            <a:off x="526680" y="1277053"/>
            <a:ext cx="8351849" cy="1669486"/>
          </a:xfrm>
        </p:spPr>
        <p:txBody>
          <a:bodyPr/>
          <a:lstStyle/>
          <a:p>
            <a:pPr marL="0" indent="0">
              <a:buNone/>
            </a:pPr>
            <a:r>
              <a:rPr lang="en-US"/>
              <a:t>NEON provides a highly coordinated national system for monitoring a number of critical ecological and environmental properties at multiple spatial and temporal scales.</a:t>
            </a:r>
          </a:p>
        </p:txBody>
      </p:sp>
      <p:sp>
        <p:nvSpPr>
          <p:cNvPr id="2" name="Footer Placeholder 1"/>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0358" b="22151"/>
          <a:stretch/>
        </p:blipFill>
        <p:spPr>
          <a:xfrm>
            <a:off x="507999" y="2605961"/>
            <a:ext cx="7722585" cy="3329845"/>
          </a:xfrm>
          <a:prstGeom prst="rect">
            <a:avLst/>
          </a:prstGeom>
        </p:spPr>
      </p:pic>
    </p:spTree>
    <p:extLst>
      <p:ext uri="{BB962C8B-B14F-4D97-AF65-F5344CB8AC3E}">
        <p14:creationId xmlns:p14="http://schemas.microsoft.com/office/powerpoint/2010/main" val="496615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215"/>
          <a:stretch/>
        </p:blipFill>
        <p:spPr>
          <a:xfrm>
            <a:off x="385761" y="1558637"/>
            <a:ext cx="8356601" cy="4455428"/>
          </a:xfrm>
          <a:prstGeom prst="rect">
            <a:avLst/>
          </a:prstGeom>
        </p:spPr>
      </p:pic>
      <p:sp>
        <p:nvSpPr>
          <p:cNvPr id="11" name="TextBox 10"/>
          <p:cNvSpPr txBox="1"/>
          <p:nvPr/>
        </p:nvSpPr>
        <p:spPr>
          <a:xfrm>
            <a:off x="1399951" y="4939871"/>
            <a:ext cx="624723" cy="338554"/>
          </a:xfrm>
          <a:prstGeom prst="rect">
            <a:avLst/>
          </a:prstGeom>
          <a:solidFill>
            <a:srgbClr val="0076BE"/>
          </a:solidFill>
          <a:ln>
            <a:solidFill>
              <a:srgbClr val="424242"/>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1600">
                <a:solidFill>
                  <a:schemeClr val="bg1"/>
                </a:solidFill>
              </a:rPr>
              <a:t>2011</a:t>
            </a:r>
          </a:p>
        </p:txBody>
      </p:sp>
      <p:sp>
        <p:nvSpPr>
          <p:cNvPr id="12" name="TextBox 11"/>
          <p:cNvSpPr txBox="1"/>
          <p:nvPr/>
        </p:nvSpPr>
        <p:spPr>
          <a:xfrm>
            <a:off x="4294963" y="4939871"/>
            <a:ext cx="639919" cy="338554"/>
          </a:xfrm>
          <a:prstGeom prst="rect">
            <a:avLst/>
          </a:prstGeom>
          <a:solidFill>
            <a:srgbClr val="0076BE"/>
          </a:solidFill>
          <a:ln>
            <a:solidFill>
              <a:srgbClr val="424242"/>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1600">
                <a:solidFill>
                  <a:schemeClr val="bg1"/>
                </a:solidFill>
              </a:rPr>
              <a:t>2012</a:t>
            </a:r>
          </a:p>
        </p:txBody>
      </p:sp>
      <p:sp>
        <p:nvSpPr>
          <p:cNvPr id="13" name="TextBox 12"/>
          <p:cNvSpPr txBox="1"/>
          <p:nvPr/>
        </p:nvSpPr>
        <p:spPr>
          <a:xfrm>
            <a:off x="7219031" y="4930039"/>
            <a:ext cx="639919" cy="338554"/>
          </a:xfrm>
          <a:prstGeom prst="rect">
            <a:avLst/>
          </a:prstGeom>
          <a:solidFill>
            <a:srgbClr val="0076BE"/>
          </a:solidFill>
          <a:ln>
            <a:solidFill>
              <a:srgbClr val="424242"/>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1600">
                <a:solidFill>
                  <a:schemeClr val="bg1"/>
                </a:solidFill>
              </a:rPr>
              <a:t>2013</a:t>
            </a:r>
          </a:p>
        </p:txBody>
      </p:sp>
      <p:sp>
        <p:nvSpPr>
          <p:cNvPr id="8" name="Title 7"/>
          <p:cNvSpPr>
            <a:spLocks noGrp="1"/>
          </p:cNvSpPr>
          <p:nvPr>
            <p:ph type="title"/>
          </p:nvPr>
        </p:nvSpPr>
        <p:spPr/>
        <p:txBody>
          <a:bodyPr>
            <a:normAutofit/>
          </a:bodyPr>
          <a:lstStyle/>
          <a:p>
            <a:pPr>
              <a:lnSpc>
                <a:spcPct val="100000"/>
              </a:lnSpc>
            </a:pPr>
            <a:r>
              <a:rPr lang="en-US">
                <a:solidFill>
                  <a:srgbClr val="0070C0"/>
                </a:solidFill>
              </a:rPr>
              <a:t>NEON can be used to: </a:t>
            </a:r>
            <a:r>
              <a:rPr lang="en-US" sz="2400">
                <a:solidFill>
                  <a:srgbClr val="0070C0"/>
                </a:solidFill>
              </a:rPr>
              <a:t/>
            </a:r>
            <a:br>
              <a:rPr lang="en-US" sz="2400">
                <a:solidFill>
                  <a:srgbClr val="0070C0"/>
                </a:solidFill>
              </a:rPr>
            </a:br>
            <a:r>
              <a:rPr lang="en-US" sz="2400" b="0">
                <a:solidFill>
                  <a:srgbClr val="0070C0"/>
                </a:solidFill>
              </a:rPr>
              <a:t>Detect changes in how our ecosystems function over time</a:t>
            </a:r>
            <a:endParaRPr lang="en-US" sz="2400">
              <a:solidFill>
                <a:srgbClr val="0070C0"/>
              </a:solidFill>
            </a:endParaRPr>
          </a:p>
        </p:txBody>
      </p:sp>
      <p:cxnSp>
        <p:nvCxnSpPr>
          <p:cNvPr id="9" name="Straight Connector 8"/>
          <p:cNvCxnSpPr/>
          <p:nvPr/>
        </p:nvCxnSpPr>
        <p:spPr>
          <a:xfrm flipV="1">
            <a:off x="527050" y="1461623"/>
            <a:ext cx="8043209"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a:solidFill>
                  <a:srgbClr val="0070C0"/>
                </a:solidFill>
              </a:rPr>
              <a:t>NEON can be used to: </a:t>
            </a:r>
            <a:r>
              <a:rPr lang="en-US" sz="2400">
                <a:solidFill>
                  <a:srgbClr val="0070C0"/>
                </a:solidFill>
              </a:rPr>
              <a:t/>
            </a:r>
            <a:br>
              <a:rPr lang="en-US" sz="2400">
                <a:solidFill>
                  <a:srgbClr val="0070C0"/>
                </a:solidFill>
              </a:rPr>
            </a:br>
            <a:r>
              <a:rPr lang="en-US" sz="2200" b="0">
                <a:solidFill>
                  <a:srgbClr val="0070C0"/>
                </a:solidFill>
              </a:rPr>
              <a:t>Integrate ecological observations across multiple scales</a:t>
            </a:r>
            <a:r>
              <a:rPr lang="en-US" sz="2400">
                <a:solidFill>
                  <a:schemeClr val="tx1"/>
                </a:solidFill>
              </a:rPr>
              <a:t/>
            </a:r>
            <a:br>
              <a:rPr lang="en-US" sz="2400">
                <a:solidFill>
                  <a:schemeClr val="tx1"/>
                </a:solidFill>
              </a:rPr>
            </a:br>
            <a:endParaRPr lang="en-US" sz="2400">
              <a:solidFill>
                <a:schemeClr val="tx1"/>
              </a:solidFill>
            </a:endParaRPr>
          </a:p>
        </p:txBody>
      </p:sp>
      <p:sp>
        <p:nvSpPr>
          <p:cNvPr id="25" name="TextBox 24"/>
          <p:cNvSpPr txBox="1"/>
          <p:nvPr/>
        </p:nvSpPr>
        <p:spPr>
          <a:xfrm rot="16200000">
            <a:off x="-801333" y="2697408"/>
            <a:ext cx="2456597" cy="400110"/>
          </a:xfrm>
          <a:prstGeom prst="rect">
            <a:avLst/>
          </a:prstGeom>
          <a:noFill/>
        </p:spPr>
        <p:txBody>
          <a:bodyPr wrap="square" rtlCol="0">
            <a:spAutoFit/>
          </a:bodyPr>
          <a:lstStyle/>
          <a:p>
            <a:r>
              <a:rPr lang="en-US" sz="2000"/>
              <a:t>SPATIAL SCALE</a:t>
            </a:r>
          </a:p>
        </p:txBody>
      </p:sp>
      <p:sp>
        <p:nvSpPr>
          <p:cNvPr id="26" name="TextBox 25"/>
          <p:cNvSpPr txBox="1"/>
          <p:nvPr/>
        </p:nvSpPr>
        <p:spPr>
          <a:xfrm>
            <a:off x="3335763" y="4944317"/>
            <a:ext cx="3133276" cy="400110"/>
          </a:xfrm>
          <a:prstGeom prst="rect">
            <a:avLst/>
          </a:prstGeom>
          <a:noFill/>
        </p:spPr>
        <p:txBody>
          <a:bodyPr wrap="square" rtlCol="0">
            <a:spAutoFit/>
          </a:bodyPr>
          <a:lstStyle/>
          <a:p>
            <a:r>
              <a:rPr lang="en-US" sz="2000"/>
              <a:t>TEMPORAL SCALE</a:t>
            </a:r>
          </a:p>
        </p:txBody>
      </p:sp>
      <p:cxnSp>
        <p:nvCxnSpPr>
          <p:cNvPr id="34" name="Straight Arrow Connector 33"/>
          <p:cNvCxnSpPr/>
          <p:nvPr/>
        </p:nvCxnSpPr>
        <p:spPr>
          <a:xfrm flipH="1" flipV="1">
            <a:off x="627021" y="1669164"/>
            <a:ext cx="17458" cy="319560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28437" y="4864766"/>
            <a:ext cx="7462291"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844523" y="5757990"/>
            <a:ext cx="2133918" cy="230832"/>
          </a:xfrm>
          <a:prstGeom prst="rect">
            <a:avLst/>
          </a:prstGeom>
          <a:noFill/>
        </p:spPr>
        <p:txBody>
          <a:bodyPr wrap="none" rtlCol="0">
            <a:spAutoFit/>
          </a:bodyPr>
          <a:lstStyle/>
          <a:p>
            <a:r>
              <a:rPr lang="en-US" sz="900">
                <a:solidFill>
                  <a:schemeClr val="bg1">
                    <a:lumMod val="50000"/>
                  </a:schemeClr>
                </a:solidFill>
              </a:rPr>
              <a:t>Modified after </a:t>
            </a:r>
            <a:r>
              <a:rPr lang="en-US" sz="900" err="1">
                <a:solidFill>
                  <a:schemeClr val="bg1">
                    <a:lumMod val="50000"/>
                  </a:schemeClr>
                </a:solidFill>
              </a:rPr>
              <a:t>Schaepman</a:t>
            </a:r>
            <a:r>
              <a:rPr lang="en-US" sz="900">
                <a:solidFill>
                  <a:schemeClr val="bg1">
                    <a:lumMod val="50000"/>
                  </a:schemeClr>
                </a:solidFill>
              </a:rPr>
              <a:t>, et al. 2009</a:t>
            </a:r>
          </a:p>
        </p:txBody>
      </p:sp>
      <p:sp>
        <p:nvSpPr>
          <p:cNvPr id="47" name="TextBox 46"/>
          <p:cNvSpPr txBox="1"/>
          <p:nvPr/>
        </p:nvSpPr>
        <p:spPr>
          <a:xfrm>
            <a:off x="4550552" y="3276980"/>
            <a:ext cx="1097932" cy="307777"/>
          </a:xfrm>
          <a:prstGeom prst="rect">
            <a:avLst/>
          </a:prstGeom>
          <a:noFill/>
        </p:spPr>
        <p:txBody>
          <a:bodyPr wrap="square" rtlCol="0">
            <a:spAutoFit/>
          </a:bodyPr>
          <a:lstStyle/>
          <a:p>
            <a:r>
              <a:rPr lang="en-US" sz="1400"/>
              <a:t>Phenology</a:t>
            </a:r>
          </a:p>
        </p:txBody>
      </p:sp>
      <p:sp>
        <p:nvSpPr>
          <p:cNvPr id="48" name="TextBox 47"/>
          <p:cNvSpPr txBox="1"/>
          <p:nvPr/>
        </p:nvSpPr>
        <p:spPr>
          <a:xfrm>
            <a:off x="5839999" y="2830813"/>
            <a:ext cx="2009048" cy="307777"/>
          </a:xfrm>
          <a:prstGeom prst="rect">
            <a:avLst/>
          </a:prstGeom>
          <a:noFill/>
        </p:spPr>
        <p:txBody>
          <a:bodyPr wrap="square" rtlCol="0">
            <a:spAutoFit/>
          </a:bodyPr>
          <a:lstStyle/>
          <a:p>
            <a:r>
              <a:rPr lang="en-US" sz="1400"/>
              <a:t>Community Dynamics</a:t>
            </a:r>
          </a:p>
        </p:txBody>
      </p:sp>
      <p:sp>
        <p:nvSpPr>
          <p:cNvPr id="49" name="TextBox 48"/>
          <p:cNvSpPr txBox="1"/>
          <p:nvPr/>
        </p:nvSpPr>
        <p:spPr>
          <a:xfrm>
            <a:off x="7126982" y="2322048"/>
            <a:ext cx="1983738" cy="307777"/>
          </a:xfrm>
          <a:prstGeom prst="rect">
            <a:avLst/>
          </a:prstGeom>
          <a:noFill/>
        </p:spPr>
        <p:txBody>
          <a:bodyPr wrap="square" rtlCol="0">
            <a:spAutoFit/>
          </a:bodyPr>
          <a:lstStyle/>
          <a:p>
            <a:r>
              <a:rPr lang="en-US" sz="1400"/>
              <a:t>Biogeochemical cycles</a:t>
            </a:r>
          </a:p>
        </p:txBody>
      </p:sp>
      <p:sp>
        <p:nvSpPr>
          <p:cNvPr id="50" name="TextBox 49"/>
          <p:cNvSpPr txBox="1"/>
          <p:nvPr/>
        </p:nvSpPr>
        <p:spPr>
          <a:xfrm>
            <a:off x="2034119" y="4286878"/>
            <a:ext cx="2422055" cy="307777"/>
          </a:xfrm>
          <a:prstGeom prst="rect">
            <a:avLst/>
          </a:prstGeom>
          <a:noFill/>
        </p:spPr>
        <p:txBody>
          <a:bodyPr wrap="square" rtlCol="0">
            <a:spAutoFit/>
          </a:bodyPr>
          <a:lstStyle/>
          <a:p>
            <a:r>
              <a:rPr lang="en-US" sz="1400"/>
              <a:t>Energy transfer</a:t>
            </a:r>
          </a:p>
        </p:txBody>
      </p:sp>
      <p:cxnSp>
        <p:nvCxnSpPr>
          <p:cNvPr id="19" name="Straight Connector 18"/>
          <p:cNvCxnSpPr/>
          <p:nvPr/>
        </p:nvCxnSpPr>
        <p:spPr>
          <a:xfrm flipV="1">
            <a:off x="527050" y="1461623"/>
            <a:ext cx="8043209"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69" y="1559717"/>
            <a:ext cx="1180619" cy="118061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147" y="3401188"/>
            <a:ext cx="1180619" cy="1180619"/>
          </a:xfrm>
          <a:prstGeom prst="rect">
            <a:avLst/>
          </a:prstGeom>
        </p:spPr>
      </p:pic>
      <p:pic>
        <p:nvPicPr>
          <p:cNvPr id="22" name="Picture 21"/>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151480" y="2893667"/>
            <a:ext cx="1180619" cy="118061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8314" y="2486852"/>
            <a:ext cx="1180619" cy="1180619"/>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2164" y="2031417"/>
            <a:ext cx="1180619" cy="1180619"/>
          </a:xfrm>
          <a:prstGeom prst="rect">
            <a:avLst/>
          </a:prstGeom>
        </p:spPr>
      </p:pic>
      <p:sp>
        <p:nvSpPr>
          <p:cNvPr id="46" name="TextBox 45"/>
          <p:cNvSpPr txBox="1"/>
          <p:nvPr/>
        </p:nvSpPr>
        <p:spPr>
          <a:xfrm>
            <a:off x="3118062" y="3806149"/>
            <a:ext cx="2422055" cy="307777"/>
          </a:xfrm>
          <a:prstGeom prst="rect">
            <a:avLst/>
          </a:prstGeom>
          <a:noFill/>
        </p:spPr>
        <p:txBody>
          <a:bodyPr wrap="square" rtlCol="0">
            <a:spAutoFit/>
          </a:bodyPr>
          <a:lstStyle/>
          <a:p>
            <a:r>
              <a:rPr lang="en-US" sz="1400"/>
              <a:t>Metabolic regulation</a:t>
            </a:r>
          </a:p>
        </p:txBody>
      </p:sp>
    </p:spTree>
    <p:extLst>
      <p:ext uri="{BB962C8B-B14F-4D97-AF65-F5344CB8AC3E}">
        <p14:creationId xmlns:p14="http://schemas.microsoft.com/office/powerpoint/2010/main" val="199922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4"/>
          <p:cNvSpPr txBox="1">
            <a:spLocks noChangeArrowheads="1"/>
          </p:cNvSpPr>
          <p:nvPr/>
        </p:nvSpPr>
        <p:spPr bwMode="auto">
          <a:xfrm>
            <a:off x="228600" y="4745794"/>
            <a:ext cx="8604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indent="0" algn="ctr" eaLnBrk="0" hangingPunct="0">
              <a:spcBef>
                <a:spcPct val="20000"/>
              </a:spcBef>
              <a:buFont typeface="Times" pitchFamily="18" charset="0"/>
              <a:buNone/>
            </a:pPr>
            <a:r>
              <a:rPr lang="de-CH" sz="1800">
                <a:solidFill>
                  <a:srgbClr val="000000"/>
                </a:solidFill>
                <a:latin typeface="Helvetica" pitchFamily="34" charset="0"/>
                <a:sym typeface="Wingdings" pitchFamily="2" charset="2"/>
              </a:rPr>
              <a:t>Individual    –    Population    –    Community    –    Ecosystem    –    Landscape</a:t>
            </a:r>
            <a:endParaRPr lang="de-CH" sz="1800">
              <a:solidFill>
                <a:srgbClr val="000000"/>
              </a:solidFill>
              <a:latin typeface="Helvetica" pitchFamily="34" charset="0"/>
            </a:endParaRPr>
          </a:p>
        </p:txBody>
      </p:sp>
      <p:sp>
        <p:nvSpPr>
          <p:cNvPr id="6" name="Title 5"/>
          <p:cNvSpPr>
            <a:spLocks noGrp="1"/>
          </p:cNvSpPr>
          <p:nvPr>
            <p:ph type="title"/>
          </p:nvPr>
        </p:nvSpPr>
        <p:spPr/>
        <p:txBody>
          <a:bodyPr>
            <a:noAutofit/>
          </a:bodyPr>
          <a:lstStyle/>
          <a:p>
            <a:r>
              <a:rPr lang="en-US">
                <a:solidFill>
                  <a:srgbClr val="0070C0"/>
                </a:solidFill>
              </a:rPr>
              <a:t>NEON can be used to: </a:t>
            </a:r>
            <a:r>
              <a:rPr lang="en-US" sz="2800">
                <a:solidFill>
                  <a:srgbClr val="0070C0"/>
                </a:solidFill>
              </a:rPr>
              <a:t/>
            </a:r>
            <a:br>
              <a:rPr lang="en-US" sz="2800">
                <a:solidFill>
                  <a:srgbClr val="0070C0"/>
                </a:solidFill>
              </a:rPr>
            </a:br>
            <a:r>
              <a:rPr lang="en-US" sz="2200" b="0">
                <a:solidFill>
                  <a:srgbClr val="0070C0"/>
                </a:solidFill>
              </a:rPr>
              <a:t>Integrate ecological observations across multiple scales</a:t>
            </a:r>
            <a:endParaRPr lang="en-US" sz="2200"/>
          </a:p>
        </p:txBody>
      </p:sp>
      <p:sp>
        <p:nvSpPr>
          <p:cNvPr id="24" name="Right Brace 23"/>
          <p:cNvSpPr/>
          <p:nvPr/>
        </p:nvSpPr>
        <p:spPr bwMode="auto">
          <a:xfrm rot="5400000">
            <a:off x="4468029" y="3331152"/>
            <a:ext cx="302115" cy="3888431"/>
          </a:xfrm>
          <a:prstGeom prst="rightBrace">
            <a:avLst>
              <a:gd name="adj1" fmla="val 8333"/>
              <a:gd name="adj2" fmla="val 34262"/>
            </a:avLst>
          </a:prstGeom>
          <a:noFill/>
          <a:ln w="12700">
            <a:solidFill>
              <a:srgbClr val="0070C0"/>
            </a:solidFill>
          </a:ln>
          <a:effectLst/>
          <a:extLst/>
        </p:spPr>
        <p:txBody>
          <a:bodyPr vert="horz" wrap="square" lIns="91440" tIns="45720" rIns="91440" bIns="45720" numCol="1" rtlCol="0" anchor="t" anchorCtr="0" compatLnSpc="1">
            <a:prstTxWarp prst="textNoShape">
              <a:avLst/>
            </a:prstTxWarp>
          </a:bodyPr>
          <a:lstStyle/>
          <a:p>
            <a:endParaRPr lang="de-CH" sz="2400">
              <a:solidFill>
                <a:srgbClr val="000000"/>
              </a:solidFill>
              <a:latin typeface="Times New Roman" pitchFamily="18" charset="0"/>
            </a:endParaRPr>
          </a:p>
        </p:txBody>
      </p:sp>
      <p:sp>
        <p:nvSpPr>
          <p:cNvPr id="22" name="Text Box 4"/>
          <p:cNvSpPr txBox="1">
            <a:spLocks noChangeArrowheads="1"/>
          </p:cNvSpPr>
          <p:nvPr/>
        </p:nvSpPr>
        <p:spPr bwMode="auto">
          <a:xfrm>
            <a:off x="1215339" y="5711823"/>
            <a:ext cx="172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indent="0" algn="ctr" eaLnBrk="0" hangingPunct="0">
              <a:spcBef>
                <a:spcPct val="20000"/>
              </a:spcBef>
            </a:pPr>
            <a:r>
              <a:rPr lang="de-CH" sz="1200" b="1" i="1">
                <a:solidFill>
                  <a:srgbClr val="009900"/>
                </a:solidFill>
                <a:latin typeface="Helvetica" pitchFamily="34" charset="0"/>
              </a:rPr>
              <a:t>Genetic diversity</a:t>
            </a:r>
          </a:p>
        </p:txBody>
      </p:sp>
      <p:sp>
        <p:nvSpPr>
          <p:cNvPr id="23" name="Right Brace 22"/>
          <p:cNvSpPr/>
          <p:nvPr/>
        </p:nvSpPr>
        <p:spPr bwMode="auto">
          <a:xfrm rot="5400000">
            <a:off x="2021756" y="3631336"/>
            <a:ext cx="302115" cy="3744416"/>
          </a:xfrm>
          <a:prstGeom prst="rightBrace">
            <a:avLst>
              <a:gd name="adj1" fmla="val 8333"/>
              <a:gd name="adj2" fmla="val 53873"/>
            </a:avLst>
          </a:prstGeom>
          <a:noFill/>
          <a:ln w="12700">
            <a:solidFill>
              <a:srgbClr val="009900"/>
            </a:solidFill>
          </a:ln>
          <a:effectLst/>
          <a:extLst/>
        </p:spPr>
        <p:txBody>
          <a:bodyPr vert="horz" wrap="square" lIns="91440" tIns="45720" rIns="91440" bIns="45720" numCol="1" rtlCol="0" anchor="t" anchorCtr="0" compatLnSpc="1">
            <a:prstTxWarp prst="textNoShape">
              <a:avLst/>
            </a:prstTxWarp>
          </a:bodyPr>
          <a:lstStyle/>
          <a:p>
            <a:endParaRPr lang="de-CH" sz="2400">
              <a:solidFill>
                <a:srgbClr val="000000"/>
              </a:solidFill>
              <a:latin typeface="Times New Roman" pitchFamily="18" charset="0"/>
            </a:endParaRPr>
          </a:p>
        </p:txBody>
      </p:sp>
      <p:sp>
        <p:nvSpPr>
          <p:cNvPr id="32" name="Text Box 4"/>
          <p:cNvSpPr txBox="1">
            <a:spLocks noChangeArrowheads="1"/>
          </p:cNvSpPr>
          <p:nvPr/>
        </p:nvSpPr>
        <p:spPr bwMode="auto">
          <a:xfrm>
            <a:off x="3882996" y="5419362"/>
            <a:ext cx="325902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indent="0" algn="ctr" eaLnBrk="0" hangingPunct="0">
              <a:spcBef>
                <a:spcPct val="20000"/>
              </a:spcBef>
            </a:pPr>
            <a:r>
              <a:rPr lang="de-CH" sz="1200" b="1" i="1">
                <a:solidFill>
                  <a:srgbClr val="0070C0"/>
                </a:solidFill>
                <a:latin typeface="Helvetica" pitchFamily="34" charset="0"/>
              </a:rPr>
              <a:t>Species </a:t>
            </a:r>
            <a:r>
              <a:rPr lang="de-CH" sz="1200" b="1" i="1" err="1">
                <a:solidFill>
                  <a:srgbClr val="0070C0"/>
                </a:solidFill>
                <a:latin typeface="Helvetica" pitchFamily="34" charset="0"/>
              </a:rPr>
              <a:t>diversity</a:t>
            </a:r>
            <a:r>
              <a:rPr lang="de-CH" sz="1200" b="1" i="1">
                <a:solidFill>
                  <a:srgbClr val="0070C0"/>
                </a:solidFill>
                <a:latin typeface="Helvetica" pitchFamily="34" charset="0"/>
              </a:rPr>
              <a:t>, </a:t>
            </a:r>
            <a:r>
              <a:rPr lang="de-CH" sz="1200" b="1" i="1" err="1">
                <a:solidFill>
                  <a:srgbClr val="0070C0"/>
                </a:solidFill>
                <a:latin typeface="Helvetica" pitchFamily="34" charset="0"/>
              </a:rPr>
              <a:t>functional</a:t>
            </a:r>
            <a:r>
              <a:rPr lang="de-CH" sz="1200" b="1" i="1">
                <a:solidFill>
                  <a:srgbClr val="0070C0"/>
                </a:solidFill>
                <a:latin typeface="Helvetica" pitchFamily="34" charset="0"/>
              </a:rPr>
              <a:t> diversity,</a:t>
            </a:r>
          </a:p>
          <a:p>
            <a:pPr marL="0" indent="0" algn="ctr" eaLnBrk="0" hangingPunct="0">
              <a:spcBef>
                <a:spcPct val="20000"/>
              </a:spcBef>
            </a:pPr>
            <a:r>
              <a:rPr lang="de-CH" sz="1200" b="1" i="1">
                <a:solidFill>
                  <a:srgbClr val="0070C0"/>
                </a:solidFill>
                <a:latin typeface="Helvetica" pitchFamily="34" charset="0"/>
              </a:rPr>
              <a:t>interaction diversity</a:t>
            </a:r>
          </a:p>
        </p:txBody>
      </p:sp>
      <p:sp>
        <p:nvSpPr>
          <p:cNvPr id="33" name="Right Brace 32"/>
          <p:cNvSpPr/>
          <p:nvPr/>
        </p:nvSpPr>
        <p:spPr bwMode="auto">
          <a:xfrm rot="16200000">
            <a:off x="6824731" y="3086655"/>
            <a:ext cx="302115" cy="2952328"/>
          </a:xfrm>
          <a:prstGeom prst="rightBrace">
            <a:avLst/>
          </a:prstGeom>
          <a:noFill/>
          <a:ln w="12700">
            <a:solidFill>
              <a:srgbClr val="C00000"/>
            </a:solidFill>
          </a:ln>
          <a:effectLst/>
          <a:extLst/>
        </p:spPr>
        <p:txBody>
          <a:bodyPr vert="horz" wrap="square" lIns="91440" tIns="45720" rIns="91440" bIns="45720" numCol="1" rtlCol="0" anchor="t" anchorCtr="0" compatLnSpc="1">
            <a:prstTxWarp prst="textNoShape">
              <a:avLst/>
            </a:prstTxWarp>
          </a:bodyPr>
          <a:lstStyle/>
          <a:p>
            <a:endParaRPr lang="de-CH" sz="2400">
              <a:solidFill>
                <a:srgbClr val="000000"/>
              </a:solidFill>
              <a:latin typeface="Times New Roman" pitchFamily="18" charset="0"/>
            </a:endParaRPr>
          </a:p>
        </p:txBody>
      </p:sp>
      <p:sp>
        <p:nvSpPr>
          <p:cNvPr id="35" name="Text Box 4"/>
          <p:cNvSpPr txBox="1">
            <a:spLocks noChangeArrowheads="1"/>
          </p:cNvSpPr>
          <p:nvPr/>
        </p:nvSpPr>
        <p:spPr bwMode="auto">
          <a:xfrm>
            <a:off x="5648484" y="3907310"/>
            <a:ext cx="304323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marL="0" indent="0" algn="ctr" eaLnBrk="0" hangingPunct="0">
              <a:spcBef>
                <a:spcPct val="20000"/>
              </a:spcBef>
            </a:pPr>
            <a:r>
              <a:rPr lang="de-CH" sz="1200" b="1" i="1" err="1">
                <a:solidFill>
                  <a:srgbClr val="C00000"/>
                </a:solidFill>
                <a:latin typeface="Helvetica" pitchFamily="34" charset="0"/>
              </a:rPr>
              <a:t>Ecosystem</a:t>
            </a:r>
            <a:r>
              <a:rPr lang="de-CH" sz="1200" b="1" i="1">
                <a:solidFill>
                  <a:srgbClr val="C00000"/>
                </a:solidFill>
                <a:latin typeface="Helvetica" pitchFamily="34" charset="0"/>
              </a:rPr>
              <a:t> </a:t>
            </a:r>
            <a:r>
              <a:rPr lang="de-CH" sz="1200" b="1" i="1" err="1">
                <a:solidFill>
                  <a:srgbClr val="C00000"/>
                </a:solidFill>
                <a:latin typeface="Helvetica" pitchFamily="34" charset="0"/>
              </a:rPr>
              <a:t>diversity</a:t>
            </a:r>
            <a:r>
              <a:rPr lang="de-CH" sz="1200" b="1" i="1">
                <a:solidFill>
                  <a:srgbClr val="C00000"/>
                </a:solidFill>
                <a:latin typeface="Helvetica" pitchFamily="34" charset="0"/>
              </a:rPr>
              <a:t>, </a:t>
            </a:r>
            <a:r>
              <a:rPr lang="de-CH" sz="1200" b="1" i="1" err="1">
                <a:solidFill>
                  <a:srgbClr val="C00000"/>
                </a:solidFill>
                <a:latin typeface="Helvetica" pitchFamily="34" charset="0"/>
              </a:rPr>
              <a:t>process</a:t>
            </a:r>
            <a:r>
              <a:rPr lang="de-CH" sz="1200" b="1" i="1">
                <a:solidFill>
                  <a:srgbClr val="C00000"/>
                </a:solidFill>
                <a:latin typeface="Helvetica" pitchFamily="34" charset="0"/>
              </a:rPr>
              <a:t> diversity,</a:t>
            </a:r>
          </a:p>
          <a:p>
            <a:pPr marL="0" indent="0" algn="ctr" eaLnBrk="0" hangingPunct="0">
              <a:spcBef>
                <a:spcPct val="20000"/>
              </a:spcBef>
            </a:pPr>
            <a:r>
              <a:rPr lang="de-CH" sz="1200" b="1" i="1">
                <a:solidFill>
                  <a:srgbClr val="C00000"/>
                </a:solidFill>
                <a:latin typeface="Helvetica" pitchFamily="34" charset="0"/>
              </a:rPr>
              <a:t>landscape diversity</a:t>
            </a:r>
          </a:p>
        </p:txBody>
      </p:sp>
      <p:sp>
        <p:nvSpPr>
          <p:cNvPr id="37" name="TextBox 36"/>
          <p:cNvSpPr txBox="1"/>
          <p:nvPr/>
        </p:nvSpPr>
        <p:spPr>
          <a:xfrm>
            <a:off x="6844523" y="5757990"/>
            <a:ext cx="2133918" cy="230832"/>
          </a:xfrm>
          <a:prstGeom prst="rect">
            <a:avLst/>
          </a:prstGeom>
          <a:noFill/>
        </p:spPr>
        <p:txBody>
          <a:bodyPr wrap="none" rtlCol="0">
            <a:spAutoFit/>
          </a:bodyPr>
          <a:lstStyle/>
          <a:p>
            <a:r>
              <a:rPr lang="en-US" sz="900">
                <a:solidFill>
                  <a:schemeClr val="bg1">
                    <a:lumMod val="50000"/>
                  </a:schemeClr>
                </a:solidFill>
              </a:rPr>
              <a:t>Modified after </a:t>
            </a:r>
            <a:r>
              <a:rPr lang="en-US" sz="900" err="1">
                <a:solidFill>
                  <a:schemeClr val="bg1">
                    <a:lumMod val="50000"/>
                  </a:schemeClr>
                </a:solidFill>
              </a:rPr>
              <a:t>Schaepman</a:t>
            </a:r>
            <a:r>
              <a:rPr lang="en-US" sz="900">
                <a:solidFill>
                  <a:schemeClr val="bg1">
                    <a:lumMod val="50000"/>
                  </a:schemeClr>
                </a:solidFill>
              </a:rPr>
              <a:t>, et al. 2009</a:t>
            </a: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69" y="1559717"/>
            <a:ext cx="1180619" cy="1180619"/>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147" y="3401188"/>
            <a:ext cx="1180619" cy="1180619"/>
          </a:xfrm>
          <a:prstGeom prst="rect">
            <a:avLst/>
          </a:prstGeom>
        </p:spPr>
      </p:pic>
      <p:pic>
        <p:nvPicPr>
          <p:cNvPr id="50" name="Picture 49"/>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151480" y="2893667"/>
            <a:ext cx="1180619" cy="118061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8314" y="2486852"/>
            <a:ext cx="1180619" cy="1180619"/>
          </a:xfrm>
          <a:prstGeom prst="rect">
            <a:avLst/>
          </a:prstGeom>
        </p:spPr>
      </p:pic>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2164" y="2031417"/>
            <a:ext cx="1180619" cy="1180619"/>
          </a:xfrm>
          <a:prstGeom prst="rect">
            <a:avLst/>
          </a:prstGeom>
        </p:spPr>
      </p:pic>
      <p:sp>
        <p:nvSpPr>
          <p:cNvPr id="53" name="TextBox 52"/>
          <p:cNvSpPr txBox="1"/>
          <p:nvPr/>
        </p:nvSpPr>
        <p:spPr>
          <a:xfrm>
            <a:off x="3118062" y="3806149"/>
            <a:ext cx="2422055" cy="307777"/>
          </a:xfrm>
          <a:prstGeom prst="rect">
            <a:avLst/>
          </a:prstGeom>
          <a:noFill/>
        </p:spPr>
        <p:txBody>
          <a:bodyPr wrap="square" rtlCol="0">
            <a:spAutoFit/>
          </a:bodyPr>
          <a:lstStyle/>
          <a:p>
            <a:r>
              <a:rPr lang="en-US" sz="1400"/>
              <a:t>Metabolic regulation</a:t>
            </a:r>
          </a:p>
        </p:txBody>
      </p:sp>
      <p:sp>
        <p:nvSpPr>
          <p:cNvPr id="54" name="TextBox 53"/>
          <p:cNvSpPr txBox="1"/>
          <p:nvPr/>
        </p:nvSpPr>
        <p:spPr>
          <a:xfrm>
            <a:off x="4550552" y="3276980"/>
            <a:ext cx="1097932" cy="307777"/>
          </a:xfrm>
          <a:prstGeom prst="rect">
            <a:avLst/>
          </a:prstGeom>
          <a:noFill/>
        </p:spPr>
        <p:txBody>
          <a:bodyPr wrap="square" rtlCol="0">
            <a:spAutoFit/>
          </a:bodyPr>
          <a:lstStyle/>
          <a:p>
            <a:r>
              <a:rPr lang="en-US" sz="1400"/>
              <a:t>Phenology</a:t>
            </a:r>
          </a:p>
        </p:txBody>
      </p:sp>
      <p:sp>
        <p:nvSpPr>
          <p:cNvPr id="55" name="TextBox 54"/>
          <p:cNvSpPr txBox="1"/>
          <p:nvPr/>
        </p:nvSpPr>
        <p:spPr>
          <a:xfrm>
            <a:off x="5839999" y="2830813"/>
            <a:ext cx="2009048" cy="307777"/>
          </a:xfrm>
          <a:prstGeom prst="rect">
            <a:avLst/>
          </a:prstGeom>
          <a:noFill/>
        </p:spPr>
        <p:txBody>
          <a:bodyPr wrap="square" rtlCol="0">
            <a:spAutoFit/>
          </a:bodyPr>
          <a:lstStyle/>
          <a:p>
            <a:r>
              <a:rPr lang="en-US" sz="1400"/>
              <a:t>Community Dynamics</a:t>
            </a:r>
          </a:p>
        </p:txBody>
      </p:sp>
      <p:sp>
        <p:nvSpPr>
          <p:cNvPr id="56" name="TextBox 55"/>
          <p:cNvSpPr txBox="1"/>
          <p:nvPr/>
        </p:nvSpPr>
        <p:spPr>
          <a:xfrm>
            <a:off x="7126982" y="2322048"/>
            <a:ext cx="1983738" cy="307777"/>
          </a:xfrm>
          <a:prstGeom prst="rect">
            <a:avLst/>
          </a:prstGeom>
          <a:noFill/>
        </p:spPr>
        <p:txBody>
          <a:bodyPr wrap="square" rtlCol="0">
            <a:spAutoFit/>
          </a:bodyPr>
          <a:lstStyle/>
          <a:p>
            <a:r>
              <a:rPr lang="en-US" sz="1400"/>
              <a:t>Biogeochemical cycles</a:t>
            </a:r>
          </a:p>
        </p:txBody>
      </p:sp>
      <p:sp>
        <p:nvSpPr>
          <p:cNvPr id="57" name="TextBox 56"/>
          <p:cNvSpPr txBox="1"/>
          <p:nvPr/>
        </p:nvSpPr>
        <p:spPr>
          <a:xfrm>
            <a:off x="2034119" y="4286878"/>
            <a:ext cx="2422055" cy="307777"/>
          </a:xfrm>
          <a:prstGeom prst="rect">
            <a:avLst/>
          </a:prstGeom>
          <a:noFill/>
        </p:spPr>
        <p:txBody>
          <a:bodyPr wrap="square" rtlCol="0">
            <a:spAutoFit/>
          </a:bodyPr>
          <a:lstStyle/>
          <a:p>
            <a:r>
              <a:rPr lang="en-US" sz="1400"/>
              <a:t>Energy transfer</a:t>
            </a:r>
          </a:p>
        </p:txBody>
      </p:sp>
      <p:cxnSp>
        <p:nvCxnSpPr>
          <p:cNvPr id="25" name="Straight Connector 24"/>
          <p:cNvCxnSpPr/>
          <p:nvPr/>
        </p:nvCxnSpPr>
        <p:spPr>
          <a:xfrm flipV="1">
            <a:off x="527050" y="1461623"/>
            <a:ext cx="8043209"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52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7050" y="436381"/>
            <a:ext cx="7761544" cy="1911913"/>
          </a:xfrm>
        </p:spPr>
        <p:txBody>
          <a:bodyPr>
            <a:noAutofit/>
          </a:bodyPr>
          <a:lstStyle/>
          <a:p>
            <a:r>
              <a:rPr lang="en-US">
                <a:solidFill>
                  <a:srgbClr val="0070C0"/>
                </a:solidFill>
              </a:rPr>
              <a:t>NEON can be used to: </a:t>
            </a:r>
            <a:r>
              <a:rPr lang="en-US" sz="3200">
                <a:solidFill>
                  <a:srgbClr val="0070C0"/>
                </a:solidFill>
              </a:rPr>
              <a:t/>
            </a:r>
            <a:br>
              <a:rPr lang="en-US" sz="3200">
                <a:solidFill>
                  <a:srgbClr val="0070C0"/>
                </a:solidFill>
              </a:rPr>
            </a:br>
            <a:r>
              <a:rPr lang="en-US" sz="2200" b="0">
                <a:solidFill>
                  <a:srgbClr val="0070C0"/>
                </a:solidFill>
              </a:rPr>
              <a:t>Enable environmental forecasting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47" y="1643629"/>
            <a:ext cx="7397750" cy="4879022"/>
          </a:xfrm>
          <a:prstGeom prst="rect">
            <a:avLst/>
          </a:prstGeom>
        </p:spPr>
      </p:pic>
      <p:cxnSp>
        <p:nvCxnSpPr>
          <p:cNvPr id="7" name="Straight Connector 6"/>
          <p:cNvCxnSpPr/>
          <p:nvPr/>
        </p:nvCxnSpPr>
        <p:spPr>
          <a:xfrm flipV="1">
            <a:off x="527050" y="1461623"/>
            <a:ext cx="8043209"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76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t>NEON’s data collection methods</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5" name="Title 4"/>
          <p:cNvSpPr>
            <a:spLocks noGrp="1"/>
          </p:cNvSpPr>
          <p:nvPr>
            <p:ph type="title"/>
          </p:nvPr>
        </p:nvSpPr>
        <p:spPr/>
        <p:txBody>
          <a:bodyPr/>
          <a:lstStyle/>
          <a:p>
            <a:r>
              <a:rPr lang="en-US"/>
              <a:t>How does NEON work?</a:t>
            </a:r>
          </a:p>
        </p:txBody>
      </p:sp>
    </p:spTree>
    <p:extLst>
      <p:ext uri="{BB962C8B-B14F-4D97-AF65-F5344CB8AC3E}">
        <p14:creationId xmlns:p14="http://schemas.microsoft.com/office/powerpoint/2010/main" val="97089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The NEON Project: </a:t>
            </a:r>
            <a:br>
              <a:rPr lang="en-US"/>
            </a:br>
            <a:r>
              <a:rPr lang="en-US"/>
              <a:t>Addressing Science Challenges</a:t>
            </a:r>
          </a:p>
        </p:txBody>
      </p:sp>
      <p:pic>
        <p:nvPicPr>
          <p:cNvPr id="9" name="Picture 8" descr="3_G_Challenge_NEON.jpg"/>
          <p:cNvPicPr>
            <a:picLocks noChangeAspect="1"/>
          </p:cNvPicPr>
          <p:nvPr/>
        </p:nvPicPr>
        <p:blipFill rotWithShape="1">
          <a:blip r:embed="rId3"/>
          <a:srcRect l="3072" t="9951" r="2536" b="25099"/>
          <a:stretch/>
        </p:blipFill>
        <p:spPr>
          <a:xfrm>
            <a:off x="9832" y="1735613"/>
            <a:ext cx="9106300" cy="4033780"/>
          </a:xfrm>
          <a:prstGeom prst="rect">
            <a:avLst/>
          </a:prstGeom>
        </p:spPr>
      </p:pic>
    </p:spTree>
    <p:extLst>
      <p:ext uri="{BB962C8B-B14F-4D97-AF65-F5344CB8AC3E}">
        <p14:creationId xmlns:p14="http://schemas.microsoft.com/office/powerpoint/2010/main" val="2882619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600"/>
              <a:t>NEON’s </a:t>
            </a:r>
            <a:r>
              <a:rPr lang="en-US" sz="3600" err="1"/>
              <a:t>ecoclimatic</a:t>
            </a:r>
            <a:r>
              <a:rPr lang="en-US" sz="3600"/>
              <a:t> domain design</a:t>
            </a:r>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993" b="19739"/>
          <a:stretch/>
        </p:blipFill>
        <p:spPr>
          <a:xfrm>
            <a:off x="0" y="1219202"/>
            <a:ext cx="9144000" cy="4338917"/>
          </a:xfrm>
          <a:prstGeom prst="rect">
            <a:avLst/>
          </a:prstGeom>
        </p:spPr>
      </p:pic>
    </p:spTree>
    <p:extLst>
      <p:ext uri="{BB962C8B-B14F-4D97-AF65-F5344CB8AC3E}">
        <p14:creationId xmlns:p14="http://schemas.microsoft.com/office/powerpoint/2010/main" val="374380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Collection systems at a site</a:t>
            </a:r>
          </a:p>
        </p:txBody>
      </p:sp>
      <p:sp>
        <p:nvSpPr>
          <p:cNvPr id="6" name="Content Placeholder 5"/>
          <p:cNvSpPr>
            <a:spLocks noGrp="1"/>
          </p:cNvSpPr>
          <p:nvPr>
            <p:ph idx="1"/>
          </p:nvPr>
        </p:nvSpPr>
        <p:spPr>
          <a:xfrm>
            <a:off x="3763357" y="1546977"/>
            <a:ext cx="5179166" cy="984779"/>
          </a:xfrm>
        </p:spPr>
        <p:txBody>
          <a:bodyPr/>
          <a:lstStyle/>
          <a:p>
            <a:pPr marL="0" indent="0">
              <a:buNone/>
            </a:pPr>
            <a:r>
              <a:rPr lang="en-US"/>
              <a:t>Both aquatic and terrestrial field sites have all three collection systems</a:t>
            </a: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15539" y="2812929"/>
            <a:ext cx="4500854" cy="327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472" y="2637827"/>
            <a:ext cx="3713248" cy="3313521"/>
          </a:xfrm>
          <a:prstGeom prst="rect">
            <a:avLst/>
          </a:prstGeom>
        </p:spPr>
      </p:pic>
      <p:sp>
        <p:nvSpPr>
          <p:cNvPr id="5" name="TextBox 4"/>
          <p:cNvSpPr txBox="1"/>
          <p:nvPr/>
        </p:nvSpPr>
        <p:spPr>
          <a:xfrm>
            <a:off x="4391395" y="2637827"/>
            <a:ext cx="3487119" cy="369332"/>
          </a:xfrm>
          <a:prstGeom prst="rect">
            <a:avLst/>
          </a:prstGeom>
          <a:noFill/>
        </p:spPr>
        <p:txBody>
          <a:bodyPr wrap="square" rtlCol="0">
            <a:spAutoFit/>
          </a:bodyPr>
          <a:lstStyle/>
          <a:p>
            <a:r>
              <a:rPr lang="en-US">
                <a:solidFill>
                  <a:schemeClr val="accent6"/>
                </a:solidFill>
              </a:rPr>
              <a:t>Aquatic </a:t>
            </a:r>
            <a:r>
              <a:rPr lang="en-US" err="1">
                <a:solidFill>
                  <a:schemeClr val="accent6"/>
                </a:solidFill>
              </a:rPr>
              <a:t>wadeable</a:t>
            </a:r>
            <a:r>
              <a:rPr lang="en-US">
                <a:solidFill>
                  <a:schemeClr val="accent6"/>
                </a:solidFill>
              </a:rPr>
              <a:t> site</a:t>
            </a:r>
          </a:p>
        </p:txBody>
      </p:sp>
      <p:sp>
        <p:nvSpPr>
          <p:cNvPr id="19" name="TextBox 18"/>
          <p:cNvSpPr txBox="1"/>
          <p:nvPr/>
        </p:nvSpPr>
        <p:spPr>
          <a:xfrm>
            <a:off x="527050" y="2637827"/>
            <a:ext cx="3487119" cy="369332"/>
          </a:xfrm>
          <a:prstGeom prst="rect">
            <a:avLst/>
          </a:prstGeom>
          <a:noFill/>
        </p:spPr>
        <p:txBody>
          <a:bodyPr wrap="square" rtlCol="0">
            <a:spAutoFit/>
          </a:bodyPr>
          <a:lstStyle/>
          <a:p>
            <a:r>
              <a:rPr lang="en-US">
                <a:solidFill>
                  <a:schemeClr val="accent6"/>
                </a:solidFill>
              </a:rPr>
              <a:t>Terrestrial site</a:t>
            </a:r>
          </a:p>
        </p:txBody>
      </p:sp>
      <p:pic>
        <p:nvPicPr>
          <p:cNvPr id="21"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1421420"/>
            <a:ext cx="946755" cy="94675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535" y="1418372"/>
            <a:ext cx="946755" cy="949253"/>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4020" y="1421420"/>
            <a:ext cx="946755" cy="946755"/>
          </a:xfrm>
          <a:prstGeom prst="rect">
            <a:avLst/>
          </a:prstGeom>
        </p:spPr>
      </p:pic>
    </p:spTree>
    <p:extLst>
      <p:ext uri="{BB962C8B-B14F-4D97-AF65-F5344CB8AC3E}">
        <p14:creationId xmlns:p14="http://schemas.microsoft.com/office/powerpoint/2010/main" val="137224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212" y="595313"/>
            <a:ext cx="6521863" cy="963324"/>
          </a:xfrm>
        </p:spPr>
        <p:txBody>
          <a:bodyPr>
            <a:noAutofit/>
          </a:bodyPr>
          <a:lstStyle/>
          <a:p>
            <a:r>
              <a:rPr lang="en-US"/>
              <a:t>Automated instruments: atmospheric data</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8" name="TextBox 7"/>
          <p:cNvSpPr txBox="1"/>
          <p:nvPr/>
        </p:nvSpPr>
        <p:spPr>
          <a:xfrm>
            <a:off x="5188713" y="4955454"/>
            <a:ext cx="2758698" cy="646331"/>
          </a:xfrm>
          <a:prstGeom prst="rect">
            <a:avLst/>
          </a:prstGeom>
          <a:noFill/>
        </p:spPr>
        <p:txBody>
          <a:bodyPr wrap="square" rtlCol="0">
            <a:spAutoFit/>
          </a:bodyPr>
          <a:lstStyle/>
          <a:p>
            <a:pPr algn="ctr"/>
            <a:r>
              <a:rPr lang="en-US">
                <a:solidFill>
                  <a:schemeClr val="accent6"/>
                </a:solidFill>
              </a:rPr>
              <a:t>Micrometeorology station at aquatic sites</a:t>
            </a:r>
          </a:p>
        </p:txBody>
      </p:sp>
      <p:sp>
        <p:nvSpPr>
          <p:cNvPr id="9" name="TextBox 8"/>
          <p:cNvSpPr txBox="1"/>
          <p:nvPr/>
        </p:nvSpPr>
        <p:spPr>
          <a:xfrm>
            <a:off x="2248694" y="4955454"/>
            <a:ext cx="2396577" cy="646332"/>
          </a:xfrm>
          <a:prstGeom prst="rect">
            <a:avLst/>
          </a:prstGeom>
          <a:noFill/>
        </p:spPr>
        <p:txBody>
          <a:bodyPr wrap="square" rtlCol="0">
            <a:spAutoFit/>
          </a:bodyPr>
          <a:lstStyle/>
          <a:p>
            <a:pPr algn="ctr"/>
            <a:r>
              <a:rPr lang="en-US">
                <a:solidFill>
                  <a:schemeClr val="accent6"/>
                </a:solidFill>
              </a:rPr>
              <a:t>Flux tower at terrestrial sites</a:t>
            </a:r>
          </a:p>
        </p:txBody>
      </p:sp>
      <p:pic>
        <p:nvPicPr>
          <p:cNvPr id="10"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18" y="403445"/>
            <a:ext cx="1155192" cy="115519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8928" r="9491" b="16216"/>
          <a:stretch/>
        </p:blipFill>
        <p:spPr>
          <a:xfrm>
            <a:off x="2079212" y="1876627"/>
            <a:ext cx="2771578" cy="300133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658" r="23825"/>
          <a:stretch/>
        </p:blipFill>
        <p:spPr>
          <a:xfrm>
            <a:off x="5188713" y="1876627"/>
            <a:ext cx="2779060" cy="3001338"/>
          </a:xfrm>
          <a:prstGeom prst="rect">
            <a:avLst/>
          </a:prstGeom>
        </p:spPr>
      </p:pic>
    </p:spTree>
    <p:extLst>
      <p:ext uri="{BB962C8B-B14F-4D97-AF65-F5344CB8AC3E}">
        <p14:creationId xmlns:p14="http://schemas.microsoft.com/office/powerpoint/2010/main" val="1062993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07998" y="4794335"/>
            <a:ext cx="3900715" cy="1002031"/>
          </a:xfrm>
        </p:spPr>
        <p:txBody>
          <a:bodyPr/>
          <a:lstStyle/>
          <a:p>
            <a:pPr marL="0" indent="0">
              <a:buNone/>
            </a:pPr>
            <a:r>
              <a:rPr lang="en-US" sz="1800"/>
              <a:t>An array of soil plots near the flux tower at terrestrial sites collect soil health data</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729" t="8975" r="36916" b="24380"/>
          <a:stretch/>
        </p:blipFill>
        <p:spPr>
          <a:xfrm>
            <a:off x="228600" y="1928926"/>
            <a:ext cx="4290030" cy="2638195"/>
          </a:xfrm>
          <a:prstGeom prst="rect">
            <a:avLst/>
          </a:prstGeom>
        </p:spPr>
      </p:pic>
      <p:sp>
        <p:nvSpPr>
          <p:cNvPr id="15" name="Title 1"/>
          <p:cNvSpPr txBox="1">
            <a:spLocks/>
          </p:cNvSpPr>
          <p:nvPr/>
        </p:nvSpPr>
        <p:spPr>
          <a:xfrm>
            <a:off x="1999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r>
              <a:rPr lang="en-US" sz="3600"/>
              <a:t>Automated instruments: </a:t>
            </a:r>
          </a:p>
          <a:p>
            <a:r>
              <a:rPr lang="en-US" sz="3600"/>
              <a:t>soil and water</a:t>
            </a:r>
          </a:p>
        </p:txBody>
      </p:sp>
      <p:pic>
        <p:nvPicPr>
          <p:cNvPr id="1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18" y="403445"/>
            <a:ext cx="1155192" cy="1155192"/>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3728" t="6214" r="31864" b="23546"/>
          <a:stretch/>
        </p:blipFill>
        <p:spPr>
          <a:xfrm>
            <a:off x="5176136" y="1907623"/>
            <a:ext cx="1956080" cy="2659498"/>
          </a:xfrm>
          <a:prstGeom prst="rect">
            <a:avLst/>
          </a:prstGeom>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271701" y="1933805"/>
            <a:ext cx="1210350" cy="2633316"/>
          </a:xfrm>
          <a:prstGeom prst="rect">
            <a:avLst/>
          </a:prstGeom>
          <a:ln w="28575">
            <a:noFill/>
          </a:ln>
        </p:spPr>
      </p:pic>
      <p:sp>
        <p:nvSpPr>
          <p:cNvPr id="21" name="Content Placeholder 4"/>
          <p:cNvSpPr txBox="1">
            <a:spLocks/>
          </p:cNvSpPr>
          <p:nvPr/>
        </p:nvSpPr>
        <p:spPr>
          <a:xfrm>
            <a:off x="5131742" y="4804135"/>
            <a:ext cx="3640299" cy="1095922"/>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accent6"/>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accent6"/>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accent6"/>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accent6"/>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a:t>Instruments in the ground, lakes and streams at aquatic sites monitor indicators of water quality</a:t>
            </a:r>
          </a:p>
        </p:txBody>
      </p:sp>
    </p:spTree>
    <p:extLst>
      <p:ext uri="{BB962C8B-B14F-4D97-AF65-F5344CB8AC3E}">
        <p14:creationId xmlns:p14="http://schemas.microsoft.com/office/powerpoint/2010/main" val="1538962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1" y="930867"/>
            <a:ext cx="8084625" cy="5040876"/>
          </a:xfrm>
          <a:prstGeom prst="rect">
            <a:avLst/>
          </a:prstGeom>
        </p:spPr>
      </p:pic>
      <p:sp>
        <p:nvSpPr>
          <p:cNvPr id="6" name="Title 5"/>
          <p:cNvSpPr>
            <a:spLocks noGrp="1"/>
          </p:cNvSpPr>
          <p:nvPr>
            <p:ph type="title"/>
          </p:nvPr>
        </p:nvSpPr>
        <p:spPr>
          <a:xfrm>
            <a:off x="527050" y="595313"/>
            <a:ext cx="6485644" cy="963324"/>
          </a:xfrm>
        </p:spPr>
        <p:txBody>
          <a:bodyPr>
            <a:normAutofit/>
          </a:bodyPr>
          <a:lstStyle/>
          <a:p>
            <a:r>
              <a:rPr lang="en-US"/>
              <a:t>Linking measurements</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15" name="Title 1"/>
          <p:cNvSpPr txBox="1">
            <a:spLocks/>
          </p:cNvSpPr>
          <p:nvPr/>
        </p:nvSpPr>
        <p:spPr>
          <a:xfrm>
            <a:off x="1999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endParaRPr lang="en-US"/>
          </a:p>
        </p:txBody>
      </p:sp>
      <p:sp>
        <p:nvSpPr>
          <p:cNvPr id="7" name="Oval 6"/>
          <p:cNvSpPr/>
          <p:nvPr/>
        </p:nvSpPr>
        <p:spPr bwMode="auto">
          <a:xfrm>
            <a:off x="2885768" y="1369588"/>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Oval 20"/>
          <p:cNvSpPr/>
          <p:nvPr/>
        </p:nvSpPr>
        <p:spPr bwMode="auto">
          <a:xfrm>
            <a:off x="2885768" y="1981432"/>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Oval 21"/>
          <p:cNvSpPr/>
          <p:nvPr/>
        </p:nvSpPr>
        <p:spPr bwMode="auto">
          <a:xfrm>
            <a:off x="2885768" y="2759475"/>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Oval 22"/>
          <p:cNvSpPr/>
          <p:nvPr/>
        </p:nvSpPr>
        <p:spPr bwMode="auto">
          <a:xfrm>
            <a:off x="2885768" y="3670665"/>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Oval 23"/>
          <p:cNvSpPr/>
          <p:nvPr/>
        </p:nvSpPr>
        <p:spPr bwMode="auto">
          <a:xfrm>
            <a:off x="3407136" y="501018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Oval 24"/>
          <p:cNvSpPr/>
          <p:nvPr/>
        </p:nvSpPr>
        <p:spPr bwMode="auto">
          <a:xfrm>
            <a:off x="3407136" y="5250812"/>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Oval 25"/>
          <p:cNvSpPr/>
          <p:nvPr/>
        </p:nvSpPr>
        <p:spPr bwMode="auto">
          <a:xfrm>
            <a:off x="3407136" y="5561088"/>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6128861" y="331020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Oval 27"/>
          <p:cNvSpPr/>
          <p:nvPr/>
        </p:nvSpPr>
        <p:spPr bwMode="auto">
          <a:xfrm>
            <a:off x="6790987" y="442809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Oval 28"/>
          <p:cNvSpPr/>
          <p:nvPr/>
        </p:nvSpPr>
        <p:spPr bwMode="auto">
          <a:xfrm>
            <a:off x="6790987" y="501017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Oval 29"/>
          <p:cNvSpPr/>
          <p:nvPr/>
        </p:nvSpPr>
        <p:spPr bwMode="auto">
          <a:xfrm>
            <a:off x="7914969" y="5250812"/>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Oval 30"/>
          <p:cNvSpPr/>
          <p:nvPr/>
        </p:nvSpPr>
        <p:spPr bwMode="auto">
          <a:xfrm>
            <a:off x="5980970" y="45235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p:cNvSpPr txBox="1"/>
          <p:nvPr/>
        </p:nvSpPr>
        <p:spPr>
          <a:xfrm>
            <a:off x="6150561" y="379959"/>
            <a:ext cx="2031213" cy="307777"/>
          </a:xfrm>
          <a:prstGeom prst="rect">
            <a:avLst/>
          </a:prstGeom>
          <a:noFill/>
        </p:spPr>
        <p:txBody>
          <a:bodyPr wrap="square" rtlCol="0">
            <a:spAutoFit/>
          </a:bodyPr>
          <a:lstStyle/>
          <a:p>
            <a:r>
              <a:rPr lang="en-US" sz="1400"/>
              <a:t>Temperature</a:t>
            </a:r>
          </a:p>
        </p:txBody>
      </p:sp>
      <p:sp>
        <p:nvSpPr>
          <p:cNvPr id="34" name="Oval 33"/>
          <p:cNvSpPr/>
          <p:nvPr/>
        </p:nvSpPr>
        <p:spPr bwMode="auto">
          <a:xfrm>
            <a:off x="3097772" y="1369588"/>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 name="Oval 34"/>
          <p:cNvSpPr/>
          <p:nvPr/>
        </p:nvSpPr>
        <p:spPr bwMode="auto">
          <a:xfrm>
            <a:off x="3097772" y="1981432"/>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Oval 35"/>
          <p:cNvSpPr/>
          <p:nvPr/>
        </p:nvSpPr>
        <p:spPr bwMode="auto">
          <a:xfrm>
            <a:off x="3097772" y="2759475"/>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Oval 36"/>
          <p:cNvSpPr/>
          <p:nvPr/>
        </p:nvSpPr>
        <p:spPr bwMode="auto">
          <a:xfrm>
            <a:off x="3097772" y="3670665"/>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Oval 42"/>
          <p:cNvSpPr/>
          <p:nvPr/>
        </p:nvSpPr>
        <p:spPr bwMode="auto">
          <a:xfrm>
            <a:off x="3950037" y="4150133"/>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Oval 44"/>
          <p:cNvSpPr/>
          <p:nvPr/>
        </p:nvSpPr>
        <p:spPr bwMode="auto">
          <a:xfrm>
            <a:off x="6361213" y="3310199"/>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 name="Oval 57"/>
          <p:cNvSpPr/>
          <p:nvPr/>
        </p:nvSpPr>
        <p:spPr bwMode="auto">
          <a:xfrm>
            <a:off x="5977171" y="714041"/>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9" name="TextBox 58"/>
          <p:cNvSpPr txBox="1"/>
          <p:nvPr/>
        </p:nvSpPr>
        <p:spPr>
          <a:xfrm>
            <a:off x="6170019" y="652822"/>
            <a:ext cx="688729" cy="307777"/>
          </a:xfrm>
          <a:prstGeom prst="rect">
            <a:avLst/>
          </a:prstGeom>
          <a:noFill/>
        </p:spPr>
        <p:txBody>
          <a:bodyPr wrap="square" rtlCol="0">
            <a:spAutoFit/>
          </a:bodyPr>
          <a:lstStyle/>
          <a:p>
            <a:r>
              <a:rPr lang="en-US" sz="1400"/>
              <a:t>PAR</a:t>
            </a:r>
            <a:endParaRPr lang="en-US" sz="1400" baseline="-25000"/>
          </a:p>
        </p:txBody>
      </p:sp>
      <p:sp>
        <p:nvSpPr>
          <p:cNvPr id="40" name="Oval 39"/>
          <p:cNvSpPr/>
          <p:nvPr/>
        </p:nvSpPr>
        <p:spPr bwMode="auto">
          <a:xfrm>
            <a:off x="7012694" y="4429704"/>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Oval 40"/>
          <p:cNvSpPr/>
          <p:nvPr/>
        </p:nvSpPr>
        <p:spPr bwMode="auto">
          <a:xfrm>
            <a:off x="7012694" y="5010179"/>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Oval 45"/>
          <p:cNvSpPr/>
          <p:nvPr/>
        </p:nvSpPr>
        <p:spPr bwMode="auto">
          <a:xfrm>
            <a:off x="5977171" y="99208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7" name="TextBox 46"/>
          <p:cNvSpPr txBox="1"/>
          <p:nvPr/>
        </p:nvSpPr>
        <p:spPr>
          <a:xfrm>
            <a:off x="6170019" y="930867"/>
            <a:ext cx="688729" cy="307777"/>
          </a:xfrm>
          <a:prstGeom prst="rect">
            <a:avLst/>
          </a:prstGeom>
          <a:noFill/>
        </p:spPr>
        <p:txBody>
          <a:bodyPr wrap="square" rtlCol="0">
            <a:spAutoFit/>
          </a:bodyPr>
          <a:lstStyle/>
          <a:p>
            <a:r>
              <a:rPr lang="en-US" sz="1400"/>
              <a:t>CO</a:t>
            </a:r>
            <a:r>
              <a:rPr lang="en-US" sz="1400" baseline="-25000"/>
              <a:t>2</a:t>
            </a:r>
          </a:p>
        </p:txBody>
      </p:sp>
      <p:sp>
        <p:nvSpPr>
          <p:cNvPr id="48" name="Oval 47"/>
          <p:cNvSpPr/>
          <p:nvPr/>
        </p:nvSpPr>
        <p:spPr bwMode="auto">
          <a:xfrm>
            <a:off x="3316411" y="1369588"/>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Oval 48"/>
          <p:cNvSpPr/>
          <p:nvPr/>
        </p:nvSpPr>
        <p:spPr bwMode="auto">
          <a:xfrm>
            <a:off x="3316411" y="1981432"/>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Oval 49"/>
          <p:cNvSpPr/>
          <p:nvPr/>
        </p:nvSpPr>
        <p:spPr bwMode="auto">
          <a:xfrm>
            <a:off x="3316411" y="2759475"/>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 name="Oval 50"/>
          <p:cNvSpPr/>
          <p:nvPr/>
        </p:nvSpPr>
        <p:spPr bwMode="auto">
          <a:xfrm>
            <a:off x="3316411" y="3670665"/>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Oval 51"/>
          <p:cNvSpPr/>
          <p:nvPr/>
        </p:nvSpPr>
        <p:spPr bwMode="auto">
          <a:xfrm>
            <a:off x="1314992" y="4946410"/>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Oval 52"/>
          <p:cNvSpPr/>
          <p:nvPr/>
        </p:nvSpPr>
        <p:spPr bwMode="auto">
          <a:xfrm>
            <a:off x="1477798" y="5164433"/>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Oval 53"/>
          <p:cNvSpPr/>
          <p:nvPr/>
        </p:nvSpPr>
        <p:spPr bwMode="auto">
          <a:xfrm>
            <a:off x="1666847" y="5478453"/>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5413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1" y="930867"/>
            <a:ext cx="8084625" cy="5040876"/>
          </a:xfrm>
          <a:prstGeom prst="rect">
            <a:avLst/>
          </a:prstGeom>
        </p:spPr>
      </p:pic>
      <p:sp>
        <p:nvSpPr>
          <p:cNvPr id="6" name="Title 5"/>
          <p:cNvSpPr>
            <a:spLocks noGrp="1"/>
          </p:cNvSpPr>
          <p:nvPr>
            <p:ph type="title"/>
          </p:nvPr>
        </p:nvSpPr>
        <p:spPr>
          <a:xfrm>
            <a:off x="527050" y="595313"/>
            <a:ext cx="6595645" cy="556396"/>
          </a:xfrm>
        </p:spPr>
        <p:txBody>
          <a:bodyPr>
            <a:normAutofit/>
          </a:bodyPr>
          <a:lstStyle/>
          <a:p>
            <a:r>
              <a:rPr lang="en-US"/>
              <a:t>Linking measurements</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15" name="Title 1"/>
          <p:cNvSpPr txBox="1">
            <a:spLocks/>
          </p:cNvSpPr>
          <p:nvPr/>
        </p:nvSpPr>
        <p:spPr>
          <a:xfrm>
            <a:off x="1999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endParaRPr lang="en-US"/>
          </a:p>
        </p:txBody>
      </p:sp>
      <p:sp>
        <p:nvSpPr>
          <p:cNvPr id="8" name="TextBox 7"/>
          <p:cNvSpPr txBox="1"/>
          <p:nvPr/>
        </p:nvSpPr>
        <p:spPr>
          <a:xfrm>
            <a:off x="5879391" y="488115"/>
            <a:ext cx="2031213" cy="307777"/>
          </a:xfrm>
          <a:prstGeom prst="rect">
            <a:avLst/>
          </a:prstGeom>
          <a:noFill/>
        </p:spPr>
        <p:txBody>
          <a:bodyPr wrap="square" rtlCol="0">
            <a:spAutoFit/>
          </a:bodyPr>
          <a:lstStyle/>
          <a:p>
            <a:r>
              <a:rPr lang="en-US" sz="1400"/>
              <a:t>Precipitation</a:t>
            </a:r>
          </a:p>
        </p:txBody>
      </p:sp>
      <p:sp>
        <p:nvSpPr>
          <p:cNvPr id="59" name="TextBox 58"/>
          <p:cNvSpPr txBox="1"/>
          <p:nvPr/>
        </p:nvSpPr>
        <p:spPr>
          <a:xfrm>
            <a:off x="5878191" y="810141"/>
            <a:ext cx="1653067" cy="307777"/>
          </a:xfrm>
          <a:prstGeom prst="rect">
            <a:avLst/>
          </a:prstGeom>
          <a:noFill/>
        </p:spPr>
        <p:txBody>
          <a:bodyPr wrap="square" rtlCol="0">
            <a:spAutoFit/>
          </a:bodyPr>
          <a:lstStyle/>
          <a:p>
            <a:r>
              <a:rPr lang="en-US" sz="1400"/>
              <a:t>Water content</a:t>
            </a:r>
            <a:endParaRPr lang="en-US" sz="1400" baseline="-25000"/>
          </a:p>
        </p:txBody>
      </p:sp>
      <p:sp>
        <p:nvSpPr>
          <p:cNvPr id="39" name="TextBox 38"/>
          <p:cNvSpPr txBox="1"/>
          <p:nvPr/>
        </p:nvSpPr>
        <p:spPr>
          <a:xfrm>
            <a:off x="5874392" y="1159940"/>
            <a:ext cx="2960498" cy="307777"/>
          </a:xfrm>
          <a:prstGeom prst="rect">
            <a:avLst/>
          </a:prstGeom>
          <a:noFill/>
        </p:spPr>
        <p:txBody>
          <a:bodyPr wrap="square" rtlCol="0">
            <a:spAutoFit/>
          </a:bodyPr>
          <a:lstStyle/>
          <a:p>
            <a:r>
              <a:rPr lang="en-US" sz="1400"/>
              <a:t>Water quality and elevation</a:t>
            </a:r>
            <a:endParaRPr lang="en-US" sz="1400" baseline="-25000"/>
          </a:p>
        </p:txBody>
      </p:sp>
      <p:sp>
        <p:nvSpPr>
          <p:cNvPr id="2" name="Teardrop 1"/>
          <p:cNvSpPr/>
          <p:nvPr/>
        </p:nvSpPr>
        <p:spPr bwMode="auto">
          <a:xfrm rot="18772572">
            <a:off x="6138986" y="3368356"/>
            <a:ext cx="174302" cy="174302"/>
          </a:xfrm>
          <a:prstGeom prst="teardrop">
            <a:avLst>
              <a:gd name="adj" fmla="val 138998"/>
            </a:avLst>
          </a:prstGeom>
          <a:solidFill>
            <a:schemeClr val="accent5">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Teardrop 32"/>
          <p:cNvSpPr/>
          <p:nvPr/>
        </p:nvSpPr>
        <p:spPr bwMode="auto">
          <a:xfrm rot="18772572">
            <a:off x="6816781" y="4342406"/>
            <a:ext cx="174302" cy="174302"/>
          </a:xfrm>
          <a:prstGeom prst="teardrop">
            <a:avLst>
              <a:gd name="adj" fmla="val 138998"/>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Teardrop 33"/>
          <p:cNvSpPr/>
          <p:nvPr/>
        </p:nvSpPr>
        <p:spPr bwMode="auto">
          <a:xfrm rot="18772572">
            <a:off x="5717010" y="941392"/>
            <a:ext cx="174302" cy="174302"/>
          </a:xfrm>
          <a:prstGeom prst="teardrop">
            <a:avLst>
              <a:gd name="adj" fmla="val 138998"/>
            </a:avLst>
          </a:prstGeom>
          <a:solidFill>
            <a:schemeClr val="tx2">
              <a:lumMod val="20000"/>
              <a:lumOff val="8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 name="Teardrop 34"/>
          <p:cNvSpPr/>
          <p:nvPr/>
        </p:nvSpPr>
        <p:spPr bwMode="auto">
          <a:xfrm rot="18772572">
            <a:off x="7937659" y="5266097"/>
            <a:ext cx="174302" cy="174302"/>
          </a:xfrm>
          <a:prstGeom prst="teardrop">
            <a:avLst>
              <a:gd name="adj" fmla="val 138998"/>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ardrop 35"/>
          <p:cNvSpPr/>
          <p:nvPr/>
        </p:nvSpPr>
        <p:spPr bwMode="auto">
          <a:xfrm rot="18772572">
            <a:off x="5732655" y="1285448"/>
            <a:ext cx="174302" cy="174302"/>
          </a:xfrm>
          <a:prstGeom prst="teardrop">
            <a:avLst>
              <a:gd name="adj" fmla="val 138998"/>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Teardrop 36"/>
          <p:cNvSpPr/>
          <p:nvPr/>
        </p:nvSpPr>
        <p:spPr bwMode="auto">
          <a:xfrm rot="18772572">
            <a:off x="2580835" y="4911224"/>
            <a:ext cx="174302" cy="174302"/>
          </a:xfrm>
          <a:prstGeom prst="teardrop">
            <a:avLst>
              <a:gd name="adj" fmla="val 138998"/>
            </a:avLst>
          </a:prstGeom>
          <a:solidFill>
            <a:schemeClr val="tx2">
              <a:lumMod val="20000"/>
              <a:lumOff val="8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Teardrop 39"/>
          <p:cNvSpPr/>
          <p:nvPr/>
        </p:nvSpPr>
        <p:spPr bwMode="auto">
          <a:xfrm rot="18772572">
            <a:off x="5717009" y="606014"/>
            <a:ext cx="174302" cy="174302"/>
          </a:xfrm>
          <a:prstGeom prst="teardrop">
            <a:avLst>
              <a:gd name="adj" fmla="val 138998"/>
            </a:avLst>
          </a:prstGeom>
          <a:solidFill>
            <a:schemeClr val="accent5">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ardrop 40"/>
          <p:cNvSpPr/>
          <p:nvPr/>
        </p:nvSpPr>
        <p:spPr bwMode="auto">
          <a:xfrm rot="18772572">
            <a:off x="2580835" y="5326154"/>
            <a:ext cx="174302" cy="174302"/>
          </a:xfrm>
          <a:prstGeom prst="teardrop">
            <a:avLst>
              <a:gd name="adj" fmla="val 138998"/>
            </a:avLst>
          </a:prstGeom>
          <a:solidFill>
            <a:schemeClr val="tx2">
              <a:lumMod val="20000"/>
              <a:lumOff val="8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Teardrop 41"/>
          <p:cNvSpPr/>
          <p:nvPr/>
        </p:nvSpPr>
        <p:spPr bwMode="auto">
          <a:xfrm rot="18772572">
            <a:off x="2580835" y="5708463"/>
            <a:ext cx="174302" cy="174302"/>
          </a:xfrm>
          <a:prstGeom prst="teardrop">
            <a:avLst>
              <a:gd name="adj" fmla="val 138998"/>
            </a:avLst>
          </a:prstGeom>
          <a:solidFill>
            <a:schemeClr val="tx2">
              <a:lumMod val="20000"/>
              <a:lumOff val="8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ardrop 42"/>
          <p:cNvSpPr/>
          <p:nvPr/>
        </p:nvSpPr>
        <p:spPr bwMode="auto">
          <a:xfrm rot="18772572">
            <a:off x="1503287" y="1153933"/>
            <a:ext cx="174302" cy="174302"/>
          </a:xfrm>
          <a:prstGeom prst="teardrop">
            <a:avLst>
              <a:gd name="adj" fmla="val 138998"/>
            </a:avLst>
          </a:prstGeom>
          <a:solidFill>
            <a:schemeClr val="accent5">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Teardrop 45"/>
          <p:cNvSpPr/>
          <p:nvPr/>
        </p:nvSpPr>
        <p:spPr bwMode="auto">
          <a:xfrm rot="18772572">
            <a:off x="3554617" y="3431708"/>
            <a:ext cx="174302" cy="174302"/>
          </a:xfrm>
          <a:prstGeom prst="teardrop">
            <a:avLst>
              <a:gd name="adj" fmla="val 138998"/>
            </a:avLst>
          </a:prstGeom>
          <a:solidFill>
            <a:schemeClr val="accent5">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ardrop 47"/>
          <p:cNvSpPr/>
          <p:nvPr/>
        </p:nvSpPr>
        <p:spPr bwMode="auto">
          <a:xfrm rot="18772572">
            <a:off x="2364000" y="4123258"/>
            <a:ext cx="174302" cy="174302"/>
          </a:xfrm>
          <a:prstGeom prst="teardrop">
            <a:avLst>
              <a:gd name="adj" fmla="val 138998"/>
            </a:avLst>
          </a:prstGeom>
          <a:solidFill>
            <a:schemeClr val="accent5">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Teardrop 24"/>
          <p:cNvSpPr/>
          <p:nvPr/>
        </p:nvSpPr>
        <p:spPr bwMode="auto">
          <a:xfrm rot="18772572">
            <a:off x="4725074" y="2022393"/>
            <a:ext cx="174302" cy="174302"/>
          </a:xfrm>
          <a:prstGeom prst="teardrop">
            <a:avLst>
              <a:gd name="adj" fmla="val 138998"/>
            </a:avLst>
          </a:prstGeom>
          <a:solidFill>
            <a:schemeClr val="tx2">
              <a:lumMod val="20000"/>
              <a:lumOff val="8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00316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285" y="595313"/>
            <a:ext cx="6632790" cy="963324"/>
          </a:xfrm>
        </p:spPr>
        <p:txBody>
          <a:bodyPr>
            <a:normAutofit/>
          </a:bodyPr>
          <a:lstStyle/>
          <a:p>
            <a:r>
              <a:rPr lang="en-US" sz="3600"/>
              <a:t>Observational sampling</a:t>
            </a:r>
          </a:p>
        </p:txBody>
      </p:sp>
      <p:sp>
        <p:nvSpPr>
          <p:cNvPr id="6" name="Content Placeholder 5"/>
          <p:cNvSpPr>
            <a:spLocks noGrp="1"/>
          </p:cNvSpPr>
          <p:nvPr>
            <p:ph idx="1"/>
          </p:nvPr>
        </p:nvSpPr>
        <p:spPr>
          <a:xfrm>
            <a:off x="360438" y="4617264"/>
            <a:ext cx="2677230" cy="931130"/>
          </a:xfrm>
        </p:spPr>
        <p:txBody>
          <a:bodyPr/>
          <a:lstStyle/>
          <a:p>
            <a:pPr marL="0" indent="0" algn="ctr">
              <a:buNone/>
            </a:pPr>
            <a:r>
              <a:rPr lang="en-US"/>
              <a:t>Terrestrial &amp; aquatic organisms</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00397"/>
            <a:ext cx="1155192" cy="11582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230" y="1942788"/>
            <a:ext cx="2344845" cy="235768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80" y="1942788"/>
            <a:ext cx="2344745" cy="235768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2383" y="1942787"/>
            <a:ext cx="2342988" cy="2357689"/>
          </a:xfrm>
          <a:prstGeom prst="rect">
            <a:avLst/>
          </a:prstGeom>
        </p:spPr>
      </p:pic>
      <p:sp>
        <p:nvSpPr>
          <p:cNvPr id="10" name="Content Placeholder 5"/>
          <p:cNvSpPr txBox="1">
            <a:spLocks/>
          </p:cNvSpPr>
          <p:nvPr/>
        </p:nvSpPr>
        <p:spPr>
          <a:xfrm>
            <a:off x="3392383" y="4617264"/>
            <a:ext cx="2342988" cy="1117109"/>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accent6"/>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accent6"/>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accent6"/>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accent6"/>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t>Biogeochemical data</a:t>
            </a:r>
          </a:p>
        </p:txBody>
      </p:sp>
      <p:sp>
        <p:nvSpPr>
          <p:cNvPr id="11" name="Content Placeholder 5"/>
          <p:cNvSpPr txBox="1">
            <a:spLocks/>
          </p:cNvSpPr>
          <p:nvPr/>
        </p:nvSpPr>
        <p:spPr>
          <a:xfrm>
            <a:off x="6256230" y="4617264"/>
            <a:ext cx="2344845" cy="931130"/>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accent6"/>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accent6"/>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accent6"/>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accent6"/>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t>Geomorphology/hydrology</a:t>
            </a:r>
          </a:p>
        </p:txBody>
      </p:sp>
    </p:spTree>
    <p:extLst>
      <p:ext uri="{BB962C8B-B14F-4D97-AF65-F5344CB8AC3E}">
        <p14:creationId xmlns:p14="http://schemas.microsoft.com/office/powerpoint/2010/main" val="1187545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2305" y="478583"/>
            <a:ext cx="6818770" cy="963324"/>
          </a:xfrm>
        </p:spPr>
        <p:txBody>
          <a:bodyPr>
            <a:noAutofit/>
          </a:bodyPr>
          <a:lstStyle/>
          <a:p>
            <a:r>
              <a:rPr lang="en-US">
                <a:solidFill>
                  <a:schemeClr val="accent1"/>
                </a:solidFill>
              </a:rPr>
              <a:t>Terrestrial organisms &amp; biogeochemical </a:t>
            </a:r>
            <a:r>
              <a:rPr lang="en-US"/>
              <a:t>d</a:t>
            </a:r>
            <a:r>
              <a:rPr lang="en-US">
                <a:solidFill>
                  <a:schemeClr val="accent1"/>
                </a:solidFill>
              </a:rPr>
              <a:t>ata</a:t>
            </a:r>
          </a:p>
        </p:txBody>
      </p:sp>
      <p:pic>
        <p:nvPicPr>
          <p:cNvPr id="1026" name="Picture 2" descr="C:\Users\athorpe\AppData\Local\Microsoft\Windows\Temporary Internet Files\Content.Outlook\EE91KRYV\Sentinel-taxa-sampling.png"/>
          <p:cNvPicPr>
            <a:picLocks noChangeAspect="1" noChangeArrowheads="1"/>
          </p:cNvPicPr>
          <p:nvPr/>
        </p:nvPicPr>
        <p:blipFill rotWithShape="1">
          <a:blip r:embed="rId3">
            <a:extLst>
              <a:ext uri="{28A0092B-C50C-407E-A947-70E740481C1C}">
                <a14:useLocalDpi xmlns:a14="http://schemas.microsoft.com/office/drawing/2010/main" val="0"/>
              </a:ext>
            </a:extLst>
          </a:blip>
          <a:srcRect r="17025" b="6636"/>
          <a:stretch/>
        </p:blipFill>
        <p:spPr bwMode="auto">
          <a:xfrm>
            <a:off x="108486" y="1622066"/>
            <a:ext cx="8849534" cy="4329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00397"/>
            <a:ext cx="1155192" cy="1158240"/>
          </a:xfrm>
          <a:prstGeom prst="rect">
            <a:avLst/>
          </a:prstGeom>
        </p:spPr>
      </p:pic>
    </p:spTree>
    <p:extLst>
      <p:ext uri="{BB962C8B-B14F-4D97-AF65-F5344CB8AC3E}">
        <p14:creationId xmlns:p14="http://schemas.microsoft.com/office/powerpoint/2010/main" val="2102636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13302" y="595313"/>
            <a:ext cx="7330698" cy="963324"/>
          </a:xfrm>
        </p:spPr>
        <p:txBody>
          <a:bodyPr>
            <a:noAutofit/>
          </a:bodyPr>
          <a:lstStyle/>
          <a:p>
            <a:r>
              <a:rPr lang="en-US"/>
              <a:t>Aquatic organisms &amp; biogeochemical data</a:t>
            </a:r>
          </a:p>
        </p:txBody>
      </p:sp>
      <p:pic>
        <p:nvPicPr>
          <p:cNvPr id="1026" name="Picture 2" descr="C:\Users\athorpe\AppData\Local\Microsoft\Windows\Temporary Internet Files\Content.Outlook\EE91KRYV\aquatic-organism-samp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72953"/>
            <a:ext cx="90678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00397"/>
            <a:ext cx="1155192" cy="1158240"/>
          </a:xfrm>
          <a:prstGeom prst="rect">
            <a:avLst/>
          </a:prstGeom>
        </p:spPr>
      </p:pic>
    </p:spTree>
    <p:extLst>
      <p:ext uri="{BB962C8B-B14F-4D97-AF65-F5344CB8AC3E}">
        <p14:creationId xmlns:p14="http://schemas.microsoft.com/office/powerpoint/2010/main" val="324695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432" t="26932" r="21252" b="27910"/>
          <a:stretch/>
        </p:blipFill>
        <p:spPr>
          <a:xfrm>
            <a:off x="457200" y="1604817"/>
            <a:ext cx="3442104" cy="4439029"/>
          </a:xfrm>
          <a:prstGeom prst="rect">
            <a:avLst/>
          </a:prstGeom>
        </p:spPr>
      </p:pic>
      <p:sp>
        <p:nvSpPr>
          <p:cNvPr id="5" name="Title 4"/>
          <p:cNvSpPr>
            <a:spLocks noGrp="1"/>
          </p:cNvSpPr>
          <p:nvPr>
            <p:ph type="title"/>
          </p:nvPr>
        </p:nvSpPr>
        <p:spPr>
          <a:xfrm>
            <a:off x="1890793" y="595313"/>
            <a:ext cx="6710282" cy="963324"/>
          </a:xfrm>
        </p:spPr>
        <p:txBody>
          <a:bodyPr>
            <a:noAutofit/>
          </a:bodyPr>
          <a:lstStyle/>
          <a:p>
            <a:r>
              <a:rPr lang="en-US"/>
              <a:t>Bathymetry &amp; morphology</a:t>
            </a:r>
          </a:p>
        </p:txBody>
      </p:sp>
      <p:sp>
        <p:nvSpPr>
          <p:cNvPr id="2" name="Content Placeholder 1"/>
          <p:cNvSpPr>
            <a:spLocks noGrp="1"/>
          </p:cNvSpPr>
          <p:nvPr>
            <p:ph idx="1"/>
          </p:nvPr>
        </p:nvSpPr>
        <p:spPr>
          <a:xfrm>
            <a:off x="4153175" y="1846961"/>
            <a:ext cx="4021995" cy="1810640"/>
          </a:xfrm>
        </p:spPr>
        <p:txBody>
          <a:bodyPr/>
          <a:lstStyle/>
          <a:p>
            <a:pPr marL="461963" indent="-461963">
              <a:buClr>
                <a:schemeClr val="tx1"/>
              </a:buClr>
              <a:buFont typeface="Wingdings" charset="2"/>
              <a:buChar char="ü"/>
            </a:pPr>
            <a:r>
              <a:rPr lang="en-US"/>
              <a:t>Lake bathymetry</a:t>
            </a:r>
          </a:p>
          <a:p>
            <a:pPr marL="461963" indent="-461963">
              <a:buClr>
                <a:schemeClr val="tx1"/>
              </a:buClr>
              <a:buFont typeface="Wingdings" charset="2"/>
              <a:buChar char="ü"/>
            </a:pPr>
            <a:r>
              <a:rPr lang="en-US"/>
              <a:t>Stream geomorphology </a:t>
            </a:r>
          </a:p>
          <a:p>
            <a:pPr marL="461963" indent="-461963">
              <a:buClr>
                <a:schemeClr val="tx1"/>
              </a:buClr>
              <a:buFont typeface="Wingdings" charset="2"/>
              <a:buChar char="ü"/>
            </a:pPr>
            <a:r>
              <a:rPr lang="en-US"/>
              <a:t>Riparian assessment</a:t>
            </a:r>
          </a:p>
          <a:p>
            <a:pPr marL="461963" indent="-461963">
              <a:buClr>
                <a:schemeClr val="tx1"/>
              </a:buClr>
              <a:buFont typeface="Wingdings" charset="2"/>
              <a:buChar char="ü"/>
            </a:pP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00397"/>
            <a:ext cx="1155192" cy="1158240"/>
          </a:xfrm>
          <a:prstGeom prst="rect">
            <a:avLst/>
          </a:prstGeom>
        </p:spPr>
      </p:pic>
    </p:spTree>
    <p:extLst>
      <p:ext uri="{BB962C8B-B14F-4D97-AF65-F5344CB8AC3E}">
        <p14:creationId xmlns:p14="http://schemas.microsoft.com/office/powerpoint/2010/main" val="205127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411258" y="3086472"/>
            <a:ext cx="1629102" cy="1878818"/>
          </a:xfrm>
          <a:prstGeom prst="rect">
            <a:avLst/>
          </a:prstGeom>
          <a:solidFill>
            <a:schemeClr val="accent1">
              <a:lumMod val="20000"/>
              <a:lumOff val="80000"/>
            </a:schemeClr>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73" t="2757" r="3454" b="13278"/>
          <a:stretch/>
        </p:blipFill>
        <p:spPr>
          <a:xfrm>
            <a:off x="123984" y="1122901"/>
            <a:ext cx="7221161" cy="464323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3284" t="92476" r="33190" b="3963"/>
          <a:stretch/>
        </p:blipFill>
        <p:spPr>
          <a:xfrm>
            <a:off x="3091910" y="5766138"/>
            <a:ext cx="4253235" cy="322690"/>
          </a:xfrm>
          <a:prstGeom prst="rect">
            <a:avLst/>
          </a:prstGeom>
        </p:spPr>
      </p:pic>
      <p:sp>
        <p:nvSpPr>
          <p:cNvPr id="5" name="Rectangle 4"/>
          <p:cNvSpPr/>
          <p:nvPr/>
        </p:nvSpPr>
        <p:spPr bwMode="auto">
          <a:xfrm>
            <a:off x="7411258" y="1142203"/>
            <a:ext cx="1629102" cy="1818183"/>
          </a:xfrm>
          <a:prstGeom prst="rect">
            <a:avLst/>
          </a:prstGeom>
          <a:solidFill>
            <a:schemeClr val="accent4">
              <a:lumMod val="20000"/>
              <a:lumOff val="80000"/>
            </a:schemeClr>
          </a:solidFill>
          <a:ln w="12700" cap="flat" cmpd="sng" algn="ctr">
            <a:solidFill>
              <a:schemeClr val="accent4">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7505138" y="1022629"/>
            <a:ext cx="1441343" cy="1107996"/>
          </a:xfrm>
          <a:prstGeom prst="rect">
            <a:avLst/>
          </a:prstGeom>
          <a:noFill/>
        </p:spPr>
        <p:txBody>
          <a:bodyPr wrap="square" rtlCol="0">
            <a:spAutoFit/>
          </a:bodyPr>
          <a:lstStyle/>
          <a:p>
            <a:pPr algn="ctr"/>
            <a:r>
              <a:rPr lang="en-US" sz="6600"/>
              <a:t>81</a:t>
            </a:r>
          </a:p>
        </p:txBody>
      </p:sp>
      <p:sp>
        <p:nvSpPr>
          <p:cNvPr id="11" name="TextBox 10"/>
          <p:cNvSpPr txBox="1"/>
          <p:nvPr/>
        </p:nvSpPr>
        <p:spPr>
          <a:xfrm>
            <a:off x="7505138" y="2351071"/>
            <a:ext cx="1441343" cy="523220"/>
          </a:xfrm>
          <a:prstGeom prst="rect">
            <a:avLst/>
          </a:prstGeom>
          <a:noFill/>
        </p:spPr>
        <p:txBody>
          <a:bodyPr wrap="square" rtlCol="0">
            <a:spAutoFit/>
          </a:bodyPr>
          <a:lstStyle/>
          <a:p>
            <a:pPr marL="174625" indent="-174625">
              <a:buFont typeface="Arial" charset="0"/>
              <a:buChar char="•"/>
            </a:pPr>
            <a:r>
              <a:rPr lang="en-US" sz="1400">
                <a:solidFill>
                  <a:schemeClr val="accent6"/>
                </a:solidFill>
              </a:rPr>
              <a:t>47 terrestrial</a:t>
            </a:r>
          </a:p>
          <a:p>
            <a:pPr marL="174625" indent="-174625">
              <a:buFont typeface="Arial" charset="0"/>
              <a:buChar char="•"/>
            </a:pPr>
            <a:r>
              <a:rPr lang="en-US" sz="1400">
                <a:solidFill>
                  <a:schemeClr val="accent6"/>
                </a:solidFill>
              </a:rPr>
              <a:t>34 aquatic</a:t>
            </a:r>
          </a:p>
        </p:txBody>
      </p:sp>
      <p:sp>
        <p:nvSpPr>
          <p:cNvPr id="14" name="TextBox 13"/>
          <p:cNvSpPr txBox="1"/>
          <p:nvPr/>
        </p:nvSpPr>
        <p:spPr>
          <a:xfrm>
            <a:off x="7411258" y="3350364"/>
            <a:ext cx="1629102" cy="1107996"/>
          </a:xfrm>
          <a:prstGeom prst="rect">
            <a:avLst/>
          </a:prstGeom>
          <a:noFill/>
        </p:spPr>
        <p:txBody>
          <a:bodyPr wrap="square" rtlCol="0">
            <a:spAutoFit/>
          </a:bodyPr>
          <a:lstStyle/>
          <a:p>
            <a:pPr algn="ctr"/>
            <a:r>
              <a:rPr lang="en-US" sz="6600"/>
              <a:t>180</a:t>
            </a:r>
          </a:p>
        </p:txBody>
      </p:sp>
      <p:sp>
        <p:nvSpPr>
          <p:cNvPr id="16" name="TextBox 15"/>
          <p:cNvSpPr txBox="1"/>
          <p:nvPr/>
        </p:nvSpPr>
        <p:spPr>
          <a:xfrm>
            <a:off x="7505138" y="4295759"/>
            <a:ext cx="1441343" cy="584775"/>
          </a:xfrm>
          <a:prstGeom prst="rect">
            <a:avLst/>
          </a:prstGeom>
          <a:noFill/>
        </p:spPr>
        <p:txBody>
          <a:bodyPr wrap="square" rtlCol="0">
            <a:spAutoFit/>
          </a:bodyPr>
          <a:lstStyle/>
          <a:p>
            <a:pPr algn="ctr"/>
            <a:r>
              <a:rPr lang="en-US" sz="1600"/>
              <a:t>DATA PRODUCTS </a:t>
            </a:r>
            <a:endParaRPr lang="en-US" sz="1200"/>
          </a:p>
        </p:txBody>
      </p:sp>
      <p:sp>
        <p:nvSpPr>
          <p:cNvPr id="17" name="TextBox 16"/>
          <p:cNvSpPr txBox="1"/>
          <p:nvPr/>
        </p:nvSpPr>
        <p:spPr>
          <a:xfrm>
            <a:off x="7392513" y="3127444"/>
            <a:ext cx="1666592" cy="338554"/>
          </a:xfrm>
          <a:prstGeom prst="rect">
            <a:avLst/>
          </a:prstGeom>
          <a:noFill/>
        </p:spPr>
        <p:txBody>
          <a:bodyPr wrap="square" rtlCol="0">
            <a:spAutoFit/>
          </a:bodyPr>
          <a:lstStyle/>
          <a:p>
            <a:pPr algn="ctr"/>
            <a:r>
              <a:rPr lang="en-US" sz="1600"/>
              <a:t>Approximately</a:t>
            </a:r>
          </a:p>
        </p:txBody>
      </p:sp>
      <p:sp>
        <p:nvSpPr>
          <p:cNvPr id="19" name="TextBox 18"/>
          <p:cNvSpPr txBox="1"/>
          <p:nvPr/>
        </p:nvSpPr>
        <p:spPr>
          <a:xfrm>
            <a:off x="7505138" y="1912689"/>
            <a:ext cx="1441343" cy="338554"/>
          </a:xfrm>
          <a:prstGeom prst="rect">
            <a:avLst/>
          </a:prstGeom>
          <a:noFill/>
        </p:spPr>
        <p:txBody>
          <a:bodyPr wrap="square" rtlCol="0">
            <a:spAutoFit/>
          </a:bodyPr>
          <a:lstStyle/>
          <a:p>
            <a:pPr algn="ctr"/>
            <a:r>
              <a:rPr lang="en-US" sz="1600"/>
              <a:t>FIELD SITES</a:t>
            </a:r>
            <a:endParaRPr lang="en-US" sz="1000"/>
          </a:p>
        </p:txBody>
      </p:sp>
      <p:sp>
        <p:nvSpPr>
          <p:cNvPr id="20" name="Title 7"/>
          <p:cNvSpPr txBox="1">
            <a:spLocks/>
          </p:cNvSpPr>
          <p:nvPr/>
        </p:nvSpPr>
        <p:spPr>
          <a:xfrm>
            <a:off x="359751" y="395385"/>
            <a:ext cx="8742456" cy="963324"/>
          </a:xfrm>
          <a:prstGeom prst="rect">
            <a:avLst/>
          </a:prstGeom>
        </p:spPr>
        <p:txBody>
          <a:bodyPr>
            <a:noAutofit/>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r>
              <a:rPr lang="en-US" sz="3600"/>
              <a:t>NEON’s field sites and data products</a:t>
            </a:r>
          </a:p>
        </p:txBody>
      </p:sp>
    </p:spTree>
    <p:extLst>
      <p:ext uri="{BB962C8B-B14F-4D97-AF65-F5344CB8AC3E}">
        <p14:creationId xmlns:p14="http://schemas.microsoft.com/office/powerpoint/2010/main" val="8395690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Field operations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7999" y="1315511"/>
            <a:ext cx="8074025" cy="2436249"/>
          </a:xfrm>
        </p:spPr>
      </p:pic>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10" name="Content Placeholder 1"/>
          <p:cNvSpPr txBox="1">
            <a:spLocks/>
          </p:cNvSpPr>
          <p:nvPr/>
        </p:nvSpPr>
        <p:spPr>
          <a:xfrm>
            <a:off x="508000" y="3909391"/>
            <a:ext cx="8074024" cy="1892312"/>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accent6"/>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accent6"/>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accent6"/>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accent6"/>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Field operations staff are critical for </a:t>
            </a:r>
          </a:p>
          <a:p>
            <a:pPr lvl="1"/>
            <a:r>
              <a:rPr lang="en-US"/>
              <a:t>Collecting all the observational data</a:t>
            </a:r>
          </a:p>
          <a:p>
            <a:pPr lvl="1"/>
            <a:r>
              <a:rPr lang="en-US"/>
              <a:t>Care &amp; maintenance with instruments</a:t>
            </a:r>
          </a:p>
          <a:p>
            <a:pPr lvl="1"/>
            <a:r>
              <a:rPr lang="en-US"/>
              <a:t>Cooperation with site hosts &amp; local communities</a:t>
            </a:r>
          </a:p>
          <a:p>
            <a:endParaRPr lang="en-US"/>
          </a:p>
        </p:txBody>
      </p:sp>
    </p:spTree>
    <p:extLst>
      <p:ext uri="{BB962C8B-B14F-4D97-AF65-F5344CB8AC3E}">
        <p14:creationId xmlns:p14="http://schemas.microsoft.com/office/powerpoint/2010/main" val="1197747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790" y="595313"/>
            <a:ext cx="6679285" cy="963324"/>
          </a:xfrm>
        </p:spPr>
        <p:txBody>
          <a:bodyPr>
            <a:normAutofit/>
          </a:bodyPr>
          <a:lstStyle/>
          <a:p>
            <a:r>
              <a:rPr lang="en-US" sz="3600"/>
              <a:t>Airborne remote sensing</a:t>
            </a:r>
            <a:r>
              <a:rPr lang="en-US"/>
              <a:t/>
            </a:r>
            <a:br>
              <a:rPr lang="en-US"/>
            </a:br>
            <a:r>
              <a:rPr lang="en-US" sz="2200"/>
              <a:t>The Airborne Observation Platform (AOP)</a:t>
            </a:r>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15945"/>
            <a:ext cx="1155192" cy="11551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13424"/>
            <a:ext cx="9144000" cy="2982486"/>
          </a:xfrm>
          <a:prstGeom prst="rect">
            <a:avLst/>
          </a:prstGeom>
        </p:spPr>
      </p:pic>
      <p:sp>
        <p:nvSpPr>
          <p:cNvPr id="9" name="Content Placeholder 8"/>
          <p:cNvSpPr>
            <a:spLocks noGrp="1"/>
          </p:cNvSpPr>
          <p:nvPr>
            <p:ph idx="1"/>
          </p:nvPr>
        </p:nvSpPr>
        <p:spPr>
          <a:xfrm>
            <a:off x="457200" y="5219154"/>
            <a:ext cx="8143875" cy="780253"/>
          </a:xfrm>
        </p:spPr>
        <p:txBody>
          <a:bodyPr/>
          <a:lstStyle/>
          <a:p>
            <a:pPr marL="0" indent="0" algn="ctr">
              <a:buNone/>
            </a:pPr>
            <a:r>
              <a:rPr lang="en-US"/>
              <a:t>Surveys are conducted at peak greenness over each site</a:t>
            </a:r>
          </a:p>
        </p:txBody>
      </p:sp>
    </p:spTree>
    <p:extLst>
      <p:ext uri="{BB962C8B-B14F-4D97-AF65-F5344CB8AC3E}">
        <p14:creationId xmlns:p14="http://schemas.microsoft.com/office/powerpoint/2010/main" val="1794694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Data processing example</a:t>
            </a:r>
          </a:p>
        </p:txBody>
      </p:sp>
      <p:sp>
        <p:nvSpPr>
          <p:cNvPr id="6" name="Content Placeholder 5"/>
          <p:cNvSpPr>
            <a:spLocks noGrp="1"/>
          </p:cNvSpPr>
          <p:nvPr>
            <p:ph idx="1"/>
          </p:nvPr>
        </p:nvSpPr>
        <p:spPr>
          <a:xfrm>
            <a:off x="1324090" y="3562941"/>
            <a:ext cx="6945266" cy="2279035"/>
          </a:xfrm>
        </p:spPr>
        <p:txBody>
          <a:bodyPr lIns="91440" rIns="91440"/>
          <a:lstStyle/>
          <a:p>
            <a:pPr marL="0" indent="0">
              <a:buNone/>
            </a:pPr>
            <a:r>
              <a:rPr lang="en-US" sz="2000"/>
              <a:t>Data QA/QC typically includes:</a:t>
            </a:r>
          </a:p>
          <a:p>
            <a:pPr marL="461963" indent="-461963">
              <a:buFont typeface="Wingdings" charset="2"/>
              <a:buChar char="ü"/>
            </a:pPr>
            <a:r>
              <a:rPr lang="en-US" sz="1800"/>
              <a:t>Raw data are calibrated</a:t>
            </a:r>
          </a:p>
          <a:p>
            <a:pPr marL="461963" indent="-461963">
              <a:buFont typeface="Wingdings" charset="2"/>
              <a:buChar char="ü"/>
            </a:pPr>
            <a:r>
              <a:rPr lang="en-US" sz="1800"/>
              <a:t>Physical units are converted into standard scientific units </a:t>
            </a:r>
          </a:p>
          <a:p>
            <a:pPr marL="461963" indent="-461963">
              <a:buFont typeface="Wingdings" charset="2"/>
              <a:buChar char="ü"/>
            </a:pPr>
            <a:r>
              <a:rPr lang="en-US" sz="1800"/>
              <a:t>Data quality control occurs</a:t>
            </a:r>
          </a:p>
          <a:p>
            <a:pPr marL="461963" indent="-461963">
              <a:buFont typeface="Wingdings" charset="2"/>
              <a:buChar char="ü"/>
            </a:pPr>
            <a:r>
              <a:rPr lang="en-US" sz="1800"/>
              <a:t>Data are temporally averaged</a:t>
            </a:r>
          </a:p>
          <a:p>
            <a:pPr marL="0" indent="0">
              <a:buNone/>
            </a:pPr>
            <a:endParaRPr lang="en-US" sz="20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3" y="1634971"/>
            <a:ext cx="516791" cy="1510998"/>
          </a:xfrm>
          <a:prstGeom prst="rect">
            <a:avLst/>
          </a:prstGeom>
        </p:spPr>
      </p:pic>
      <p:sp>
        <p:nvSpPr>
          <p:cNvPr id="10" name="TextBox 9"/>
          <p:cNvSpPr txBox="1"/>
          <p:nvPr/>
        </p:nvSpPr>
        <p:spPr>
          <a:xfrm>
            <a:off x="1337342" y="1722617"/>
            <a:ext cx="6563065" cy="1138773"/>
          </a:xfrm>
          <a:prstGeom prst="rect">
            <a:avLst/>
          </a:prstGeom>
          <a:noFill/>
        </p:spPr>
        <p:txBody>
          <a:bodyPr wrap="square" rtlCol="0">
            <a:spAutoFit/>
          </a:bodyPr>
          <a:lstStyle/>
          <a:p>
            <a:r>
              <a:rPr lang="en-US" sz="3200">
                <a:solidFill>
                  <a:schemeClr val="accent6"/>
                </a:solidFill>
              </a:rPr>
              <a:t>Air Temperature</a:t>
            </a:r>
          </a:p>
          <a:p>
            <a:r>
              <a:rPr lang="en-US">
                <a:solidFill>
                  <a:schemeClr val="accent6"/>
                </a:solidFill>
              </a:rPr>
              <a:t>Data are collected at a frequency of 1 Hz, in Ohms</a:t>
            </a:r>
          </a:p>
          <a:p>
            <a:r>
              <a:rPr lang="en-US">
                <a:solidFill>
                  <a:schemeClr val="accent6"/>
                </a:solidFill>
              </a:rPr>
              <a:t>NEON converts this to 1- and 30-min averages, in Degrees</a:t>
            </a:r>
          </a:p>
        </p:txBody>
      </p:sp>
      <p:cxnSp>
        <p:nvCxnSpPr>
          <p:cNvPr id="4" name="Straight Connector 3"/>
          <p:cNvCxnSpPr/>
          <p:nvPr/>
        </p:nvCxnSpPr>
        <p:spPr>
          <a:xfrm>
            <a:off x="507999" y="3304006"/>
            <a:ext cx="798664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7999" y="1422197"/>
            <a:ext cx="798664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93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6" name="Title 5"/>
          <p:cNvSpPr>
            <a:spLocks noGrp="1"/>
          </p:cNvSpPr>
          <p:nvPr>
            <p:ph type="title"/>
          </p:nvPr>
        </p:nvSpPr>
        <p:spPr/>
        <p:txBody>
          <a:bodyPr/>
          <a:lstStyle/>
          <a:p>
            <a:r>
              <a:rPr lang="en-US"/>
              <a:t>Using NEON</a:t>
            </a:r>
          </a:p>
        </p:txBody>
      </p:sp>
    </p:spTree>
    <p:extLst>
      <p:ext uri="{BB962C8B-B14F-4D97-AF65-F5344CB8AC3E}">
        <p14:creationId xmlns:p14="http://schemas.microsoft.com/office/powerpoint/2010/main" val="678766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Data portal</a:t>
            </a:r>
          </a:p>
        </p:txBody>
      </p:sp>
      <p:sp>
        <p:nvSpPr>
          <p:cNvPr id="4" name="TextBox 3"/>
          <p:cNvSpPr txBox="1"/>
          <p:nvPr/>
        </p:nvSpPr>
        <p:spPr>
          <a:xfrm flipH="1">
            <a:off x="5800433" y="1452546"/>
            <a:ext cx="3211044" cy="4154984"/>
          </a:xfrm>
          <a:prstGeom prst="rect">
            <a:avLst/>
          </a:prstGeom>
          <a:noFill/>
        </p:spPr>
        <p:txBody>
          <a:bodyPr wrap="square" rtlCol="0">
            <a:spAutoFit/>
          </a:bodyPr>
          <a:lstStyle/>
          <a:p>
            <a:pPr marL="285750" indent="-285750">
              <a:buFont typeface="Arial" charset="0"/>
              <a:buChar char="•"/>
            </a:pPr>
            <a:r>
              <a:rPr lang="en-US" sz="2400">
                <a:solidFill>
                  <a:schemeClr val="accent6"/>
                </a:solidFill>
              </a:rPr>
              <a:t>Download data</a:t>
            </a:r>
          </a:p>
          <a:p>
            <a:pPr marL="285750" indent="-285750">
              <a:buFont typeface="Arial" charset="0"/>
              <a:buChar char="•"/>
            </a:pPr>
            <a:endParaRPr lang="en-US" sz="2400">
              <a:solidFill>
                <a:schemeClr val="accent6"/>
              </a:solidFill>
            </a:endParaRPr>
          </a:p>
          <a:p>
            <a:pPr marL="285750" indent="-285750">
              <a:buFont typeface="Arial" charset="0"/>
              <a:buChar char="•"/>
            </a:pPr>
            <a:r>
              <a:rPr lang="en-US" sz="2400">
                <a:solidFill>
                  <a:schemeClr val="accent6"/>
                </a:solidFill>
              </a:rPr>
              <a:t>View the Data Product Catalog</a:t>
            </a:r>
          </a:p>
          <a:p>
            <a:pPr marL="285750" indent="-285750">
              <a:buFont typeface="Arial" charset="0"/>
              <a:buChar char="•"/>
            </a:pPr>
            <a:endParaRPr lang="en-US" sz="2400">
              <a:solidFill>
                <a:schemeClr val="accent6"/>
              </a:solidFill>
            </a:endParaRPr>
          </a:p>
          <a:p>
            <a:pPr marL="285750" indent="-285750">
              <a:buFont typeface="Arial" charset="0"/>
              <a:buChar char="•"/>
            </a:pPr>
            <a:r>
              <a:rPr lang="en-US" sz="2400">
                <a:solidFill>
                  <a:schemeClr val="accent6"/>
                </a:solidFill>
              </a:rPr>
              <a:t>API</a:t>
            </a:r>
          </a:p>
          <a:p>
            <a:pPr marL="285750" indent="-285750">
              <a:buFont typeface="Arial" charset="0"/>
              <a:buChar char="•"/>
            </a:pPr>
            <a:endParaRPr lang="en-US" sz="2400">
              <a:solidFill>
                <a:schemeClr val="accent6"/>
              </a:solidFill>
            </a:endParaRPr>
          </a:p>
          <a:p>
            <a:pPr marL="285750" indent="-285750">
              <a:buFont typeface="Arial" charset="0"/>
              <a:buChar char="•"/>
            </a:pPr>
            <a:r>
              <a:rPr lang="en-US" sz="2400">
                <a:solidFill>
                  <a:schemeClr val="accent6"/>
                </a:solidFill>
              </a:rPr>
              <a:t>Read protocols</a:t>
            </a:r>
            <a:br>
              <a:rPr lang="en-US" sz="2400">
                <a:solidFill>
                  <a:schemeClr val="accent6"/>
                </a:solidFill>
              </a:rPr>
            </a:br>
            <a:r>
              <a:rPr lang="en-US" sz="2400">
                <a:solidFill>
                  <a:schemeClr val="accent6"/>
                </a:solidFill>
              </a:rPr>
              <a:t>  </a:t>
            </a:r>
            <a:endParaRPr lang="en-US">
              <a:solidFill>
                <a:schemeClr val="accent6"/>
              </a:solidFill>
            </a:endParaRPr>
          </a:p>
          <a:p>
            <a:pPr marL="285750" indent="-285750">
              <a:buFont typeface="Arial" charset="0"/>
              <a:buChar char="•"/>
            </a:pPr>
            <a:r>
              <a:rPr lang="en-US" sz="2400">
                <a:solidFill>
                  <a:schemeClr val="accent6"/>
                </a:solidFill>
              </a:rPr>
              <a:t>Register a free account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638" t="15652" r="25652" b="8406"/>
          <a:stretch/>
        </p:blipFill>
        <p:spPr>
          <a:xfrm>
            <a:off x="527050" y="1452546"/>
            <a:ext cx="5157826" cy="4214191"/>
          </a:xfrm>
          <a:prstGeom prst="rect">
            <a:avLst/>
          </a:prstGeom>
        </p:spPr>
      </p:pic>
    </p:spTree>
    <p:extLst>
      <p:ext uri="{BB962C8B-B14F-4D97-AF65-F5344CB8AC3E}">
        <p14:creationId xmlns:p14="http://schemas.microsoft.com/office/powerpoint/2010/main" val="1377127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Sample archive</a:t>
            </a:r>
          </a:p>
        </p:txBody>
      </p:sp>
      <p:sp>
        <p:nvSpPr>
          <p:cNvPr id="2" name="Footer Placeholder 1"/>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611" t="6956" r="11594" b="10145"/>
          <a:stretch/>
        </p:blipFill>
        <p:spPr>
          <a:xfrm>
            <a:off x="306201" y="1558637"/>
            <a:ext cx="5102396" cy="3975652"/>
          </a:xfrm>
          <a:prstGeom prst="rect">
            <a:avLst/>
          </a:prstGeom>
        </p:spPr>
      </p:pic>
      <p:sp>
        <p:nvSpPr>
          <p:cNvPr id="11" name="TextBox 10"/>
          <p:cNvSpPr txBox="1"/>
          <p:nvPr/>
        </p:nvSpPr>
        <p:spPr>
          <a:xfrm flipH="1">
            <a:off x="5629446" y="1465798"/>
            <a:ext cx="3462837" cy="4185761"/>
          </a:xfrm>
          <a:prstGeom prst="rect">
            <a:avLst/>
          </a:prstGeom>
          <a:noFill/>
        </p:spPr>
        <p:txBody>
          <a:bodyPr wrap="square" rtlCol="0">
            <a:spAutoFit/>
          </a:bodyPr>
          <a:lstStyle/>
          <a:p>
            <a:pPr marL="285750" indent="-285750">
              <a:buFont typeface="Arial" charset="0"/>
              <a:buChar char="•"/>
            </a:pPr>
            <a:r>
              <a:rPr lang="en-US">
                <a:solidFill>
                  <a:schemeClr val="accent6"/>
                </a:solidFill>
              </a:rPr>
              <a:t>Small mammals*</a:t>
            </a:r>
          </a:p>
          <a:p>
            <a:pPr marL="285750" indent="-285750">
              <a:buFont typeface="Arial" charset="0"/>
              <a:buChar char="•"/>
            </a:pPr>
            <a:r>
              <a:rPr lang="en-US">
                <a:solidFill>
                  <a:schemeClr val="accent6"/>
                </a:solidFill>
              </a:rPr>
              <a:t>Fish*</a:t>
            </a:r>
          </a:p>
          <a:p>
            <a:pPr marL="285750" indent="-285750">
              <a:buFont typeface="Arial" charset="0"/>
              <a:buChar char="•"/>
            </a:pPr>
            <a:r>
              <a:rPr lang="en-US">
                <a:solidFill>
                  <a:schemeClr val="accent6"/>
                </a:solidFill>
              </a:rPr>
              <a:t>Ground beetles* &amp; bycatch</a:t>
            </a:r>
          </a:p>
          <a:p>
            <a:pPr marL="285750" indent="-285750">
              <a:buFont typeface="Arial" charset="0"/>
              <a:buChar char="•"/>
            </a:pPr>
            <a:r>
              <a:rPr lang="en-US">
                <a:solidFill>
                  <a:schemeClr val="accent6"/>
                </a:solidFill>
              </a:rPr>
              <a:t>Mosquitos*</a:t>
            </a:r>
          </a:p>
          <a:p>
            <a:pPr marL="285750" indent="-285750">
              <a:buFont typeface="Arial" charset="0"/>
              <a:buChar char="•"/>
            </a:pPr>
            <a:r>
              <a:rPr lang="en-US">
                <a:solidFill>
                  <a:schemeClr val="accent6"/>
                </a:solidFill>
              </a:rPr>
              <a:t>Ticks*</a:t>
            </a:r>
          </a:p>
          <a:p>
            <a:pPr marL="285750" indent="-285750">
              <a:buFont typeface="Arial" charset="0"/>
              <a:buChar char="•"/>
            </a:pPr>
            <a:r>
              <a:rPr lang="en-US">
                <a:solidFill>
                  <a:schemeClr val="accent6"/>
                </a:solidFill>
              </a:rPr>
              <a:t>Zooplankton</a:t>
            </a:r>
          </a:p>
          <a:p>
            <a:pPr marL="285750" indent="-285750">
              <a:buFont typeface="Arial" charset="0"/>
              <a:buChar char="•"/>
            </a:pPr>
            <a:r>
              <a:rPr lang="en-US">
                <a:solidFill>
                  <a:schemeClr val="accent6"/>
                </a:solidFill>
              </a:rPr>
              <a:t>Benthic macroinvertebrates*</a:t>
            </a:r>
          </a:p>
          <a:p>
            <a:pPr marL="285750" indent="-285750">
              <a:buFont typeface="Arial" charset="0"/>
              <a:buChar char="•"/>
            </a:pPr>
            <a:r>
              <a:rPr lang="en-US">
                <a:solidFill>
                  <a:schemeClr val="accent6"/>
                </a:solidFill>
              </a:rPr>
              <a:t>Vascular plants, algae, bryophytes and lichens</a:t>
            </a:r>
          </a:p>
          <a:p>
            <a:pPr marL="285750" indent="-285750">
              <a:buFont typeface="Arial" charset="0"/>
              <a:buChar char="•"/>
            </a:pPr>
            <a:r>
              <a:rPr lang="en-US">
                <a:solidFill>
                  <a:schemeClr val="accent6"/>
                </a:solidFill>
              </a:rPr>
              <a:t>Soil microbes*</a:t>
            </a:r>
          </a:p>
          <a:p>
            <a:pPr marL="285750" indent="-285750">
              <a:buFont typeface="Arial" charset="0"/>
              <a:buChar char="•"/>
            </a:pPr>
            <a:r>
              <a:rPr lang="en-US">
                <a:solidFill>
                  <a:schemeClr val="accent6"/>
                </a:solidFill>
              </a:rPr>
              <a:t>Soil</a:t>
            </a:r>
          </a:p>
          <a:p>
            <a:pPr marL="285750" indent="-285750">
              <a:buFont typeface="Arial" charset="0"/>
              <a:buChar char="•"/>
            </a:pPr>
            <a:r>
              <a:rPr lang="en-US">
                <a:solidFill>
                  <a:schemeClr val="accent6"/>
                </a:solidFill>
              </a:rPr>
              <a:t>Dust</a:t>
            </a:r>
          </a:p>
          <a:p>
            <a:pPr marL="285750" indent="-285750">
              <a:buFont typeface="Arial" charset="0"/>
              <a:buChar char="•"/>
            </a:pPr>
            <a:r>
              <a:rPr lang="en-US">
                <a:solidFill>
                  <a:schemeClr val="accent6"/>
                </a:solidFill>
              </a:rPr>
              <a:t>Wet deposition </a:t>
            </a:r>
            <a:br>
              <a:rPr lang="en-US">
                <a:solidFill>
                  <a:schemeClr val="accent6"/>
                </a:solidFill>
              </a:rPr>
            </a:br>
            <a:endParaRPr lang="en-US">
              <a:solidFill>
                <a:schemeClr val="accent6"/>
              </a:solidFill>
            </a:endParaRPr>
          </a:p>
          <a:p>
            <a:r>
              <a:rPr lang="en-US" sz="1400">
                <a:solidFill>
                  <a:schemeClr val="accent6"/>
                </a:solidFill>
              </a:rPr>
              <a:t>*including genomic extracts</a:t>
            </a:r>
          </a:p>
        </p:txBody>
      </p:sp>
    </p:spTree>
    <p:extLst>
      <p:ext uri="{BB962C8B-B14F-4D97-AF65-F5344CB8AC3E}">
        <p14:creationId xmlns:p14="http://schemas.microsoft.com/office/powerpoint/2010/main" val="634423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908"/>
            <a:ext cx="9144000" cy="2759103"/>
          </a:xfrm>
          <a:prstGeom prst="rect">
            <a:avLst/>
          </a:prstGeom>
        </p:spPr>
      </p:pic>
      <p:sp>
        <p:nvSpPr>
          <p:cNvPr id="6" name="Title 5"/>
          <p:cNvSpPr>
            <a:spLocks noGrp="1"/>
          </p:cNvSpPr>
          <p:nvPr>
            <p:ph type="title"/>
          </p:nvPr>
        </p:nvSpPr>
        <p:spPr/>
        <p:txBody>
          <a:bodyPr/>
          <a:lstStyle/>
          <a:p>
            <a:r>
              <a:rPr lang="en-US"/>
              <a:t>Assignable assets program</a:t>
            </a:r>
          </a:p>
        </p:txBody>
      </p:sp>
      <p:sp>
        <p:nvSpPr>
          <p:cNvPr id="2" name="TextBox 1"/>
          <p:cNvSpPr txBox="1"/>
          <p:nvPr/>
        </p:nvSpPr>
        <p:spPr>
          <a:xfrm>
            <a:off x="527050" y="4215541"/>
            <a:ext cx="8074025" cy="1569660"/>
          </a:xfrm>
          <a:prstGeom prst="rect">
            <a:avLst/>
          </a:prstGeom>
          <a:noFill/>
        </p:spPr>
        <p:txBody>
          <a:bodyPr wrap="square" rtlCol="0">
            <a:spAutoFit/>
          </a:bodyPr>
          <a:lstStyle/>
          <a:p>
            <a:r>
              <a:rPr lang="en-US" sz="2400">
                <a:solidFill>
                  <a:schemeClr val="accent6"/>
                </a:solidFill>
              </a:rPr>
              <a:t>A formal request process to:</a:t>
            </a:r>
            <a:endParaRPr lang="en-US">
              <a:solidFill>
                <a:schemeClr val="accent6"/>
              </a:solidFill>
            </a:endParaRPr>
          </a:p>
          <a:p>
            <a:pPr marL="342900" indent="-342900">
              <a:buAutoNum type="arabicParenR"/>
            </a:pPr>
            <a:r>
              <a:rPr lang="en-US">
                <a:solidFill>
                  <a:schemeClr val="accent6"/>
                </a:solidFill>
              </a:rPr>
              <a:t>use an AOP </a:t>
            </a:r>
          </a:p>
          <a:p>
            <a:pPr marL="342900" indent="-342900">
              <a:buAutoNum type="arabicParenR"/>
            </a:pPr>
            <a:r>
              <a:rPr lang="en-US">
                <a:solidFill>
                  <a:schemeClr val="accent6"/>
                </a:solidFill>
              </a:rPr>
              <a:t>use a Mobile Deployment Platform (MDP) </a:t>
            </a:r>
          </a:p>
          <a:p>
            <a:pPr marL="342900" indent="-342900">
              <a:buAutoNum type="arabicParenR"/>
            </a:pPr>
            <a:r>
              <a:rPr lang="en-US">
                <a:solidFill>
                  <a:schemeClr val="accent6"/>
                </a:solidFill>
              </a:rPr>
              <a:t>add instruments to towers and other site infrastructure </a:t>
            </a:r>
          </a:p>
          <a:p>
            <a:pPr marL="342900" indent="-342900">
              <a:buAutoNum type="arabicParenR"/>
            </a:pPr>
            <a:r>
              <a:rPr lang="en-US">
                <a:solidFill>
                  <a:schemeClr val="accent6"/>
                </a:solidFill>
              </a:rPr>
              <a:t>access field sites for observational sampling purposes </a:t>
            </a:r>
          </a:p>
        </p:txBody>
      </p:sp>
    </p:spTree>
    <p:extLst>
      <p:ext uri="{BB962C8B-B14F-4D97-AF65-F5344CB8AC3E}">
        <p14:creationId xmlns:p14="http://schemas.microsoft.com/office/powerpoint/2010/main" val="123399144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710766" y="123985"/>
            <a:ext cx="2433234" cy="5889357"/>
          </a:xfrm>
          <a:prstGeom prst="rect">
            <a:avLst/>
          </a:prstGeom>
          <a:gradFill rotWithShape="0">
            <a:gsLst>
              <a:gs pos="0">
                <a:srgbClr val="EAEAEA"/>
              </a:gs>
              <a:gs pos="100000">
                <a:schemeClr val="bg2"/>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itle 2"/>
          <p:cNvSpPr>
            <a:spLocks noGrp="1"/>
          </p:cNvSpPr>
          <p:nvPr>
            <p:ph type="title"/>
          </p:nvPr>
        </p:nvSpPr>
        <p:spPr>
          <a:xfrm>
            <a:off x="527050" y="370028"/>
            <a:ext cx="3170307" cy="1829835"/>
          </a:xfrm>
        </p:spPr>
        <p:txBody>
          <a:bodyPr>
            <a:normAutofit/>
          </a:bodyPr>
          <a:lstStyle/>
          <a:p>
            <a:r>
              <a:rPr lang="en-US"/>
              <a:t>Learn &amp; Experience</a:t>
            </a:r>
            <a:br>
              <a:rPr lang="en-US"/>
            </a:br>
            <a:endParaRPr lang="en-US"/>
          </a:p>
        </p:txBody>
      </p:sp>
      <p:sp>
        <p:nvSpPr>
          <p:cNvPr id="7" name="Slide Number Placeholder 5"/>
          <p:cNvSpPr txBox="1">
            <a:spLocks/>
          </p:cNvSpPr>
          <p:nvPr/>
        </p:nvSpPr>
        <p:spPr>
          <a:xfrm>
            <a:off x="8492083" y="6532922"/>
            <a:ext cx="651917" cy="365125"/>
          </a:xfrm>
          <a:prstGeom prst="rect">
            <a:avLst/>
          </a:prstGeom>
        </p:spPr>
        <p:txBody>
          <a:bodyPr vert="horz" lIns="91440" tIns="45720" rIns="91440" bIns="45720" rtlCol="0" anchor="ctr"/>
          <a:lstStyle>
            <a:defPPr>
              <a:defRPr lang="en-US"/>
            </a:defPPr>
            <a:lvl1pPr marL="0" algn="r" defTabSz="914400" rtl="0" eaLnBrk="1" latinLnBrk="0" hangingPunct="1">
              <a:defRPr sz="10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4F7521-5B8A-490C-8DB3-8F7282891B6E}" type="slidenum">
              <a:rPr lang="en-US" smtClean="0"/>
              <a:pPr/>
              <a:t>47</a:t>
            </a:fld>
            <a:endParaRPr lang="en-US"/>
          </a:p>
        </p:txBody>
      </p:sp>
      <p:pic>
        <p:nvPicPr>
          <p:cNvPr id="8" name="Picture 7" descr="Interns_sampling.jpg"/>
          <p:cNvPicPr>
            <a:picLocks noChangeAspect="1"/>
          </p:cNvPicPr>
          <p:nvPr/>
        </p:nvPicPr>
        <p:blipFill rotWithShape="1">
          <a:blip r:embed="rId3" cstate="print">
            <a:extLst>
              <a:ext uri="{28A0092B-C50C-407E-A947-70E740481C1C}">
                <a14:useLocalDpi xmlns:a14="http://schemas.microsoft.com/office/drawing/2010/main"/>
              </a:ext>
            </a:extLst>
          </a:blip>
          <a:srcRect r="5138"/>
          <a:stretch/>
        </p:blipFill>
        <p:spPr>
          <a:xfrm>
            <a:off x="7026144" y="1843517"/>
            <a:ext cx="1847097" cy="1296788"/>
          </a:xfrm>
          <a:prstGeom prst="rect">
            <a:avLst/>
          </a:prstGeom>
        </p:spPr>
      </p:pic>
      <p:pic>
        <p:nvPicPr>
          <p:cNvPr id="15" name="Picture 14" descr="HDF5_screen.tiff"/>
          <p:cNvPicPr>
            <a:picLocks noChangeAspect="1"/>
          </p:cNvPicPr>
          <p:nvPr/>
        </p:nvPicPr>
        <p:blipFill rotWithShape="1">
          <a:blip r:embed="rId4" cstate="print">
            <a:extLst>
              <a:ext uri="{28A0092B-C50C-407E-A947-70E740481C1C}">
                <a14:useLocalDpi xmlns:a14="http://schemas.microsoft.com/office/drawing/2010/main"/>
              </a:ext>
            </a:extLst>
          </a:blip>
          <a:srcRect r="7800"/>
          <a:stretch/>
        </p:blipFill>
        <p:spPr>
          <a:xfrm>
            <a:off x="7026144" y="3171301"/>
            <a:ext cx="1847097" cy="1185358"/>
          </a:xfrm>
          <a:prstGeom prst="rect">
            <a:avLst/>
          </a:prstGeom>
          <a:ln>
            <a:noFill/>
          </a:ln>
        </p:spPr>
      </p:pic>
      <p:graphicFrame>
        <p:nvGraphicFramePr>
          <p:cNvPr id="2" name="Diagram 1"/>
          <p:cNvGraphicFramePr/>
          <p:nvPr>
            <p:extLst/>
          </p:nvPr>
        </p:nvGraphicFramePr>
        <p:xfrm>
          <a:off x="1052442" y="760297"/>
          <a:ext cx="6342271" cy="51050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a:picLocks noChangeAspect="1"/>
          </p:cNvPicPr>
          <p:nvPr/>
        </p:nvPicPr>
        <p:blipFill rotWithShape="1">
          <a:blip r:embed="rId10">
            <a:extLst>
              <a:ext uri="{28A0092B-C50C-407E-A947-70E740481C1C}">
                <a14:useLocalDpi xmlns:a14="http://schemas.microsoft.com/office/drawing/2010/main" val="0"/>
              </a:ext>
            </a:extLst>
          </a:blip>
          <a:srcRect t="7094" b="11073"/>
          <a:stretch/>
        </p:blipFill>
        <p:spPr>
          <a:xfrm>
            <a:off x="7026144" y="283043"/>
            <a:ext cx="1847097" cy="1511525"/>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11646" b="9129"/>
          <a:stretch/>
        </p:blipFill>
        <p:spPr>
          <a:xfrm>
            <a:off x="7034372" y="4408552"/>
            <a:ext cx="1838869" cy="1456841"/>
          </a:xfrm>
          <a:prstGeom prst="rect">
            <a:avLst/>
          </a:prstGeom>
        </p:spPr>
      </p:pic>
    </p:spTree>
    <p:extLst>
      <p:ext uri="{BB962C8B-B14F-4D97-AF65-F5344CB8AC3E}">
        <p14:creationId xmlns:p14="http://schemas.microsoft.com/office/powerpoint/2010/main" val="2147084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88" y="-146050"/>
            <a:ext cx="9145588" cy="6859588"/>
          </a:xfrm>
        </p:spPr>
      </p:pic>
      <p:sp>
        <p:nvSpPr>
          <p:cNvPr id="2" name="Title 1"/>
          <p:cNvSpPr>
            <a:spLocks noGrp="1"/>
          </p:cNvSpPr>
          <p:nvPr>
            <p:ph type="title"/>
          </p:nvPr>
        </p:nvSpPr>
        <p:spPr>
          <a:xfrm>
            <a:off x="527049" y="595312"/>
            <a:ext cx="5648463" cy="1750323"/>
          </a:xfrm>
        </p:spPr>
        <p:txBody>
          <a:bodyPr>
            <a:normAutofit/>
          </a:bodyPr>
          <a:lstStyle/>
          <a:p>
            <a:r>
              <a:rPr lang="en-US" sz="3600"/>
              <a:t>NEON enables a broad user community to do more</a:t>
            </a:r>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spTree>
    <p:extLst>
      <p:ext uri="{BB962C8B-B14F-4D97-AF65-F5344CB8AC3E}">
        <p14:creationId xmlns:p14="http://schemas.microsoft.com/office/powerpoint/2010/main" val="267055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Footer Placeholder 2"/>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5" name="Title 4"/>
          <p:cNvSpPr>
            <a:spLocks noGrp="1"/>
          </p:cNvSpPr>
          <p:nvPr>
            <p:ph type="title"/>
          </p:nvPr>
        </p:nvSpPr>
        <p:spPr/>
        <p:txBody>
          <a:bodyPr/>
          <a:lstStyle/>
          <a:p>
            <a:r>
              <a:rPr lang="en-US"/>
              <a:t>Supplemental/Detail slides</a:t>
            </a:r>
          </a:p>
        </p:txBody>
      </p:sp>
    </p:spTree>
    <p:extLst>
      <p:ext uri="{BB962C8B-B14F-4D97-AF65-F5344CB8AC3E}">
        <p14:creationId xmlns:p14="http://schemas.microsoft.com/office/powerpoint/2010/main" val="70307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NEON’s data collection methods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420514"/>
            <a:ext cx="1155192" cy="115519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99141"/>
            <a:ext cx="1155192" cy="11582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195829"/>
            <a:ext cx="1155192" cy="1155192"/>
          </a:xfrm>
          <a:prstGeom prst="rect">
            <a:avLst/>
          </a:prstGeom>
        </p:spPr>
      </p:pic>
      <p:sp>
        <p:nvSpPr>
          <p:cNvPr id="9" name="TextBox 8"/>
          <p:cNvSpPr txBox="1"/>
          <p:nvPr/>
        </p:nvSpPr>
        <p:spPr>
          <a:xfrm>
            <a:off x="1951823" y="1483475"/>
            <a:ext cx="2961142" cy="954107"/>
          </a:xfrm>
          <a:prstGeom prst="rect">
            <a:avLst/>
          </a:prstGeom>
          <a:noFill/>
        </p:spPr>
        <p:txBody>
          <a:bodyPr wrap="square" rtlCol="0">
            <a:spAutoFit/>
          </a:bodyPr>
          <a:lstStyle/>
          <a:p>
            <a:r>
              <a:rPr lang="en-US" sz="2800" dirty="0">
                <a:solidFill>
                  <a:schemeClr val="accent6"/>
                </a:solidFill>
              </a:rPr>
              <a:t>Automated instruments</a:t>
            </a:r>
          </a:p>
        </p:txBody>
      </p:sp>
      <p:sp>
        <p:nvSpPr>
          <p:cNvPr id="10" name="TextBox 9"/>
          <p:cNvSpPr txBox="1"/>
          <p:nvPr/>
        </p:nvSpPr>
        <p:spPr>
          <a:xfrm>
            <a:off x="1934067" y="2799141"/>
            <a:ext cx="3426091" cy="954107"/>
          </a:xfrm>
          <a:prstGeom prst="rect">
            <a:avLst/>
          </a:prstGeom>
          <a:noFill/>
        </p:spPr>
        <p:txBody>
          <a:bodyPr wrap="square" rtlCol="0">
            <a:spAutoFit/>
          </a:bodyPr>
          <a:lstStyle/>
          <a:p>
            <a:r>
              <a:rPr lang="en-US" sz="2800">
                <a:solidFill>
                  <a:schemeClr val="accent6"/>
                </a:solidFill>
              </a:rPr>
              <a:t>Observational sampling</a:t>
            </a:r>
          </a:p>
        </p:txBody>
      </p:sp>
      <p:sp>
        <p:nvSpPr>
          <p:cNvPr id="11" name="TextBox 10"/>
          <p:cNvSpPr txBox="1"/>
          <p:nvPr/>
        </p:nvSpPr>
        <p:spPr>
          <a:xfrm>
            <a:off x="1934067" y="4195829"/>
            <a:ext cx="3426090" cy="954107"/>
          </a:xfrm>
          <a:prstGeom prst="rect">
            <a:avLst/>
          </a:prstGeom>
          <a:noFill/>
        </p:spPr>
        <p:txBody>
          <a:bodyPr wrap="square" rtlCol="0">
            <a:spAutoFit/>
          </a:bodyPr>
          <a:lstStyle/>
          <a:p>
            <a:r>
              <a:rPr lang="en-US" sz="2800">
                <a:solidFill>
                  <a:schemeClr val="accent6"/>
                </a:solidFill>
              </a:rPr>
              <a:t>Airborne remote sensing</a:t>
            </a:r>
          </a:p>
        </p:txBody>
      </p:sp>
      <p:sp>
        <p:nvSpPr>
          <p:cNvPr id="12" name="TextBox 11"/>
          <p:cNvSpPr txBox="1"/>
          <p:nvPr/>
        </p:nvSpPr>
        <p:spPr>
          <a:xfrm>
            <a:off x="4912965" y="1611521"/>
            <a:ext cx="3773835" cy="1938992"/>
          </a:xfrm>
          <a:prstGeom prst="rect">
            <a:avLst/>
          </a:prstGeom>
          <a:noFill/>
        </p:spPr>
        <p:txBody>
          <a:bodyPr wrap="square" rtlCol="0">
            <a:spAutoFit/>
          </a:bodyPr>
          <a:lstStyle/>
          <a:p>
            <a:pPr marL="342900" indent="-342900">
              <a:buFont typeface="Wingdings" charset="2"/>
              <a:buChar char="ü"/>
            </a:pPr>
            <a:r>
              <a:rPr lang="en-US" sz="2000">
                <a:solidFill>
                  <a:schemeClr val="accent6"/>
                </a:solidFill>
              </a:rPr>
              <a:t>These three systems collect data within close proximity of each other at each site</a:t>
            </a:r>
            <a:br>
              <a:rPr lang="en-US" sz="2000">
                <a:solidFill>
                  <a:schemeClr val="accent6"/>
                </a:solidFill>
              </a:rPr>
            </a:br>
            <a:endParaRPr lang="en-US" sz="2000">
              <a:solidFill>
                <a:schemeClr val="accent6"/>
              </a:solidFill>
            </a:endParaRPr>
          </a:p>
          <a:p>
            <a:pPr marL="342900" indent="-342900">
              <a:buFont typeface="Wingdings" charset="2"/>
              <a:buChar char="ü"/>
            </a:pPr>
            <a:r>
              <a:rPr lang="en-US" sz="2000">
                <a:solidFill>
                  <a:schemeClr val="accent6"/>
                </a:solidFill>
              </a:rPr>
              <a:t>Standardized methods are used across all sites</a:t>
            </a:r>
          </a:p>
        </p:txBody>
      </p:sp>
    </p:spTree>
    <p:extLst>
      <p:ext uri="{BB962C8B-B14F-4D97-AF65-F5344CB8AC3E}">
        <p14:creationId xmlns:p14="http://schemas.microsoft.com/office/powerpoint/2010/main" val="1759625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Core &amp; </a:t>
            </a:r>
            <a:r>
              <a:rPr lang="en-US" sz="2800" err="1"/>
              <a:t>Relocatable</a:t>
            </a:r>
            <a:r>
              <a:rPr lang="en-US" sz="2800"/>
              <a:t> Sites</a:t>
            </a:r>
          </a:p>
        </p:txBody>
      </p:sp>
      <p:sp>
        <p:nvSpPr>
          <p:cNvPr id="19" name="Content Placeholder 18"/>
          <p:cNvSpPr>
            <a:spLocks noGrp="1"/>
          </p:cNvSpPr>
          <p:nvPr>
            <p:ph sz="half" idx="1"/>
          </p:nvPr>
        </p:nvSpPr>
        <p:spPr>
          <a:xfrm>
            <a:off x="466344" y="3206474"/>
            <a:ext cx="3950208" cy="2910862"/>
          </a:xfrm>
        </p:spPr>
        <p:txBody>
          <a:bodyPr/>
          <a:lstStyle/>
          <a:p>
            <a:pPr marL="0" indent="0">
              <a:buNone/>
            </a:pPr>
            <a:r>
              <a:rPr lang="en-US"/>
              <a:t>Core Sites</a:t>
            </a:r>
          </a:p>
          <a:p>
            <a:pPr lvl="1"/>
            <a:r>
              <a:rPr lang="en-US" err="1"/>
              <a:t>Wildlands</a:t>
            </a:r>
            <a:r>
              <a:rPr lang="en-US"/>
              <a:t> sites</a:t>
            </a:r>
          </a:p>
          <a:p>
            <a:pPr lvl="1"/>
            <a:r>
              <a:rPr lang="en-US"/>
              <a:t>Representative of domain</a:t>
            </a:r>
          </a:p>
          <a:p>
            <a:pPr lvl="1"/>
            <a:r>
              <a:rPr lang="en-US"/>
              <a:t>Baseline ecological processes</a:t>
            </a:r>
          </a:p>
          <a:p>
            <a:endParaRPr lang="en-US"/>
          </a:p>
        </p:txBody>
      </p:sp>
      <p:sp>
        <p:nvSpPr>
          <p:cNvPr id="20" name="Content Placeholder 19"/>
          <p:cNvSpPr>
            <a:spLocks noGrp="1"/>
          </p:cNvSpPr>
          <p:nvPr>
            <p:ph sz="half" idx="2"/>
          </p:nvPr>
        </p:nvSpPr>
        <p:spPr>
          <a:xfrm>
            <a:off x="4727448" y="3206474"/>
            <a:ext cx="3950208" cy="2910861"/>
          </a:xfrm>
        </p:spPr>
        <p:txBody>
          <a:bodyPr/>
          <a:lstStyle/>
          <a:p>
            <a:pPr marL="0" indent="0">
              <a:buNone/>
            </a:pPr>
            <a:r>
              <a:rPr lang="en-US" err="1"/>
              <a:t>Relocatable</a:t>
            </a:r>
            <a:r>
              <a:rPr lang="en-US"/>
              <a:t> Sites</a:t>
            </a:r>
          </a:p>
          <a:p>
            <a:pPr lvl="1"/>
            <a:r>
              <a:rPr lang="en-US"/>
              <a:t>Question-drive gradients &amp; comparisons</a:t>
            </a:r>
          </a:p>
          <a:p>
            <a:pPr lvl="1"/>
            <a:r>
              <a:rPr lang="en-US"/>
              <a:t>Land use change</a:t>
            </a:r>
          </a:p>
          <a:p>
            <a:pPr lvl="2"/>
            <a:r>
              <a:rPr lang="en-US" sz="1400"/>
              <a:t>Agriculture</a:t>
            </a:r>
          </a:p>
          <a:p>
            <a:pPr lvl="2"/>
            <a:r>
              <a:rPr lang="en-US" sz="1400"/>
              <a:t>Forest management</a:t>
            </a:r>
          </a:p>
          <a:p>
            <a:pPr lvl="2"/>
            <a:r>
              <a:rPr lang="en-US" sz="1400"/>
              <a:t>Climate change</a:t>
            </a:r>
          </a:p>
          <a:p>
            <a:pPr lvl="2"/>
            <a:r>
              <a:rPr lang="en-US" sz="1400"/>
              <a:t>Invasive species</a:t>
            </a:r>
          </a:p>
          <a:p>
            <a:pPr lvl="2"/>
            <a:endParaRPr lang="en-US"/>
          </a:p>
          <a:p>
            <a:pPr lvl="1"/>
            <a:endParaRPr lang="en-US"/>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5"/>
          <a:stretch/>
        </p:blipFill>
        <p:spPr>
          <a:xfrm>
            <a:off x="4643651" y="915990"/>
            <a:ext cx="4117801" cy="231420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8504" b="16066"/>
          <a:stretch/>
        </p:blipFill>
        <p:spPr>
          <a:xfrm>
            <a:off x="466344" y="915990"/>
            <a:ext cx="4117801" cy="2329542"/>
          </a:xfrm>
          <a:prstGeom prst="rect">
            <a:avLst/>
          </a:prstGeom>
        </p:spPr>
      </p:pic>
    </p:spTree>
    <p:extLst>
      <p:ext uri="{BB962C8B-B14F-4D97-AF65-F5344CB8AC3E}">
        <p14:creationId xmlns:p14="http://schemas.microsoft.com/office/powerpoint/2010/main" val="541059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solidFill>
                  <a:srgbClr val="0070C0"/>
                </a:solidFill>
              </a:rPr>
              <a:t>Undergraduate research internships</a:t>
            </a:r>
          </a:p>
        </p:txBody>
      </p:sp>
      <p:sp>
        <p:nvSpPr>
          <p:cNvPr id="2" name="Content Placeholder 1"/>
          <p:cNvSpPr>
            <a:spLocks noGrp="1"/>
          </p:cNvSpPr>
          <p:nvPr>
            <p:ph idx="1"/>
          </p:nvPr>
        </p:nvSpPr>
        <p:spPr>
          <a:xfrm>
            <a:off x="424070" y="1444487"/>
            <a:ext cx="8177005" cy="4462789"/>
          </a:xfrm>
        </p:spPr>
        <p:txBody>
          <a:bodyPr/>
          <a:lstStyle/>
          <a:p>
            <a:endParaRPr lang="en-US"/>
          </a:p>
        </p:txBody>
      </p:sp>
      <p:sp>
        <p:nvSpPr>
          <p:cNvPr id="6" name="Title 8"/>
          <p:cNvSpPr txBox="1">
            <a:spLocks/>
          </p:cNvSpPr>
          <p:nvPr/>
        </p:nvSpPr>
        <p:spPr>
          <a:xfrm>
            <a:off x="527050" y="595313"/>
            <a:ext cx="8074025" cy="963324"/>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400" b="1" kern="1200">
                <a:solidFill>
                  <a:schemeClr val="accent1"/>
                </a:solidFill>
                <a:latin typeface="+mj-lt"/>
                <a:ea typeface="+mj-ea"/>
                <a:cs typeface="+mj-cs"/>
              </a:defRPr>
            </a:lvl1pPr>
          </a:lstStyle>
          <a:p>
            <a:r>
              <a:rPr lang="en-US"/>
              <a:t/>
            </a:r>
            <a:br>
              <a:rPr lang="en-US"/>
            </a:b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72" y="1305731"/>
            <a:ext cx="5523666" cy="3909527"/>
          </a:xfrm>
          <a:prstGeom prst="rect">
            <a:avLst/>
          </a:prstGeom>
          <a:ln>
            <a:solidFill>
              <a:schemeClr val="accent1"/>
            </a:solidFill>
          </a:ln>
        </p:spPr>
      </p:pic>
      <p:sp>
        <p:nvSpPr>
          <p:cNvPr id="11" name="TextBox 10"/>
          <p:cNvSpPr txBox="1"/>
          <p:nvPr/>
        </p:nvSpPr>
        <p:spPr>
          <a:xfrm>
            <a:off x="600072" y="5461300"/>
            <a:ext cx="5006225" cy="369332"/>
          </a:xfrm>
          <a:prstGeom prst="rect">
            <a:avLst/>
          </a:prstGeom>
          <a:noFill/>
        </p:spPr>
        <p:txBody>
          <a:bodyPr wrap="square" rtlCol="0">
            <a:spAutoFit/>
          </a:bodyPr>
          <a:lstStyle/>
          <a:p>
            <a:pPr algn="ctr"/>
            <a:r>
              <a:rPr lang="en-US" b="1">
                <a:solidFill>
                  <a:schemeClr val="tx2"/>
                </a:solidFill>
              </a:rPr>
              <a:t>www.neonscience.org/research-internships </a:t>
            </a:r>
          </a:p>
        </p:txBody>
      </p:sp>
      <p:sp>
        <p:nvSpPr>
          <p:cNvPr id="12" name="Content Placeholder 1"/>
          <p:cNvSpPr txBox="1">
            <a:spLocks/>
          </p:cNvSpPr>
          <p:nvPr/>
        </p:nvSpPr>
        <p:spPr>
          <a:xfrm>
            <a:off x="5872730" y="1614488"/>
            <a:ext cx="2709294" cy="4187215"/>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accent6"/>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accent6"/>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accent6"/>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accent6"/>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1200"/>
              </a:spcAft>
              <a:buFont typeface="Arial" charset="0"/>
              <a:buChar char="•"/>
            </a:pPr>
            <a:r>
              <a:rPr lang="en-US" sz="1800"/>
              <a:t>Work with NEON mentors on individualized projects</a:t>
            </a:r>
          </a:p>
          <a:p>
            <a:pPr marL="285750" indent="-285750">
              <a:spcAft>
                <a:spcPts val="1200"/>
              </a:spcAft>
              <a:buFont typeface="Arial" charset="0"/>
              <a:buChar char="•"/>
            </a:pPr>
            <a:r>
              <a:rPr lang="en-US" sz="1800"/>
              <a:t>An 11-week paid summer research internship earning a competitive wage </a:t>
            </a:r>
          </a:p>
          <a:p>
            <a:pPr marL="285750" indent="-285750">
              <a:spcAft>
                <a:spcPts val="1200"/>
              </a:spcAft>
              <a:buFont typeface="Arial" charset="0"/>
              <a:buChar char="•"/>
            </a:pPr>
            <a:r>
              <a:rPr lang="en-US" sz="1800"/>
              <a:t>Round-trip airfare, regional bus pass, and furnished apartments provided at no cost</a:t>
            </a:r>
          </a:p>
          <a:p>
            <a:pPr marL="285750" indent="-285750">
              <a:spcAft>
                <a:spcPts val="1200"/>
              </a:spcAft>
              <a:buFont typeface="Arial" charset="0"/>
              <a:buChar char="•"/>
            </a:pPr>
            <a:r>
              <a:rPr lang="en-US" sz="1800"/>
              <a:t>Applications are due    early Feb. each year</a:t>
            </a:r>
          </a:p>
          <a:p>
            <a:endParaRPr lang="en-US"/>
          </a:p>
        </p:txBody>
      </p:sp>
    </p:spTree>
    <p:extLst>
      <p:ext uri="{BB962C8B-B14F-4D97-AF65-F5344CB8AC3E}">
        <p14:creationId xmlns:p14="http://schemas.microsoft.com/office/powerpoint/2010/main" val="213272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Seasonal Field Work</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29782"/>
          <a:stretch/>
        </p:blipFill>
        <p:spPr>
          <a:xfrm>
            <a:off x="507999" y="1172783"/>
            <a:ext cx="8074025" cy="1848713"/>
          </a:xfrm>
        </p:spPr>
      </p:pic>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sp>
        <p:nvSpPr>
          <p:cNvPr id="7" name="Content Placeholder 1"/>
          <p:cNvSpPr txBox="1">
            <a:spLocks/>
          </p:cNvSpPr>
          <p:nvPr/>
        </p:nvSpPr>
        <p:spPr>
          <a:xfrm>
            <a:off x="508000" y="3392554"/>
            <a:ext cx="8074024" cy="2663689"/>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accent6"/>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accent6"/>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accent6"/>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accent6"/>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a:t>Benefits of becoming a temporary field technician</a:t>
            </a:r>
          </a:p>
          <a:p>
            <a:pPr lvl="1"/>
            <a:r>
              <a:rPr lang="en-US"/>
              <a:t>Get complete training of protocols and procedures</a:t>
            </a:r>
          </a:p>
          <a:p>
            <a:pPr lvl="1"/>
            <a:r>
              <a:rPr lang="en-US"/>
              <a:t>Gain experience with wide variety of field ecology protocols </a:t>
            </a:r>
          </a:p>
          <a:p>
            <a:pPr lvl="1"/>
            <a:r>
              <a:rPr lang="en-US"/>
              <a:t>Live and work in some of the most beautiful places in the nation</a:t>
            </a:r>
          </a:p>
          <a:p>
            <a:pPr lvl="1"/>
            <a:r>
              <a:rPr lang="en-US"/>
              <a:t>Work alongside other early career ecologists/scientists; get great networking opportunities for your future</a:t>
            </a:r>
          </a:p>
          <a:p>
            <a:endParaRPr lang="en-US"/>
          </a:p>
        </p:txBody>
      </p:sp>
    </p:spTree>
    <p:extLst>
      <p:ext uri="{BB962C8B-B14F-4D97-AF65-F5344CB8AC3E}">
        <p14:creationId xmlns:p14="http://schemas.microsoft.com/office/powerpoint/2010/main" val="33113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75" y="-11577"/>
            <a:ext cx="9167151" cy="6414363"/>
          </a:xfrm>
          <a:prstGeom prst="rect">
            <a:avLst/>
          </a:prstGeom>
          <a:solidFill>
            <a:schemeClr val="tx2">
              <a:lumMod val="75000"/>
            </a:schemeClr>
          </a:solidFill>
          <a:ln w="12700" cmpd="sng">
            <a:solidFill>
              <a:schemeClr val="tx1"/>
            </a:solidFill>
            <a:miter lim="800000"/>
          </a:ln>
        </p:spPr>
        <p:txBody>
          <a:bodyPr wrap="square" rtlCol="0" anchor="ctr">
            <a:spAutoFit/>
          </a:bodyPr>
          <a:lstStyle/>
          <a:p>
            <a:pPr algn="ctr"/>
            <a:endParaRPr lang="en-US" sz="3600" b="1" baseline="0">
              <a:solidFill>
                <a:schemeClr val="bg1"/>
              </a:solidFill>
              <a:latin typeface="Calibri" pitchFamily="34" charset="0"/>
            </a:endParaRPr>
          </a:p>
        </p:txBody>
      </p:sp>
      <p:pic>
        <p:nvPicPr>
          <p:cNvPr id="7171"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101" r="7444" b="13826"/>
          <a:stretch/>
        </p:blipFill>
        <p:spPr bwMode="auto">
          <a:xfrm>
            <a:off x="5856787" y="-11252"/>
            <a:ext cx="3310359" cy="2075695"/>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575" y="-11577"/>
            <a:ext cx="3036425" cy="2374317"/>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41" y="2041293"/>
            <a:ext cx="1691145" cy="2254860"/>
          </a:xfrm>
          <a:prstGeom prst="rect">
            <a:avLst/>
          </a:prstGeom>
          <a:ln w="28575">
            <a:noFill/>
          </a:ln>
        </p:spPr>
      </p:pic>
      <p:pic>
        <p:nvPicPr>
          <p:cNvPr id="11" name="Picture 10" descr="J:\Photos\D14\Sycamore\D14_Sycamore_flood debris 3_20100517.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133973" y="2041292"/>
            <a:ext cx="2030758" cy="223242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9904" y="2041293"/>
            <a:ext cx="3984562" cy="2594266"/>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3195" y="3993629"/>
            <a:ext cx="3492894" cy="222234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ordway-swisher.ufl.edu/images/neon_tower_os.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7153156" y="2041292"/>
            <a:ext cx="2002420" cy="213716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3" name="Picture 12" descr="image"/>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026764" y="-11577"/>
            <a:ext cx="2830024" cy="210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t="14275"/>
          <a:stretch/>
        </p:blipFill>
        <p:spPr bwMode="auto">
          <a:xfrm>
            <a:off x="3026763" y="3993629"/>
            <a:ext cx="3673078" cy="2224326"/>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7174" name="Picture 6"/>
          <p:cNvPicPr>
            <a:picLocks noChangeAspect="1" noChangeArrowheads="1"/>
          </p:cNvPicPr>
          <p:nvPr/>
        </p:nvPicPr>
        <p:blipFill rotWithShape="1">
          <a:blip r:embed="rId12">
            <a:extLst>
              <a:ext uri="{28A0092B-C50C-407E-A947-70E740481C1C}">
                <a14:useLocalDpi xmlns:a14="http://schemas.microsoft.com/office/drawing/2010/main" val="0"/>
              </a:ext>
            </a:extLst>
          </a:blip>
          <a:srcRect l="-13400"/>
          <a:stretch/>
        </p:blipFill>
        <p:spPr bwMode="auto">
          <a:xfrm>
            <a:off x="5674466" y="3993628"/>
            <a:ext cx="3469534" cy="2224325"/>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844947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Colocated</a:t>
            </a:r>
            <a:r>
              <a:rPr lang="en-US"/>
              <a:t> LTER and NEON sites</a:t>
            </a:r>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graphicFrame>
        <p:nvGraphicFramePr>
          <p:cNvPr id="7" name="Content Placeholder 6"/>
          <p:cNvGraphicFramePr>
            <a:graphicFrameLocks noGrp="1"/>
          </p:cNvGraphicFramePr>
          <p:nvPr>
            <p:ph idx="1"/>
            <p:extLst/>
          </p:nvPr>
        </p:nvGraphicFramePr>
        <p:xfrm>
          <a:off x="353961" y="1226299"/>
          <a:ext cx="8583562" cy="4587240"/>
        </p:xfrm>
        <a:graphic>
          <a:graphicData uri="http://schemas.openxmlformats.org/drawingml/2006/table">
            <a:tbl>
              <a:tblPr firstRow="1" bandRow="1">
                <a:tableStyleId>{5C22544A-7EE6-4342-B048-85BDC9FD1C3A}</a:tableStyleId>
              </a:tblPr>
              <a:tblGrid>
                <a:gridCol w="3467586">
                  <a:extLst>
                    <a:ext uri="{9D8B030D-6E8A-4147-A177-3AD203B41FA5}">
                      <a16:colId xmlns:a16="http://schemas.microsoft.com/office/drawing/2014/main" xmlns="" val="1266901903"/>
                    </a:ext>
                  </a:extLst>
                </a:gridCol>
                <a:gridCol w="5115976">
                  <a:extLst>
                    <a:ext uri="{9D8B030D-6E8A-4147-A177-3AD203B41FA5}">
                      <a16:colId xmlns:a16="http://schemas.microsoft.com/office/drawing/2014/main" xmlns="" val="1372197221"/>
                    </a:ext>
                  </a:extLst>
                </a:gridCol>
              </a:tblGrid>
              <a:tr h="370840">
                <a:tc>
                  <a:txBody>
                    <a:bodyPr/>
                    <a:lstStyle/>
                    <a:p>
                      <a:r>
                        <a:rPr lang="en-US"/>
                        <a:t>LTER</a:t>
                      </a:r>
                    </a:p>
                  </a:txBody>
                  <a:tcPr/>
                </a:tc>
                <a:tc>
                  <a:txBody>
                    <a:bodyPr/>
                    <a:lstStyle/>
                    <a:p>
                      <a:r>
                        <a:rPr lang="en-US"/>
                        <a:t>NEON</a:t>
                      </a:r>
                    </a:p>
                  </a:txBody>
                  <a:tcPr/>
                </a:tc>
                <a:extLst>
                  <a:ext uri="{0D108BD9-81ED-4DB2-BD59-A6C34878D82A}">
                    <a16:rowId xmlns:a16="http://schemas.microsoft.com/office/drawing/2014/main" xmlns="" val="1637680506"/>
                  </a:ext>
                </a:extLst>
              </a:tr>
              <a:tr h="370840">
                <a:tc>
                  <a:txBody>
                    <a:bodyPr/>
                    <a:lstStyle/>
                    <a:p>
                      <a:r>
                        <a:rPr lang="en-US"/>
                        <a:t>Andrews</a:t>
                      </a:r>
                    </a:p>
                  </a:txBody>
                  <a:tcPr/>
                </a:tc>
                <a:tc>
                  <a:txBody>
                    <a:bodyPr/>
                    <a:lstStyle/>
                    <a:p>
                      <a:r>
                        <a:rPr lang="en-US"/>
                        <a:t>McRae Creek</a:t>
                      </a:r>
                      <a:r>
                        <a:rPr lang="en-US" baseline="0"/>
                        <a:t> </a:t>
                      </a:r>
                      <a:r>
                        <a:rPr lang="en-US" sz="1400" baseline="0"/>
                        <a:t>(D16 </a:t>
                      </a:r>
                      <a:r>
                        <a:rPr lang="en-US" sz="1400" baseline="0" err="1"/>
                        <a:t>relocatable</a:t>
                      </a:r>
                      <a:r>
                        <a:rPr lang="en-US" sz="1400" baseline="0"/>
                        <a:t> aquatic)</a:t>
                      </a:r>
                      <a:endParaRPr lang="en-US" sz="1400"/>
                    </a:p>
                  </a:txBody>
                  <a:tcPr/>
                </a:tc>
                <a:extLst>
                  <a:ext uri="{0D108BD9-81ED-4DB2-BD59-A6C34878D82A}">
                    <a16:rowId xmlns:a16="http://schemas.microsoft.com/office/drawing/2014/main" xmlns="" val="4116791217"/>
                  </a:ext>
                </a:extLst>
              </a:tr>
              <a:tr h="370840">
                <a:tc>
                  <a:txBody>
                    <a:bodyPr/>
                    <a:lstStyle/>
                    <a:p>
                      <a:r>
                        <a:rPr lang="en-US"/>
                        <a:t>Arctic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err="1"/>
                        <a:t>Toolik</a:t>
                      </a:r>
                      <a:r>
                        <a:rPr lang="en-US" baseline="0"/>
                        <a:t> </a:t>
                      </a:r>
                      <a:r>
                        <a:rPr lang="en-US" sz="1400" kern="1200" baseline="0">
                          <a:solidFill>
                            <a:schemeClr val="dk1"/>
                          </a:solidFill>
                          <a:latin typeface="+mn-lt"/>
                          <a:ea typeface="+mn-ea"/>
                          <a:cs typeface="+mn-cs"/>
                        </a:rPr>
                        <a:t>(D18 core terrestrial)</a:t>
                      </a:r>
                      <a:endParaRPr lang="en-US" sz="1400"/>
                    </a:p>
                    <a:p>
                      <a:pPr marL="0" algn="l" defTabSz="914400" rtl="0" eaLnBrk="1" latinLnBrk="0" hangingPunct="1"/>
                      <a:r>
                        <a:rPr lang="en-US" err="1"/>
                        <a:t>Oksrukuyik</a:t>
                      </a:r>
                      <a:r>
                        <a:rPr lang="en-US"/>
                        <a:t> Creek </a:t>
                      </a:r>
                      <a:r>
                        <a:rPr lang="en-US" sz="1400" kern="1200" baseline="0">
                          <a:solidFill>
                            <a:schemeClr val="dk1"/>
                          </a:solidFill>
                          <a:latin typeface="+mn-lt"/>
                          <a:ea typeface="+mn-ea"/>
                          <a:cs typeface="+mn-cs"/>
                        </a:rPr>
                        <a:t>(D18 core aquatic)</a:t>
                      </a:r>
                    </a:p>
                    <a:p>
                      <a:r>
                        <a:rPr lang="en-US" err="1"/>
                        <a:t>Toolik</a:t>
                      </a:r>
                      <a:r>
                        <a:rPr lang="en-US" baseline="0"/>
                        <a:t> Lake </a:t>
                      </a:r>
                      <a:r>
                        <a:rPr lang="en-US" sz="1400" kern="1200" baseline="0">
                          <a:solidFill>
                            <a:schemeClr val="dk1"/>
                          </a:solidFill>
                          <a:latin typeface="+mn-lt"/>
                          <a:ea typeface="+mn-ea"/>
                          <a:cs typeface="+mn-cs"/>
                        </a:rPr>
                        <a:t>(D18 relocatable aquatic)</a:t>
                      </a:r>
                    </a:p>
                  </a:txBody>
                  <a:tcPr/>
                </a:tc>
                <a:extLst>
                  <a:ext uri="{0D108BD9-81ED-4DB2-BD59-A6C34878D82A}">
                    <a16:rowId xmlns:a16="http://schemas.microsoft.com/office/drawing/2014/main" xmlns="" val="1545622714"/>
                  </a:ext>
                </a:extLst>
              </a:tr>
              <a:tr h="370840">
                <a:tc>
                  <a:txBody>
                    <a:bodyPr/>
                    <a:lstStyle/>
                    <a:p>
                      <a:r>
                        <a:rPr lang="en-US"/>
                        <a:t>Bonanza</a:t>
                      </a:r>
                      <a:r>
                        <a:rPr lang="en-US" baseline="0"/>
                        <a:t> Creek</a:t>
                      </a:r>
                      <a:endParaRPr lang="en-US"/>
                    </a:p>
                  </a:txBody>
                  <a:tcPr/>
                </a:tc>
                <a:tc>
                  <a:txBody>
                    <a:bodyPr/>
                    <a:lstStyle/>
                    <a:p>
                      <a:r>
                        <a:rPr lang="en-US"/>
                        <a:t>Caribou Creek – Poker</a:t>
                      </a:r>
                      <a:r>
                        <a:rPr lang="en-US" baseline="0"/>
                        <a:t> Flats </a:t>
                      </a:r>
                      <a:r>
                        <a:rPr lang="en-US" sz="1400" kern="1200" baseline="0">
                          <a:solidFill>
                            <a:schemeClr val="dk1"/>
                          </a:solidFill>
                          <a:latin typeface="+mn-lt"/>
                          <a:ea typeface="+mn-ea"/>
                          <a:cs typeface="+mn-cs"/>
                        </a:rPr>
                        <a:t>(D19 core terrestrial)</a:t>
                      </a:r>
                    </a:p>
                    <a:p>
                      <a:pPr marL="0" algn="l" defTabSz="914400" rtl="0" eaLnBrk="1" latinLnBrk="0" hangingPunct="1"/>
                      <a:r>
                        <a:rPr lang="en-US" baseline="0"/>
                        <a:t>Caribou Creek at Poker Flats </a:t>
                      </a:r>
                      <a:r>
                        <a:rPr lang="en-US" sz="1400" kern="1200" baseline="0">
                          <a:solidFill>
                            <a:schemeClr val="dk1"/>
                          </a:solidFill>
                          <a:latin typeface="+mn-lt"/>
                          <a:ea typeface="+mn-ea"/>
                          <a:cs typeface="+mn-cs"/>
                        </a:rPr>
                        <a:t>(D18 core aquatic)</a:t>
                      </a:r>
                    </a:p>
                  </a:txBody>
                  <a:tcPr/>
                </a:tc>
                <a:extLst>
                  <a:ext uri="{0D108BD9-81ED-4DB2-BD59-A6C34878D82A}">
                    <a16:rowId xmlns:a16="http://schemas.microsoft.com/office/drawing/2014/main" xmlns="" val="2785391044"/>
                  </a:ext>
                </a:extLst>
              </a:tr>
              <a:tr h="370840">
                <a:tc>
                  <a:txBody>
                    <a:bodyPr/>
                    <a:lstStyle/>
                    <a:p>
                      <a:r>
                        <a:rPr lang="en-US"/>
                        <a:t>Harvard</a:t>
                      </a:r>
                      <a:r>
                        <a:rPr lang="en-US" baseline="0"/>
                        <a:t> Forest</a:t>
                      </a:r>
                      <a:endParaRPr lang="en-US"/>
                    </a:p>
                  </a:txBody>
                  <a:tcPr/>
                </a:tc>
                <a:tc>
                  <a:txBody>
                    <a:bodyPr/>
                    <a:lstStyle/>
                    <a:p>
                      <a:pPr marL="0" algn="l" defTabSz="914400" rtl="0" eaLnBrk="1" latinLnBrk="0" hangingPunct="1"/>
                      <a:r>
                        <a:rPr lang="en-US"/>
                        <a:t>Harvard </a:t>
                      </a:r>
                      <a:r>
                        <a:rPr lang="en-US" sz="1400" kern="1200" baseline="0">
                          <a:solidFill>
                            <a:schemeClr val="dk1"/>
                          </a:solidFill>
                          <a:latin typeface="+mn-lt"/>
                          <a:ea typeface="+mn-ea"/>
                          <a:cs typeface="+mn-cs"/>
                        </a:rPr>
                        <a:t>(D01 core terrestrial)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Lower</a:t>
                      </a:r>
                      <a:r>
                        <a:rPr lang="en-US" i="0" baseline="0"/>
                        <a:t> </a:t>
                      </a:r>
                      <a:r>
                        <a:rPr lang="en-US" i="0"/>
                        <a:t>Hop Brook </a:t>
                      </a:r>
                      <a:r>
                        <a:rPr lang="en-US" sz="1400" i="0" kern="1200" baseline="0">
                          <a:solidFill>
                            <a:schemeClr val="dk1"/>
                          </a:solidFill>
                          <a:latin typeface="+mn-lt"/>
                          <a:ea typeface="+mn-ea"/>
                          <a:cs typeface="+mn-cs"/>
                        </a:rPr>
                        <a:t>(D01 core aquatic)*</a:t>
                      </a:r>
                    </a:p>
                  </a:txBody>
                  <a:tcPr/>
                </a:tc>
                <a:extLst>
                  <a:ext uri="{0D108BD9-81ED-4DB2-BD59-A6C34878D82A}">
                    <a16:rowId xmlns:a16="http://schemas.microsoft.com/office/drawing/2014/main" xmlns="" val="3180909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err="1"/>
                        <a:t>Jornada</a:t>
                      </a:r>
                      <a:r>
                        <a:rPr lang="en-US" i="0" baseline="0"/>
                        <a:t> Basin</a:t>
                      </a:r>
                      <a:endParaRPr lang="en-US" i="0"/>
                    </a:p>
                  </a:txBody>
                  <a:tcPr/>
                </a:tc>
                <a:tc>
                  <a:txBody>
                    <a:bodyPr/>
                    <a:lstStyle/>
                    <a:p>
                      <a:r>
                        <a:rPr lang="en-US" i="0" err="1"/>
                        <a:t>Jornada</a:t>
                      </a:r>
                      <a:r>
                        <a:rPr lang="en-US" i="0"/>
                        <a:t> LTER </a:t>
                      </a:r>
                      <a:r>
                        <a:rPr lang="en-US" sz="1400" kern="1200" baseline="0">
                          <a:solidFill>
                            <a:schemeClr val="dk1"/>
                          </a:solidFill>
                          <a:latin typeface="+mn-lt"/>
                          <a:ea typeface="+mn-ea"/>
                          <a:cs typeface="+mn-cs"/>
                        </a:rPr>
                        <a:t>(D14 relocatable terrestrial)</a:t>
                      </a:r>
                    </a:p>
                  </a:txBody>
                  <a:tcPr/>
                </a:tc>
                <a:extLst>
                  <a:ext uri="{0D108BD9-81ED-4DB2-BD59-A6C34878D82A}">
                    <a16:rowId xmlns:a16="http://schemas.microsoft.com/office/drawing/2014/main" xmlns="" val="2172652252"/>
                  </a:ext>
                </a:extLst>
              </a:tr>
              <a:tr h="370840">
                <a:tc>
                  <a:txBody>
                    <a:bodyPr/>
                    <a:lstStyle/>
                    <a:p>
                      <a:r>
                        <a:rPr lang="en-US" err="1"/>
                        <a:t>Konza</a:t>
                      </a:r>
                      <a:r>
                        <a:rPr lang="en-US" baseline="0"/>
                        <a:t> Prairie</a:t>
                      </a:r>
                      <a:endParaRPr lang="en-US"/>
                    </a:p>
                  </a:txBody>
                  <a:tcPr/>
                </a:tc>
                <a:tc>
                  <a:txBody>
                    <a:bodyPr/>
                    <a:lstStyle/>
                    <a:p>
                      <a:pPr marL="0" algn="l" defTabSz="914400" rtl="0" eaLnBrk="1" latinLnBrk="0" hangingPunct="1"/>
                      <a:r>
                        <a:rPr lang="en-US" err="1"/>
                        <a:t>Konza</a:t>
                      </a:r>
                      <a:r>
                        <a:rPr lang="en-US"/>
                        <a:t> Prairie Biological Station</a:t>
                      </a:r>
                      <a:r>
                        <a:rPr lang="en-US" baseline="0"/>
                        <a:t> </a:t>
                      </a:r>
                      <a:r>
                        <a:rPr lang="en-US" sz="1400" kern="1200" baseline="0">
                          <a:solidFill>
                            <a:schemeClr val="dk1"/>
                          </a:solidFill>
                          <a:latin typeface="+mn-lt"/>
                          <a:ea typeface="+mn-ea"/>
                          <a:cs typeface="+mn-cs"/>
                        </a:rPr>
                        <a:t>(D06 core terrestrial)</a:t>
                      </a:r>
                    </a:p>
                    <a:p>
                      <a:pPr marL="0" algn="l" defTabSz="914400" rtl="0" eaLnBrk="1" latinLnBrk="0" hangingPunct="1"/>
                      <a:r>
                        <a:rPr lang="en-US" baseline="0"/>
                        <a:t>Kings Creek </a:t>
                      </a:r>
                      <a:r>
                        <a:rPr lang="en-US" sz="1400" kern="1200" baseline="0">
                          <a:solidFill>
                            <a:schemeClr val="dk1"/>
                          </a:solidFill>
                          <a:latin typeface="+mn-lt"/>
                          <a:ea typeface="+mn-ea"/>
                          <a:cs typeface="+mn-cs"/>
                        </a:rPr>
                        <a:t>(D06 core aquatic)</a:t>
                      </a:r>
                    </a:p>
                  </a:txBody>
                  <a:tcPr/>
                </a:tc>
                <a:extLst>
                  <a:ext uri="{0D108BD9-81ED-4DB2-BD59-A6C34878D82A}">
                    <a16:rowId xmlns:a16="http://schemas.microsoft.com/office/drawing/2014/main" xmlns="" val="1864979870"/>
                  </a:ext>
                </a:extLst>
              </a:tr>
              <a:tr h="370840">
                <a:tc>
                  <a:txBody>
                    <a:bodyPr/>
                    <a:lstStyle/>
                    <a:p>
                      <a:r>
                        <a:rPr lang="en-US"/>
                        <a:t>Niwot</a:t>
                      </a:r>
                      <a:r>
                        <a:rPr lang="en-US" baseline="0"/>
                        <a:t> Ridge</a:t>
                      </a:r>
                      <a:endParaRPr lang="en-US"/>
                    </a:p>
                  </a:txBody>
                  <a:tcPr/>
                </a:tc>
                <a:tc>
                  <a:txBody>
                    <a:bodyPr/>
                    <a:lstStyle/>
                    <a:p>
                      <a:pPr marL="0" algn="l" defTabSz="914400" rtl="0" eaLnBrk="1" latinLnBrk="0" hangingPunct="1"/>
                      <a:r>
                        <a:rPr lang="en-US" sz="1800" kern="1200" err="1">
                          <a:solidFill>
                            <a:schemeClr val="dk1"/>
                          </a:solidFill>
                          <a:latin typeface="+mn-lt"/>
                          <a:ea typeface="+mn-ea"/>
                          <a:cs typeface="+mn-cs"/>
                        </a:rPr>
                        <a:t>Niwot</a:t>
                      </a:r>
                      <a:r>
                        <a:rPr lang="en-US" sz="1800" kern="1200">
                          <a:solidFill>
                            <a:schemeClr val="dk1"/>
                          </a:solidFill>
                          <a:latin typeface="+mn-lt"/>
                          <a:ea typeface="+mn-ea"/>
                          <a:cs typeface="+mn-cs"/>
                        </a:rPr>
                        <a:t> Ridge </a:t>
                      </a:r>
                      <a:r>
                        <a:rPr lang="en-US" sz="1400" kern="1200" baseline="0">
                          <a:solidFill>
                            <a:schemeClr val="dk1"/>
                          </a:solidFill>
                          <a:latin typeface="+mn-lt"/>
                          <a:ea typeface="+mn-ea"/>
                          <a:cs typeface="+mn-cs"/>
                        </a:rPr>
                        <a:t>(D13 core terrestrial)</a:t>
                      </a:r>
                    </a:p>
                    <a:p>
                      <a:pPr marL="0" algn="l" defTabSz="914400" rtl="0" eaLnBrk="1" latinLnBrk="0" hangingPunct="1"/>
                      <a:r>
                        <a:rPr lang="en-US" sz="1800" kern="1200">
                          <a:solidFill>
                            <a:schemeClr val="dk1"/>
                          </a:solidFill>
                          <a:latin typeface="+mn-lt"/>
                          <a:ea typeface="+mn-ea"/>
                          <a:cs typeface="+mn-cs"/>
                        </a:rPr>
                        <a:t>Como Creek </a:t>
                      </a:r>
                      <a:r>
                        <a:rPr lang="en-US" sz="1400" kern="1200" baseline="0">
                          <a:solidFill>
                            <a:schemeClr val="dk1"/>
                          </a:solidFill>
                          <a:latin typeface="+mn-lt"/>
                          <a:ea typeface="+mn-ea"/>
                          <a:cs typeface="+mn-cs"/>
                        </a:rPr>
                        <a:t>(D13 core aquatic)</a:t>
                      </a:r>
                    </a:p>
                  </a:txBody>
                  <a:tcPr/>
                </a:tc>
                <a:extLst>
                  <a:ext uri="{0D108BD9-81ED-4DB2-BD59-A6C34878D82A}">
                    <a16:rowId xmlns:a16="http://schemas.microsoft.com/office/drawing/2014/main" xmlns="" val="267300618"/>
                  </a:ext>
                </a:extLst>
              </a:tr>
            </a:tbl>
          </a:graphicData>
        </a:graphic>
      </p:graphicFrame>
    </p:spTree>
    <p:extLst>
      <p:ext uri="{BB962C8B-B14F-4D97-AF65-F5344CB8AC3E}">
        <p14:creationId xmlns:p14="http://schemas.microsoft.com/office/powerpoint/2010/main" val="1745148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73" t="2757" r="3454" b="13278"/>
          <a:stretch/>
        </p:blipFill>
        <p:spPr>
          <a:xfrm>
            <a:off x="-8626" y="103512"/>
            <a:ext cx="9144000" cy="5879631"/>
          </a:xfrm>
          <a:prstGeom prst="rect">
            <a:avLst/>
          </a:prstGeom>
          <a:ln>
            <a:noFill/>
          </a:ln>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3284" t="92476" r="33190" b="3963"/>
          <a:stretch/>
        </p:blipFill>
        <p:spPr>
          <a:xfrm>
            <a:off x="1522736" y="6406692"/>
            <a:ext cx="5948492" cy="451308"/>
          </a:xfrm>
          <a:prstGeom prst="rect">
            <a:avLst/>
          </a:prstGeom>
          <a:noFill/>
          <a:ln w="34925">
            <a:noFill/>
          </a:ln>
        </p:spPr>
      </p:pic>
      <p:sp>
        <p:nvSpPr>
          <p:cNvPr id="22" name="Oval 21"/>
          <p:cNvSpPr/>
          <p:nvPr/>
        </p:nvSpPr>
        <p:spPr bwMode="auto">
          <a:xfrm>
            <a:off x="1348213" y="4650657"/>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Rectangle 2"/>
          <p:cNvSpPr/>
          <p:nvPr/>
        </p:nvSpPr>
        <p:spPr bwMode="auto">
          <a:xfrm>
            <a:off x="5240595" y="5298105"/>
            <a:ext cx="2408903" cy="228114"/>
          </a:xfrm>
          <a:prstGeom prst="rect">
            <a:avLst/>
          </a:prstGeom>
          <a:solidFill>
            <a:srgbClr val="0070C0"/>
          </a:solid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err="1">
                <a:solidFill>
                  <a:schemeClr val="bg1"/>
                </a:solidFill>
                <a:latin typeface="Arial" charset="0"/>
              </a:rPr>
              <a:t>Colocated</a:t>
            </a:r>
            <a:r>
              <a:rPr lang="en-US" sz="1200">
                <a:solidFill>
                  <a:schemeClr val="bg1"/>
                </a:solidFill>
                <a:latin typeface="Arial" charset="0"/>
              </a:rPr>
              <a:t> LTER &amp; NEON sites</a:t>
            </a:r>
            <a:endParaRPr kumimoji="0" lang="en-US" sz="1200" b="0" i="0" u="none" strike="noStrike" cap="none" normalizeH="0" baseline="0">
              <a:ln>
                <a:noFill/>
              </a:ln>
              <a:solidFill>
                <a:schemeClr val="bg1"/>
              </a:solidFill>
              <a:effectLst/>
              <a:latin typeface="Arial" charset="0"/>
            </a:endParaRPr>
          </a:p>
        </p:txBody>
      </p:sp>
      <p:sp>
        <p:nvSpPr>
          <p:cNvPr id="14" name="Oval 13"/>
          <p:cNvSpPr/>
          <p:nvPr/>
        </p:nvSpPr>
        <p:spPr bwMode="auto">
          <a:xfrm>
            <a:off x="1294136" y="4193455"/>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1021302" y="953916"/>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Oval 16"/>
          <p:cNvSpPr/>
          <p:nvPr/>
        </p:nvSpPr>
        <p:spPr bwMode="auto">
          <a:xfrm>
            <a:off x="2946002" y="3779020"/>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Oval 17"/>
          <p:cNvSpPr/>
          <p:nvPr/>
        </p:nvSpPr>
        <p:spPr bwMode="auto">
          <a:xfrm>
            <a:off x="4941949" y="5303024"/>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Oval 24"/>
          <p:cNvSpPr/>
          <p:nvPr/>
        </p:nvSpPr>
        <p:spPr bwMode="auto">
          <a:xfrm>
            <a:off x="4726220" y="2527376"/>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Oval 25"/>
          <p:cNvSpPr/>
          <p:nvPr/>
        </p:nvSpPr>
        <p:spPr bwMode="auto">
          <a:xfrm>
            <a:off x="3309796" y="2264853"/>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8341280" y="1378548"/>
            <a:ext cx="228600" cy="223195"/>
          </a:xfrm>
          <a:prstGeom prst="ellipse">
            <a:avLst/>
          </a:prstGeom>
          <a:noFill/>
          <a:ln w="349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49586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7050" y="595313"/>
            <a:ext cx="8351479" cy="963324"/>
          </a:xfrm>
        </p:spPr>
        <p:txBody>
          <a:bodyPr>
            <a:normAutofit/>
          </a:bodyPr>
          <a:lstStyle/>
          <a:p>
            <a:r>
              <a:rPr lang="en-US" sz="3200"/>
              <a:t>Comparison of Met. Station Measurements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745" b="8927"/>
          <a:stretch/>
        </p:blipFill>
        <p:spPr>
          <a:xfrm>
            <a:off x="1145395" y="1076975"/>
            <a:ext cx="7524774" cy="5083444"/>
          </a:xfrm>
          <a:prstGeom prst="rect">
            <a:avLst/>
          </a:prstGeom>
        </p:spPr>
      </p:pic>
      <p:sp>
        <p:nvSpPr>
          <p:cNvPr id="3" name="TextBox 2"/>
          <p:cNvSpPr txBox="1"/>
          <p:nvPr/>
        </p:nvSpPr>
        <p:spPr>
          <a:xfrm>
            <a:off x="154983" y="1084881"/>
            <a:ext cx="1348353" cy="646331"/>
          </a:xfrm>
          <a:prstGeom prst="rect">
            <a:avLst/>
          </a:prstGeom>
          <a:noFill/>
        </p:spPr>
        <p:txBody>
          <a:bodyPr wrap="square" rtlCol="0">
            <a:spAutoFit/>
          </a:bodyPr>
          <a:lstStyle/>
          <a:p>
            <a:r>
              <a:rPr lang="en-US"/>
              <a:t>Terrestrial site</a:t>
            </a:r>
          </a:p>
        </p:txBody>
      </p:sp>
      <p:sp>
        <p:nvSpPr>
          <p:cNvPr id="6" name="TextBox 5"/>
          <p:cNvSpPr txBox="1"/>
          <p:nvPr/>
        </p:nvSpPr>
        <p:spPr>
          <a:xfrm>
            <a:off x="154982" y="3995980"/>
            <a:ext cx="1348353" cy="646331"/>
          </a:xfrm>
          <a:prstGeom prst="rect">
            <a:avLst/>
          </a:prstGeom>
          <a:noFill/>
        </p:spPr>
        <p:txBody>
          <a:bodyPr wrap="square" rtlCol="0">
            <a:spAutoFit/>
          </a:bodyPr>
          <a:lstStyle/>
          <a:p>
            <a:r>
              <a:rPr lang="en-US"/>
              <a:t>Aquatic site</a:t>
            </a:r>
          </a:p>
        </p:txBody>
      </p:sp>
    </p:spTree>
    <p:extLst>
      <p:ext uri="{BB962C8B-B14F-4D97-AF65-F5344CB8AC3E}">
        <p14:creationId xmlns:p14="http://schemas.microsoft.com/office/powerpoint/2010/main" val="500228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55133" y="269331"/>
            <a:ext cx="6681973" cy="5962668"/>
          </a:xfrm>
          <a:prstGeom prst="rect">
            <a:avLst/>
          </a:prstGeom>
        </p:spPr>
      </p:pic>
      <p:sp>
        <p:nvSpPr>
          <p:cNvPr id="2" name="Title 1"/>
          <p:cNvSpPr>
            <a:spLocks noGrp="1"/>
          </p:cNvSpPr>
          <p:nvPr>
            <p:ph type="title"/>
          </p:nvPr>
        </p:nvSpPr>
        <p:spPr/>
        <p:txBody>
          <a:bodyPr/>
          <a:lstStyle/>
          <a:p>
            <a:r>
              <a:rPr lang="en-US"/>
              <a:t>Terrestrial Field Sites</a:t>
            </a:r>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spTree>
    <p:extLst>
      <p:ext uri="{BB962C8B-B14F-4D97-AF65-F5344CB8AC3E}">
        <p14:creationId xmlns:p14="http://schemas.microsoft.com/office/powerpoint/2010/main" val="1475922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t="6358" b="6896"/>
          <a:stretch/>
        </p:blipFill>
        <p:spPr bwMode="auto">
          <a:xfrm>
            <a:off x="639151" y="1126435"/>
            <a:ext cx="7849822" cy="497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a:t>Aquatic Field Sites – </a:t>
            </a:r>
            <a:r>
              <a:rPr lang="en-US" err="1"/>
              <a:t>wadable</a:t>
            </a:r>
            <a:r>
              <a:rPr lang="en-US"/>
              <a:t> </a:t>
            </a:r>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spTree>
    <p:extLst>
      <p:ext uri="{BB962C8B-B14F-4D97-AF65-F5344CB8AC3E}">
        <p14:creationId xmlns:p14="http://schemas.microsoft.com/office/powerpoint/2010/main" val="411894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Aquatic Field Sites - lakes</a:t>
            </a:r>
          </a:p>
        </p:txBody>
      </p:sp>
      <p:sp>
        <p:nvSpPr>
          <p:cNvPr id="4" name="Footer Placeholder 3"/>
          <p:cNvSpPr>
            <a:spLocks noGrp="1"/>
          </p:cNvSpPr>
          <p:nvPr>
            <p:ph type="ftr" sz="quarter" idx="4294967295"/>
          </p:nvPr>
        </p:nvSpPr>
        <p:spPr>
          <a:xfrm>
            <a:off x="855133" y="6522651"/>
            <a:ext cx="4221691" cy="196711"/>
          </a:xfrm>
          <a:prstGeom prst="rect">
            <a:avLst/>
          </a:prstGeom>
        </p:spPr>
        <p:txBody>
          <a:bodyPr/>
          <a:lstStyle/>
          <a:p>
            <a:r>
              <a:rPr lang="en-US"/>
              <a:t>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098" y="1190110"/>
            <a:ext cx="5968733" cy="4612203"/>
          </a:xfrm>
        </p:spPr>
      </p:pic>
    </p:spTree>
    <p:extLst>
      <p:ext uri="{BB962C8B-B14F-4D97-AF65-F5344CB8AC3E}">
        <p14:creationId xmlns:p14="http://schemas.microsoft.com/office/powerpoint/2010/main" val="184367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13" t="14788" r="21373" b="41576"/>
          <a:stretch/>
        </p:blipFill>
        <p:spPr>
          <a:xfrm>
            <a:off x="0" y="1248414"/>
            <a:ext cx="9144001" cy="3880655"/>
          </a:xfrm>
          <a:prstGeom prst="rect">
            <a:avLst/>
          </a:prstGeom>
        </p:spPr>
      </p:pic>
      <p:sp>
        <p:nvSpPr>
          <p:cNvPr id="39" name="Title 38"/>
          <p:cNvSpPr>
            <a:spLocks noGrp="1"/>
          </p:cNvSpPr>
          <p:nvPr>
            <p:ph type="title"/>
          </p:nvPr>
        </p:nvSpPr>
        <p:spPr>
          <a:xfrm>
            <a:off x="532015" y="361292"/>
            <a:ext cx="8074025" cy="963324"/>
          </a:xfrm>
        </p:spPr>
        <p:txBody>
          <a:bodyPr>
            <a:normAutofit/>
          </a:bodyPr>
          <a:lstStyle/>
          <a:p>
            <a:r>
              <a:rPr lang="en-US"/>
              <a:t>Data collection at </a:t>
            </a:r>
            <a:r>
              <a:rPr lang="en-US" err="1"/>
              <a:t>colocated</a:t>
            </a:r>
            <a:r>
              <a:rPr lang="en-US"/>
              <a:t> sites</a:t>
            </a:r>
          </a:p>
        </p:txBody>
      </p:sp>
      <p:sp>
        <p:nvSpPr>
          <p:cNvPr id="40" name="TextBox 39"/>
          <p:cNvSpPr txBox="1"/>
          <p:nvPr/>
        </p:nvSpPr>
        <p:spPr>
          <a:xfrm>
            <a:off x="240977" y="4370965"/>
            <a:ext cx="1374608" cy="646331"/>
          </a:xfrm>
          <a:prstGeom prst="rect">
            <a:avLst/>
          </a:prstGeom>
          <a:noFill/>
        </p:spPr>
        <p:txBody>
          <a:bodyPr wrap="square" rtlCol="0">
            <a:spAutoFit/>
          </a:bodyPr>
          <a:lstStyle/>
          <a:p>
            <a:pPr algn="ctr"/>
            <a:r>
              <a:rPr lang="en-US" b="1">
                <a:solidFill>
                  <a:schemeClr val="bg1"/>
                </a:solidFill>
              </a:rPr>
              <a:t>Terrestrial site</a:t>
            </a:r>
          </a:p>
        </p:txBody>
      </p:sp>
      <p:sp>
        <p:nvSpPr>
          <p:cNvPr id="41" name="TextBox 40"/>
          <p:cNvSpPr txBox="1"/>
          <p:nvPr/>
        </p:nvSpPr>
        <p:spPr>
          <a:xfrm>
            <a:off x="7022544" y="3090769"/>
            <a:ext cx="1300468" cy="646331"/>
          </a:xfrm>
          <a:prstGeom prst="rect">
            <a:avLst/>
          </a:prstGeom>
          <a:noFill/>
        </p:spPr>
        <p:txBody>
          <a:bodyPr wrap="square" rtlCol="0">
            <a:spAutoFit/>
          </a:bodyPr>
          <a:lstStyle/>
          <a:p>
            <a:pPr algn="ctr"/>
            <a:r>
              <a:rPr lang="en-US" b="1">
                <a:solidFill>
                  <a:schemeClr val="bg1"/>
                </a:solidFill>
              </a:rPr>
              <a:t>Aquatic site</a:t>
            </a:r>
          </a:p>
        </p:txBody>
      </p:sp>
    </p:spTree>
    <p:extLst>
      <p:ext uri="{BB962C8B-B14F-4D97-AF65-F5344CB8AC3E}">
        <p14:creationId xmlns:p14="http://schemas.microsoft.com/office/powerpoint/2010/main" val="4906370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5" t="4925" b="17529"/>
          <a:stretch/>
        </p:blipFill>
        <p:spPr>
          <a:xfrm>
            <a:off x="189104" y="1457739"/>
            <a:ext cx="8795246" cy="3776871"/>
          </a:xfrm>
          <a:prstGeom prst="rect">
            <a:avLst/>
          </a:prstGeom>
        </p:spPr>
      </p:pic>
      <p:sp>
        <p:nvSpPr>
          <p:cNvPr id="3" name="Title 2"/>
          <p:cNvSpPr>
            <a:spLocks noGrp="1"/>
          </p:cNvSpPr>
          <p:nvPr>
            <p:ph type="title"/>
          </p:nvPr>
        </p:nvSpPr>
        <p:spPr/>
        <p:txBody>
          <a:bodyPr/>
          <a:lstStyle/>
          <a:p>
            <a:r>
              <a:rPr lang="en-US"/>
              <a:t>Soil Array</a:t>
            </a:r>
          </a:p>
        </p:txBody>
      </p:sp>
    </p:spTree>
    <p:extLst>
      <p:ext uri="{BB962C8B-B14F-4D97-AF65-F5344CB8AC3E}">
        <p14:creationId xmlns:p14="http://schemas.microsoft.com/office/powerpoint/2010/main" val="600737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03" t="7304" r="1832" b="2264"/>
          <a:stretch/>
        </p:blipFill>
        <p:spPr>
          <a:xfrm>
            <a:off x="1070507" y="1162408"/>
            <a:ext cx="6867546" cy="4907088"/>
          </a:xfrm>
          <a:prstGeom prst="rect">
            <a:avLst/>
          </a:prstGeom>
        </p:spPr>
      </p:pic>
      <p:sp>
        <p:nvSpPr>
          <p:cNvPr id="3" name="Title 2"/>
          <p:cNvSpPr txBox="1">
            <a:spLocks/>
          </p:cNvSpPr>
          <p:nvPr/>
        </p:nvSpPr>
        <p:spPr>
          <a:xfrm>
            <a:off x="527050" y="595313"/>
            <a:ext cx="8074025" cy="963324"/>
          </a:xfrm>
          <a:prstGeom prst="rect">
            <a:avLst/>
          </a:prstGeom>
        </p:spPr>
        <p:txBody>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r>
              <a:rPr lang="en-US"/>
              <a:t>Niwot Ridge Field Site (NIWO)</a:t>
            </a:r>
          </a:p>
        </p:txBody>
      </p:sp>
    </p:spTree>
    <p:extLst>
      <p:ext uri="{BB962C8B-B14F-4D97-AF65-F5344CB8AC3E}">
        <p14:creationId xmlns:p14="http://schemas.microsoft.com/office/powerpoint/2010/main" val="1266168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solidFill>
              </a:rPr>
              <a:t>NEON Advisory Groups</a:t>
            </a:r>
          </a:p>
        </p:txBody>
      </p:sp>
      <p:sp>
        <p:nvSpPr>
          <p:cNvPr id="3" name="Content Placeholder 2"/>
          <p:cNvSpPr>
            <a:spLocks noGrp="1"/>
          </p:cNvSpPr>
          <p:nvPr>
            <p:ph idx="1"/>
          </p:nvPr>
        </p:nvSpPr>
        <p:spPr>
          <a:xfrm>
            <a:off x="466344" y="1481328"/>
            <a:ext cx="8211312" cy="4636008"/>
          </a:xfrm>
        </p:spPr>
        <p:txBody>
          <a:bodyPr>
            <a:normAutofit/>
          </a:bodyPr>
          <a:lstStyle/>
          <a:p>
            <a:pPr lvl="1"/>
            <a:r>
              <a:rPr lang="en-US" sz="2400">
                <a:latin typeface="+mn-lt"/>
              </a:rPr>
              <a:t>Science Technology Education Advisory Committee (STEAC) </a:t>
            </a:r>
          </a:p>
          <a:p>
            <a:pPr lvl="2"/>
            <a:r>
              <a:rPr lang="en-US" sz="2000">
                <a:latin typeface="+mn-lt"/>
              </a:rPr>
              <a:t>Provides high-level strategic advice to NEON, on the planning, construction and operation of NEON Project, Observatory, and other relevant programs</a:t>
            </a:r>
          </a:p>
          <a:p>
            <a:pPr lvl="2"/>
            <a:endParaRPr lang="en-US" sz="2000">
              <a:latin typeface="+mn-lt"/>
            </a:endParaRPr>
          </a:p>
          <a:p>
            <a:pPr lvl="1"/>
            <a:r>
              <a:rPr lang="en-US" sz="2400">
                <a:latin typeface="+mn-lt"/>
              </a:rPr>
              <a:t>Technical Working Groups (TWGs)</a:t>
            </a:r>
          </a:p>
          <a:p>
            <a:pPr lvl="2"/>
            <a:r>
              <a:rPr lang="en-US" sz="2000">
                <a:latin typeface="+mn-lt"/>
              </a:rPr>
              <a:t>Comprise science, education and engineering experts. TWGs provide input to the Observatory’s data collection and processing methods. </a:t>
            </a:r>
          </a:p>
          <a:p>
            <a:endParaRPr lang="en-US" sz="2400" u="sng">
              <a:latin typeface="+mn-lt"/>
            </a:endParaRPr>
          </a:p>
        </p:txBody>
      </p:sp>
    </p:spTree>
    <p:extLst>
      <p:ext uri="{BB962C8B-B14F-4D97-AF65-F5344CB8AC3E}">
        <p14:creationId xmlns:p14="http://schemas.microsoft.com/office/powerpoint/2010/main" val="2076206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2017 </a:t>
            </a:r>
            <a:r>
              <a:rPr lang="en-US" err="1"/>
              <a:t>Macrosystems</a:t>
            </a:r>
            <a:r>
              <a:rPr lang="en-US"/>
              <a:t> Biology Awards</a:t>
            </a:r>
          </a:p>
        </p:txBody>
      </p:sp>
      <p:sp>
        <p:nvSpPr>
          <p:cNvPr id="3" name="Content Placeholder 2"/>
          <p:cNvSpPr>
            <a:spLocks noGrp="1"/>
          </p:cNvSpPr>
          <p:nvPr>
            <p:ph idx="1"/>
          </p:nvPr>
        </p:nvSpPr>
        <p:spPr>
          <a:xfrm>
            <a:off x="466344" y="1124276"/>
            <a:ext cx="8211312" cy="4636008"/>
          </a:xfrm>
        </p:spPr>
        <p:txBody>
          <a:bodyPr/>
          <a:lstStyle/>
          <a:p>
            <a:r>
              <a:rPr lang="en-US" sz="1050" b="1"/>
              <a:t>The future of US forest function under changing climate, disturbance, and forest management:</a:t>
            </a:r>
            <a:r>
              <a:rPr lang="en-US" sz="1050"/>
              <a:t> Christina </a:t>
            </a:r>
            <a:r>
              <a:rPr lang="en-US" sz="1050" err="1"/>
              <a:t>Staudhammer</a:t>
            </a:r>
            <a:r>
              <a:rPr lang="en-US" sz="1050"/>
              <a:t>, University of Alabama; Gregory Glass, University of Florida; Courtney Schultz, Colorado State University; Paul </a:t>
            </a:r>
            <a:r>
              <a:rPr lang="en-US" sz="1050" err="1"/>
              <a:t>Stoy</a:t>
            </a:r>
            <a:r>
              <a:rPr lang="en-US" sz="1050"/>
              <a:t>, Montana State University</a:t>
            </a:r>
          </a:p>
          <a:p>
            <a:r>
              <a:rPr lang="en-US" sz="1050" b="1"/>
              <a:t>Testing abiotic drivers of activity, abundance, and diversity of ground-dwelling arthropod communities at a continental scale:</a:t>
            </a:r>
            <a:r>
              <a:rPr lang="en-US" sz="1050"/>
              <a:t> Michael </a:t>
            </a:r>
            <a:r>
              <a:rPr lang="en-US" sz="1050" err="1"/>
              <a:t>Kaspari</a:t>
            </a:r>
            <a:r>
              <a:rPr lang="en-US" sz="1050"/>
              <a:t>, University of Oklahoma</a:t>
            </a:r>
          </a:p>
          <a:p>
            <a:r>
              <a:rPr lang="en-US" sz="1050" b="1"/>
              <a:t>Causes, consequences, and cross-scale linkages of climate-driven </a:t>
            </a:r>
            <a:r>
              <a:rPr lang="en-US" sz="1050" b="1" err="1"/>
              <a:t>phenological</a:t>
            </a:r>
            <a:r>
              <a:rPr lang="en-US" sz="1050" b="1"/>
              <a:t> mismatch across three trophic levels:</a:t>
            </a:r>
            <a:r>
              <a:rPr lang="en-US" sz="1050"/>
              <a:t> Morgan </a:t>
            </a:r>
            <a:r>
              <a:rPr lang="en-US" sz="1050" err="1"/>
              <a:t>Tingley</a:t>
            </a:r>
            <a:r>
              <a:rPr lang="en-US" sz="1050"/>
              <a:t>, University of Connecticut; Allen </a:t>
            </a:r>
            <a:r>
              <a:rPr lang="en-US" sz="1050" err="1"/>
              <a:t>Hurlbert</a:t>
            </a:r>
            <a:r>
              <a:rPr lang="en-US" sz="1050"/>
              <a:t>, University of North Carolina-Chapel Hill; Leslie </a:t>
            </a:r>
            <a:r>
              <a:rPr lang="en-US" sz="1050" err="1"/>
              <a:t>Ries</a:t>
            </a:r>
            <a:r>
              <a:rPr lang="en-US" sz="1050"/>
              <a:t>, Georgetown University</a:t>
            </a:r>
          </a:p>
          <a:p>
            <a:r>
              <a:rPr lang="en-US" sz="1050" b="1"/>
              <a:t>A multi-scale framework to quantify and forecast population changes and associated uncertainties:</a:t>
            </a:r>
            <a:r>
              <a:rPr lang="en-US" sz="1050"/>
              <a:t> Elise </a:t>
            </a:r>
            <a:r>
              <a:rPr lang="en-US" sz="1050" err="1"/>
              <a:t>Zipkin</a:t>
            </a:r>
            <a:r>
              <a:rPr lang="en-US" sz="1050"/>
              <a:t>, Michigan State University; Leslie </a:t>
            </a:r>
            <a:r>
              <a:rPr lang="en-US" sz="1050" err="1"/>
              <a:t>Ries</a:t>
            </a:r>
            <a:r>
              <a:rPr lang="en-US" sz="1050"/>
              <a:t>, Georgetown University</a:t>
            </a:r>
          </a:p>
          <a:p>
            <a:r>
              <a:rPr lang="en-US" sz="1050" b="1"/>
              <a:t>Linking thermal tolerance to invasion dynamics: Climate and physiological capacity as regulators of geographical spread:</a:t>
            </a:r>
            <a:r>
              <a:rPr lang="en-US" sz="1050"/>
              <a:t> Kristine Grayson, University of Richmond; Salvatore </a:t>
            </a:r>
            <a:r>
              <a:rPr lang="en-US" sz="1050" err="1"/>
              <a:t>Agosta</a:t>
            </a:r>
            <a:r>
              <a:rPr lang="en-US" sz="1050"/>
              <a:t>, Virginia Commonwealth University; Dylan Parry, State University of New York</a:t>
            </a:r>
          </a:p>
          <a:p>
            <a:r>
              <a:rPr lang="en-US" sz="1050" b="1"/>
              <a:t>Grassroots global network science: a </a:t>
            </a:r>
            <a:r>
              <a:rPr lang="en-US" sz="1050" b="1" err="1"/>
              <a:t>macrosystems</a:t>
            </a:r>
            <a:r>
              <a:rPr lang="en-US" sz="1050" b="1"/>
              <a:t> model:</a:t>
            </a:r>
            <a:r>
              <a:rPr lang="en-US" sz="1050"/>
              <a:t> Kathleen Weathers, Cary Institute of Ecosystem Studies</a:t>
            </a:r>
          </a:p>
          <a:p>
            <a:r>
              <a:rPr lang="en-US" sz="1050" b="1"/>
              <a:t>Improved Understanding of Feedbacks between Ecosystem Phenology and the Weather-Climate Nexus at Local-to-Continental Scales:</a:t>
            </a:r>
            <a:r>
              <a:rPr lang="en-US" sz="1050"/>
              <a:t> Andrew Richardson, Northern Arizona University; Steve </a:t>
            </a:r>
            <a:r>
              <a:rPr lang="en-US" sz="1050" err="1"/>
              <a:t>Frolking</a:t>
            </a:r>
            <a:r>
              <a:rPr lang="en-US" sz="1050"/>
              <a:t>, University of New Hampshire; Mark </a:t>
            </a:r>
            <a:r>
              <a:rPr lang="en-US" sz="1050" err="1"/>
              <a:t>Friedl</a:t>
            </a:r>
            <a:r>
              <a:rPr lang="en-US" sz="1050"/>
              <a:t>, Boston University; Toby Ault, Cornell University</a:t>
            </a:r>
          </a:p>
          <a:p>
            <a:r>
              <a:rPr lang="en-US" sz="1050" b="1"/>
              <a:t>Ecosystems in four dimensions: Measuring changes to forest structure and function in the Anthropocene:</a:t>
            </a:r>
            <a:r>
              <a:rPr lang="en-US" sz="1050"/>
              <a:t> Kyla </a:t>
            </a:r>
            <a:r>
              <a:rPr lang="en-US" sz="1050" err="1"/>
              <a:t>Dahlin</a:t>
            </a:r>
            <a:r>
              <a:rPr lang="en-US" sz="1050"/>
              <a:t>, Michigan State University</a:t>
            </a:r>
          </a:p>
          <a:p>
            <a:r>
              <a:rPr lang="en-US" sz="1050" b="1"/>
              <a:t>Leveraging NEON data to investigate remote sensing of biodiversity variables and scaling implications:</a:t>
            </a:r>
            <a:r>
              <a:rPr lang="en-US" sz="1050"/>
              <a:t> Jessica Mitchell, Appalachian State University</a:t>
            </a:r>
          </a:p>
          <a:p>
            <a:r>
              <a:rPr lang="en-US" sz="1050" b="1"/>
              <a:t>A </a:t>
            </a:r>
            <a:r>
              <a:rPr lang="en-US" sz="1050" b="1" err="1"/>
              <a:t>macrosystems</a:t>
            </a:r>
            <a:r>
              <a:rPr lang="en-US" sz="1050" b="1"/>
              <a:t> science training program: developing undergraduates' simulation modeling, distributed computing, and collaborative skills:</a:t>
            </a:r>
            <a:r>
              <a:rPr lang="en-US" sz="1050"/>
              <a:t> </a:t>
            </a:r>
            <a:r>
              <a:rPr lang="en-US" sz="1050" err="1"/>
              <a:t>Cayelan</a:t>
            </a:r>
            <a:r>
              <a:rPr lang="en-US" sz="1050"/>
              <a:t> Carey, Virginia Tech</a:t>
            </a:r>
          </a:p>
          <a:p>
            <a:endParaRPr lang="en-US"/>
          </a:p>
        </p:txBody>
      </p:sp>
      <p:sp>
        <p:nvSpPr>
          <p:cNvPr id="4" name="Footer Placeholder 3"/>
          <p:cNvSpPr>
            <a:spLocks noGrp="1"/>
          </p:cNvSpPr>
          <p:nvPr>
            <p:ph type="ftr" sz="quarter" idx="3"/>
          </p:nvPr>
        </p:nvSpPr>
        <p:spPr/>
        <p:txBody>
          <a:bodyPr/>
          <a:lstStyle/>
          <a:p>
            <a:r>
              <a:rPr lang="en-US"/>
              <a:t>Add data classification or delete this footer</a:t>
            </a:r>
          </a:p>
        </p:txBody>
      </p:sp>
      <p:sp>
        <p:nvSpPr>
          <p:cNvPr id="5" name="Slide Number Placeholder 4"/>
          <p:cNvSpPr>
            <a:spLocks noGrp="1"/>
          </p:cNvSpPr>
          <p:nvPr>
            <p:ph type="sldNum" sz="quarter" idx="4"/>
          </p:nvPr>
        </p:nvSpPr>
        <p:spPr/>
        <p:txBody>
          <a:bodyPr/>
          <a:lstStyle/>
          <a:p>
            <a:fld id="{47A9008A-481B-4F65-A514-1AA65EA0FD53}" type="slidenum">
              <a:rPr lang="en-US" smtClean="0"/>
              <a:pPr/>
              <a:t>63</a:t>
            </a:fld>
            <a:endParaRPr lang="en-US"/>
          </a:p>
        </p:txBody>
      </p:sp>
    </p:spTree>
    <p:extLst>
      <p:ext uri="{BB962C8B-B14F-4D97-AF65-F5344CB8AC3E}">
        <p14:creationId xmlns:p14="http://schemas.microsoft.com/office/powerpoint/2010/main" val="3532233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NEON Technical Working Groups</a:t>
            </a:r>
          </a:p>
        </p:txBody>
      </p:sp>
      <p:sp>
        <p:nvSpPr>
          <p:cNvPr id="3" name="Content Placeholder 2"/>
          <p:cNvSpPr>
            <a:spLocks noGrp="1"/>
          </p:cNvSpPr>
          <p:nvPr>
            <p:ph idx="1"/>
          </p:nvPr>
        </p:nvSpPr>
        <p:spPr>
          <a:xfrm>
            <a:off x="428243" y="1157478"/>
            <a:ext cx="4048507" cy="4636008"/>
          </a:xfrm>
        </p:spPr>
        <p:txBody>
          <a:bodyPr/>
          <a:lstStyle/>
          <a:p>
            <a:r>
              <a:rPr lang="en-US" sz="1300"/>
              <a:t>Airborne Sampling Design Technical Working Group</a:t>
            </a:r>
          </a:p>
          <a:p>
            <a:r>
              <a:rPr lang="en-US" sz="1300"/>
              <a:t>Aquatic Instrument Technical Working Group</a:t>
            </a:r>
          </a:p>
          <a:p>
            <a:r>
              <a:rPr lang="en-US" sz="1300"/>
              <a:t>Aquatic Observational Sampling Technical Working Group</a:t>
            </a:r>
          </a:p>
          <a:p>
            <a:r>
              <a:rPr lang="en-US" sz="1300"/>
              <a:t>Aquatic Technical Working Group</a:t>
            </a:r>
          </a:p>
          <a:p>
            <a:r>
              <a:rPr lang="en-US" sz="1300"/>
              <a:t>Atmospheric Chemistry Technical Working Group</a:t>
            </a:r>
          </a:p>
          <a:p>
            <a:r>
              <a:rPr lang="en-US" sz="1300"/>
              <a:t>Biorepository Technical Working Group</a:t>
            </a:r>
          </a:p>
          <a:p>
            <a:r>
              <a:rPr lang="en-US" sz="1300"/>
              <a:t>Breeding Birds Technical Working Group</a:t>
            </a:r>
          </a:p>
          <a:p>
            <a:r>
              <a:rPr lang="en-US" sz="1300"/>
              <a:t>Data Standards Technical Working Group</a:t>
            </a:r>
          </a:p>
          <a:p>
            <a:r>
              <a:rPr lang="en-US" sz="1300"/>
              <a:t>Fish Technical Working Group</a:t>
            </a:r>
          </a:p>
          <a:p>
            <a:r>
              <a:rPr lang="en-US" sz="1300"/>
              <a:t>Foliar Sampling Technical Working Group</a:t>
            </a:r>
          </a:p>
          <a:p>
            <a:r>
              <a:rPr lang="en-US" sz="1300"/>
              <a:t>Ground Beetle Technical Working Group</a:t>
            </a:r>
          </a:p>
          <a:p>
            <a:r>
              <a:rPr lang="en-US" sz="1300"/>
              <a:t>LiDAR Technical Working Group</a:t>
            </a:r>
          </a:p>
          <a:p>
            <a:r>
              <a:rPr lang="en-US" sz="1300"/>
              <a:t>Microbial Technical Working Group</a:t>
            </a:r>
          </a:p>
          <a:p>
            <a:r>
              <a:rPr lang="en-US" sz="1300"/>
              <a:t>Mobile Deployment Platform Technical Working Group</a:t>
            </a:r>
            <a:endParaRPr lang="en-US"/>
          </a:p>
          <a:p>
            <a:endParaRPr lang="en-US"/>
          </a:p>
        </p:txBody>
      </p:sp>
      <p:sp>
        <p:nvSpPr>
          <p:cNvPr id="4" name="Footer Placeholder 3"/>
          <p:cNvSpPr>
            <a:spLocks noGrp="1"/>
          </p:cNvSpPr>
          <p:nvPr>
            <p:ph type="ftr" sz="quarter" idx="3"/>
          </p:nvPr>
        </p:nvSpPr>
        <p:spPr/>
        <p:txBody>
          <a:bodyPr/>
          <a:lstStyle/>
          <a:p>
            <a:r>
              <a:rPr lang="en-US"/>
              <a:t>Add data classification or delete this footer</a:t>
            </a:r>
          </a:p>
        </p:txBody>
      </p:sp>
      <p:sp>
        <p:nvSpPr>
          <p:cNvPr id="5" name="Slide Number Placeholder 4"/>
          <p:cNvSpPr>
            <a:spLocks noGrp="1"/>
          </p:cNvSpPr>
          <p:nvPr>
            <p:ph type="sldNum" sz="quarter" idx="4"/>
          </p:nvPr>
        </p:nvSpPr>
        <p:spPr/>
        <p:txBody>
          <a:bodyPr/>
          <a:lstStyle/>
          <a:p>
            <a:fld id="{47A9008A-481B-4F65-A514-1AA65EA0FD53}" type="slidenum">
              <a:rPr lang="en-US" smtClean="0"/>
              <a:pPr/>
              <a:t>64</a:t>
            </a:fld>
            <a:endParaRPr lang="en-US"/>
          </a:p>
        </p:txBody>
      </p:sp>
      <p:sp>
        <p:nvSpPr>
          <p:cNvPr id="6" name="Content Placeholder 2"/>
          <p:cNvSpPr txBox="1">
            <a:spLocks/>
          </p:cNvSpPr>
          <p:nvPr/>
        </p:nvSpPr>
        <p:spPr>
          <a:xfrm>
            <a:off x="4724400" y="1157478"/>
            <a:ext cx="4097360" cy="4636008"/>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00"/>
              <a:t>Mosquito Technical Working Group</a:t>
            </a:r>
          </a:p>
          <a:p>
            <a:r>
              <a:rPr lang="en-US" sz="1300"/>
              <a:t>Small Mammals Technical Working Group</a:t>
            </a:r>
          </a:p>
          <a:p>
            <a:r>
              <a:rPr lang="en-US" sz="1300"/>
              <a:t>Soil Sensor Technical Working Group</a:t>
            </a:r>
          </a:p>
          <a:p>
            <a:r>
              <a:rPr lang="en-US" sz="1300"/>
              <a:t>Spatial Sampling Technical Working Group</a:t>
            </a:r>
          </a:p>
          <a:p>
            <a:r>
              <a:rPr lang="en-US" sz="1300"/>
              <a:t>Surface Atmosphere Exchange Technical Working Group</a:t>
            </a:r>
          </a:p>
          <a:p>
            <a:r>
              <a:rPr lang="en-US" sz="1300"/>
              <a:t>Terrestrial Biogeochemistry Technical Working Group</a:t>
            </a:r>
          </a:p>
          <a:p>
            <a:r>
              <a:rPr lang="en-US" sz="1300"/>
              <a:t>Terrestrial Instrument Data QA/QC Technical Working Group</a:t>
            </a:r>
          </a:p>
          <a:p>
            <a:r>
              <a:rPr lang="en-US" sz="1300"/>
              <a:t>Terrestrial Observational Sampling Technical Working Group</a:t>
            </a:r>
          </a:p>
          <a:p>
            <a:r>
              <a:rPr lang="en-US" sz="1300"/>
              <a:t>Terrestrial Plant Diversity and Phenology Technical Working Group</a:t>
            </a:r>
          </a:p>
          <a:p>
            <a:r>
              <a:rPr lang="en-US" sz="1300"/>
              <a:t>Terrestrial Plant Productivity and Biomass Technical Working Group</a:t>
            </a:r>
          </a:p>
          <a:p>
            <a:endParaRPr lang="en-US" sz="1300"/>
          </a:p>
          <a:p>
            <a:endParaRPr lang="en-US" sz="1300"/>
          </a:p>
        </p:txBody>
      </p:sp>
    </p:spTree>
    <p:extLst>
      <p:ext uri="{BB962C8B-B14F-4D97-AF65-F5344CB8AC3E}">
        <p14:creationId xmlns:p14="http://schemas.microsoft.com/office/powerpoint/2010/main" val="3946840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Data portal</a:t>
            </a:r>
          </a:p>
        </p:txBody>
      </p:sp>
      <p:sp>
        <p:nvSpPr>
          <p:cNvPr id="4" name="TextBox 3"/>
          <p:cNvSpPr txBox="1"/>
          <p:nvPr/>
        </p:nvSpPr>
        <p:spPr>
          <a:xfrm flipH="1">
            <a:off x="5800433" y="1452546"/>
            <a:ext cx="3211044" cy="4154984"/>
          </a:xfrm>
          <a:prstGeom prst="rect">
            <a:avLst/>
          </a:prstGeom>
          <a:noFill/>
        </p:spPr>
        <p:txBody>
          <a:bodyPr wrap="square" rtlCol="0">
            <a:spAutoFit/>
          </a:bodyPr>
          <a:lstStyle/>
          <a:p>
            <a:pPr marL="285750" indent="-285750">
              <a:buFont typeface="Arial" charset="0"/>
              <a:buChar char="•"/>
            </a:pPr>
            <a:r>
              <a:rPr lang="en-US" sz="2400">
                <a:solidFill>
                  <a:schemeClr val="accent6"/>
                </a:solidFill>
              </a:rPr>
              <a:t>Download data</a:t>
            </a:r>
          </a:p>
          <a:p>
            <a:pPr marL="285750" indent="-285750">
              <a:buFont typeface="Arial" charset="0"/>
              <a:buChar char="•"/>
            </a:pPr>
            <a:endParaRPr lang="en-US" sz="2400">
              <a:solidFill>
                <a:schemeClr val="accent6"/>
              </a:solidFill>
            </a:endParaRPr>
          </a:p>
          <a:p>
            <a:pPr marL="285750" indent="-285750">
              <a:buFont typeface="Arial" charset="0"/>
              <a:buChar char="•"/>
            </a:pPr>
            <a:r>
              <a:rPr lang="en-US" sz="2400">
                <a:solidFill>
                  <a:schemeClr val="accent6"/>
                </a:solidFill>
              </a:rPr>
              <a:t>View the Data Product Catalog</a:t>
            </a:r>
          </a:p>
          <a:p>
            <a:pPr marL="285750" indent="-285750">
              <a:buFont typeface="Arial" charset="0"/>
              <a:buChar char="•"/>
            </a:pPr>
            <a:endParaRPr lang="en-US" sz="2400">
              <a:solidFill>
                <a:schemeClr val="accent6"/>
              </a:solidFill>
            </a:endParaRPr>
          </a:p>
          <a:p>
            <a:pPr marL="285750" indent="-285750">
              <a:buFont typeface="Arial" charset="0"/>
              <a:buChar char="•"/>
            </a:pPr>
            <a:r>
              <a:rPr lang="en-US" sz="2400">
                <a:solidFill>
                  <a:schemeClr val="accent6"/>
                </a:solidFill>
              </a:rPr>
              <a:t>API</a:t>
            </a:r>
          </a:p>
          <a:p>
            <a:pPr marL="285750" indent="-285750">
              <a:buFont typeface="Arial" charset="0"/>
              <a:buChar char="•"/>
            </a:pPr>
            <a:endParaRPr lang="en-US" sz="2400">
              <a:solidFill>
                <a:schemeClr val="accent6"/>
              </a:solidFill>
            </a:endParaRPr>
          </a:p>
          <a:p>
            <a:pPr marL="285750" indent="-285750">
              <a:buFont typeface="Arial" charset="0"/>
              <a:buChar char="•"/>
            </a:pPr>
            <a:r>
              <a:rPr lang="en-US" sz="2400">
                <a:solidFill>
                  <a:schemeClr val="accent6"/>
                </a:solidFill>
              </a:rPr>
              <a:t>Read protocols</a:t>
            </a:r>
            <a:br>
              <a:rPr lang="en-US" sz="2400">
                <a:solidFill>
                  <a:schemeClr val="accent6"/>
                </a:solidFill>
              </a:rPr>
            </a:br>
            <a:r>
              <a:rPr lang="en-US" sz="2400">
                <a:solidFill>
                  <a:schemeClr val="accent6"/>
                </a:solidFill>
              </a:rPr>
              <a:t>  </a:t>
            </a:r>
            <a:endParaRPr lang="en-US">
              <a:solidFill>
                <a:schemeClr val="accent6"/>
              </a:solidFill>
            </a:endParaRPr>
          </a:p>
          <a:p>
            <a:pPr marL="285750" indent="-285750">
              <a:buFont typeface="Arial" charset="0"/>
              <a:buChar char="•"/>
            </a:pPr>
            <a:r>
              <a:rPr lang="en-US" sz="2400">
                <a:solidFill>
                  <a:schemeClr val="accent6"/>
                </a:solidFill>
              </a:rPr>
              <a:t>Register a free account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638" t="15652" r="25652" b="8406"/>
          <a:stretch/>
        </p:blipFill>
        <p:spPr>
          <a:xfrm>
            <a:off x="527050" y="1452546"/>
            <a:ext cx="5157826" cy="4214191"/>
          </a:xfrm>
          <a:prstGeom prst="rect">
            <a:avLst/>
          </a:prstGeom>
        </p:spPr>
      </p:pic>
    </p:spTree>
    <p:extLst>
      <p:ext uri="{BB962C8B-B14F-4D97-AF65-F5344CB8AC3E}">
        <p14:creationId xmlns:p14="http://schemas.microsoft.com/office/powerpoint/2010/main" val="1067735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olidFill>
                  <a:schemeClr val="accent1"/>
                </a:solidFill>
              </a:rPr>
              <a:t>External repositories</a:t>
            </a:r>
            <a:endParaRPr lang="en-US"/>
          </a:p>
        </p:txBody>
      </p:sp>
      <p:pic>
        <p:nvPicPr>
          <p:cNvPr id="7" name="Picture 6"/>
          <p:cNvPicPr>
            <a:picLocks noChangeAspect="1"/>
          </p:cNvPicPr>
          <p:nvPr/>
        </p:nvPicPr>
        <p:blipFill rotWithShape="1">
          <a:blip r:embed="rId3"/>
          <a:srcRect b="35513"/>
          <a:stretch/>
        </p:blipFill>
        <p:spPr>
          <a:xfrm>
            <a:off x="240896" y="1818326"/>
            <a:ext cx="2460148" cy="1311374"/>
          </a:xfrm>
          <a:prstGeom prst="rect">
            <a:avLst/>
          </a:prstGeom>
        </p:spPr>
      </p:pic>
      <p:sp>
        <p:nvSpPr>
          <p:cNvPr id="8" name="Title 1"/>
          <p:cNvSpPr txBox="1">
            <a:spLocks/>
          </p:cNvSpPr>
          <p:nvPr/>
        </p:nvSpPr>
        <p:spPr>
          <a:xfrm>
            <a:off x="240896" y="1366685"/>
            <a:ext cx="2600219" cy="344416"/>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000" b="1" kern="1200">
                <a:solidFill>
                  <a:schemeClr val="accent4"/>
                </a:solidFill>
                <a:latin typeface="+mj-lt"/>
                <a:ea typeface="+mj-ea"/>
                <a:cs typeface="+mj-cs"/>
              </a:defRPr>
            </a:lvl1pPr>
          </a:lstStyle>
          <a:p>
            <a:r>
              <a:rPr lang="en-US" sz="1800">
                <a:solidFill>
                  <a:schemeClr val="accent1"/>
                </a:solidFill>
                <a:latin typeface="+mn-lt"/>
              </a:rPr>
              <a:t>Barcode of Life (BOLD)</a:t>
            </a:r>
          </a:p>
        </p:txBody>
      </p:sp>
      <p:pic>
        <p:nvPicPr>
          <p:cNvPr id="9" name="Picture 8"/>
          <p:cNvPicPr>
            <a:picLocks noChangeAspect="1"/>
          </p:cNvPicPr>
          <p:nvPr/>
        </p:nvPicPr>
        <p:blipFill rotWithShape="1">
          <a:blip r:embed="rId4"/>
          <a:srcRect t="1" b="37526"/>
          <a:stretch/>
        </p:blipFill>
        <p:spPr>
          <a:xfrm>
            <a:off x="2926103" y="1832722"/>
            <a:ext cx="2596618" cy="1172088"/>
          </a:xfrm>
          <a:prstGeom prst="rect">
            <a:avLst/>
          </a:prstGeom>
        </p:spPr>
      </p:pic>
      <p:sp>
        <p:nvSpPr>
          <p:cNvPr id="10" name="Title 1"/>
          <p:cNvSpPr txBox="1">
            <a:spLocks/>
          </p:cNvSpPr>
          <p:nvPr/>
        </p:nvSpPr>
        <p:spPr>
          <a:xfrm>
            <a:off x="2941601" y="1296665"/>
            <a:ext cx="1259816" cy="414890"/>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000" b="1" kern="1200">
                <a:solidFill>
                  <a:schemeClr val="accent4"/>
                </a:solidFill>
                <a:latin typeface="+mj-lt"/>
                <a:ea typeface="+mj-ea"/>
                <a:cs typeface="+mj-cs"/>
              </a:defRPr>
            </a:lvl1pPr>
          </a:lstStyle>
          <a:p>
            <a:r>
              <a:rPr lang="en-US" sz="1800">
                <a:solidFill>
                  <a:schemeClr val="accent1"/>
                </a:solidFill>
                <a:latin typeface="+mn-lt"/>
              </a:rPr>
              <a:t>MG-RAST</a:t>
            </a:r>
          </a:p>
        </p:txBody>
      </p:sp>
      <p:pic>
        <p:nvPicPr>
          <p:cNvPr id="2" name="Picture 1"/>
          <p:cNvPicPr>
            <a:picLocks noChangeAspect="1"/>
          </p:cNvPicPr>
          <p:nvPr/>
        </p:nvPicPr>
        <p:blipFill rotWithShape="1">
          <a:blip r:embed="rId5"/>
          <a:srcRect l="4492" t="20025" r="75964" b="54148"/>
          <a:stretch/>
        </p:blipFill>
        <p:spPr>
          <a:xfrm>
            <a:off x="5741785" y="1818326"/>
            <a:ext cx="2849190" cy="1205335"/>
          </a:xfrm>
          <a:prstGeom prst="rect">
            <a:avLst/>
          </a:prstGeom>
        </p:spPr>
      </p:pic>
      <p:sp>
        <p:nvSpPr>
          <p:cNvPr id="11" name="Title 1"/>
          <p:cNvSpPr txBox="1">
            <a:spLocks/>
          </p:cNvSpPr>
          <p:nvPr/>
        </p:nvSpPr>
        <p:spPr>
          <a:xfrm>
            <a:off x="5741785" y="1356856"/>
            <a:ext cx="3557847" cy="347642"/>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000" b="1" kern="1200">
                <a:solidFill>
                  <a:schemeClr val="accent4"/>
                </a:solidFill>
                <a:latin typeface="+mj-lt"/>
                <a:ea typeface="+mj-ea"/>
                <a:cs typeface="+mj-cs"/>
              </a:defRPr>
            </a:lvl1pPr>
          </a:lstStyle>
          <a:p>
            <a:r>
              <a:rPr lang="en-US" sz="1800">
                <a:solidFill>
                  <a:schemeClr val="accent1"/>
                </a:solidFill>
                <a:latin typeface="+mn-lt"/>
              </a:rPr>
              <a:t>Sequence Read Archive (SRA)</a:t>
            </a:r>
          </a:p>
        </p:txBody>
      </p:sp>
      <p:pic>
        <p:nvPicPr>
          <p:cNvPr id="12" name="Picture 11"/>
          <p:cNvPicPr>
            <a:picLocks noChangeAspect="1"/>
          </p:cNvPicPr>
          <p:nvPr/>
        </p:nvPicPr>
        <p:blipFill rotWithShape="1">
          <a:blip r:embed="rId6"/>
          <a:srcRect t="-1" b="4847"/>
          <a:stretch/>
        </p:blipFill>
        <p:spPr>
          <a:xfrm>
            <a:off x="267996" y="3532202"/>
            <a:ext cx="2460148" cy="2278663"/>
          </a:xfrm>
          <a:prstGeom prst="rect">
            <a:avLst/>
          </a:prstGeom>
        </p:spPr>
      </p:pic>
      <p:sp>
        <p:nvSpPr>
          <p:cNvPr id="13" name="Title 1"/>
          <p:cNvSpPr txBox="1">
            <a:spLocks/>
          </p:cNvSpPr>
          <p:nvPr/>
        </p:nvSpPr>
        <p:spPr>
          <a:xfrm>
            <a:off x="267996" y="2847743"/>
            <a:ext cx="2600219" cy="674314"/>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000" b="1" kern="1200">
                <a:solidFill>
                  <a:schemeClr val="accent4"/>
                </a:solidFill>
                <a:latin typeface="+mj-lt"/>
                <a:ea typeface="+mj-ea"/>
                <a:cs typeface="+mj-cs"/>
              </a:defRPr>
            </a:lvl1pPr>
          </a:lstStyle>
          <a:p>
            <a:r>
              <a:rPr lang="en-US" sz="1800">
                <a:solidFill>
                  <a:schemeClr val="accent1"/>
                </a:solidFill>
                <a:latin typeface="+mn-lt"/>
              </a:rPr>
              <a:t>AERONET</a:t>
            </a:r>
          </a:p>
        </p:txBody>
      </p:sp>
      <p:pic>
        <p:nvPicPr>
          <p:cNvPr id="14" name="Picture 13"/>
          <p:cNvPicPr>
            <a:picLocks noChangeAspect="1"/>
          </p:cNvPicPr>
          <p:nvPr/>
        </p:nvPicPr>
        <p:blipFill>
          <a:blip r:embed="rId7"/>
          <a:stretch>
            <a:fillRect/>
          </a:stretch>
        </p:blipFill>
        <p:spPr>
          <a:xfrm>
            <a:off x="2953907" y="3549799"/>
            <a:ext cx="2586219" cy="2227630"/>
          </a:xfrm>
          <a:prstGeom prst="rect">
            <a:avLst/>
          </a:prstGeom>
        </p:spPr>
      </p:pic>
      <p:sp>
        <p:nvSpPr>
          <p:cNvPr id="15" name="Title 1"/>
          <p:cNvSpPr txBox="1">
            <a:spLocks/>
          </p:cNvSpPr>
          <p:nvPr/>
        </p:nvSpPr>
        <p:spPr>
          <a:xfrm>
            <a:off x="2939907" y="3144828"/>
            <a:ext cx="2600219" cy="355458"/>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000" b="1" kern="1200">
                <a:solidFill>
                  <a:schemeClr val="accent4"/>
                </a:solidFill>
                <a:latin typeface="+mj-lt"/>
                <a:ea typeface="+mj-ea"/>
                <a:cs typeface="+mj-cs"/>
              </a:defRPr>
            </a:lvl1pPr>
          </a:lstStyle>
          <a:p>
            <a:r>
              <a:rPr lang="en-US" sz="1800" err="1">
                <a:solidFill>
                  <a:schemeClr val="accent1"/>
                </a:solidFill>
                <a:latin typeface="+mn-lt"/>
              </a:rPr>
              <a:t>PhenoCam</a:t>
            </a:r>
            <a:r>
              <a:rPr lang="en-US" sz="1800">
                <a:solidFill>
                  <a:schemeClr val="accent1"/>
                </a:solidFill>
                <a:latin typeface="+mn-lt"/>
              </a:rPr>
              <a:t> Network</a:t>
            </a:r>
          </a:p>
        </p:txBody>
      </p:sp>
      <p:sp>
        <p:nvSpPr>
          <p:cNvPr id="16" name="Title 1"/>
          <p:cNvSpPr txBox="1">
            <a:spLocks/>
          </p:cNvSpPr>
          <p:nvPr/>
        </p:nvSpPr>
        <p:spPr>
          <a:xfrm>
            <a:off x="5813477" y="2836729"/>
            <a:ext cx="2600219" cy="674314"/>
          </a:xfrm>
          <a:prstGeom prst="rect">
            <a:avLst/>
          </a:prstGeom>
        </p:spPr>
        <p:txBody>
          <a:bodyPr vert="horz" lIns="0" tIns="0" rIns="0" bIns="0" rtlCol="0" anchor="b" anchorCtr="0">
            <a:normAutofit fontScale="97500"/>
          </a:bodyPr>
          <a:lstStyle>
            <a:lvl1pPr algn="l" defTabSz="914400" rtl="0" eaLnBrk="1" latinLnBrk="0" hangingPunct="1">
              <a:lnSpc>
                <a:spcPct val="85000"/>
              </a:lnSpc>
              <a:spcBef>
                <a:spcPct val="0"/>
              </a:spcBef>
              <a:buNone/>
              <a:defRPr sz="3000" b="1" kern="1200">
                <a:solidFill>
                  <a:schemeClr val="accent4"/>
                </a:solidFill>
                <a:latin typeface="+mj-lt"/>
                <a:ea typeface="+mj-ea"/>
                <a:cs typeface="+mj-cs"/>
              </a:defRPr>
            </a:lvl1pPr>
          </a:lstStyle>
          <a:p>
            <a:r>
              <a:rPr lang="en-US" sz="1800" err="1">
                <a:solidFill>
                  <a:schemeClr val="accent1"/>
                </a:solidFill>
                <a:latin typeface="+mn-lt"/>
              </a:rPr>
              <a:t>OpenTopography</a:t>
            </a:r>
            <a:endParaRPr lang="en-US" sz="1800">
              <a:solidFill>
                <a:schemeClr val="accent1"/>
              </a:solidFill>
              <a:latin typeface="+mn-lt"/>
            </a:endParaRPr>
          </a:p>
        </p:txBody>
      </p:sp>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b="13622"/>
          <a:stretch/>
        </p:blipFill>
        <p:spPr>
          <a:xfrm>
            <a:off x="5741785" y="3549799"/>
            <a:ext cx="2859290" cy="2251233"/>
          </a:xfrm>
          <a:prstGeom prst="rect">
            <a:avLst/>
          </a:prstGeom>
        </p:spPr>
      </p:pic>
    </p:spTree>
    <p:extLst>
      <p:ext uri="{BB962C8B-B14F-4D97-AF65-F5344CB8AC3E}">
        <p14:creationId xmlns:p14="http://schemas.microsoft.com/office/powerpoint/2010/main" val="1154533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NEON’s data collection methods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420514"/>
            <a:ext cx="1155192" cy="115519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99141"/>
            <a:ext cx="1155192" cy="11582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195829"/>
            <a:ext cx="1155192" cy="1155192"/>
          </a:xfrm>
          <a:prstGeom prst="rect">
            <a:avLst/>
          </a:prstGeom>
        </p:spPr>
      </p:pic>
      <p:sp>
        <p:nvSpPr>
          <p:cNvPr id="9" name="TextBox 8"/>
          <p:cNvSpPr txBox="1"/>
          <p:nvPr/>
        </p:nvSpPr>
        <p:spPr>
          <a:xfrm>
            <a:off x="1951823" y="1483475"/>
            <a:ext cx="2961142" cy="954107"/>
          </a:xfrm>
          <a:prstGeom prst="rect">
            <a:avLst/>
          </a:prstGeom>
          <a:noFill/>
        </p:spPr>
        <p:txBody>
          <a:bodyPr wrap="square" rtlCol="0">
            <a:spAutoFit/>
          </a:bodyPr>
          <a:lstStyle/>
          <a:p>
            <a:r>
              <a:rPr lang="en-US" sz="2800" dirty="0">
                <a:solidFill>
                  <a:schemeClr val="accent6"/>
                </a:solidFill>
              </a:rPr>
              <a:t>Automated instruments</a:t>
            </a:r>
          </a:p>
        </p:txBody>
      </p:sp>
      <p:sp>
        <p:nvSpPr>
          <p:cNvPr id="10" name="TextBox 9"/>
          <p:cNvSpPr txBox="1"/>
          <p:nvPr/>
        </p:nvSpPr>
        <p:spPr>
          <a:xfrm>
            <a:off x="1934067" y="2799141"/>
            <a:ext cx="3426091" cy="954107"/>
          </a:xfrm>
          <a:prstGeom prst="rect">
            <a:avLst/>
          </a:prstGeom>
          <a:noFill/>
        </p:spPr>
        <p:txBody>
          <a:bodyPr wrap="square" rtlCol="0">
            <a:spAutoFit/>
          </a:bodyPr>
          <a:lstStyle/>
          <a:p>
            <a:r>
              <a:rPr lang="en-US" sz="2800">
                <a:solidFill>
                  <a:schemeClr val="accent6"/>
                </a:solidFill>
              </a:rPr>
              <a:t>Observational sampling</a:t>
            </a:r>
          </a:p>
        </p:txBody>
      </p:sp>
      <p:sp>
        <p:nvSpPr>
          <p:cNvPr id="11" name="TextBox 10"/>
          <p:cNvSpPr txBox="1"/>
          <p:nvPr/>
        </p:nvSpPr>
        <p:spPr>
          <a:xfrm>
            <a:off x="1934067" y="4195829"/>
            <a:ext cx="3426090" cy="954107"/>
          </a:xfrm>
          <a:prstGeom prst="rect">
            <a:avLst/>
          </a:prstGeom>
          <a:noFill/>
        </p:spPr>
        <p:txBody>
          <a:bodyPr wrap="square" rtlCol="0">
            <a:spAutoFit/>
          </a:bodyPr>
          <a:lstStyle/>
          <a:p>
            <a:r>
              <a:rPr lang="en-US" sz="2800">
                <a:solidFill>
                  <a:schemeClr val="accent6"/>
                </a:solidFill>
              </a:rPr>
              <a:t>Airborne remote sensing</a:t>
            </a:r>
          </a:p>
        </p:txBody>
      </p:sp>
      <p:sp>
        <p:nvSpPr>
          <p:cNvPr id="12" name="TextBox 11"/>
          <p:cNvSpPr txBox="1"/>
          <p:nvPr/>
        </p:nvSpPr>
        <p:spPr>
          <a:xfrm>
            <a:off x="4912965" y="1611521"/>
            <a:ext cx="3773835" cy="707886"/>
          </a:xfrm>
          <a:prstGeom prst="rect">
            <a:avLst/>
          </a:prstGeom>
          <a:noFill/>
        </p:spPr>
        <p:txBody>
          <a:bodyPr wrap="square" rtlCol="0">
            <a:spAutoFit/>
          </a:bodyPr>
          <a:lstStyle/>
          <a:p>
            <a:r>
              <a:rPr lang="en-US" sz="2000" dirty="0" smtClean="0">
                <a:solidFill>
                  <a:schemeClr val="accent6"/>
                </a:solidFill>
              </a:rPr>
              <a:t>This presentation will focus on this component of NEON</a:t>
            </a:r>
            <a:endParaRPr lang="en-US" sz="2000" dirty="0">
              <a:solidFill>
                <a:schemeClr val="accent6"/>
              </a:solidFill>
            </a:endParaRPr>
          </a:p>
        </p:txBody>
      </p:sp>
      <p:sp>
        <p:nvSpPr>
          <p:cNvPr id="2" name="Rectangle 1"/>
          <p:cNvSpPr/>
          <p:nvPr/>
        </p:nvSpPr>
        <p:spPr bwMode="auto">
          <a:xfrm>
            <a:off x="376882" y="1217141"/>
            <a:ext cx="3688492" cy="1476632"/>
          </a:xfrm>
          <a:prstGeom prst="rect">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5" name="Straight Arrow Connector 4"/>
          <p:cNvCxnSpPr>
            <a:stCxn id="9" idx="3"/>
          </p:cNvCxnSpPr>
          <p:nvPr/>
        </p:nvCxnSpPr>
        <p:spPr>
          <a:xfrm flipH="1" flipV="1">
            <a:off x="4065374" y="1958546"/>
            <a:ext cx="847591" cy="198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096257" y="3119402"/>
            <a:ext cx="3164236" cy="2085944"/>
            <a:chOff x="5096257" y="3119402"/>
            <a:chExt cx="3164236" cy="2085944"/>
          </a:xfrm>
        </p:grpSpPr>
        <p:sp>
          <p:nvSpPr>
            <p:cNvPr id="14" name="TextBox 13"/>
            <p:cNvSpPr txBox="1"/>
            <p:nvPr/>
          </p:nvSpPr>
          <p:spPr>
            <a:xfrm rot="5400000">
              <a:off x="4490382" y="4136216"/>
              <a:ext cx="1627336"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solidFill>
                    <a:schemeClr val="accent6"/>
                  </a:solidFill>
                </a:rPr>
                <a:t>Traceable</a:t>
              </a:r>
              <a:endParaRPr lang="en-US" sz="2000" dirty="0">
                <a:solidFill>
                  <a:schemeClr val="accent6"/>
                </a:solidFill>
              </a:endParaRPr>
            </a:p>
          </p:txBody>
        </p:sp>
        <p:sp>
          <p:nvSpPr>
            <p:cNvPr id="15" name="TextBox 14"/>
            <p:cNvSpPr txBox="1"/>
            <p:nvPr/>
          </p:nvSpPr>
          <p:spPr>
            <a:xfrm>
              <a:off x="5096257" y="3119402"/>
              <a:ext cx="3164236"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solidFill>
                    <a:schemeClr val="accent6"/>
                  </a:solidFill>
                </a:rPr>
                <a:t>Standardized Framework</a:t>
              </a:r>
              <a:endParaRPr lang="en-US" sz="2000" dirty="0">
                <a:solidFill>
                  <a:schemeClr val="accent6"/>
                </a:solidFill>
              </a:endParaRPr>
            </a:p>
          </p:txBody>
        </p:sp>
        <p:sp>
          <p:nvSpPr>
            <p:cNvPr id="16" name="TextBox 15"/>
            <p:cNvSpPr txBox="1"/>
            <p:nvPr/>
          </p:nvSpPr>
          <p:spPr>
            <a:xfrm rot="5400000">
              <a:off x="5901346" y="4136216"/>
              <a:ext cx="162733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solidFill>
                    <a:schemeClr val="accent6"/>
                  </a:solidFill>
                </a:rPr>
                <a:t>Reliable</a:t>
              </a:r>
              <a:endParaRPr lang="en-US" sz="2000" dirty="0">
                <a:solidFill>
                  <a:schemeClr val="accent6"/>
                </a:solidFill>
              </a:endParaRPr>
            </a:p>
          </p:txBody>
        </p:sp>
        <p:sp>
          <p:nvSpPr>
            <p:cNvPr id="17" name="TextBox 16"/>
            <p:cNvSpPr txBox="1"/>
            <p:nvPr/>
          </p:nvSpPr>
          <p:spPr>
            <a:xfrm rot="5400000">
              <a:off x="7217521" y="4162374"/>
              <a:ext cx="168583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solidFill>
                    <a:schemeClr val="accent6"/>
                  </a:solidFill>
                </a:rPr>
                <a:t>Transparent </a:t>
              </a:r>
              <a:endParaRPr lang="en-US" sz="2000" dirty="0">
                <a:solidFill>
                  <a:schemeClr val="accent6"/>
                </a:solidFill>
              </a:endParaRPr>
            </a:p>
          </p:txBody>
        </p:sp>
      </p:grpSp>
    </p:spTree>
    <p:extLst>
      <p:ext uri="{BB962C8B-B14F-4D97-AF65-F5344CB8AC3E}">
        <p14:creationId xmlns:p14="http://schemas.microsoft.com/office/powerpoint/2010/main" val="27732744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Battelle">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004280"/>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Presentation_PPT_NEON-Battelle" id="{728C444B-081B-1946-8528-62FABB512F83}" vid="{1022DF4F-7E13-134B-971D-B6F6391E17E7}"/>
    </a:ext>
  </a:extLst>
</a:theme>
</file>

<file path=ppt/theme/theme2.xml><?xml version="1.0" encoding="utf-8"?>
<a:theme xmlns:a="http://schemas.openxmlformats.org/drawingml/2006/main" name="Office Theme">
  <a:themeElements>
    <a:clrScheme name="Battelle">
      <a:dk1>
        <a:sysClr val="windowText" lastClr="000000"/>
      </a:dk1>
      <a:lt1>
        <a:sysClr val="window" lastClr="FFFFFF"/>
      </a:lt1>
      <a:dk2>
        <a:srgbClr val="004280"/>
      </a:dk2>
      <a:lt2>
        <a:srgbClr val="D2D2D2"/>
      </a:lt2>
      <a:accent1>
        <a:srgbClr val="0076BE"/>
      </a:accent1>
      <a:accent2>
        <a:srgbClr val="DF6420"/>
      </a:accent2>
      <a:accent3>
        <a:srgbClr val="73B564"/>
      </a:accent3>
      <a:accent4>
        <a:srgbClr val="FAA41A"/>
      </a:accent4>
      <a:accent5>
        <a:srgbClr val="004280"/>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ttelle">
      <a:dk1>
        <a:sysClr val="windowText" lastClr="000000"/>
      </a:dk1>
      <a:lt1>
        <a:sysClr val="window" lastClr="FFFFFF"/>
      </a:lt1>
      <a:dk2>
        <a:srgbClr val="004280"/>
      </a:dk2>
      <a:lt2>
        <a:srgbClr val="D2D2D2"/>
      </a:lt2>
      <a:accent1>
        <a:srgbClr val="0076BE"/>
      </a:accent1>
      <a:accent2>
        <a:srgbClr val="DF6420"/>
      </a:accent2>
      <a:accent3>
        <a:srgbClr val="73B564"/>
      </a:accent3>
      <a:accent4>
        <a:srgbClr val="FAA41A"/>
      </a:accent4>
      <a:accent5>
        <a:srgbClr val="004280"/>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608DF23E86174B865D3FA9309C167A" ma:contentTypeVersion="2" ma:contentTypeDescription="Create a new document." ma:contentTypeScope="" ma:versionID="f9de68a20c5bf2e99488ab1cae142a55">
  <xsd:schema xmlns:xsd="http://www.w3.org/2001/XMLSchema" xmlns:xs="http://www.w3.org/2001/XMLSchema" xmlns:p="http://schemas.microsoft.com/office/2006/metadata/properties" xmlns:ns2="2668cb7e-68ee-46a4-b887-4a177a850ef0" targetNamespace="http://schemas.microsoft.com/office/2006/metadata/properties" ma:root="true" ma:fieldsID="d45e813e21e001aa7c12de7fef5a31b9" ns2:_="">
    <xsd:import namespace="2668cb7e-68ee-46a4-b887-4a177a850ef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8cb7e-68ee-46a4-b887-4a177a850e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3E7B9-E289-4D4D-BACE-E448DAECC0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68cb7e-68ee-46a4-b887-4a177a850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FDE722-280F-4BD7-A9F5-DA157BE8E932}">
  <ds:schemaRefs>
    <ds:schemaRef ds:uri="http://www.w3.org/XML/1998/namespac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dcmitype/"/>
    <ds:schemaRef ds:uri="2668cb7e-68ee-46a4-b887-4a177a850ef0"/>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8761D379-E87B-4DA9-96C4-499F0D311E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12416</TotalTime>
  <Words>4474</Words>
  <Application>Microsoft Office PowerPoint</Application>
  <PresentationFormat>On-screen Show (4:3)</PresentationFormat>
  <Paragraphs>972</Paragraphs>
  <Slides>64</Slides>
  <Notes>61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Default Theme</vt:lpstr>
      <vt:lpstr>think-cell Slide</vt:lpstr>
      <vt:lpstr>Data &amp; infrastructure to understand changing ecosystems</vt:lpstr>
      <vt:lpstr>What is the National Ecological Observatory Network (NEON)? </vt:lpstr>
      <vt:lpstr>The NEON Project:  Addressing Science Challenges</vt:lpstr>
      <vt:lpstr>PowerPoint Presentation</vt:lpstr>
      <vt:lpstr>NEON’s data collection methods</vt:lpstr>
      <vt:lpstr>Data collection at colocated sites</vt:lpstr>
      <vt:lpstr>Data portal</vt:lpstr>
      <vt:lpstr>External repositories</vt:lpstr>
      <vt:lpstr>NEON’s data collection methods</vt:lpstr>
      <vt:lpstr>Standardized Framework</vt:lpstr>
      <vt:lpstr>Standardized Framework</vt:lpstr>
      <vt:lpstr>Standardized Framework</vt:lpstr>
      <vt:lpstr>Calibration Uncertainty</vt:lpstr>
      <vt:lpstr>Calibration Uncertainty</vt:lpstr>
      <vt:lpstr>Calibration Uncertainty </vt:lpstr>
      <vt:lpstr>Calibration Uncertainty </vt:lpstr>
      <vt:lpstr>Traceable Calibrations to Measurement Uncertainty </vt:lpstr>
      <vt:lpstr>Measurement Uncertainty </vt:lpstr>
      <vt:lpstr>Automated QAQC of the data products</vt:lpstr>
      <vt:lpstr>Example</vt:lpstr>
      <vt:lpstr>Current and Future work</vt:lpstr>
      <vt:lpstr>Learn more at neonscience.org</vt:lpstr>
      <vt:lpstr>PowerPoint Presentation</vt:lpstr>
      <vt:lpstr>Why is NEON important?</vt:lpstr>
      <vt:lpstr>NEON can be used to:  Detect changes in how our ecosystems function over time</vt:lpstr>
      <vt:lpstr>NEON can be used to:  Integrate ecological observations across multiple scales </vt:lpstr>
      <vt:lpstr>NEON can be used to:  Integrate ecological observations across multiple scales</vt:lpstr>
      <vt:lpstr>NEON can be used to:  Enable environmental forecasting</vt:lpstr>
      <vt:lpstr>How does NEON work?</vt:lpstr>
      <vt:lpstr>NEON’s ecoclimatic domain design</vt:lpstr>
      <vt:lpstr>Collection systems at a site</vt:lpstr>
      <vt:lpstr>Automated instruments: atmospheric data</vt:lpstr>
      <vt:lpstr>PowerPoint Presentation</vt:lpstr>
      <vt:lpstr>Linking measurements</vt:lpstr>
      <vt:lpstr>Linking measurements</vt:lpstr>
      <vt:lpstr>Observational sampling</vt:lpstr>
      <vt:lpstr>Terrestrial organisms &amp; biogeochemical data</vt:lpstr>
      <vt:lpstr>Aquatic organisms &amp; biogeochemical data</vt:lpstr>
      <vt:lpstr>Bathymetry &amp; morphology</vt:lpstr>
      <vt:lpstr>Field operations</vt:lpstr>
      <vt:lpstr>Airborne remote sensing The Airborne Observation Platform (AOP)</vt:lpstr>
      <vt:lpstr>Data processing example</vt:lpstr>
      <vt:lpstr>Using NEON</vt:lpstr>
      <vt:lpstr>Data portal</vt:lpstr>
      <vt:lpstr>Sample archive</vt:lpstr>
      <vt:lpstr>Assignable assets program</vt:lpstr>
      <vt:lpstr>Learn &amp; Experience </vt:lpstr>
      <vt:lpstr>NEON enables a broad user community to do more</vt:lpstr>
      <vt:lpstr>Supplemental/Detail slides</vt:lpstr>
      <vt:lpstr>Core &amp; Relocatable Sites</vt:lpstr>
      <vt:lpstr>Undergraduate research internships</vt:lpstr>
      <vt:lpstr>Seasonal Field Work</vt:lpstr>
      <vt:lpstr>PowerPoint Presentation</vt:lpstr>
      <vt:lpstr>Colocated LTER and NEON sites</vt:lpstr>
      <vt:lpstr>PowerPoint Presentation</vt:lpstr>
      <vt:lpstr>Comparison of Met. Station Measurements</vt:lpstr>
      <vt:lpstr>Terrestrial Field Sites</vt:lpstr>
      <vt:lpstr>Aquatic Field Sites – wadable </vt:lpstr>
      <vt:lpstr>Aquatic Field Sites - lakes</vt:lpstr>
      <vt:lpstr>Soil Array</vt:lpstr>
      <vt:lpstr>PowerPoint Presentation</vt:lpstr>
      <vt:lpstr>NEON Advisory Groups</vt:lpstr>
      <vt:lpstr>2017 Macrosystems Biology Awards</vt:lpstr>
      <vt:lpstr>NEON Technical Working Groups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&amp; infrastructure to understand changing ecosystems</dc:title>
  <dc:creator>Janae Csavina</dc:creator>
  <cp:lastModifiedBy>Hampapuram Ramapriyan</cp:lastModifiedBy>
  <cp:revision>30</cp:revision>
  <cp:lastPrinted>2018-04-06T20:49:14Z</cp:lastPrinted>
  <dcterms:modified xsi:type="dcterms:W3CDTF">2018-04-09T16:29:35Z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Onscreen</vt:lpwstr>
  </property>
  <property fmtid="{D5CDD505-2E9C-101B-9397-08002B2CF9AE}" pid="3" name="WizKit Template Version">
    <vt:i4>4</vt:i4>
  </property>
  <property fmtid="{D5CDD505-2E9C-101B-9397-08002B2CF9AE}" pid="4" name="ContentTypeId">
    <vt:lpwstr>0x010100D6608DF23E86174B865D3FA9309C167A</vt:lpwstr>
  </property>
</Properties>
</file>