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2"/>
  </p:notesMasterIdLst>
  <p:sldIdLst>
    <p:sldId id="294" r:id="rId3"/>
    <p:sldId id="305" r:id="rId4"/>
    <p:sldId id="297" r:id="rId5"/>
    <p:sldId id="299" r:id="rId6"/>
    <p:sldId id="301" r:id="rId7"/>
    <p:sldId id="304" r:id="rId8"/>
    <p:sldId id="300" r:id="rId9"/>
    <p:sldId id="293" r:id="rId10"/>
    <p:sldId id="292" r:id="rId11"/>
  </p:sldIdLst>
  <p:sldSz cx="13004800" cy="9753600"/>
  <p:notesSz cx="6858000" cy="9144000"/>
  <p:defaultTextStyle>
    <a:defPPr>
      <a:defRPr lang="en-US"/>
    </a:defPPr>
    <a:lvl1pPr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E6F523"/>
    <a:srgbClr val="FF45F6"/>
    <a:srgbClr val="13F84F"/>
    <a:srgbClr val="02FEFE"/>
    <a:srgbClr val="83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76" autoAdjust="0"/>
  </p:normalViewPr>
  <p:slideViewPr>
    <p:cSldViewPr>
      <p:cViewPr varScale="1">
        <p:scale>
          <a:sx n="67" d="100"/>
          <a:sy n="67" d="100"/>
        </p:scale>
        <p:origin x="-234" y="-114"/>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84825-26AC-4BBD-8CCB-3A3916CAB7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46202B-FD9E-4010-904B-C6C3825E943F}">
      <dgm:prSet/>
      <dgm:spPr/>
      <dgm:t>
        <a:bodyPr/>
        <a:lstStyle/>
        <a:p>
          <a:pPr rtl="0"/>
          <a:r>
            <a:rPr lang="en-US" dirty="0" smtClean="0"/>
            <a:t>Can help a potential user find your data and learn enough to decide whether they can  re-use it for their own work</a:t>
          </a:r>
          <a:endParaRPr lang="en-US" dirty="0"/>
        </a:p>
      </dgm:t>
    </dgm:pt>
    <dgm:pt modelId="{9CF4E909-7BB7-428C-9F44-D13FF6155413}" type="parTrans" cxnId="{804EBC5F-A530-4309-85EF-28661D78E478}">
      <dgm:prSet/>
      <dgm:spPr/>
      <dgm:t>
        <a:bodyPr/>
        <a:lstStyle/>
        <a:p>
          <a:endParaRPr lang="en-US"/>
        </a:p>
      </dgm:t>
    </dgm:pt>
    <dgm:pt modelId="{8C41313F-0327-4E6D-BDAB-04E7EAD01D0A}" type="sibTrans" cxnId="{804EBC5F-A530-4309-85EF-28661D78E478}">
      <dgm:prSet/>
      <dgm:spPr/>
      <dgm:t>
        <a:bodyPr/>
        <a:lstStyle/>
        <a:p>
          <a:endParaRPr lang="en-US"/>
        </a:p>
      </dgm:t>
    </dgm:pt>
    <dgm:pt modelId="{D441ED48-45BA-4D6C-8A34-72E6A89DDDA9}">
      <dgm:prSet/>
      <dgm:spPr/>
      <dgm:t>
        <a:bodyPr/>
        <a:lstStyle/>
        <a:p>
          <a:pPr rtl="0"/>
          <a:endParaRPr lang="en-US" dirty="0"/>
        </a:p>
      </dgm:t>
    </dgm:pt>
    <dgm:pt modelId="{99653AC5-49D9-4D1B-BC98-FCCDE40F7B68}" type="parTrans" cxnId="{64F3CD2E-B892-4963-8C3D-2EC00B9C4509}">
      <dgm:prSet/>
      <dgm:spPr/>
      <dgm:t>
        <a:bodyPr/>
        <a:lstStyle/>
        <a:p>
          <a:endParaRPr lang="en-US"/>
        </a:p>
      </dgm:t>
    </dgm:pt>
    <dgm:pt modelId="{54C88767-E121-46B3-ABD7-5D960414F94F}" type="sibTrans" cxnId="{64F3CD2E-B892-4963-8C3D-2EC00B9C4509}">
      <dgm:prSet/>
      <dgm:spPr/>
      <dgm:t>
        <a:bodyPr/>
        <a:lstStyle/>
        <a:p>
          <a:endParaRPr lang="en-US"/>
        </a:p>
      </dgm:t>
    </dgm:pt>
    <dgm:pt modelId="{BA5BC60D-77F7-4922-8D70-FB7C21811523}">
      <dgm:prSet/>
      <dgm:spPr/>
      <dgm:t>
        <a:bodyPr/>
        <a:lstStyle/>
        <a:p>
          <a:pPr rtl="0"/>
          <a:r>
            <a:rPr lang="en-US" dirty="0" smtClean="0"/>
            <a:t>Can help you establish your credibility &amp; reputation:</a:t>
          </a:r>
          <a:endParaRPr lang="en-US" dirty="0"/>
        </a:p>
      </dgm:t>
    </dgm:pt>
    <dgm:pt modelId="{AB9DDF8D-B95B-4DF4-9650-BE8BB6296C67}" type="parTrans" cxnId="{7B877474-16DD-4669-BCB5-2A00A17F3F0D}">
      <dgm:prSet/>
      <dgm:spPr/>
      <dgm:t>
        <a:bodyPr/>
        <a:lstStyle/>
        <a:p>
          <a:endParaRPr lang="en-US"/>
        </a:p>
      </dgm:t>
    </dgm:pt>
    <dgm:pt modelId="{23F34348-7214-42E6-A591-F7B12C0E6310}" type="sibTrans" cxnId="{7B877474-16DD-4669-BCB5-2A00A17F3F0D}">
      <dgm:prSet/>
      <dgm:spPr/>
      <dgm:t>
        <a:bodyPr/>
        <a:lstStyle/>
        <a:p>
          <a:endParaRPr lang="en-US"/>
        </a:p>
      </dgm:t>
    </dgm:pt>
    <dgm:pt modelId="{58DA6922-730B-49AB-89B0-BD9660A37140}">
      <dgm:prSet/>
      <dgm:spPr/>
      <dgm:t>
        <a:bodyPr/>
        <a:lstStyle/>
        <a:p>
          <a:pPr rtl="0"/>
          <a:r>
            <a:rPr lang="en-US" dirty="0" smtClean="0"/>
            <a:t>Are often the means by which agencies &amp; institutions evaluate grant proposals</a:t>
          </a:r>
          <a:endParaRPr lang="en-US" dirty="0"/>
        </a:p>
      </dgm:t>
    </dgm:pt>
    <dgm:pt modelId="{21FD6799-75CD-41C2-AAEF-323BE5BEE97E}" type="parTrans" cxnId="{B08DC5B1-1C95-4207-AA05-41EB8AE17A65}">
      <dgm:prSet/>
      <dgm:spPr/>
      <dgm:t>
        <a:bodyPr/>
        <a:lstStyle/>
        <a:p>
          <a:endParaRPr lang="en-US"/>
        </a:p>
      </dgm:t>
    </dgm:pt>
    <dgm:pt modelId="{4ACDE489-8BEB-4D7D-9C2D-ABF2301BB438}" type="sibTrans" cxnId="{B08DC5B1-1C95-4207-AA05-41EB8AE17A65}">
      <dgm:prSet/>
      <dgm:spPr/>
      <dgm:t>
        <a:bodyPr/>
        <a:lstStyle/>
        <a:p>
          <a:endParaRPr lang="en-US"/>
        </a:p>
      </dgm:t>
    </dgm:pt>
    <dgm:pt modelId="{18A3FA41-E4FF-490D-9DCC-91F9C19ADA08}">
      <dgm:prSet/>
      <dgm:spPr/>
      <dgm:t>
        <a:bodyPr/>
        <a:lstStyle/>
        <a:p>
          <a:pPr rtl="0"/>
          <a:r>
            <a:rPr lang="en-US" dirty="0" smtClean="0"/>
            <a:t>Make your work more discoverable and well-known, thus leading to future opportunities for collaboration</a:t>
          </a:r>
          <a:endParaRPr lang="en-US" dirty="0"/>
        </a:p>
      </dgm:t>
    </dgm:pt>
    <dgm:pt modelId="{5EAE479A-E7DB-44D6-BA8F-DB13CF65EFFD}" type="parTrans" cxnId="{CD534499-6DC1-455E-9496-16F16043234F}">
      <dgm:prSet/>
      <dgm:spPr/>
      <dgm:t>
        <a:bodyPr/>
        <a:lstStyle/>
        <a:p>
          <a:endParaRPr lang="en-US"/>
        </a:p>
      </dgm:t>
    </dgm:pt>
    <dgm:pt modelId="{901B8956-24FC-4C9A-B4C9-F690D3037BEE}" type="sibTrans" cxnId="{CD534499-6DC1-455E-9496-16F16043234F}">
      <dgm:prSet/>
      <dgm:spPr/>
      <dgm:t>
        <a:bodyPr/>
        <a:lstStyle/>
        <a:p>
          <a:endParaRPr lang="en-US"/>
        </a:p>
      </dgm:t>
    </dgm:pt>
    <dgm:pt modelId="{530809B6-0FE5-4E07-8EA5-D3CB8816662B}">
      <dgm:prSet/>
      <dgm:spPr/>
      <dgm:t>
        <a:bodyPr/>
        <a:lstStyle/>
        <a:p>
          <a:pPr rtl="0"/>
          <a:r>
            <a:rPr lang="en-US" dirty="0" smtClean="0"/>
            <a:t>Factors for hiring &amp; tenure by academic institutions often include:</a:t>
          </a:r>
          <a:endParaRPr lang="en-US" dirty="0"/>
        </a:p>
      </dgm:t>
    </dgm:pt>
    <dgm:pt modelId="{4462241A-48C7-48E3-987C-02FF92D2F5B4}" type="parTrans" cxnId="{55E4FC8B-E6E7-4D14-A0BC-6AFF0E38D264}">
      <dgm:prSet/>
      <dgm:spPr/>
    </dgm:pt>
    <dgm:pt modelId="{32964962-F822-44E5-B1E0-6743A37BEF49}" type="sibTrans" cxnId="{55E4FC8B-E6E7-4D14-A0BC-6AFF0E38D264}">
      <dgm:prSet/>
      <dgm:spPr/>
    </dgm:pt>
    <dgm:pt modelId="{6E332F83-3DE8-465B-A699-CA2793528679}">
      <dgm:prSet/>
      <dgm:spPr/>
      <dgm:t>
        <a:bodyPr/>
        <a:lstStyle/>
        <a:p>
          <a:pPr rtl="0"/>
          <a:r>
            <a:rPr lang="en-US" smtClean="0"/>
            <a:t>Surveys of journals &amp; publications in which your papers / data are published </a:t>
          </a:r>
          <a:endParaRPr lang="en-US" dirty="0"/>
        </a:p>
      </dgm:t>
    </dgm:pt>
    <dgm:pt modelId="{B42E5D62-A9F9-4EDE-A0CD-D42CD36EE042}" type="parTrans" cxnId="{B6659A1B-F36B-474E-9A48-D87D5857C592}">
      <dgm:prSet/>
      <dgm:spPr/>
      <dgm:t>
        <a:bodyPr/>
        <a:lstStyle/>
        <a:p>
          <a:endParaRPr lang="en-US"/>
        </a:p>
      </dgm:t>
    </dgm:pt>
    <dgm:pt modelId="{E311FAD5-0D93-48F3-B08B-57A6087134AF}" type="sibTrans" cxnId="{B6659A1B-F36B-474E-9A48-D87D5857C592}">
      <dgm:prSet/>
      <dgm:spPr/>
      <dgm:t>
        <a:bodyPr/>
        <a:lstStyle/>
        <a:p>
          <a:endParaRPr lang="en-US"/>
        </a:p>
      </dgm:t>
    </dgm:pt>
    <dgm:pt modelId="{6AA2374F-1F3C-47CA-B50E-43289B069AEE}">
      <dgm:prSet/>
      <dgm:spPr/>
      <dgm:t>
        <a:bodyPr/>
        <a:lstStyle/>
        <a:p>
          <a:pPr rtl="0"/>
          <a:r>
            <a:rPr lang="en-US" dirty="0" smtClean="0"/>
            <a:t>The reputation of journals &amp; publications in which your data are included or mentioned in citations</a:t>
          </a:r>
          <a:endParaRPr lang="en-US" dirty="0"/>
        </a:p>
      </dgm:t>
    </dgm:pt>
    <dgm:pt modelId="{626CBCBC-0991-41B2-9F3B-010680DF195F}" type="parTrans" cxnId="{3318878D-D352-4F83-8FB9-1DB9DC8D5C57}">
      <dgm:prSet/>
      <dgm:spPr/>
      <dgm:t>
        <a:bodyPr/>
        <a:lstStyle/>
        <a:p>
          <a:endParaRPr lang="en-US"/>
        </a:p>
      </dgm:t>
    </dgm:pt>
    <dgm:pt modelId="{ACF3372C-7E1E-4E0F-9FDC-C4821D35FBA7}" type="sibTrans" cxnId="{3318878D-D352-4F83-8FB9-1DB9DC8D5C57}">
      <dgm:prSet/>
      <dgm:spPr/>
      <dgm:t>
        <a:bodyPr/>
        <a:lstStyle/>
        <a:p>
          <a:endParaRPr lang="en-US"/>
        </a:p>
      </dgm:t>
    </dgm:pt>
    <dgm:pt modelId="{1F17872C-B1DB-4781-891A-74CC5CD1E955}">
      <dgm:prSet/>
      <dgm:spPr/>
      <dgm:t>
        <a:bodyPr/>
        <a:lstStyle/>
        <a:p>
          <a:pPr rtl="0"/>
          <a:r>
            <a:rPr lang="en-US" dirty="0" smtClean="0"/>
            <a:t>The number of times your data are used by others </a:t>
          </a:r>
          <a:endParaRPr lang="en-US" dirty="0"/>
        </a:p>
      </dgm:t>
    </dgm:pt>
    <dgm:pt modelId="{839F2FED-0F01-4903-BBE4-E7D00AB950E8}" type="parTrans" cxnId="{DDC85E28-C5F0-4997-BDDD-C0C1E3BCB7E2}">
      <dgm:prSet/>
      <dgm:spPr/>
      <dgm:t>
        <a:bodyPr/>
        <a:lstStyle/>
        <a:p>
          <a:endParaRPr lang="en-US"/>
        </a:p>
      </dgm:t>
    </dgm:pt>
    <dgm:pt modelId="{A3A88494-C714-40F5-9825-2F30AE068345}" type="sibTrans" cxnId="{DDC85E28-C5F0-4997-BDDD-C0C1E3BCB7E2}">
      <dgm:prSet/>
      <dgm:spPr/>
      <dgm:t>
        <a:bodyPr/>
        <a:lstStyle/>
        <a:p>
          <a:endParaRPr lang="en-US"/>
        </a:p>
      </dgm:t>
    </dgm:pt>
    <dgm:pt modelId="{2EDB55B4-1135-4B97-BA5F-0B98AFEB333B}" type="pres">
      <dgm:prSet presAssocID="{85884825-26AC-4BBD-8CCB-3A3916CAB78F}" presName="linear" presStyleCnt="0">
        <dgm:presLayoutVars>
          <dgm:animLvl val="lvl"/>
          <dgm:resizeHandles val="exact"/>
        </dgm:presLayoutVars>
      </dgm:prSet>
      <dgm:spPr/>
      <dgm:t>
        <a:bodyPr/>
        <a:lstStyle/>
        <a:p>
          <a:endParaRPr lang="en-US"/>
        </a:p>
      </dgm:t>
    </dgm:pt>
    <dgm:pt modelId="{D68AA4D0-57C1-4514-AD12-425327A2C239}" type="pres">
      <dgm:prSet presAssocID="{D446202B-FD9E-4010-904B-C6C3825E943F}" presName="parentText" presStyleLbl="node1" presStyleIdx="0" presStyleCnt="2">
        <dgm:presLayoutVars>
          <dgm:chMax val="0"/>
          <dgm:bulletEnabled val="1"/>
        </dgm:presLayoutVars>
      </dgm:prSet>
      <dgm:spPr/>
      <dgm:t>
        <a:bodyPr/>
        <a:lstStyle/>
        <a:p>
          <a:endParaRPr lang="en-US"/>
        </a:p>
      </dgm:t>
    </dgm:pt>
    <dgm:pt modelId="{76C28045-2B52-4934-9E0D-31AA40900E9F}" type="pres">
      <dgm:prSet presAssocID="{D446202B-FD9E-4010-904B-C6C3825E943F}" presName="childText" presStyleLbl="revTx" presStyleIdx="0" presStyleCnt="2">
        <dgm:presLayoutVars>
          <dgm:bulletEnabled val="1"/>
        </dgm:presLayoutVars>
      </dgm:prSet>
      <dgm:spPr/>
      <dgm:t>
        <a:bodyPr/>
        <a:lstStyle/>
        <a:p>
          <a:endParaRPr lang="en-US"/>
        </a:p>
      </dgm:t>
    </dgm:pt>
    <dgm:pt modelId="{05C55C68-228E-46E4-8ADF-FFD6025F953E}" type="pres">
      <dgm:prSet presAssocID="{BA5BC60D-77F7-4922-8D70-FB7C21811523}" presName="parentText" presStyleLbl="node1" presStyleIdx="1" presStyleCnt="2" custLinFactNeighborX="-107" custLinFactNeighborY="-7363">
        <dgm:presLayoutVars>
          <dgm:chMax val="0"/>
          <dgm:bulletEnabled val="1"/>
        </dgm:presLayoutVars>
      </dgm:prSet>
      <dgm:spPr/>
      <dgm:t>
        <a:bodyPr/>
        <a:lstStyle/>
        <a:p>
          <a:endParaRPr lang="en-US"/>
        </a:p>
      </dgm:t>
    </dgm:pt>
    <dgm:pt modelId="{7EA64BC6-12CE-4C4A-9BE2-73B500209C1F}" type="pres">
      <dgm:prSet presAssocID="{BA5BC60D-77F7-4922-8D70-FB7C21811523}" presName="childText" presStyleLbl="revTx" presStyleIdx="1" presStyleCnt="2">
        <dgm:presLayoutVars>
          <dgm:bulletEnabled val="1"/>
        </dgm:presLayoutVars>
      </dgm:prSet>
      <dgm:spPr/>
      <dgm:t>
        <a:bodyPr/>
        <a:lstStyle/>
        <a:p>
          <a:endParaRPr lang="en-US"/>
        </a:p>
      </dgm:t>
    </dgm:pt>
  </dgm:ptLst>
  <dgm:cxnLst>
    <dgm:cxn modelId="{B6659A1B-F36B-474E-9A48-D87D5857C592}" srcId="{530809B6-0FE5-4E07-8EA5-D3CB8816662B}" destId="{6E332F83-3DE8-465B-A699-CA2793528679}" srcOrd="0" destOrd="0" parTransId="{B42E5D62-A9F9-4EDE-A0CD-D42CD36EE042}" sibTransId="{E311FAD5-0D93-48F3-B08B-57A6087134AF}"/>
    <dgm:cxn modelId="{DDC85E28-C5F0-4997-BDDD-C0C1E3BCB7E2}" srcId="{530809B6-0FE5-4E07-8EA5-D3CB8816662B}" destId="{1F17872C-B1DB-4781-891A-74CC5CD1E955}" srcOrd="2" destOrd="0" parTransId="{839F2FED-0F01-4903-BBE4-E7D00AB950E8}" sibTransId="{A3A88494-C714-40F5-9825-2F30AE068345}"/>
    <dgm:cxn modelId="{3BA94AF7-96F7-4575-A6CF-4F1B499F12E9}" type="presOf" srcId="{18A3FA41-E4FF-490D-9DCC-91F9C19ADA08}" destId="{7EA64BC6-12CE-4C4A-9BE2-73B500209C1F}" srcOrd="0" destOrd="1" presId="urn:microsoft.com/office/officeart/2005/8/layout/vList2"/>
    <dgm:cxn modelId="{E52B8D62-A099-4F50-846F-EA6C08DB82DB}" type="presOf" srcId="{6E332F83-3DE8-465B-A699-CA2793528679}" destId="{7EA64BC6-12CE-4C4A-9BE2-73B500209C1F}" srcOrd="0" destOrd="3" presId="urn:microsoft.com/office/officeart/2005/8/layout/vList2"/>
    <dgm:cxn modelId="{B08DC5B1-1C95-4207-AA05-41EB8AE17A65}" srcId="{BA5BC60D-77F7-4922-8D70-FB7C21811523}" destId="{58DA6922-730B-49AB-89B0-BD9660A37140}" srcOrd="0" destOrd="0" parTransId="{21FD6799-75CD-41C2-AAEF-323BE5BEE97E}" sibTransId="{4ACDE489-8BEB-4D7D-9C2D-ABF2301BB438}"/>
    <dgm:cxn modelId="{A48A0206-9A1D-4926-8312-298E0E841529}" type="presOf" srcId="{BA5BC60D-77F7-4922-8D70-FB7C21811523}" destId="{05C55C68-228E-46E4-8ADF-FFD6025F953E}" srcOrd="0" destOrd="0" presId="urn:microsoft.com/office/officeart/2005/8/layout/vList2"/>
    <dgm:cxn modelId="{6AADD52D-4220-4595-A441-16A6B4E70C26}" type="presOf" srcId="{58DA6922-730B-49AB-89B0-BD9660A37140}" destId="{7EA64BC6-12CE-4C4A-9BE2-73B500209C1F}" srcOrd="0" destOrd="0" presId="urn:microsoft.com/office/officeart/2005/8/layout/vList2"/>
    <dgm:cxn modelId="{64F3CD2E-B892-4963-8C3D-2EC00B9C4509}" srcId="{D446202B-FD9E-4010-904B-C6C3825E943F}" destId="{D441ED48-45BA-4D6C-8A34-72E6A89DDDA9}" srcOrd="0" destOrd="0" parTransId="{99653AC5-49D9-4D1B-BC98-FCCDE40F7B68}" sibTransId="{54C88767-E121-46B3-ABD7-5D960414F94F}"/>
    <dgm:cxn modelId="{AFD83F53-5586-49BD-8720-399B3076B857}" type="presOf" srcId="{D441ED48-45BA-4D6C-8A34-72E6A89DDDA9}" destId="{76C28045-2B52-4934-9E0D-31AA40900E9F}" srcOrd="0" destOrd="0" presId="urn:microsoft.com/office/officeart/2005/8/layout/vList2"/>
    <dgm:cxn modelId="{A0C0B2D0-CA0B-4002-A00D-DF06E3B82DD7}" type="presOf" srcId="{6AA2374F-1F3C-47CA-B50E-43289B069AEE}" destId="{7EA64BC6-12CE-4C4A-9BE2-73B500209C1F}" srcOrd="0" destOrd="4" presId="urn:microsoft.com/office/officeart/2005/8/layout/vList2"/>
    <dgm:cxn modelId="{2F2784AC-AAC3-425C-B71A-44BC48989644}" type="presOf" srcId="{85884825-26AC-4BBD-8CCB-3A3916CAB78F}" destId="{2EDB55B4-1135-4B97-BA5F-0B98AFEB333B}" srcOrd="0" destOrd="0" presId="urn:microsoft.com/office/officeart/2005/8/layout/vList2"/>
    <dgm:cxn modelId="{3318878D-D352-4F83-8FB9-1DB9DC8D5C57}" srcId="{530809B6-0FE5-4E07-8EA5-D3CB8816662B}" destId="{6AA2374F-1F3C-47CA-B50E-43289B069AEE}" srcOrd="1" destOrd="0" parTransId="{626CBCBC-0991-41B2-9F3B-010680DF195F}" sibTransId="{ACF3372C-7E1E-4E0F-9FDC-C4821D35FBA7}"/>
    <dgm:cxn modelId="{0F2A4EBD-C8E9-45D6-B4A1-03A5ADA7E96F}" type="presOf" srcId="{530809B6-0FE5-4E07-8EA5-D3CB8816662B}" destId="{7EA64BC6-12CE-4C4A-9BE2-73B500209C1F}" srcOrd="0" destOrd="2" presId="urn:microsoft.com/office/officeart/2005/8/layout/vList2"/>
    <dgm:cxn modelId="{D5F655C6-E328-4B39-A070-054DC9B7C50F}" type="presOf" srcId="{1F17872C-B1DB-4781-891A-74CC5CD1E955}" destId="{7EA64BC6-12CE-4C4A-9BE2-73B500209C1F}" srcOrd="0" destOrd="5" presId="urn:microsoft.com/office/officeart/2005/8/layout/vList2"/>
    <dgm:cxn modelId="{55E4FC8B-E6E7-4D14-A0BC-6AFF0E38D264}" srcId="{BA5BC60D-77F7-4922-8D70-FB7C21811523}" destId="{530809B6-0FE5-4E07-8EA5-D3CB8816662B}" srcOrd="2" destOrd="0" parTransId="{4462241A-48C7-48E3-987C-02FF92D2F5B4}" sibTransId="{32964962-F822-44E5-B1E0-6743A37BEF49}"/>
    <dgm:cxn modelId="{893AE822-723E-4EE9-9171-220C50AF2A64}" type="presOf" srcId="{D446202B-FD9E-4010-904B-C6C3825E943F}" destId="{D68AA4D0-57C1-4514-AD12-425327A2C239}" srcOrd="0" destOrd="0" presId="urn:microsoft.com/office/officeart/2005/8/layout/vList2"/>
    <dgm:cxn modelId="{804EBC5F-A530-4309-85EF-28661D78E478}" srcId="{85884825-26AC-4BBD-8CCB-3A3916CAB78F}" destId="{D446202B-FD9E-4010-904B-C6C3825E943F}" srcOrd="0" destOrd="0" parTransId="{9CF4E909-7BB7-428C-9F44-D13FF6155413}" sibTransId="{8C41313F-0327-4E6D-BDAB-04E7EAD01D0A}"/>
    <dgm:cxn modelId="{7B877474-16DD-4669-BCB5-2A00A17F3F0D}" srcId="{85884825-26AC-4BBD-8CCB-3A3916CAB78F}" destId="{BA5BC60D-77F7-4922-8D70-FB7C21811523}" srcOrd="1" destOrd="0" parTransId="{AB9DDF8D-B95B-4DF4-9650-BE8BB6296C67}" sibTransId="{23F34348-7214-42E6-A591-F7B12C0E6310}"/>
    <dgm:cxn modelId="{CD534499-6DC1-455E-9496-16F16043234F}" srcId="{BA5BC60D-77F7-4922-8D70-FB7C21811523}" destId="{18A3FA41-E4FF-490D-9DCC-91F9C19ADA08}" srcOrd="1" destOrd="0" parTransId="{5EAE479A-E7DB-44D6-BA8F-DB13CF65EFFD}" sibTransId="{901B8956-24FC-4C9A-B4C9-F690D3037BEE}"/>
    <dgm:cxn modelId="{F5196042-F198-4DCE-B8D0-DA9F4DD53155}" type="presParOf" srcId="{2EDB55B4-1135-4B97-BA5F-0B98AFEB333B}" destId="{D68AA4D0-57C1-4514-AD12-425327A2C239}" srcOrd="0" destOrd="0" presId="urn:microsoft.com/office/officeart/2005/8/layout/vList2"/>
    <dgm:cxn modelId="{98DB0519-DC43-4E61-969A-B49CF756B216}" type="presParOf" srcId="{2EDB55B4-1135-4B97-BA5F-0B98AFEB333B}" destId="{76C28045-2B52-4934-9E0D-31AA40900E9F}" srcOrd="1" destOrd="0" presId="urn:microsoft.com/office/officeart/2005/8/layout/vList2"/>
    <dgm:cxn modelId="{BEDDAFEA-F6B5-491A-BBD5-457016DDE9FE}" type="presParOf" srcId="{2EDB55B4-1135-4B97-BA5F-0B98AFEB333B}" destId="{05C55C68-228E-46E4-8ADF-FFD6025F953E}" srcOrd="2" destOrd="0" presId="urn:microsoft.com/office/officeart/2005/8/layout/vList2"/>
    <dgm:cxn modelId="{C6E74FF4-6C85-49A4-8C78-4DC0098B386A}" type="presParOf" srcId="{2EDB55B4-1135-4B97-BA5F-0B98AFEB333B}" destId="{7EA64BC6-12CE-4C4A-9BE2-73B500209C1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5BAF1B-9B33-4FC6-BA46-38909A315DE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1822BBA-09E9-408D-91E1-D38B1E3E68D8}">
      <dgm:prSet custT="1"/>
      <dgm:spPr/>
      <dgm:t>
        <a:bodyPr/>
        <a:lstStyle/>
        <a:p>
          <a:pPr rtl="0"/>
          <a:r>
            <a:rPr lang="en-US" sz="2800" b="1" dirty="0" smtClean="0"/>
            <a:t>Many government agencies require the “dissemination” of your data publicly by:  </a:t>
          </a:r>
          <a:endParaRPr lang="en-US" sz="2800" b="1" dirty="0"/>
        </a:p>
      </dgm:t>
    </dgm:pt>
    <dgm:pt modelId="{434B5166-51A1-45C8-9B20-6B6760A8FD33}" type="parTrans" cxnId="{9BC9A26A-E76E-4ED8-8919-ED1C18AF46A0}">
      <dgm:prSet/>
      <dgm:spPr/>
      <dgm:t>
        <a:bodyPr/>
        <a:lstStyle/>
        <a:p>
          <a:endParaRPr lang="en-US"/>
        </a:p>
      </dgm:t>
    </dgm:pt>
    <dgm:pt modelId="{17D51451-3E87-4DA1-9D6F-BD4F18230202}" type="sibTrans" cxnId="{9BC9A26A-E76E-4ED8-8919-ED1C18AF46A0}">
      <dgm:prSet/>
      <dgm:spPr/>
      <dgm:t>
        <a:bodyPr/>
        <a:lstStyle/>
        <a:p>
          <a:endParaRPr lang="en-US"/>
        </a:p>
      </dgm:t>
    </dgm:pt>
    <dgm:pt modelId="{6378F1C9-AA33-4E62-9450-713B8A7D4C89}">
      <dgm:prSet custT="1"/>
      <dgm:spPr/>
      <dgm:t>
        <a:bodyPr/>
        <a:lstStyle/>
        <a:p>
          <a:pPr rtl="0"/>
          <a:r>
            <a:rPr lang="en-US" sz="2500" b="1" dirty="0" smtClean="0"/>
            <a:t>Describing how your data will be “shared”</a:t>
          </a:r>
          <a:endParaRPr lang="en-US" sz="2500" b="1" dirty="0"/>
        </a:p>
      </dgm:t>
    </dgm:pt>
    <dgm:pt modelId="{F24F4F41-4F31-47D4-B02D-029B47367D04}" type="parTrans" cxnId="{F8CCA55A-886F-48D7-AC4A-118F7CB5EB28}">
      <dgm:prSet/>
      <dgm:spPr/>
      <dgm:t>
        <a:bodyPr/>
        <a:lstStyle/>
        <a:p>
          <a:endParaRPr lang="en-US"/>
        </a:p>
      </dgm:t>
    </dgm:pt>
    <dgm:pt modelId="{EDE61E90-39B6-4037-AEE8-A41DC9A9C70F}" type="sibTrans" cxnId="{F8CCA55A-886F-48D7-AC4A-118F7CB5EB28}">
      <dgm:prSet/>
      <dgm:spPr/>
      <dgm:t>
        <a:bodyPr/>
        <a:lstStyle/>
        <a:p>
          <a:endParaRPr lang="en-US"/>
        </a:p>
      </dgm:t>
    </dgm:pt>
    <dgm:pt modelId="{0BD0A0AA-5909-4087-94D5-523BACAA7A4F}">
      <dgm:prSet/>
      <dgm:spPr/>
      <dgm:t>
        <a:bodyPr/>
        <a:lstStyle/>
        <a:p>
          <a:pPr rtl="0"/>
          <a:endParaRPr lang="en-US" sz="2500" b="1" dirty="0"/>
        </a:p>
      </dgm:t>
    </dgm:pt>
    <dgm:pt modelId="{27F23B4B-0738-44B0-971C-6EA2D483500E}" type="parTrans" cxnId="{A3350665-4C7F-4DC9-8491-BA0E8BF0C583}">
      <dgm:prSet/>
      <dgm:spPr/>
      <dgm:t>
        <a:bodyPr/>
        <a:lstStyle/>
        <a:p>
          <a:endParaRPr lang="en-US"/>
        </a:p>
      </dgm:t>
    </dgm:pt>
    <dgm:pt modelId="{FC11C1C8-3D39-40AF-9126-2120B38A068B}" type="sibTrans" cxnId="{A3350665-4C7F-4DC9-8491-BA0E8BF0C583}">
      <dgm:prSet/>
      <dgm:spPr/>
      <dgm:t>
        <a:bodyPr/>
        <a:lstStyle/>
        <a:p>
          <a:endParaRPr lang="en-US"/>
        </a:p>
      </dgm:t>
    </dgm:pt>
    <dgm:pt modelId="{94A4F7DC-4817-4D65-B864-09049B3E6847}">
      <dgm:prSet/>
      <dgm:spPr/>
      <dgm:t>
        <a:bodyPr/>
        <a:lstStyle/>
        <a:p>
          <a:pPr rtl="0"/>
          <a:r>
            <a:rPr lang="en-US" sz="2500" b="1" dirty="0" smtClean="0"/>
            <a:t>Reporting the publication of metadata to funding agencies</a:t>
          </a:r>
          <a:endParaRPr lang="en-US" sz="2500" b="1" dirty="0"/>
        </a:p>
      </dgm:t>
    </dgm:pt>
    <dgm:pt modelId="{E186AEB2-1C9A-4C2B-92A2-CB7857FE14F5}" type="parTrans" cxnId="{103403D1-85A9-4EC5-9C59-C0C54067776D}">
      <dgm:prSet/>
      <dgm:spPr/>
      <dgm:t>
        <a:bodyPr/>
        <a:lstStyle/>
        <a:p>
          <a:endParaRPr lang="en-US"/>
        </a:p>
      </dgm:t>
    </dgm:pt>
    <dgm:pt modelId="{3E4389BF-3DC9-4D50-AE5C-B1348D6DEDD9}" type="sibTrans" cxnId="{103403D1-85A9-4EC5-9C59-C0C54067776D}">
      <dgm:prSet/>
      <dgm:spPr/>
      <dgm:t>
        <a:bodyPr/>
        <a:lstStyle/>
        <a:p>
          <a:endParaRPr lang="en-US"/>
        </a:p>
      </dgm:t>
    </dgm:pt>
    <dgm:pt modelId="{BA2BB0E4-32C3-4124-BC5D-F785FFE20C56}">
      <dgm:prSet custT="1"/>
      <dgm:spPr/>
      <dgm:t>
        <a:bodyPr/>
        <a:lstStyle/>
        <a:p>
          <a:pPr rtl="0"/>
          <a:r>
            <a:rPr lang="en-US" sz="2500" b="1" dirty="0" smtClean="0"/>
            <a:t>Publishing information about data in </a:t>
          </a:r>
          <a:r>
            <a:rPr lang="en-US" sz="2500" b="1" i="1" dirty="0" smtClean="0"/>
            <a:t>journals and publications</a:t>
          </a:r>
          <a:r>
            <a:rPr lang="en-US" sz="2500" b="1" dirty="0" smtClean="0"/>
            <a:t>, publicly available </a:t>
          </a:r>
          <a:r>
            <a:rPr lang="en-US" sz="2500" b="1" i="1" dirty="0" smtClean="0"/>
            <a:t>data catalogs </a:t>
          </a:r>
          <a:r>
            <a:rPr lang="en-US" sz="2500" b="1" dirty="0" smtClean="0"/>
            <a:t>on government portals or registries, and </a:t>
          </a:r>
          <a:r>
            <a:rPr lang="en-US" sz="2500" b="1" i="1" dirty="0" smtClean="0"/>
            <a:t>agency websites</a:t>
          </a:r>
          <a:endParaRPr lang="en-US" sz="2500" b="1" dirty="0"/>
        </a:p>
      </dgm:t>
    </dgm:pt>
    <dgm:pt modelId="{FC1CD0BF-72AB-4DA9-8BCC-9FCE83132F6A}" type="parTrans" cxnId="{C907393A-7327-42AD-AA13-9B452431FA71}">
      <dgm:prSet/>
      <dgm:spPr/>
      <dgm:t>
        <a:bodyPr/>
        <a:lstStyle/>
        <a:p>
          <a:endParaRPr lang="en-US"/>
        </a:p>
      </dgm:t>
    </dgm:pt>
    <dgm:pt modelId="{9D60D2E0-1FB1-4EBB-95BE-EBBBF5DBBAD9}" type="sibTrans" cxnId="{C907393A-7327-42AD-AA13-9B452431FA71}">
      <dgm:prSet/>
      <dgm:spPr/>
      <dgm:t>
        <a:bodyPr/>
        <a:lstStyle/>
        <a:p>
          <a:endParaRPr lang="en-US"/>
        </a:p>
      </dgm:t>
    </dgm:pt>
    <dgm:pt modelId="{07019282-7EF3-4B07-95DA-AD8708580F22}" type="pres">
      <dgm:prSet presAssocID="{E75BAF1B-9B33-4FC6-BA46-38909A315DEF}" presName="cycle" presStyleCnt="0">
        <dgm:presLayoutVars>
          <dgm:dir/>
          <dgm:resizeHandles val="exact"/>
        </dgm:presLayoutVars>
      </dgm:prSet>
      <dgm:spPr/>
      <dgm:t>
        <a:bodyPr/>
        <a:lstStyle/>
        <a:p>
          <a:endParaRPr lang="en-US"/>
        </a:p>
      </dgm:t>
    </dgm:pt>
    <dgm:pt modelId="{73F954B7-FAFA-4905-B560-1A8F8D444BB5}" type="pres">
      <dgm:prSet presAssocID="{D1822BBA-09E9-408D-91E1-D38B1E3E68D8}" presName="node" presStyleLbl="node1" presStyleIdx="0" presStyleCnt="1" custScaleX="111622" custRadScaleRad="115786" custRadScaleInc="146">
        <dgm:presLayoutVars>
          <dgm:bulletEnabled val="1"/>
        </dgm:presLayoutVars>
      </dgm:prSet>
      <dgm:spPr/>
      <dgm:t>
        <a:bodyPr/>
        <a:lstStyle/>
        <a:p>
          <a:endParaRPr lang="en-US"/>
        </a:p>
      </dgm:t>
    </dgm:pt>
  </dgm:ptLst>
  <dgm:cxnLst>
    <dgm:cxn modelId="{30C8F453-81A3-4455-8FB0-A0684EED81BA}" type="presOf" srcId="{E75BAF1B-9B33-4FC6-BA46-38909A315DEF}" destId="{07019282-7EF3-4B07-95DA-AD8708580F22}" srcOrd="0" destOrd="0" presId="urn:microsoft.com/office/officeart/2005/8/layout/cycle2"/>
    <dgm:cxn modelId="{20D5B724-8B0C-46CD-B68C-D76218B57258}" type="presOf" srcId="{6378F1C9-AA33-4E62-9450-713B8A7D4C89}" destId="{73F954B7-FAFA-4905-B560-1A8F8D444BB5}" srcOrd="0" destOrd="1" presId="urn:microsoft.com/office/officeart/2005/8/layout/cycle2"/>
    <dgm:cxn modelId="{F1FA9683-23A6-4365-B2E4-DEABB5305BE2}" type="presOf" srcId="{0BD0A0AA-5909-4087-94D5-523BACAA7A4F}" destId="{73F954B7-FAFA-4905-B560-1A8F8D444BB5}" srcOrd="0" destOrd="4" presId="urn:microsoft.com/office/officeart/2005/8/layout/cycle2"/>
    <dgm:cxn modelId="{8465EBE7-5BE3-4DFB-B9C4-2D0B3ED70285}" type="presOf" srcId="{94A4F7DC-4817-4D65-B864-09049B3E6847}" destId="{73F954B7-FAFA-4905-B560-1A8F8D444BB5}" srcOrd="0" destOrd="3" presId="urn:microsoft.com/office/officeart/2005/8/layout/cycle2"/>
    <dgm:cxn modelId="{F8CCA55A-886F-48D7-AC4A-118F7CB5EB28}" srcId="{D1822BBA-09E9-408D-91E1-D38B1E3E68D8}" destId="{6378F1C9-AA33-4E62-9450-713B8A7D4C89}" srcOrd="0" destOrd="0" parTransId="{F24F4F41-4F31-47D4-B02D-029B47367D04}" sibTransId="{EDE61E90-39B6-4037-AEE8-A41DC9A9C70F}"/>
    <dgm:cxn modelId="{103403D1-85A9-4EC5-9C59-C0C54067776D}" srcId="{D1822BBA-09E9-408D-91E1-D38B1E3E68D8}" destId="{94A4F7DC-4817-4D65-B864-09049B3E6847}" srcOrd="2" destOrd="0" parTransId="{E186AEB2-1C9A-4C2B-92A2-CB7857FE14F5}" sibTransId="{3E4389BF-3DC9-4D50-AE5C-B1348D6DEDD9}"/>
    <dgm:cxn modelId="{A3350665-4C7F-4DC9-8491-BA0E8BF0C583}" srcId="{D1822BBA-09E9-408D-91E1-D38B1E3E68D8}" destId="{0BD0A0AA-5909-4087-94D5-523BACAA7A4F}" srcOrd="3" destOrd="0" parTransId="{27F23B4B-0738-44B0-971C-6EA2D483500E}" sibTransId="{FC11C1C8-3D39-40AF-9126-2120B38A068B}"/>
    <dgm:cxn modelId="{CF56576A-31AC-46D6-B55C-BFBA761B3D80}" type="presOf" srcId="{BA2BB0E4-32C3-4124-BC5D-F785FFE20C56}" destId="{73F954B7-FAFA-4905-B560-1A8F8D444BB5}" srcOrd="0" destOrd="2" presId="urn:microsoft.com/office/officeart/2005/8/layout/cycle2"/>
    <dgm:cxn modelId="{31B31041-63C9-4CB3-A8CD-844D364BD3AD}" type="presOf" srcId="{D1822BBA-09E9-408D-91E1-D38B1E3E68D8}" destId="{73F954B7-FAFA-4905-B560-1A8F8D444BB5}" srcOrd="0" destOrd="0" presId="urn:microsoft.com/office/officeart/2005/8/layout/cycle2"/>
    <dgm:cxn modelId="{C907393A-7327-42AD-AA13-9B452431FA71}" srcId="{D1822BBA-09E9-408D-91E1-D38B1E3E68D8}" destId="{BA2BB0E4-32C3-4124-BC5D-F785FFE20C56}" srcOrd="1" destOrd="0" parTransId="{FC1CD0BF-72AB-4DA9-8BCC-9FCE83132F6A}" sibTransId="{9D60D2E0-1FB1-4EBB-95BE-EBBBF5DBBAD9}"/>
    <dgm:cxn modelId="{9BC9A26A-E76E-4ED8-8919-ED1C18AF46A0}" srcId="{E75BAF1B-9B33-4FC6-BA46-38909A315DEF}" destId="{D1822BBA-09E9-408D-91E1-D38B1E3E68D8}" srcOrd="0" destOrd="0" parTransId="{434B5166-51A1-45C8-9B20-6B6760A8FD33}" sibTransId="{17D51451-3E87-4DA1-9D6F-BD4F18230202}"/>
    <dgm:cxn modelId="{B3472A5E-C382-4C81-8751-EC5B06AA1FCA}" type="presParOf" srcId="{07019282-7EF3-4B07-95DA-AD8708580F22}" destId="{73F954B7-FAFA-4905-B560-1A8F8D444BB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AA4D0-57C1-4514-AD12-425327A2C239}">
      <dsp:nvSpPr>
        <dsp:cNvPr id="0" name=""/>
        <dsp:cNvSpPr/>
      </dsp:nvSpPr>
      <dsp:spPr>
        <a:xfrm>
          <a:off x="0" y="225829"/>
          <a:ext cx="11861800" cy="123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Can help a potential user find your data and learn enough to decide whether they can  re-use it for their own work</a:t>
          </a:r>
          <a:endParaRPr lang="en-US" sz="3200" kern="1200" dirty="0"/>
        </a:p>
      </dsp:txBody>
      <dsp:txXfrm>
        <a:off x="60313" y="286142"/>
        <a:ext cx="11741174" cy="1114894"/>
      </dsp:txXfrm>
    </dsp:sp>
    <dsp:sp modelId="{76C28045-2B52-4934-9E0D-31AA40900E9F}">
      <dsp:nvSpPr>
        <dsp:cNvPr id="0" name=""/>
        <dsp:cNvSpPr/>
      </dsp:nvSpPr>
      <dsp:spPr>
        <a:xfrm>
          <a:off x="0" y="1461349"/>
          <a:ext cx="118618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612" tIns="40640" rIns="227584" bIns="40640" numCol="1" spcCol="1270" anchor="t" anchorCtr="0">
          <a:noAutofit/>
        </a:bodyPr>
        <a:lstStyle/>
        <a:p>
          <a:pPr marL="228600" lvl="1" indent="-228600" algn="l" defTabSz="1111250" rtl="0">
            <a:lnSpc>
              <a:spcPct val="90000"/>
            </a:lnSpc>
            <a:spcBef>
              <a:spcPct val="0"/>
            </a:spcBef>
            <a:spcAft>
              <a:spcPct val="20000"/>
            </a:spcAft>
            <a:buChar char="••"/>
          </a:pPr>
          <a:endParaRPr lang="en-US" sz="2500" kern="1200" dirty="0"/>
        </a:p>
      </dsp:txBody>
      <dsp:txXfrm>
        <a:off x="0" y="1461349"/>
        <a:ext cx="11861800" cy="529920"/>
      </dsp:txXfrm>
    </dsp:sp>
    <dsp:sp modelId="{05C55C68-228E-46E4-8ADF-FFD6025F953E}">
      <dsp:nvSpPr>
        <dsp:cNvPr id="0" name=""/>
        <dsp:cNvSpPr/>
      </dsp:nvSpPr>
      <dsp:spPr>
        <a:xfrm>
          <a:off x="0" y="1762039"/>
          <a:ext cx="11861800" cy="123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Can help you establish your credibility &amp; reputation:</a:t>
          </a:r>
          <a:endParaRPr lang="en-US" sz="3200" kern="1200" dirty="0"/>
        </a:p>
      </dsp:txBody>
      <dsp:txXfrm>
        <a:off x="60313" y="1822352"/>
        <a:ext cx="11741174" cy="1114894"/>
      </dsp:txXfrm>
    </dsp:sp>
    <dsp:sp modelId="{7EA64BC6-12CE-4C4A-9BE2-73B500209C1F}">
      <dsp:nvSpPr>
        <dsp:cNvPr id="0" name=""/>
        <dsp:cNvSpPr/>
      </dsp:nvSpPr>
      <dsp:spPr>
        <a:xfrm>
          <a:off x="0" y="3226789"/>
          <a:ext cx="11861800" cy="311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612"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Are often the means by which agencies &amp; institutions evaluate grant proposals</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Make your work more discoverable and well-known, thus leading to future opportunities for collaboration</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Factors for hiring &amp; tenure by academic institutions often include:</a:t>
          </a:r>
          <a:endParaRPr lang="en-US" sz="2500" kern="1200" dirty="0"/>
        </a:p>
        <a:p>
          <a:pPr marL="457200" lvl="2" indent="-228600" algn="l" defTabSz="1111250" rtl="0">
            <a:lnSpc>
              <a:spcPct val="90000"/>
            </a:lnSpc>
            <a:spcBef>
              <a:spcPct val="0"/>
            </a:spcBef>
            <a:spcAft>
              <a:spcPct val="20000"/>
            </a:spcAft>
            <a:buChar char="••"/>
          </a:pPr>
          <a:r>
            <a:rPr lang="en-US" sz="2500" kern="1200" smtClean="0"/>
            <a:t>Surveys of journals &amp; publications in which your papers / data are published </a:t>
          </a:r>
          <a:endParaRPr lang="en-US" sz="2500" kern="1200" dirty="0"/>
        </a:p>
        <a:p>
          <a:pPr marL="457200" lvl="2" indent="-228600" algn="l" defTabSz="1111250" rtl="0">
            <a:lnSpc>
              <a:spcPct val="90000"/>
            </a:lnSpc>
            <a:spcBef>
              <a:spcPct val="0"/>
            </a:spcBef>
            <a:spcAft>
              <a:spcPct val="20000"/>
            </a:spcAft>
            <a:buChar char="••"/>
          </a:pPr>
          <a:r>
            <a:rPr lang="en-US" sz="2500" kern="1200" dirty="0" smtClean="0"/>
            <a:t>The reputation of journals &amp; publications in which your data are included or mentioned in citations</a:t>
          </a:r>
          <a:endParaRPr lang="en-US" sz="2500" kern="1200" dirty="0"/>
        </a:p>
        <a:p>
          <a:pPr marL="457200" lvl="2" indent="-228600" algn="l" defTabSz="1111250" rtl="0">
            <a:lnSpc>
              <a:spcPct val="90000"/>
            </a:lnSpc>
            <a:spcBef>
              <a:spcPct val="0"/>
            </a:spcBef>
            <a:spcAft>
              <a:spcPct val="20000"/>
            </a:spcAft>
            <a:buChar char="••"/>
          </a:pPr>
          <a:r>
            <a:rPr lang="en-US" sz="2500" kern="1200" dirty="0" smtClean="0"/>
            <a:t>The number of times your data are used by others </a:t>
          </a:r>
          <a:endParaRPr lang="en-US" sz="2500" kern="1200" dirty="0"/>
        </a:p>
      </dsp:txBody>
      <dsp:txXfrm>
        <a:off x="0" y="3226789"/>
        <a:ext cx="11861800" cy="311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954B7-FAFA-4905-B560-1A8F8D444BB5}">
      <dsp:nvSpPr>
        <dsp:cNvPr id="0" name=""/>
        <dsp:cNvSpPr/>
      </dsp:nvSpPr>
      <dsp:spPr>
        <a:xfrm>
          <a:off x="0" y="0"/>
          <a:ext cx="7568665" cy="6780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l" defTabSz="1244600" rtl="0">
            <a:lnSpc>
              <a:spcPct val="90000"/>
            </a:lnSpc>
            <a:spcBef>
              <a:spcPct val="0"/>
            </a:spcBef>
            <a:spcAft>
              <a:spcPct val="35000"/>
            </a:spcAft>
          </a:pPr>
          <a:r>
            <a:rPr lang="en-US" sz="2800" b="1" kern="1200" dirty="0" smtClean="0"/>
            <a:t>Many government agencies require the “dissemination” of your data publicly by:  </a:t>
          </a:r>
          <a:endParaRPr lang="en-US" sz="2800" b="1" kern="1200" dirty="0"/>
        </a:p>
        <a:p>
          <a:pPr marL="228600" lvl="1" indent="-228600" algn="l" defTabSz="1111250" rtl="0">
            <a:lnSpc>
              <a:spcPct val="90000"/>
            </a:lnSpc>
            <a:spcBef>
              <a:spcPct val="0"/>
            </a:spcBef>
            <a:spcAft>
              <a:spcPct val="15000"/>
            </a:spcAft>
            <a:buChar char="••"/>
          </a:pPr>
          <a:r>
            <a:rPr lang="en-US" sz="2500" b="1" kern="1200" dirty="0" smtClean="0"/>
            <a:t>Describing how your data will be “shared”</a:t>
          </a:r>
          <a:endParaRPr lang="en-US" sz="2500" b="1" kern="1200" dirty="0"/>
        </a:p>
        <a:p>
          <a:pPr marL="228600" lvl="1" indent="-228600" algn="l" defTabSz="1111250" rtl="0">
            <a:lnSpc>
              <a:spcPct val="90000"/>
            </a:lnSpc>
            <a:spcBef>
              <a:spcPct val="0"/>
            </a:spcBef>
            <a:spcAft>
              <a:spcPct val="15000"/>
            </a:spcAft>
            <a:buChar char="••"/>
          </a:pPr>
          <a:r>
            <a:rPr lang="en-US" sz="2500" b="1" kern="1200" dirty="0" smtClean="0"/>
            <a:t>Publishing information about data in </a:t>
          </a:r>
          <a:r>
            <a:rPr lang="en-US" sz="2500" b="1" i="1" kern="1200" dirty="0" smtClean="0"/>
            <a:t>journals and publications</a:t>
          </a:r>
          <a:r>
            <a:rPr lang="en-US" sz="2500" b="1" kern="1200" dirty="0" smtClean="0"/>
            <a:t>, publicly available </a:t>
          </a:r>
          <a:r>
            <a:rPr lang="en-US" sz="2500" b="1" i="1" kern="1200" dirty="0" smtClean="0"/>
            <a:t>data catalogs </a:t>
          </a:r>
          <a:r>
            <a:rPr lang="en-US" sz="2500" b="1" kern="1200" dirty="0" smtClean="0"/>
            <a:t>on government portals or registries, and </a:t>
          </a:r>
          <a:r>
            <a:rPr lang="en-US" sz="2500" b="1" i="1" kern="1200" dirty="0" smtClean="0"/>
            <a:t>agency websites</a:t>
          </a:r>
          <a:endParaRPr lang="en-US" sz="2500" b="1" kern="1200" dirty="0"/>
        </a:p>
        <a:p>
          <a:pPr marL="228600" lvl="1" indent="-228600" algn="l" defTabSz="1111250" rtl="0">
            <a:lnSpc>
              <a:spcPct val="90000"/>
            </a:lnSpc>
            <a:spcBef>
              <a:spcPct val="0"/>
            </a:spcBef>
            <a:spcAft>
              <a:spcPct val="15000"/>
            </a:spcAft>
            <a:buChar char="••"/>
          </a:pPr>
          <a:r>
            <a:rPr lang="en-US" sz="2500" b="1" kern="1200" dirty="0" smtClean="0"/>
            <a:t>Reporting the publication of metadata to funding agencies</a:t>
          </a:r>
          <a:endParaRPr lang="en-US" sz="2500" b="1" kern="1200" dirty="0"/>
        </a:p>
        <a:p>
          <a:pPr marL="228600" lvl="1" indent="-228600" algn="l" defTabSz="1111250" rtl="0">
            <a:lnSpc>
              <a:spcPct val="90000"/>
            </a:lnSpc>
            <a:spcBef>
              <a:spcPct val="0"/>
            </a:spcBef>
            <a:spcAft>
              <a:spcPct val="15000"/>
            </a:spcAft>
            <a:buChar char="••"/>
          </a:pPr>
          <a:endParaRPr lang="en-US" sz="2500" b="1" kern="1200" dirty="0"/>
        </a:p>
      </dsp:txBody>
      <dsp:txXfrm>
        <a:off x="1108405" y="992999"/>
        <a:ext cx="5351855" cy="47946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31982B-6126-4576-81B2-875C4759A2EC}" type="datetime1">
              <a:rPr lang="en-US"/>
              <a:pPr>
                <a:defRPr/>
              </a:pPr>
              <a:t>8/13/2012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B4FF42-A880-48ED-AC6B-F7395D9AE73D}" type="slidenum">
              <a:rPr lang="en-US"/>
              <a:pPr>
                <a:defRPr/>
              </a:pPr>
              <a:t>‹#›</a:t>
            </a:fld>
            <a:endParaRPr lang="en-US"/>
          </a:p>
        </p:txBody>
      </p:sp>
    </p:spTree>
    <p:extLst>
      <p:ext uri="{BB962C8B-B14F-4D97-AF65-F5344CB8AC3E}">
        <p14:creationId xmlns:p14="http://schemas.microsoft.com/office/powerpoint/2010/main" val="42635566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sidc.org/libre/share/collectioncaster.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Modules should be 3-7 minutes long </a:t>
            </a: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37931725" indent="-37474525" eaLnBrk="0" hangingPunct="0">
              <a:defRPr sz="4200">
                <a:solidFill>
                  <a:srgbClr val="000000"/>
                </a:solidFill>
                <a:latin typeface="Helvetica Neue Light" charset="0"/>
                <a:ea typeface="ヒラギノ角ゴ ProN W3" charset="-128"/>
                <a:sym typeface="Helvetica Neue Light" charset="0"/>
              </a:defRPr>
            </a:lvl2pPr>
            <a:lvl3pPr eaLnBrk="0" hangingPunct="0">
              <a:defRPr sz="4200">
                <a:solidFill>
                  <a:srgbClr val="000000"/>
                </a:solidFill>
                <a:latin typeface="Helvetica Neue Light" charset="0"/>
                <a:ea typeface="ヒラギノ角ゴ ProN W3" charset="-128"/>
                <a:sym typeface="Helvetica Neue Light" charset="0"/>
              </a:defRPr>
            </a:lvl3pPr>
            <a:lvl4pPr eaLnBrk="0" hangingPunct="0">
              <a:defRPr sz="4200">
                <a:solidFill>
                  <a:srgbClr val="000000"/>
                </a:solidFill>
                <a:latin typeface="Helvetica Neue Light" charset="0"/>
                <a:ea typeface="ヒラギノ角ゴ ProN W3" charset="-128"/>
                <a:sym typeface="Helvetica Neue Light" charset="0"/>
              </a:defRPr>
            </a:lvl4pPr>
            <a:lvl5pPr eaLnBrk="0" hangingPunct="0">
              <a:defRPr sz="4200">
                <a:solidFill>
                  <a:srgbClr val="000000"/>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EC9C2AD-823C-4522-AFDE-29F02A67BBFC}" type="slidenum">
              <a:rPr lang="en-US" sz="1200"/>
              <a:pPr eaLnBrk="1" hangingPunct="1"/>
              <a:t>1</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smtClean="0"/>
              <a:t>Description</a:t>
            </a:r>
            <a:r>
              <a:rPr lang="en-US" sz="1200" b="0" baseline="0" dirty="0" smtClean="0"/>
              <a:t>s of how </a:t>
            </a:r>
            <a:r>
              <a:rPr lang="en-US" sz="1200" b="0" dirty="0" smtClean="0"/>
              <a:t>data will be “shared” are usually found in a data sharing and/or data management plan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t>Places</a:t>
            </a:r>
            <a:r>
              <a:rPr lang="en-US" b="0" baseline="0" dirty="0" smtClean="0"/>
              <a:t> for publishing information about your data</a:t>
            </a:r>
            <a:r>
              <a:rPr lang="en-US" b="0"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t>	in journals and publications, and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t>	in publicly available data catalogs on government portals or registries, and agency websites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t>Purpose:</a:t>
            </a:r>
            <a:r>
              <a:rPr lang="en-US" b="0" baseline="0" dirty="0" smtClean="0"/>
              <a:t>   T</a:t>
            </a:r>
            <a:r>
              <a:rPr lang="en-US" b="0" dirty="0" smtClean="0"/>
              <a:t>o make data products available</a:t>
            </a:r>
          </a:p>
          <a:p>
            <a:endParaRPr lang="en-US" dirty="0"/>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4</a:t>
            </a:fld>
            <a:endParaRPr lang="en-US" dirty="0"/>
          </a:p>
        </p:txBody>
      </p:sp>
    </p:spTree>
    <p:extLst>
      <p:ext uri="{BB962C8B-B14F-4D97-AF65-F5344CB8AC3E}">
        <p14:creationId xmlns:p14="http://schemas.microsoft.com/office/powerpoint/2010/main" val="97368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Another example of </a:t>
            </a:r>
            <a:r>
              <a:rPr lang="en-US" dirty="0" err="1" smtClean="0"/>
              <a:t>datacasting</a:t>
            </a:r>
            <a:r>
              <a:rPr lang="en-US" dirty="0" smtClean="0"/>
              <a:t> tools is: </a:t>
            </a:r>
            <a:r>
              <a:rPr lang="en-US" sz="1600" dirty="0" smtClean="0">
                <a:solidFill>
                  <a:schemeClr val="bg2">
                    <a:lumMod val="50000"/>
                    <a:lumOff val="50000"/>
                  </a:schemeClr>
                </a:solidFill>
              </a:rPr>
              <a:t>NSIDC’s </a:t>
            </a:r>
            <a:r>
              <a:rPr lang="en-US" sz="1600" dirty="0" err="1" smtClean="0">
                <a:solidFill>
                  <a:schemeClr val="bg2">
                    <a:lumMod val="50000"/>
                    <a:lumOff val="50000"/>
                  </a:schemeClr>
                </a:solidFill>
              </a:rPr>
              <a:t>Libre</a:t>
            </a:r>
            <a:r>
              <a:rPr lang="en-US" sz="1600" dirty="0" smtClean="0">
                <a:solidFill>
                  <a:schemeClr val="bg2">
                    <a:lumMod val="50000"/>
                    <a:lumOff val="50000"/>
                  </a:schemeClr>
                </a:solidFill>
              </a:rPr>
              <a:t> tool:  </a:t>
            </a:r>
            <a:r>
              <a:rPr lang="en-US" sz="1200" dirty="0" smtClean="0">
                <a:hlinkClick r:id="rId3"/>
              </a:rPr>
              <a:t>http://nsidc.org/libre/share/collectioncaster.html</a:t>
            </a:r>
            <a:endParaRPr lang="en-US" sz="1200" dirty="0" smtClean="0"/>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7</a:t>
            </a:fld>
            <a:endParaRPr lang="en-US"/>
          </a:p>
        </p:txBody>
      </p:sp>
    </p:spTree>
    <p:extLst>
      <p:ext uri="{BB962C8B-B14F-4D97-AF65-F5344CB8AC3E}">
        <p14:creationId xmlns:p14="http://schemas.microsoft.com/office/powerpoint/2010/main" val="342697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References Module:  Voiceover script</a:t>
            </a:r>
          </a:p>
          <a:p>
            <a:r>
              <a:rPr lang="en-US" smtClean="0"/>
              <a:t>Within this module, we've made reference to a number of published information sources that we think you may want to review when you want more in-depth information.  The most relevant references are listed here.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D72BE0A0-EE6C-4A6A-9068-3C18939DAE7D}" type="slidenum">
              <a:rPr lang="en-US" sz="1200" smtClean="0"/>
              <a:pPr algn="r" eaLnBrk="1" hangingPunct="1"/>
              <a:t>8</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Other Relevant Modules Module:  Voiceover script</a:t>
            </a:r>
          </a:p>
          <a:p>
            <a:endParaRPr lang="en-US" dirty="0" smtClean="0"/>
          </a:p>
          <a:p>
            <a:r>
              <a:rPr lang="en-US" dirty="0" smtClean="0"/>
              <a:t>The modules of the ESIP Data Management Course have been designed to complement and supplement each other.  In light of this plan, we think you might find the following, related modules relevant to you and why as you gain a better understanding of data management: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7F7EF19D-659C-4FA2-BFA5-B2027772E284}" type="slidenum">
              <a:rPr lang="en-US" sz="1200" smtClean="0"/>
              <a:pPr algn="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7311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1495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2399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69726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558800" y="304800"/>
            <a:ext cx="5410200" cy="253916"/>
          </a:xfrm>
          <a:prstGeom prst="rect">
            <a:avLst/>
          </a:prstGeom>
          <a:solidFill>
            <a:schemeClr val="bg1"/>
          </a:solidFill>
        </p:spPr>
        <p:txBody>
          <a:bodyPr wrap="square" rtlCol="0">
            <a:spAutoFit/>
          </a:bodyPr>
          <a:lstStyle/>
          <a:p>
            <a:r>
              <a:rPr lang="en-US" sz="1050" dirty="0" smtClean="0"/>
              <a:t>Local Data Management:  Advertising Your Data, Version 1.0, Reviewed </a:t>
            </a:r>
            <a:r>
              <a:rPr lang="en-US" sz="1050" baseline="0" dirty="0" smtClean="0"/>
              <a:t> August 2012 </a:t>
            </a:r>
            <a:endParaRPr lang="en-US" sz="1050" dirty="0"/>
          </a:p>
        </p:txBody>
      </p:sp>
    </p:spTree>
    <p:extLst>
      <p:ext uri="{BB962C8B-B14F-4D97-AF65-F5344CB8AC3E}">
        <p14:creationId xmlns:p14="http://schemas.microsoft.com/office/powerpoint/2010/main" val="89514810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96726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558800" y="304800"/>
            <a:ext cx="5410200" cy="253916"/>
          </a:xfrm>
          <a:prstGeom prst="rect">
            <a:avLst/>
          </a:prstGeom>
          <a:solidFill>
            <a:schemeClr val="bg1"/>
          </a:solidFill>
        </p:spPr>
        <p:txBody>
          <a:bodyPr wrap="square" rtlCol="0">
            <a:spAutoFit/>
          </a:bodyPr>
          <a:lstStyle/>
          <a:p>
            <a:r>
              <a:rPr lang="en-US" sz="1050" dirty="0" smtClean="0"/>
              <a:t>Local Data Management:  Advertising Your Data, Version 1.0, Reviewed </a:t>
            </a:r>
            <a:r>
              <a:rPr lang="en-US" sz="1050" baseline="0" dirty="0" smtClean="0"/>
              <a:t> August 2012 </a:t>
            </a:r>
            <a:endParaRPr lang="en-US" sz="1050" dirty="0"/>
          </a:p>
        </p:txBody>
      </p:sp>
    </p:spTree>
    <p:extLst>
      <p:ext uri="{BB962C8B-B14F-4D97-AF65-F5344CB8AC3E}">
        <p14:creationId xmlns:p14="http://schemas.microsoft.com/office/powerpoint/2010/main" val="30961222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3466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1462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7122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5620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9786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392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9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5585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24147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070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0982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47542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9337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85688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81935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558800" y="300038"/>
            <a:ext cx="4027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defRPr/>
            </a:pPr>
            <a:r>
              <a:rPr lang="en-US" sz="1200" b="1"/>
              <a:t>Module Template</a:t>
            </a:r>
            <a:r>
              <a:rPr lang="en-US" sz="1200"/>
              <a:t>: Subtitle; Version 1.0, Reviewed 9/15/11</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lindsayburoker.com/wp-content/uploads/2012/03/advertising-ebooks-authors.jpg" TargetMode="External"/><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www.lindsayburoker.com/wp-content/uploads/2012/03/advertising-ebooks-authors.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15.xml"/><Relationship Id="rId4" Type="http://schemas.openxmlformats.org/officeDocument/2006/relationships/hyperlink" Target="http://www.lindsayburoker.com/wp-content/uploads/2012/03/advertising-ebooks-authors.jp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ngdc.noaa.gov/metadata" TargetMode="External"/><Relationship Id="rId7" Type="http://schemas.openxmlformats.org/officeDocument/2006/relationships/image" Target="../media/image9.tmp"/><Relationship Id="rId2" Type="http://schemas.openxmlformats.org/officeDocument/2006/relationships/hyperlink" Target="http://www.gsdi.org/ElectronicGateways" TargetMode="External"/><Relationship Id="rId1" Type="http://schemas.openxmlformats.org/officeDocument/2006/relationships/slideLayout" Target="../slideLayouts/slideLayout13.xml"/><Relationship Id="rId6" Type="http://schemas.openxmlformats.org/officeDocument/2006/relationships/hyperlink" Target="http://www.data.gov/" TargetMode="External"/><Relationship Id="rId5" Type="http://schemas.openxmlformats.org/officeDocument/2006/relationships/hyperlink" Target="http://en.wikipedia.org/wiki/EOSDIS" TargetMode="External"/><Relationship Id="rId4" Type="http://schemas.openxmlformats.org/officeDocument/2006/relationships/hyperlink" Target="http://gcmd.nasa.gov/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8" Type="http://schemas.openxmlformats.org/officeDocument/2006/relationships/hyperlink" Target="http://datacasting.jpl.nasa.gov/" TargetMode="External"/><Relationship Id="rId3" Type="http://schemas.openxmlformats.org/officeDocument/2006/relationships/hyperlink" Target="http://www.data.gov/" TargetMode="External"/><Relationship Id="rId7" Type="http://schemas.openxmlformats.org/officeDocument/2006/relationships/hyperlink" Target="http://www.mendeley.com/" TargetMode="External"/><Relationship Id="rId12" Type="http://schemas.openxmlformats.org/officeDocument/2006/relationships/hyperlink" Target="http://www.google.com/imgres?start=160&amp;hl=en&amp;client=firefox-a&amp;sa=X&amp;rls=org.mozilla:en-US:official&amp;biw=1280&amp;bih=918&amp;tbm=isch&amp;prmd=imvnsz&amp;tbnid=zksN_g66OPb0-M:&amp;imgrefurl=http://apievangelist.com/industries/advertising.php&amp;docid=edVo09iumi9ShM&amp;imgurl=http://kinlane-productions.s3.amazonaws.com/ap-evangelist-site/industries/Tag-Cloud-Advertising.png&amp;w=843&amp;h=421&amp;ei=m-CzT8utAqquiQKEmvjuAQ&amp;zoom=1&amp;iact=hc&amp;vpx=805&amp;vpy=383&amp;dur=4581&amp;hovh=159&amp;hovw=318&amp;tx=143&amp;ty=53&amp;sig=103899861293055568303&amp;page=7&amp;tbnh=119&amp;tbnw=238&amp;ndsp=25&amp;ved=1t:429,r:18,s:160,i:212"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www.gsdi.org/ElectronicGateways" TargetMode="External"/><Relationship Id="rId11" Type="http://schemas.openxmlformats.org/officeDocument/2006/relationships/hyperlink" Target="http://www.zotero.org/" TargetMode="External"/><Relationship Id="rId5" Type="http://schemas.openxmlformats.org/officeDocument/2006/relationships/hyperlink" Target="http://gcmd.nasa.gov/index.html" TargetMode="External"/><Relationship Id="rId10" Type="http://schemas.openxmlformats.org/officeDocument/2006/relationships/hyperlink" Target="http://nsidc.org/libre/share/collectioncaster.html" TargetMode="External"/><Relationship Id="rId4" Type="http://schemas.openxmlformats.org/officeDocument/2006/relationships/hyperlink" Target="http://en.wikipedia.org/wiki/EOSDIS" TargetMode="External"/><Relationship Id="rId9" Type="http://schemas.openxmlformats.org/officeDocument/2006/relationships/hyperlink" Target="http://www.ngdc.noaa.gov/metadat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Local Data Management:</a:t>
            </a:r>
            <a:r>
              <a:rPr lang="en-US" sz="4800" dirty="0" smtClean="0"/>
              <a:t/>
            </a:r>
            <a:br>
              <a:rPr lang="en-US" sz="4800" dirty="0" smtClean="0"/>
            </a:br>
            <a:r>
              <a:rPr lang="en-US" sz="4800" dirty="0" smtClean="0"/>
              <a:t>Advertising your data</a:t>
            </a:r>
          </a:p>
        </p:txBody>
      </p:sp>
      <p:sp>
        <p:nvSpPr>
          <p:cNvPr id="235523" name="Rectangle 2"/>
          <p:cNvSpPr>
            <a:spLocks noGrp="1" noChangeArrowheads="1"/>
          </p:cNvSpPr>
          <p:nvPr>
            <p:ph type="body" idx="1"/>
          </p:nvPr>
        </p:nvSpPr>
        <p:spPr>
          <a:xfrm>
            <a:off x="584200" y="4953000"/>
            <a:ext cx="3937000" cy="1066800"/>
          </a:xfrm>
        </p:spPr>
        <p:txBody>
          <a:bodyPr/>
          <a:lstStyle/>
          <a:p>
            <a:pPr marL="0" indent="0" eaLnBrk="1" hangingPunct="1">
              <a:buFontTx/>
              <a:buNone/>
            </a:pPr>
            <a:r>
              <a:rPr lang="en-US" sz="2400" dirty="0" smtClean="0"/>
              <a:t>Nancy Hoebelheinrich</a:t>
            </a:r>
            <a:endParaRPr lang="en-US" sz="2400" baseline="30000" dirty="0" smtClean="0"/>
          </a:p>
          <a:p>
            <a:pPr marL="0" indent="0" eaLnBrk="1" hangingPunct="1">
              <a:buFontTx/>
              <a:buNone/>
            </a:pPr>
            <a:r>
              <a:rPr lang="en-US" sz="2400" dirty="0" smtClean="0"/>
              <a:t>Knowledge Motifs LLC</a:t>
            </a:r>
          </a:p>
        </p:txBody>
      </p:sp>
      <p:pic>
        <p:nvPicPr>
          <p:cNvPr id="2355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7772399"/>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931400" y="4876800"/>
            <a:ext cx="2921000" cy="1200329"/>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[Reviewed </a:t>
            </a:r>
          </a:p>
          <a:p>
            <a:pPr algn="r" eaLnBrk="1" hangingPunct="1"/>
            <a:r>
              <a:rPr lang="en-US" sz="2400" dirty="0" smtClean="0">
                <a:solidFill>
                  <a:srgbClr val="606060"/>
                </a:solidFill>
                <a:latin typeface="Helvetica Neue" charset="0"/>
                <a:sym typeface="Helvetica Neue" charset="0"/>
              </a:rPr>
              <a:t>August 2012]</a:t>
            </a:r>
            <a:endParaRPr lang="en-US" sz="2400" dirty="0">
              <a:solidFill>
                <a:srgbClr val="606060"/>
              </a:solidFill>
              <a:latin typeface="Helvetica Neue" charset="0"/>
              <a:sym typeface="Helvetica Neue"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200" y="8382000"/>
            <a:ext cx="32004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 descr="DC-FullColor-01.png"/>
          <p:cNvPicPr>
            <a:picLocks noChangeAspect="1"/>
          </p:cNvPicPr>
          <p:nvPr/>
        </p:nvPicPr>
        <p:blipFill>
          <a:blip r:embed="rId5">
            <a:extLst>
              <a:ext uri="{28A0092B-C50C-407E-A947-70E740481C1C}">
                <a14:useLocalDpi xmlns:a14="http://schemas.microsoft.com/office/drawing/2010/main" val="0"/>
              </a:ext>
            </a:extLst>
          </a:blip>
          <a:srcRect l="14297" t="37932" r="12846" b="44067"/>
          <a:stretch>
            <a:fillRect/>
          </a:stretch>
        </p:blipFill>
        <p:spPr bwMode="auto">
          <a:xfrm>
            <a:off x="2463800" y="8189911"/>
            <a:ext cx="467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831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r>
              <a:rPr lang="en-US" dirty="0" smtClean="0"/>
              <a:t>:</a:t>
            </a:r>
            <a:br>
              <a:rPr lang="en-US" dirty="0" smtClean="0"/>
            </a:br>
            <a:r>
              <a:rPr lang="en-US" sz="4200" dirty="0"/>
              <a:t>Why </a:t>
            </a:r>
            <a:r>
              <a:rPr lang="en-US" sz="4200" dirty="0" smtClean="0"/>
              <a:t>&amp; How advertise </a:t>
            </a:r>
            <a:r>
              <a:rPr lang="en-US" sz="4200" dirty="0"/>
              <a:t>your data?</a:t>
            </a:r>
          </a:p>
        </p:txBody>
      </p:sp>
      <p:sp>
        <p:nvSpPr>
          <p:cNvPr id="3" name="Content Placeholder 2"/>
          <p:cNvSpPr>
            <a:spLocks noGrp="1"/>
          </p:cNvSpPr>
          <p:nvPr>
            <p:ph sz="half" idx="1"/>
          </p:nvPr>
        </p:nvSpPr>
        <p:spPr/>
        <p:txBody>
          <a:bodyPr/>
          <a:lstStyle/>
          <a:p>
            <a:r>
              <a:rPr lang="en-US" sz="4000" dirty="0" smtClean="0"/>
              <a:t>Why advertise? </a:t>
            </a:r>
          </a:p>
          <a:p>
            <a:pPr lvl="1"/>
            <a:r>
              <a:rPr lang="en-US" sz="3600" dirty="0" smtClean="0"/>
              <a:t>“</a:t>
            </a:r>
            <a:r>
              <a:rPr lang="en-US" sz="3600" b="1" i="1" dirty="0"/>
              <a:t>Advertising</a:t>
            </a:r>
            <a:r>
              <a:rPr lang="en-US" sz="3600" i="1" dirty="0"/>
              <a:t>” </a:t>
            </a:r>
            <a:r>
              <a:rPr lang="en-US" sz="3600" dirty="0"/>
              <a:t>your data goes beyond </a:t>
            </a:r>
            <a:r>
              <a:rPr lang="en-US" sz="3600" dirty="0" smtClean="0"/>
              <a:t>word </a:t>
            </a:r>
            <a:r>
              <a:rPr lang="en-US" sz="3600" dirty="0"/>
              <a:t>of mouth notice</a:t>
            </a:r>
          </a:p>
          <a:p>
            <a:pPr lvl="1"/>
            <a:r>
              <a:rPr lang="en-US" sz="3600" dirty="0" smtClean="0"/>
              <a:t>Can </a:t>
            </a:r>
            <a:r>
              <a:rPr lang="en-US" sz="3600" dirty="0"/>
              <a:t>be required by funding agencies &amp; </a:t>
            </a:r>
            <a:r>
              <a:rPr lang="en-US" sz="3600" dirty="0" smtClean="0"/>
              <a:t>institutions</a:t>
            </a:r>
          </a:p>
          <a:p>
            <a:pPr lvl="1"/>
            <a:r>
              <a:rPr lang="en-US" sz="3600" dirty="0" smtClean="0"/>
              <a:t>Can jumpstart your career</a:t>
            </a:r>
            <a:endParaRPr lang="en-US" sz="3600" dirty="0"/>
          </a:p>
          <a:p>
            <a:pPr marL="0" indent="0">
              <a:buNone/>
            </a:pPr>
            <a:endParaRPr lang="en-US" dirty="0"/>
          </a:p>
        </p:txBody>
      </p:sp>
      <p:sp>
        <p:nvSpPr>
          <p:cNvPr id="5" name="Content Placeholder 4"/>
          <p:cNvSpPr>
            <a:spLocks noGrp="1"/>
          </p:cNvSpPr>
          <p:nvPr>
            <p:ph sz="half" idx="2"/>
          </p:nvPr>
        </p:nvSpPr>
        <p:spPr/>
        <p:txBody>
          <a:bodyPr/>
          <a:lstStyle/>
          <a:p>
            <a:r>
              <a:rPr lang="en-US" sz="4000" dirty="0" smtClean="0"/>
              <a:t>How advertise?</a:t>
            </a:r>
          </a:p>
          <a:p>
            <a:pPr lvl="1"/>
            <a:r>
              <a:rPr lang="en-US" sz="3600" dirty="0" smtClean="0"/>
              <a:t>By </a:t>
            </a:r>
            <a:r>
              <a:rPr lang="en-US" sz="3600" dirty="0"/>
              <a:t>publishing descriptive information about your data</a:t>
            </a:r>
          </a:p>
          <a:p>
            <a:pPr lvl="1"/>
            <a:r>
              <a:rPr lang="en-US" sz="3600" dirty="0" smtClean="0"/>
              <a:t>Using </a:t>
            </a:r>
            <a:r>
              <a:rPr lang="en-US" sz="3600" dirty="0"/>
              <a:t>an increasing number of </a:t>
            </a:r>
            <a:r>
              <a:rPr lang="en-US" sz="3600" dirty="0" smtClean="0"/>
              <a:t>methods</a:t>
            </a:r>
          </a:p>
          <a:p>
            <a:pPr lvl="1"/>
            <a:r>
              <a:rPr lang="en-US" sz="3600" dirty="0" smtClean="0"/>
              <a:t>With </a:t>
            </a:r>
            <a:r>
              <a:rPr lang="en-US" sz="3600" dirty="0"/>
              <a:t>the </a:t>
            </a:r>
            <a:r>
              <a:rPr lang="en-US" sz="3600" dirty="0" smtClean="0"/>
              <a:t>help of the data </a:t>
            </a:r>
            <a:r>
              <a:rPr lang="en-US" sz="3600" dirty="0"/>
              <a:t>center / archive where you are storing your data</a:t>
            </a:r>
          </a:p>
          <a:p>
            <a:pPr marL="393700" lvl="1" indent="0">
              <a:buNone/>
            </a:pPr>
            <a:endParaRPr lang="en-US" dirty="0"/>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696" y="7124700"/>
            <a:ext cx="2561504" cy="2571750"/>
          </a:xfrm>
          <a:prstGeom prst="rect">
            <a:avLst/>
          </a:prstGeom>
        </p:spPr>
      </p:pic>
      <p:sp>
        <p:nvSpPr>
          <p:cNvPr id="7" name="TextBox 6"/>
          <p:cNvSpPr txBox="1"/>
          <p:nvPr/>
        </p:nvSpPr>
        <p:spPr>
          <a:xfrm>
            <a:off x="7204074" y="9162581"/>
            <a:ext cx="5800726" cy="253916"/>
          </a:xfrm>
          <a:prstGeom prst="rect">
            <a:avLst/>
          </a:prstGeom>
          <a:noFill/>
        </p:spPr>
        <p:txBody>
          <a:bodyPr wrap="square" rtlCol="0">
            <a:spAutoFit/>
          </a:bodyPr>
          <a:lstStyle/>
          <a:p>
            <a:r>
              <a:rPr lang="en-US" sz="1050" dirty="0">
                <a:solidFill>
                  <a:schemeClr val="tx1"/>
                </a:solidFill>
                <a:hlinkClick r:id="rId3"/>
              </a:rPr>
              <a:t>http://</a:t>
            </a:r>
            <a:r>
              <a:rPr lang="en-US" sz="1050" dirty="0" smtClean="0">
                <a:solidFill>
                  <a:schemeClr val="tx1"/>
                </a:solidFill>
                <a:hlinkClick r:id="rId3"/>
              </a:rPr>
              <a:t>www.lindsayburoker.com/wp-content/uploads/2012/03/advertising-ebooks-authors.jpg</a:t>
            </a:r>
            <a:endParaRPr lang="en-US" sz="1050" dirty="0">
              <a:solidFill>
                <a:schemeClr val="tx1"/>
              </a:solidFill>
            </a:endParaRPr>
          </a:p>
        </p:txBody>
      </p:sp>
    </p:spTree>
    <p:extLst>
      <p:ext uri="{BB962C8B-B14F-4D97-AF65-F5344CB8AC3E}">
        <p14:creationId xmlns:p14="http://schemas.microsoft.com/office/powerpoint/2010/main" val="39887656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word of mouth:</a:t>
            </a:r>
            <a:br>
              <a:rPr lang="en-US" dirty="0" smtClean="0"/>
            </a:br>
            <a:r>
              <a:rPr lang="en-US" dirty="0" smtClean="0"/>
              <a:t>  P</a:t>
            </a:r>
            <a:r>
              <a:rPr lang="en-US" sz="4200" dirty="0" smtClean="0"/>
              <a:t>ublic information about your data</a:t>
            </a:r>
            <a:endParaRPr lang="en-US" sz="4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8811916"/>
              </p:ext>
            </p:extLst>
          </p:nvPr>
        </p:nvGraphicFramePr>
        <p:xfrm>
          <a:off x="571500" y="2324100"/>
          <a:ext cx="11861800" cy="656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8583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by agencies &amp; institutions?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0" y="3701615"/>
            <a:ext cx="4285791" cy="36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207724041"/>
              </p:ext>
            </p:extLst>
          </p:nvPr>
        </p:nvGraphicFramePr>
        <p:xfrm>
          <a:off x="482600" y="2133600"/>
          <a:ext cx="11950700" cy="678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5816600" y="9347158"/>
            <a:ext cx="6971139" cy="253916"/>
          </a:xfrm>
          <a:prstGeom prst="rect">
            <a:avLst/>
          </a:prstGeom>
          <a:noFill/>
        </p:spPr>
        <p:txBody>
          <a:bodyPr vert="horz" wrap="square" rtlCol="0">
            <a:spAutoFit/>
          </a:bodyPr>
          <a:lstStyle/>
          <a:p>
            <a:r>
              <a:rPr lang="en-US" sz="1050" dirty="0" smtClean="0">
                <a:solidFill>
                  <a:schemeClr val="tx1"/>
                </a:solidFill>
                <a:hlinkClick r:id="rId9"/>
              </a:rPr>
              <a:t>Image credit:  http</a:t>
            </a:r>
            <a:r>
              <a:rPr lang="en-US" sz="1050" dirty="0">
                <a:solidFill>
                  <a:schemeClr val="tx1"/>
                </a:solidFill>
                <a:hlinkClick r:id="rId9"/>
              </a:rPr>
              <a:t>://</a:t>
            </a:r>
            <a:r>
              <a:rPr lang="en-US" sz="1050" dirty="0" smtClean="0">
                <a:solidFill>
                  <a:schemeClr val="tx1"/>
                </a:solidFill>
                <a:hlinkClick r:id="rId9"/>
              </a:rPr>
              <a:t>www.lindsayburoker.com/wp-content/uploads/2012/03/advertising-ebooks-authors.jpg</a:t>
            </a:r>
            <a:endParaRPr lang="en-US" sz="1050" dirty="0">
              <a:solidFill>
                <a:schemeClr val="tx1"/>
              </a:solidFill>
            </a:endParaRPr>
          </a:p>
        </p:txBody>
      </p:sp>
    </p:spTree>
    <p:extLst>
      <p:ext uri="{BB962C8B-B14F-4D97-AF65-F5344CB8AC3E}">
        <p14:creationId xmlns:p14="http://schemas.microsoft.com/office/powerpoint/2010/main" val="11272034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0" y="2177050"/>
            <a:ext cx="8293100" cy="625719"/>
          </a:xfrm>
        </p:spPr>
        <p:txBody>
          <a:bodyPr/>
          <a:lstStyle/>
          <a:p>
            <a:r>
              <a:rPr lang="en-US" sz="3800" dirty="0" smtClean="0"/>
              <a:t>Formal Publication:</a:t>
            </a:r>
            <a:endParaRPr lang="en-US" sz="3800" dirty="0"/>
          </a:p>
        </p:txBody>
      </p:sp>
      <p:sp>
        <p:nvSpPr>
          <p:cNvPr id="3" name="Content Placeholder 2"/>
          <p:cNvSpPr>
            <a:spLocks noGrp="1"/>
          </p:cNvSpPr>
          <p:nvPr>
            <p:ph sz="half" idx="1"/>
          </p:nvPr>
        </p:nvSpPr>
        <p:spPr>
          <a:xfrm>
            <a:off x="482600" y="4267200"/>
            <a:ext cx="3581400" cy="3505200"/>
          </a:xfrm>
        </p:spPr>
        <p:txBody>
          <a:bodyPr/>
          <a:lstStyle/>
          <a:p>
            <a:r>
              <a:rPr lang="en-US" b="1" dirty="0" smtClean="0"/>
              <a:t>Journals &amp; Publications, </a:t>
            </a:r>
            <a:r>
              <a:rPr lang="en-US" dirty="0" smtClean="0"/>
              <a:t>of course, but also </a:t>
            </a:r>
          </a:p>
          <a:p>
            <a:r>
              <a:rPr lang="en-US" b="1" dirty="0" smtClean="0"/>
              <a:t>Public </a:t>
            </a:r>
            <a:r>
              <a:rPr lang="en-US" b="1" dirty="0"/>
              <a:t>directories, </a:t>
            </a:r>
            <a:r>
              <a:rPr lang="en-US" b="1" dirty="0" smtClean="0"/>
              <a:t>data portals </a:t>
            </a:r>
            <a:r>
              <a:rPr lang="en-US" b="1" dirty="0"/>
              <a:t>&amp; </a:t>
            </a:r>
            <a:r>
              <a:rPr lang="en-US" b="1" dirty="0" smtClean="0"/>
              <a:t>metadata registries</a:t>
            </a:r>
            <a:endParaRPr lang="en-US" sz="2400"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5" name="Content Placeholder 4" descr="Electronic Gateways | GSDI - Mozilla Firefox"/>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269" t="10154" b="18012"/>
          <a:stretch/>
        </p:blipFill>
        <p:spPr>
          <a:xfrm>
            <a:off x="4641056" y="2971800"/>
            <a:ext cx="7992352" cy="5500985"/>
          </a:xfr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49" y="1066800"/>
            <a:ext cx="3578368" cy="28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9912" y="103257"/>
            <a:ext cx="8142288" cy="707886"/>
          </a:xfrm>
          <a:prstGeom prst="rect">
            <a:avLst/>
          </a:prstGeom>
          <a:solidFill>
            <a:schemeClr val="bg1"/>
          </a:solidFill>
        </p:spPr>
        <p:txBody>
          <a:bodyPr wrap="square" rtlCol="0">
            <a:spAutoFit/>
          </a:bodyPr>
          <a:lstStyle/>
          <a:p>
            <a:r>
              <a:rPr lang="en-US" sz="4000" dirty="0"/>
              <a:t>Formal ways to advertise your data</a:t>
            </a:r>
          </a:p>
        </p:txBody>
      </p:sp>
      <p:sp>
        <p:nvSpPr>
          <p:cNvPr id="8" name="Rectangle 7"/>
          <p:cNvSpPr/>
          <p:nvPr/>
        </p:nvSpPr>
        <p:spPr>
          <a:xfrm>
            <a:off x="406400" y="9144000"/>
            <a:ext cx="7315200" cy="276999"/>
          </a:xfrm>
          <a:prstGeom prst="rect">
            <a:avLst/>
          </a:prstGeom>
        </p:spPr>
        <p:txBody>
          <a:bodyPr wrap="square">
            <a:spAutoFit/>
          </a:bodyPr>
          <a:lstStyle/>
          <a:p>
            <a:pPr lvl="0">
              <a:spcBef>
                <a:spcPts val="600"/>
              </a:spcBef>
              <a:buClr>
                <a:srgbClr val="606060"/>
              </a:buClr>
              <a:buSzPct val="100000"/>
            </a:pPr>
            <a:r>
              <a:rPr lang="en-US" sz="1200" kern="0" dirty="0" smtClean="0">
                <a:latin typeface="Helvetica Neue"/>
                <a:ea typeface="ヒラギノ角ゴ ProN W3"/>
                <a:sym typeface="Helvetica Neue" charset="0"/>
                <a:hlinkClick r:id="rId4"/>
              </a:rPr>
              <a:t>Image credit:  http</a:t>
            </a:r>
            <a:r>
              <a:rPr lang="en-US" sz="1200" kern="0" dirty="0">
                <a:latin typeface="Helvetica Neue"/>
                <a:ea typeface="ヒラギノ角ゴ ProN W3"/>
                <a:sym typeface="Helvetica Neue" charset="0"/>
                <a:hlinkClick r:id="rId4"/>
              </a:rPr>
              <a:t>://www.lindsayburoker.com/wp-content/uploads/2012/03/advertising-ebooks-authors.jpg</a:t>
            </a:r>
            <a:endParaRPr lang="en-US" sz="1200" kern="0" dirty="0">
              <a:latin typeface="Helvetica Neue"/>
              <a:ea typeface="ヒラギノ角ゴ ProN W3"/>
              <a:sym typeface="Helvetica Neue" charset="0"/>
            </a:endParaRPr>
          </a:p>
        </p:txBody>
      </p:sp>
    </p:spTree>
    <p:extLst>
      <p:ext uri="{BB962C8B-B14F-4D97-AF65-F5344CB8AC3E}">
        <p14:creationId xmlns:p14="http://schemas.microsoft.com/office/powerpoint/2010/main" val="18630164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pPr marL="571500" indent="-571500"/>
            <a:r>
              <a:rPr lang="en-US" dirty="0" smtClean="0"/>
              <a:t>What are some relevant data portals </a:t>
            </a:r>
            <a:br>
              <a:rPr lang="en-US" dirty="0" smtClean="0"/>
            </a:br>
            <a:r>
              <a:rPr lang="en-US" dirty="0" smtClean="0"/>
              <a:t>/ metadata registries for science data?</a:t>
            </a:r>
            <a:endParaRPr lang="en-US" dirty="0"/>
          </a:p>
        </p:txBody>
      </p:sp>
      <p:sp>
        <p:nvSpPr>
          <p:cNvPr id="3" name="Content Placeholder 2"/>
          <p:cNvSpPr>
            <a:spLocks noGrp="1"/>
          </p:cNvSpPr>
          <p:nvPr>
            <p:ph idx="1"/>
          </p:nvPr>
        </p:nvSpPr>
        <p:spPr/>
        <p:txBody>
          <a:bodyPr/>
          <a:lstStyle/>
          <a:p>
            <a:r>
              <a:rPr lang="en-US" sz="2600" dirty="0" smtClean="0"/>
              <a:t>Global Spatial Data Infrastructure </a:t>
            </a:r>
          </a:p>
          <a:p>
            <a:pPr lvl="1"/>
            <a:r>
              <a:rPr lang="en-US" sz="2000" dirty="0" smtClean="0">
                <a:hlinkClick r:id="rId2"/>
              </a:rPr>
              <a:t>http</a:t>
            </a:r>
            <a:r>
              <a:rPr lang="en-US" sz="2000" dirty="0">
                <a:hlinkClick r:id="rId2"/>
              </a:rPr>
              <a:t>://www.gsdi.org/ElectronicGateways </a:t>
            </a:r>
            <a:r>
              <a:rPr lang="en-US" sz="2000" dirty="0"/>
              <a:t>(</a:t>
            </a:r>
            <a:r>
              <a:rPr lang="en-US" sz="2000" dirty="0" smtClean="0"/>
              <a:t>international coverage)</a:t>
            </a:r>
          </a:p>
          <a:p>
            <a:r>
              <a:rPr lang="en-US" sz="2600" dirty="0" smtClean="0"/>
              <a:t>NOAA National Geophysical Data Center </a:t>
            </a:r>
          </a:p>
          <a:p>
            <a:pPr lvl="1"/>
            <a:r>
              <a:rPr lang="en-US" sz="2000" dirty="0">
                <a:hlinkClick r:id="rId3"/>
              </a:rPr>
              <a:t>http://</a:t>
            </a:r>
            <a:r>
              <a:rPr lang="en-US" sz="2000" dirty="0" smtClean="0">
                <a:hlinkClick r:id="rId3"/>
              </a:rPr>
              <a:t>www.ngdc.noaa.gov/metadata</a:t>
            </a:r>
            <a:r>
              <a:rPr lang="en-US" sz="2000" dirty="0" smtClean="0"/>
              <a:t> (metadata registry) </a:t>
            </a:r>
          </a:p>
          <a:p>
            <a:r>
              <a:rPr lang="en-US" sz="2600" dirty="0" smtClean="0"/>
              <a:t>Global Change Master Directory </a:t>
            </a:r>
            <a:r>
              <a:rPr lang="en-US" sz="2000" dirty="0" smtClean="0"/>
              <a:t>(metadata registry)</a:t>
            </a:r>
          </a:p>
          <a:p>
            <a:pPr lvl="1"/>
            <a:r>
              <a:rPr lang="en-US" sz="2000" dirty="0">
                <a:hlinkClick r:id="rId4"/>
              </a:rPr>
              <a:t>http://</a:t>
            </a:r>
            <a:r>
              <a:rPr lang="en-US" sz="2000" dirty="0" smtClean="0">
                <a:hlinkClick r:id="rId4"/>
              </a:rPr>
              <a:t>gcmd.nasa.gov/index.html</a:t>
            </a:r>
            <a:r>
              <a:rPr lang="en-US" sz="2000" dirty="0" smtClean="0"/>
              <a:t> </a:t>
            </a:r>
          </a:p>
          <a:p>
            <a:r>
              <a:rPr lang="en-US" sz="2600" dirty="0" smtClean="0"/>
              <a:t>ECHO (The EOS Clearinghouse)</a:t>
            </a:r>
          </a:p>
          <a:p>
            <a:pPr lvl="1"/>
            <a:r>
              <a:rPr lang="en-US" sz="2000" dirty="0">
                <a:hlinkClick r:id="rId5"/>
              </a:rPr>
              <a:t>http://</a:t>
            </a:r>
            <a:r>
              <a:rPr lang="en-US" sz="2000" dirty="0" smtClean="0">
                <a:hlinkClick r:id="rId5"/>
              </a:rPr>
              <a:t>en.wikipedia.org/wiki/EOSDIS</a:t>
            </a:r>
            <a:r>
              <a:rPr lang="en-US" sz="2000" dirty="0" smtClean="0"/>
              <a:t> (metadata registry </a:t>
            </a:r>
          </a:p>
          <a:p>
            <a:pPr marL="838200" lvl="2" indent="0">
              <a:buNone/>
            </a:pPr>
            <a:r>
              <a:rPr lang="en-US" sz="2000" dirty="0" smtClean="0"/>
              <a:t>for NASA’s Earth Observing System Data) </a:t>
            </a:r>
            <a:endParaRPr lang="en-US" sz="2000" dirty="0"/>
          </a:p>
          <a:p>
            <a:r>
              <a:rPr lang="en-US" sz="2600" dirty="0"/>
              <a:t>Data.gov </a:t>
            </a:r>
            <a:r>
              <a:rPr lang="en-US" sz="2000" dirty="0" smtClean="0">
                <a:hlinkClick r:id="rId6"/>
              </a:rPr>
              <a:t>http</a:t>
            </a:r>
            <a:r>
              <a:rPr lang="en-US" sz="2000" dirty="0">
                <a:hlinkClick r:id="rId6"/>
              </a:rPr>
              <a:t>://www.data.gov/</a:t>
            </a:r>
            <a:r>
              <a:rPr lang="en-US" sz="2000" dirty="0"/>
              <a:t>  (U.S. Federal data)</a:t>
            </a:r>
          </a:p>
          <a:p>
            <a:pPr lvl="1"/>
            <a:endParaRPr lang="en-US" sz="2000" dirty="0" smtClean="0"/>
          </a:p>
        </p:txBody>
      </p:sp>
      <p:pic>
        <p:nvPicPr>
          <p:cNvPr id="10" name="Picture 9" descr="Data.gov - Mozilla Firefox"/>
          <p:cNvPicPr>
            <a:picLocks noChangeAspect="1"/>
          </p:cNvPicPr>
          <p:nvPr/>
        </p:nvPicPr>
        <p:blipFill rotWithShape="1">
          <a:blip r:embed="rId7">
            <a:extLst>
              <a:ext uri="{28A0092B-C50C-407E-A947-70E740481C1C}">
                <a14:useLocalDpi xmlns:a14="http://schemas.microsoft.com/office/drawing/2010/main" val="0"/>
              </a:ext>
            </a:extLst>
          </a:blip>
          <a:srcRect l="9668" t="13477" r="15940" b="41699"/>
          <a:stretch/>
        </p:blipFill>
        <p:spPr>
          <a:xfrm>
            <a:off x="5189421" y="6753225"/>
            <a:ext cx="5732579" cy="2771775"/>
          </a:xfrm>
          <a:prstGeom prst="rect">
            <a:avLst/>
          </a:prstGeom>
        </p:spPr>
      </p:pic>
      <p:pic>
        <p:nvPicPr>
          <p:cNvPr id="8"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6958" t="7814" r="57022" b="32026"/>
          <a:stretch/>
        </p:blipFill>
        <p:spPr bwMode="auto">
          <a:xfrm>
            <a:off x="8483600" y="3161911"/>
            <a:ext cx="4303857" cy="323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0415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800" y="4191000"/>
            <a:ext cx="5680075" cy="4953000"/>
          </a:xfrm>
          <a:ln>
            <a:solidFill>
              <a:schemeClr val="accent1"/>
            </a:solidFill>
          </a:ln>
        </p:spPr>
        <p:txBody>
          <a:bodyPr/>
          <a:lstStyle/>
          <a:p>
            <a:r>
              <a:rPr lang="en-US" sz="3600" b="1" i="1" dirty="0"/>
              <a:t>Informal</a:t>
            </a:r>
            <a:r>
              <a:rPr lang="en-US" sz="3600" dirty="0"/>
              <a:t> Publication</a:t>
            </a:r>
            <a:r>
              <a:rPr lang="en-US" sz="3600" dirty="0" smtClean="0"/>
              <a:t>:</a:t>
            </a:r>
          </a:p>
          <a:p>
            <a:r>
              <a:rPr lang="en-US" dirty="0" smtClean="0"/>
              <a:t>Domain </a:t>
            </a:r>
            <a:r>
              <a:rPr lang="en-US" dirty="0"/>
              <a:t>specific </a:t>
            </a:r>
            <a:r>
              <a:rPr lang="en-US" dirty="0" smtClean="0"/>
              <a:t>blogs </a:t>
            </a:r>
            <a:endParaRPr lang="en-US" dirty="0"/>
          </a:p>
          <a:p>
            <a:r>
              <a:rPr lang="en-US" dirty="0" smtClean="0"/>
              <a:t>Project Websites</a:t>
            </a:r>
          </a:p>
          <a:p>
            <a:r>
              <a:rPr lang="en-US" dirty="0" smtClean="0"/>
              <a:t>Notification services:</a:t>
            </a:r>
            <a:endParaRPr lang="en-US" dirty="0"/>
          </a:p>
          <a:p>
            <a:pPr lvl="1"/>
            <a:r>
              <a:rPr lang="en-US" dirty="0"/>
              <a:t>Twitter </a:t>
            </a:r>
            <a:r>
              <a:rPr lang="en-US" dirty="0" smtClean="0"/>
              <a:t>– announce at conferences!</a:t>
            </a:r>
            <a:endParaRPr lang="en-US" dirty="0"/>
          </a:p>
          <a:p>
            <a:pPr lvl="1"/>
            <a:r>
              <a:rPr lang="en-US" dirty="0"/>
              <a:t>LinkedIn, </a:t>
            </a:r>
            <a:r>
              <a:rPr lang="en-US" dirty="0" smtClean="0"/>
              <a:t>Facebook – you decide when to announce!</a:t>
            </a:r>
            <a:endParaRPr lang="en-US" dirty="0"/>
          </a:p>
          <a:p>
            <a:pPr lvl="1"/>
            <a:r>
              <a:rPr lang="en-US" dirty="0" err="1" smtClean="0"/>
              <a:t>Mendeley</a:t>
            </a:r>
            <a:r>
              <a:rPr lang="en-US" dirty="0" smtClean="0"/>
              <a:t>, </a:t>
            </a:r>
            <a:r>
              <a:rPr lang="en-US" dirty="0" err="1" smtClean="0"/>
              <a:t>Zotero</a:t>
            </a:r>
            <a:r>
              <a:rPr lang="en-US" dirty="0" smtClean="0"/>
              <a:t> – via reference managers </a:t>
            </a:r>
            <a:r>
              <a:rPr lang="en-US" dirty="0"/>
              <a:t>&amp; academic social </a:t>
            </a:r>
            <a:r>
              <a:rPr lang="en-US" dirty="0" smtClean="0"/>
              <a:t>networks – list your own data sets!</a:t>
            </a:r>
          </a:p>
          <a:p>
            <a:r>
              <a:rPr lang="en-US" dirty="0" err="1"/>
              <a:t>Datacasting</a:t>
            </a:r>
            <a:r>
              <a:rPr lang="en-US" dirty="0"/>
              <a:t> tools &amp; services – </a:t>
            </a:r>
            <a:r>
              <a:rPr lang="en-US" sz="2400" dirty="0" smtClean="0"/>
              <a:t>broadcast to the Web </a:t>
            </a:r>
            <a:r>
              <a:rPr lang="en-US" dirty="0" smtClean="0"/>
              <a:t>via </a:t>
            </a:r>
            <a:r>
              <a:rPr lang="en-US" sz="2400" dirty="0" smtClean="0"/>
              <a:t>RSS feeds</a:t>
            </a:r>
            <a:endParaRPr lang="en-US" dirty="0"/>
          </a:p>
        </p:txBody>
      </p:sp>
      <p:sp>
        <p:nvSpPr>
          <p:cNvPr id="5" name="Title 1"/>
          <p:cNvSpPr txBox="1">
            <a:spLocks/>
          </p:cNvSpPr>
          <p:nvPr/>
        </p:nvSpPr>
        <p:spPr bwMode="auto">
          <a:xfrm>
            <a:off x="712787" y="449140"/>
            <a:ext cx="8293100" cy="62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a:lstStyle>
          <a:p>
            <a:r>
              <a:rPr lang="en-US" sz="4000" dirty="0" smtClean="0"/>
              <a:t>Informal ways to advertise your data</a:t>
            </a:r>
            <a:endParaRPr lang="en-US" sz="4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1450511"/>
            <a:ext cx="4572001" cy="228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Datacasting - Earth Science Meets RSS - Mozilla Firefox"/>
          <p:cNvPicPr>
            <a:picLocks noChangeAspect="1"/>
          </p:cNvPicPr>
          <p:nvPr/>
        </p:nvPicPr>
        <p:blipFill rotWithShape="1">
          <a:blip r:embed="rId4">
            <a:extLst>
              <a:ext uri="{28A0092B-C50C-407E-A947-70E740481C1C}">
                <a14:useLocalDpi xmlns:a14="http://schemas.microsoft.com/office/drawing/2010/main" val="0"/>
              </a:ext>
            </a:extLst>
          </a:blip>
          <a:srcRect l="20401" t="10694" r="21779" b="65820"/>
          <a:stretch/>
        </p:blipFill>
        <p:spPr>
          <a:xfrm>
            <a:off x="6121400" y="7315200"/>
            <a:ext cx="6054161" cy="2087670"/>
          </a:xfrm>
          <a:prstGeom prst="rect">
            <a:avLst/>
          </a:prstGeom>
        </p:spPr>
      </p:pic>
      <p:pic>
        <p:nvPicPr>
          <p:cNvPr id="8" name="Picture 7" descr="Zotero | Home - Mozilla Firefox"/>
          <p:cNvPicPr>
            <a:picLocks noChangeAspect="1"/>
          </p:cNvPicPr>
          <p:nvPr/>
        </p:nvPicPr>
        <p:blipFill rotWithShape="1">
          <a:blip r:embed="rId5">
            <a:extLst>
              <a:ext uri="{28A0092B-C50C-407E-A947-70E740481C1C}">
                <a14:useLocalDpi xmlns:a14="http://schemas.microsoft.com/office/drawing/2010/main" val="0"/>
              </a:ext>
            </a:extLst>
          </a:blip>
          <a:srcRect l="9524" t="10240" r="39904" b="65137"/>
          <a:stretch/>
        </p:blipFill>
        <p:spPr>
          <a:xfrm>
            <a:off x="6698080" y="5257800"/>
            <a:ext cx="4615614" cy="1803400"/>
          </a:xfrm>
          <a:prstGeom prst="rect">
            <a:avLst/>
          </a:prstGeom>
        </p:spPr>
      </p:pic>
      <p:pic>
        <p:nvPicPr>
          <p:cNvPr id="9" name="Picture 8" descr="Free reference manager and PDF organizer | Mendeley - Mozilla Firefox"/>
          <p:cNvPicPr>
            <a:picLocks noChangeAspect="1"/>
          </p:cNvPicPr>
          <p:nvPr/>
        </p:nvPicPr>
        <p:blipFill rotWithShape="1">
          <a:blip r:embed="rId6">
            <a:extLst>
              <a:ext uri="{28A0092B-C50C-407E-A947-70E740481C1C}">
                <a14:useLocalDpi xmlns:a14="http://schemas.microsoft.com/office/drawing/2010/main" val="0"/>
              </a:ext>
            </a:extLst>
          </a:blip>
          <a:srcRect l="11588" t="11484" r="36487" b="63753"/>
          <a:stretch/>
        </p:blipFill>
        <p:spPr>
          <a:xfrm>
            <a:off x="7112000" y="2971800"/>
            <a:ext cx="5257521" cy="1988675"/>
          </a:xfrm>
          <a:prstGeom prst="rect">
            <a:avLst/>
          </a:prstGeom>
        </p:spPr>
      </p:pic>
    </p:spTree>
    <p:extLst>
      <p:ext uri="{BB962C8B-B14F-4D97-AF65-F5344CB8AC3E}">
        <p14:creationId xmlns:p14="http://schemas.microsoft.com/office/powerpoint/2010/main" val="12455525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r>
              <a:rPr lang="en-US" dirty="0" smtClean="0"/>
              <a:t>Resources</a:t>
            </a:r>
          </a:p>
        </p:txBody>
      </p:sp>
      <p:sp>
        <p:nvSpPr>
          <p:cNvPr id="32770" name="Rectangle 2"/>
          <p:cNvSpPr>
            <a:spLocks noGrp="1" noChangeArrowheads="1"/>
          </p:cNvSpPr>
          <p:nvPr>
            <p:ph type="body" idx="1"/>
          </p:nvPr>
        </p:nvSpPr>
        <p:spPr>
          <a:xfrm>
            <a:off x="571500" y="2324100"/>
            <a:ext cx="11861800" cy="7124700"/>
          </a:xfrm>
        </p:spPr>
        <p:txBody>
          <a:bodyPr/>
          <a:lstStyle/>
          <a:p>
            <a:pPr eaLnBrk="1" hangingPunct="1"/>
            <a:r>
              <a:rPr lang="en-US" sz="2400" dirty="0">
                <a:solidFill>
                  <a:schemeClr val="bg2">
                    <a:lumMod val="50000"/>
                    <a:lumOff val="50000"/>
                  </a:schemeClr>
                </a:solidFill>
              </a:rPr>
              <a:t>Data.gov</a:t>
            </a:r>
            <a:r>
              <a:rPr lang="en-US" sz="2400" dirty="0"/>
              <a:t> </a:t>
            </a:r>
            <a:r>
              <a:rPr lang="en-US" sz="1800" dirty="0">
                <a:hlinkClick r:id="rId3"/>
              </a:rPr>
              <a:t>http://www.data.gov/</a:t>
            </a:r>
            <a:r>
              <a:rPr lang="en-US" sz="1800" dirty="0"/>
              <a:t> </a:t>
            </a:r>
            <a:endParaRPr lang="en-US" sz="1800" dirty="0" smtClean="0"/>
          </a:p>
          <a:p>
            <a:pPr eaLnBrk="1" hangingPunct="1"/>
            <a:r>
              <a:rPr lang="en-US" sz="2400" dirty="0">
                <a:solidFill>
                  <a:schemeClr val="bg2">
                    <a:lumMod val="50000"/>
                    <a:lumOff val="50000"/>
                  </a:schemeClr>
                </a:solidFill>
              </a:rPr>
              <a:t>ECHO (The EOS Clearinghouse):  </a:t>
            </a:r>
            <a:r>
              <a:rPr lang="en-US" sz="1800" dirty="0">
                <a:hlinkClick r:id="rId4"/>
              </a:rPr>
              <a:t>http://en.wikipedia.org/wiki/EOSDIS</a:t>
            </a:r>
            <a:r>
              <a:rPr lang="en-US" sz="1800" dirty="0"/>
              <a:t> </a:t>
            </a:r>
          </a:p>
          <a:p>
            <a:pPr eaLnBrk="1" hangingPunct="1"/>
            <a:r>
              <a:rPr lang="en-US" sz="2400" dirty="0" smtClean="0">
                <a:solidFill>
                  <a:schemeClr val="bg2">
                    <a:lumMod val="50000"/>
                    <a:lumOff val="50000"/>
                  </a:schemeClr>
                </a:solidFill>
              </a:rPr>
              <a:t>Global Change Master Directory:  </a:t>
            </a:r>
            <a:r>
              <a:rPr lang="en-US" sz="1800" dirty="0" smtClean="0">
                <a:solidFill>
                  <a:schemeClr val="tx1"/>
                </a:solidFill>
                <a:hlinkClick r:id="rId5"/>
              </a:rPr>
              <a:t>http://gcmd.nasa.gov/index.html</a:t>
            </a:r>
            <a:endParaRPr lang="en-US" sz="1800" dirty="0" smtClean="0">
              <a:solidFill>
                <a:schemeClr val="tx1"/>
              </a:solidFill>
            </a:endParaRPr>
          </a:p>
          <a:p>
            <a:r>
              <a:rPr lang="en-US" sz="2400" dirty="0">
                <a:solidFill>
                  <a:schemeClr val="bg2">
                    <a:lumMod val="50000"/>
                    <a:lumOff val="50000"/>
                  </a:schemeClr>
                </a:solidFill>
              </a:rPr>
              <a:t>Global Spatial Data </a:t>
            </a:r>
            <a:r>
              <a:rPr lang="en-US" sz="2400" dirty="0" smtClean="0">
                <a:solidFill>
                  <a:schemeClr val="bg2">
                    <a:lumMod val="50000"/>
                    <a:lumOff val="50000"/>
                  </a:schemeClr>
                </a:solidFill>
              </a:rPr>
              <a:t>Infrastructure:  </a:t>
            </a:r>
            <a:r>
              <a:rPr lang="en-US" sz="1800" dirty="0" smtClean="0">
                <a:hlinkClick r:id="rId6"/>
              </a:rPr>
              <a:t>http</a:t>
            </a:r>
            <a:r>
              <a:rPr lang="en-US" sz="1800" dirty="0">
                <a:hlinkClick r:id="rId6"/>
              </a:rPr>
              <a:t>://</a:t>
            </a:r>
            <a:r>
              <a:rPr lang="en-US" sz="1800" dirty="0" smtClean="0">
                <a:hlinkClick r:id="rId6"/>
              </a:rPr>
              <a:t>www.gsdi.org/ElectronicGateways </a:t>
            </a:r>
          </a:p>
          <a:p>
            <a:r>
              <a:rPr lang="en-US" sz="2400" dirty="0" err="1">
                <a:solidFill>
                  <a:schemeClr val="bg2">
                    <a:lumMod val="50000"/>
                    <a:lumOff val="50000"/>
                  </a:schemeClr>
                </a:solidFill>
              </a:rPr>
              <a:t>Mendeley</a:t>
            </a:r>
            <a:r>
              <a:rPr lang="en-US" sz="2400" dirty="0">
                <a:solidFill>
                  <a:schemeClr val="bg2">
                    <a:lumMod val="50000"/>
                    <a:lumOff val="50000"/>
                  </a:schemeClr>
                </a:solidFill>
              </a:rPr>
              <a:t>: </a:t>
            </a:r>
            <a:r>
              <a:rPr lang="en-US" sz="2400" dirty="0">
                <a:solidFill>
                  <a:schemeClr val="bg2">
                    <a:lumMod val="50000"/>
                    <a:lumOff val="50000"/>
                  </a:schemeClr>
                </a:solidFill>
                <a:hlinkClick r:id="rId7"/>
              </a:rPr>
              <a:t> </a:t>
            </a:r>
            <a:r>
              <a:rPr lang="en-US" sz="1800" dirty="0">
                <a:solidFill>
                  <a:schemeClr val="tx1"/>
                </a:solidFill>
                <a:hlinkClick r:id="rId7"/>
              </a:rPr>
              <a:t>http://www.mendeley.com</a:t>
            </a:r>
            <a:r>
              <a:rPr lang="en-US" sz="1800" dirty="0" smtClean="0">
                <a:solidFill>
                  <a:schemeClr val="tx1"/>
                </a:solidFill>
                <a:hlinkClick r:id="rId7"/>
              </a:rPr>
              <a:t>/</a:t>
            </a:r>
            <a:endParaRPr lang="en-US" sz="1800" dirty="0" smtClean="0">
              <a:hlinkClick r:id="rId6"/>
            </a:endParaRPr>
          </a:p>
          <a:p>
            <a:r>
              <a:rPr lang="en-US" sz="2400" dirty="0">
                <a:solidFill>
                  <a:schemeClr val="bg2">
                    <a:lumMod val="50000"/>
                    <a:lumOff val="50000"/>
                  </a:schemeClr>
                </a:solidFill>
              </a:rPr>
              <a:t>NASA JPL </a:t>
            </a:r>
            <a:r>
              <a:rPr lang="en-US" sz="2400" dirty="0" err="1">
                <a:solidFill>
                  <a:schemeClr val="bg2">
                    <a:lumMod val="50000"/>
                    <a:lumOff val="50000"/>
                  </a:schemeClr>
                </a:solidFill>
              </a:rPr>
              <a:t>Datacasting</a:t>
            </a:r>
            <a:r>
              <a:rPr lang="en-US" sz="2400" dirty="0">
                <a:solidFill>
                  <a:schemeClr val="bg2">
                    <a:lumMod val="50000"/>
                    <a:lumOff val="50000"/>
                  </a:schemeClr>
                </a:solidFill>
              </a:rPr>
              <a:t> service:  </a:t>
            </a:r>
            <a:r>
              <a:rPr lang="en-US" sz="1800" dirty="0">
                <a:solidFill>
                  <a:schemeClr val="tx1"/>
                </a:solidFill>
                <a:hlinkClick r:id="rId8"/>
              </a:rPr>
              <a:t>http://datacasting.jpl.nasa.gov</a:t>
            </a:r>
            <a:r>
              <a:rPr lang="en-US" sz="1800" dirty="0" smtClean="0">
                <a:solidFill>
                  <a:schemeClr val="tx1"/>
                </a:solidFill>
                <a:hlinkClick r:id="rId8"/>
              </a:rPr>
              <a:t>/</a:t>
            </a:r>
            <a:endParaRPr lang="en-US" sz="1800" dirty="0" smtClean="0">
              <a:hlinkClick r:id="rId6"/>
            </a:endParaRPr>
          </a:p>
          <a:p>
            <a:r>
              <a:rPr lang="en-US" sz="2400" dirty="0">
                <a:solidFill>
                  <a:schemeClr val="bg2">
                    <a:lumMod val="50000"/>
                    <a:lumOff val="50000"/>
                  </a:schemeClr>
                </a:solidFill>
              </a:rPr>
              <a:t>NOAA National Geophysical Data </a:t>
            </a:r>
            <a:r>
              <a:rPr lang="en-US" sz="2400" dirty="0" smtClean="0">
                <a:solidFill>
                  <a:schemeClr val="bg2">
                    <a:lumMod val="50000"/>
                    <a:lumOff val="50000"/>
                  </a:schemeClr>
                </a:solidFill>
              </a:rPr>
              <a:t>Center:  </a:t>
            </a:r>
            <a:r>
              <a:rPr lang="en-US" sz="1800" dirty="0" smtClean="0">
                <a:hlinkClick r:id="rId9"/>
              </a:rPr>
              <a:t>http</a:t>
            </a:r>
            <a:r>
              <a:rPr lang="en-US" sz="1800" dirty="0">
                <a:hlinkClick r:id="rId9"/>
              </a:rPr>
              <a:t>://</a:t>
            </a:r>
            <a:r>
              <a:rPr lang="en-US" sz="1800" dirty="0" smtClean="0">
                <a:hlinkClick r:id="rId9"/>
              </a:rPr>
              <a:t>www.ngdc.noaa.gov/metadata</a:t>
            </a:r>
            <a:r>
              <a:rPr lang="en-US" sz="1800" dirty="0" smtClean="0"/>
              <a:t> </a:t>
            </a:r>
          </a:p>
          <a:p>
            <a:r>
              <a:rPr lang="en-US" sz="2400" dirty="0">
                <a:solidFill>
                  <a:schemeClr val="bg2">
                    <a:lumMod val="50000"/>
                    <a:lumOff val="50000"/>
                  </a:schemeClr>
                </a:solidFill>
              </a:rPr>
              <a:t>NSIDC’s </a:t>
            </a:r>
            <a:r>
              <a:rPr lang="en-US" sz="2400" dirty="0" err="1">
                <a:solidFill>
                  <a:schemeClr val="bg2">
                    <a:lumMod val="50000"/>
                    <a:lumOff val="50000"/>
                  </a:schemeClr>
                </a:solidFill>
              </a:rPr>
              <a:t>Libre</a:t>
            </a:r>
            <a:r>
              <a:rPr lang="en-US" sz="2400" dirty="0">
                <a:solidFill>
                  <a:schemeClr val="bg2">
                    <a:lumMod val="50000"/>
                    <a:lumOff val="50000"/>
                  </a:schemeClr>
                </a:solidFill>
              </a:rPr>
              <a:t> tool:  </a:t>
            </a:r>
            <a:r>
              <a:rPr lang="en-US" sz="1800" dirty="0">
                <a:hlinkClick r:id="rId10"/>
              </a:rPr>
              <a:t>http://</a:t>
            </a:r>
            <a:r>
              <a:rPr lang="en-US" sz="1800" dirty="0" smtClean="0">
                <a:hlinkClick r:id="rId10"/>
              </a:rPr>
              <a:t>nsidc.org/libre/share/collectioncaster.html</a:t>
            </a:r>
            <a:endParaRPr lang="en-US" sz="1800" dirty="0"/>
          </a:p>
          <a:p>
            <a:pPr eaLnBrk="1" hangingPunct="1"/>
            <a:r>
              <a:rPr lang="en-US" sz="2400" dirty="0" err="1" smtClean="0">
                <a:solidFill>
                  <a:schemeClr val="bg2">
                    <a:lumMod val="50000"/>
                    <a:lumOff val="50000"/>
                  </a:schemeClr>
                </a:solidFill>
              </a:rPr>
              <a:t>Zotero</a:t>
            </a:r>
            <a:r>
              <a:rPr lang="en-US" sz="1400" dirty="0">
                <a:solidFill>
                  <a:schemeClr val="tx1"/>
                </a:solidFill>
              </a:rPr>
              <a:t>:  </a:t>
            </a:r>
            <a:r>
              <a:rPr lang="en-US" sz="1800" dirty="0">
                <a:solidFill>
                  <a:schemeClr val="tx1"/>
                </a:solidFill>
                <a:hlinkClick r:id="rId11"/>
              </a:rPr>
              <a:t>http://www.zotero.org</a:t>
            </a:r>
            <a:r>
              <a:rPr lang="en-US" sz="1800" dirty="0" smtClean="0">
                <a:solidFill>
                  <a:schemeClr val="tx1"/>
                </a:solidFill>
                <a:hlinkClick r:id="rId11"/>
              </a:rPr>
              <a:t>/</a:t>
            </a:r>
            <a:endParaRPr lang="en-US" sz="1800" dirty="0" smtClean="0">
              <a:solidFill>
                <a:schemeClr val="tx1"/>
              </a:solidFill>
            </a:endParaRPr>
          </a:p>
          <a:p>
            <a:pPr eaLnBrk="1" hangingPunct="1"/>
            <a:endParaRPr lang="en-US" sz="1800" dirty="0" smtClean="0"/>
          </a:p>
          <a:p>
            <a:pPr eaLnBrk="1" hangingPunct="1"/>
            <a:r>
              <a:rPr lang="en-US" sz="1400" dirty="0" smtClean="0">
                <a:solidFill>
                  <a:schemeClr val="tx1"/>
                </a:solidFill>
              </a:rPr>
              <a:t>****************************************</a:t>
            </a:r>
          </a:p>
          <a:p>
            <a:pPr eaLnBrk="1" hangingPunct="1"/>
            <a:endParaRPr lang="en-US" sz="1400" dirty="0">
              <a:solidFill>
                <a:schemeClr val="tx1"/>
              </a:solidFill>
            </a:endParaRPr>
          </a:p>
          <a:p>
            <a:pPr eaLnBrk="1" hangingPunct="1"/>
            <a:r>
              <a:rPr lang="en-US" sz="1400" dirty="0" smtClean="0">
                <a:solidFill>
                  <a:schemeClr val="tx1"/>
                </a:solidFill>
              </a:rPr>
              <a:t>Image Credit for </a:t>
            </a:r>
            <a:r>
              <a:rPr lang="en-US" sz="1400" dirty="0">
                <a:solidFill>
                  <a:schemeClr val="tx1"/>
                </a:solidFill>
              </a:rPr>
              <a:t>Social Media Tag </a:t>
            </a:r>
            <a:r>
              <a:rPr lang="en-US" sz="1400" dirty="0" smtClean="0">
                <a:solidFill>
                  <a:schemeClr val="tx1"/>
                </a:solidFill>
              </a:rPr>
              <a:t>cloud:</a:t>
            </a:r>
          </a:p>
          <a:p>
            <a:pPr eaLnBrk="1" hangingPunct="1"/>
            <a:r>
              <a:rPr lang="en-US" sz="1200" dirty="0" smtClean="0">
                <a:hlinkClick r:id="rId12"/>
              </a:rPr>
              <a:t>http</a:t>
            </a:r>
            <a:r>
              <a:rPr lang="en-US" sz="1200" dirty="0">
                <a:hlinkClick r:id="rId12"/>
              </a:rPr>
              <a:t>://www.google.com/imgres?start=160&amp;hl=en&amp;client=firefox-a&amp;sa=X&amp;rls=org.mozilla:en-US:official&amp;biw=1280&amp;bih=918&amp;tbm=isch&amp;prmd=imvnsz&amp;tbnid=zksN_g66OPb0-M:&amp;imgrefurl=http://apievangelist.com/industries/advertising.php&amp;docid=edVo09iumi9ShM&amp;imgurl=http://</a:t>
            </a:r>
            <a:r>
              <a:rPr lang="en-US" sz="1200" dirty="0" smtClean="0">
                <a:hlinkClick r:id="rId12"/>
              </a:rPr>
              <a:t>kinlane-productions.s3.amazonaws.com/ap-evangelist-site/industries/Tag-Cloud-Advertising.png&amp;w=843&amp;h=421&amp;ei=m-CzT8utAqquiQKEmvjuAQ&amp;zoom=1&amp;iact=hc&amp;vpx=805&amp;vpy=383&amp;dur=4581&amp;hovh=159&amp;hovw=318&amp;tx=143&amp;ty=53&amp;sig=103899861293055568303&amp;page=7&amp;tbnh=119&amp;tbnw=238&amp;ndsp=25&amp;ved=1t:429,r:18,s:160,i:212</a:t>
            </a:r>
            <a:endParaRPr lang="en-US" sz="1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r>
              <a:rPr lang="en-US" dirty="0" smtClean="0"/>
              <a:t>Other Relevant Modules</a:t>
            </a:r>
          </a:p>
        </p:txBody>
      </p:sp>
      <p:sp>
        <p:nvSpPr>
          <p:cNvPr id="32770" name="Rectangle 2"/>
          <p:cNvSpPr>
            <a:spLocks noGrp="1" noChangeArrowheads="1"/>
          </p:cNvSpPr>
          <p:nvPr>
            <p:ph type="body" idx="1"/>
          </p:nvPr>
        </p:nvSpPr>
        <p:spPr/>
        <p:txBody>
          <a:bodyPr/>
          <a:lstStyle/>
          <a:p>
            <a:pPr eaLnBrk="1" hangingPunct="1"/>
            <a:r>
              <a:rPr lang="en-US" i="1" dirty="0" smtClean="0">
                <a:solidFill>
                  <a:schemeClr val="tx1"/>
                </a:solidFill>
              </a:rPr>
              <a:t>Metadata for discovery </a:t>
            </a:r>
            <a:r>
              <a:rPr lang="en-US" dirty="0" smtClean="0">
                <a:solidFill>
                  <a:schemeClr val="tx1"/>
                </a:solidFill>
              </a:rPr>
              <a:t>– more information on creating descriptive metadata for your data</a:t>
            </a:r>
          </a:p>
          <a:p>
            <a:pPr eaLnBrk="1" hangingPunct="1"/>
            <a:r>
              <a:rPr lang="en-US" i="1" dirty="0" smtClean="0">
                <a:solidFill>
                  <a:schemeClr val="tx1"/>
                </a:solidFill>
              </a:rPr>
              <a:t>Developing a citation for your data </a:t>
            </a:r>
            <a:r>
              <a:rPr lang="en-US" dirty="0" smtClean="0">
                <a:solidFill>
                  <a:schemeClr val="tx1"/>
                </a:solidFill>
              </a:rPr>
              <a:t>– tips on what information is necessary to create a citation for your data</a:t>
            </a:r>
          </a:p>
          <a:p>
            <a:pPr eaLnBrk="1" hangingPunct="1"/>
            <a:r>
              <a:rPr lang="en-US" i="1" dirty="0" smtClean="0">
                <a:solidFill>
                  <a:schemeClr val="tx1"/>
                </a:solidFill>
              </a:rPr>
              <a:t>Metadata for access &amp; use </a:t>
            </a:r>
            <a:r>
              <a:rPr lang="en-US" dirty="0" smtClean="0">
                <a:solidFill>
                  <a:schemeClr val="tx1"/>
                </a:solidFill>
              </a:rPr>
              <a:t>– what information is necessary to both allow use of and protect your data</a:t>
            </a:r>
          </a:p>
          <a:p>
            <a:pPr eaLnBrk="1" hangingPunct="1"/>
            <a:r>
              <a:rPr lang="en-US" i="1" dirty="0" smtClean="0">
                <a:solidFill>
                  <a:schemeClr val="tx1"/>
                </a:solidFill>
              </a:rPr>
              <a:t>Using portals &amp; registr</a:t>
            </a:r>
            <a:r>
              <a:rPr lang="en-US" dirty="0" smtClean="0">
                <a:solidFill>
                  <a:schemeClr val="tx1"/>
                </a:solidFill>
              </a:rPr>
              <a:t>ies – more about how to publish metadata to specific data portals &amp; registries </a:t>
            </a:r>
          </a:p>
          <a:p>
            <a:pPr eaLnBrk="1" hangingPunct="1"/>
            <a:r>
              <a:rPr lang="en-US" i="1" dirty="0" smtClean="0">
                <a:solidFill>
                  <a:schemeClr val="tx1"/>
                </a:solidFill>
              </a:rPr>
              <a:t>Agency / institution requirements for publishing metadat</a:t>
            </a:r>
            <a:r>
              <a:rPr lang="en-US" dirty="0" smtClean="0">
                <a:solidFill>
                  <a:schemeClr val="tx1"/>
                </a:solidFill>
              </a:rPr>
              <a:t>a – more specifics from key U.S. federal agencies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22538</TotalTime>
  <Pages>0</Pages>
  <Words>746</Words>
  <Characters>0</Characters>
  <Application>Microsoft Office PowerPoint</Application>
  <PresentationFormat>Custom</PresentationFormat>
  <Lines>0</Lines>
  <Paragraphs>98</Paragraphs>
  <Slides>9</Slides>
  <Notes>5</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Title &amp; Subtitle</vt:lpstr>
      <vt:lpstr>Title &amp; Bullets</vt:lpstr>
      <vt:lpstr>Local Data Management: Advertising your data</vt:lpstr>
      <vt:lpstr>Overview: Why &amp; How advertise your data?</vt:lpstr>
      <vt:lpstr>Beyond word of mouth:   Public information about your data</vt:lpstr>
      <vt:lpstr>Required by agencies &amp; institutions?</vt:lpstr>
      <vt:lpstr>Formal Publication:</vt:lpstr>
      <vt:lpstr>What are some relevant data portals  / metadata registries for science data?</vt:lpstr>
      <vt:lpstr>PowerPoint Presentation</vt:lpstr>
      <vt:lpstr>Resources</vt:lpstr>
      <vt:lpstr>Other Relevant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nhoebel</cp:lastModifiedBy>
  <cp:revision>117</cp:revision>
  <dcterms:created xsi:type="dcterms:W3CDTF">2011-08-09T22:31:13Z</dcterms:created>
  <dcterms:modified xsi:type="dcterms:W3CDTF">2012-08-13T22:55:55Z</dcterms:modified>
</cp:coreProperties>
</file>