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Masters/slideMaster19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71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60.xml" ContentType="application/vnd.openxmlformats-officedocument.presentationml.slideLayout+xml"/>
  <Override PartName="/ppt/theme/theme18.xml" ContentType="application/vnd.openxmlformats-officedocument.theme+xml"/>
  <Override PartName="/ppt/tableStyles.xml" ContentType="application/vnd.openxmlformats-officedocument.presentationml.tableStyles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Layouts/slideLayout198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Layouts/slideLayout187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90.xml" ContentType="application/vnd.openxmlformats-officedocument.presentationml.slideLayout+xml"/>
  <Override PartName="/ppt/presentation.xml" ContentType="application/vnd.openxmlformats-officedocument.presentationml.presentation.main+xml"/>
  <Override PartName="/ppt/slideMasters/slideMaster16.xml" ContentType="application/vnd.openxmlformats-officedocument.presentationml.slideMaster+xml"/>
  <Override PartName="/ppt/slideLayouts/slideLayout32.xml" ContentType="application/vnd.openxmlformats-officedocument.presentationml.slideLayout+xml"/>
  <Override PartName="/ppt/slideLayouts/slideLayout1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15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slideLayouts/slideLayout88.xml" ContentType="application/vnd.openxmlformats-officedocument.presentationml.slideLayout+xml"/>
  <Override PartName="/ppt/theme/theme11.xml" ContentType="application/vnd.openxmlformats-officedocument.theme+xml"/>
  <Override PartName="/ppt/slideLayouts/slideLayout159.xml" ContentType="application/vnd.openxmlformats-officedocument.presentationml.slideLayout+xml"/>
  <Override PartName="/ppt/slideLayouts/slideLayout17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91.xml" ContentType="application/vnd.openxmlformats-officedocument.presentationml.slideLayout+xml"/>
  <Default Extension="rels" ContentType="application/vnd.openxmlformats-package.relationships+xml"/>
  <Override PartName="/ppt/slideMasters/slideMaster17.xml" ContentType="application/vnd.openxmlformats-officedocument.presentationml.slideMaster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6.xml" ContentType="application/vnd.openxmlformats-officedocument.theme+xml"/>
  <Override PartName="/ppt/slideMasters/slideMaster13.xml" ContentType="application/vnd.openxmlformats-officedocument.presentationml.slideMaster+xml"/>
  <Override PartName="/ppt/slideLayouts/slideLayout100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theme/theme12.xml" ContentType="application/vnd.openxmlformats-officedocument.theme+xml"/>
  <Override PartName="/ppt/slideLayouts/slideLayout1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85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Masters/slideMaster18.xml" ContentType="application/vnd.openxmlformats-officedocument.presentationml.slideMaster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81.xml" ContentType="application/vnd.openxmlformats-officedocument.presentationml.slideLayout+xml"/>
  <Default Extension="jpeg" ContentType="image/jpeg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Masters/slideMaster14.xml" ContentType="application/vnd.openxmlformats-officedocument.presentationml.slideMaster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theme/theme17.xml" ContentType="application/vnd.openxmlformats-officedocument.theme+xml"/>
  <Override PartName="/ppt/slideLayouts/slideLayout206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theme/theme13.xml" ContentType="application/vnd.openxmlformats-officedocument.theme+xml"/>
  <Override PartName="/ppt/slideLayouts/slideLayout179.xml" ContentType="application/vnd.openxmlformats-officedocument.presentationml.slideLayout+xml"/>
  <Override PartName="/ppt/slides/slide8.xml" ContentType="application/vnd.openxmlformats-officedocument.presentationml.slide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theme/theme20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64.xml" ContentType="application/vnd.openxmlformats-officedocument.presentationml.slideLayout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Masters/slideMaster15.xml" ContentType="application/vnd.openxmlformats-officedocument.presentationml.slideMaster+xml"/>
  <Override PartName="/ppt/slides/slide10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14.xml" ContentType="application/vnd.openxmlformats-officedocument.them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94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50.xml" ContentType="application/vnd.openxmlformats-officedocument.presentationml.slideLayout+xml"/>
  <Override PartName="/ppt/theme/theme19.xml" ContentType="application/vnd.openxmlformats-officedocument.theme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Masters/slideMaster12.xml" ContentType="application/vnd.openxmlformats-officedocument.presentationml.slideMaster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  <p:sldMasterId id="2147483664" r:id="rId17"/>
    <p:sldMasterId id="2147483665" r:id="rId18"/>
    <p:sldMasterId id="2147483666" r:id="rId19"/>
  </p:sldMasterIdLst>
  <p:notesMasterIdLst>
    <p:notesMasterId r:id="rId31"/>
  </p:notesMasterIdLst>
  <p:sldIdLst>
    <p:sldId id="256" r:id="rId20"/>
    <p:sldId id="290" r:id="rId21"/>
    <p:sldId id="294" r:id="rId22"/>
    <p:sldId id="299" r:id="rId23"/>
    <p:sldId id="297" r:id="rId24"/>
    <p:sldId id="295" r:id="rId25"/>
    <p:sldId id="296" r:id="rId26"/>
    <p:sldId id="298" r:id="rId27"/>
    <p:sldId id="300" r:id="rId28"/>
    <p:sldId id="267" r:id="rId29"/>
    <p:sldId id="292" r:id="rId30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-128"/>
        <a:cs typeface="+mn-cs"/>
        <a:sym typeface="Helvetica Neue Light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5F6"/>
    <a:srgbClr val="13F84F"/>
    <a:srgbClr val="02FEFE"/>
    <a:srgbClr val="83E3C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-90" y="-58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CF88AFD-8AB7-4785-9B8B-720FB8183835}" type="datetime1">
              <a:rPr lang="en-US"/>
              <a:pPr/>
              <a:t>11/21/2012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ヒラギノ角ゴ ProN W3" charset="-128"/>
                <a:cs typeface="ヒラギノ角ゴ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32ADAF2-F6C9-4AE2-AE79-554FCB663BA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MS PGothic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Modules should be 3-7 minutes long 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2A2A16-EC9C-4E52-BD6F-657EE4F4E2FF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38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3820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Helvetica Neue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7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pic>
        <p:nvPicPr>
          <p:cNvPr id="1029" name="Picture 4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0243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4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8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2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4339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4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17411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5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55" r:id="rId2"/>
    <p:sldLayoutId id="2147483856" r:id="rId3"/>
    <p:sldLayoutId id="2147483857" r:id="rId4"/>
    <p:sldLayoutId id="2147483858" r:id="rId5"/>
    <p:sldLayoutId id="2147483859" r:id="rId6"/>
    <p:sldLayoutId id="2147483860" r:id="rId7"/>
    <p:sldLayoutId id="2147483861" r:id="rId8"/>
    <p:sldLayoutId id="2147483862" r:id="rId9"/>
    <p:sldLayoutId id="2147483863" r:id="rId10"/>
    <p:sldLayoutId id="214748386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584200"/>
            <a:ext cx="118618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1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pic>
        <p:nvPicPr>
          <p:cNvPr id="2053" name="Picture 5" descr="Logo300dpi %281%29.pn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0083800" y="381000"/>
            <a:ext cx="2286000" cy="135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 userDrawn="1"/>
        </p:nvSpPr>
        <p:spPr bwMode="auto">
          <a:xfrm>
            <a:off x="558800" y="300038"/>
            <a:ext cx="53101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1pPr>
            <a:lvl2pPr marL="742950" indent="-28575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2pPr>
            <a:lvl3pPr marL="11430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3pPr>
            <a:lvl4pPr marL="16002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4pPr>
            <a:lvl5pPr marL="2057400" indent="-228600" eaLnBrk="0" hangingPunct="0"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rgbClr val="000000"/>
                </a:solidFill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defRPr>
            </a:lvl9pPr>
          </a:lstStyle>
          <a:p>
            <a:pPr algn="l" eaLnBrk="1" hangingPunct="1">
              <a:defRPr/>
            </a:pPr>
            <a:r>
              <a:rPr lang="en-US" sz="1200" b="1" smtClean="0"/>
              <a:t>Responsible Data Use</a:t>
            </a:r>
            <a:r>
              <a:rPr lang="en-US" sz="1200" smtClean="0"/>
              <a:t>: Citation and Credit; Version 1.0, Reviewed 9/15/11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3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8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4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6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2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3075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6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3077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4099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5123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6147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7171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2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>
            <a:solidFill>
              <a:srgbClr val="9A9A9A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ransition/>
  <p:txStyles>
    <p:titleStyle>
      <a:lvl1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marL="742950" indent="-28575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marL="11430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marL="16002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marL="2057400" indent="-228600" algn="l" rtl="0" eaLnBrk="0" fontAlgn="base" hangingPunct="0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" charset="0"/>
              </a:rPr>
              <a:t>Click to edit Master text styles</a:t>
            </a:r>
          </a:p>
          <a:p>
            <a:pPr lvl="1"/>
            <a:r>
              <a:rPr lang="en-US" smtClean="0">
                <a:sym typeface="Helvetica Neue" charset="0"/>
              </a:rPr>
              <a:t>Second level</a:t>
            </a:r>
          </a:p>
          <a:p>
            <a:pPr lvl="2"/>
            <a:r>
              <a:rPr lang="en-US" smtClean="0">
                <a:sym typeface="Helvetica Neue" charset="0"/>
              </a:rPr>
              <a:t>Third level</a:t>
            </a:r>
          </a:p>
          <a:p>
            <a:pPr lvl="3"/>
            <a:r>
              <a:rPr lang="en-US" smtClean="0">
                <a:sym typeface="Helvetica Neue" charset="0"/>
              </a:rPr>
              <a:t>Fourth level</a:t>
            </a:r>
          </a:p>
          <a:p>
            <a:pPr lvl="4"/>
            <a:r>
              <a:rPr lang="en-US" smtClean="0">
                <a:sym typeface="Helvetica Neue" charset="0"/>
              </a:rPr>
              <a:t>Fifth level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>
            <a:solidFill>
              <a:srgbClr val="888888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eaLnBrk="0" fontAlgn="base" hangingPunct="0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handle.net/" TargetMode="External"/><Relationship Id="rId3" Type="http://schemas.openxmlformats.org/officeDocument/2006/relationships/hyperlink" Target="http://classic.ipy.org/Subcommittees/final_ipy_data_policy.pdf" TargetMode="External"/><Relationship Id="rId7" Type="http://schemas.openxmlformats.org/officeDocument/2006/relationships/hyperlink" Target="https://wiki.ucop.edu/display/Curation/ARK" TargetMode="External"/><Relationship Id="rId2" Type="http://schemas.openxmlformats.org/officeDocument/2006/relationships/hyperlink" Target="http://wiki.esipfed.org/index.php/Interagency_Data_Stewardship/Citations/provider_guidelines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doi.org/" TargetMode="External"/><Relationship Id="rId5" Type="http://schemas.openxmlformats.org/officeDocument/2006/relationships/hyperlink" Target="http://search.datacite.org/" TargetMode="External"/><Relationship Id="rId4" Type="http://schemas.openxmlformats.org/officeDocument/2006/relationships/hyperlink" Target="http://datacite.org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data.ucar.edu/staff/mohan/Data%20Stewardship%20Prospectus.pdf" TargetMode="External"/><Relationship Id="rId7" Type="http://schemas.openxmlformats.org/officeDocument/2006/relationships/hyperlink" Target="http://dx.doi.org/10.1029/2010EO340001" TargetMode="External"/><Relationship Id="rId2" Type="http://schemas.openxmlformats.org/officeDocument/2006/relationships/hyperlink" Target="http://www.agu.org/sci_pol/positions/geodata.s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http/tw.rpi.edu/media/latest/ParsonsDataCitation.pdf" TargetMode="External"/><Relationship Id="rId5" Type="http://schemas.openxmlformats.org/officeDocument/2006/relationships/hyperlink" Target="http://dx.doi.org/10.1007/s12145-011-0083-6" TargetMode="External"/><Relationship Id="rId4" Type="http://schemas.openxmlformats.org/officeDocument/2006/relationships/hyperlink" Target="http://www.dcc.ac.uk/resources/how-guid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xfrm>
            <a:off x="571500" y="1346200"/>
            <a:ext cx="11861800" cy="3175000"/>
          </a:xfrm>
        </p:spPr>
        <p:txBody>
          <a:bodyPr/>
          <a:lstStyle/>
          <a:p>
            <a:pPr eaLnBrk="1" hangingPunct="1"/>
            <a:r>
              <a:rPr lang="en-US" sz="4800" b="1" smtClean="0"/>
              <a:t>Responsible Data Use: </a:t>
            </a:r>
            <a:r>
              <a:rPr lang="en-US" sz="4800" smtClean="0"/>
              <a:t/>
            </a:r>
            <a:br>
              <a:rPr lang="en-US" sz="4800" smtClean="0"/>
            </a:br>
            <a:r>
              <a:rPr lang="en-US" sz="4800" smtClean="0"/>
              <a:t>Citation and Credit</a:t>
            </a:r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84200" y="4953000"/>
            <a:ext cx="5918200" cy="3175000"/>
          </a:xfrm>
        </p:spPr>
        <p:txBody>
          <a:bodyPr/>
          <a:lstStyle/>
          <a:p>
            <a:pPr marL="0" indent="0" eaLnBrk="1" hangingPunct="1"/>
            <a:r>
              <a:rPr lang="en-US" sz="2400" smtClean="0"/>
              <a:t>Matthew Mayernik</a:t>
            </a:r>
          </a:p>
          <a:p>
            <a:pPr marL="0" indent="0" eaLnBrk="1" hangingPunct="1"/>
            <a:r>
              <a:rPr lang="en-US" sz="2400" smtClean="0"/>
              <a:t>National Center for Atmospheric Research</a:t>
            </a:r>
          </a:p>
        </p:txBody>
      </p:sp>
      <p:pic>
        <p:nvPicPr>
          <p:cNvPr id="2150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00" y="7924800"/>
            <a:ext cx="127000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11400" y="7772400"/>
            <a:ext cx="165735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2"/>
          <p:cNvSpPr txBox="1">
            <a:spLocks noChangeArrowheads="1"/>
          </p:cNvSpPr>
          <p:nvPr/>
        </p:nvSpPr>
        <p:spPr bwMode="auto">
          <a:xfrm>
            <a:off x="6654800" y="4953000"/>
            <a:ext cx="5918200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0800" tIns="50800" rIns="50800" bIns="50800"/>
          <a:lstStyle/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Version 1.0</a:t>
            </a:r>
          </a:p>
          <a:p>
            <a:pPr algn="r"/>
            <a:r>
              <a:rPr lang="en-US" sz="2400">
                <a:solidFill>
                  <a:srgbClr val="606060"/>
                </a:solidFill>
                <a:latin typeface="Helvetica Neue" charset="0"/>
                <a:sym typeface="Helvetica Neue" charset="0"/>
              </a:rPr>
              <a:t>Review Date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Resources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Federation </a:t>
            </a:r>
            <a:r>
              <a:rPr lang="en-US" sz="2800" dirty="0" smtClean="0"/>
              <a:t>of Earth Science Information Partners (ESIP). 2011. </a:t>
            </a:r>
            <a:r>
              <a:rPr lang="ja-JP" altLang="en-US" sz="2800" smtClean="0"/>
              <a:t>“</a:t>
            </a:r>
            <a:r>
              <a:rPr lang="en-US" altLang="ja-JP" sz="2800" dirty="0" smtClean="0"/>
              <a:t>Interagency Data Stewardship/Citations/provider guidelines.</a:t>
            </a:r>
            <a:r>
              <a:rPr lang="ja-JP" altLang="en-US" sz="2800" smtClean="0"/>
              <a:t>”</a:t>
            </a:r>
            <a:r>
              <a:rPr lang="en-US" altLang="ja-JP" sz="2800" dirty="0" smtClean="0"/>
              <a:t> </a:t>
            </a:r>
            <a:r>
              <a:rPr lang="en-US" altLang="ja-JP" sz="2800" u="sng" dirty="0" smtClean="0">
                <a:hlinkClick r:id="rId2"/>
              </a:rPr>
              <a:t>http://</a:t>
            </a:r>
            <a:r>
              <a:rPr lang="en-US" altLang="ja-JP" sz="2800" u="sng" dirty="0" smtClean="0">
                <a:hlinkClick r:id="rId2"/>
              </a:rPr>
              <a:t>wiki.esipfed.org/index.php/Interagency_Data_Stewardship/Citations/provider_guidelines</a:t>
            </a:r>
            <a:endParaRPr lang="en-US" altLang="ja-JP" sz="2800" u="sng" dirty="0" smtClean="0"/>
          </a:p>
          <a:p>
            <a:pPr eaLnBrk="1" hangingPunct="1"/>
            <a:r>
              <a:rPr lang="en-US" altLang="ja-JP" sz="2800" i="1" dirty="0" smtClean="0"/>
              <a:t>International Polar Year </a:t>
            </a:r>
            <a:r>
              <a:rPr lang="en-US" sz="2800" i="1" dirty="0" smtClean="0"/>
              <a:t>2007-2008 Data </a:t>
            </a:r>
            <a:r>
              <a:rPr lang="en-US" sz="2800" i="1" dirty="0" smtClean="0"/>
              <a:t>Policy</a:t>
            </a:r>
            <a:r>
              <a:rPr lang="en-US" sz="2800" dirty="0" smtClean="0"/>
              <a:t>. 2008.  Version 1.2. </a:t>
            </a:r>
            <a:r>
              <a:rPr lang="en-US" altLang="ja-JP" sz="2400" dirty="0" smtClean="0">
                <a:hlinkClick r:id="rId3"/>
              </a:rPr>
              <a:t>http://classic.ipy.org/Subcommittees/final_ipy_data_policy.pdf</a:t>
            </a:r>
            <a:r>
              <a:rPr lang="en-US" altLang="ja-JP" sz="2400" dirty="0" smtClean="0"/>
              <a:t> </a:t>
            </a:r>
            <a:endParaRPr lang="en-US" altLang="ja-JP" sz="2800" dirty="0" smtClean="0"/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. </a:t>
            </a:r>
            <a:r>
              <a:rPr lang="en-US" altLang="ja-JP" sz="2800" dirty="0" smtClean="0">
                <a:hlinkClick r:id="rId4"/>
              </a:rPr>
              <a:t>http://datacite.org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err="1" smtClean="0"/>
              <a:t>DataCite</a:t>
            </a:r>
            <a:r>
              <a:rPr lang="en-US" altLang="ja-JP" sz="2800" dirty="0" smtClean="0"/>
              <a:t> Metadata Search – a service for discovering data sets </a:t>
            </a:r>
            <a:r>
              <a:rPr lang="en-US" altLang="ja-JP" sz="2800" dirty="0" smtClean="0">
                <a:hlinkClick r:id="rId5"/>
              </a:rPr>
              <a:t>http://search.datacite.org/</a:t>
            </a:r>
            <a:r>
              <a:rPr lang="en-US" altLang="ja-JP" sz="2800" dirty="0" smtClean="0"/>
              <a:t> </a:t>
            </a:r>
          </a:p>
          <a:p>
            <a:pPr eaLnBrk="1" hangingPunct="1"/>
            <a:r>
              <a:rPr lang="en-US" altLang="ja-JP" sz="2800" dirty="0" smtClean="0"/>
              <a:t>Identifiers:</a:t>
            </a:r>
          </a:p>
          <a:p>
            <a:pPr lvl="1" eaLnBrk="1" hangingPunct="1"/>
            <a:r>
              <a:rPr lang="en-US" altLang="ja-JP" sz="2200" dirty="0" smtClean="0"/>
              <a:t>Digital Object Identifiers (DOIs) –  </a:t>
            </a:r>
            <a:r>
              <a:rPr lang="en-US" altLang="ja-JP" sz="2200" dirty="0" smtClean="0">
                <a:hlinkClick r:id="rId6"/>
              </a:rPr>
              <a:t>http://www.doi.org/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Archival Resource Keys (ARKs) –  </a:t>
            </a:r>
            <a:r>
              <a:rPr lang="en-US" altLang="ja-JP" sz="2200" dirty="0" smtClean="0">
                <a:hlinkClick r:id="rId7"/>
              </a:rPr>
              <a:t>https://wiki.ucop.edu/display/Curation/ARK</a:t>
            </a:r>
            <a:r>
              <a:rPr lang="en-US" altLang="ja-JP" sz="2200" dirty="0" smtClean="0"/>
              <a:t> </a:t>
            </a:r>
          </a:p>
          <a:p>
            <a:pPr lvl="1" eaLnBrk="1" hangingPunct="1"/>
            <a:r>
              <a:rPr lang="en-US" altLang="ja-JP" sz="2200" dirty="0" smtClean="0"/>
              <a:t>Handles - </a:t>
            </a:r>
            <a:r>
              <a:rPr lang="en-US" altLang="ja-JP" sz="2200" dirty="0" smtClean="0">
                <a:hlinkClick r:id="rId8"/>
              </a:rPr>
              <a:t>http://www.handle.net/</a:t>
            </a:r>
            <a:r>
              <a:rPr lang="en-US" altLang="ja-JP" sz="2200" dirty="0" smtClean="0"/>
              <a:t> </a:t>
            </a:r>
            <a:endParaRPr lang="en-US" altLang="ja-JP" sz="2200" dirty="0" smtClean="0"/>
          </a:p>
          <a:p>
            <a:pPr eaLnBrk="1" hangingPunct="1"/>
            <a:endParaRPr lang="en-US" sz="28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Relevant Modules</a:t>
            </a:r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 with your archive organization</a:t>
            </a:r>
          </a:p>
          <a:p>
            <a:pPr eaLnBrk="1" hangingPunct="1"/>
            <a:r>
              <a:rPr lang="en-US" smtClean="0"/>
              <a:t>Advertising your data </a:t>
            </a:r>
          </a:p>
          <a:p>
            <a:pPr eaLnBrk="1" hangingPunct="1"/>
            <a:r>
              <a:rPr lang="en-US" smtClean="0"/>
              <a:t>Providing access to your data</a:t>
            </a:r>
          </a:p>
          <a:p>
            <a:pPr eaLnBrk="1" hangingPunct="1"/>
            <a:r>
              <a:rPr lang="en-US" smtClean="0"/>
              <a:t>Sponsor (e.g., Agency) or institution requirements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Growing Visibility of Data Citations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2009 AGU position statement: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The scientific community should recognize the professional value of such [data] activities by endorsing the concept of publication of data, to be credited and cited like the products of any other scientific activity, and encouraging peer-review of such publications.</a:t>
            </a:r>
            <a:r>
              <a:rPr lang="ja-JP" altLang="en-US" sz="3400" smtClean="0"/>
              <a:t>”</a:t>
            </a:r>
            <a:r>
              <a:rPr lang="en-US" altLang="ja-JP" sz="3400" smtClean="0"/>
              <a:t> </a:t>
            </a:r>
          </a:p>
          <a:p>
            <a:pPr eaLnBrk="1" hangingPunct="1"/>
            <a:r>
              <a:rPr lang="en-US" smtClean="0"/>
              <a:t>2009 AMS Ad Hoc Committee on Data Stewardship Prospectus:</a:t>
            </a:r>
          </a:p>
          <a:p>
            <a:pPr lvl="1" eaLnBrk="1" hangingPunct="1">
              <a:buFont typeface="Arial" pitchFamily="34" charset="0"/>
              <a:buNone/>
            </a:pPr>
            <a:r>
              <a:rPr lang="en-US" sz="3400" smtClean="0"/>
              <a:t>   AMS should </a:t>
            </a:r>
            <a:r>
              <a:rPr lang="ja-JP" altLang="en-US" sz="3400" smtClean="0"/>
              <a:t>“</a:t>
            </a:r>
            <a:r>
              <a:rPr lang="en-US" altLang="ja-JP" sz="3400" smtClean="0"/>
              <a:t>[d]evelop a plan for citing data referenced in publications and preserving data links for the long term.</a:t>
            </a:r>
            <a:r>
              <a:rPr lang="ja-JP" altLang="en-US" sz="3400" smtClean="0"/>
              <a:t>”</a:t>
            </a:r>
            <a:endParaRPr lang="en-US" altLang="ja-JP" sz="3400" smtClean="0"/>
          </a:p>
          <a:p>
            <a:pPr lvl="1" eaLnBrk="1" hangingPunct="1">
              <a:buFont typeface="Arial" pitchFamily="34" charset="0"/>
              <a:buNone/>
            </a:pPr>
            <a:endParaRPr lang="en-US" sz="3400" smtClean="0"/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Purpose of Data Citations	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dirty="0" smtClean="0"/>
              <a:t>Connect publications to their underlying data</a:t>
            </a:r>
          </a:p>
          <a:p>
            <a:pPr eaLnBrk="1" hangingPunct="1"/>
            <a:r>
              <a:rPr lang="en-US" dirty="0" smtClean="0"/>
              <a:t>Give scientists and data centers credit for producing and </a:t>
            </a:r>
            <a:r>
              <a:rPr lang="en-US" dirty="0" err="1" smtClean="0"/>
              <a:t>curating</a:t>
            </a:r>
            <a:r>
              <a:rPr lang="en-US" dirty="0" smtClean="0"/>
              <a:t> data sets</a:t>
            </a:r>
          </a:p>
          <a:p>
            <a:pPr eaLnBrk="1" hangingPunct="1"/>
            <a:r>
              <a:rPr lang="en-US" dirty="0" smtClean="0"/>
              <a:t>Understand how data are used</a:t>
            </a:r>
          </a:p>
          <a:p>
            <a:pPr eaLnBrk="1" hangingPunct="1"/>
            <a:r>
              <a:rPr lang="en-US" dirty="0" smtClean="0"/>
              <a:t>Track the products that derive from </a:t>
            </a:r>
            <a:r>
              <a:rPr lang="en-US" dirty="0" smtClean="0"/>
              <a:t>data</a:t>
            </a:r>
          </a:p>
          <a:p>
            <a:pPr eaLnBrk="1" hangingPunct="1"/>
            <a:r>
              <a:rPr lang="en-US" dirty="0" smtClean="0"/>
              <a:t>Facilitate data and science transparency and reproducibility</a:t>
            </a:r>
            <a:endParaRPr lang="en-US" dirty="0" smtClean="0"/>
          </a:p>
          <a:p>
            <a:pPr eaLnBrk="1" hangingPunct="1"/>
            <a:endParaRPr lang="en-US" dirty="0" smtClean="0"/>
          </a:p>
        </p:txBody>
      </p:sp>
      <p:pic>
        <p:nvPicPr>
          <p:cNvPr id="24580" name="Picture 4" descr="C:\Users\mayernik\AppData\Local\Microsoft\Windows\Temporary Internet Files\Content.IE5\7J6PU1TJ\MP900309271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0600" y="6096000"/>
            <a:ext cx="2122488" cy="3200400"/>
          </a:xfrm>
          <a:prstGeom prst="rect">
            <a:avLst/>
          </a:prstGeom>
          <a:noFill/>
        </p:spPr>
      </p:pic>
      <p:cxnSp>
        <p:nvCxnSpPr>
          <p:cNvPr id="21" name="Straight Arrow Connector 20"/>
          <p:cNvCxnSpPr>
            <a:stCxn id="24580" idx="3"/>
            <a:endCxn id="24598" idx="1"/>
          </p:cNvCxnSpPr>
          <p:nvPr/>
        </p:nvCxnSpPr>
        <p:spPr bwMode="auto">
          <a:xfrm>
            <a:off x="5653088" y="7696200"/>
            <a:ext cx="1839912" cy="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pic>
        <p:nvPicPr>
          <p:cNvPr id="24598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93000" y="6096000"/>
            <a:ext cx="2485227" cy="3200400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are Data Citations different than Publication Citations?</a:t>
            </a:r>
          </a:p>
        </p:txBody>
      </p:sp>
      <p:sp>
        <p:nvSpPr>
          <p:cNvPr id="317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Citations reference data used in a publication</a:t>
            </a:r>
          </a:p>
          <a:p>
            <a:r>
              <a:rPr lang="en-US" dirty="0" smtClean="0"/>
              <a:t>Publication citations reference the intellectual work presented in the actual publication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Differences in citing data vs. publications</a:t>
            </a:r>
          </a:p>
          <a:p>
            <a:pPr lvl="1"/>
            <a:r>
              <a:rPr lang="en-US" dirty="0" smtClean="0"/>
              <a:t>Data </a:t>
            </a:r>
            <a:r>
              <a:rPr lang="en-US" dirty="0" smtClean="0"/>
              <a:t>sets are extremely variable in structure, representation schemes, and access mechanisms, unlike traditional scholarly publications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Data sets are often highly </a:t>
            </a:r>
            <a:r>
              <a:rPr lang="en-US" dirty="0" smtClean="0"/>
              <a:t>dynamic, changing or growing regularly, whereas scholarly articles do not change once published</a:t>
            </a:r>
            <a:endParaRPr lang="en-US" dirty="0" smtClean="0"/>
          </a:p>
          <a:p>
            <a:pPr lvl="1"/>
            <a:r>
              <a:rPr lang="en-US" dirty="0" smtClean="0"/>
              <a:t>Data sets are often hierarchical composites of data and metadata files, software, and other related documents. </a:t>
            </a:r>
            <a:endParaRPr lang="en-US" dirty="0" smtClean="0"/>
          </a:p>
          <a:p>
            <a:pPr lvl="1"/>
            <a:r>
              <a:rPr lang="en-US" dirty="0" smtClean="0"/>
              <a:t>Authorship </a:t>
            </a:r>
            <a:r>
              <a:rPr lang="en-US" dirty="0" smtClean="0"/>
              <a:t>]is </a:t>
            </a:r>
            <a:r>
              <a:rPr lang="en-US" dirty="0" smtClean="0"/>
              <a:t>a problematic notion in relation to </a:t>
            </a:r>
            <a:r>
              <a:rPr lang="en-US" dirty="0" smtClean="0"/>
              <a:t>data                        sets, particularly in distributed and collaborative work.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File"/>
          <p:cNvSpPr>
            <a:spLocks noEditPoints="1" noChangeArrowheads="1"/>
          </p:cNvSpPr>
          <p:nvPr/>
        </p:nvSpPr>
        <p:spPr bwMode="auto">
          <a:xfrm>
            <a:off x="10541000" y="73914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ile"/>
          <p:cNvSpPr>
            <a:spLocks noEditPoints="1" noChangeArrowheads="1"/>
          </p:cNvSpPr>
          <p:nvPr/>
        </p:nvSpPr>
        <p:spPr bwMode="auto">
          <a:xfrm>
            <a:off x="11836400" y="8458200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File"/>
          <p:cNvSpPr>
            <a:spLocks noEditPoints="1" noChangeArrowheads="1"/>
          </p:cNvSpPr>
          <p:nvPr/>
        </p:nvSpPr>
        <p:spPr bwMode="auto">
          <a:xfrm>
            <a:off x="11836400" y="7915133"/>
            <a:ext cx="685800" cy="457200"/>
          </a:xfrm>
          <a:custGeom>
            <a:avLst/>
            <a:gdLst>
              <a:gd name="T0" fmla="*/ 10981 w 21600"/>
              <a:gd name="T1" fmla="*/ 3240 h 21600"/>
              <a:gd name="T2" fmla="*/ 0 w 21600"/>
              <a:gd name="T3" fmla="*/ 10800 h 21600"/>
              <a:gd name="T4" fmla="*/ 10800 w 21600"/>
              <a:gd name="T5" fmla="*/ 21600 h 21600"/>
              <a:gd name="T6" fmla="*/ 21600 w 21600"/>
              <a:gd name="T7" fmla="*/ 10800 h 21600"/>
              <a:gd name="T8" fmla="*/ 0 w 21600"/>
              <a:gd name="T9" fmla="*/ 21600 h 21600"/>
              <a:gd name="T10" fmla="*/ 21600 w 21600"/>
              <a:gd name="T11" fmla="*/ 21600 h 21600"/>
              <a:gd name="T12" fmla="*/ 1086 w 21600"/>
              <a:gd name="T13" fmla="*/ 4628 h 21600"/>
              <a:gd name="T14" fmla="*/ 20635 w 21600"/>
              <a:gd name="T15" fmla="*/ 20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T12" t="T13" r="T14" b="T15"/>
            <a:pathLst>
              <a:path w="21600" h="21600">
                <a:moveTo>
                  <a:pt x="19790" y="3240"/>
                </a:moveTo>
                <a:cubicBezTo>
                  <a:pt x="10981" y="3240"/>
                  <a:pt x="9171" y="3240"/>
                  <a:pt x="9050" y="3086"/>
                </a:cubicBezTo>
                <a:cubicBezTo>
                  <a:pt x="9050" y="2931"/>
                  <a:pt x="8930" y="2777"/>
                  <a:pt x="8930" y="2469"/>
                </a:cubicBezTo>
                <a:cubicBezTo>
                  <a:pt x="8930" y="2160"/>
                  <a:pt x="8809" y="1851"/>
                  <a:pt x="8688" y="1389"/>
                </a:cubicBezTo>
                <a:cubicBezTo>
                  <a:pt x="8568" y="1080"/>
                  <a:pt x="8326" y="771"/>
                  <a:pt x="8085" y="463"/>
                </a:cubicBezTo>
                <a:cubicBezTo>
                  <a:pt x="7723" y="154"/>
                  <a:pt x="7361" y="0"/>
                  <a:pt x="7361" y="0"/>
                </a:cubicBezTo>
                <a:cubicBezTo>
                  <a:pt x="7361" y="0"/>
                  <a:pt x="2293" y="0"/>
                  <a:pt x="2051" y="154"/>
                </a:cubicBezTo>
                <a:cubicBezTo>
                  <a:pt x="1689" y="309"/>
                  <a:pt x="1448" y="463"/>
                  <a:pt x="1327" y="771"/>
                </a:cubicBezTo>
                <a:cubicBezTo>
                  <a:pt x="1207" y="1080"/>
                  <a:pt x="1086" y="1389"/>
                  <a:pt x="965" y="1697"/>
                </a:cubicBezTo>
                <a:cubicBezTo>
                  <a:pt x="845" y="2160"/>
                  <a:pt x="724" y="2314"/>
                  <a:pt x="724" y="2469"/>
                </a:cubicBezTo>
                <a:cubicBezTo>
                  <a:pt x="603" y="2623"/>
                  <a:pt x="603" y="2777"/>
                  <a:pt x="483" y="2931"/>
                </a:cubicBezTo>
                <a:cubicBezTo>
                  <a:pt x="483" y="3086"/>
                  <a:pt x="362" y="3240"/>
                  <a:pt x="241" y="3240"/>
                </a:cubicBezTo>
                <a:lnTo>
                  <a:pt x="0" y="3394"/>
                </a:lnTo>
                <a:lnTo>
                  <a:pt x="0" y="3703"/>
                </a:lnTo>
                <a:lnTo>
                  <a:pt x="0" y="10800"/>
                </a:lnTo>
                <a:lnTo>
                  <a:pt x="0" y="21600"/>
                </a:lnTo>
                <a:lnTo>
                  <a:pt x="10981" y="21600"/>
                </a:lnTo>
                <a:lnTo>
                  <a:pt x="21600" y="21600"/>
                </a:lnTo>
                <a:lnTo>
                  <a:pt x="21600" y="10800"/>
                </a:lnTo>
                <a:lnTo>
                  <a:pt x="21600" y="5246"/>
                </a:lnTo>
                <a:lnTo>
                  <a:pt x="21600" y="4783"/>
                </a:lnTo>
                <a:cubicBezTo>
                  <a:pt x="21479" y="4320"/>
                  <a:pt x="21359" y="4011"/>
                  <a:pt x="21117" y="3703"/>
                </a:cubicBezTo>
                <a:cubicBezTo>
                  <a:pt x="20876" y="3549"/>
                  <a:pt x="20514" y="3394"/>
                  <a:pt x="20152" y="3240"/>
                </a:cubicBezTo>
                <a:close/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7" name="Elbow Connector 6"/>
          <p:cNvCxnSpPr>
            <a:stCxn id="4" idx="2"/>
            <a:endCxn id="5" idx="1"/>
          </p:cNvCxnSpPr>
          <p:nvPr/>
        </p:nvCxnSpPr>
        <p:spPr>
          <a:xfrm>
            <a:off x="10883900" y="7848600"/>
            <a:ext cx="952500" cy="838200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Elbow Connector 7"/>
          <p:cNvCxnSpPr>
            <a:stCxn id="4" idx="2"/>
            <a:endCxn id="6" idx="1"/>
          </p:cNvCxnSpPr>
          <p:nvPr/>
        </p:nvCxnSpPr>
        <p:spPr>
          <a:xfrm>
            <a:off x="10883900" y="7848600"/>
            <a:ext cx="952500" cy="295133"/>
          </a:xfrm>
          <a:prstGeom prst="bentConnector3">
            <a:avLst>
              <a:gd name="adj1" fmla="val -1731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Initiatives	</a:t>
            </a:r>
          </a:p>
        </p:txBody>
      </p:sp>
      <p:sp>
        <p:nvSpPr>
          <p:cNvPr id="25602" name="Content Placeholder 2"/>
          <p:cNvSpPr>
            <a:spLocks noGrp="1"/>
          </p:cNvSpPr>
          <p:nvPr>
            <p:ph idx="1"/>
          </p:nvPr>
        </p:nvSpPr>
        <p:spPr>
          <a:xfrm>
            <a:off x="571500" y="20574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Many research centers are beginning to assign </a:t>
            </a:r>
            <a:r>
              <a:rPr lang="en-US" sz="3600" dirty="0" smtClean="0"/>
              <a:t>actionable web identifiers </a:t>
            </a:r>
            <a:r>
              <a:rPr lang="en-US" sz="3600" dirty="0" smtClean="0"/>
              <a:t>to data </a:t>
            </a:r>
            <a:r>
              <a:rPr lang="en-US" sz="3600" dirty="0" smtClean="0"/>
              <a:t>(such as DOIs, ARKs, and Handles).</a:t>
            </a:r>
            <a:endParaRPr lang="en-US" sz="3600" dirty="0" smtClean="0"/>
          </a:p>
          <a:p>
            <a:pPr lvl="1" eaLnBrk="1" hangingPunct="1"/>
            <a:r>
              <a:rPr lang="en-US" sz="3000" dirty="0" smtClean="0"/>
              <a:t>Actionable identifiers uniquely locate data                                    available </a:t>
            </a:r>
            <a:r>
              <a:rPr lang="en-US" sz="3000" dirty="0" smtClean="0"/>
              <a:t>online</a:t>
            </a:r>
          </a:p>
          <a:p>
            <a:pPr lvl="1" eaLnBrk="1" hangingPunct="1"/>
            <a:r>
              <a:rPr lang="en-US" sz="3000" dirty="0" smtClean="0"/>
              <a:t>Actionable identifiers </a:t>
            </a:r>
            <a:r>
              <a:rPr lang="en-US" sz="3000" dirty="0" smtClean="0"/>
              <a:t>can potentially enable                                  data </a:t>
            </a:r>
            <a:r>
              <a:rPr lang="en-US" sz="3000" dirty="0" smtClean="0"/>
              <a:t>use to be tracked more </a:t>
            </a:r>
            <a:r>
              <a:rPr lang="en-US" sz="3000" dirty="0" smtClean="0"/>
              <a:t>efficiently</a:t>
            </a:r>
          </a:p>
          <a:p>
            <a:pPr lvl="1" eaLnBrk="1" hangingPunct="1"/>
            <a:r>
              <a:rPr lang="en-US" sz="3000" dirty="0" smtClean="0"/>
              <a:t>Actionable identifiers facilitate data                                               transparency and reproducibility by directly                                       linking to the data that led to results</a:t>
            </a:r>
            <a:endParaRPr lang="en-US" sz="3000" dirty="0" smtClean="0"/>
          </a:p>
          <a:p>
            <a:pPr eaLnBrk="1" hangingPunct="1"/>
            <a:r>
              <a:rPr lang="en-US" sz="3600" dirty="0" err="1" smtClean="0"/>
              <a:t>DataCite</a:t>
            </a:r>
            <a:r>
              <a:rPr lang="en-US" sz="3600" dirty="0" smtClean="0"/>
              <a:t> - an </a:t>
            </a:r>
            <a:r>
              <a:rPr lang="en-US" sz="3600" dirty="0" smtClean="0"/>
              <a:t>international consortium of libraries and research organizations </a:t>
            </a:r>
            <a:r>
              <a:rPr lang="en-US" sz="3600" dirty="0" smtClean="0"/>
              <a:t>that promote and provide registration services for DOIs </a:t>
            </a:r>
            <a:r>
              <a:rPr lang="en-US" sz="3600" dirty="0" smtClean="0"/>
              <a:t>and citations for </a:t>
            </a:r>
            <a:r>
              <a:rPr lang="en-US" sz="3600" dirty="0" smtClean="0"/>
              <a:t>data</a:t>
            </a:r>
            <a:endParaRPr lang="en-US" sz="3600" dirty="0" smtClean="0"/>
          </a:p>
        </p:txBody>
      </p:sp>
      <p:pic>
        <p:nvPicPr>
          <p:cNvPr id="4" name="Picture 3" descr="3399919379_91c24606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0" y="3657600"/>
            <a:ext cx="3437594" cy="2743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cxnSp>
        <p:nvCxnSpPr>
          <p:cNvPr id="6" name="Straight Arrow Connector 5"/>
          <p:cNvCxnSpPr/>
          <p:nvPr/>
        </p:nvCxnSpPr>
        <p:spPr bwMode="auto">
          <a:xfrm>
            <a:off x="8483600" y="4191000"/>
            <a:ext cx="762000" cy="15240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Data Citation Recommendations	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pPr eaLnBrk="1" hangingPunct="1"/>
            <a:r>
              <a:rPr lang="en-US" sz="3600" smtClean="0"/>
              <a:t>ESIP Cluster recommendations</a:t>
            </a:r>
          </a:p>
          <a:p>
            <a:pPr lvl="1"/>
            <a:r>
              <a:rPr lang="en-US" sz="3000" i="1" smtClean="0"/>
              <a:t>Required citation elements:</a:t>
            </a:r>
            <a:r>
              <a:rPr lang="en-US" sz="3000" smtClean="0"/>
              <a:t> Author. Release date. Title. Version. Archive/Distributor. Locator/Identifier. Access date and time.</a:t>
            </a:r>
          </a:p>
          <a:p>
            <a:pPr lvl="1"/>
            <a:r>
              <a:rPr lang="en-US" sz="3000" i="1" smtClean="0"/>
              <a:t>Optional citation elements:</a:t>
            </a:r>
            <a:r>
              <a:rPr lang="en-US" sz="3000" smtClean="0"/>
              <a:t> Subset Used; Editor, Compiler, or other important role; Distributor, Associate Archive, or other Institutional Role; Data Within a Larger Work</a:t>
            </a:r>
          </a:p>
          <a:p>
            <a:r>
              <a:rPr lang="en-US" smtClean="0"/>
              <a:t>Example citation: </a:t>
            </a:r>
          </a:p>
          <a:p>
            <a:pPr lvl="1"/>
            <a:r>
              <a:rPr lang="en-US" smtClean="0"/>
              <a:t>Zwally, H.J., R. Schutz, C. Bentley, J. Bufton, T. Herring, J. Minster, J. Spinhirne, and R. Thomas. 2003. </a:t>
            </a:r>
            <a:r>
              <a:rPr lang="en-US" i="1" smtClean="0"/>
              <a:t>GLAS/ICESat L1A Global Altimetry Data V018, 15 October to 18 November 2003</a:t>
            </a:r>
            <a:r>
              <a:rPr lang="en-US" smtClean="0"/>
              <a:t>. National Snow and Ice Data Center. Data set accessed 2011-07-21 at doi:10.3334/NSIDC/gla01.</a:t>
            </a:r>
            <a:endParaRPr lang="en-US" sz="2400" smtClean="0"/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Other Data Citation Recommendations	</a:t>
            </a:r>
          </a:p>
        </p:txBody>
      </p:sp>
      <p:sp>
        <p:nvSpPr>
          <p:cNvPr id="27650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smtClean="0"/>
              <a:t>International Polar Year policy</a:t>
            </a:r>
          </a:p>
          <a:p>
            <a:pPr lvl="1"/>
            <a:r>
              <a:rPr lang="en-US" smtClean="0"/>
              <a:t>Data citations </a:t>
            </a:r>
            <a:r>
              <a:rPr lang="ja-JP" altLang="en-US" smtClean="0"/>
              <a:t>“</a:t>
            </a:r>
            <a:r>
              <a:rPr lang="en-US" altLang="ja-JP" smtClean="0"/>
              <a:t>should include the following elements as appropriate</a:t>
            </a:r>
            <a:r>
              <a:rPr lang="ja-JP" altLang="en-US" smtClean="0"/>
              <a:t>”</a:t>
            </a:r>
            <a:r>
              <a:rPr lang="en-US" altLang="ja-JP" smtClean="0"/>
              <a:t>:</a:t>
            </a:r>
          </a:p>
          <a:p>
            <a:pPr lvl="2"/>
            <a:r>
              <a:rPr lang="en-US" sz="3000" smtClean="0"/>
              <a:t>Author or investigator, Publication date, Title, Dates used, Editor or compiler, Publication place, Publisher, Distributor or associate publisher, Distribution medium or location, Access date, Data within a larger work. </a:t>
            </a:r>
          </a:p>
          <a:p>
            <a:r>
              <a:rPr lang="en-US" sz="3600" smtClean="0"/>
              <a:t>DataCite </a:t>
            </a:r>
          </a:p>
          <a:p>
            <a:pPr lvl="1"/>
            <a:r>
              <a:rPr lang="en-US" sz="3000" smtClean="0"/>
              <a:t>Recommended minimum citation elements:</a:t>
            </a:r>
          </a:p>
          <a:p>
            <a:pPr lvl="2"/>
            <a:r>
              <a:rPr lang="en-US" sz="3000" smtClean="0"/>
              <a:t>Creator. PublicationYear. Title. [Version]. Publisher. [ResourceType]. Identifier.</a:t>
            </a:r>
          </a:p>
          <a:p>
            <a:pPr eaLnBrk="1" hangingPunct="1"/>
            <a:endParaRPr lang="en-U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	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571500" y="2209800"/>
            <a:ext cx="11861800" cy="6565900"/>
          </a:xfrm>
        </p:spPr>
        <p:txBody>
          <a:bodyPr/>
          <a:lstStyle/>
          <a:p>
            <a:r>
              <a:rPr lang="en-US" sz="3600" dirty="0" smtClean="0"/>
              <a:t>Work with your data center </a:t>
            </a:r>
            <a:r>
              <a:rPr lang="en-US" sz="3600" dirty="0" smtClean="0"/>
              <a:t>to:</a:t>
            </a:r>
            <a:endParaRPr lang="en-US" sz="3600" dirty="0" smtClean="0"/>
          </a:p>
          <a:p>
            <a:pPr lvl="1"/>
            <a:r>
              <a:rPr lang="en-US" sz="3000" dirty="0" smtClean="0"/>
              <a:t>Develop appropriate citations for your data</a:t>
            </a:r>
          </a:p>
          <a:p>
            <a:pPr lvl="1"/>
            <a:r>
              <a:rPr lang="en-US" sz="3000" dirty="0" smtClean="0"/>
              <a:t>Assign </a:t>
            </a:r>
            <a:r>
              <a:rPr lang="en-US" sz="3000" dirty="0" smtClean="0"/>
              <a:t>identifiers </a:t>
            </a:r>
            <a:r>
              <a:rPr lang="en-US" sz="3000" dirty="0" smtClean="0"/>
              <a:t>to data</a:t>
            </a:r>
          </a:p>
          <a:p>
            <a:r>
              <a:rPr lang="en-US" sz="3600" dirty="0" smtClean="0"/>
              <a:t>Work with collaborators </a:t>
            </a:r>
            <a:r>
              <a:rPr lang="en-US" sz="3600" dirty="0" smtClean="0"/>
              <a:t>to:</a:t>
            </a:r>
            <a:endParaRPr lang="en-US" sz="3600" dirty="0" smtClean="0"/>
          </a:p>
          <a:p>
            <a:pPr lvl="1"/>
            <a:r>
              <a:rPr lang="en-US" sz="3000" dirty="0" smtClean="0"/>
              <a:t>Decide when data citations are appropriate</a:t>
            </a:r>
          </a:p>
          <a:p>
            <a:pPr lvl="1"/>
            <a:r>
              <a:rPr lang="en-US" sz="3000" dirty="0" smtClean="0"/>
              <a:t>Provide each other with citation information for data</a:t>
            </a:r>
          </a:p>
          <a:p>
            <a:r>
              <a:rPr lang="en-US" sz="3600" dirty="0" smtClean="0"/>
              <a:t>Work within your research institutions </a:t>
            </a:r>
            <a:r>
              <a:rPr lang="en-US" sz="3600" dirty="0" smtClean="0"/>
              <a:t>to:</a:t>
            </a:r>
            <a:endParaRPr lang="en-US" sz="3600" dirty="0" smtClean="0"/>
          </a:p>
          <a:p>
            <a:pPr lvl="1"/>
            <a:r>
              <a:rPr lang="en-US" sz="3000" dirty="0" smtClean="0"/>
              <a:t>Make citing data a regular practice in your labs/groups</a:t>
            </a:r>
          </a:p>
          <a:p>
            <a:pPr lvl="1"/>
            <a:r>
              <a:rPr lang="en-US" sz="3000" dirty="0" smtClean="0"/>
              <a:t>Promote the value of data citations in tenure and promotion committees</a:t>
            </a:r>
          </a:p>
          <a:p>
            <a:pPr lvl="1"/>
            <a:endParaRPr lang="en-US" sz="3000" dirty="0" smtClean="0"/>
          </a:p>
          <a:p>
            <a:pPr lvl="1"/>
            <a:endParaRPr lang="en-US" sz="3000" dirty="0" smtClean="0"/>
          </a:p>
          <a:p>
            <a:pPr eaLnBrk="1" hangingPunct="1"/>
            <a:endParaRPr lang="en-US" sz="3600" dirty="0" smtClean="0"/>
          </a:p>
        </p:txBody>
      </p:sp>
      <p:pic>
        <p:nvPicPr>
          <p:cNvPr id="28677" name="Picture 5" descr="C:\Users\mayernik\AppData\Local\Microsoft\Windows\Temporary Internet Files\Content.IE5\TGFPA7TY\MC90044132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2800" y="2133600"/>
            <a:ext cx="2286000" cy="2286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References</a:t>
            </a:r>
            <a:endParaRPr lang="en-US" dirty="0" smtClean="0"/>
          </a:p>
        </p:txBody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71500" y="2133600"/>
            <a:ext cx="11861800" cy="6565900"/>
          </a:xfrm>
        </p:spPr>
        <p:txBody>
          <a:bodyPr/>
          <a:lstStyle/>
          <a:p>
            <a:pPr lvl="0"/>
            <a:r>
              <a:rPr lang="en-US" sz="2400" dirty="0" smtClean="0"/>
              <a:t>American Geophysical </a:t>
            </a:r>
            <a:r>
              <a:rPr lang="en-US" sz="2400" dirty="0" smtClean="0"/>
              <a:t>Union. 2009. </a:t>
            </a:r>
            <a:r>
              <a:rPr lang="en-US" sz="2400" i="1" dirty="0" smtClean="0"/>
              <a:t>AGU Position Statement: The Importance of Long-term Preservation and Accessibility of Geophysical Data</a:t>
            </a:r>
            <a:r>
              <a:rPr lang="en-US" sz="2400" dirty="0" smtClean="0"/>
              <a:t>. </a:t>
            </a:r>
            <a:r>
              <a:rPr lang="en-US" sz="2400" u="sng" dirty="0" smtClean="0">
                <a:hlinkClick r:id="rId2"/>
              </a:rPr>
              <a:t>http://www.agu.org/sci_pol/positions/geodata.shtml</a:t>
            </a:r>
            <a:r>
              <a:rPr lang="en-US" sz="2400" dirty="0" smtClean="0"/>
              <a:t>   </a:t>
            </a:r>
          </a:p>
          <a:p>
            <a:pPr lvl="0"/>
            <a:r>
              <a:rPr lang="en-US" sz="2400" dirty="0" smtClean="0"/>
              <a:t>American Meteorological </a:t>
            </a:r>
            <a:r>
              <a:rPr lang="en-US" sz="2400" dirty="0" smtClean="0"/>
              <a:t>Society. 2009. </a:t>
            </a:r>
            <a:r>
              <a:rPr lang="en-US" sz="2400" i="1" dirty="0" smtClean="0"/>
              <a:t>AMS Ad Hoc Committee on Data Stewardship Prospectus.</a:t>
            </a:r>
            <a:r>
              <a:rPr lang="en-US" sz="2400" dirty="0" smtClean="0"/>
              <a:t> </a:t>
            </a:r>
            <a:r>
              <a:rPr lang="en-US" sz="2400" u="sng" dirty="0" smtClean="0">
                <a:hlinkClick r:id="rId3"/>
              </a:rPr>
              <a:t>http://www.unidata.ucar.edu/staff/mohan/Data%20Stewardship%20Prospectus.pdf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 lvl="0" eaLnBrk="1" hangingPunct="1"/>
            <a:r>
              <a:rPr lang="en-US" sz="2400" dirty="0" smtClean="0"/>
              <a:t>Ball</a:t>
            </a:r>
            <a:r>
              <a:rPr lang="en-US" sz="2400" dirty="0" smtClean="0"/>
              <a:t>, A. &amp; </a:t>
            </a:r>
            <a:r>
              <a:rPr lang="en-US" sz="2400" dirty="0" smtClean="0"/>
              <a:t>M. </a:t>
            </a:r>
            <a:r>
              <a:rPr lang="en-US" sz="2400" dirty="0" smtClean="0"/>
              <a:t>Duke. 2011. “How </a:t>
            </a:r>
            <a:r>
              <a:rPr lang="en-US" sz="2400" dirty="0" smtClean="0"/>
              <a:t>to Cite Datasets and Link to Publications</a:t>
            </a:r>
            <a:r>
              <a:rPr lang="en-US" sz="2400" dirty="0" smtClean="0"/>
              <a:t>.” </a:t>
            </a:r>
            <a:r>
              <a:rPr lang="en-US" sz="2400" i="1" dirty="0" smtClean="0"/>
              <a:t>DCC How-to Guides</a:t>
            </a:r>
            <a:r>
              <a:rPr lang="en-US" sz="2400" dirty="0" smtClean="0"/>
              <a:t>. Edinburgh: Digital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Centre. </a:t>
            </a:r>
            <a:r>
              <a:rPr lang="en-US" sz="2400" u="sng" dirty="0" smtClean="0">
                <a:hlinkClick r:id="rId4"/>
              </a:rPr>
              <a:t>http://www.dcc.ac.uk/resources/how-guides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r>
              <a:rPr lang="en-US" sz="2400" dirty="0" err="1" smtClean="0"/>
              <a:t>Duerr</a:t>
            </a:r>
            <a:r>
              <a:rPr lang="en-US" sz="2400" dirty="0" smtClean="0"/>
              <a:t>, R</a:t>
            </a:r>
            <a:r>
              <a:rPr lang="en-US" sz="2400" dirty="0" smtClean="0"/>
              <a:t>., </a:t>
            </a:r>
            <a:r>
              <a:rPr lang="en-US" sz="2400" dirty="0" smtClean="0"/>
              <a:t>et al. </a:t>
            </a:r>
            <a:r>
              <a:rPr lang="en-US" sz="2400" dirty="0" smtClean="0"/>
              <a:t>2011. “On </a:t>
            </a:r>
            <a:r>
              <a:rPr lang="en-US" sz="2400" dirty="0" smtClean="0"/>
              <a:t>the utility of identification schemes for digital earth science data: an assessment and recommendations</a:t>
            </a:r>
            <a:r>
              <a:rPr lang="en-US" sz="2400" dirty="0" smtClean="0"/>
              <a:t>.” </a:t>
            </a:r>
            <a:r>
              <a:rPr lang="en-US" sz="2400" i="1" dirty="0" smtClean="0"/>
              <a:t>Earth Science Informatics</a:t>
            </a:r>
            <a:r>
              <a:rPr lang="en-US" sz="2400" dirty="0" smtClean="0"/>
              <a:t>, 4(3): 1-22. </a:t>
            </a:r>
            <a:r>
              <a:rPr lang="en-US" sz="2400" dirty="0" smtClean="0">
                <a:hlinkClick r:id="rId5"/>
              </a:rPr>
              <a:t>http</a:t>
            </a:r>
            <a:r>
              <a:rPr lang="en-US" sz="2400" dirty="0" smtClean="0">
                <a:hlinkClick r:id="rId5"/>
              </a:rPr>
              <a:t>://</a:t>
            </a:r>
            <a:r>
              <a:rPr lang="en-US" sz="2400" dirty="0" smtClean="0">
                <a:hlinkClick r:id="rId5"/>
              </a:rPr>
              <a:t>dx.doi.org/10.1007/s12145-011-0083-6</a:t>
            </a:r>
            <a:endParaRPr lang="en-US" sz="2400" dirty="0" smtClean="0"/>
          </a:p>
          <a:p>
            <a:pPr eaLnBrk="1" hangingPunct="1"/>
            <a:r>
              <a:rPr lang="en-US" sz="2400" dirty="0" smtClean="0"/>
              <a:t>Parsons</a:t>
            </a:r>
            <a:r>
              <a:rPr lang="en-US" sz="2400" dirty="0" smtClean="0"/>
              <a:t>, M.A. 2011.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Presentation at </a:t>
            </a:r>
            <a:r>
              <a:rPr lang="en-US" altLang="ja-JP" sz="2400" i="1" dirty="0" err="1" smtClean="0"/>
              <a:t>GeoData</a:t>
            </a:r>
            <a:r>
              <a:rPr lang="en-US" altLang="ja-JP" sz="2400" i="1" dirty="0" smtClean="0"/>
              <a:t> 2011, </a:t>
            </a:r>
            <a:r>
              <a:rPr lang="en-US" altLang="ja-JP" sz="2400" dirty="0" smtClean="0"/>
              <a:t>Broomfield, CO, 3 March 2011. </a:t>
            </a:r>
            <a:r>
              <a:rPr lang="en-US" altLang="ja-JP" sz="2400" dirty="0" smtClean="0">
                <a:hlinkClick r:id="rId6"/>
              </a:rPr>
              <a:t>http://http://tw.rpi.edu/media/latest/ParsonsDataCitation.pdf</a:t>
            </a:r>
            <a:r>
              <a:rPr lang="en-US" altLang="ja-JP" sz="2400" dirty="0" smtClean="0"/>
              <a:t> </a:t>
            </a:r>
          </a:p>
          <a:p>
            <a:pPr eaLnBrk="1" hangingPunct="1"/>
            <a:r>
              <a:rPr lang="en-US" sz="2400" dirty="0" smtClean="0"/>
              <a:t>Parsons, M.A., R. </a:t>
            </a:r>
            <a:r>
              <a:rPr lang="en-US" sz="2400" dirty="0" err="1" smtClean="0"/>
              <a:t>Duerr</a:t>
            </a:r>
            <a:r>
              <a:rPr lang="en-US" sz="2400" dirty="0" smtClean="0"/>
              <a:t>, and J.-B. Minster. 2010. </a:t>
            </a:r>
            <a:r>
              <a:rPr lang="ja-JP" altLang="en-US" sz="2400" smtClean="0"/>
              <a:t>“</a:t>
            </a:r>
            <a:r>
              <a:rPr lang="en-US" altLang="ja-JP" sz="2400" dirty="0" smtClean="0"/>
              <a:t>Data Citation and Peer Review.</a:t>
            </a:r>
            <a:r>
              <a:rPr lang="ja-JP" altLang="en-US" sz="2400" smtClean="0"/>
              <a:t>”</a:t>
            </a:r>
            <a:r>
              <a:rPr lang="en-US" altLang="ja-JP" sz="2400" dirty="0" smtClean="0"/>
              <a:t> </a:t>
            </a:r>
            <a:r>
              <a:rPr lang="en-US" altLang="ja-JP" sz="2400" i="1" dirty="0" smtClean="0"/>
              <a:t>Eos Transactions, AGU </a:t>
            </a:r>
            <a:r>
              <a:rPr lang="en-US" altLang="ja-JP" sz="2400" dirty="0" smtClean="0"/>
              <a:t>91(34): 297-298. </a:t>
            </a:r>
            <a:r>
              <a:rPr lang="en-US" altLang="ja-JP" sz="2400" dirty="0" smtClean="0">
                <a:hlinkClick r:id="rId7"/>
              </a:rPr>
              <a:t>http://</a:t>
            </a:r>
            <a:r>
              <a:rPr lang="en-US" altLang="ja-JP" sz="2400" dirty="0" smtClean="0">
                <a:hlinkClick r:id="rId7"/>
              </a:rPr>
              <a:t>dx.doi.org/10.1029/2010EO340001</a:t>
            </a:r>
            <a:endParaRPr lang="en-US" altLang="ja-JP" sz="2400" dirty="0" smtClean="0"/>
          </a:p>
          <a:p>
            <a:pPr eaLnBrk="1" hangingPunct="1"/>
            <a:endParaRPr lang="en-US" altLang="ja-JP" sz="2400" dirty="0" smtClean="0"/>
          </a:p>
          <a:p>
            <a:pPr eaLnBrk="1" hangingPunct="1"/>
            <a:endParaRPr lang="en-US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utoUpdateAnimBg="0"/>
    </p:bldLst>
  </p:timing>
</p:sld>
</file>

<file path=ppt/theme/theme1.xml><?xml version="1.0" encoding="utf-8"?>
<a:theme xmlns:a="http://schemas.openxmlformats.org/drawingml/2006/main" name="Title &amp; Subtitl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 - To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5348</TotalTime>
  <Pages>0</Pages>
  <Words>757</Words>
  <Characters>0</Characters>
  <Application>Microsoft Office PowerPoint</Application>
  <PresentationFormat>Custom</PresentationFormat>
  <Lines>0</Lines>
  <Paragraphs>79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Helvetica Neue Light</vt:lpstr>
      <vt:lpstr>ヒラギノ角ゴ ProN W3</vt:lpstr>
      <vt:lpstr>Arial</vt:lpstr>
      <vt:lpstr>Helvetica Neue</vt:lpstr>
      <vt:lpstr>Calibri</vt:lpstr>
      <vt:lpstr>MS PGothic</vt:lpstr>
      <vt:lpstr>MS PGothic</vt:lpstr>
      <vt:lpstr>Title &amp; Subtitle</vt:lpstr>
      <vt:lpstr>Title &amp; Bullets</vt:lpstr>
      <vt:lpstr>Photo - 4 Up</vt:lpstr>
      <vt:lpstr>Photo - 2 Up Landscape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Title - Top</vt:lpstr>
      <vt:lpstr>Title &amp; Bullets - 2 Column</vt:lpstr>
      <vt:lpstr>Blank</vt:lpstr>
      <vt:lpstr>Photo - Vertical</vt:lpstr>
      <vt:lpstr>Photo - Horizontal</vt:lpstr>
      <vt:lpstr>Title - Center</vt:lpstr>
      <vt:lpstr>Responsible Data Use:  Citation and Credit</vt:lpstr>
      <vt:lpstr>Growing Visibility of Data Citations</vt:lpstr>
      <vt:lpstr>Purpose of Data Citations </vt:lpstr>
      <vt:lpstr>How are Data Citations different than Publication Citations?</vt:lpstr>
      <vt:lpstr>Data Citation Initiatives </vt:lpstr>
      <vt:lpstr>Data Citation Recommendations </vt:lpstr>
      <vt:lpstr>Other Data Citation Recommendations </vt:lpstr>
      <vt:lpstr>Conclusion </vt:lpstr>
      <vt:lpstr>References</vt:lpstr>
      <vt:lpstr>Resources</vt:lpstr>
      <vt:lpstr>Other Relevant Modules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ESIP Federation 101</dc:title>
  <dc:creator>Matthew Mayernik</dc:creator>
  <cp:lastModifiedBy>mayernik</cp:lastModifiedBy>
  <cp:revision>58</cp:revision>
  <dcterms:created xsi:type="dcterms:W3CDTF">2011-08-09T22:31:13Z</dcterms:created>
  <dcterms:modified xsi:type="dcterms:W3CDTF">2012-11-21T19:44:38Z</dcterms:modified>
</cp:coreProperties>
</file>