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compatMode="1" strictFirstAndLastChars="0" saveSubsetFonts="1" autoCompressPictures="0">
  <p:sldMasterIdLst>
    <p:sldMasterId id="2147483648" r:id="rId1"/>
  </p:sldMasterIdLst>
  <p:notesMasterIdLst>
    <p:notesMasterId r:id="rId15"/>
  </p:notesMasterIdLst>
  <p:sldIdLst>
    <p:sldId id="256" r:id="rId2"/>
    <p:sldId id="257" r:id="rId3"/>
    <p:sldId id="258" r:id="rId4"/>
    <p:sldId id="269" r:id="rId5"/>
    <p:sldId id="260" r:id="rId6"/>
    <p:sldId id="261" r:id="rId7"/>
    <p:sldId id="262" r:id="rId8"/>
    <p:sldId id="263" r:id="rId9"/>
    <p:sldId id="264" r:id="rId10"/>
    <p:sldId id="265" r:id="rId11"/>
    <p:sldId id="266" r:id="rId12"/>
    <p:sldId id="268" r:id="rId13"/>
    <p:sldId id="267" r:id="rId14"/>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48" autoAdjust="0"/>
  </p:normalViewPr>
  <p:slideViewPr>
    <p:cSldViewPr>
      <p:cViewPr varScale="1">
        <p:scale>
          <a:sx n="74" d="100"/>
          <a:sy n="74" d="100"/>
        </p:scale>
        <p:origin x="-1928"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Chalkboard SE" charset="0"/>
              </a:rPr>
              <a:t>Click to edit Master text styles</a:t>
            </a:r>
          </a:p>
          <a:p>
            <a:pPr lvl="1"/>
            <a:r>
              <a:rPr lang="en-US" noProof="0" smtClean="0">
                <a:sym typeface="Chalkboard SE" charset="0"/>
              </a:rPr>
              <a:t>Second level</a:t>
            </a:r>
          </a:p>
          <a:p>
            <a:pPr lvl="2"/>
            <a:r>
              <a:rPr lang="en-US" noProof="0" smtClean="0">
                <a:sym typeface="Chalkboard SE" charset="0"/>
              </a:rPr>
              <a:t>Third level</a:t>
            </a:r>
          </a:p>
          <a:p>
            <a:pPr lvl="3"/>
            <a:r>
              <a:rPr lang="en-US" noProof="0" smtClean="0">
                <a:sym typeface="Chalkboard SE" charset="0"/>
              </a:rPr>
              <a:t>Fourth level</a:t>
            </a:r>
          </a:p>
          <a:p>
            <a:pPr lvl="4"/>
            <a:r>
              <a:rPr lang="en-US" noProof="0" smtClean="0">
                <a:sym typeface="Chalkboard SE" charset="0"/>
              </a:rPr>
              <a:t>Fifth level</a:t>
            </a:r>
          </a:p>
        </p:txBody>
      </p:sp>
    </p:spTree>
    <p:extLst>
      <p:ext uri="{BB962C8B-B14F-4D97-AF65-F5344CB8AC3E}">
        <p14:creationId xmlns:p14="http://schemas.microsoft.com/office/powerpoint/2010/main" val="3343133847"/>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Chalkboard SE" charset="0"/>
        <a:ea typeface="ＭＳ Ｐゴシック" charset="0"/>
        <a:cs typeface="Chalkboard SE" charset="0"/>
        <a:sym typeface="Chalkboard SE" charset="0"/>
      </a:defRPr>
    </a:lvl1pPr>
    <a:lvl2pPr marL="3429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2pPr>
    <a:lvl3pPr marL="6858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3pPr>
    <a:lvl4pPr marL="10287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4pPr>
    <a:lvl5pPr marL="13716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p:sp>
      <p:sp>
        <p:nvSpPr>
          <p:cNvPr id="4098" name="Rectangle 2"/>
          <p:cNvSpPr>
            <a:spLocks noGrp="1" noChangeArrowheads="1"/>
          </p:cNvSpPr>
          <p:nvPr>
            <p:ph type="body" idx="1"/>
          </p:nvPr>
        </p:nvSpPr>
        <p:spPr/>
        <p:txBody>
          <a:bodyPr/>
          <a:lstStyle/>
          <a:p>
            <a:pPr>
              <a:defRPr/>
            </a:pPr>
            <a:r>
              <a:rPr lang="en-US" dirty="0" smtClean="0">
                <a:latin typeface="Calibri" charset="0"/>
                <a:ea typeface="MS PGothic" charset="0"/>
              </a:rPr>
              <a:t>This training module is part of the ESIP Federation's Data Management Course for Scientists.  </a:t>
            </a:r>
            <a:r>
              <a:rPr lang="en-US" dirty="0" smtClean="0">
                <a:latin typeface="Calibri" charset="0"/>
                <a:ea typeface="MS PGothic" charset="0"/>
              </a:rPr>
              <a:t>The subject of this module </a:t>
            </a:r>
            <a:r>
              <a:rPr lang="en-US" dirty="0" smtClean="0">
                <a:latin typeface="Calibri" charset="0"/>
                <a:ea typeface="MS PGothic" charset="0"/>
              </a:rPr>
              <a:t>is Data </a:t>
            </a:r>
            <a:r>
              <a:rPr lang="en-US" dirty="0" smtClean="0">
                <a:latin typeface="Calibri" charset="0"/>
                <a:ea typeface="MS PGothic" charset="0"/>
              </a:rPr>
              <a:t>Management </a:t>
            </a:r>
            <a:r>
              <a:rPr lang="en-US" dirty="0" smtClean="0">
                <a:latin typeface="Calibri" charset="0"/>
                <a:ea typeface="MS PGothic" charset="0"/>
              </a:rPr>
              <a:t>Plans: Why </a:t>
            </a:r>
            <a:r>
              <a:rPr lang="en-US" dirty="0" smtClean="0">
                <a:latin typeface="Calibri" charset="0"/>
                <a:ea typeface="MS PGothic" charset="0"/>
              </a:rPr>
              <a:t>Create a Data Management Plan.  </a:t>
            </a:r>
            <a:r>
              <a:rPr lang="en-US" dirty="0" smtClean="0">
                <a:latin typeface="Calibri" charset="0"/>
                <a:ea typeface="MS PGothic" charset="0"/>
              </a:rPr>
              <a:t>The module was authored by Ruth Duerr from the National Snow and Ice Data Center at the University of Colorado in Boulder.  Besides the Earth Science Information Partners (ESIP) Federation, sponsors of this Data Management Course are the Data Conservancy and the United States National Oceanographic and Atmospheric Administration, NOAA. </a:t>
            </a:r>
            <a:endParaRPr lang="en-US" dirty="0">
              <a:latin typeface="Calibri"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neither of those two arguments have convinced you, the last main reason for creating data management plans is that many if not all funding agencies now require them:</a:t>
            </a:r>
          </a:p>
          <a:p>
            <a:endParaRPr lang="en-US" dirty="0" smtClean="0"/>
          </a:p>
          <a:p>
            <a:pPr marL="342900" indent="-342900">
              <a:buFont typeface="Arial"/>
              <a:buChar char="•"/>
            </a:pPr>
            <a:r>
              <a:rPr lang="en-US" dirty="0" smtClean="0"/>
              <a:t>You probably</a:t>
            </a:r>
            <a:r>
              <a:rPr lang="en-US" baseline="0" dirty="0" smtClean="0"/>
              <a:t> have heard that NSF requires a 2 page data management plan with every proposal and that t</a:t>
            </a:r>
            <a:r>
              <a:rPr lang="en-US" dirty="0" smtClean="0"/>
              <a:t>heir</a:t>
            </a:r>
            <a:r>
              <a:rPr lang="en-US" baseline="0" dirty="0" smtClean="0"/>
              <a:t> </a:t>
            </a:r>
            <a:r>
              <a:rPr lang="en-US" baseline="0" dirty="0" err="1" smtClean="0"/>
              <a:t>FastLane</a:t>
            </a:r>
            <a:r>
              <a:rPr lang="en-US" baseline="0" dirty="0" smtClean="0"/>
              <a:t> system won’t even accept a proposal without one; but</a:t>
            </a:r>
          </a:p>
          <a:p>
            <a:pPr marL="342900" indent="-342900">
              <a:buFont typeface="Arial"/>
              <a:buChar char="•"/>
            </a:pPr>
            <a:r>
              <a:rPr lang="en-US" baseline="0" dirty="0" smtClean="0"/>
              <a:t>You may not be aware that NASA, NOAA, and USGS all require data management plans for their grant funded work; and </a:t>
            </a:r>
          </a:p>
          <a:p>
            <a:pPr marL="342900" indent="-342900">
              <a:buFont typeface="Arial"/>
              <a:buChar char="•"/>
            </a:pPr>
            <a:r>
              <a:rPr lang="en-US" baseline="0" dirty="0" smtClean="0"/>
              <a:t>Even NIH requires that large projects produce a data sharing plan</a:t>
            </a:r>
          </a:p>
          <a:p>
            <a:pPr marL="342900" indent="-342900">
              <a:buFont typeface="Arial"/>
              <a:buChar char="•"/>
            </a:pPr>
            <a:endParaRPr lang="en-US" baseline="0" dirty="0" smtClean="0"/>
          </a:p>
          <a:p>
            <a:pPr marL="0" indent="0">
              <a:buFontTx/>
              <a:buNone/>
            </a:pPr>
            <a:r>
              <a:rPr lang="en-US" baseline="0" dirty="0" smtClean="0"/>
              <a:t>Hopefully I’ve convinced you that data management planning can save you time and money and enhance your reputation in your field.  If not, well odds are your are going to have to do it anyway as most funding agencies require it.</a:t>
            </a:r>
            <a:endParaRPr lang="en-US" dirty="0"/>
          </a:p>
        </p:txBody>
      </p:sp>
    </p:spTree>
    <p:extLst>
      <p:ext uri="{BB962C8B-B14F-4D97-AF65-F5344CB8AC3E}">
        <p14:creationId xmlns:p14="http://schemas.microsoft.com/office/powerpoint/2010/main" val="121866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interested in reading that paper by Bill Michener, here is its reference</a:t>
            </a:r>
            <a:endParaRPr lang="en-US" dirty="0"/>
          </a:p>
        </p:txBody>
      </p:sp>
    </p:spTree>
    <p:extLst>
      <p:ext uri="{BB962C8B-B14F-4D97-AF65-F5344CB8AC3E}">
        <p14:creationId xmlns:p14="http://schemas.microsoft.com/office/powerpoint/2010/main" val="52042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included links to</a:t>
            </a:r>
            <a:r>
              <a:rPr lang="en-US" baseline="0" dirty="0" smtClean="0"/>
              <a:t> data management planning guidance by each of the agencies I mentioned earlier on this slide.</a:t>
            </a:r>
            <a:endParaRPr lang="en-US" dirty="0"/>
          </a:p>
        </p:txBody>
      </p:sp>
    </p:spTree>
    <p:extLst>
      <p:ext uri="{BB962C8B-B14F-4D97-AF65-F5344CB8AC3E}">
        <p14:creationId xmlns:p14="http://schemas.microsoft.com/office/powerpoint/2010/main" val="271739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38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Here is a brief outline of what I plan to talk about.  First, I’ll very briefly review what a Data Management Plan is, followed by a discussion of my top three reasons for creating a data management plan.  These are first, that proper data management planning actually should make your work easier and possibly even cheaper than if you had handled your data in an ad-hoc fashion throughout your project.  Second, properly handling your data, documenting it well, etc. can actually improve your standing with your users and most importantly your colleagues, and last and in my mind least, because your funding agency says that you have to. </a:t>
            </a:r>
          </a:p>
          <a:p>
            <a:pPr>
              <a:defRPr/>
            </a:pPr>
            <a:endParaRPr lang="en-US" dirty="0" smtClean="0"/>
          </a:p>
          <a:p>
            <a:pPr>
              <a:defRPr/>
            </a:pPr>
            <a:r>
              <a:rPr lang="en-US" dirty="0" smtClean="0"/>
              <a:t>Hopefully, by the end of this module you will have been convinced that while funding agency requirements may be the stick making you create data management plans now, actually it has been in your own best interest all along</a:t>
            </a:r>
            <a:r>
              <a:rPr lang="en-US" dirty="0" smtClean="0"/>
              <a:t>.</a:t>
            </a:r>
          </a:p>
          <a:p>
            <a:pPr>
              <a:defRPr/>
            </a:pPr>
            <a:endParaRPr lang="en-US" dirty="0" smtClean="0"/>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what is a Data Management Plan?  Simply a document describing what you are going to do with your data both during your project and after the project is over.  </a:t>
            </a:r>
            <a:r>
              <a:rPr lang="en-US" dirty="0" smtClean="0"/>
              <a:t>Hopefully a document that is a bit more legible than the plan illustrated here.  </a:t>
            </a:r>
            <a:endParaRPr lang="en-US" dirty="0" smtClean="0"/>
          </a:p>
          <a:p>
            <a:pPr>
              <a:defRPr/>
            </a:pPr>
            <a:endParaRPr lang="en-US" dirty="0" smtClean="0"/>
          </a:p>
          <a:p>
            <a:pPr>
              <a:defRPr/>
            </a:pPr>
            <a:r>
              <a:rPr lang="en-US" dirty="0" smtClean="0"/>
              <a:t>Like any planning activity the important thing</a:t>
            </a:r>
            <a:r>
              <a:rPr lang="en-US" baseline="0" dirty="0" smtClean="0"/>
              <a:t> to remember is that plans can and should change over the course of a project as the situation changes.  A data management plan that exists solely at the time a proposal is written and is never updated thereafter, will probably be worthless.  It certainly is unlikely to reflect reality.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onto convincing you that data management planning will make your research easier and cheaper.  But first, have you ever heard of the 5 P’s?  Perhaps you’ve heard of them as the 6 P’s or maybe 7?  Well, as in any large project whether building a house, preparing for an extensive field campaign or nearly any kind of complex or time-consuming activity, the 5 P’s matter!  Simply put Prior Planning Prevents Poor Performance!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Accidents do happen</a:t>
            </a:r>
            <a:r>
              <a:rPr lang="en-US" dirty="0" smtClean="0"/>
              <a:t>;</a:t>
            </a:r>
          </a:p>
          <a:p>
            <a:pPr marL="342900" indent="-342900">
              <a:buFontTx/>
              <a:buChar char="-"/>
              <a:defRPr/>
            </a:pPr>
            <a:r>
              <a:rPr lang="en-US" baseline="0" dirty="0" smtClean="0"/>
              <a:t>CD’s and DVD’s really can get broken</a:t>
            </a:r>
          </a:p>
          <a:p>
            <a:pPr marL="342900" indent="-342900">
              <a:buFontTx/>
              <a:buChar char="-"/>
              <a:defRPr/>
            </a:pPr>
            <a:r>
              <a:rPr lang="en-US" baseline="0" dirty="0" smtClean="0"/>
              <a:t>Fire, floods, earthquakes, hurricanes or other natural disasters really can destroy your memory sticks or other hardware</a:t>
            </a:r>
          </a:p>
          <a:p>
            <a:pPr marL="342900" indent="-342900">
              <a:buFontTx/>
              <a:buChar char="-"/>
              <a:defRPr/>
            </a:pPr>
            <a:r>
              <a:rPr lang="en-US" baseline="0" dirty="0" smtClean="0"/>
              <a:t>You really might drop that laptop on a field trip (in this case into a swamp)</a:t>
            </a:r>
          </a:p>
          <a:p>
            <a:pPr marL="342900" indent="-342900">
              <a:buFontTx/>
              <a:buChar char="-"/>
              <a:defRPr/>
            </a:pPr>
            <a:r>
              <a:rPr lang="en-US" baseline="0" dirty="0" smtClean="0"/>
              <a:t>And who hasn’t had their personal computer decide to fry itself often for no apparent reason?</a:t>
            </a:r>
          </a:p>
          <a:p>
            <a:pPr marL="0" indent="0">
              <a:buFontTx/>
              <a:buNone/>
              <a:defRPr/>
            </a:pPr>
            <a:endParaRPr lang="en-US" baseline="0" dirty="0" smtClean="0"/>
          </a:p>
          <a:p>
            <a:pPr marL="0" indent="0">
              <a:buFontTx/>
              <a:buNone/>
              <a:defRPr/>
            </a:pPr>
            <a:r>
              <a:rPr lang="en-US" baseline="0" dirty="0" smtClean="0"/>
              <a:t>What would the impact of an event like this be on your project?</a:t>
            </a:r>
          </a:p>
          <a:p>
            <a:pPr marL="0" indent="0">
              <a:buFontTx/>
              <a:buNone/>
              <a:defRPr/>
            </a:pPr>
            <a:endParaRPr lang="en-US" baseline="0" dirty="0" smtClean="0"/>
          </a:p>
          <a:p>
            <a:pPr marL="0" indent="0">
              <a:buFontTx/>
              <a:buNone/>
              <a:defRPr/>
            </a:pPr>
            <a:r>
              <a:rPr lang="en-US" baseline="0" dirty="0" smtClean="0"/>
              <a:t>Yes, there are companies out there making good money recovering data from situations like these; but they aren’t cheap and they can’t always recover everything;</a:t>
            </a:r>
            <a:r>
              <a:rPr lang="en-US" dirty="0" smtClean="0"/>
              <a:t> </a:t>
            </a:r>
            <a:r>
              <a:rPr lang="en-US" dirty="0" smtClean="0"/>
              <a:t>but if you’ve thought </a:t>
            </a:r>
            <a:r>
              <a:rPr lang="en-US" dirty="0" smtClean="0"/>
              <a:t>about data </a:t>
            </a:r>
            <a:r>
              <a:rPr lang="en-US" dirty="0" smtClean="0"/>
              <a:t>protection </a:t>
            </a:r>
            <a:r>
              <a:rPr lang="en-US" dirty="0" smtClean="0"/>
              <a:t>in advance, thought about having multiple copies of your data on multiple kinds of media in multiple places so that no single event can destroy your work, none of this has to </a:t>
            </a:r>
            <a:r>
              <a:rPr lang="en-US" dirty="0" smtClean="0"/>
              <a:t>be a tragedy</a:t>
            </a:r>
            <a:r>
              <a:rPr lang="en-US" dirty="0" smtClean="0"/>
              <a: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Also, on the topic of efficiency… don’t you think it would be more efficient if you didn’t have to remember:</a:t>
            </a:r>
          </a:p>
          <a:p>
            <a:pPr>
              <a:defRPr/>
            </a:pPr>
            <a:endParaRPr lang="en-US" dirty="0" smtClean="0"/>
          </a:p>
          <a:p>
            <a:pPr marL="342900" indent="-342900">
              <a:buFont typeface="Arial"/>
              <a:buChar char="•"/>
              <a:defRPr/>
            </a:pPr>
            <a:r>
              <a:rPr lang="en-US" dirty="0" smtClean="0"/>
              <a:t>The name of that file, the one that had the correct</a:t>
            </a:r>
            <a:r>
              <a:rPr lang="en-US" baseline="0" dirty="0" smtClean="0"/>
              <a:t> calibration details, the one you based your conclusions on?</a:t>
            </a:r>
          </a:p>
          <a:p>
            <a:pPr marL="342900" indent="-342900">
              <a:buFont typeface="Arial"/>
              <a:buChar char="•"/>
              <a:defRPr/>
            </a:pPr>
            <a:r>
              <a:rPr lang="en-US" baseline="0" dirty="0" smtClean="0"/>
              <a:t>If you didn’t have to remember exactly where you put it?</a:t>
            </a:r>
          </a:p>
          <a:p>
            <a:pPr marL="342900" indent="-342900">
              <a:buFont typeface="Arial"/>
              <a:buChar char="•"/>
              <a:defRPr/>
            </a:pPr>
            <a:r>
              <a:rPr lang="en-US" dirty="0" smtClean="0"/>
              <a:t>And what units those measurements were in?</a:t>
            </a:r>
          </a:p>
          <a:p>
            <a:pPr marL="342900" indent="-342900">
              <a:buFont typeface="Arial"/>
              <a:buChar char="•"/>
              <a:defRPr/>
            </a:pPr>
            <a:r>
              <a:rPr lang="en-US" dirty="0" smtClean="0"/>
              <a:t>Or which sample site was which?</a:t>
            </a:r>
          </a:p>
          <a:p>
            <a:pPr marL="342900" indent="-342900">
              <a:buFont typeface="Arial"/>
              <a:buChar char="•"/>
              <a:defRPr/>
            </a:pPr>
            <a:r>
              <a:rPr lang="en-US" dirty="0" smtClean="0"/>
              <a:t>Or</a:t>
            </a:r>
            <a:r>
              <a:rPr lang="en-US" baseline="0" dirty="0" smtClean="0"/>
              <a:t> any of the myriad of details needed to really understand the meaning of your data?</a:t>
            </a:r>
            <a:endParaRPr lang="en-US" dirty="0" smtClean="0"/>
          </a:p>
          <a:p>
            <a:pPr>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ts val="3500"/>
              </a:lnSpc>
              <a:spcBef>
                <a:spcPct val="0"/>
              </a:spcBef>
              <a:spcAft>
                <a:spcPct val="0"/>
              </a:spcAft>
              <a:buClrTx/>
              <a:buSzTx/>
              <a:buFontTx/>
              <a:buNone/>
              <a:tabLst/>
              <a:defRPr/>
            </a:pPr>
            <a:r>
              <a:rPr lang="en-US" dirty="0" smtClean="0"/>
              <a:t>Do you have a perfect memory?  I don’t.  Even if I remember something extremely well today, I know that odds are in a few years I am not likely to remember the details of whatever project I was working on way back then.  But you probably are going to want to use and understand your data for many years.  </a:t>
            </a:r>
            <a:r>
              <a:rPr lang="en-US" dirty="0" err="1" smtClean="0"/>
              <a:t>Soo</a:t>
            </a:r>
            <a:r>
              <a:rPr lang="en-US" dirty="0" smtClean="0"/>
              <a:t>… if it is important, plan to…</a:t>
            </a:r>
          </a:p>
          <a:p>
            <a:endParaRPr lang="en-US" dirty="0"/>
          </a:p>
        </p:txBody>
      </p:sp>
    </p:spTree>
    <p:extLst>
      <p:ext uri="{BB962C8B-B14F-4D97-AF65-F5344CB8AC3E}">
        <p14:creationId xmlns:p14="http://schemas.microsoft.com/office/powerpoint/2010/main" val="46444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comes from a paper by Bill Michener 15</a:t>
            </a:r>
            <a:r>
              <a:rPr lang="en-US" baseline="0" dirty="0" smtClean="0"/>
              <a:t> years or so ago.  It talks about how during the course of a project the time at which the most information is known and understood about a project’s data is right at the time of publication and then slowly or more rapidly due to time and life events, what you know about the data declines eventually to zero.  </a:t>
            </a:r>
          </a:p>
          <a:p>
            <a:endParaRPr lang="en-US" baseline="0" dirty="0" smtClean="0"/>
          </a:p>
          <a:p>
            <a:r>
              <a:rPr lang="en-US" baseline="0" dirty="0" smtClean="0"/>
              <a:t>Well I submit, that the same diagram holds true for details about any proposed project.  You will have spent considerable time and energy thinking through the details when writing your proposal.  Doesn’t it just make sense to document those details thoroughly when writing your proposal?  If you had, you wouldn’t have to reinvent all of those details when the proposal is actually funded.  </a:t>
            </a:r>
            <a:endParaRPr lang="en-US" dirty="0"/>
          </a:p>
        </p:txBody>
      </p:sp>
    </p:spTree>
    <p:extLst>
      <p:ext uri="{BB962C8B-B14F-4D97-AF65-F5344CB8AC3E}">
        <p14:creationId xmlns:p14="http://schemas.microsoft.com/office/powerpoint/2010/main" val="277632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 the second reason why data management planning is in</a:t>
            </a:r>
            <a:r>
              <a:rPr lang="en-US" baseline="0" dirty="0" smtClean="0"/>
              <a:t> your best interests.</a:t>
            </a:r>
          </a:p>
          <a:p>
            <a:endParaRPr lang="en-US" baseline="0" dirty="0" smtClean="0"/>
          </a:p>
          <a:p>
            <a:r>
              <a:rPr lang="en-US" baseline="0" dirty="0" smtClean="0"/>
              <a:t>Enhancing your reputation:</a:t>
            </a:r>
          </a:p>
          <a:p>
            <a:endParaRPr lang="en-US" baseline="0" dirty="0" smtClean="0"/>
          </a:p>
          <a:p>
            <a:pPr marL="342900" indent="-342900">
              <a:buFont typeface="Arial"/>
              <a:buChar char="•"/>
            </a:pPr>
            <a:r>
              <a:rPr lang="en-US" baseline="0" dirty="0" smtClean="0"/>
              <a:t>These days there are increasing calls for you to share your data.  Many arguments for this are used – ranging from ethical arguments about publicly funded research needing to be available to those who funded it; to studies which have shown economic benefits of open data; to arguments about the scientific process itself.  Yet sloppy, unorganized and undocumented data is hard to share.  Either you are going to have to answer lots of questions by any user or the number of users will be small and then there is always the risk of misuse.  Whereas well documented, clean and organized data may lead to new collaborations and funding opportunities.</a:t>
            </a:r>
          </a:p>
          <a:p>
            <a:pPr marL="342900" indent="-342900">
              <a:buFont typeface="Arial"/>
              <a:buChar char="•"/>
            </a:pPr>
            <a:r>
              <a:rPr lang="en-US" baseline="0" dirty="0" smtClean="0"/>
              <a:t>Also, what are people going to think about the rest of your work if your data is a mess?  Is that good for your reputation?</a:t>
            </a:r>
          </a:p>
          <a:p>
            <a:pPr marL="342900" indent="-342900">
              <a:buFont typeface="Arial"/>
              <a:buChar char="•"/>
            </a:pPr>
            <a:r>
              <a:rPr lang="en-US" baseline="0" dirty="0" smtClean="0"/>
              <a:t>Lastly, what if you get hit by a bus?  Particularly in the Earth sciences where data lost is often impossible to recreate, your data may well be your most important legacy!</a:t>
            </a:r>
            <a:endParaRPr lang="en-US" dirty="0"/>
          </a:p>
        </p:txBody>
      </p:sp>
    </p:spTree>
    <p:extLst>
      <p:ext uri="{BB962C8B-B14F-4D97-AF65-F5344CB8AC3E}">
        <p14:creationId xmlns:p14="http://schemas.microsoft.com/office/powerpoint/2010/main" val="388270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599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32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690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19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391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70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88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823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1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67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816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nsf.gov/bfa/dias/policy/dmp.jsp" TargetMode="External"/><Relationship Id="rId5" Type="http://schemas.openxmlformats.org/officeDocument/2006/relationships/hyperlink" Target="http://science1.nasa.gov/earth-science/earth-science-data/data-information-policy/" TargetMode="External"/><Relationship Id="rId6" Type="http://schemas.openxmlformats.org/officeDocument/2006/relationships/hyperlink" Target="http://www.corporateservices.noaa.gov/ames/administrative_orders/chapter_212/212-15.html" TargetMode="External"/><Relationship Id="rId7" Type="http://schemas.openxmlformats.org/officeDocument/2006/relationships/hyperlink" Target="https://nccwsc.usgs.gov/?q=content/data-policies-and-guidance" TargetMode="External"/><Relationship Id="rId8" Type="http://schemas.openxmlformats.org/officeDocument/2006/relationships/hyperlink" Target="http://grants1.nih.gov/grants/policy/data_sharing/data_sharing_guidance.ht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647700" y="47498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3074"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Rectangle 3"/>
          <p:cNvSpPr>
            <a:spLocks noGrp="1" noChangeArrowheads="1"/>
          </p:cNvSpPr>
          <p:nvPr>
            <p:ph type="title"/>
          </p:nvPr>
        </p:nvSpPr>
        <p:spPr>
          <a:xfrm>
            <a:off x="571500" y="1346200"/>
            <a:ext cx="11861800" cy="3175000"/>
          </a:xfrm>
        </p:spPr>
        <p:txBody>
          <a:bodyPr lIns="0" tIns="0" rIns="0" bIns="0" anchor="b"/>
          <a:lstStyle/>
          <a:p>
            <a:pPr algn="l" defTabSz="914400" eaLnBrk="1">
              <a:defRPr/>
            </a:pPr>
            <a:r>
              <a:rPr lang="en-US" sz="4800" dirty="0" smtClean="0">
                <a:latin typeface="Helvetica Neue Light" charset="0"/>
                <a:cs typeface="Helvetica Neue Light" charset="0"/>
                <a:sym typeface="Helvetica Neue Light" charset="0"/>
              </a:rPr>
              <a:t>Why Create a Data Management Plan?</a:t>
            </a:r>
            <a:endParaRPr lang="en-US" dirty="0" smtClean="0"/>
          </a:p>
        </p:txBody>
      </p:sp>
      <p:sp>
        <p:nvSpPr>
          <p:cNvPr id="3076" name="Rectangle 4"/>
          <p:cNvSpPr>
            <a:spLocks noGrp="1" noChangeArrowheads="1"/>
          </p:cNvSpPr>
          <p:nvPr>
            <p:ph type="body" idx="1"/>
          </p:nvPr>
        </p:nvSpPr>
        <p:spPr>
          <a:xfrm>
            <a:off x="584200" y="4953000"/>
            <a:ext cx="5918200" cy="3175000"/>
          </a:xfrm>
        </p:spPr>
        <p:txBody>
          <a:bodyPr lIns="0" tIns="0" rIns="0" bIns="0" anchor="t"/>
          <a:lstStyle/>
          <a:p>
            <a:pPr marL="0" indent="0" defTabSz="914400" eaLnBrk="1">
              <a:spcBef>
                <a:spcPct val="0"/>
              </a:spcBef>
              <a:buSzTx/>
              <a:buFontTx/>
              <a:buNone/>
              <a:defRPr/>
            </a:pPr>
            <a:r>
              <a:rPr lang="en-US" sz="2400" smtClean="0">
                <a:solidFill>
                  <a:srgbClr val="606060"/>
                </a:solidFill>
                <a:latin typeface="Helvetica Neue" charset="0"/>
                <a:cs typeface="Helvetica Neue" charset="0"/>
                <a:sym typeface="Helvetica Neue" charset="0"/>
              </a:rPr>
              <a:t>Ruth Duerr</a:t>
            </a:r>
          </a:p>
          <a:p>
            <a:pPr marL="0" indent="0" defTabSz="914400" eaLnBrk="1">
              <a:spcBef>
                <a:spcPct val="0"/>
              </a:spcBef>
              <a:buSzTx/>
              <a:buFontTx/>
              <a:buNone/>
              <a:defRPr/>
            </a:pPr>
            <a:r>
              <a:rPr lang="en-US" sz="2400" smtClean="0">
                <a:solidFill>
                  <a:srgbClr val="606060"/>
                </a:solidFill>
                <a:latin typeface="Helvetica Neue" charset="0"/>
                <a:cs typeface="Helvetica Neue" charset="0"/>
                <a:sym typeface="Helvetica Neue" charset="0"/>
              </a:rPr>
              <a:t>National Snow and Ice Data Center</a:t>
            </a:r>
            <a:endParaRPr lang="en-US" smtClean="0"/>
          </a:p>
        </p:txBody>
      </p:sp>
      <p:pic>
        <p:nvPicPr>
          <p:cNvPr id="3078" name="Picture 6"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 y="7772400"/>
            <a:ext cx="165735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9" name="Rectangle 7"/>
          <p:cNvSpPr>
            <a:spLocks/>
          </p:cNvSpPr>
          <p:nvPr/>
        </p:nvSpPr>
        <p:spPr bwMode="auto">
          <a:xfrm>
            <a:off x="6654800" y="4953000"/>
            <a:ext cx="59182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7200">
              <a:defRPr/>
            </a:pPr>
            <a:r>
              <a:rPr lang="en-US" sz="2400">
                <a:solidFill>
                  <a:srgbClr val="606060"/>
                </a:solidFill>
                <a:latin typeface="Helvetica Neue" charset="0"/>
                <a:cs typeface="Helvetica Neue" charset="0"/>
                <a:sym typeface="Helvetica Neue" charset="0"/>
              </a:rPr>
              <a:t>Version 1.0</a:t>
            </a:r>
          </a:p>
          <a:p>
            <a:pPr algn="r" defTabSz="457200">
              <a:defRPr/>
            </a:pPr>
            <a:r>
              <a:rPr lang="en-US" sz="2400">
                <a:solidFill>
                  <a:srgbClr val="606060"/>
                </a:solidFill>
                <a:latin typeface="Helvetica Neue" charset="0"/>
                <a:cs typeface="Helvetica Neue" charset="0"/>
                <a:sym typeface="Helvetica Neue" charset="0"/>
              </a:rPr>
              <a:t>Review Date</a:t>
            </a:r>
            <a:endParaRPr lang="en-US">
              <a:cs typeface="Helvetica Light" charset="0"/>
            </a:endParaRPr>
          </a:p>
        </p:txBody>
      </p:sp>
      <p:sp>
        <p:nvSpPr>
          <p:cNvPr id="2" name="Rectangle 8"/>
          <p:cNvSpPr>
            <a:spLocks noChangeArrowheads="1"/>
          </p:cNvSpPr>
          <p:nvPr/>
        </p:nvSpPr>
        <p:spPr bwMode="auto">
          <a:xfrm>
            <a:off x="635000" y="533400"/>
            <a:ext cx="4768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400" b="1"/>
              <a:t>Section: Data Management Plans </a:t>
            </a:r>
          </a:p>
        </p:txBody>
      </p:sp>
      <p:pic>
        <p:nvPicPr>
          <p:cNvPr id="3080"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439988" y="807720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3314"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6" name="Rectangle 4"/>
          <p:cNvSpPr>
            <a:spLocks noGrp="1" noChangeArrowheads="1"/>
          </p:cNvSpPr>
          <p:nvPr>
            <p:ph type="title"/>
          </p:nvPr>
        </p:nvSpPr>
        <p:spPr>
          <a:xfrm>
            <a:off x="571500" y="584200"/>
            <a:ext cx="9805988" cy="1397000"/>
          </a:xfrm>
        </p:spPr>
        <p:txBody>
          <a:bodyPr lIns="0" tIns="0" rIns="0" bIns="0" anchor="b"/>
          <a:lstStyle/>
          <a:p>
            <a:pPr algn="l" defTabSz="914400" eaLnBrk="1">
              <a:defRPr/>
            </a:pPr>
            <a:r>
              <a:rPr lang="en-US" sz="4200" smtClean="0">
                <a:latin typeface="Helvetica Neue Light" charset="0"/>
                <a:cs typeface="Helvetica Neue Light" charset="0"/>
                <a:sym typeface="Helvetica Neue Light" charset="0"/>
              </a:rPr>
              <a:t>Many funding agencies require data management plans</a:t>
            </a:r>
            <a:endParaRPr lang="en-US" smtClean="0"/>
          </a:p>
        </p:txBody>
      </p:sp>
      <p:sp>
        <p:nvSpPr>
          <p:cNvPr id="13317" name="Rectangle 5"/>
          <p:cNvSpPr>
            <a:spLocks noGrp="1" noChangeArrowheads="1"/>
          </p:cNvSpPr>
          <p:nvPr>
            <p:ph type="body" idx="1"/>
          </p:nvPr>
        </p:nvSpPr>
        <p:spPr>
          <a:xfrm>
            <a:off x="558800" y="2286000"/>
            <a:ext cx="11861800" cy="6292850"/>
          </a:xfrm>
        </p:spPr>
        <p:txBody>
          <a:bodyPr lIns="0" tIns="0" rIns="0" bIns="0" anchor="t"/>
          <a:lstStyle/>
          <a:p>
            <a:pPr marL="371475" indent="-371475" eaLnBrk="1">
              <a:defRPr/>
            </a:pPr>
            <a:r>
              <a:rPr lang="en-US" sz="3600" dirty="0" smtClean="0">
                <a:latin typeface="Helvetica Neue" charset="0"/>
                <a:cs typeface="Helvetica Neue" charset="0"/>
                <a:sym typeface="Helvetica Neue" charset="0"/>
              </a:rPr>
              <a:t>NSF now requires a two page data management plan submitted with every proposal</a:t>
            </a:r>
          </a:p>
          <a:p>
            <a:pPr marL="371475" indent="-371475" eaLnBrk="1">
              <a:defRPr/>
            </a:pPr>
            <a:r>
              <a:rPr lang="en-US" sz="3600" dirty="0" smtClean="0">
                <a:latin typeface="Helvetica Neue" charset="0"/>
                <a:cs typeface="Helvetica Neue" charset="0"/>
                <a:sym typeface="Helvetica Neue" charset="0"/>
              </a:rPr>
              <a:t>NASA Earth Sciences requires a data management plan for its Earth science missions, projects, grants and cooperative agreements.</a:t>
            </a:r>
          </a:p>
          <a:p>
            <a:pPr marL="371475" indent="-371475" eaLnBrk="1">
              <a:defRPr/>
            </a:pPr>
            <a:r>
              <a:rPr lang="en-US" sz="3600" dirty="0" smtClean="0">
                <a:latin typeface="Helvetica Neue" charset="0"/>
                <a:cs typeface="Helvetica Neue" charset="0"/>
                <a:sym typeface="Helvetica Neue" charset="0"/>
              </a:rPr>
              <a:t>NOAA and USGS also require data management plans. </a:t>
            </a:r>
          </a:p>
          <a:p>
            <a:pPr marL="371475" indent="-371475" eaLnBrk="1">
              <a:defRPr/>
            </a:pPr>
            <a:r>
              <a:rPr lang="en-US" sz="3600" dirty="0">
                <a:latin typeface="Helvetica Neue" charset="0"/>
                <a:cs typeface="Helvetica Neue" charset="0"/>
                <a:sym typeface="Helvetica Neue" charset="0"/>
              </a:rPr>
              <a:t>NIH requires that projects with budgets greater than $500k/</a:t>
            </a:r>
            <a:r>
              <a:rPr lang="en-US" sz="3600" dirty="0" err="1">
                <a:latin typeface="Helvetica Neue" charset="0"/>
                <a:cs typeface="Helvetica Neue" charset="0"/>
                <a:sym typeface="Helvetica Neue" charset="0"/>
              </a:rPr>
              <a:t>yr</a:t>
            </a:r>
            <a:r>
              <a:rPr lang="en-US" sz="3600" dirty="0">
                <a:latin typeface="Helvetica Neue" charset="0"/>
                <a:cs typeface="Helvetica Neue" charset="0"/>
                <a:sym typeface="Helvetica Neue" charset="0"/>
              </a:rPr>
              <a:t> include a data sharing plan in their proposals. </a:t>
            </a:r>
          </a:p>
          <a:p>
            <a:pPr marL="0" indent="0" eaLnBrk="1">
              <a:buFontTx/>
              <a:buNone/>
              <a:defRPr/>
            </a:pPr>
            <a:endParaRPr lang="en-US" sz="3600"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4338"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References</a:t>
            </a:r>
            <a:endParaRPr lang="en-US" dirty="0" smtClean="0"/>
          </a:p>
        </p:txBody>
      </p:sp>
      <p:sp>
        <p:nvSpPr>
          <p:cNvPr id="14341" name="Rectangle 5"/>
          <p:cNvSpPr>
            <a:spLocks noGrp="1" noChangeArrowheads="1"/>
          </p:cNvSpPr>
          <p:nvPr>
            <p:ph type="body" idx="1"/>
          </p:nvPr>
        </p:nvSpPr>
        <p:spPr>
          <a:xfrm>
            <a:off x="571500" y="2324100"/>
            <a:ext cx="11861800" cy="6565900"/>
          </a:xfrm>
        </p:spPr>
        <p:txBody>
          <a:bodyPr lIns="0" tIns="0" rIns="0" bIns="0" anchor="t"/>
          <a:lstStyle/>
          <a:p>
            <a:pPr eaLnBrk="1">
              <a:defRPr/>
            </a:pPr>
            <a:r>
              <a:rPr lang="en-US" dirty="0" smtClean="0"/>
              <a:t>Michener, W.K., Brunt, J.W., </a:t>
            </a:r>
            <a:r>
              <a:rPr lang="en-US" dirty="0" err="1" smtClean="0"/>
              <a:t>Helly</a:t>
            </a:r>
            <a:r>
              <a:rPr lang="en-US" dirty="0" smtClean="0"/>
              <a:t>, J.J., Kirchner, T.B. and S. G. Stafford. 1997. “</a:t>
            </a:r>
            <a:r>
              <a:rPr lang="en-US" dirty="0" err="1" smtClean="0"/>
              <a:t>Nongeospatial</a:t>
            </a:r>
            <a:r>
              <a:rPr lang="en-US" dirty="0" smtClean="0"/>
              <a:t> metadata for the ecological sciences.” </a:t>
            </a:r>
            <a:r>
              <a:rPr lang="en-US" i="1" dirty="0" smtClean="0"/>
              <a:t>Ecological Applications</a:t>
            </a:r>
            <a:r>
              <a:rPr lang="en-US" dirty="0" smtClean="0"/>
              <a:t> 7(1):330-342.</a:t>
            </a:r>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4338"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Resources</a:t>
            </a:r>
            <a:endParaRPr lang="en-US" dirty="0" smtClean="0"/>
          </a:p>
        </p:txBody>
      </p:sp>
      <p:sp>
        <p:nvSpPr>
          <p:cNvPr id="14341" name="Rectangle 5"/>
          <p:cNvSpPr>
            <a:spLocks noGrp="1" noChangeArrowheads="1"/>
          </p:cNvSpPr>
          <p:nvPr>
            <p:ph type="body" idx="1"/>
          </p:nvPr>
        </p:nvSpPr>
        <p:spPr>
          <a:xfrm>
            <a:off x="571500" y="2324100"/>
            <a:ext cx="11861800" cy="6565900"/>
          </a:xfrm>
        </p:spPr>
        <p:txBody>
          <a:bodyPr lIns="0" tIns="0" rIns="0" bIns="0" anchor="t"/>
          <a:lstStyle/>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NSF Guidance: </a:t>
            </a:r>
            <a:r>
              <a:rPr lang="en-US" sz="2800" dirty="0" smtClean="0">
                <a:solidFill>
                  <a:schemeClr val="tx1"/>
                </a:solidFill>
                <a:latin typeface="Helvetica Neue" charset="0"/>
                <a:ea typeface="ヒラギノ角ゴ ProN W3" charset="0"/>
                <a:cs typeface="ヒラギノ角ゴ ProN W3" charset="0"/>
                <a:hlinkClick r:id="rId4"/>
              </a:rPr>
              <a:t>http://www.nsf.gov/bfa/dias/policy/dmp.jsp</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NASA Data Policy: </a:t>
            </a:r>
            <a:r>
              <a:rPr lang="en-US" sz="2800" dirty="0" smtClean="0">
                <a:solidFill>
                  <a:schemeClr val="tx1"/>
                </a:solidFill>
                <a:latin typeface="Helvetica Neue" charset="0"/>
                <a:ea typeface="ヒラギノ角ゴ ProN W3" charset="0"/>
                <a:cs typeface="ヒラギノ角ゴ ProN W3" charset="0"/>
                <a:hlinkClick r:id="rId5"/>
              </a:rPr>
              <a:t>http://science1.nasa.gov/earth-science/earth-science-data/data-information-policy/</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NOAA Administrative Order 212-15: </a:t>
            </a:r>
            <a:r>
              <a:rPr lang="en-US" sz="2800" dirty="0" smtClean="0">
                <a:latin typeface="Helvetica Neue" charset="0"/>
                <a:ea typeface="ヒラギノ角ゴ ProN W3" charset="0"/>
                <a:cs typeface="ヒラギノ角ゴ ProN W3" charset="0"/>
                <a:hlinkClick r:id="rId6"/>
              </a:rPr>
              <a:t>http://www.corporateservices.noaa.gov/ames/administrative_orders/chapter_212/212-15.html</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USGS National Climate Change and Wildlife Science Center guidance: </a:t>
            </a:r>
            <a:r>
              <a:rPr lang="en-US" sz="2800" dirty="0" smtClean="0">
                <a:solidFill>
                  <a:schemeClr val="tx1"/>
                </a:solidFill>
                <a:latin typeface="Helvetica Neue" charset="0"/>
                <a:ea typeface="ヒラギノ角ゴ ProN W3" charset="0"/>
                <a:cs typeface="ヒラギノ角ゴ ProN W3" charset="0"/>
                <a:hlinkClick r:id="rId7"/>
              </a:rPr>
              <a:t>https://nccwsc.usgs.gov/?q=content/data-policies-and-guidance</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NIH Data Sharing Policy and Implementation Guidance:</a:t>
            </a:r>
            <a:br>
              <a:rPr lang="en-US" sz="2800" dirty="0" smtClean="0">
                <a:solidFill>
                  <a:schemeClr val="tx1"/>
                </a:solidFill>
                <a:latin typeface="Helvetica Neue" charset="0"/>
                <a:ea typeface="ヒラギノ角ゴ ProN W3" charset="0"/>
                <a:cs typeface="ヒラギノ角ゴ ProN W3" charset="0"/>
              </a:rPr>
            </a:br>
            <a:r>
              <a:rPr lang="en-US" sz="2800" dirty="0" smtClean="0">
                <a:solidFill>
                  <a:schemeClr val="tx1"/>
                </a:solidFill>
                <a:latin typeface="Helvetica Neue" charset="0"/>
                <a:ea typeface="ヒラギノ角ゴ ProN W3" charset="0"/>
                <a:cs typeface="ヒラギノ角ゴ ProN W3" charset="0"/>
                <a:hlinkClick r:id="rId8"/>
              </a:rPr>
              <a:t>http://grants1.nih.gov/grants/policy/</a:t>
            </a:r>
            <a:r>
              <a:rPr lang="en-US" sz="2800" dirty="0" err="1" smtClean="0">
                <a:solidFill>
                  <a:schemeClr val="tx1"/>
                </a:solidFill>
                <a:latin typeface="Helvetica Neue" charset="0"/>
                <a:ea typeface="ヒラギノ角ゴ ProN W3" charset="0"/>
                <a:cs typeface="ヒラギノ角ゴ ProN W3" charset="0"/>
                <a:hlinkClick r:id="rId8"/>
              </a:rPr>
              <a:t>data_sharing</a:t>
            </a:r>
            <a:r>
              <a:rPr lang="en-US" sz="2800" dirty="0" smtClean="0">
                <a:solidFill>
                  <a:schemeClr val="tx1"/>
                </a:solidFill>
                <a:latin typeface="Helvetica Neue" charset="0"/>
                <a:ea typeface="ヒラギノ角ゴ ProN W3" charset="0"/>
                <a:cs typeface="ヒラギノ角ゴ ProN W3" charset="0"/>
                <a:hlinkClick r:id="rId8"/>
              </a:rPr>
              <a:t>/</a:t>
            </a:r>
            <a:r>
              <a:rPr lang="en-US" sz="2800" dirty="0" err="1" smtClean="0">
                <a:solidFill>
                  <a:schemeClr val="tx1"/>
                </a:solidFill>
                <a:latin typeface="Helvetica Neue" charset="0"/>
                <a:ea typeface="ヒラギノ角ゴ ProN W3" charset="0"/>
                <a:cs typeface="ヒラギノ角ゴ ProN W3" charset="0"/>
                <a:hlinkClick r:id="rId8"/>
              </a:rPr>
              <a:t>data_sharing_guidance.htm</a:t>
            </a:r>
            <a:endParaRPr lang="en-US" sz="2800" dirty="0" smtClean="0">
              <a:solidFill>
                <a:schemeClr val="tx1"/>
              </a:solidFill>
              <a:latin typeface="Helvetica Neue" charset="0"/>
              <a:ea typeface="ヒラギノ角ゴ ProN W3" charset="0"/>
              <a:cs typeface="ヒラギノ角ゴ ProN W3" charset="0"/>
            </a:endParaRPr>
          </a:p>
          <a:p>
            <a:pPr eaLnBrk="1">
              <a:spcBef>
                <a:spcPts val="2400"/>
              </a:spcBef>
              <a:defRPr/>
            </a:pPr>
            <a:endParaRPr lang="en-US" sz="4000"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5362"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Other Relevant Modules</a:t>
            </a:r>
            <a:endParaRPr lang="en-US" dirty="0" smtClean="0"/>
          </a:p>
        </p:txBody>
      </p:sp>
      <p:sp>
        <p:nvSpPr>
          <p:cNvPr id="15365" name="Rectangle 5"/>
          <p:cNvSpPr>
            <a:spLocks noGrp="1" noChangeArrowheads="1"/>
          </p:cNvSpPr>
          <p:nvPr>
            <p:ph type="body" idx="1"/>
          </p:nvPr>
        </p:nvSpPr>
        <p:spPr>
          <a:xfrm>
            <a:off x="571500" y="2324100"/>
            <a:ext cx="11861800" cy="6565900"/>
          </a:xfrm>
        </p:spPr>
        <p:txBody>
          <a:bodyPr lIns="0" tIns="0" rIns="0" bIns="0" anchor="t"/>
          <a:lstStyle/>
          <a:p>
            <a:pPr marL="339725" indent="-339725" eaLnBrk="1">
              <a:spcBef>
                <a:spcPts val="2400"/>
              </a:spcBef>
              <a:defRPr/>
            </a:pPr>
            <a:r>
              <a:rPr lang="en-US" sz="3400" dirty="0" smtClean="0">
                <a:latin typeface="Helvetica Neue" charset="0"/>
                <a:cs typeface="Helvetica Neue" charset="0"/>
                <a:sym typeface="Helvetica Neue" charset="0"/>
              </a:rPr>
              <a:t>For more details on why Data </a:t>
            </a:r>
            <a:r>
              <a:rPr lang="en-US" sz="3400" smtClean="0">
                <a:latin typeface="Helvetica Neue" charset="0"/>
                <a:cs typeface="Helvetica Neue" charset="0"/>
                <a:sym typeface="Helvetica Neue" charset="0"/>
              </a:rPr>
              <a:t>Management </a:t>
            </a:r>
            <a:r>
              <a:rPr lang="en-US" sz="3400" smtClean="0">
                <a:latin typeface="Helvetica Neue" charset="0"/>
                <a:cs typeface="Helvetica Neue" charset="0"/>
                <a:sym typeface="Helvetica Neue" charset="0"/>
              </a:rPr>
              <a:t>is </a:t>
            </a:r>
            <a:r>
              <a:rPr lang="en-US" sz="3400" dirty="0" smtClean="0">
                <a:latin typeface="Helvetica Neue" charset="0"/>
                <a:cs typeface="Helvetica Neue" charset="0"/>
                <a:sym typeface="Helvetica Neue" charset="0"/>
              </a:rPr>
              <a:t>important, see any of the modules in The Case for Data Stewardship section</a:t>
            </a:r>
          </a:p>
          <a:p>
            <a:pPr marL="339725" indent="-339725" eaLnBrk="1">
              <a:spcBef>
                <a:spcPts val="2400"/>
              </a:spcBef>
              <a:defRPr/>
            </a:pPr>
            <a:r>
              <a:rPr lang="en-US" sz="3400" dirty="0">
                <a:latin typeface="Helvetica Neue" charset="0"/>
                <a:cs typeface="Helvetica Neue" charset="0"/>
                <a:sym typeface="Helvetica Neue" charset="0"/>
              </a:rPr>
              <a:t>For </a:t>
            </a:r>
            <a:r>
              <a:rPr lang="en-US" sz="3400" dirty="0" smtClean="0">
                <a:latin typeface="Helvetica Neue" charset="0"/>
                <a:cs typeface="Helvetica Neue" charset="0"/>
                <a:sym typeface="Helvetica Neue" charset="0"/>
              </a:rPr>
              <a:t>information on how to create a Data Management Plan </a:t>
            </a:r>
            <a:r>
              <a:rPr lang="en-US" sz="3400" dirty="0">
                <a:latin typeface="Helvetica Neue" charset="0"/>
                <a:cs typeface="Helvetica Neue" charset="0"/>
                <a:sym typeface="Helvetica Neue" charset="0"/>
              </a:rPr>
              <a:t>see </a:t>
            </a:r>
            <a:r>
              <a:rPr lang="en-US" sz="3400" dirty="0" smtClean="0">
                <a:latin typeface="Helvetica Neue" charset="0"/>
                <a:cs typeface="Helvetica Neue" charset="0"/>
                <a:sym typeface="Helvetica Neue" charset="0"/>
              </a:rPr>
              <a:t>the other the </a:t>
            </a:r>
            <a:r>
              <a:rPr lang="en-US" sz="3400" dirty="0">
                <a:latin typeface="Helvetica Neue" charset="0"/>
                <a:cs typeface="Helvetica Neue" charset="0"/>
                <a:sym typeface="Helvetica Neue" charset="0"/>
              </a:rPr>
              <a:t>modules in </a:t>
            </a:r>
            <a:r>
              <a:rPr lang="en-US" sz="3400" dirty="0" smtClean="0">
                <a:latin typeface="Helvetica Neue" charset="0"/>
                <a:cs typeface="Helvetica Neue" charset="0"/>
                <a:sym typeface="Helvetica Neue" charset="0"/>
              </a:rPr>
              <a:t>the Data Management Plans section:</a:t>
            </a:r>
          </a:p>
          <a:p>
            <a:pPr marL="720725" lvl="1" indent="-339725" eaLnBrk="1">
              <a:spcBef>
                <a:spcPts val="1200"/>
              </a:spcBef>
              <a:defRPr/>
            </a:pPr>
            <a:r>
              <a:rPr lang="en-US" sz="3400" dirty="0" smtClean="0">
                <a:latin typeface="Helvetica Neue" charset="0"/>
                <a:cs typeface="Helvetica Neue" charset="0"/>
                <a:sym typeface="Helvetica Neue" charset="0"/>
              </a:rPr>
              <a:t>Elements of a Data management Plan</a:t>
            </a:r>
          </a:p>
          <a:p>
            <a:pPr marL="1101725" lvl="2" indent="-339725" eaLnBrk="1">
              <a:spcBef>
                <a:spcPts val="0"/>
              </a:spcBef>
              <a:defRPr/>
            </a:pPr>
            <a:r>
              <a:rPr lang="en-US" sz="3400" dirty="0" smtClean="0">
                <a:latin typeface="Helvetica Neue" charset="0"/>
                <a:cs typeface="Helvetica Neue" charset="0"/>
                <a:sym typeface="Helvetica Neue" charset="0"/>
              </a:rPr>
              <a:t>Identify materials to be created</a:t>
            </a:r>
          </a:p>
          <a:p>
            <a:pPr marL="1101725" lvl="2" indent="-339725" eaLnBrk="1">
              <a:spcBef>
                <a:spcPts val="0"/>
              </a:spcBef>
              <a:defRPr/>
            </a:pPr>
            <a:r>
              <a:rPr lang="en-US" sz="3400" dirty="0" smtClean="0">
                <a:latin typeface="Helvetica Neue" charset="0"/>
                <a:cs typeface="Helvetica Neue" charset="0"/>
                <a:sym typeface="Helvetica Neue" charset="0"/>
              </a:rPr>
              <a:t>Organization and standards</a:t>
            </a:r>
          </a:p>
          <a:p>
            <a:pPr marL="1101725" lvl="2" indent="-339725" eaLnBrk="1">
              <a:spcBef>
                <a:spcPts val="0"/>
              </a:spcBef>
              <a:defRPr/>
            </a:pPr>
            <a:r>
              <a:rPr lang="en-US" sz="3400" dirty="0" smtClean="0">
                <a:latin typeface="Helvetica Neue" charset="0"/>
                <a:cs typeface="Helvetica Neue" charset="0"/>
                <a:sym typeface="Helvetica Neue" charset="0"/>
              </a:rPr>
              <a:t>Roles and responsibilities</a:t>
            </a:r>
          </a:p>
          <a:p>
            <a:pPr marL="1101725" lvl="2" indent="-339725" eaLnBrk="1">
              <a:spcBef>
                <a:spcPts val="0"/>
              </a:spcBef>
              <a:defRPr/>
            </a:pPr>
            <a:r>
              <a:rPr lang="en-US" sz="3400" dirty="0" smtClean="0">
                <a:latin typeface="Helvetica Neue" charset="0"/>
                <a:cs typeface="Helvetica Neue" charset="0"/>
                <a:sym typeface="Helvetica Neue" charset="0"/>
              </a:rPr>
              <a:t>Data access, sharing, and re-use policies</a:t>
            </a:r>
          </a:p>
          <a:p>
            <a:pPr marL="1101725" lvl="2" indent="-339725" eaLnBrk="1">
              <a:spcBef>
                <a:spcPts val="0"/>
              </a:spcBef>
              <a:defRPr/>
            </a:pPr>
            <a:r>
              <a:rPr lang="en-US" sz="3400" dirty="0" smtClean="0">
                <a:latin typeface="Helvetica Neue" charset="0"/>
                <a:cs typeface="Helvetica Neue" charset="0"/>
                <a:sym typeface="Helvetica Neue" charset="0"/>
              </a:rPr>
              <a:t>Backups, archives, and preservation strategy</a:t>
            </a:r>
          </a:p>
          <a:p>
            <a:pPr marL="1101725" lvl="2" indent="-339725" eaLnBrk="1">
              <a:spcBef>
                <a:spcPts val="1200"/>
              </a:spcBef>
              <a:defRPr/>
            </a:pPr>
            <a:endParaRPr lang="en-US" sz="3400" dirty="0">
              <a:latin typeface="Helvetica Neue" charset="0"/>
              <a:cs typeface="Helvetica Neue" charset="0"/>
              <a:sym typeface="Helvetica Neue" charset="0"/>
            </a:endParaRPr>
          </a:p>
          <a:p>
            <a:pPr marL="0" indent="0" eaLnBrk="1">
              <a:buFontTx/>
              <a:buNone/>
              <a:defRPr/>
            </a:pPr>
            <a:endParaRPr lang="en-US"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5122"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512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Outline</a:t>
            </a:r>
            <a:endParaRPr lang="en-US" dirty="0" smtClean="0"/>
          </a:p>
        </p:txBody>
      </p:sp>
      <p:sp>
        <p:nvSpPr>
          <p:cNvPr id="5125" name="Rectangle 5"/>
          <p:cNvSpPr>
            <a:spLocks noGrp="1" noChangeArrowheads="1"/>
          </p:cNvSpPr>
          <p:nvPr>
            <p:ph type="body" idx="1"/>
          </p:nvPr>
        </p:nvSpPr>
        <p:spPr>
          <a:xfrm>
            <a:off x="571500" y="2324100"/>
            <a:ext cx="11861800" cy="6565900"/>
          </a:xfrm>
        </p:spPr>
        <p:txBody>
          <a:bodyPr lIns="0" tIns="0" rIns="0" bIns="0" anchor="t"/>
          <a:lstStyle/>
          <a:p>
            <a:pPr marL="266700"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What is a Data Management Plan?</a:t>
            </a:r>
          </a:p>
          <a:p>
            <a:pPr marL="266700"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The top 3 reasons why you should create one:</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To make your research easier and cheaper</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To enhance your reputation</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Because many funding agencies require 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6146"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8"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What is a Data </a:t>
            </a:r>
            <a:r>
              <a:rPr lang="en-US" sz="4400" dirty="0">
                <a:latin typeface="Helvetica Neue Light" charset="0"/>
                <a:cs typeface="Helvetica Neue Light" charset="0"/>
                <a:sym typeface="Helvetica Neue Light" charset="0"/>
              </a:rPr>
              <a:t>M</a:t>
            </a:r>
            <a:r>
              <a:rPr lang="en-US" sz="4400" dirty="0" smtClean="0">
                <a:latin typeface="Helvetica Neue Light" charset="0"/>
                <a:cs typeface="Helvetica Neue Light" charset="0"/>
                <a:sym typeface="Helvetica Neue Light" charset="0"/>
              </a:rPr>
              <a:t>anagement Plan?	</a:t>
            </a:r>
            <a:endParaRPr lang="en-US" dirty="0" smtClean="0"/>
          </a:p>
        </p:txBody>
      </p:sp>
      <p:sp>
        <p:nvSpPr>
          <p:cNvPr id="8"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3" name="Rectangle 2"/>
          <p:cNvSpPr/>
          <p:nvPr/>
        </p:nvSpPr>
        <p:spPr>
          <a:xfrm>
            <a:off x="6410325" y="4414838"/>
            <a:ext cx="184150" cy="92392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8026400" y="2438400"/>
            <a:ext cx="4572000" cy="6629400"/>
          </a:xfrm>
        </p:spPr>
        <p:txBody>
          <a:bodyPr/>
          <a:lstStyle/>
          <a:p>
            <a:pPr marL="0" indent="0" algn="ctr">
              <a:buFontTx/>
              <a:buNone/>
              <a:defRPr/>
            </a:pPr>
            <a:r>
              <a:rPr lang="en-US" dirty="0" smtClean="0"/>
              <a:t>A document describing what you are going to do with your data both during your project and after it is over</a:t>
            </a:r>
            <a:endParaRPr lang="en-US" dirty="0"/>
          </a:p>
        </p:txBody>
      </p:sp>
      <p:pic>
        <p:nvPicPr>
          <p:cNvPr id="5" name="Picture 4" descr="overlap project notes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2819400"/>
            <a:ext cx="7595339" cy="5867400"/>
          </a:xfrm>
          <a:prstGeom prst="rect">
            <a:avLst/>
          </a:prstGeom>
          <a:solidFill>
            <a:schemeClr val="bg1"/>
          </a:solidFill>
          <a:ln>
            <a:gradFill flip="none" rotWithShape="1">
              <a:gsLst>
                <a:gs pos="0">
                  <a:schemeClr val="tx1"/>
                </a:gs>
                <a:gs pos="100000">
                  <a:prstClr val="white"/>
                </a:gs>
              </a:gsLst>
              <a:path path="circle">
                <a:fillToRect l="100000" t="100000"/>
              </a:path>
              <a:tileRect r="-100000" b="-100000"/>
            </a:gradFill>
          </a:ln>
          <a:effectLst>
            <a:outerShdw blurRad="50800" dist="38100" dir="2700000" algn="tl" rotWithShape="0">
              <a:srgbClr val="000000">
                <a:alpha val="43000"/>
              </a:srgbClr>
            </a:outerShdw>
          </a:effectLst>
        </p:spPr>
      </p:pic>
      <p:sp>
        <p:nvSpPr>
          <p:cNvPr id="6152" name="TextBox 5"/>
          <p:cNvSpPr txBox="1">
            <a:spLocks noChangeArrowheads="1"/>
          </p:cNvSpPr>
          <p:nvPr/>
        </p:nvSpPr>
        <p:spPr bwMode="auto">
          <a:xfrm>
            <a:off x="5130800" y="8763000"/>
            <a:ext cx="269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eaLnBrk="1"/>
            <a:r>
              <a:rPr lang="en-US" sz="800"/>
              <a:t>Image by Jon Phillips, Open Clip Art Library 3/29/2010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6146"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8"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6149" name="Rectangle 5"/>
          <p:cNvSpPr>
            <a:spLocks noGrp="1" noChangeArrowheads="1"/>
          </p:cNvSpPr>
          <p:nvPr>
            <p:ph type="body" idx="1"/>
          </p:nvPr>
        </p:nvSpPr>
        <p:spPr>
          <a:xfrm>
            <a:off x="508000" y="3357563"/>
            <a:ext cx="11861800" cy="3535362"/>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The 5 P</a:t>
            </a:r>
            <a:r>
              <a:rPr lang="ja-JP" altLang="en-US" sz="6800" dirty="0" smtClean="0">
                <a:latin typeface="Arial" charset="0"/>
                <a:cs typeface="Arial" charset="0"/>
                <a:sym typeface="Arial" charset="0"/>
              </a:rPr>
              <a:t>’</a:t>
            </a:r>
            <a:r>
              <a:rPr lang="en-US" sz="6800" dirty="0" smtClean="0">
                <a:latin typeface="Arial" charset="0"/>
                <a:cs typeface="Arial" charset="0"/>
                <a:sym typeface="Arial" charset="0"/>
              </a:rPr>
              <a:t>s matter!</a:t>
            </a:r>
          </a:p>
        </p:txBody>
      </p:sp>
      <p:sp>
        <p:nvSpPr>
          <p:cNvPr id="8"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2" name="Rectangle 1"/>
          <p:cNvSpPr/>
          <p:nvPr/>
        </p:nvSpPr>
        <p:spPr>
          <a:xfrm>
            <a:off x="-127000" y="5715000"/>
            <a:ext cx="11928093" cy="830997"/>
          </a:xfrm>
          <a:prstGeom prst="rect">
            <a:avLst/>
          </a:prstGeom>
          <a:noFill/>
          <a:scene3d>
            <a:camera prst="perspectiveLeft"/>
            <a:lightRig rig="threePt" dir="t"/>
          </a:scene3d>
          <a:sp3d>
            <a:bevelT/>
          </a:sp3d>
        </p:spPr>
        <p:txBody>
          <a:bodyPr wrap="none">
            <a:spAutoFit/>
            <a:scene3d>
              <a:camera prst="orthographicFront"/>
              <a:lightRig rig="glow" dir="tl">
                <a:rot lat="0" lon="0" rev="5400000"/>
              </a:lightRig>
            </a:scene3d>
            <a:sp3d extrusionH="57150" contourW="12700">
              <a:bevelT prst="artDeco"/>
              <a:contourClr>
                <a:schemeClr val="accent6">
                  <a:shade val="73000"/>
                </a:schemeClr>
              </a:contourClr>
            </a:sp3d>
          </a:bodyPr>
          <a:lstStyle/>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Prior Planning Prevents Poor </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Performance!</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Rectangle 2"/>
          <p:cNvSpPr/>
          <p:nvPr/>
        </p:nvSpPr>
        <p:spPr>
          <a:xfrm>
            <a:off x="6410325" y="4414838"/>
            <a:ext cx="184150" cy="92392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8194"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6"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8197" name="Rectangle 5"/>
          <p:cNvSpPr>
            <a:spLocks noGrp="1" noChangeArrowheads="1"/>
          </p:cNvSpPr>
          <p:nvPr>
            <p:ph type="body" idx="1"/>
          </p:nvPr>
        </p:nvSpPr>
        <p:spPr>
          <a:xfrm>
            <a:off x="635000" y="4191000"/>
            <a:ext cx="11861800" cy="1419225"/>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Accidents do happen!</a:t>
            </a:r>
            <a:endParaRPr lang="en-US" dirty="0" smtClean="0"/>
          </a:p>
        </p:txBody>
      </p:sp>
      <p:sp>
        <p:nvSpPr>
          <p:cNvPr id="7" name="Rectangle 3"/>
          <p:cNvSpPr>
            <a:spLocks/>
          </p:cNvSpPr>
          <p:nvPr/>
        </p:nvSpPr>
        <p:spPr bwMode="auto">
          <a:xfrm>
            <a:off x="558800" y="3762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pic>
        <p:nvPicPr>
          <p:cNvPr id="8" name="Picture 6" descr="InsertedIm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 y="2438400"/>
            <a:ext cx="254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5" descr="InsertedImage-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21800" y="2590800"/>
            <a:ext cx="2655887"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12" descr="InsertedImage.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6200" y="5791200"/>
            <a:ext cx="6004440" cy="362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7" descr="InsertedIm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5562600"/>
            <a:ext cx="29591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9218"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0" name="Rectangle 4"/>
          <p:cNvSpPr>
            <a:spLocks noGrp="1" noChangeArrowheads="1"/>
          </p:cNvSpPr>
          <p:nvPr>
            <p:ph type="title"/>
          </p:nvPr>
        </p:nvSpPr>
        <p:spPr>
          <a:xfrm>
            <a:off x="571500" y="584200"/>
            <a:ext cx="10018713"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Don't you think it would be more efficient</a:t>
            </a:r>
            <a:endParaRPr lang="en-US" smtClean="0"/>
          </a:p>
        </p:txBody>
      </p:sp>
      <p:sp>
        <p:nvSpPr>
          <p:cNvPr id="9221" name="Rectangle 5"/>
          <p:cNvSpPr>
            <a:spLocks/>
          </p:cNvSpPr>
          <p:nvPr/>
        </p:nvSpPr>
        <p:spPr bwMode="auto">
          <a:xfrm>
            <a:off x="571500" y="2324100"/>
            <a:ext cx="11861800" cy="656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spcBef>
                <a:spcPts val="4200"/>
              </a:spcBef>
              <a:buSzPct val="100000"/>
              <a:defRPr/>
            </a:pPr>
            <a:r>
              <a:rPr lang="en-US" sz="4200" dirty="0">
                <a:latin typeface="Helvetica Neue Light" charset="0"/>
                <a:cs typeface="Helvetica Neue Light" charset="0"/>
                <a:sym typeface="Helvetica Neue Light" charset="0"/>
              </a:rPr>
              <a:t> If you didn't have to remember</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the name of that file?</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and the directory where you put it?</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the units those measurements were taken in?</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which sample site was which?</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etc.</a:t>
            </a:r>
            <a:endParaRPr lang="en-US" sz="2800" dirty="0">
              <a:cs typeface="Helvetica Light" charset="0"/>
            </a:endParaRPr>
          </a:p>
        </p:txBody>
      </p:sp>
      <p:sp>
        <p:nvSpPr>
          <p:cNvPr id="7" name="Rectangle 3"/>
          <p:cNvSpPr>
            <a:spLocks/>
          </p:cNvSpPr>
          <p:nvPr/>
        </p:nvSpPr>
        <p:spPr bwMode="auto">
          <a:xfrm>
            <a:off x="558800" y="3762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0242"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10245" name="Rectangle 5"/>
          <p:cNvSpPr>
            <a:spLocks noGrp="1" noChangeArrowheads="1"/>
          </p:cNvSpPr>
          <p:nvPr>
            <p:ph type="body" idx="1"/>
          </p:nvPr>
        </p:nvSpPr>
        <p:spPr>
          <a:xfrm>
            <a:off x="495300" y="4206875"/>
            <a:ext cx="11861800" cy="1419225"/>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Write it down!</a:t>
            </a:r>
            <a:endParaRPr lang="en-US"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1266"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8" name="Rectangle 4"/>
          <p:cNvSpPr>
            <a:spLocks noGrp="1" noChangeArrowheads="1"/>
          </p:cNvSpPr>
          <p:nvPr>
            <p:ph type="title"/>
          </p:nvPr>
        </p:nvSpPr>
        <p:spPr>
          <a:xfrm>
            <a:off x="571500" y="584200"/>
            <a:ext cx="10414000" cy="1397000"/>
          </a:xfrm>
        </p:spPr>
        <p:txBody>
          <a:bodyPr lIns="0" tIns="0" rIns="0" bIns="0" anchor="b"/>
          <a:lstStyle/>
          <a:p>
            <a:pPr algn="l" eaLnBrk="1">
              <a:defRPr/>
            </a:pPr>
            <a:r>
              <a:rPr lang="en-US" sz="4200" smtClean="0"/>
              <a:t>Poor data practice results in loss of information </a:t>
            </a:r>
            <a:endParaRPr lang="en-US" smtClean="0"/>
          </a:p>
        </p:txBody>
      </p:sp>
      <p:grpSp>
        <p:nvGrpSpPr>
          <p:cNvPr id="12292" name="Group 5"/>
          <p:cNvGrpSpPr>
            <a:grpSpLocks/>
          </p:cNvGrpSpPr>
          <p:nvPr/>
        </p:nvGrpSpPr>
        <p:grpSpPr bwMode="auto">
          <a:xfrm>
            <a:off x="1236663" y="2197100"/>
            <a:ext cx="10255250" cy="7226300"/>
            <a:chOff x="0" y="0"/>
            <a:chExt cx="808" cy="570"/>
          </a:xfrm>
        </p:grpSpPr>
        <p:grpSp>
          <p:nvGrpSpPr>
            <p:cNvPr id="12294" name="Group 6"/>
            <p:cNvGrpSpPr>
              <a:grpSpLocks/>
            </p:cNvGrpSpPr>
            <p:nvPr/>
          </p:nvGrpSpPr>
          <p:grpSpPr bwMode="auto">
            <a:xfrm>
              <a:off x="57" y="52"/>
              <a:ext cx="734" cy="469"/>
              <a:chOff x="0" y="0"/>
              <a:chExt cx="734" cy="468"/>
            </a:xfrm>
          </p:grpSpPr>
          <p:sp>
            <p:nvSpPr>
              <p:cNvPr id="11271" name="Line 7"/>
              <p:cNvSpPr>
                <a:spLocks noChangeShapeType="1"/>
              </p:cNvSpPr>
              <p:nvPr/>
            </p:nvSpPr>
            <p:spPr bwMode="auto">
              <a:xfrm>
                <a:off x="0" y="0"/>
                <a:ext cx="1" cy="467"/>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72" name="Line 8"/>
              <p:cNvSpPr>
                <a:spLocks noChangeShapeType="1"/>
              </p:cNvSpPr>
              <p:nvPr/>
            </p:nvSpPr>
            <p:spPr bwMode="auto">
              <a:xfrm>
                <a:off x="2" y="467"/>
                <a:ext cx="732" cy="1"/>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73" name="AutoShape 9"/>
              <p:cNvSpPr>
                <a:spLocks/>
              </p:cNvSpPr>
              <p:nvPr/>
            </p:nvSpPr>
            <p:spPr bwMode="auto">
              <a:xfrm rot="10920000">
                <a:off x="41" y="21"/>
                <a:ext cx="333" cy="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3" y="0"/>
                      <a:pt x="7" y="0"/>
                      <a:pt x="11" y="0"/>
                    </a:cubicBezTo>
                    <a:cubicBezTo>
                      <a:pt x="11934" y="0"/>
                      <a:pt x="21600" y="9584"/>
                      <a:pt x="21600" y="21408"/>
                    </a:cubicBezTo>
                    <a:cubicBezTo>
                      <a:pt x="21600" y="21472"/>
                      <a:pt x="21599" y="21535"/>
                      <a:pt x="21599" y="2160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a:defRPr/>
                </a:pPr>
                <a:endParaRPr lang="en-US">
                  <a:cs typeface="Helvetica Light" charset="0"/>
                </a:endParaRPr>
              </a:p>
            </p:txBody>
          </p:sp>
          <p:sp>
            <p:nvSpPr>
              <p:cNvPr id="11274" name="AutoShape 10"/>
              <p:cNvSpPr>
                <a:spLocks/>
              </p:cNvSpPr>
              <p:nvPr/>
            </p:nvSpPr>
            <p:spPr bwMode="auto">
              <a:xfrm rot="10920000">
                <a:off x="366" y="252"/>
                <a:ext cx="143" cy="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3514" y="4904"/>
                      <a:pt x="21586" y="12976"/>
                      <a:pt x="21600" y="2160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a:cs typeface="Helvetica Light" charset="0"/>
                </a:endParaRPr>
              </a:p>
            </p:txBody>
          </p:sp>
          <p:sp>
            <p:nvSpPr>
              <p:cNvPr id="11275" name="AutoShape 11"/>
              <p:cNvSpPr>
                <a:spLocks/>
              </p:cNvSpPr>
              <p:nvPr/>
            </p:nvSpPr>
            <p:spPr bwMode="auto">
              <a:xfrm>
                <a:off x="507" y="406"/>
                <a:ext cx="169" cy="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9666" y="21588"/>
                      <a:pt x="0" y="11920"/>
                      <a:pt x="0" y="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a:cs typeface="Helvetica Light" charset="0"/>
                </a:endParaRPr>
              </a:p>
            </p:txBody>
          </p:sp>
          <p:sp>
            <p:nvSpPr>
              <p:cNvPr id="11276" name="AutoShape 12"/>
              <p:cNvSpPr>
                <a:spLocks/>
              </p:cNvSpPr>
              <p:nvPr/>
            </p:nvSpPr>
            <p:spPr bwMode="auto">
              <a:xfrm rot="10800000">
                <a:off x="248" y="234"/>
                <a:ext cx="43" cy="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406" y="1577"/>
                      <a:pt x="21600" y="10770"/>
                      <a:pt x="21600" y="21600"/>
                    </a:cubicBezTo>
                  </a:path>
                </a:pathLst>
              </a:custGeom>
              <a:solidFill>
                <a:srgbClr val="000000">
                  <a:alpha val="0"/>
                </a:srgbClr>
              </a:solidFill>
              <a:ln w="54186" cap="rnd" cmpd="sng">
                <a:solidFill>
                  <a:srgbClr val="000000"/>
                </a:solidFill>
                <a:prstDash val="lgDash"/>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a:defRPr/>
                </a:pPr>
                <a:endParaRPr lang="en-US">
                  <a:cs typeface="Helvetica Light" charset="0"/>
                </a:endParaRPr>
              </a:p>
            </p:txBody>
          </p:sp>
          <p:sp>
            <p:nvSpPr>
              <p:cNvPr id="11277" name="Line 13"/>
              <p:cNvSpPr>
                <a:spLocks noChangeShapeType="1"/>
              </p:cNvSpPr>
              <p:nvPr/>
            </p:nvSpPr>
            <p:spPr bwMode="auto">
              <a:xfrm flipH="1">
                <a:off x="0" y="14"/>
                <a:ext cx="45" cy="1"/>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grpSp>
        <p:sp>
          <p:nvSpPr>
            <p:cNvPr id="11278" name="Rectangle 14"/>
            <p:cNvSpPr>
              <a:spLocks/>
            </p:cNvSpPr>
            <p:nvPr/>
          </p:nvSpPr>
          <p:spPr bwMode="auto">
            <a:xfrm rot="16200000">
              <a:off x="-172" y="259"/>
              <a:ext cx="395" cy="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3400" b="1">
                  <a:latin typeface="Arial" charset="0"/>
                  <a:cs typeface="Arial" charset="0"/>
                  <a:sym typeface="Arial" charset="0"/>
                </a:rPr>
                <a:t>Information Content</a:t>
              </a:r>
              <a:endParaRPr lang="en-US">
                <a:cs typeface="Helvetica Light" charset="0"/>
              </a:endParaRPr>
            </a:p>
          </p:txBody>
        </p:sp>
        <p:sp>
          <p:nvSpPr>
            <p:cNvPr id="11279" name="Rectangle 15"/>
            <p:cNvSpPr>
              <a:spLocks/>
            </p:cNvSpPr>
            <p:nvPr/>
          </p:nvSpPr>
          <p:spPr bwMode="auto">
            <a:xfrm>
              <a:off x="375" y="517"/>
              <a:ext cx="101" cy="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3400" b="1">
                  <a:latin typeface="Arial" charset="0"/>
                  <a:cs typeface="Arial" charset="0"/>
                  <a:sym typeface="Arial" charset="0"/>
                </a:rPr>
                <a:t>Time</a:t>
              </a:r>
              <a:endParaRPr lang="en-US">
                <a:cs typeface="Helvetica Light" charset="0"/>
              </a:endParaRPr>
            </a:p>
          </p:txBody>
        </p:sp>
        <p:sp>
          <p:nvSpPr>
            <p:cNvPr id="11280" name="Rectangle 16"/>
            <p:cNvSpPr>
              <a:spLocks/>
            </p:cNvSpPr>
            <p:nvPr/>
          </p:nvSpPr>
          <p:spPr bwMode="auto">
            <a:xfrm>
              <a:off x="169" y="0"/>
              <a:ext cx="282"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Time of publication</a:t>
              </a:r>
              <a:endParaRPr lang="en-US">
                <a:cs typeface="Helvetica Light" charset="0"/>
              </a:endParaRPr>
            </a:p>
          </p:txBody>
        </p:sp>
        <p:sp>
          <p:nvSpPr>
            <p:cNvPr id="11281" name="Rectangle 17"/>
            <p:cNvSpPr>
              <a:spLocks/>
            </p:cNvSpPr>
            <p:nvPr/>
          </p:nvSpPr>
          <p:spPr bwMode="auto">
            <a:xfrm>
              <a:off x="209" y="63"/>
              <a:ext cx="229"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Specific details</a:t>
              </a:r>
              <a:endParaRPr lang="en-US">
                <a:cs typeface="Helvetica Light" charset="0"/>
              </a:endParaRPr>
            </a:p>
          </p:txBody>
        </p:sp>
        <p:sp>
          <p:nvSpPr>
            <p:cNvPr id="11282" name="Rectangle 18"/>
            <p:cNvSpPr>
              <a:spLocks/>
            </p:cNvSpPr>
            <p:nvPr/>
          </p:nvSpPr>
          <p:spPr bwMode="auto">
            <a:xfrm>
              <a:off x="280" y="131"/>
              <a:ext cx="226"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General details</a:t>
              </a:r>
              <a:endParaRPr lang="en-US">
                <a:cs typeface="Helvetica Light" charset="0"/>
              </a:endParaRPr>
            </a:p>
          </p:txBody>
        </p:sp>
        <p:sp>
          <p:nvSpPr>
            <p:cNvPr id="11283" name="Rectangle 19"/>
            <p:cNvSpPr>
              <a:spLocks/>
            </p:cNvSpPr>
            <p:nvPr/>
          </p:nvSpPr>
          <p:spPr bwMode="auto">
            <a:xfrm>
              <a:off x="84" y="319"/>
              <a:ext cx="143"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Accident</a:t>
              </a:r>
              <a:endParaRPr lang="en-US">
                <a:cs typeface="Helvetica Light" charset="0"/>
              </a:endParaRPr>
            </a:p>
          </p:txBody>
        </p:sp>
        <p:sp>
          <p:nvSpPr>
            <p:cNvPr id="11284" name="Rectangle 20"/>
            <p:cNvSpPr>
              <a:spLocks/>
            </p:cNvSpPr>
            <p:nvPr/>
          </p:nvSpPr>
          <p:spPr bwMode="auto">
            <a:xfrm>
              <a:off x="502" y="216"/>
              <a:ext cx="216" cy="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Retirement or </a:t>
              </a:r>
            </a:p>
            <a:p>
              <a:pPr defTabSz="1300163">
                <a:defRPr/>
              </a:pPr>
              <a:r>
                <a:rPr lang="en-US" sz="2800" b="1">
                  <a:latin typeface="Arial" charset="0"/>
                  <a:cs typeface="Arial" charset="0"/>
                  <a:sym typeface="Arial" charset="0"/>
                </a:rPr>
                <a:t>career change</a:t>
              </a:r>
              <a:endParaRPr lang="en-US">
                <a:cs typeface="Helvetica Light" charset="0"/>
              </a:endParaRPr>
            </a:p>
          </p:txBody>
        </p:sp>
        <p:sp>
          <p:nvSpPr>
            <p:cNvPr id="11285" name="Rectangle 21"/>
            <p:cNvSpPr>
              <a:spLocks/>
            </p:cNvSpPr>
            <p:nvPr/>
          </p:nvSpPr>
          <p:spPr bwMode="auto">
            <a:xfrm>
              <a:off x="660" y="396"/>
              <a:ext cx="101"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Death</a:t>
              </a:r>
              <a:endParaRPr lang="en-US">
                <a:cs typeface="Helvetica Light" charset="0"/>
              </a:endParaRPr>
            </a:p>
          </p:txBody>
        </p:sp>
        <p:sp>
          <p:nvSpPr>
            <p:cNvPr id="11286" name="Line 22"/>
            <p:cNvSpPr>
              <a:spLocks noChangeShapeType="1"/>
            </p:cNvSpPr>
            <p:nvPr/>
          </p:nvSpPr>
          <p:spPr bwMode="auto">
            <a:xfrm flipV="1">
              <a:off x="110" y="24"/>
              <a:ext cx="67"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7" name="Line 23"/>
            <p:cNvSpPr>
              <a:spLocks noChangeShapeType="1"/>
            </p:cNvSpPr>
            <p:nvPr/>
          </p:nvSpPr>
          <p:spPr bwMode="auto">
            <a:xfrm flipV="1">
              <a:off x="128" y="83"/>
              <a:ext cx="83"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8" name="Line 24"/>
            <p:cNvSpPr>
              <a:spLocks noChangeShapeType="1"/>
            </p:cNvSpPr>
            <p:nvPr/>
          </p:nvSpPr>
          <p:spPr bwMode="auto">
            <a:xfrm flipV="1">
              <a:off x="225" y="171"/>
              <a:ext cx="57" cy="55"/>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9" name="Line 25"/>
            <p:cNvSpPr>
              <a:spLocks noChangeShapeType="1"/>
            </p:cNvSpPr>
            <p:nvPr/>
          </p:nvSpPr>
          <p:spPr bwMode="auto">
            <a:xfrm flipV="1">
              <a:off x="442" y="250"/>
              <a:ext cx="58" cy="47"/>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0" name="Line 26"/>
            <p:cNvSpPr>
              <a:spLocks noChangeShapeType="1"/>
            </p:cNvSpPr>
            <p:nvPr/>
          </p:nvSpPr>
          <p:spPr bwMode="auto">
            <a:xfrm flipV="1">
              <a:off x="571" y="416"/>
              <a:ext cx="84"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1" name="Line 27"/>
            <p:cNvSpPr>
              <a:spLocks noChangeShapeType="1"/>
            </p:cNvSpPr>
            <p:nvPr/>
          </p:nvSpPr>
          <p:spPr bwMode="auto">
            <a:xfrm flipV="1">
              <a:off x="230" y="297"/>
              <a:ext cx="58" cy="38"/>
            </a:xfrm>
            <a:prstGeom prst="line">
              <a:avLst/>
            </a:prstGeom>
            <a:noFill/>
            <a:ln w="36124" cap="flat" cmpd="sng">
              <a:solidFill>
                <a:srgbClr val="000000"/>
              </a:solidFill>
              <a:prstDash val="solid"/>
              <a:round/>
              <a:headEnd/>
              <a:tailEnd type="stealth"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2" name="Rectangle 28"/>
            <p:cNvSpPr>
              <a:spLocks/>
            </p:cNvSpPr>
            <p:nvPr/>
          </p:nvSpPr>
          <p:spPr bwMode="auto">
            <a:xfrm>
              <a:off x="592" y="519"/>
              <a:ext cx="216"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l" defTabSz="1300163">
                <a:defRPr/>
              </a:pPr>
              <a:r>
                <a:rPr lang="en-US" sz="1900">
                  <a:latin typeface="Arial" charset="0"/>
                  <a:cs typeface="Arial" charset="0"/>
                  <a:sym typeface="Arial" charset="0"/>
                </a:rPr>
                <a:t>(Michener et al. 1997)</a:t>
              </a:r>
              <a:endParaRPr lang="en-US">
                <a:cs typeface="Helvetica Light" charset="0"/>
              </a:endParaRPr>
            </a:p>
          </p:txBody>
        </p:sp>
      </p:grpSp>
      <p:sp>
        <p:nvSpPr>
          <p:cNvPr id="30"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2290"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2"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Enhancing Your Reputation </a:t>
            </a:r>
            <a:endParaRPr lang="en-US" smtClean="0"/>
          </a:p>
        </p:txBody>
      </p:sp>
      <p:sp>
        <p:nvSpPr>
          <p:cNvPr id="12293" name="Rectangle 5"/>
          <p:cNvSpPr>
            <a:spLocks noGrp="1" noChangeArrowheads="1"/>
          </p:cNvSpPr>
          <p:nvPr>
            <p:ph type="body" idx="1"/>
          </p:nvPr>
        </p:nvSpPr>
        <p:spPr>
          <a:xfrm>
            <a:off x="647700" y="2774950"/>
            <a:ext cx="11861800" cy="5302250"/>
          </a:xfrm>
        </p:spPr>
        <p:txBody>
          <a:bodyPr lIns="0" tIns="0" rIns="0" bIns="0" anchor="t"/>
          <a:lstStyle/>
          <a:p>
            <a:pPr marL="390525" indent="-390525" eaLnBrk="1">
              <a:defRPr/>
            </a:pPr>
            <a:r>
              <a:rPr lang="en-US" sz="3900" dirty="0" smtClean="0">
                <a:latin typeface="Helvetica Neue" charset="0"/>
                <a:cs typeface="Helvetica Neue" charset="0"/>
                <a:sym typeface="Helvetica Neue" charset="0"/>
              </a:rPr>
              <a:t>Sloppy, unorganized and undocumented data is hard to share</a:t>
            </a:r>
          </a:p>
          <a:p>
            <a:pPr marL="390525" indent="-390525" eaLnBrk="1">
              <a:defRPr/>
            </a:pPr>
            <a:r>
              <a:rPr lang="en-US" sz="3900" dirty="0" smtClean="0">
                <a:latin typeface="Helvetica Neue" charset="0"/>
                <a:cs typeface="Helvetica Neue" charset="0"/>
                <a:sym typeface="Helvetica Neue" charset="0"/>
              </a:rPr>
              <a:t>What does sloppy, unorganized, and not well documented data say about the rest of your work?</a:t>
            </a:r>
          </a:p>
          <a:p>
            <a:pPr marL="390525" indent="-390525" eaLnBrk="1">
              <a:defRPr/>
            </a:pPr>
            <a:r>
              <a:rPr lang="en-US" sz="3900" dirty="0" smtClean="0">
                <a:latin typeface="Helvetica Neue" charset="0"/>
                <a:cs typeface="Helvetica Neue" charset="0"/>
                <a:sym typeface="Helvetica Neue" charset="0"/>
              </a:rPr>
              <a:t>What if you get hit by a bus?  </a:t>
            </a:r>
          </a:p>
        </p:txBody>
      </p:sp>
      <p:sp>
        <p:nvSpPr>
          <p:cNvPr id="7" name="Rectangle 3"/>
          <p:cNvSpPr>
            <a:spLocks/>
          </p:cNvSpPr>
          <p:nvPr/>
        </p:nvSpPr>
        <p:spPr bwMode="auto">
          <a:xfrm>
            <a:off x="558800" y="3762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13318" name="Rectangle 1"/>
          <p:cNvSpPr>
            <a:spLocks noChangeArrowheads="1"/>
          </p:cNvSpPr>
          <p:nvPr/>
        </p:nvSpPr>
        <p:spPr bwMode="auto">
          <a:xfrm>
            <a:off x="2844800" y="7467600"/>
            <a:ext cx="650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Helvetica Neue" charset="0"/>
                <a:cs typeface="Helvetica Neue" charset="0"/>
                <a:sym typeface="Helvetica Neue" charset="0"/>
              </a:rPr>
              <a:t>Your data may well be your most important legacy!</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5" autoUpdateAnimBg="0"/>
      <p:bldP spid="13318" grpId="0"/>
    </p:bld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4056</TotalTime>
  <Words>2066</Words>
  <Application>Microsoft Macintosh PowerPoint</Application>
  <PresentationFormat>Custom</PresentationFormat>
  <Paragraphs>123</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Helvetica Light</vt:lpstr>
      <vt:lpstr>ＭＳ Ｐゴシック</vt:lpstr>
      <vt:lpstr>Arial</vt:lpstr>
      <vt:lpstr>Chalkboard SE</vt:lpstr>
      <vt:lpstr>Helvetica Neue Light</vt:lpstr>
      <vt:lpstr>Helvetica Neue</vt:lpstr>
      <vt:lpstr>HelveticaNeue</vt:lpstr>
      <vt:lpstr>ヒラギノ角ゴ ProN W3</vt:lpstr>
      <vt:lpstr>Calibri</vt:lpstr>
      <vt:lpstr>MS PGothic</vt:lpstr>
      <vt:lpstr>Office Theme</vt:lpstr>
      <vt:lpstr>Why Create a Data Management Plan?</vt:lpstr>
      <vt:lpstr>Outline</vt:lpstr>
      <vt:lpstr>What is a Data Management Plan? </vt:lpstr>
      <vt:lpstr>Making Your Research Easier and Cheaper </vt:lpstr>
      <vt:lpstr>Making Your Research Easier and Cheaper </vt:lpstr>
      <vt:lpstr>Don't you think it would be more efficient</vt:lpstr>
      <vt:lpstr>Making Your Research Easier and Cheaper </vt:lpstr>
      <vt:lpstr>Poor data practice results in loss of information </vt:lpstr>
      <vt:lpstr>Enhancing Your Reputation </vt:lpstr>
      <vt:lpstr>Many funding agencies require data management plans</vt:lpstr>
      <vt:lpstr>References</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Plans:  Why Do a Data Management Plan?</dc:title>
  <cp:lastModifiedBy>Ruth Duerr</cp:lastModifiedBy>
  <cp:revision>24</cp:revision>
  <dcterms:modified xsi:type="dcterms:W3CDTF">2012-11-18T22:11:41Z</dcterms:modified>
</cp:coreProperties>
</file>