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14"/>
  </p:notesMasterIdLst>
  <p:sldIdLst>
    <p:sldId id="294" r:id="rId3"/>
    <p:sldId id="296" r:id="rId4"/>
    <p:sldId id="307" r:id="rId5"/>
    <p:sldId id="306" r:id="rId6"/>
    <p:sldId id="305" r:id="rId7"/>
    <p:sldId id="309" r:id="rId8"/>
    <p:sldId id="303" r:id="rId9"/>
    <p:sldId id="295" r:id="rId10"/>
    <p:sldId id="304" r:id="rId11"/>
    <p:sldId id="267" r:id="rId12"/>
    <p:sldId id="292" r:id="rId13"/>
  </p:sldIdLst>
  <p:sldSz cx="13004800" cy="9753600"/>
  <p:notesSz cx="6858000" cy="9144000"/>
  <p:defaultTextStyle>
    <a:defPPr>
      <a:defRPr lang="en-US"/>
    </a:defPPr>
    <a:lvl1pPr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1pPr>
    <a:lvl2pPr marL="4572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2pPr>
    <a:lvl3pPr marL="9144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3pPr>
    <a:lvl4pPr marL="13716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4pPr>
    <a:lvl5pPr marL="1828800" algn="l" rtl="0" fontAlgn="base">
      <a:spcBef>
        <a:spcPct val="0"/>
      </a:spcBef>
      <a:spcAft>
        <a:spcPct val="0"/>
      </a:spcAft>
      <a:defRPr sz="4200" kern="1200">
        <a:solidFill>
          <a:srgbClr val="000000"/>
        </a:solidFill>
        <a:latin typeface="Helvetica Neue Light" charset="0"/>
        <a:ea typeface="ヒラギノ角ゴ ProN W3" charset="-128"/>
        <a:cs typeface="+mn-cs"/>
        <a:sym typeface="Helvetica Neue Light" charset="0"/>
      </a:defRPr>
    </a:lvl5pPr>
    <a:lvl6pPr marL="22860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6pPr>
    <a:lvl7pPr marL="27432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7pPr>
    <a:lvl8pPr marL="32004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8pPr>
    <a:lvl9pPr marL="3657600" algn="l" defTabSz="914400" rtl="0" eaLnBrk="1" latinLnBrk="0" hangingPunct="1">
      <a:defRPr sz="4200" kern="1200">
        <a:solidFill>
          <a:srgbClr val="000000"/>
        </a:solidFill>
        <a:latin typeface="Helvetica Neue Light" charset="0"/>
        <a:ea typeface="ヒラギノ角ゴ ProN W3" charset="-128"/>
        <a:cs typeface="+mn-cs"/>
        <a:sym typeface="Helvetica Neue Light"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5F6"/>
    <a:srgbClr val="13F84F"/>
    <a:srgbClr val="02FEFE"/>
    <a:srgbClr val="83E3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76" autoAdjust="0"/>
  </p:normalViewPr>
  <p:slideViewPr>
    <p:cSldViewPr>
      <p:cViewPr varScale="1">
        <p:scale>
          <a:sx n="67" d="100"/>
          <a:sy n="67" d="100"/>
        </p:scale>
        <p:origin x="-234" y="-114"/>
      </p:cViewPr>
      <p:guideLst>
        <p:guide orient="horz" pos="3072"/>
        <p:guide pos="4096"/>
      </p:guideLst>
    </p:cSldViewPr>
  </p:slideViewPr>
  <p:notesTextViewPr>
    <p:cViewPr>
      <p:scale>
        <a:sx n="100" d="100"/>
        <a:sy n="100" d="100"/>
      </p:scale>
      <p:origin x="0" y="0"/>
    </p:cViewPr>
  </p:notesTextViewPr>
  <p:sorterViewPr>
    <p:cViewPr>
      <p:scale>
        <a:sx n="115" d="100"/>
        <a:sy n="11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1F14B-B717-4414-8BAA-2EC580525D33}" type="doc">
      <dgm:prSet loTypeId="urn:microsoft.com/office/officeart/2005/8/layout/default#1" loCatId="list" qsTypeId="urn:microsoft.com/office/officeart/2005/8/quickstyle/3d3" qsCatId="3D" csTypeId="urn:microsoft.com/office/officeart/2005/8/colors/accent2_2" csCatId="accent2" phldr="1"/>
      <dgm:spPr/>
      <dgm:t>
        <a:bodyPr/>
        <a:lstStyle/>
        <a:p>
          <a:endParaRPr lang="en-US"/>
        </a:p>
      </dgm:t>
    </dgm:pt>
    <dgm:pt modelId="{8771C9FC-5F84-4BD7-9CD7-614779A5C9E4}">
      <dgm:prSet phldrT="[Text]"/>
      <dgm:spPr/>
      <dgm:t>
        <a:bodyPr/>
        <a:lstStyle/>
        <a:p>
          <a:r>
            <a:rPr lang="en-US" b="1" i="1" dirty="0" smtClean="0"/>
            <a:t>What: </a:t>
          </a:r>
          <a:r>
            <a:rPr lang="en-US" dirty="0" smtClean="0"/>
            <a:t>Title of Data Set and Keywords Describing the Data Set </a:t>
          </a:r>
          <a:endParaRPr lang="en-US" dirty="0"/>
        </a:p>
      </dgm:t>
    </dgm:pt>
    <dgm:pt modelId="{4D1F5524-58EF-4ECA-A95C-E957D8F1A5B8}" type="parTrans" cxnId="{FC293D45-114F-4D88-9DB7-F97AD37D553A}">
      <dgm:prSet/>
      <dgm:spPr/>
      <dgm:t>
        <a:bodyPr/>
        <a:lstStyle/>
        <a:p>
          <a:endParaRPr lang="en-US"/>
        </a:p>
      </dgm:t>
    </dgm:pt>
    <dgm:pt modelId="{33BC5E54-C79A-40AD-99BB-E56E15940E53}" type="sibTrans" cxnId="{FC293D45-114F-4D88-9DB7-F97AD37D553A}">
      <dgm:prSet/>
      <dgm:spPr/>
      <dgm:t>
        <a:bodyPr/>
        <a:lstStyle/>
        <a:p>
          <a:endParaRPr lang="en-US"/>
        </a:p>
      </dgm:t>
    </dgm:pt>
    <dgm:pt modelId="{F2B0D00B-5406-416D-B9E0-BA77437E8399}">
      <dgm:prSet phldrT="[Text]"/>
      <dgm:spPr/>
      <dgm:t>
        <a:bodyPr/>
        <a:lstStyle/>
        <a:p>
          <a:r>
            <a:rPr lang="en-US" b="1" i="1" dirty="0" smtClean="0"/>
            <a:t>Why:  </a:t>
          </a:r>
          <a:r>
            <a:rPr lang="en-US" dirty="0" smtClean="0"/>
            <a:t>Description and Purpose of the Data Set</a:t>
          </a:r>
          <a:endParaRPr lang="en-US" dirty="0"/>
        </a:p>
      </dgm:t>
    </dgm:pt>
    <dgm:pt modelId="{D406FA57-D1C5-4EB8-95D4-9A1072DB4AEF}" type="parTrans" cxnId="{A7EB598C-EE85-4502-BC72-B83C044B1D05}">
      <dgm:prSet/>
      <dgm:spPr/>
      <dgm:t>
        <a:bodyPr/>
        <a:lstStyle/>
        <a:p>
          <a:endParaRPr lang="en-US"/>
        </a:p>
      </dgm:t>
    </dgm:pt>
    <dgm:pt modelId="{266E7B73-8C55-4280-A43F-04C4E9522E0C}" type="sibTrans" cxnId="{A7EB598C-EE85-4502-BC72-B83C044B1D05}">
      <dgm:prSet/>
      <dgm:spPr/>
      <dgm:t>
        <a:bodyPr/>
        <a:lstStyle/>
        <a:p>
          <a:endParaRPr lang="en-US"/>
        </a:p>
      </dgm:t>
    </dgm:pt>
    <dgm:pt modelId="{387AF92A-62F9-4BFC-8747-6C8B50470A0F}">
      <dgm:prSet phldrT="[Text]"/>
      <dgm:spPr/>
      <dgm:t>
        <a:bodyPr/>
        <a:lstStyle/>
        <a:p>
          <a:r>
            <a:rPr lang="en-US" b="1" i="1" dirty="0" smtClean="0"/>
            <a:t>When:  </a:t>
          </a:r>
          <a:r>
            <a:rPr lang="en-US" dirty="0" smtClean="0"/>
            <a:t>Temporal Coverage of the Data Set</a:t>
          </a:r>
          <a:endParaRPr lang="en-US" dirty="0"/>
        </a:p>
      </dgm:t>
    </dgm:pt>
    <dgm:pt modelId="{A82B5B4F-488C-47D2-90F0-8D9C98F05DE0}" type="parTrans" cxnId="{98679D77-3007-4D39-8EEC-578D07785501}">
      <dgm:prSet/>
      <dgm:spPr/>
      <dgm:t>
        <a:bodyPr/>
        <a:lstStyle/>
        <a:p>
          <a:endParaRPr lang="en-US"/>
        </a:p>
      </dgm:t>
    </dgm:pt>
    <dgm:pt modelId="{C14CF956-98F5-4BF7-A09F-F4BAC23A6730}" type="sibTrans" cxnId="{98679D77-3007-4D39-8EEC-578D07785501}">
      <dgm:prSet/>
      <dgm:spPr/>
      <dgm:t>
        <a:bodyPr/>
        <a:lstStyle/>
        <a:p>
          <a:endParaRPr lang="en-US"/>
        </a:p>
      </dgm:t>
    </dgm:pt>
    <dgm:pt modelId="{BA043A3C-7A26-4084-88E6-DBB548A63267}">
      <dgm:prSet phldrT="[Text]"/>
      <dgm:spPr/>
      <dgm:t>
        <a:bodyPr/>
        <a:lstStyle/>
        <a:p>
          <a:r>
            <a:rPr lang="en-US" b="1" i="1" dirty="0" smtClean="0"/>
            <a:t>Who:  </a:t>
          </a:r>
          <a:r>
            <a:rPr lang="en-US" dirty="0" smtClean="0"/>
            <a:t>Data Set Creator and Contact</a:t>
          </a:r>
          <a:endParaRPr lang="en-US" dirty="0"/>
        </a:p>
      </dgm:t>
    </dgm:pt>
    <dgm:pt modelId="{9C82EBFA-0C25-46A6-9630-BC7135719EB0}" type="parTrans" cxnId="{1E329BEE-0B28-454F-8EF1-42C5C365FE9D}">
      <dgm:prSet/>
      <dgm:spPr/>
      <dgm:t>
        <a:bodyPr/>
        <a:lstStyle/>
        <a:p>
          <a:endParaRPr lang="en-US"/>
        </a:p>
      </dgm:t>
    </dgm:pt>
    <dgm:pt modelId="{32DC8017-B94F-4CC7-B42F-021C92A22739}" type="sibTrans" cxnId="{1E329BEE-0B28-454F-8EF1-42C5C365FE9D}">
      <dgm:prSet/>
      <dgm:spPr/>
      <dgm:t>
        <a:bodyPr/>
        <a:lstStyle/>
        <a:p>
          <a:endParaRPr lang="en-US"/>
        </a:p>
      </dgm:t>
    </dgm:pt>
    <dgm:pt modelId="{55EAD48D-8D49-4036-B48D-68FAEA688D98}">
      <dgm:prSet phldrT="[Text]"/>
      <dgm:spPr/>
      <dgm:t>
        <a:bodyPr/>
        <a:lstStyle/>
        <a:p>
          <a:r>
            <a:rPr lang="en-US" b="1" i="1" dirty="0" smtClean="0"/>
            <a:t>Where: </a:t>
          </a:r>
          <a:r>
            <a:rPr lang="en-US" dirty="0" smtClean="0"/>
            <a:t>Geographic Extent and Location of Data Set Coverage</a:t>
          </a:r>
          <a:endParaRPr lang="en-US" dirty="0"/>
        </a:p>
      </dgm:t>
    </dgm:pt>
    <dgm:pt modelId="{04106F85-297A-4625-9CB2-FCE5A76B81C4}" type="parTrans" cxnId="{7A8C57DD-9980-442C-8C71-FF8706A7681D}">
      <dgm:prSet/>
      <dgm:spPr/>
      <dgm:t>
        <a:bodyPr/>
        <a:lstStyle/>
        <a:p>
          <a:endParaRPr lang="en-US"/>
        </a:p>
      </dgm:t>
    </dgm:pt>
    <dgm:pt modelId="{1F063E57-5BF9-49FC-8F99-13BB1082BD8D}" type="sibTrans" cxnId="{7A8C57DD-9980-442C-8C71-FF8706A7681D}">
      <dgm:prSet/>
      <dgm:spPr/>
      <dgm:t>
        <a:bodyPr/>
        <a:lstStyle/>
        <a:p>
          <a:endParaRPr lang="en-US"/>
        </a:p>
      </dgm:t>
    </dgm:pt>
    <dgm:pt modelId="{A4AFB594-F54A-465B-B44B-EB7DDAEE0377}">
      <dgm:prSet/>
      <dgm:spPr/>
      <dgm:t>
        <a:bodyPr/>
        <a:lstStyle/>
        <a:p>
          <a:r>
            <a:rPr lang="en-US" b="1" i="1" dirty="0" smtClean="0"/>
            <a:t>How: </a:t>
          </a:r>
          <a:r>
            <a:rPr lang="en-US" dirty="0" smtClean="0"/>
            <a:t>How the Data Set was Created and How to Access the Data</a:t>
          </a:r>
        </a:p>
      </dgm:t>
    </dgm:pt>
    <dgm:pt modelId="{C7C22C04-0640-4302-AD3E-9B92E7107357}" type="parTrans" cxnId="{6DBB3105-E5D3-4B4B-BA0E-0046A46D1E6C}">
      <dgm:prSet/>
      <dgm:spPr/>
      <dgm:t>
        <a:bodyPr/>
        <a:lstStyle/>
        <a:p>
          <a:endParaRPr lang="en-US"/>
        </a:p>
      </dgm:t>
    </dgm:pt>
    <dgm:pt modelId="{4B33B17E-E6D6-4561-B66E-3DC3AD2F5EA9}" type="sibTrans" cxnId="{6DBB3105-E5D3-4B4B-BA0E-0046A46D1E6C}">
      <dgm:prSet/>
      <dgm:spPr/>
      <dgm:t>
        <a:bodyPr/>
        <a:lstStyle/>
        <a:p>
          <a:endParaRPr lang="en-US"/>
        </a:p>
      </dgm:t>
    </dgm:pt>
    <dgm:pt modelId="{2A7DC9B7-E7A7-41EB-9138-02D1039D2091}" type="pres">
      <dgm:prSet presAssocID="{AC21F14B-B717-4414-8BAA-2EC580525D33}" presName="diagram" presStyleCnt="0">
        <dgm:presLayoutVars>
          <dgm:dir/>
          <dgm:resizeHandles val="exact"/>
        </dgm:presLayoutVars>
      </dgm:prSet>
      <dgm:spPr/>
      <dgm:t>
        <a:bodyPr/>
        <a:lstStyle/>
        <a:p>
          <a:endParaRPr lang="en-US"/>
        </a:p>
      </dgm:t>
    </dgm:pt>
    <dgm:pt modelId="{DF3CDF21-8D7C-48FD-97D3-BDFF1EB23CC8}" type="pres">
      <dgm:prSet presAssocID="{8771C9FC-5F84-4BD7-9CD7-614779A5C9E4}" presName="node" presStyleLbl="node1" presStyleIdx="0" presStyleCnt="6">
        <dgm:presLayoutVars>
          <dgm:bulletEnabled val="1"/>
        </dgm:presLayoutVars>
      </dgm:prSet>
      <dgm:spPr/>
      <dgm:t>
        <a:bodyPr/>
        <a:lstStyle/>
        <a:p>
          <a:endParaRPr lang="en-US"/>
        </a:p>
      </dgm:t>
    </dgm:pt>
    <dgm:pt modelId="{67D791EA-A636-4A44-8C51-60DB923D7801}" type="pres">
      <dgm:prSet presAssocID="{33BC5E54-C79A-40AD-99BB-E56E15940E53}" presName="sibTrans" presStyleCnt="0"/>
      <dgm:spPr/>
      <dgm:t>
        <a:bodyPr/>
        <a:lstStyle/>
        <a:p>
          <a:endParaRPr lang="en-US"/>
        </a:p>
      </dgm:t>
    </dgm:pt>
    <dgm:pt modelId="{A81D0170-1ADF-4B2B-BED0-19C726C9CD45}" type="pres">
      <dgm:prSet presAssocID="{F2B0D00B-5406-416D-B9E0-BA77437E8399}" presName="node" presStyleLbl="node1" presStyleIdx="1" presStyleCnt="6">
        <dgm:presLayoutVars>
          <dgm:bulletEnabled val="1"/>
        </dgm:presLayoutVars>
      </dgm:prSet>
      <dgm:spPr/>
      <dgm:t>
        <a:bodyPr/>
        <a:lstStyle/>
        <a:p>
          <a:endParaRPr lang="en-US"/>
        </a:p>
      </dgm:t>
    </dgm:pt>
    <dgm:pt modelId="{20C0DA2B-172C-4A81-92B0-C5DE9CC2823F}" type="pres">
      <dgm:prSet presAssocID="{266E7B73-8C55-4280-A43F-04C4E9522E0C}" presName="sibTrans" presStyleCnt="0"/>
      <dgm:spPr/>
      <dgm:t>
        <a:bodyPr/>
        <a:lstStyle/>
        <a:p>
          <a:endParaRPr lang="en-US"/>
        </a:p>
      </dgm:t>
    </dgm:pt>
    <dgm:pt modelId="{3BF7EE54-7096-47F6-B66A-5876B114C490}" type="pres">
      <dgm:prSet presAssocID="{387AF92A-62F9-4BFC-8747-6C8B50470A0F}" presName="node" presStyleLbl="node1" presStyleIdx="2" presStyleCnt="6">
        <dgm:presLayoutVars>
          <dgm:bulletEnabled val="1"/>
        </dgm:presLayoutVars>
      </dgm:prSet>
      <dgm:spPr/>
      <dgm:t>
        <a:bodyPr/>
        <a:lstStyle/>
        <a:p>
          <a:endParaRPr lang="en-US"/>
        </a:p>
      </dgm:t>
    </dgm:pt>
    <dgm:pt modelId="{2F6A5D12-ED1C-4EBA-B3F2-8CED44B42AA5}" type="pres">
      <dgm:prSet presAssocID="{C14CF956-98F5-4BF7-A09F-F4BAC23A6730}" presName="sibTrans" presStyleCnt="0"/>
      <dgm:spPr/>
      <dgm:t>
        <a:bodyPr/>
        <a:lstStyle/>
        <a:p>
          <a:endParaRPr lang="en-US"/>
        </a:p>
      </dgm:t>
    </dgm:pt>
    <dgm:pt modelId="{D13A4664-388E-41A4-B487-6B09636CB932}" type="pres">
      <dgm:prSet presAssocID="{BA043A3C-7A26-4084-88E6-DBB548A63267}" presName="node" presStyleLbl="node1" presStyleIdx="3" presStyleCnt="6">
        <dgm:presLayoutVars>
          <dgm:bulletEnabled val="1"/>
        </dgm:presLayoutVars>
      </dgm:prSet>
      <dgm:spPr/>
      <dgm:t>
        <a:bodyPr/>
        <a:lstStyle/>
        <a:p>
          <a:endParaRPr lang="en-US"/>
        </a:p>
      </dgm:t>
    </dgm:pt>
    <dgm:pt modelId="{CA38C89B-5C51-49E9-A325-9F362411E6CC}" type="pres">
      <dgm:prSet presAssocID="{32DC8017-B94F-4CC7-B42F-021C92A22739}" presName="sibTrans" presStyleCnt="0"/>
      <dgm:spPr/>
      <dgm:t>
        <a:bodyPr/>
        <a:lstStyle/>
        <a:p>
          <a:endParaRPr lang="en-US"/>
        </a:p>
      </dgm:t>
    </dgm:pt>
    <dgm:pt modelId="{95ED382F-B53A-4DB9-91D8-8D967A8E707D}" type="pres">
      <dgm:prSet presAssocID="{55EAD48D-8D49-4036-B48D-68FAEA688D98}" presName="node" presStyleLbl="node1" presStyleIdx="4" presStyleCnt="6">
        <dgm:presLayoutVars>
          <dgm:bulletEnabled val="1"/>
        </dgm:presLayoutVars>
      </dgm:prSet>
      <dgm:spPr/>
      <dgm:t>
        <a:bodyPr/>
        <a:lstStyle/>
        <a:p>
          <a:endParaRPr lang="en-US"/>
        </a:p>
      </dgm:t>
    </dgm:pt>
    <dgm:pt modelId="{A901DCB7-BE82-41BE-B38D-87062B9AB2E2}" type="pres">
      <dgm:prSet presAssocID="{1F063E57-5BF9-49FC-8F99-13BB1082BD8D}" presName="sibTrans" presStyleCnt="0"/>
      <dgm:spPr/>
      <dgm:t>
        <a:bodyPr/>
        <a:lstStyle/>
        <a:p>
          <a:endParaRPr lang="en-US"/>
        </a:p>
      </dgm:t>
    </dgm:pt>
    <dgm:pt modelId="{B015CAA1-400D-4939-93FD-48BF33584307}" type="pres">
      <dgm:prSet presAssocID="{A4AFB594-F54A-465B-B44B-EB7DDAEE0377}" presName="node" presStyleLbl="node1" presStyleIdx="5" presStyleCnt="6">
        <dgm:presLayoutVars>
          <dgm:bulletEnabled val="1"/>
        </dgm:presLayoutVars>
      </dgm:prSet>
      <dgm:spPr/>
      <dgm:t>
        <a:bodyPr/>
        <a:lstStyle/>
        <a:p>
          <a:endParaRPr lang="en-US"/>
        </a:p>
      </dgm:t>
    </dgm:pt>
  </dgm:ptLst>
  <dgm:cxnLst>
    <dgm:cxn modelId="{52DCFA95-001A-4F7F-B50F-1150668D36CD}" type="presOf" srcId="{BA043A3C-7A26-4084-88E6-DBB548A63267}" destId="{D13A4664-388E-41A4-B487-6B09636CB932}" srcOrd="0" destOrd="0" presId="urn:microsoft.com/office/officeart/2005/8/layout/default#1"/>
    <dgm:cxn modelId="{40611DEC-26E2-4885-8B8F-95B96F17D839}" type="presOf" srcId="{AC21F14B-B717-4414-8BAA-2EC580525D33}" destId="{2A7DC9B7-E7A7-41EB-9138-02D1039D2091}" srcOrd="0" destOrd="0" presId="urn:microsoft.com/office/officeart/2005/8/layout/default#1"/>
    <dgm:cxn modelId="{552DC55C-8FE3-4722-BFEB-787A60213F3F}" type="presOf" srcId="{55EAD48D-8D49-4036-B48D-68FAEA688D98}" destId="{95ED382F-B53A-4DB9-91D8-8D967A8E707D}" srcOrd="0" destOrd="0" presId="urn:microsoft.com/office/officeart/2005/8/layout/default#1"/>
    <dgm:cxn modelId="{1E329BEE-0B28-454F-8EF1-42C5C365FE9D}" srcId="{AC21F14B-B717-4414-8BAA-2EC580525D33}" destId="{BA043A3C-7A26-4084-88E6-DBB548A63267}" srcOrd="3" destOrd="0" parTransId="{9C82EBFA-0C25-46A6-9630-BC7135719EB0}" sibTransId="{32DC8017-B94F-4CC7-B42F-021C92A22739}"/>
    <dgm:cxn modelId="{7A8C57DD-9980-442C-8C71-FF8706A7681D}" srcId="{AC21F14B-B717-4414-8BAA-2EC580525D33}" destId="{55EAD48D-8D49-4036-B48D-68FAEA688D98}" srcOrd="4" destOrd="0" parTransId="{04106F85-297A-4625-9CB2-FCE5A76B81C4}" sibTransId="{1F063E57-5BF9-49FC-8F99-13BB1082BD8D}"/>
    <dgm:cxn modelId="{A1C9C5D2-D2A0-43B0-A508-E90FA78152CC}" type="presOf" srcId="{8771C9FC-5F84-4BD7-9CD7-614779A5C9E4}" destId="{DF3CDF21-8D7C-48FD-97D3-BDFF1EB23CC8}" srcOrd="0" destOrd="0" presId="urn:microsoft.com/office/officeart/2005/8/layout/default#1"/>
    <dgm:cxn modelId="{B5059721-BCC0-4501-BDD8-ED3F8CBC4F70}" type="presOf" srcId="{387AF92A-62F9-4BFC-8747-6C8B50470A0F}" destId="{3BF7EE54-7096-47F6-B66A-5876B114C490}" srcOrd="0" destOrd="0" presId="urn:microsoft.com/office/officeart/2005/8/layout/default#1"/>
    <dgm:cxn modelId="{9F47B4A8-EC23-43F4-8D45-FC54A8E96A62}" type="presOf" srcId="{A4AFB594-F54A-465B-B44B-EB7DDAEE0377}" destId="{B015CAA1-400D-4939-93FD-48BF33584307}" srcOrd="0" destOrd="0" presId="urn:microsoft.com/office/officeart/2005/8/layout/default#1"/>
    <dgm:cxn modelId="{FC293D45-114F-4D88-9DB7-F97AD37D553A}" srcId="{AC21F14B-B717-4414-8BAA-2EC580525D33}" destId="{8771C9FC-5F84-4BD7-9CD7-614779A5C9E4}" srcOrd="0" destOrd="0" parTransId="{4D1F5524-58EF-4ECA-A95C-E957D8F1A5B8}" sibTransId="{33BC5E54-C79A-40AD-99BB-E56E15940E53}"/>
    <dgm:cxn modelId="{98679D77-3007-4D39-8EEC-578D07785501}" srcId="{AC21F14B-B717-4414-8BAA-2EC580525D33}" destId="{387AF92A-62F9-4BFC-8747-6C8B50470A0F}" srcOrd="2" destOrd="0" parTransId="{A82B5B4F-488C-47D2-90F0-8D9C98F05DE0}" sibTransId="{C14CF956-98F5-4BF7-A09F-F4BAC23A6730}"/>
    <dgm:cxn modelId="{9E57C05A-7C02-4D02-AF7C-BAD03A1C9913}" type="presOf" srcId="{F2B0D00B-5406-416D-B9E0-BA77437E8399}" destId="{A81D0170-1ADF-4B2B-BED0-19C726C9CD45}" srcOrd="0" destOrd="0" presId="urn:microsoft.com/office/officeart/2005/8/layout/default#1"/>
    <dgm:cxn modelId="{A7EB598C-EE85-4502-BC72-B83C044B1D05}" srcId="{AC21F14B-B717-4414-8BAA-2EC580525D33}" destId="{F2B0D00B-5406-416D-B9E0-BA77437E8399}" srcOrd="1" destOrd="0" parTransId="{D406FA57-D1C5-4EB8-95D4-9A1072DB4AEF}" sibTransId="{266E7B73-8C55-4280-A43F-04C4E9522E0C}"/>
    <dgm:cxn modelId="{6DBB3105-E5D3-4B4B-BA0E-0046A46D1E6C}" srcId="{AC21F14B-B717-4414-8BAA-2EC580525D33}" destId="{A4AFB594-F54A-465B-B44B-EB7DDAEE0377}" srcOrd="5" destOrd="0" parTransId="{C7C22C04-0640-4302-AD3E-9B92E7107357}" sibTransId="{4B33B17E-E6D6-4561-B66E-3DC3AD2F5EA9}"/>
    <dgm:cxn modelId="{E1424942-C3EE-4233-988E-93E3217505F5}" type="presParOf" srcId="{2A7DC9B7-E7A7-41EB-9138-02D1039D2091}" destId="{DF3CDF21-8D7C-48FD-97D3-BDFF1EB23CC8}" srcOrd="0" destOrd="0" presId="urn:microsoft.com/office/officeart/2005/8/layout/default#1"/>
    <dgm:cxn modelId="{8D670BA5-33FC-430E-BF58-D364CC6DEB0D}" type="presParOf" srcId="{2A7DC9B7-E7A7-41EB-9138-02D1039D2091}" destId="{67D791EA-A636-4A44-8C51-60DB923D7801}" srcOrd="1" destOrd="0" presId="urn:microsoft.com/office/officeart/2005/8/layout/default#1"/>
    <dgm:cxn modelId="{51EC4F0D-A37E-4470-AE54-62B8209DC1D1}" type="presParOf" srcId="{2A7DC9B7-E7A7-41EB-9138-02D1039D2091}" destId="{A81D0170-1ADF-4B2B-BED0-19C726C9CD45}" srcOrd="2" destOrd="0" presId="urn:microsoft.com/office/officeart/2005/8/layout/default#1"/>
    <dgm:cxn modelId="{DEE2D76E-2D73-457C-ABFD-D40F1348915A}" type="presParOf" srcId="{2A7DC9B7-E7A7-41EB-9138-02D1039D2091}" destId="{20C0DA2B-172C-4A81-92B0-C5DE9CC2823F}" srcOrd="3" destOrd="0" presId="urn:microsoft.com/office/officeart/2005/8/layout/default#1"/>
    <dgm:cxn modelId="{9553D3B5-B0DC-4F65-B426-2A0642F13F14}" type="presParOf" srcId="{2A7DC9B7-E7A7-41EB-9138-02D1039D2091}" destId="{3BF7EE54-7096-47F6-B66A-5876B114C490}" srcOrd="4" destOrd="0" presId="urn:microsoft.com/office/officeart/2005/8/layout/default#1"/>
    <dgm:cxn modelId="{22DCE523-B2D0-4D61-9139-1899162C81BF}" type="presParOf" srcId="{2A7DC9B7-E7A7-41EB-9138-02D1039D2091}" destId="{2F6A5D12-ED1C-4EBA-B3F2-8CED44B42AA5}" srcOrd="5" destOrd="0" presId="urn:microsoft.com/office/officeart/2005/8/layout/default#1"/>
    <dgm:cxn modelId="{10335F2C-A570-4603-9E5A-4E006DDC2A7F}" type="presParOf" srcId="{2A7DC9B7-E7A7-41EB-9138-02D1039D2091}" destId="{D13A4664-388E-41A4-B487-6B09636CB932}" srcOrd="6" destOrd="0" presId="urn:microsoft.com/office/officeart/2005/8/layout/default#1"/>
    <dgm:cxn modelId="{9B72A8A3-31C6-4784-B207-34C0F92BE5CC}" type="presParOf" srcId="{2A7DC9B7-E7A7-41EB-9138-02D1039D2091}" destId="{CA38C89B-5C51-49E9-A325-9F362411E6CC}" srcOrd="7" destOrd="0" presId="urn:microsoft.com/office/officeart/2005/8/layout/default#1"/>
    <dgm:cxn modelId="{456A9E48-8DDA-43F5-AB1A-B1F14416FFAC}" type="presParOf" srcId="{2A7DC9B7-E7A7-41EB-9138-02D1039D2091}" destId="{95ED382F-B53A-4DB9-91D8-8D967A8E707D}" srcOrd="8" destOrd="0" presId="urn:microsoft.com/office/officeart/2005/8/layout/default#1"/>
    <dgm:cxn modelId="{E1CBC458-751A-4E19-894F-3A2C478DFC5D}" type="presParOf" srcId="{2A7DC9B7-E7A7-41EB-9138-02D1039D2091}" destId="{A901DCB7-BE82-41BE-B38D-87062B9AB2E2}" srcOrd="9" destOrd="0" presId="urn:microsoft.com/office/officeart/2005/8/layout/default#1"/>
    <dgm:cxn modelId="{C3BEDA59-B0AC-4707-8487-96C3813E37FF}" type="presParOf" srcId="{2A7DC9B7-E7A7-41EB-9138-02D1039D2091}" destId="{B015CAA1-400D-4939-93FD-48BF33584307}"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CDF21-8D7C-48FD-97D3-BDFF1EB23CC8}">
      <dsp:nvSpPr>
        <dsp:cNvPr id="0" name=""/>
        <dsp:cNvSpPr/>
      </dsp:nvSpPr>
      <dsp:spPr>
        <a:xfrm>
          <a:off x="0" y="873521"/>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What: </a:t>
          </a:r>
          <a:r>
            <a:rPr lang="en-US" sz="3200" kern="1200" dirty="0" smtClean="0"/>
            <a:t>Title of Data Set and Keywords Describing the Data Set </a:t>
          </a:r>
          <a:endParaRPr lang="en-US" sz="3200" kern="1200" dirty="0"/>
        </a:p>
      </dsp:txBody>
      <dsp:txXfrm>
        <a:off x="0" y="873521"/>
        <a:ext cx="3706812" cy="2224087"/>
      </dsp:txXfrm>
    </dsp:sp>
    <dsp:sp modelId="{A81D0170-1ADF-4B2B-BED0-19C726C9CD45}">
      <dsp:nvSpPr>
        <dsp:cNvPr id="0" name=""/>
        <dsp:cNvSpPr/>
      </dsp:nvSpPr>
      <dsp:spPr>
        <a:xfrm>
          <a:off x="4077493" y="873521"/>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Why:  </a:t>
          </a:r>
          <a:r>
            <a:rPr lang="en-US" sz="3200" kern="1200" dirty="0" smtClean="0"/>
            <a:t>Description and Purpose of the Data Set</a:t>
          </a:r>
          <a:endParaRPr lang="en-US" sz="3200" kern="1200" dirty="0"/>
        </a:p>
      </dsp:txBody>
      <dsp:txXfrm>
        <a:off x="4077493" y="873521"/>
        <a:ext cx="3706812" cy="2224087"/>
      </dsp:txXfrm>
    </dsp:sp>
    <dsp:sp modelId="{3BF7EE54-7096-47F6-B66A-5876B114C490}">
      <dsp:nvSpPr>
        <dsp:cNvPr id="0" name=""/>
        <dsp:cNvSpPr/>
      </dsp:nvSpPr>
      <dsp:spPr>
        <a:xfrm>
          <a:off x="8154987" y="873521"/>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When:  </a:t>
          </a:r>
          <a:r>
            <a:rPr lang="en-US" sz="3200" kern="1200" dirty="0" smtClean="0"/>
            <a:t>Temporal Coverage of the Data Set</a:t>
          </a:r>
          <a:endParaRPr lang="en-US" sz="3200" kern="1200" dirty="0"/>
        </a:p>
      </dsp:txBody>
      <dsp:txXfrm>
        <a:off x="8154987" y="873521"/>
        <a:ext cx="3706812" cy="2224087"/>
      </dsp:txXfrm>
    </dsp:sp>
    <dsp:sp modelId="{D13A4664-388E-41A4-B487-6B09636CB932}">
      <dsp:nvSpPr>
        <dsp:cNvPr id="0" name=""/>
        <dsp:cNvSpPr/>
      </dsp:nvSpPr>
      <dsp:spPr>
        <a:xfrm>
          <a:off x="0" y="3468290"/>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Who:  </a:t>
          </a:r>
          <a:r>
            <a:rPr lang="en-US" sz="3200" kern="1200" dirty="0" smtClean="0"/>
            <a:t>Data Set Creator and Contact</a:t>
          </a:r>
          <a:endParaRPr lang="en-US" sz="3200" kern="1200" dirty="0"/>
        </a:p>
      </dsp:txBody>
      <dsp:txXfrm>
        <a:off x="0" y="3468290"/>
        <a:ext cx="3706812" cy="2224087"/>
      </dsp:txXfrm>
    </dsp:sp>
    <dsp:sp modelId="{95ED382F-B53A-4DB9-91D8-8D967A8E707D}">
      <dsp:nvSpPr>
        <dsp:cNvPr id="0" name=""/>
        <dsp:cNvSpPr/>
      </dsp:nvSpPr>
      <dsp:spPr>
        <a:xfrm>
          <a:off x="4077493" y="3468290"/>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Where: </a:t>
          </a:r>
          <a:r>
            <a:rPr lang="en-US" sz="3200" kern="1200" dirty="0" smtClean="0"/>
            <a:t>Geographic Extent and Location of Data Set Coverage</a:t>
          </a:r>
          <a:endParaRPr lang="en-US" sz="3200" kern="1200" dirty="0"/>
        </a:p>
      </dsp:txBody>
      <dsp:txXfrm>
        <a:off x="4077493" y="3468290"/>
        <a:ext cx="3706812" cy="2224087"/>
      </dsp:txXfrm>
    </dsp:sp>
    <dsp:sp modelId="{B015CAA1-400D-4939-93FD-48BF33584307}">
      <dsp:nvSpPr>
        <dsp:cNvPr id="0" name=""/>
        <dsp:cNvSpPr/>
      </dsp:nvSpPr>
      <dsp:spPr>
        <a:xfrm>
          <a:off x="8154987" y="3468290"/>
          <a:ext cx="3706812" cy="2224087"/>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i="1" kern="1200" dirty="0" smtClean="0"/>
            <a:t>How: </a:t>
          </a:r>
          <a:r>
            <a:rPr lang="en-US" sz="3200" kern="1200" dirty="0" smtClean="0"/>
            <a:t>How the Data Set was Created and How to Access the Data</a:t>
          </a:r>
        </a:p>
      </dsp:txBody>
      <dsp:txXfrm>
        <a:off x="8154987" y="3468290"/>
        <a:ext cx="3706812" cy="22240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N W3" charset="-128"/>
                <a:cs typeface="ヒラギノ角ゴ ProN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931982B-6126-4576-81B2-875C4759A2EC}" type="datetime1">
              <a:rPr lang="en-US"/>
              <a:pPr>
                <a:defRPr/>
              </a:pPr>
              <a:t>8/13/2012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ヒラギノ角ゴ ProN W3" charset="-128"/>
                <a:cs typeface="ヒラギノ角ゴ ProN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8B4FF42-A880-48ED-AC6B-F7395D9AE73D}" type="slidenum">
              <a:rPr lang="en-US"/>
              <a:pPr>
                <a:defRPr/>
              </a:pPr>
              <a:t>‹#›</a:t>
            </a:fld>
            <a:endParaRPr lang="en-US"/>
          </a:p>
        </p:txBody>
      </p:sp>
    </p:spTree>
    <p:extLst>
      <p:ext uri="{BB962C8B-B14F-4D97-AF65-F5344CB8AC3E}">
        <p14:creationId xmlns:p14="http://schemas.microsoft.com/office/powerpoint/2010/main" val="426355660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Modules should be 3-7 minutes long </a:t>
            </a:r>
          </a:p>
        </p:txBody>
      </p:sp>
      <p:sp>
        <p:nvSpPr>
          <p:cNvPr id="236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Helvetica Neue Light" charset="0"/>
                <a:ea typeface="ヒラギノ角ゴ ProN W3" charset="-128"/>
                <a:sym typeface="Helvetica Neue Light" charset="0"/>
              </a:defRPr>
            </a:lvl1pPr>
            <a:lvl2pPr marL="37931725" indent="-37474525" eaLnBrk="0" hangingPunct="0">
              <a:defRPr sz="4200">
                <a:solidFill>
                  <a:srgbClr val="000000"/>
                </a:solidFill>
                <a:latin typeface="Helvetica Neue Light" charset="0"/>
                <a:ea typeface="ヒラギノ角ゴ ProN W3" charset="-128"/>
                <a:sym typeface="Helvetica Neue Light" charset="0"/>
              </a:defRPr>
            </a:lvl2pPr>
            <a:lvl3pPr eaLnBrk="0" hangingPunct="0">
              <a:defRPr sz="4200">
                <a:solidFill>
                  <a:srgbClr val="000000"/>
                </a:solidFill>
                <a:latin typeface="Helvetica Neue Light" charset="0"/>
                <a:ea typeface="ヒラギノ角ゴ ProN W3" charset="-128"/>
                <a:sym typeface="Helvetica Neue Light" charset="0"/>
              </a:defRPr>
            </a:lvl3pPr>
            <a:lvl4pPr eaLnBrk="0" hangingPunct="0">
              <a:defRPr sz="4200">
                <a:solidFill>
                  <a:srgbClr val="000000"/>
                </a:solidFill>
                <a:latin typeface="Helvetica Neue Light" charset="0"/>
                <a:ea typeface="ヒラギノ角ゴ ProN W3" charset="-128"/>
                <a:sym typeface="Helvetica Neue Light" charset="0"/>
              </a:defRPr>
            </a:lvl4pPr>
            <a:lvl5pPr eaLnBrk="0" hangingPunct="0">
              <a:defRPr sz="4200">
                <a:solidFill>
                  <a:srgbClr val="000000"/>
                </a:solidFill>
                <a:latin typeface="Helvetica Neue Light" charset="0"/>
                <a:ea typeface="ヒラギノ角ゴ ProN W3" charset="-128"/>
                <a:sym typeface="Helvetica Neue Light" charset="0"/>
              </a:defRPr>
            </a:lvl5pPr>
            <a:lvl6pPr marL="4572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9144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13716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1828800"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fld id="{5EC9C2AD-823C-4522-AFDE-29F02A67BBFC}" type="slidenum">
              <a:rPr lang="en-US" sz="1200"/>
              <a:pPr eaLnBrk="1" hangingPunct="1"/>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Resources Module:  Voiceover script</a:t>
            </a:r>
          </a:p>
          <a:p>
            <a:endParaRPr lang="en-US" smtClean="0"/>
          </a:p>
          <a:p>
            <a:r>
              <a:rPr lang="en-US" smtClean="0"/>
              <a:t>We've collected some additional resources that might you might find helpful should you need more information about some of the areas that we've covered briefly.  We'd also like to explain why we think they might be useful.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547F25FE-030A-48DF-9AAF-D6385BD1C1F6}" type="slidenum">
              <a:rPr lang="en-US" sz="1200" smtClean="0"/>
              <a:pPr algn="r" eaLnBrk="1" hangingPunct="1"/>
              <a:t>10</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Other Relevant Modules Module:  Voiceover script</a:t>
            </a:r>
          </a:p>
          <a:p>
            <a:endParaRPr lang="en-US" smtClean="0"/>
          </a:p>
          <a:p>
            <a:r>
              <a:rPr lang="en-US" smtClean="0"/>
              <a:t>The modules of the ESIP Data Management Course have been designed to complement and supplement each other.  In light of this plan, we think you might find the following, related modules relevant to you and why as you gain a better understanding of data management: </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defRPr sz="4200">
                <a:solidFill>
                  <a:srgbClr val="000000"/>
                </a:solidFill>
                <a:latin typeface="Helvetica Neue Light" charset="0"/>
                <a:ea typeface="ヒラギノ角ゴ ProN W3" charset="-128"/>
                <a:sym typeface="Helvetica Neue Light" charset="0"/>
              </a:defRPr>
            </a:lvl1pPr>
            <a:lvl2pPr marL="742950" indent="-285750" algn="ctr" eaLnBrk="0" hangingPunct="0">
              <a:defRPr sz="4200">
                <a:solidFill>
                  <a:srgbClr val="000000"/>
                </a:solidFill>
                <a:latin typeface="Helvetica Neue Light" charset="0"/>
                <a:ea typeface="ヒラギノ角ゴ ProN W3" charset="-128"/>
                <a:sym typeface="Helvetica Neue Light" charset="0"/>
              </a:defRPr>
            </a:lvl2pPr>
            <a:lvl3pPr marL="1143000" indent="-228600" algn="ctr" eaLnBrk="0" hangingPunct="0">
              <a:defRPr sz="4200">
                <a:solidFill>
                  <a:srgbClr val="000000"/>
                </a:solidFill>
                <a:latin typeface="Helvetica Neue Light" charset="0"/>
                <a:ea typeface="ヒラギノ角ゴ ProN W3" charset="-128"/>
                <a:sym typeface="Helvetica Neue Light" charset="0"/>
              </a:defRPr>
            </a:lvl3pPr>
            <a:lvl4pPr marL="1600200" indent="-228600" algn="ctr" eaLnBrk="0" hangingPunct="0">
              <a:defRPr sz="4200">
                <a:solidFill>
                  <a:srgbClr val="000000"/>
                </a:solidFill>
                <a:latin typeface="Helvetica Neue Light" charset="0"/>
                <a:ea typeface="ヒラギノ角ゴ ProN W3" charset="-128"/>
                <a:sym typeface="Helvetica Neue Light" charset="0"/>
              </a:defRPr>
            </a:lvl4pPr>
            <a:lvl5pPr marL="2057400" indent="-228600" algn="ctr"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algn="r" eaLnBrk="1" hangingPunct="1"/>
            <a:fld id="{7F7EF19D-659C-4FA2-BFA5-B2027772E284}" type="slidenum">
              <a:rPr lang="en-US" sz="1200" smtClean="0"/>
              <a:pPr algn="r" eaLnBrk="1" hangingPunct="1"/>
              <a:t>11</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5731119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01495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1320800"/>
            <a:ext cx="2965450" cy="687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1320800"/>
            <a:ext cx="8743950" cy="687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523999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69726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3339" y="2286000"/>
            <a:ext cx="11861800" cy="65659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
        <p:nvSpPr>
          <p:cNvPr id="5" name="Rectangle 4"/>
          <p:cNvSpPr/>
          <p:nvPr userDrawn="1"/>
        </p:nvSpPr>
        <p:spPr bwMode="auto">
          <a:xfrm>
            <a:off x="618319" y="235428"/>
            <a:ext cx="7018268" cy="261610"/>
          </a:xfrm>
          <a:prstGeom prst="rect">
            <a:avLst/>
          </a:prstGeom>
          <a:solidFill>
            <a:schemeClr val="bg1"/>
          </a:solidFill>
          <a:ln w="254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Local Data Management:  Advertising Your Data Using Portals and Registries, Version 1.0 Reviewed 8/</a:t>
            </a:r>
            <a:r>
              <a:rPr kumimoji="0" lang="en-US" sz="1000" b="0" i="0" u="none" strike="noStrike" cap="none" normalizeH="0" baseline="0" dirty="0" smtClean="0">
                <a:ln>
                  <a:noFill/>
                </a:ln>
                <a:solidFill>
                  <a:srgbClr val="000000"/>
                </a:solidFill>
                <a:effectLst/>
                <a:latin typeface="Helvetica Neue Light" charset="0"/>
                <a:ea typeface="ヒラギノ角ゴ ProN W3" charset="0"/>
                <a:cs typeface="ヒラギノ角ゴ ProN W3" charset="0"/>
                <a:sym typeface="Helvetica Neue Light" charset="0"/>
              </a:rPr>
              <a:t>12</a:t>
            </a:r>
            <a:endParaRPr kumimoji="0" lang="en-US" sz="1000" b="0" i="0" u="none" strike="noStrike" cap="none" normalizeH="0" baseline="0" dirty="0">
              <a:ln>
                <a:noFill/>
              </a:ln>
              <a:solidFill>
                <a:srgbClr val="000000"/>
              </a:solidFill>
              <a:effectLst/>
              <a:latin typeface="Helvetica Neue Light" charset="0"/>
              <a:ea typeface="ヒラギノ角ゴ ProN W3" charset="0"/>
              <a:cs typeface="ヒラギノ角ゴ ProN W3" charset="0"/>
              <a:sym typeface="Helvetica Neue Light" charset="0"/>
            </a:endParaRPr>
          </a:p>
        </p:txBody>
      </p:sp>
    </p:spTree>
    <p:extLst>
      <p:ext uri="{BB962C8B-B14F-4D97-AF65-F5344CB8AC3E}">
        <p14:creationId xmlns:p14="http://schemas.microsoft.com/office/powerpoint/2010/main" val="895148100"/>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3967265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324100"/>
            <a:ext cx="5854700" cy="6565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61222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63466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401462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71222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73562094"/>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1297869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39250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32974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67850" y="330200"/>
            <a:ext cx="2965450" cy="855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71500" y="330200"/>
            <a:ext cx="8743950" cy="855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255859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24147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715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16500"/>
            <a:ext cx="5854700" cy="317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97070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309827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547542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93375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85688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Neue"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5819357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571500" y="50165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sp>
        <p:nvSpPr>
          <p:cNvPr id="1027" name="Line 2"/>
          <p:cNvSpPr>
            <a:spLocks noChangeShapeType="1"/>
          </p:cNvSpPr>
          <p:nvPr/>
        </p:nvSpPr>
        <p:spPr bwMode="auto">
          <a:xfrm>
            <a:off x="647700" y="47498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8" name="Rectangle 3"/>
          <p:cNvSpPr>
            <a:spLocks noGrp="1" noChangeArrowheads="1"/>
          </p:cNvSpPr>
          <p:nvPr>
            <p:ph type="title"/>
          </p:nvPr>
        </p:nvSpPr>
        <p:spPr bwMode="auto">
          <a:xfrm>
            <a:off x="571500" y="1320800"/>
            <a:ext cx="118618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pic>
        <p:nvPicPr>
          <p:cNvPr id="1029" name="Picture 4"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342900" indent="-342900" algn="l" rtl="0" eaLnBrk="0" fontAlgn="base" hangingPunct="0">
        <a:spcBef>
          <a:spcPct val="0"/>
        </a:spcBef>
        <a:spcAft>
          <a:spcPct val="0"/>
        </a:spcAft>
        <a:defRPr sz="3400">
          <a:solidFill>
            <a:srgbClr val="606060"/>
          </a:solidFill>
          <a:latin typeface="+mn-lt"/>
          <a:ea typeface="+mn-ea"/>
          <a:cs typeface="+mn-cs"/>
          <a:sym typeface="Helvetica Neue" charset="0"/>
        </a:defRPr>
      </a:lvl1pPr>
      <a:lvl2pPr marL="742950" indent="-285750" algn="l" rtl="0" eaLnBrk="0" fontAlgn="base" hangingPunct="0">
        <a:spcBef>
          <a:spcPct val="0"/>
        </a:spcBef>
        <a:spcAft>
          <a:spcPct val="0"/>
        </a:spcAft>
        <a:defRPr sz="3400">
          <a:solidFill>
            <a:srgbClr val="606060"/>
          </a:solidFill>
          <a:latin typeface="+mn-lt"/>
          <a:ea typeface="+mn-ea"/>
          <a:cs typeface="+mn-cs"/>
          <a:sym typeface="Helvetica Neue" charset="0"/>
        </a:defRPr>
      </a:lvl2pPr>
      <a:lvl3pPr marL="11430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3pPr>
      <a:lvl4pPr marL="16002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4pPr>
      <a:lvl5pPr marL="2057400" indent="-228600" algn="l" rtl="0" eaLnBrk="0" fontAlgn="base" hangingPunct="0">
        <a:spcBef>
          <a:spcPct val="0"/>
        </a:spcBef>
        <a:spcAft>
          <a:spcPct val="0"/>
        </a:spcAft>
        <a:defRPr sz="3400">
          <a:solidFill>
            <a:srgbClr val="606060"/>
          </a:solidFill>
          <a:latin typeface="+mn-lt"/>
          <a:ea typeface="+mn-ea"/>
          <a:cs typeface="+mn-cs"/>
          <a:sym typeface="Helvetica Neue" charset="0"/>
        </a:defRPr>
      </a:lvl5pPr>
      <a:lvl6pPr marL="457200" algn="l" rtl="0" fontAlgn="base">
        <a:spcBef>
          <a:spcPct val="0"/>
        </a:spcBef>
        <a:spcAft>
          <a:spcPct val="0"/>
        </a:spcAft>
        <a:defRPr sz="3400">
          <a:solidFill>
            <a:srgbClr val="606060"/>
          </a:solidFill>
          <a:latin typeface="+mn-lt"/>
          <a:ea typeface="+mn-ea"/>
          <a:cs typeface="+mn-cs"/>
          <a:sym typeface="Helvetica Neue" charset="0"/>
        </a:defRPr>
      </a:lvl6pPr>
      <a:lvl7pPr marL="914400" algn="l" rtl="0" fontAlgn="base">
        <a:spcBef>
          <a:spcPct val="0"/>
        </a:spcBef>
        <a:spcAft>
          <a:spcPct val="0"/>
        </a:spcAft>
        <a:defRPr sz="3400">
          <a:solidFill>
            <a:srgbClr val="606060"/>
          </a:solidFill>
          <a:latin typeface="+mn-lt"/>
          <a:ea typeface="+mn-ea"/>
          <a:cs typeface="+mn-cs"/>
          <a:sym typeface="Helvetica Neue" charset="0"/>
        </a:defRPr>
      </a:lvl7pPr>
      <a:lvl8pPr marL="1371600" algn="l" rtl="0" fontAlgn="base">
        <a:spcBef>
          <a:spcPct val="0"/>
        </a:spcBef>
        <a:spcAft>
          <a:spcPct val="0"/>
        </a:spcAft>
        <a:defRPr sz="3400">
          <a:solidFill>
            <a:srgbClr val="606060"/>
          </a:solidFill>
          <a:latin typeface="+mn-lt"/>
          <a:ea typeface="+mn-ea"/>
          <a:cs typeface="+mn-cs"/>
          <a:sym typeface="Helvetica Neue" charset="0"/>
        </a:defRPr>
      </a:lvl8pPr>
      <a:lvl9pPr marL="1828800" algn="l" rtl="0" fontAlgn="base">
        <a:spcBef>
          <a:spcPct val="0"/>
        </a:spcBef>
        <a:spcAft>
          <a:spcPct val="0"/>
        </a:spcAft>
        <a:defRPr sz="34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71500" y="584200"/>
            <a:ext cx="118618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smtClean="0">
                <a:sym typeface="Helvetica Neue Light" charset="0"/>
              </a:rPr>
              <a:t>Click to edit Master title style</a:t>
            </a:r>
          </a:p>
        </p:txBody>
      </p:sp>
      <p:sp>
        <p:nvSpPr>
          <p:cNvPr id="2051" name="Line 2"/>
          <p:cNvSpPr>
            <a:spLocks noChangeShapeType="1"/>
          </p:cNvSpPr>
          <p:nvPr/>
        </p:nvSpPr>
        <p:spPr bwMode="auto">
          <a:xfrm>
            <a:off x="647700" y="1968500"/>
            <a:ext cx="11709400"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052" name="Rectangle 3"/>
          <p:cNvSpPr>
            <a:spLocks noGrp="1" noChangeArrowheads="1"/>
          </p:cNvSpPr>
          <p:nvPr>
            <p:ph type="body" idx="1"/>
          </p:nvPr>
        </p:nvSpPr>
        <p:spPr bwMode="auto">
          <a:xfrm>
            <a:off x="571500" y="2324100"/>
            <a:ext cx="11861800" cy="656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smtClean="0">
                <a:sym typeface="Helvetica Neue" charset="0"/>
              </a:rPr>
              <a:t>Click to edit Master text styles</a:t>
            </a:r>
          </a:p>
          <a:p>
            <a:pPr lvl="1"/>
            <a:r>
              <a:rPr lang="en-US" smtClean="0">
                <a:sym typeface="Helvetica Neue" charset="0"/>
              </a:rPr>
              <a:t>Second level</a:t>
            </a:r>
          </a:p>
          <a:p>
            <a:pPr lvl="2"/>
            <a:r>
              <a:rPr lang="en-US" smtClean="0">
                <a:sym typeface="Helvetica Neue" charset="0"/>
              </a:rPr>
              <a:t>Third level</a:t>
            </a:r>
          </a:p>
          <a:p>
            <a:pPr lvl="3"/>
            <a:r>
              <a:rPr lang="en-US" smtClean="0">
                <a:sym typeface="Helvetica Neue" charset="0"/>
              </a:rPr>
              <a:t>Fourth level</a:t>
            </a:r>
          </a:p>
          <a:p>
            <a:pPr lvl="4"/>
            <a:r>
              <a:rPr lang="en-US" smtClean="0">
                <a:sym typeface="Helvetica Neue" charset="0"/>
              </a:rPr>
              <a:t>Fifth level</a:t>
            </a:r>
          </a:p>
        </p:txBody>
      </p:sp>
      <p:pic>
        <p:nvPicPr>
          <p:cNvPr id="2053" name="Picture 5" descr="Logo300dpi %281%29.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083800" y="381000"/>
            <a:ext cx="2286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5"/>
          <p:cNvSpPr txBox="1">
            <a:spLocks noChangeArrowheads="1"/>
          </p:cNvSpPr>
          <p:nvPr/>
        </p:nvSpPr>
        <p:spPr bwMode="auto">
          <a:xfrm>
            <a:off x="558800" y="300038"/>
            <a:ext cx="40274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Helvetica Neue Light" charset="0"/>
                <a:ea typeface="ヒラギノ角ゴ ProN W3" charset="-128"/>
                <a:sym typeface="Helvetica Neue Light" charset="0"/>
              </a:defRPr>
            </a:lvl1pPr>
            <a:lvl2pPr marL="742950" indent="-285750" eaLnBrk="0" hangingPunct="0">
              <a:defRPr sz="4200">
                <a:solidFill>
                  <a:srgbClr val="000000"/>
                </a:solidFill>
                <a:latin typeface="Helvetica Neue Light" charset="0"/>
                <a:ea typeface="ヒラギノ角ゴ ProN W3" charset="-128"/>
                <a:sym typeface="Helvetica Neue Light" charset="0"/>
              </a:defRPr>
            </a:lvl2pPr>
            <a:lvl3pPr marL="1143000" indent="-228600" eaLnBrk="0" hangingPunct="0">
              <a:defRPr sz="4200">
                <a:solidFill>
                  <a:srgbClr val="000000"/>
                </a:solidFill>
                <a:latin typeface="Helvetica Neue Light" charset="0"/>
                <a:ea typeface="ヒラギノ角ゴ ProN W3" charset="-128"/>
                <a:sym typeface="Helvetica Neue Light" charset="0"/>
              </a:defRPr>
            </a:lvl3pPr>
            <a:lvl4pPr marL="1600200" indent="-228600" eaLnBrk="0" hangingPunct="0">
              <a:defRPr sz="4200">
                <a:solidFill>
                  <a:srgbClr val="000000"/>
                </a:solidFill>
                <a:latin typeface="Helvetica Neue Light" charset="0"/>
                <a:ea typeface="ヒラギノ角ゴ ProN W3" charset="-128"/>
                <a:sym typeface="Helvetica Neue Light" charset="0"/>
              </a:defRPr>
            </a:lvl4pPr>
            <a:lvl5pPr marL="2057400" indent="-228600" eaLnBrk="0" hangingPunct="0">
              <a:defRPr sz="4200">
                <a:solidFill>
                  <a:srgbClr val="000000"/>
                </a:solidFill>
                <a:latin typeface="Helvetica Neue Light" charset="0"/>
                <a:ea typeface="ヒラギノ角ゴ ProN W3" charset="-128"/>
                <a:sym typeface="Helvetica Neue Light" charset="0"/>
              </a:defRPr>
            </a:lvl5pPr>
            <a:lvl6pPr marL="25146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6pPr>
            <a:lvl7pPr marL="29718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7pPr>
            <a:lvl8pPr marL="34290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8pPr>
            <a:lvl9pPr marL="3886200" indent="-228600" algn="ctr" eaLnBrk="0" fontAlgn="base" hangingPunct="0">
              <a:spcBef>
                <a:spcPct val="0"/>
              </a:spcBef>
              <a:spcAft>
                <a:spcPct val="0"/>
              </a:spcAft>
              <a:defRPr sz="4200">
                <a:solidFill>
                  <a:srgbClr val="000000"/>
                </a:solidFill>
                <a:latin typeface="Helvetica Neue Light" charset="0"/>
                <a:ea typeface="ヒラギノ角ゴ ProN W3" charset="-128"/>
                <a:sym typeface="Helvetica Neue Light" charset="0"/>
              </a:defRPr>
            </a:lvl9pPr>
          </a:lstStyle>
          <a:p>
            <a:pPr eaLnBrk="1" hangingPunct="1">
              <a:defRPr/>
            </a:pPr>
            <a:r>
              <a:rPr lang="en-US" sz="1200" b="1"/>
              <a:t>Module Template</a:t>
            </a:r>
            <a:r>
              <a:rPr lang="en-US" sz="1200"/>
              <a:t>: Subtitle; Version 1.0, Reviewed 9/15/11</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l" rtl="0" eaLnBrk="0" fontAlgn="base" hangingPunct="0">
        <a:spcBef>
          <a:spcPct val="0"/>
        </a:spcBef>
        <a:spcAft>
          <a:spcPct val="0"/>
        </a:spcAft>
        <a:defRPr sz="44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4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eaLnBrk="0" fontAlgn="base" hangingPunct="0">
        <a:spcBef>
          <a:spcPts val="600"/>
        </a:spcBef>
        <a:spcAft>
          <a:spcPct val="0"/>
        </a:spcAft>
        <a:buClr>
          <a:srgbClr val="606060"/>
        </a:buClr>
        <a:buSzPct val="100000"/>
        <a:buFont typeface="Helvetica Neue" charset="0"/>
        <a:buChar char="•"/>
        <a:defRPr sz="3400">
          <a:solidFill>
            <a:srgbClr val="606060"/>
          </a:solidFill>
          <a:latin typeface="+mn-lt"/>
          <a:ea typeface="+mn-ea"/>
          <a:cs typeface="+mn-cs"/>
          <a:sym typeface="Helvetica Neue" charset="0"/>
        </a:defRPr>
      </a:lvl1pPr>
      <a:lvl2pPr marL="660400" indent="-266700" algn="l" rtl="0" eaLnBrk="0" fontAlgn="base" hangingPunct="0">
        <a:spcBef>
          <a:spcPts val="600"/>
        </a:spcBef>
        <a:spcAft>
          <a:spcPct val="0"/>
        </a:spcAft>
        <a:buClr>
          <a:srgbClr val="606060"/>
        </a:buClr>
        <a:buSzPct val="100000"/>
        <a:buFont typeface="Helvetica Neue" charset="0"/>
        <a:buChar char="•"/>
        <a:defRPr sz="2800">
          <a:solidFill>
            <a:srgbClr val="606060"/>
          </a:solidFill>
          <a:latin typeface="+mn-lt"/>
          <a:ea typeface="+mn-ea"/>
          <a:cs typeface="+mn-cs"/>
          <a:sym typeface="Helvetica Neue" charset="0"/>
        </a:defRPr>
      </a:lvl2pPr>
      <a:lvl3pPr marL="1104900" indent="-266700" algn="l" rtl="0" eaLnBrk="0" fontAlgn="base" hangingPunct="0">
        <a:spcBef>
          <a:spcPts val="600"/>
        </a:spcBef>
        <a:spcAft>
          <a:spcPct val="0"/>
        </a:spcAft>
        <a:buClr>
          <a:srgbClr val="606060"/>
        </a:buClr>
        <a:buSzPct val="100000"/>
        <a:buFont typeface="Helvetica Neue" charset="0"/>
        <a:buChar char="•"/>
        <a:defRPr sz="2400">
          <a:solidFill>
            <a:srgbClr val="606060"/>
          </a:solidFill>
          <a:latin typeface="+mn-lt"/>
          <a:ea typeface="+mn-ea"/>
          <a:cs typeface="+mn-cs"/>
          <a:sym typeface="Helvetica Neue" charset="0"/>
        </a:defRPr>
      </a:lvl3pPr>
      <a:lvl4pPr marL="15494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4pPr>
      <a:lvl5pPr marL="1993900" indent="-266700" algn="l" rtl="0" eaLnBrk="0" fontAlgn="base" hangingPunct="0">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5pPr>
      <a:lvl6pPr marL="24511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6pPr>
      <a:lvl7pPr marL="29083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7pPr>
      <a:lvl8pPr marL="33655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8pPr>
      <a:lvl9pPr marL="3822700" indent="-266700" algn="l" rtl="0" fontAlgn="base">
        <a:spcBef>
          <a:spcPts val="600"/>
        </a:spcBef>
        <a:spcAft>
          <a:spcPct val="0"/>
        </a:spcAft>
        <a:buClr>
          <a:srgbClr val="606060"/>
        </a:buClr>
        <a:buSzPct val="100000"/>
        <a:buFont typeface="Helvetica Neue" charset="0"/>
        <a:buChar char="•"/>
        <a:defRPr sz="2200">
          <a:solidFill>
            <a:srgbClr val="606060"/>
          </a:solidFill>
          <a:latin typeface="+mn-lt"/>
          <a:ea typeface="+mn-ea"/>
          <a:cs typeface="+mn-cs"/>
          <a:sym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http://datacasting.jpl.nasa.gov/docs/read_more.php" TargetMode="External"/><Relationship Id="rId3" Type="http://schemas.openxmlformats.org/officeDocument/2006/relationships/hyperlink" Target="http://www.gsdi.org/ElectronicGateways" TargetMode="External"/><Relationship Id="rId7" Type="http://schemas.openxmlformats.org/officeDocument/2006/relationships/hyperlink" Target="http://databib.org/" TargetMode="External"/><Relationship Id="rId12" Type="http://schemas.openxmlformats.org/officeDocument/2006/relationships/hyperlink" Target="http://2.bp.blogspot.com/-x7oCNtb7-Os/T0cDPUEjKQI/AAAAAAAAEHs/yXEJy9ojRXM/s1600/Wheel-of-Time.jpg"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http://www.data.gov/" TargetMode="External"/><Relationship Id="rId11" Type="http://schemas.openxmlformats.org/officeDocument/2006/relationships/image" Target="../media/image12.png"/><Relationship Id="rId5" Type="http://schemas.openxmlformats.org/officeDocument/2006/relationships/hyperlink" Target="http://gcmd.nasa.gov/index.html" TargetMode="External"/><Relationship Id="rId10" Type="http://schemas.openxmlformats.org/officeDocument/2006/relationships/hyperlink" Target="http://nsidc.org/libre/" TargetMode="External"/><Relationship Id="rId4" Type="http://schemas.openxmlformats.org/officeDocument/2006/relationships/hyperlink" Target="http://www.ngdc.noaa.gov/metadata" TargetMode="External"/><Relationship Id="rId9" Type="http://schemas.openxmlformats.org/officeDocument/2006/relationships/hyperlink" Target="http://datacasting.jpl.nasa.gov/"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besthomeschooling.org/images/Gateways.jpg"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images.colourbox.com/thumb_COLOURBOX3906460.jpg" TargetMode="External"/><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hyperlink" Target="http://www.ngdc.noaa.gov/metadata" TargetMode="External"/><Relationship Id="rId7" Type="http://schemas.openxmlformats.org/officeDocument/2006/relationships/image" Target="../media/image7.tmp"/><Relationship Id="rId2" Type="http://schemas.openxmlformats.org/officeDocument/2006/relationships/hyperlink" Target="http://www.gsdi.org/ElectronicGateways" TargetMode="External"/><Relationship Id="rId1" Type="http://schemas.openxmlformats.org/officeDocument/2006/relationships/slideLayout" Target="../slideLayouts/slideLayout13.xml"/><Relationship Id="rId6" Type="http://schemas.openxmlformats.org/officeDocument/2006/relationships/hyperlink" Target="http://databib.org/" TargetMode="External"/><Relationship Id="rId5" Type="http://schemas.openxmlformats.org/officeDocument/2006/relationships/hyperlink" Target="http://www.data.gov/" TargetMode="External"/><Relationship Id="rId4" Type="http://schemas.openxmlformats.org/officeDocument/2006/relationships/hyperlink" Target="http://gcmd.nasa.gov/index.html" TargetMode="External"/><Relationship Id="rId9" Type="http://schemas.openxmlformats.org/officeDocument/2006/relationships/image" Target="../media/image9.tmp"/></Relationships>
</file>

<file path=ppt/slides/_rels/slide9.xml.rels><?xml version="1.0" encoding="UTF-8" standalone="yes"?>
<Relationships xmlns="http://schemas.openxmlformats.org/package/2006/relationships"><Relationship Id="rId3" Type="http://schemas.openxmlformats.org/officeDocument/2006/relationships/hyperlink" Target="http://datacasting.jpl.nasa.gov/" TargetMode="External"/><Relationship Id="rId2" Type="http://schemas.openxmlformats.org/officeDocument/2006/relationships/image" Target="../media/image10.tmp"/><Relationship Id="rId1" Type="http://schemas.openxmlformats.org/officeDocument/2006/relationships/slideLayout" Target="../slideLayouts/slideLayout13.xml"/><Relationship Id="rId5" Type="http://schemas.openxmlformats.org/officeDocument/2006/relationships/hyperlink" Target="http://nsidc.org/libre/" TargetMode="External"/><Relationship Id="rId4"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
          <p:cNvSpPr>
            <a:spLocks noGrp="1" noChangeArrowheads="1"/>
          </p:cNvSpPr>
          <p:nvPr>
            <p:ph type="title"/>
          </p:nvPr>
        </p:nvSpPr>
        <p:spPr>
          <a:xfrm>
            <a:off x="571500" y="1346200"/>
            <a:ext cx="11861800" cy="3175000"/>
          </a:xfrm>
        </p:spPr>
        <p:txBody>
          <a:bodyPr/>
          <a:lstStyle/>
          <a:p>
            <a:pPr eaLnBrk="1" hangingPunct="1"/>
            <a:r>
              <a:rPr lang="en-US" sz="4800" b="1" dirty="0" smtClean="0"/>
              <a:t>Advertising your data:</a:t>
            </a:r>
            <a:br>
              <a:rPr lang="en-US" sz="4800" b="1" dirty="0" smtClean="0"/>
            </a:br>
            <a:r>
              <a:rPr lang="en-US" sz="4800" dirty="0" smtClean="0"/>
              <a:t>Using data portals and metadata registries</a:t>
            </a:r>
          </a:p>
        </p:txBody>
      </p:sp>
      <p:sp>
        <p:nvSpPr>
          <p:cNvPr id="235523" name="Rectangle 2"/>
          <p:cNvSpPr>
            <a:spLocks noGrp="1" noChangeArrowheads="1"/>
          </p:cNvSpPr>
          <p:nvPr>
            <p:ph type="body" idx="1"/>
          </p:nvPr>
        </p:nvSpPr>
        <p:spPr>
          <a:xfrm>
            <a:off x="584200" y="4953000"/>
            <a:ext cx="3937000" cy="1066800"/>
          </a:xfrm>
        </p:spPr>
        <p:txBody>
          <a:bodyPr/>
          <a:lstStyle/>
          <a:p>
            <a:pPr marL="0" indent="0" eaLnBrk="1" hangingPunct="1">
              <a:buFontTx/>
              <a:buNone/>
            </a:pPr>
            <a:r>
              <a:rPr lang="en-US" sz="2400" dirty="0" smtClean="0"/>
              <a:t>Nancy Hoebelheinrich</a:t>
            </a:r>
            <a:endParaRPr lang="en-US" sz="2400" baseline="30000" dirty="0" smtClean="0"/>
          </a:p>
          <a:p>
            <a:pPr marL="0" indent="0" eaLnBrk="1" hangingPunct="1">
              <a:buFontTx/>
              <a:buNone/>
            </a:pPr>
            <a:r>
              <a:rPr lang="en-US" sz="2400" dirty="0" smtClean="0"/>
              <a:t>Knowledge Motifs LLC</a:t>
            </a:r>
          </a:p>
        </p:txBody>
      </p:sp>
      <p:pic>
        <p:nvPicPr>
          <p:cNvPr id="23552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800" y="7573962"/>
            <a:ext cx="16573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9093200" y="4876800"/>
            <a:ext cx="3759200" cy="1200329"/>
          </a:xfrm>
          <a:prstGeom prst="rect">
            <a:avLst/>
          </a:prstGeom>
        </p:spPr>
        <p:txBody>
          <a:bodyPr wrap="square">
            <a:spAutoFit/>
          </a:bodyPr>
          <a:lstStyle/>
          <a:p>
            <a:pPr algn="r" eaLnBrk="1" hangingPunct="1"/>
            <a:r>
              <a:rPr lang="en-US" sz="2400" dirty="0" smtClean="0">
                <a:solidFill>
                  <a:srgbClr val="606060"/>
                </a:solidFill>
                <a:latin typeface="Helvetica Neue" charset="0"/>
                <a:sym typeface="Helvetica Neue" charset="0"/>
              </a:rPr>
              <a:t>Version 1.0</a:t>
            </a:r>
          </a:p>
          <a:p>
            <a:pPr algn="r" eaLnBrk="1" hangingPunct="1"/>
            <a:r>
              <a:rPr lang="en-US" sz="2400" dirty="0" smtClean="0">
                <a:solidFill>
                  <a:srgbClr val="606060"/>
                </a:solidFill>
                <a:latin typeface="Helvetica Neue" charset="0"/>
                <a:sym typeface="Helvetica Neue" charset="0"/>
              </a:rPr>
              <a:t>[Reviewed </a:t>
            </a:r>
          </a:p>
          <a:p>
            <a:pPr algn="r" eaLnBrk="1" hangingPunct="1"/>
            <a:r>
              <a:rPr lang="en-US" sz="2400" dirty="0" smtClean="0">
                <a:solidFill>
                  <a:srgbClr val="606060"/>
                </a:solidFill>
                <a:latin typeface="Helvetica Neue" charset="0"/>
                <a:sym typeface="Helvetica Neue" charset="0"/>
              </a:rPr>
              <a:t>August 2012]</a:t>
            </a:r>
            <a:endParaRPr lang="en-US" sz="2400" dirty="0">
              <a:solidFill>
                <a:srgbClr val="606060"/>
              </a:solidFill>
              <a:latin typeface="Helvetica Neue" charset="0"/>
              <a:sym typeface="Helvetica Neue" charset="0"/>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8229600"/>
            <a:ext cx="32004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descr="DC-FullColor-01.png"/>
          <p:cNvPicPr>
            <a:picLocks noChangeAspect="1"/>
          </p:cNvPicPr>
          <p:nvPr/>
        </p:nvPicPr>
        <p:blipFill>
          <a:blip r:embed="rId5">
            <a:extLst>
              <a:ext uri="{28A0092B-C50C-407E-A947-70E740481C1C}">
                <a14:useLocalDpi xmlns:a14="http://schemas.microsoft.com/office/drawing/2010/main" val="0"/>
              </a:ext>
            </a:extLst>
          </a:blip>
          <a:srcRect l="14297" t="37932" r="12846" b="44067"/>
          <a:stretch>
            <a:fillRect/>
          </a:stretch>
        </p:blipFill>
        <p:spPr bwMode="auto">
          <a:xfrm>
            <a:off x="2616200" y="8024810"/>
            <a:ext cx="46720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18319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558800" y="609600"/>
            <a:ext cx="11861800" cy="1397000"/>
          </a:xfrm>
        </p:spPr>
        <p:txBody>
          <a:bodyPr/>
          <a:lstStyle/>
          <a:p>
            <a:pPr eaLnBrk="1" hangingPunct="1"/>
            <a:r>
              <a:rPr lang="en-US" dirty="0" smtClean="0"/>
              <a:t>Resources</a:t>
            </a:r>
          </a:p>
        </p:txBody>
      </p:sp>
      <p:sp>
        <p:nvSpPr>
          <p:cNvPr id="32770" name="Rectangle 2"/>
          <p:cNvSpPr>
            <a:spLocks noGrp="1" noChangeArrowheads="1"/>
          </p:cNvSpPr>
          <p:nvPr>
            <p:ph type="body" idx="1"/>
          </p:nvPr>
        </p:nvSpPr>
        <p:spPr/>
        <p:txBody>
          <a:bodyPr/>
          <a:lstStyle/>
          <a:p>
            <a:r>
              <a:rPr lang="en-US" sz="2400" dirty="0"/>
              <a:t>Global Spatial Data Infrastructure </a:t>
            </a:r>
          </a:p>
          <a:p>
            <a:pPr lvl="1"/>
            <a:r>
              <a:rPr lang="en-US" sz="2000" dirty="0">
                <a:hlinkClick r:id="rId3"/>
              </a:rPr>
              <a:t>http://www.gsdi.org/ElectronicGateways </a:t>
            </a:r>
            <a:endParaRPr lang="en-US" sz="2000" dirty="0"/>
          </a:p>
          <a:p>
            <a:r>
              <a:rPr lang="en-US" sz="2400" dirty="0"/>
              <a:t>NOAA National Geophysical Data Center </a:t>
            </a:r>
          </a:p>
          <a:p>
            <a:pPr lvl="1"/>
            <a:r>
              <a:rPr lang="en-US" sz="2000" dirty="0">
                <a:hlinkClick r:id="rId4"/>
              </a:rPr>
              <a:t>http://www.ngdc.noaa.gov/metadata</a:t>
            </a:r>
            <a:r>
              <a:rPr lang="en-US" sz="2000" dirty="0"/>
              <a:t> </a:t>
            </a:r>
          </a:p>
          <a:p>
            <a:r>
              <a:rPr lang="en-US" sz="2400" dirty="0"/>
              <a:t>Global Change Master Directory </a:t>
            </a:r>
          </a:p>
          <a:p>
            <a:pPr lvl="1"/>
            <a:r>
              <a:rPr lang="en-US" sz="2000" dirty="0">
                <a:hlinkClick r:id="rId5"/>
              </a:rPr>
              <a:t>http://gcmd.nasa.gov/index.html</a:t>
            </a:r>
            <a:r>
              <a:rPr lang="en-US" sz="2000" dirty="0"/>
              <a:t> </a:t>
            </a:r>
          </a:p>
          <a:p>
            <a:r>
              <a:rPr lang="en-US" sz="2400" dirty="0"/>
              <a:t>Data.gov </a:t>
            </a:r>
          </a:p>
          <a:p>
            <a:pPr lvl="1"/>
            <a:r>
              <a:rPr lang="en-US" sz="2000" dirty="0">
                <a:hlinkClick r:id="rId6"/>
              </a:rPr>
              <a:t>http://www.data.gov/</a:t>
            </a:r>
            <a:r>
              <a:rPr lang="en-US" sz="2000" dirty="0"/>
              <a:t>  </a:t>
            </a:r>
          </a:p>
          <a:p>
            <a:r>
              <a:rPr lang="en-US" sz="2400" dirty="0" err="1" smtClean="0">
                <a:solidFill>
                  <a:schemeClr val="tx1">
                    <a:lumMod val="65000"/>
                    <a:lumOff val="35000"/>
                  </a:schemeClr>
                </a:solidFill>
              </a:rPr>
              <a:t>Databib</a:t>
            </a:r>
            <a:endParaRPr lang="en-US" sz="2400" dirty="0">
              <a:solidFill>
                <a:schemeClr val="tx1">
                  <a:lumMod val="65000"/>
                  <a:lumOff val="35000"/>
                </a:schemeClr>
              </a:solidFill>
            </a:endParaRPr>
          </a:p>
          <a:p>
            <a:pPr lvl="1"/>
            <a:r>
              <a:rPr lang="en-US" sz="2000" dirty="0">
                <a:hlinkClick r:id="rId7"/>
              </a:rPr>
              <a:t>http://databib.org</a:t>
            </a:r>
            <a:r>
              <a:rPr lang="en-US" sz="2000" dirty="0" smtClean="0">
                <a:hlinkClick r:id="rId7"/>
              </a:rPr>
              <a:t>/</a:t>
            </a:r>
            <a:endParaRPr lang="en-US" sz="2000" dirty="0" smtClean="0"/>
          </a:p>
          <a:p>
            <a:r>
              <a:rPr lang="en-US" sz="2400" dirty="0" smtClean="0"/>
              <a:t>More about </a:t>
            </a:r>
            <a:r>
              <a:rPr lang="en-US" sz="2400" dirty="0" err="1" smtClean="0"/>
              <a:t>datacasting</a:t>
            </a:r>
            <a:r>
              <a:rPr lang="en-US" sz="2400" dirty="0"/>
              <a:t>:  </a:t>
            </a:r>
            <a:r>
              <a:rPr lang="en-US" sz="1800" dirty="0">
                <a:hlinkClick r:id="rId8"/>
              </a:rPr>
              <a:t>http://datacasting.jpl.nasa.gov/docs/read_more.php</a:t>
            </a:r>
            <a:endParaRPr lang="en-US" sz="1800" dirty="0"/>
          </a:p>
          <a:p>
            <a:r>
              <a:rPr lang="en-US" sz="2400" dirty="0" err="1" smtClean="0">
                <a:solidFill>
                  <a:schemeClr val="tx1">
                    <a:lumMod val="65000"/>
                    <a:lumOff val="35000"/>
                  </a:schemeClr>
                </a:solidFill>
              </a:rPr>
              <a:t>Datacasting</a:t>
            </a:r>
            <a:r>
              <a:rPr lang="en-US" sz="2400" dirty="0" smtClean="0">
                <a:solidFill>
                  <a:schemeClr val="tx1">
                    <a:lumMod val="65000"/>
                    <a:lumOff val="35000"/>
                  </a:schemeClr>
                </a:solidFill>
              </a:rPr>
              <a:t> with the </a:t>
            </a:r>
            <a:r>
              <a:rPr lang="en-US" sz="2400" dirty="0" err="1" smtClean="0">
                <a:solidFill>
                  <a:schemeClr val="tx1">
                    <a:lumMod val="65000"/>
                    <a:lumOff val="35000"/>
                  </a:schemeClr>
                </a:solidFill>
              </a:rPr>
              <a:t>docBuilder</a:t>
            </a:r>
            <a:r>
              <a:rPr lang="en-US" sz="2400" dirty="0" smtClean="0">
                <a:solidFill>
                  <a:schemeClr val="tx1">
                    <a:lumMod val="65000"/>
                    <a:lumOff val="35000"/>
                  </a:schemeClr>
                </a:solidFill>
              </a:rPr>
              <a:t> </a:t>
            </a:r>
            <a:r>
              <a:rPr lang="en-US" sz="2400" dirty="0">
                <a:solidFill>
                  <a:schemeClr val="tx1">
                    <a:lumMod val="65000"/>
                    <a:lumOff val="35000"/>
                  </a:schemeClr>
                </a:solidFill>
              </a:rPr>
              <a:t>tool:  </a:t>
            </a:r>
            <a:r>
              <a:rPr lang="en-US" sz="1800" dirty="0">
                <a:solidFill>
                  <a:schemeClr val="tx1"/>
                </a:solidFill>
                <a:hlinkClick r:id="rId9"/>
              </a:rPr>
              <a:t>http://datacasting.jpl.nasa.gov</a:t>
            </a:r>
            <a:r>
              <a:rPr lang="en-US" sz="1800" dirty="0" smtClean="0">
                <a:solidFill>
                  <a:schemeClr val="tx1"/>
                </a:solidFill>
                <a:hlinkClick r:id="rId9"/>
              </a:rPr>
              <a:t>/</a:t>
            </a:r>
            <a:endParaRPr lang="en-US" sz="1800" dirty="0" smtClean="0">
              <a:solidFill>
                <a:schemeClr val="tx1"/>
              </a:solidFill>
            </a:endParaRPr>
          </a:p>
          <a:p>
            <a:pPr eaLnBrk="1" hangingPunct="1"/>
            <a:r>
              <a:rPr lang="en-US" sz="2400" dirty="0" smtClean="0">
                <a:solidFill>
                  <a:schemeClr val="tx1">
                    <a:lumMod val="65000"/>
                    <a:lumOff val="35000"/>
                  </a:schemeClr>
                </a:solidFill>
              </a:rPr>
              <a:t>NSIDC </a:t>
            </a:r>
            <a:r>
              <a:rPr lang="en-US" sz="2400" dirty="0" err="1" smtClean="0">
                <a:solidFill>
                  <a:schemeClr val="tx1">
                    <a:lumMod val="65000"/>
                    <a:lumOff val="35000"/>
                  </a:schemeClr>
                </a:solidFill>
              </a:rPr>
              <a:t>Libre</a:t>
            </a:r>
            <a:r>
              <a:rPr lang="en-US" sz="2400" dirty="0" smtClean="0">
                <a:solidFill>
                  <a:schemeClr val="tx1">
                    <a:lumMod val="65000"/>
                    <a:lumOff val="35000"/>
                  </a:schemeClr>
                </a:solidFill>
              </a:rPr>
              <a:t> Metadata Publishing tool</a:t>
            </a:r>
            <a:r>
              <a:rPr lang="en-US" sz="2400" dirty="0">
                <a:solidFill>
                  <a:schemeClr val="tx1">
                    <a:lumMod val="65000"/>
                    <a:lumOff val="35000"/>
                  </a:schemeClr>
                </a:solidFill>
              </a:rPr>
              <a:t>:  </a:t>
            </a:r>
            <a:r>
              <a:rPr lang="en-US" sz="1800" dirty="0">
                <a:solidFill>
                  <a:schemeClr val="tx1"/>
                </a:solidFill>
                <a:hlinkClick r:id="rId10"/>
              </a:rPr>
              <a:t>http://nsidc.org/libre</a:t>
            </a:r>
            <a:r>
              <a:rPr lang="en-US" sz="1800" dirty="0" smtClean="0">
                <a:solidFill>
                  <a:schemeClr val="tx1"/>
                </a:solidFill>
                <a:hlinkClick r:id="rId10"/>
              </a:rPr>
              <a:t>/</a:t>
            </a:r>
            <a:endParaRPr lang="en-US" sz="1800" dirty="0" smtClean="0">
              <a:solidFill>
                <a:schemeClr val="tx1"/>
              </a:solidFill>
            </a:endParaRPr>
          </a:p>
          <a:p>
            <a:pPr eaLnBrk="1" hangingPunct="1"/>
            <a:endParaRPr lang="en-US" sz="1800" dirty="0" smtClean="0">
              <a:solidFill>
                <a:schemeClr val="tx1"/>
              </a:solidFill>
            </a:endParaRPr>
          </a:p>
        </p:txBody>
      </p:sp>
      <p:pic>
        <p:nvPicPr>
          <p:cNvPr id="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69400" y="2514600"/>
            <a:ext cx="334735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2347480" y="2057400"/>
            <a:ext cx="338554" cy="7162800"/>
          </a:xfrm>
          <a:prstGeom prst="rect">
            <a:avLst/>
          </a:prstGeom>
          <a:noFill/>
        </p:spPr>
        <p:txBody>
          <a:bodyPr vert="vert" wrap="square" rtlCol="0">
            <a:spAutoFit/>
          </a:bodyPr>
          <a:lstStyle/>
          <a:p>
            <a:r>
              <a:rPr lang="en-US" sz="1000" dirty="0">
                <a:hlinkClick r:id="rId12"/>
              </a:rPr>
              <a:t>http://2.bp.blogspot.com/-x7oCNtb7-Os/T0cDPUEjKQI/AAAAAAAAEHs/yXEJy9ojRXM/s1600/Wheel-of-Time.jpg</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571500" y="584200"/>
            <a:ext cx="11861800" cy="1397000"/>
          </a:xfrm>
        </p:spPr>
        <p:txBody>
          <a:bodyPr/>
          <a:lstStyle/>
          <a:p>
            <a:pPr eaLnBrk="1" hangingPunct="1"/>
            <a:r>
              <a:rPr lang="en-US" dirty="0" smtClean="0"/>
              <a:t>Other Relevant Modules</a:t>
            </a:r>
          </a:p>
        </p:txBody>
      </p:sp>
      <p:sp>
        <p:nvSpPr>
          <p:cNvPr id="32770" name="Rectangle 2"/>
          <p:cNvSpPr>
            <a:spLocks noGrp="1" noChangeArrowheads="1"/>
          </p:cNvSpPr>
          <p:nvPr>
            <p:ph type="body" idx="1"/>
          </p:nvPr>
        </p:nvSpPr>
        <p:spPr>
          <a:xfrm>
            <a:off x="643339" y="2349500"/>
            <a:ext cx="11861800" cy="6565900"/>
          </a:xfrm>
        </p:spPr>
        <p:txBody>
          <a:bodyPr/>
          <a:lstStyle/>
          <a:p>
            <a:pPr eaLnBrk="1" hangingPunct="1"/>
            <a:endParaRPr lang="en-US" i="1" dirty="0" smtClean="0">
              <a:solidFill>
                <a:schemeClr val="tx1"/>
              </a:solidFill>
            </a:endParaRPr>
          </a:p>
          <a:p>
            <a:pPr eaLnBrk="1" hangingPunct="1"/>
            <a:endParaRPr lang="en-US" i="1" dirty="0" smtClean="0">
              <a:solidFill>
                <a:schemeClr val="tx1"/>
              </a:solidFill>
            </a:endParaRPr>
          </a:p>
          <a:p>
            <a:pPr eaLnBrk="1" hangingPunct="1"/>
            <a:r>
              <a:rPr lang="en-US" sz="3300" i="1" dirty="0" smtClean="0">
                <a:solidFill>
                  <a:schemeClr val="tx1"/>
                </a:solidFill>
              </a:rPr>
              <a:t>Advertising Your Data </a:t>
            </a:r>
            <a:r>
              <a:rPr lang="en-US" sz="3300" dirty="0" smtClean="0">
                <a:solidFill>
                  <a:schemeClr val="tx1"/>
                </a:solidFill>
              </a:rPr>
              <a:t>– the wherefores &amp; wherefore-</a:t>
            </a:r>
            <a:r>
              <a:rPr lang="en-US" sz="3300" dirty="0" err="1" smtClean="0">
                <a:solidFill>
                  <a:schemeClr val="tx1"/>
                </a:solidFill>
              </a:rPr>
              <a:t>nots</a:t>
            </a:r>
            <a:r>
              <a:rPr lang="en-US" sz="3300" dirty="0" smtClean="0">
                <a:solidFill>
                  <a:schemeClr val="tx1"/>
                </a:solidFill>
              </a:rPr>
              <a:t> of advertising your data</a:t>
            </a:r>
          </a:p>
          <a:p>
            <a:pPr eaLnBrk="1" hangingPunct="1"/>
            <a:r>
              <a:rPr lang="en-US" sz="3300" i="1" dirty="0" smtClean="0">
                <a:solidFill>
                  <a:schemeClr val="tx1"/>
                </a:solidFill>
              </a:rPr>
              <a:t>Agency Requirements </a:t>
            </a:r>
            <a:r>
              <a:rPr lang="en-US" sz="3300" dirty="0" smtClean="0">
                <a:solidFill>
                  <a:schemeClr val="tx1"/>
                </a:solidFill>
              </a:rPr>
              <a:t>- more info about what some U.S. Federal agencies require for data / metadata dissemination</a:t>
            </a:r>
          </a:p>
          <a:p>
            <a:pPr eaLnBrk="1" hangingPunct="1"/>
            <a:r>
              <a:rPr lang="en-US" sz="3300" i="1" dirty="0">
                <a:solidFill>
                  <a:schemeClr val="tx1"/>
                </a:solidFill>
              </a:rPr>
              <a:t>Developing a citation for your data </a:t>
            </a:r>
            <a:r>
              <a:rPr lang="en-US" sz="3300" dirty="0">
                <a:solidFill>
                  <a:schemeClr val="tx1"/>
                </a:solidFill>
              </a:rPr>
              <a:t>– tips on what information is necessary to create a citation for your data</a:t>
            </a:r>
          </a:p>
          <a:p>
            <a:pPr eaLnBrk="1" hangingPunct="1"/>
            <a:r>
              <a:rPr lang="en-US" sz="3300" dirty="0" smtClean="0">
                <a:solidFill>
                  <a:schemeClr val="tx1"/>
                </a:solidFill>
              </a:rPr>
              <a:t> </a:t>
            </a:r>
            <a:r>
              <a:rPr lang="en-US" sz="3300" i="1" dirty="0" smtClean="0">
                <a:solidFill>
                  <a:schemeClr val="tx1"/>
                </a:solidFill>
              </a:rPr>
              <a:t>Publishing Metadata to GCMD – </a:t>
            </a:r>
            <a:r>
              <a:rPr lang="en-US" sz="3300" dirty="0" smtClean="0">
                <a:solidFill>
                  <a:schemeClr val="tx1"/>
                </a:solidFill>
              </a:rPr>
              <a:t>more specific info on using publishing to the Global Change Master </a:t>
            </a:r>
            <a:r>
              <a:rPr lang="en-US" sz="3300" dirty="0" smtClean="0">
                <a:solidFill>
                  <a:schemeClr val="tx1"/>
                </a:solidFill>
              </a:rPr>
              <a:t>Directory</a:t>
            </a:r>
          </a:p>
          <a:p>
            <a:pPr eaLnBrk="1" hangingPunct="1"/>
            <a:r>
              <a:rPr lang="en-US" sz="3200" i="1" dirty="0" err="1">
                <a:solidFill>
                  <a:schemeClr val="tx1"/>
                </a:solidFill>
              </a:rPr>
              <a:t>Datacasting</a:t>
            </a:r>
            <a:r>
              <a:rPr lang="en-US" sz="3200" dirty="0">
                <a:solidFill>
                  <a:schemeClr val="tx1"/>
                </a:solidFill>
              </a:rPr>
              <a:t> – more information about some open source tools that help you publish your data to the Web</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685800"/>
            <a:ext cx="2985448"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6400" y="9296400"/>
            <a:ext cx="8991600" cy="276999"/>
          </a:xfrm>
          <a:prstGeom prst="rect">
            <a:avLst/>
          </a:prstGeom>
          <a:noFill/>
        </p:spPr>
        <p:txBody>
          <a:bodyPr wrap="square" rtlCol="0">
            <a:spAutoFit/>
          </a:bodyPr>
          <a:lstStyle/>
          <a:p>
            <a:r>
              <a:rPr lang="en-US" sz="1200" dirty="0" smtClean="0"/>
              <a:t>Image credit:  http</a:t>
            </a:r>
            <a:r>
              <a:rPr lang="en-US" sz="1200" dirty="0"/>
              <a:t>://terrylynnmeyer.com/wp-content/uploads/2011/05/modern-advertising-methods.jpg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Gateways to Your Data:</a:t>
            </a:r>
            <a:br>
              <a:rPr lang="en-US" dirty="0" smtClean="0"/>
            </a:br>
            <a:r>
              <a:rPr lang="en-US" dirty="0" smtClean="0"/>
              <a:t>    Data Portals </a:t>
            </a:r>
            <a:r>
              <a:rPr lang="en-US" dirty="0"/>
              <a:t>&amp; </a:t>
            </a:r>
            <a:r>
              <a:rPr lang="en-US" dirty="0" smtClean="0"/>
              <a:t>Metadata Registries</a:t>
            </a:r>
            <a:endParaRPr lang="en-US" dirty="0"/>
          </a:p>
        </p:txBody>
      </p:sp>
      <p:sp>
        <p:nvSpPr>
          <p:cNvPr id="6" name="Text Placeholder 1"/>
          <p:cNvSpPr>
            <a:spLocks noGrp="1"/>
          </p:cNvSpPr>
          <p:nvPr>
            <p:ph idx="1"/>
          </p:nvPr>
        </p:nvSpPr>
        <p:spPr>
          <a:xfrm>
            <a:off x="643339" y="2286000"/>
            <a:ext cx="5020861" cy="7010400"/>
          </a:xfrm>
        </p:spPr>
        <p:txBody>
          <a:bodyPr/>
          <a:lstStyle/>
          <a:p>
            <a:pPr marL="571500" indent="-571500">
              <a:buFont typeface="Arial" pitchFamily="34" charset="0"/>
              <a:buChar char="•"/>
            </a:pPr>
            <a:r>
              <a:rPr lang="en-US" sz="3600" dirty="0"/>
              <a:t>What’s a data portal &amp; what’s a </a:t>
            </a:r>
            <a:r>
              <a:rPr lang="en-US" sz="3600" dirty="0" smtClean="0"/>
              <a:t>metadata </a:t>
            </a:r>
            <a:r>
              <a:rPr lang="en-US" sz="3600" dirty="0"/>
              <a:t>registry?</a:t>
            </a:r>
          </a:p>
          <a:p>
            <a:pPr marL="571500" indent="-571500">
              <a:buFont typeface="Arial" pitchFamily="34" charset="0"/>
              <a:buChar char="•"/>
            </a:pPr>
            <a:r>
              <a:rPr lang="en-US" sz="3600" dirty="0" smtClean="0"/>
              <a:t>Submitting information about my data – what do I need?</a:t>
            </a:r>
          </a:p>
          <a:p>
            <a:pPr marL="571500" indent="-571500">
              <a:buFont typeface="Arial" pitchFamily="34" charset="0"/>
              <a:buChar char="•"/>
            </a:pPr>
            <a:r>
              <a:rPr lang="en-US" sz="3600" dirty="0" smtClean="0"/>
              <a:t>Some relevant data portals &amp; metadata registries </a:t>
            </a:r>
            <a:r>
              <a:rPr lang="en-US" sz="3600" dirty="0"/>
              <a:t>for </a:t>
            </a:r>
            <a:r>
              <a:rPr lang="en-US" sz="3600" dirty="0" smtClean="0"/>
              <a:t>science data</a:t>
            </a:r>
            <a:endParaRPr lang="en-US" sz="3600"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200" y="2209798"/>
            <a:ext cx="6025909" cy="6732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306457" y="9100810"/>
            <a:ext cx="6400800" cy="261610"/>
          </a:xfrm>
          <a:prstGeom prst="rect">
            <a:avLst/>
          </a:prstGeom>
          <a:noFill/>
        </p:spPr>
        <p:txBody>
          <a:bodyPr wrap="square" rtlCol="0">
            <a:spAutoFit/>
          </a:bodyPr>
          <a:lstStyle/>
          <a:p>
            <a:r>
              <a:rPr lang="en-US" sz="1100" dirty="0">
                <a:solidFill>
                  <a:schemeClr val="tx1"/>
                </a:solidFill>
                <a:hlinkClick r:id="rId3"/>
              </a:rPr>
              <a:t>http://</a:t>
            </a:r>
            <a:r>
              <a:rPr lang="en-US" sz="1100" dirty="0" smtClean="0">
                <a:solidFill>
                  <a:schemeClr val="tx1"/>
                </a:solidFill>
                <a:hlinkClick r:id="rId3"/>
              </a:rPr>
              <a:t>www.besthomeschooling.org/images/Gateways.jpg</a:t>
            </a:r>
            <a:r>
              <a:rPr lang="en-US" sz="1100" dirty="0" smtClean="0">
                <a:solidFill>
                  <a:schemeClr val="tx1"/>
                </a:solidFill>
              </a:rPr>
              <a:t> </a:t>
            </a:r>
            <a:endParaRPr lang="en-US" sz="1100" dirty="0">
              <a:solidFill>
                <a:schemeClr val="tx1"/>
              </a:solidFill>
            </a:endParaRPr>
          </a:p>
        </p:txBody>
      </p:sp>
    </p:spTree>
    <p:extLst>
      <p:ext uri="{BB962C8B-B14F-4D97-AF65-F5344CB8AC3E}">
        <p14:creationId xmlns:p14="http://schemas.microsoft.com/office/powerpoint/2010/main" val="84834658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What’s a data portal?</a:t>
            </a:r>
            <a:endParaRPr lang="en-US" dirty="0"/>
          </a:p>
        </p:txBody>
      </p:sp>
      <p:grpSp>
        <p:nvGrpSpPr>
          <p:cNvPr id="3" name="Group 2"/>
          <p:cNvGrpSpPr/>
          <p:nvPr/>
        </p:nvGrpSpPr>
        <p:grpSpPr>
          <a:xfrm>
            <a:off x="643339" y="2286000"/>
            <a:ext cx="11861800" cy="6565900"/>
            <a:chOff x="643339" y="2286000"/>
            <a:chExt cx="11861800" cy="6565900"/>
          </a:xfrm>
        </p:grpSpPr>
        <p:sp>
          <p:nvSpPr>
            <p:cNvPr id="7" name="Freeform 6"/>
            <p:cNvSpPr/>
            <p:nvPr/>
          </p:nvSpPr>
          <p:spPr>
            <a:xfrm>
              <a:off x="4913587" y="2942590"/>
              <a:ext cx="7591552" cy="5252720"/>
            </a:xfrm>
            <a:custGeom>
              <a:avLst/>
              <a:gdLst>
                <a:gd name="connsiteX0" fmla="*/ 875471 w 5252720"/>
                <a:gd name="connsiteY0" fmla="*/ 0 h 7591552"/>
                <a:gd name="connsiteX1" fmla="*/ 4377249 w 5252720"/>
                <a:gd name="connsiteY1" fmla="*/ 0 h 7591552"/>
                <a:gd name="connsiteX2" fmla="*/ 5252720 w 5252720"/>
                <a:gd name="connsiteY2" fmla="*/ 875471 h 7591552"/>
                <a:gd name="connsiteX3" fmla="*/ 5252720 w 5252720"/>
                <a:gd name="connsiteY3" fmla="*/ 7591552 h 7591552"/>
                <a:gd name="connsiteX4" fmla="*/ 5252720 w 5252720"/>
                <a:gd name="connsiteY4" fmla="*/ 7591552 h 7591552"/>
                <a:gd name="connsiteX5" fmla="*/ 0 w 5252720"/>
                <a:gd name="connsiteY5" fmla="*/ 7591552 h 7591552"/>
                <a:gd name="connsiteX6" fmla="*/ 0 w 5252720"/>
                <a:gd name="connsiteY6" fmla="*/ 7591552 h 7591552"/>
                <a:gd name="connsiteX7" fmla="*/ 0 w 5252720"/>
                <a:gd name="connsiteY7" fmla="*/ 875471 h 7591552"/>
                <a:gd name="connsiteX8" fmla="*/ 875471 w 5252720"/>
                <a:gd name="connsiteY8" fmla="*/ 0 h 75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2720" h="7591552">
                  <a:moveTo>
                    <a:pt x="5252720" y="1265284"/>
                  </a:moveTo>
                  <a:lnTo>
                    <a:pt x="5252720" y="6326268"/>
                  </a:lnTo>
                  <a:cubicBezTo>
                    <a:pt x="5252720" y="7025065"/>
                    <a:pt x="4981515" y="7591552"/>
                    <a:pt x="4646967" y="7591552"/>
                  </a:cubicBezTo>
                  <a:lnTo>
                    <a:pt x="0" y="7591552"/>
                  </a:lnTo>
                  <a:lnTo>
                    <a:pt x="0" y="7591552"/>
                  </a:lnTo>
                  <a:lnTo>
                    <a:pt x="0" y="0"/>
                  </a:lnTo>
                  <a:lnTo>
                    <a:pt x="0" y="0"/>
                  </a:lnTo>
                  <a:lnTo>
                    <a:pt x="4646967" y="0"/>
                  </a:lnTo>
                  <a:cubicBezTo>
                    <a:pt x="4981515" y="0"/>
                    <a:pt x="5252720" y="566487"/>
                    <a:pt x="5252720" y="126528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731" tIns="319282" rIns="382146" bIns="319282"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Inform viewers of the </a:t>
              </a:r>
              <a:r>
                <a:rPr lang="en-US" sz="3300" i="1" kern="1200" dirty="0" smtClean="0"/>
                <a:t>existence</a:t>
              </a:r>
              <a:r>
                <a:rPr lang="en-US" sz="3300" kern="1200" dirty="0" smtClean="0"/>
                <a:t> of data sets from public &amp; private sources</a:t>
              </a:r>
              <a:endParaRPr lang="en-US" sz="3300" kern="1200" dirty="0"/>
            </a:p>
            <a:p>
              <a:pPr marL="285750" lvl="1" indent="-285750" algn="l" defTabSz="1466850" rtl="0">
                <a:lnSpc>
                  <a:spcPct val="90000"/>
                </a:lnSpc>
                <a:spcBef>
                  <a:spcPct val="0"/>
                </a:spcBef>
                <a:spcAft>
                  <a:spcPct val="15000"/>
                </a:spcAft>
                <a:buChar char="••"/>
              </a:pPr>
              <a:r>
                <a:rPr lang="en-US" sz="3300" kern="1200" dirty="0" smtClean="0"/>
                <a:t>Inform viewers of the </a:t>
              </a:r>
              <a:r>
                <a:rPr lang="en-US" sz="3300" i="1" kern="1200" dirty="0" smtClean="0"/>
                <a:t>availability</a:t>
              </a:r>
              <a:r>
                <a:rPr lang="en-US" sz="3300" kern="1200" dirty="0" smtClean="0"/>
                <a:t> of these data sets, i.e., whether free &amp; public or accessible given privacy, confidentiality &amp; security concerns</a:t>
              </a:r>
              <a:endParaRPr lang="en-US" sz="3300" kern="1200" dirty="0"/>
            </a:p>
            <a:p>
              <a:pPr marL="285750" lvl="1" indent="-285750" algn="l" defTabSz="1466850" rtl="0">
                <a:lnSpc>
                  <a:spcPct val="90000"/>
                </a:lnSpc>
                <a:spcBef>
                  <a:spcPct val="0"/>
                </a:spcBef>
                <a:spcAft>
                  <a:spcPct val="15000"/>
                </a:spcAft>
                <a:buChar char="••"/>
              </a:pPr>
              <a:r>
                <a:rPr lang="en-US" sz="3300" kern="1200" dirty="0" smtClean="0"/>
                <a:t>Provide applications, services, news &amp; other information about the data that is collected</a:t>
              </a:r>
              <a:endParaRPr lang="en-US" sz="3300" kern="1200" dirty="0"/>
            </a:p>
          </p:txBody>
        </p:sp>
        <p:sp>
          <p:nvSpPr>
            <p:cNvPr id="8" name="Freeform 7"/>
            <p:cNvSpPr/>
            <p:nvPr/>
          </p:nvSpPr>
          <p:spPr>
            <a:xfrm>
              <a:off x="643339" y="2286000"/>
              <a:ext cx="4270248" cy="6565900"/>
            </a:xfrm>
            <a:custGeom>
              <a:avLst/>
              <a:gdLst>
                <a:gd name="connsiteX0" fmla="*/ 0 w 4270248"/>
                <a:gd name="connsiteY0" fmla="*/ 711722 h 6565900"/>
                <a:gd name="connsiteX1" fmla="*/ 711722 w 4270248"/>
                <a:gd name="connsiteY1" fmla="*/ 0 h 6565900"/>
                <a:gd name="connsiteX2" fmla="*/ 3558526 w 4270248"/>
                <a:gd name="connsiteY2" fmla="*/ 0 h 6565900"/>
                <a:gd name="connsiteX3" fmla="*/ 4270248 w 4270248"/>
                <a:gd name="connsiteY3" fmla="*/ 711722 h 6565900"/>
                <a:gd name="connsiteX4" fmla="*/ 4270248 w 4270248"/>
                <a:gd name="connsiteY4" fmla="*/ 5854178 h 6565900"/>
                <a:gd name="connsiteX5" fmla="*/ 3558526 w 4270248"/>
                <a:gd name="connsiteY5" fmla="*/ 6565900 h 6565900"/>
                <a:gd name="connsiteX6" fmla="*/ 711722 w 4270248"/>
                <a:gd name="connsiteY6" fmla="*/ 6565900 h 6565900"/>
                <a:gd name="connsiteX7" fmla="*/ 0 w 4270248"/>
                <a:gd name="connsiteY7" fmla="*/ 5854178 h 6565900"/>
                <a:gd name="connsiteX8" fmla="*/ 0 w 4270248"/>
                <a:gd name="connsiteY8" fmla="*/ 711722 h 656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0248" h="6565900">
                  <a:moveTo>
                    <a:pt x="0" y="711722"/>
                  </a:moveTo>
                  <a:cubicBezTo>
                    <a:pt x="0" y="318649"/>
                    <a:pt x="318649" y="0"/>
                    <a:pt x="711722" y="0"/>
                  </a:cubicBezTo>
                  <a:lnTo>
                    <a:pt x="3558526" y="0"/>
                  </a:lnTo>
                  <a:cubicBezTo>
                    <a:pt x="3951599" y="0"/>
                    <a:pt x="4270248" y="318649"/>
                    <a:pt x="4270248" y="711722"/>
                  </a:cubicBezTo>
                  <a:lnTo>
                    <a:pt x="4270248" y="5854178"/>
                  </a:lnTo>
                  <a:cubicBezTo>
                    <a:pt x="4270248" y="6247251"/>
                    <a:pt x="3951599" y="6565900"/>
                    <a:pt x="3558526" y="6565900"/>
                  </a:cubicBezTo>
                  <a:lnTo>
                    <a:pt x="711722" y="6565900"/>
                  </a:lnTo>
                  <a:cubicBezTo>
                    <a:pt x="318649" y="6565900"/>
                    <a:pt x="0" y="6247251"/>
                    <a:pt x="0" y="5854178"/>
                  </a:cubicBezTo>
                  <a:lnTo>
                    <a:pt x="0" y="711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72286" tIns="290371" rIns="372286" bIns="290371" numCol="1" spcCol="1270" anchor="ctr" anchorCtr="0">
              <a:noAutofit/>
            </a:bodyPr>
            <a:lstStyle/>
            <a:p>
              <a:pPr lvl="0" algn="ctr" defTabSz="1911350" rtl="0">
                <a:lnSpc>
                  <a:spcPct val="90000"/>
                </a:lnSpc>
                <a:spcBef>
                  <a:spcPct val="0"/>
                </a:spcBef>
                <a:spcAft>
                  <a:spcPct val="35000"/>
                </a:spcAft>
              </a:pPr>
              <a:r>
                <a:rPr lang="en-US" sz="4300" kern="1200" dirty="0" smtClean="0"/>
                <a:t>A web site that pulls together information about data sets on a subject area from diverse sources in a unified way to:</a:t>
              </a:r>
              <a:endParaRPr lang="en-US" sz="4300" kern="1200" dirty="0"/>
            </a:p>
          </p:txBody>
        </p:sp>
      </p:grpSp>
      <p:sp>
        <p:nvSpPr>
          <p:cNvPr id="5" name="Rectangle 1"/>
          <p:cNvSpPr>
            <a:spLocks noChangeArrowheads="1"/>
          </p:cNvSpPr>
          <p:nvPr/>
        </p:nvSpPr>
        <p:spPr bwMode="auto">
          <a:xfrm>
            <a:off x="571500" y="5103813"/>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1240162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What’s a metadata registry?</a:t>
            </a:r>
            <a:endParaRPr lang="en-US" dirty="0"/>
          </a:p>
        </p:txBody>
      </p:sp>
      <p:grpSp>
        <p:nvGrpSpPr>
          <p:cNvPr id="10" name="Group 9"/>
          <p:cNvGrpSpPr/>
          <p:nvPr/>
        </p:nvGrpSpPr>
        <p:grpSpPr>
          <a:xfrm>
            <a:off x="643339" y="2286000"/>
            <a:ext cx="11861800" cy="6565900"/>
            <a:chOff x="643339" y="2286000"/>
            <a:chExt cx="11861800" cy="6565900"/>
          </a:xfrm>
        </p:grpSpPr>
        <p:sp>
          <p:nvSpPr>
            <p:cNvPr id="11" name="Freeform 10"/>
            <p:cNvSpPr/>
            <p:nvPr/>
          </p:nvSpPr>
          <p:spPr>
            <a:xfrm>
              <a:off x="4913587" y="2942590"/>
              <a:ext cx="7591552" cy="5252720"/>
            </a:xfrm>
            <a:custGeom>
              <a:avLst/>
              <a:gdLst>
                <a:gd name="connsiteX0" fmla="*/ 875471 w 5252720"/>
                <a:gd name="connsiteY0" fmla="*/ 0 h 7591552"/>
                <a:gd name="connsiteX1" fmla="*/ 4377249 w 5252720"/>
                <a:gd name="connsiteY1" fmla="*/ 0 h 7591552"/>
                <a:gd name="connsiteX2" fmla="*/ 5252720 w 5252720"/>
                <a:gd name="connsiteY2" fmla="*/ 875471 h 7591552"/>
                <a:gd name="connsiteX3" fmla="*/ 5252720 w 5252720"/>
                <a:gd name="connsiteY3" fmla="*/ 7591552 h 7591552"/>
                <a:gd name="connsiteX4" fmla="*/ 5252720 w 5252720"/>
                <a:gd name="connsiteY4" fmla="*/ 7591552 h 7591552"/>
                <a:gd name="connsiteX5" fmla="*/ 0 w 5252720"/>
                <a:gd name="connsiteY5" fmla="*/ 7591552 h 7591552"/>
                <a:gd name="connsiteX6" fmla="*/ 0 w 5252720"/>
                <a:gd name="connsiteY6" fmla="*/ 7591552 h 7591552"/>
                <a:gd name="connsiteX7" fmla="*/ 0 w 5252720"/>
                <a:gd name="connsiteY7" fmla="*/ 875471 h 7591552"/>
                <a:gd name="connsiteX8" fmla="*/ 875471 w 5252720"/>
                <a:gd name="connsiteY8" fmla="*/ 0 h 759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2720" h="7591552">
                  <a:moveTo>
                    <a:pt x="5252720" y="1265284"/>
                  </a:moveTo>
                  <a:lnTo>
                    <a:pt x="5252720" y="6326268"/>
                  </a:lnTo>
                  <a:cubicBezTo>
                    <a:pt x="5252720" y="7025065"/>
                    <a:pt x="4981515" y="7591552"/>
                    <a:pt x="4646967" y="7591552"/>
                  </a:cubicBezTo>
                  <a:lnTo>
                    <a:pt x="0" y="7591552"/>
                  </a:lnTo>
                  <a:lnTo>
                    <a:pt x="0" y="7591552"/>
                  </a:lnTo>
                  <a:lnTo>
                    <a:pt x="0" y="0"/>
                  </a:lnTo>
                  <a:lnTo>
                    <a:pt x="0" y="0"/>
                  </a:lnTo>
                  <a:lnTo>
                    <a:pt x="4646967" y="0"/>
                  </a:lnTo>
                  <a:cubicBezTo>
                    <a:pt x="4981515" y="0"/>
                    <a:pt x="5252720" y="566487"/>
                    <a:pt x="5252720" y="126528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5731" tIns="319282" rIns="382146" bIns="319282" numCol="1" spcCol="1270" anchor="ctr" anchorCtr="0">
              <a:noAutofit/>
            </a:bodyPr>
            <a:lstStyle/>
            <a:p>
              <a:pPr marL="285750" lvl="1" indent="-285750" algn="l" defTabSz="1466850" rtl="0">
                <a:lnSpc>
                  <a:spcPct val="90000"/>
                </a:lnSpc>
                <a:spcBef>
                  <a:spcPct val="0"/>
                </a:spcBef>
                <a:spcAft>
                  <a:spcPct val="15000"/>
                </a:spcAft>
                <a:buChar char="••"/>
              </a:pPr>
              <a:r>
                <a:rPr lang="en-US" sz="3300" kern="1200" dirty="0" smtClean="0"/>
                <a:t>Identification – to differentiate your data from others, often by assigning a unique identifier</a:t>
              </a:r>
              <a:endParaRPr lang="en-US" sz="3300" kern="1200" dirty="0"/>
            </a:p>
            <a:p>
              <a:pPr marL="285750" lvl="1" indent="-285750" algn="l" defTabSz="1466850" rtl="0">
                <a:lnSpc>
                  <a:spcPct val="90000"/>
                </a:lnSpc>
                <a:spcBef>
                  <a:spcPct val="0"/>
                </a:spcBef>
                <a:spcAft>
                  <a:spcPct val="15000"/>
                </a:spcAft>
                <a:buChar char="••"/>
              </a:pPr>
              <a:r>
                <a:rPr lang="en-US" sz="3300" kern="1200" dirty="0" smtClean="0"/>
                <a:t>Provenance – to establish the source of the data &amp; metadata</a:t>
              </a:r>
              <a:endParaRPr lang="en-US" sz="3300" kern="1200" dirty="0"/>
            </a:p>
            <a:p>
              <a:pPr marL="285750" lvl="1" indent="-285750" defTabSz="1466850">
                <a:lnSpc>
                  <a:spcPct val="90000"/>
                </a:lnSpc>
                <a:spcAft>
                  <a:spcPct val="15000"/>
                </a:spcAft>
                <a:buChar char="••"/>
              </a:pPr>
              <a:r>
                <a:rPr lang="en-US" sz="3300" dirty="0" smtClean="0"/>
                <a:t>Quality monitoring </a:t>
              </a:r>
              <a:r>
                <a:rPr lang="en-US" sz="3300" kern="1200" dirty="0" smtClean="0"/>
                <a:t>of the metadata -  usually by requiring or recommending metadata standards to use in describing the data</a:t>
              </a:r>
              <a:endParaRPr lang="en-US" sz="3300" kern="1200" dirty="0"/>
            </a:p>
          </p:txBody>
        </p:sp>
        <p:sp>
          <p:nvSpPr>
            <p:cNvPr id="12" name="Freeform 11"/>
            <p:cNvSpPr/>
            <p:nvPr/>
          </p:nvSpPr>
          <p:spPr>
            <a:xfrm>
              <a:off x="643339" y="2286000"/>
              <a:ext cx="4270248" cy="6565900"/>
            </a:xfrm>
            <a:custGeom>
              <a:avLst/>
              <a:gdLst>
                <a:gd name="connsiteX0" fmla="*/ 0 w 4270248"/>
                <a:gd name="connsiteY0" fmla="*/ 711722 h 6565900"/>
                <a:gd name="connsiteX1" fmla="*/ 711722 w 4270248"/>
                <a:gd name="connsiteY1" fmla="*/ 0 h 6565900"/>
                <a:gd name="connsiteX2" fmla="*/ 3558526 w 4270248"/>
                <a:gd name="connsiteY2" fmla="*/ 0 h 6565900"/>
                <a:gd name="connsiteX3" fmla="*/ 4270248 w 4270248"/>
                <a:gd name="connsiteY3" fmla="*/ 711722 h 6565900"/>
                <a:gd name="connsiteX4" fmla="*/ 4270248 w 4270248"/>
                <a:gd name="connsiteY4" fmla="*/ 5854178 h 6565900"/>
                <a:gd name="connsiteX5" fmla="*/ 3558526 w 4270248"/>
                <a:gd name="connsiteY5" fmla="*/ 6565900 h 6565900"/>
                <a:gd name="connsiteX6" fmla="*/ 711722 w 4270248"/>
                <a:gd name="connsiteY6" fmla="*/ 6565900 h 6565900"/>
                <a:gd name="connsiteX7" fmla="*/ 0 w 4270248"/>
                <a:gd name="connsiteY7" fmla="*/ 5854178 h 6565900"/>
                <a:gd name="connsiteX8" fmla="*/ 0 w 4270248"/>
                <a:gd name="connsiteY8" fmla="*/ 711722 h 6565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0248" h="6565900">
                  <a:moveTo>
                    <a:pt x="0" y="711722"/>
                  </a:moveTo>
                  <a:cubicBezTo>
                    <a:pt x="0" y="318649"/>
                    <a:pt x="318649" y="0"/>
                    <a:pt x="711722" y="0"/>
                  </a:cubicBezTo>
                  <a:lnTo>
                    <a:pt x="3558526" y="0"/>
                  </a:lnTo>
                  <a:cubicBezTo>
                    <a:pt x="3951599" y="0"/>
                    <a:pt x="4270248" y="318649"/>
                    <a:pt x="4270248" y="711722"/>
                  </a:cubicBezTo>
                  <a:lnTo>
                    <a:pt x="4270248" y="5854178"/>
                  </a:lnTo>
                  <a:cubicBezTo>
                    <a:pt x="4270248" y="6247251"/>
                    <a:pt x="3951599" y="6565900"/>
                    <a:pt x="3558526" y="6565900"/>
                  </a:cubicBezTo>
                  <a:lnTo>
                    <a:pt x="711722" y="6565900"/>
                  </a:lnTo>
                  <a:cubicBezTo>
                    <a:pt x="318649" y="6565900"/>
                    <a:pt x="0" y="6247251"/>
                    <a:pt x="0" y="5854178"/>
                  </a:cubicBezTo>
                  <a:lnTo>
                    <a:pt x="0" y="7117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5146" tIns="301801" rIns="395146" bIns="301801" numCol="1" spcCol="1270" anchor="ctr" anchorCtr="0">
              <a:noAutofit/>
            </a:bodyPr>
            <a:lstStyle/>
            <a:p>
              <a:pPr lvl="0" algn="ctr" defTabSz="2178050" rtl="0">
                <a:lnSpc>
                  <a:spcPct val="90000"/>
                </a:lnSpc>
                <a:spcBef>
                  <a:spcPct val="0"/>
                </a:spcBef>
                <a:spcAft>
                  <a:spcPct val="35000"/>
                </a:spcAft>
              </a:pPr>
              <a:r>
                <a:rPr lang="en-US" sz="4300" kern="1200" dirty="0" smtClean="0"/>
                <a:t>An information system that supports the registration of metadata for purposes of:</a:t>
              </a:r>
              <a:endParaRPr lang="en-US" sz="4300" kern="1200" dirty="0"/>
            </a:p>
          </p:txBody>
        </p:sp>
      </p:grpSp>
      <p:graphicFrame>
        <p:nvGraphicFramePr>
          <p:cNvPr id="4" name="Table 3"/>
          <p:cNvGraphicFramePr>
            <a:graphicFrameLocks noGrp="1"/>
          </p:cNvGraphicFramePr>
          <p:nvPr>
            <p:extLst>
              <p:ext uri="{D42A27DB-BD31-4B8C-83A1-F6EECF244321}">
                <p14:modId xmlns:p14="http://schemas.microsoft.com/office/powerpoint/2010/main" val="2429732653"/>
              </p:ext>
            </p:extLst>
          </p:nvPr>
        </p:nvGraphicFramePr>
        <p:xfrm>
          <a:off x="330200" y="8991600"/>
          <a:ext cx="12268200" cy="548640"/>
        </p:xfrm>
        <a:graphic>
          <a:graphicData uri="http://schemas.openxmlformats.org/drawingml/2006/table">
            <a:tbl>
              <a:tblPr/>
              <a:tblGrid>
                <a:gridCol w="12268200"/>
              </a:tblGrid>
              <a:tr h="135890">
                <a:tc>
                  <a:txBody>
                    <a:bodyPr/>
                    <a:lstStyle/>
                    <a:p>
                      <a:r>
                        <a:rPr lang="en-US" sz="1200" b="1" dirty="0"/>
                        <a:t>Source Publication</a:t>
                      </a:r>
                      <a:r>
                        <a:rPr lang="en-US" sz="1200" b="1" dirty="0" smtClean="0"/>
                        <a:t>:  </a:t>
                      </a:r>
                      <a:endParaRPr lang="en-US" sz="1200" dirty="0"/>
                    </a:p>
                  </a:txBody>
                  <a:tcPr anchor="ctr">
                    <a:lnL>
                      <a:noFill/>
                    </a:lnL>
                    <a:lnR>
                      <a:noFill/>
                    </a:lnR>
                    <a:lnT>
                      <a:noFill/>
                    </a:lnT>
                    <a:lnB>
                      <a:noFill/>
                    </a:lnB>
                  </a:tcPr>
                </a:tc>
              </a:tr>
              <a:tr h="0">
                <a:tc>
                  <a:txBody>
                    <a:bodyPr/>
                    <a:lstStyle/>
                    <a:p>
                      <a:r>
                        <a:rPr lang="en-US" sz="1200" dirty="0"/>
                        <a:t>ISO/IEC International Standard 11179-3 - Information technology - Metadata registries (MDR) - Part 1: Framework, March 2004.</a:t>
                      </a:r>
                    </a:p>
                  </a:txBody>
                  <a:tcPr anchor="ctr">
                    <a:lnL>
                      <a:noFill/>
                    </a:lnL>
                    <a:lnR>
                      <a:noFill/>
                    </a:lnR>
                    <a:lnT>
                      <a:noFill/>
                    </a:lnT>
                    <a:lnB>
                      <a:noFill/>
                    </a:lnB>
                  </a:tcPr>
                </a:tc>
              </a:tr>
            </a:tbl>
          </a:graphicData>
        </a:graphic>
      </p:graphicFrame>
      <p:sp>
        <p:nvSpPr>
          <p:cNvPr id="5" name="Rectangle 1"/>
          <p:cNvSpPr>
            <a:spLocks noChangeArrowheads="1"/>
          </p:cNvSpPr>
          <p:nvPr/>
        </p:nvSpPr>
        <p:spPr bwMode="auto">
          <a:xfrm>
            <a:off x="571500" y="5103813"/>
            <a:ext cx="13004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5729502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609600"/>
            <a:ext cx="11703050" cy="1177925"/>
          </a:xfrm>
        </p:spPr>
        <p:txBody>
          <a:bodyPr/>
          <a:lstStyle/>
          <a:p>
            <a:pPr marL="571500" indent="-571500"/>
            <a:r>
              <a:rPr lang="en-US" dirty="0" smtClean="0"/>
              <a:t>Submitting information about your data</a:t>
            </a:r>
            <a:endParaRPr lang="en-US" dirty="0"/>
          </a:p>
        </p:txBody>
      </p:sp>
      <p:sp>
        <p:nvSpPr>
          <p:cNvPr id="3" name="Content Placeholder 2"/>
          <p:cNvSpPr>
            <a:spLocks noGrp="1"/>
          </p:cNvSpPr>
          <p:nvPr>
            <p:ph sz="half" idx="2"/>
          </p:nvPr>
        </p:nvSpPr>
        <p:spPr>
          <a:xfrm>
            <a:off x="6578600" y="3886200"/>
            <a:ext cx="5745163" cy="4881563"/>
          </a:xfrm>
        </p:spPr>
        <p:txBody>
          <a:bodyPr/>
          <a:lstStyle/>
          <a:p>
            <a:r>
              <a:rPr lang="en-US" sz="3200" dirty="0" smtClean="0"/>
              <a:t>An </a:t>
            </a:r>
            <a:r>
              <a:rPr lang="en-US" sz="3200" dirty="0"/>
              <a:t>idea about how best to represent your data to your </a:t>
            </a:r>
            <a:r>
              <a:rPr lang="en-US" sz="3200" dirty="0" smtClean="0"/>
              <a:t>community</a:t>
            </a:r>
          </a:p>
          <a:p>
            <a:r>
              <a:rPr lang="en-US" sz="3200" dirty="0"/>
              <a:t>Project documentation that would help you describe your </a:t>
            </a:r>
            <a:r>
              <a:rPr lang="en-US" sz="3200" dirty="0" smtClean="0"/>
              <a:t>data</a:t>
            </a:r>
            <a:endParaRPr lang="en-US" sz="3200" dirty="0"/>
          </a:p>
          <a:p>
            <a:r>
              <a:rPr lang="en-US" sz="3200" dirty="0" smtClean="0"/>
              <a:t>High level descriptive </a:t>
            </a:r>
            <a:r>
              <a:rPr lang="en-US" sz="3200" dirty="0"/>
              <a:t>information in </a:t>
            </a:r>
            <a:r>
              <a:rPr lang="en-US" sz="3200" dirty="0" smtClean="0"/>
              <a:t>hand about your data</a:t>
            </a:r>
          </a:p>
          <a:p>
            <a:endParaRPr lang="en-US" sz="2600" dirty="0" smtClean="0"/>
          </a:p>
        </p:txBody>
      </p:sp>
      <p:sp>
        <p:nvSpPr>
          <p:cNvPr id="5" name="Text Placeholder 4"/>
          <p:cNvSpPr>
            <a:spLocks noGrp="1"/>
          </p:cNvSpPr>
          <p:nvPr>
            <p:ph type="body" sz="quarter" idx="3"/>
          </p:nvPr>
        </p:nvSpPr>
        <p:spPr>
          <a:xfrm>
            <a:off x="5969000" y="2286000"/>
            <a:ext cx="6613525" cy="1295400"/>
          </a:xfrm>
        </p:spPr>
        <p:txBody>
          <a:bodyPr/>
          <a:lstStyle/>
          <a:p>
            <a:r>
              <a:rPr lang="en-US" sz="4000" dirty="0" smtClean="0"/>
              <a:t>What do you need to know?  </a:t>
            </a:r>
            <a:endParaRPr lang="en-US" sz="4000" dirty="0"/>
          </a:p>
        </p:txBody>
      </p:sp>
      <p:pic>
        <p:nvPicPr>
          <p:cNvPr id="819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4648200"/>
            <a:ext cx="3886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4"/>
          <p:cNvSpPr>
            <a:spLocks noGrp="1"/>
          </p:cNvSpPr>
          <p:nvPr>
            <p:ph type="body" sz="quarter" idx="3"/>
          </p:nvPr>
        </p:nvSpPr>
        <p:spPr>
          <a:xfrm>
            <a:off x="749300" y="2057400"/>
            <a:ext cx="3505200" cy="1981200"/>
          </a:xfrm>
        </p:spPr>
        <p:txBody>
          <a:bodyPr/>
          <a:lstStyle/>
          <a:p>
            <a:r>
              <a:rPr lang="en-US" sz="4000" dirty="0"/>
              <a:t>New at this</a:t>
            </a:r>
            <a:r>
              <a:rPr lang="en-US" sz="4000" dirty="0" smtClean="0"/>
              <a:t>?  -- No need to panic</a:t>
            </a:r>
            <a:endParaRPr lang="en-US" sz="4000" dirty="0"/>
          </a:p>
        </p:txBody>
      </p:sp>
      <p:sp>
        <p:nvSpPr>
          <p:cNvPr id="7" name="TextBox 6"/>
          <p:cNvSpPr txBox="1"/>
          <p:nvPr/>
        </p:nvSpPr>
        <p:spPr>
          <a:xfrm>
            <a:off x="444500" y="8632195"/>
            <a:ext cx="4114800" cy="261610"/>
          </a:xfrm>
          <a:prstGeom prst="rect">
            <a:avLst/>
          </a:prstGeom>
          <a:noFill/>
        </p:spPr>
        <p:txBody>
          <a:bodyPr wrap="square" rtlCol="0">
            <a:spAutoFit/>
          </a:bodyPr>
          <a:lstStyle/>
          <a:p>
            <a:pPr eaLnBrk="1" hangingPunct="1"/>
            <a:r>
              <a:rPr lang="en-US" sz="1100" dirty="0">
                <a:solidFill>
                  <a:schemeClr val="tx1"/>
                </a:solidFill>
                <a:hlinkClick r:id="rId3"/>
              </a:rPr>
              <a:t>http://</a:t>
            </a:r>
            <a:r>
              <a:rPr lang="en-US" sz="1100" dirty="0" smtClean="0">
                <a:solidFill>
                  <a:schemeClr val="tx1"/>
                </a:solidFill>
                <a:hlinkClick r:id="rId3"/>
              </a:rPr>
              <a:t>images.colourbox.com/thumb_COLOURBOX3906460.jpg</a:t>
            </a:r>
            <a:endParaRPr lang="en-US" dirty="0"/>
          </a:p>
        </p:txBody>
      </p:sp>
    </p:spTree>
    <p:extLst>
      <p:ext uri="{BB962C8B-B14F-4D97-AF65-F5344CB8AC3E}">
        <p14:creationId xmlns:p14="http://schemas.microsoft.com/office/powerpoint/2010/main" val="427549981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pPr marL="571500" indent="-571500"/>
            <a:r>
              <a:rPr lang="en-US" dirty="0" smtClean="0"/>
              <a:t>Key high level descriptive </a:t>
            </a:r>
            <a:br>
              <a:rPr lang="en-US" dirty="0" smtClean="0"/>
            </a:br>
            <a:r>
              <a:rPr lang="en-US" dirty="0" smtClean="0"/>
              <a:t>information to know about your data</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210559409"/>
              </p:ext>
            </p:extLst>
          </p:nvPr>
        </p:nvGraphicFramePr>
        <p:xfrm>
          <a:off x="482600" y="2362200"/>
          <a:ext cx="11861800" cy="6565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302090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838199"/>
            <a:ext cx="11703050" cy="1177925"/>
          </a:xfrm>
        </p:spPr>
        <p:txBody>
          <a:bodyPr/>
          <a:lstStyle/>
          <a:p>
            <a:r>
              <a:rPr lang="en-US" dirty="0" smtClean="0"/>
              <a:t>Information submission tools</a:t>
            </a:r>
            <a:endParaRPr lang="en-US" dirty="0"/>
          </a:p>
        </p:txBody>
      </p:sp>
      <p:sp>
        <p:nvSpPr>
          <p:cNvPr id="3" name="Text Placeholder 2"/>
          <p:cNvSpPr>
            <a:spLocks noGrp="1"/>
          </p:cNvSpPr>
          <p:nvPr>
            <p:ph type="body" idx="1"/>
          </p:nvPr>
        </p:nvSpPr>
        <p:spPr>
          <a:xfrm>
            <a:off x="711200" y="2057400"/>
            <a:ext cx="5745163" cy="1627187"/>
          </a:xfrm>
        </p:spPr>
        <p:txBody>
          <a:bodyPr/>
          <a:lstStyle/>
          <a:p>
            <a:r>
              <a:rPr lang="en-US" sz="3200" dirty="0"/>
              <a:t>Data portal / metadata registry </a:t>
            </a:r>
            <a:br>
              <a:rPr lang="en-US" sz="3200" dirty="0"/>
            </a:br>
            <a:r>
              <a:rPr lang="en-US" sz="3200" dirty="0"/>
              <a:t>submission tools </a:t>
            </a:r>
          </a:p>
        </p:txBody>
      </p:sp>
      <p:sp>
        <p:nvSpPr>
          <p:cNvPr id="6" name="Content Placeholder 5"/>
          <p:cNvSpPr>
            <a:spLocks noGrp="1"/>
          </p:cNvSpPr>
          <p:nvPr>
            <p:ph sz="half" idx="2"/>
          </p:nvPr>
        </p:nvSpPr>
        <p:spPr>
          <a:xfrm>
            <a:off x="635000" y="3810000"/>
            <a:ext cx="5745163" cy="5213350"/>
          </a:xfrm>
        </p:spPr>
        <p:txBody>
          <a:bodyPr/>
          <a:lstStyle/>
          <a:p>
            <a:r>
              <a:rPr lang="en-US" sz="2800" dirty="0" smtClean="0"/>
              <a:t>Most / many have submission tools that help you walk through the submission process</a:t>
            </a:r>
          </a:p>
          <a:p>
            <a:r>
              <a:rPr lang="en-US" sz="2800" dirty="0" smtClean="0"/>
              <a:t>Metadata </a:t>
            </a:r>
            <a:r>
              <a:rPr lang="en-US" sz="2800" dirty="0"/>
              <a:t>standards may be required depending upon the portal / </a:t>
            </a:r>
            <a:r>
              <a:rPr lang="en-US" sz="2800" dirty="0" smtClean="0"/>
              <a:t>registry for the information submitted</a:t>
            </a:r>
          </a:p>
          <a:p>
            <a:r>
              <a:rPr lang="en-US" sz="2800" dirty="0" smtClean="0"/>
              <a:t>If required, metadata </a:t>
            </a:r>
            <a:r>
              <a:rPr lang="en-US" sz="2800" dirty="0"/>
              <a:t>standards are usually built into </a:t>
            </a:r>
            <a:r>
              <a:rPr lang="en-US" sz="2800" dirty="0" smtClean="0"/>
              <a:t>tools with required &amp; optional information requested </a:t>
            </a:r>
            <a:endParaRPr lang="en-US" sz="2800" dirty="0"/>
          </a:p>
          <a:p>
            <a:endParaRPr lang="en-US" dirty="0"/>
          </a:p>
        </p:txBody>
      </p:sp>
      <p:sp>
        <p:nvSpPr>
          <p:cNvPr id="4" name="Text Placeholder 3"/>
          <p:cNvSpPr>
            <a:spLocks noGrp="1"/>
          </p:cNvSpPr>
          <p:nvPr>
            <p:ph type="body" sz="quarter" idx="3"/>
          </p:nvPr>
        </p:nvSpPr>
        <p:spPr>
          <a:xfrm>
            <a:off x="6654800" y="2362200"/>
            <a:ext cx="5748337" cy="560387"/>
          </a:xfrm>
        </p:spPr>
        <p:txBody>
          <a:bodyPr/>
          <a:lstStyle/>
          <a:p>
            <a:r>
              <a:rPr lang="en-US" sz="3200" dirty="0" err="1" smtClean="0"/>
              <a:t>Datacasting</a:t>
            </a:r>
            <a:r>
              <a:rPr lang="en-US" sz="3200" dirty="0" smtClean="0"/>
              <a:t> tools</a:t>
            </a:r>
            <a:endParaRPr lang="en-US" sz="3200" dirty="0"/>
          </a:p>
        </p:txBody>
      </p:sp>
      <p:sp>
        <p:nvSpPr>
          <p:cNvPr id="5" name="Content Placeholder 4"/>
          <p:cNvSpPr>
            <a:spLocks noGrp="1"/>
          </p:cNvSpPr>
          <p:nvPr>
            <p:ph sz="quarter" idx="4"/>
          </p:nvPr>
        </p:nvSpPr>
        <p:spPr>
          <a:xfrm>
            <a:off x="6605588" y="3733800"/>
            <a:ext cx="5748337" cy="4978400"/>
          </a:xfrm>
        </p:spPr>
        <p:txBody>
          <a:bodyPr/>
          <a:lstStyle/>
          <a:p>
            <a:r>
              <a:rPr lang="en-US" sz="2800" dirty="0" err="1" smtClean="0"/>
              <a:t>Datacasting</a:t>
            </a:r>
            <a:r>
              <a:rPr lang="en-US" sz="2800" dirty="0" smtClean="0"/>
              <a:t> is an RSS-based technology used for distributing your Earth Science data</a:t>
            </a:r>
          </a:p>
          <a:p>
            <a:r>
              <a:rPr lang="en-US" sz="2800" dirty="0" smtClean="0"/>
              <a:t>Using a web-based submission form, you publish the availability of your data through a web-feed along with some minimal information about the data</a:t>
            </a:r>
          </a:p>
          <a:p>
            <a:r>
              <a:rPr lang="en-US" sz="2800" dirty="0" smtClean="0"/>
              <a:t>Users subscribe to the web feeds to find &amp; download data of interest, including yours!</a:t>
            </a:r>
            <a:endParaRPr lang="en-US" sz="2800" dirty="0"/>
          </a:p>
        </p:txBody>
      </p:sp>
    </p:spTree>
    <p:extLst>
      <p:ext uri="{BB962C8B-B14F-4D97-AF65-F5344CB8AC3E}">
        <p14:creationId xmlns:p14="http://schemas.microsoft.com/office/powerpoint/2010/main" val="284311603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pPr marL="571500" indent="-571500"/>
            <a:r>
              <a:rPr lang="en-US" dirty="0" smtClean="0"/>
              <a:t>Some relevant data portals / metadata registries for science data</a:t>
            </a:r>
            <a:endParaRPr lang="en-US" dirty="0"/>
          </a:p>
        </p:txBody>
      </p:sp>
      <p:sp>
        <p:nvSpPr>
          <p:cNvPr id="3" name="Content Placeholder 2"/>
          <p:cNvSpPr>
            <a:spLocks noGrp="1"/>
          </p:cNvSpPr>
          <p:nvPr>
            <p:ph idx="1"/>
          </p:nvPr>
        </p:nvSpPr>
        <p:spPr/>
        <p:txBody>
          <a:bodyPr/>
          <a:lstStyle/>
          <a:p>
            <a:r>
              <a:rPr lang="en-US" sz="2600" dirty="0" smtClean="0"/>
              <a:t>Global Spatial Data Infrastructure </a:t>
            </a:r>
          </a:p>
          <a:p>
            <a:pPr lvl="1"/>
            <a:r>
              <a:rPr lang="en-US" sz="2000" dirty="0" smtClean="0">
                <a:hlinkClick r:id="rId2"/>
              </a:rPr>
              <a:t>http</a:t>
            </a:r>
            <a:r>
              <a:rPr lang="en-US" sz="2000" dirty="0">
                <a:hlinkClick r:id="rId2"/>
              </a:rPr>
              <a:t>://www.gsdi.org/ElectronicGateways </a:t>
            </a:r>
            <a:r>
              <a:rPr lang="en-US" sz="2000" dirty="0"/>
              <a:t>(</a:t>
            </a:r>
            <a:r>
              <a:rPr lang="en-US" sz="2000" dirty="0" smtClean="0"/>
              <a:t>international)</a:t>
            </a:r>
          </a:p>
          <a:p>
            <a:r>
              <a:rPr lang="en-US" sz="2600" dirty="0" smtClean="0"/>
              <a:t>NOAA National Geophysical Data Center </a:t>
            </a:r>
          </a:p>
          <a:p>
            <a:pPr lvl="1"/>
            <a:r>
              <a:rPr lang="en-US" sz="2000" dirty="0">
                <a:hlinkClick r:id="rId3"/>
              </a:rPr>
              <a:t>http://</a:t>
            </a:r>
            <a:r>
              <a:rPr lang="en-US" sz="2000" dirty="0" smtClean="0">
                <a:hlinkClick r:id="rId3"/>
              </a:rPr>
              <a:t>www.ngdc.noaa.gov/metadata</a:t>
            </a:r>
            <a:r>
              <a:rPr lang="en-US" sz="2000" dirty="0" smtClean="0"/>
              <a:t> (metadata registry) </a:t>
            </a:r>
          </a:p>
          <a:p>
            <a:r>
              <a:rPr lang="en-US" sz="2600" dirty="0" smtClean="0"/>
              <a:t>Global Change Master Directory </a:t>
            </a:r>
          </a:p>
          <a:p>
            <a:pPr lvl="1"/>
            <a:r>
              <a:rPr lang="en-US" sz="2000" dirty="0">
                <a:hlinkClick r:id="rId4"/>
              </a:rPr>
              <a:t>http://</a:t>
            </a:r>
            <a:r>
              <a:rPr lang="en-US" sz="2000" dirty="0" smtClean="0">
                <a:hlinkClick r:id="rId4"/>
              </a:rPr>
              <a:t>gcmd.nasa.gov/index.html</a:t>
            </a:r>
            <a:r>
              <a:rPr lang="en-US" sz="2000" dirty="0" smtClean="0"/>
              <a:t> </a:t>
            </a:r>
          </a:p>
          <a:p>
            <a:r>
              <a:rPr lang="en-US" sz="2600" dirty="0" smtClean="0"/>
              <a:t>Data.gov </a:t>
            </a:r>
          </a:p>
          <a:p>
            <a:pPr lvl="1"/>
            <a:r>
              <a:rPr lang="en-US" sz="2000" dirty="0">
                <a:hlinkClick r:id="rId5"/>
              </a:rPr>
              <a:t>http://www.data.gov</a:t>
            </a:r>
            <a:r>
              <a:rPr lang="en-US" sz="2000" dirty="0" smtClean="0">
                <a:hlinkClick r:id="rId5"/>
              </a:rPr>
              <a:t>/</a:t>
            </a:r>
            <a:r>
              <a:rPr lang="en-US" sz="2000" dirty="0" smtClean="0"/>
              <a:t>  (U.S. Federal data)</a:t>
            </a:r>
          </a:p>
          <a:p>
            <a:r>
              <a:rPr lang="en-US" sz="2600" dirty="0" err="1" smtClean="0"/>
              <a:t>Databib</a:t>
            </a:r>
            <a:endParaRPr lang="en-US" sz="2600" dirty="0" smtClean="0"/>
          </a:p>
          <a:p>
            <a:pPr lvl="1"/>
            <a:r>
              <a:rPr lang="en-US" sz="2000" dirty="0">
                <a:hlinkClick r:id="rId6"/>
              </a:rPr>
              <a:t>http://databib.org</a:t>
            </a:r>
            <a:r>
              <a:rPr lang="en-US" sz="2000" dirty="0" smtClean="0">
                <a:hlinkClick r:id="rId6"/>
              </a:rPr>
              <a:t>/</a:t>
            </a:r>
            <a:r>
              <a:rPr lang="en-US" sz="2000" dirty="0" smtClean="0"/>
              <a:t> (annotated bibliography for finding data  </a:t>
            </a:r>
          </a:p>
          <a:p>
            <a:pPr marL="838200" lvl="2" indent="0">
              <a:buNone/>
            </a:pPr>
            <a:r>
              <a:rPr lang="en-US" sz="2000" dirty="0" smtClean="0"/>
              <a:t>Portals, metadata registries &amp; repositories for all kinds of data) </a:t>
            </a:r>
            <a:endParaRPr lang="en-US" sz="2000" dirty="0"/>
          </a:p>
          <a:p>
            <a:pPr lvl="1"/>
            <a:endParaRPr lang="en-US" sz="2000" dirty="0" smtClean="0"/>
          </a:p>
        </p:txBody>
      </p:sp>
      <p:pic>
        <p:nvPicPr>
          <p:cNvPr id="7" name="Content Placeholder 3" descr="Electronic Gateways | GSDI - Mozilla Firefox"/>
          <p:cNvPicPr>
            <a:picLocks noChangeAspect="1"/>
          </p:cNvPicPr>
          <p:nvPr/>
        </p:nvPicPr>
        <p:blipFill rotWithShape="1">
          <a:blip r:embed="rId7">
            <a:extLst>
              <a:ext uri="{28A0092B-C50C-407E-A947-70E740481C1C}">
                <a14:useLocalDpi xmlns:a14="http://schemas.microsoft.com/office/drawing/2010/main" val="0"/>
              </a:ext>
            </a:extLst>
          </a:blip>
          <a:srcRect t="7471" b="16586"/>
          <a:stretch/>
        </p:blipFill>
        <p:spPr bwMode="auto">
          <a:xfrm>
            <a:off x="8788400" y="2362200"/>
            <a:ext cx="3707818" cy="225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NGDC Metadata | ngdc.noaa.gov - Mozilla Firefox"/>
          <p:cNvPicPr>
            <a:picLocks noChangeAspect="1"/>
          </p:cNvPicPr>
          <p:nvPr/>
        </p:nvPicPr>
        <p:blipFill rotWithShape="1">
          <a:blip r:embed="rId8">
            <a:extLst>
              <a:ext uri="{28A0092B-C50C-407E-A947-70E740481C1C}">
                <a14:useLocalDpi xmlns:a14="http://schemas.microsoft.com/office/drawing/2010/main" val="0"/>
              </a:ext>
            </a:extLst>
          </a:blip>
          <a:srcRect t="9626" r="35186" b="20969"/>
          <a:stretch/>
        </p:blipFill>
        <p:spPr>
          <a:xfrm>
            <a:off x="8527330" y="5135592"/>
            <a:ext cx="4271231" cy="3858398"/>
          </a:xfrm>
          <a:prstGeom prst="rect">
            <a:avLst/>
          </a:prstGeom>
        </p:spPr>
      </p:pic>
      <p:pic>
        <p:nvPicPr>
          <p:cNvPr id="10" name="Picture 9" descr="Data.gov - Mozilla Firefox"/>
          <p:cNvPicPr>
            <a:picLocks noChangeAspect="1"/>
          </p:cNvPicPr>
          <p:nvPr/>
        </p:nvPicPr>
        <p:blipFill rotWithShape="1">
          <a:blip r:embed="rId9">
            <a:extLst>
              <a:ext uri="{28A0092B-C50C-407E-A947-70E740481C1C}">
                <a14:useLocalDpi xmlns:a14="http://schemas.microsoft.com/office/drawing/2010/main" val="0"/>
              </a:ext>
            </a:extLst>
          </a:blip>
          <a:srcRect l="9668" t="13477" r="15940" b="41699"/>
          <a:stretch/>
        </p:blipFill>
        <p:spPr>
          <a:xfrm>
            <a:off x="2844800" y="7064791"/>
            <a:ext cx="5130800" cy="2480807"/>
          </a:xfrm>
          <a:prstGeom prst="rect">
            <a:avLst/>
          </a:prstGeom>
        </p:spPr>
      </p:pic>
    </p:spTree>
    <p:extLst>
      <p:ext uri="{BB962C8B-B14F-4D97-AF65-F5344CB8AC3E}">
        <p14:creationId xmlns:p14="http://schemas.microsoft.com/office/powerpoint/2010/main" val="22039688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4200"/>
            <a:ext cx="11861800" cy="1397000"/>
          </a:xfrm>
        </p:spPr>
        <p:txBody>
          <a:bodyPr/>
          <a:lstStyle/>
          <a:p>
            <a:r>
              <a:rPr lang="en-US" dirty="0" smtClean="0"/>
              <a:t>Some tools </a:t>
            </a:r>
            <a:r>
              <a:rPr lang="en-US" dirty="0"/>
              <a:t>for </a:t>
            </a:r>
            <a:r>
              <a:rPr lang="en-US" dirty="0" smtClean="0"/>
              <a:t>data casting</a:t>
            </a:r>
            <a:endParaRPr lang="en-US" dirty="0"/>
          </a:p>
        </p:txBody>
      </p:sp>
      <p:sp>
        <p:nvSpPr>
          <p:cNvPr id="5" name="TextBox 4"/>
          <p:cNvSpPr txBox="1"/>
          <p:nvPr/>
        </p:nvSpPr>
        <p:spPr>
          <a:xfrm>
            <a:off x="711200" y="2362200"/>
            <a:ext cx="2743200" cy="2677656"/>
          </a:xfrm>
          <a:prstGeom prst="rect">
            <a:avLst/>
          </a:prstGeom>
          <a:noFill/>
        </p:spPr>
        <p:txBody>
          <a:bodyPr wrap="square" rtlCol="0">
            <a:spAutoFit/>
          </a:bodyPr>
          <a:lstStyle/>
          <a:p>
            <a:r>
              <a:rPr lang="en-US" dirty="0" smtClean="0"/>
              <a:t>Casting your metadata to the web</a:t>
            </a:r>
            <a:endParaRPr lang="en-US" dirty="0"/>
          </a:p>
        </p:txBody>
      </p:sp>
      <p:pic>
        <p:nvPicPr>
          <p:cNvPr id="6" name="Content Placeholder 5" descr="Datacasting - Earth Science Meets RSS - Mozilla Firefox"/>
          <p:cNvPicPr>
            <a:picLocks noGrp="1" noChangeAspect="1"/>
          </p:cNvPicPr>
          <p:nvPr>
            <p:ph idx="1"/>
          </p:nvPr>
        </p:nvPicPr>
        <p:blipFill rotWithShape="1">
          <a:blip r:embed="rId2">
            <a:extLst>
              <a:ext uri="{28A0092B-C50C-407E-A947-70E740481C1C}">
                <a14:useLocalDpi xmlns:a14="http://schemas.microsoft.com/office/drawing/2010/main" val="0"/>
              </a:ext>
            </a:extLst>
          </a:blip>
          <a:srcRect l="17094" t="9575" r="18298" b="64966"/>
          <a:stretch/>
        </p:blipFill>
        <p:spPr>
          <a:xfrm>
            <a:off x="274637" y="5334000"/>
            <a:ext cx="5286375" cy="1671638"/>
          </a:xfrm>
        </p:spPr>
      </p:pic>
      <p:sp>
        <p:nvSpPr>
          <p:cNvPr id="7" name="TextBox 6"/>
          <p:cNvSpPr txBox="1"/>
          <p:nvPr/>
        </p:nvSpPr>
        <p:spPr>
          <a:xfrm>
            <a:off x="711200" y="7039689"/>
            <a:ext cx="4413250" cy="1077218"/>
          </a:xfrm>
          <a:prstGeom prst="rect">
            <a:avLst/>
          </a:prstGeom>
          <a:noFill/>
        </p:spPr>
        <p:txBody>
          <a:bodyPr wrap="square" rtlCol="0" anchor="ctr" anchorCtr="1">
            <a:spAutoFit/>
          </a:bodyPr>
          <a:lstStyle/>
          <a:p>
            <a:pPr algn="ctr"/>
            <a:r>
              <a:rPr lang="en-US" sz="2400" dirty="0" smtClean="0"/>
              <a:t>NASA JPL </a:t>
            </a:r>
            <a:r>
              <a:rPr lang="en-US" sz="2400" dirty="0" err="1" smtClean="0"/>
              <a:t>Datacasting</a:t>
            </a:r>
            <a:r>
              <a:rPr lang="en-US" sz="2400" dirty="0" smtClean="0"/>
              <a:t> feed using the </a:t>
            </a:r>
            <a:r>
              <a:rPr lang="en-US" sz="2400" dirty="0" err="1" smtClean="0"/>
              <a:t>docBuilder</a:t>
            </a:r>
            <a:r>
              <a:rPr lang="en-US" sz="2400" dirty="0" smtClean="0"/>
              <a:t> tool</a:t>
            </a:r>
          </a:p>
          <a:p>
            <a:pPr algn="ctr"/>
            <a:r>
              <a:rPr lang="en-US" sz="1600" dirty="0">
                <a:solidFill>
                  <a:schemeClr val="tx1"/>
                </a:solidFill>
                <a:hlinkClick r:id="rId3"/>
              </a:rPr>
              <a:t>http://datacasting.jpl.nasa.gov</a:t>
            </a:r>
            <a:r>
              <a:rPr lang="en-US" sz="1600" dirty="0" smtClean="0">
                <a:solidFill>
                  <a:schemeClr val="tx1"/>
                </a:solidFill>
                <a:hlinkClick r:id="rId3"/>
              </a:rPr>
              <a:t>/</a:t>
            </a:r>
            <a:endParaRPr lang="en-US" sz="1600" dirty="0">
              <a:solidFill>
                <a:schemeClr val="tx1"/>
              </a:solidFill>
            </a:endParaRPr>
          </a:p>
        </p:txBody>
      </p:sp>
      <p:grpSp>
        <p:nvGrpSpPr>
          <p:cNvPr id="10" name="Group 9"/>
          <p:cNvGrpSpPr/>
          <p:nvPr/>
        </p:nvGrpSpPr>
        <p:grpSpPr>
          <a:xfrm>
            <a:off x="6654800" y="2205335"/>
            <a:ext cx="5641905" cy="6117934"/>
            <a:chOff x="6731000" y="2133600"/>
            <a:chExt cx="5565705" cy="7324493"/>
          </a:xfrm>
        </p:grpSpPr>
        <p:pic>
          <p:nvPicPr>
            <p:cNvPr id="8" name="Picture 7" descr="Libre - Advertise, Share, and Discover Data - Mozilla Firefox"/>
            <p:cNvPicPr>
              <a:picLocks noChangeAspect="1"/>
            </p:cNvPicPr>
            <p:nvPr/>
          </p:nvPicPr>
          <p:blipFill rotWithShape="1">
            <a:blip r:embed="rId4">
              <a:extLst>
                <a:ext uri="{28A0092B-C50C-407E-A947-70E740481C1C}">
                  <a14:useLocalDpi xmlns:a14="http://schemas.microsoft.com/office/drawing/2010/main" val="0"/>
                </a:ext>
              </a:extLst>
            </a:blip>
            <a:srcRect l="6612" t="14796" r="36848" b="6103"/>
            <a:stretch/>
          </p:blipFill>
          <p:spPr>
            <a:xfrm>
              <a:off x="6731000" y="2133600"/>
              <a:ext cx="5565705" cy="6248400"/>
            </a:xfrm>
            <a:prstGeom prst="rect">
              <a:avLst/>
            </a:prstGeom>
          </p:spPr>
        </p:pic>
        <p:sp>
          <p:nvSpPr>
            <p:cNvPr id="9" name="TextBox 8"/>
            <p:cNvSpPr txBox="1"/>
            <p:nvPr/>
          </p:nvSpPr>
          <p:spPr>
            <a:xfrm>
              <a:off x="7264400" y="8610600"/>
              <a:ext cx="4648200" cy="847493"/>
            </a:xfrm>
            <a:prstGeom prst="rect">
              <a:avLst/>
            </a:prstGeom>
            <a:noFill/>
          </p:spPr>
          <p:txBody>
            <a:bodyPr wrap="square" rtlCol="0">
              <a:spAutoFit/>
            </a:bodyPr>
            <a:lstStyle/>
            <a:p>
              <a:pPr algn="ctr"/>
              <a:r>
                <a:rPr lang="en-US" sz="2400" dirty="0" smtClean="0"/>
                <a:t>NSIDC </a:t>
              </a:r>
              <a:r>
                <a:rPr lang="en-US" sz="2400" dirty="0" err="1" smtClean="0"/>
                <a:t>Libre</a:t>
              </a:r>
              <a:r>
                <a:rPr lang="en-US" sz="2400" dirty="0" smtClean="0"/>
                <a:t> MD publishing tool</a:t>
              </a:r>
            </a:p>
            <a:p>
              <a:pPr algn="ctr"/>
              <a:r>
                <a:rPr lang="en-US" sz="1600" dirty="0">
                  <a:solidFill>
                    <a:schemeClr val="tx1"/>
                  </a:solidFill>
                  <a:hlinkClick r:id="rId5"/>
                </a:rPr>
                <a:t>http://nsidc.org/libre</a:t>
              </a:r>
              <a:r>
                <a:rPr lang="en-US" sz="1600" dirty="0" smtClean="0">
                  <a:solidFill>
                    <a:schemeClr val="tx1"/>
                  </a:solidFill>
                  <a:hlinkClick r:id="rId5"/>
                </a:rPr>
                <a:t>/</a:t>
              </a:r>
              <a:endParaRPr lang="en-US" sz="1600" dirty="0">
                <a:solidFill>
                  <a:schemeClr val="tx1"/>
                </a:solidFill>
              </a:endParaRPr>
            </a:p>
          </p:txBody>
        </p:sp>
      </p:grpSp>
    </p:spTree>
    <p:extLst>
      <p:ext uri="{BB962C8B-B14F-4D97-AF65-F5344CB8AC3E}">
        <p14:creationId xmlns:p14="http://schemas.microsoft.com/office/powerpoint/2010/main" val="18175570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Subtitle">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22403</TotalTime>
  <Pages>0</Pages>
  <Words>824</Words>
  <Characters>0</Characters>
  <Application>Microsoft Office PowerPoint</Application>
  <PresentationFormat>Custom</PresentationFormat>
  <Lines>0</Lines>
  <Paragraphs>98</Paragraphs>
  <Slides>11</Slides>
  <Notes>3</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Title &amp; Subtitle</vt:lpstr>
      <vt:lpstr>Title &amp; Bullets</vt:lpstr>
      <vt:lpstr>Advertising your data: Using data portals and metadata registries</vt:lpstr>
      <vt:lpstr>Gateways to Your Data:     Data Portals &amp; Metadata Registries</vt:lpstr>
      <vt:lpstr>What’s a data portal?</vt:lpstr>
      <vt:lpstr>What’s a metadata registry?</vt:lpstr>
      <vt:lpstr>Submitting information about your data</vt:lpstr>
      <vt:lpstr>Key high level descriptive  information to know about your data</vt:lpstr>
      <vt:lpstr>Information submission tools</vt:lpstr>
      <vt:lpstr>Some relevant data portals / metadata registries for science data</vt:lpstr>
      <vt:lpstr>Some tools for data casting</vt:lpstr>
      <vt:lpstr>Resources</vt:lpstr>
      <vt:lpstr>Other Relevant Modules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ESIP Federation 101</dc:title>
  <dc:creator>nhoebel</dc:creator>
  <cp:lastModifiedBy>nhoebel</cp:lastModifiedBy>
  <cp:revision>150</cp:revision>
  <dcterms:created xsi:type="dcterms:W3CDTF">2011-08-09T22:31:13Z</dcterms:created>
  <dcterms:modified xsi:type="dcterms:W3CDTF">2012-08-13T23:38:44Z</dcterms:modified>
</cp:coreProperties>
</file>