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 id="2147483649" r:id="rId2"/>
  </p:sldMasterIdLst>
  <p:notesMasterIdLst>
    <p:notesMasterId r:id="rId54"/>
  </p:notesMasterIdLst>
  <p:handoutMasterIdLst>
    <p:handoutMasterId r:id="rId55"/>
  </p:handoutMasterIdLst>
  <p:sldIdLst>
    <p:sldId id="312" r:id="rId3"/>
    <p:sldId id="290" r:id="rId4"/>
    <p:sldId id="327" r:id="rId5"/>
    <p:sldId id="352" r:id="rId6"/>
    <p:sldId id="353" r:id="rId7"/>
    <p:sldId id="355" r:id="rId8"/>
    <p:sldId id="403" r:id="rId9"/>
    <p:sldId id="356" r:id="rId10"/>
    <p:sldId id="334" r:id="rId11"/>
    <p:sldId id="293" r:id="rId12"/>
    <p:sldId id="335" r:id="rId13"/>
    <p:sldId id="359" r:id="rId14"/>
    <p:sldId id="406" r:id="rId15"/>
    <p:sldId id="405" r:id="rId16"/>
    <p:sldId id="370" r:id="rId17"/>
    <p:sldId id="431" r:id="rId18"/>
    <p:sldId id="371" r:id="rId19"/>
    <p:sldId id="372" r:id="rId20"/>
    <p:sldId id="330" r:id="rId21"/>
    <p:sldId id="331" r:id="rId22"/>
    <p:sldId id="373" r:id="rId23"/>
    <p:sldId id="374" r:id="rId24"/>
    <p:sldId id="414" r:id="rId25"/>
    <p:sldId id="338" r:id="rId26"/>
    <p:sldId id="341" r:id="rId27"/>
    <p:sldId id="342" r:id="rId28"/>
    <p:sldId id="411" r:id="rId29"/>
    <p:sldId id="418" r:id="rId30"/>
    <p:sldId id="415" r:id="rId31"/>
    <p:sldId id="416" r:id="rId32"/>
    <p:sldId id="417" r:id="rId33"/>
    <p:sldId id="347" r:id="rId34"/>
    <p:sldId id="348" r:id="rId35"/>
    <p:sldId id="349" r:id="rId36"/>
    <p:sldId id="426" r:id="rId37"/>
    <p:sldId id="427" r:id="rId38"/>
    <p:sldId id="419" r:id="rId39"/>
    <p:sldId id="413" r:id="rId40"/>
    <p:sldId id="412" r:id="rId41"/>
    <p:sldId id="343" r:id="rId42"/>
    <p:sldId id="420" r:id="rId43"/>
    <p:sldId id="395" r:id="rId44"/>
    <p:sldId id="428" r:id="rId45"/>
    <p:sldId id="423" r:id="rId46"/>
    <p:sldId id="424" r:id="rId47"/>
    <p:sldId id="430" r:id="rId48"/>
    <p:sldId id="425" r:id="rId49"/>
    <p:sldId id="326" r:id="rId50"/>
    <p:sldId id="267" r:id="rId51"/>
    <p:sldId id="311" r:id="rId52"/>
    <p:sldId id="432" r:id="rId53"/>
  </p:sldIdLst>
  <p:sldSz cx="13004800" cy="9753600"/>
  <p:notesSz cx="6858000" cy="9144000"/>
  <p:defaultTextStyle>
    <a:defPPr>
      <a:defRPr lang="en-US"/>
    </a:defPPr>
    <a:lvl1pPr algn="l" rtl="0" fontAlgn="base">
      <a:spcBef>
        <a:spcPct val="0"/>
      </a:spcBef>
      <a:spcAft>
        <a:spcPct val="0"/>
      </a:spcAft>
      <a:defRPr sz="4200" kern="1200">
        <a:solidFill>
          <a:srgbClr val="000000"/>
        </a:solidFill>
        <a:latin typeface="Helvetica Neue Light"/>
        <a:ea typeface="ヒラギノ角ゴ ProN W3"/>
        <a:cs typeface="ヒラギノ角ゴ ProN W3"/>
        <a:sym typeface="Helvetica Neue Light"/>
      </a:defRPr>
    </a:lvl1pPr>
    <a:lvl2pPr marL="457200" algn="l" rtl="0" fontAlgn="base">
      <a:spcBef>
        <a:spcPct val="0"/>
      </a:spcBef>
      <a:spcAft>
        <a:spcPct val="0"/>
      </a:spcAft>
      <a:defRPr sz="4200" kern="1200">
        <a:solidFill>
          <a:srgbClr val="000000"/>
        </a:solidFill>
        <a:latin typeface="Helvetica Neue Light"/>
        <a:ea typeface="ヒラギノ角ゴ ProN W3"/>
        <a:cs typeface="ヒラギノ角ゴ ProN W3"/>
        <a:sym typeface="Helvetica Neue Light"/>
      </a:defRPr>
    </a:lvl2pPr>
    <a:lvl3pPr marL="914400" algn="l" rtl="0" fontAlgn="base">
      <a:spcBef>
        <a:spcPct val="0"/>
      </a:spcBef>
      <a:spcAft>
        <a:spcPct val="0"/>
      </a:spcAft>
      <a:defRPr sz="4200" kern="1200">
        <a:solidFill>
          <a:srgbClr val="000000"/>
        </a:solidFill>
        <a:latin typeface="Helvetica Neue Light"/>
        <a:ea typeface="ヒラギノ角ゴ ProN W3"/>
        <a:cs typeface="ヒラギノ角ゴ ProN W3"/>
        <a:sym typeface="Helvetica Neue Light"/>
      </a:defRPr>
    </a:lvl3pPr>
    <a:lvl4pPr marL="1371600" algn="l" rtl="0" fontAlgn="base">
      <a:spcBef>
        <a:spcPct val="0"/>
      </a:spcBef>
      <a:spcAft>
        <a:spcPct val="0"/>
      </a:spcAft>
      <a:defRPr sz="4200" kern="1200">
        <a:solidFill>
          <a:srgbClr val="000000"/>
        </a:solidFill>
        <a:latin typeface="Helvetica Neue Light"/>
        <a:ea typeface="ヒラギノ角ゴ ProN W3"/>
        <a:cs typeface="ヒラギノ角ゴ ProN W3"/>
        <a:sym typeface="Helvetica Neue Light"/>
      </a:defRPr>
    </a:lvl4pPr>
    <a:lvl5pPr marL="1828800" algn="l" rtl="0" fontAlgn="base">
      <a:spcBef>
        <a:spcPct val="0"/>
      </a:spcBef>
      <a:spcAft>
        <a:spcPct val="0"/>
      </a:spcAft>
      <a:defRPr sz="4200" kern="1200">
        <a:solidFill>
          <a:srgbClr val="000000"/>
        </a:solidFill>
        <a:latin typeface="Helvetica Neue Light"/>
        <a:ea typeface="ヒラギノ角ゴ ProN W3"/>
        <a:cs typeface="ヒラギノ角ゴ ProN W3"/>
        <a:sym typeface="Helvetica Neue Light"/>
      </a:defRPr>
    </a:lvl5pPr>
    <a:lvl6pPr marL="2286000" algn="l" defTabSz="914400" rtl="0" eaLnBrk="1" latinLnBrk="0" hangingPunct="1">
      <a:defRPr sz="4200" kern="1200">
        <a:solidFill>
          <a:srgbClr val="000000"/>
        </a:solidFill>
        <a:latin typeface="Helvetica Neue Light"/>
        <a:ea typeface="ヒラギノ角ゴ ProN W3"/>
        <a:cs typeface="ヒラギノ角ゴ ProN W3"/>
        <a:sym typeface="Helvetica Neue Light"/>
      </a:defRPr>
    </a:lvl6pPr>
    <a:lvl7pPr marL="2743200" algn="l" defTabSz="914400" rtl="0" eaLnBrk="1" latinLnBrk="0" hangingPunct="1">
      <a:defRPr sz="4200" kern="1200">
        <a:solidFill>
          <a:srgbClr val="000000"/>
        </a:solidFill>
        <a:latin typeface="Helvetica Neue Light"/>
        <a:ea typeface="ヒラギノ角ゴ ProN W3"/>
        <a:cs typeface="ヒラギノ角ゴ ProN W3"/>
        <a:sym typeface="Helvetica Neue Light"/>
      </a:defRPr>
    </a:lvl7pPr>
    <a:lvl8pPr marL="3200400" algn="l" defTabSz="914400" rtl="0" eaLnBrk="1" latinLnBrk="0" hangingPunct="1">
      <a:defRPr sz="4200" kern="1200">
        <a:solidFill>
          <a:srgbClr val="000000"/>
        </a:solidFill>
        <a:latin typeface="Helvetica Neue Light"/>
        <a:ea typeface="ヒラギノ角ゴ ProN W3"/>
        <a:cs typeface="ヒラギノ角ゴ ProN W3"/>
        <a:sym typeface="Helvetica Neue Light"/>
      </a:defRPr>
    </a:lvl8pPr>
    <a:lvl9pPr marL="3657600" algn="l" defTabSz="914400" rtl="0" eaLnBrk="1" latinLnBrk="0" hangingPunct="1">
      <a:defRPr sz="4200" kern="1200">
        <a:solidFill>
          <a:srgbClr val="000000"/>
        </a:solidFill>
        <a:latin typeface="Helvetica Neue Light"/>
        <a:ea typeface="ヒラギノ角ゴ ProN W3"/>
        <a:cs typeface="ヒラギノ角ゴ ProN W3"/>
        <a:sym typeface="Helvetica Neue Ligh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28CCF4"/>
    <a:srgbClr val="216795"/>
    <a:srgbClr val="212B6D"/>
    <a:srgbClr val="156779"/>
    <a:srgbClr val="177A91"/>
    <a:srgbClr val="2195AE"/>
    <a:srgbClr val="28C0E3"/>
    <a:srgbClr val="FF45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726" y="-114"/>
      </p:cViewPr>
      <p:guideLst>
        <p:guide orient="horz" pos="3072"/>
        <p:guide pos="4096"/>
      </p:guideLst>
    </p:cSldViewPr>
  </p:slideViewPr>
  <p:notesTextViewPr>
    <p:cViewPr>
      <p:scale>
        <a:sx n="100" d="100"/>
        <a:sy n="100" d="100"/>
      </p:scale>
      <p:origin x="0" y="0"/>
    </p:cViewPr>
  </p:notesTextViewPr>
  <p:sorterViewPr>
    <p:cViewPr>
      <p:scale>
        <a:sx n="115" d="100"/>
        <a:sy n="115" d="100"/>
      </p:scale>
      <p:origin x="0" y="792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21F14B-B717-4414-8BAA-2EC580525D33}" type="doc">
      <dgm:prSet loTypeId="urn:microsoft.com/office/officeart/2005/8/layout/default#2" loCatId="list" qsTypeId="urn:microsoft.com/office/officeart/2005/8/quickstyle/3d3" qsCatId="3D" csTypeId="urn:microsoft.com/office/officeart/2005/8/colors/accent2_2" csCatId="accent2" phldr="1"/>
      <dgm:spPr/>
      <dgm:t>
        <a:bodyPr/>
        <a:lstStyle/>
        <a:p>
          <a:endParaRPr lang="en-US"/>
        </a:p>
      </dgm:t>
    </dgm:pt>
    <dgm:pt modelId="{8771C9FC-5F84-4BD7-9CD7-614779A5C9E4}">
      <dgm:prSet phldrT="[Text]"/>
      <dgm:spPr/>
      <dgm:t>
        <a:bodyPr/>
        <a:lstStyle/>
        <a:p>
          <a:r>
            <a:rPr lang="en-US" b="1" i="1" dirty="0" smtClean="0"/>
            <a:t>What: </a:t>
          </a:r>
          <a:r>
            <a:rPr lang="en-US" dirty="0" smtClean="0"/>
            <a:t>Title of Data Set and Keywords Describing the Data Set </a:t>
          </a:r>
          <a:endParaRPr lang="en-US" dirty="0"/>
        </a:p>
      </dgm:t>
    </dgm:pt>
    <dgm:pt modelId="{4D1F5524-58EF-4ECA-A95C-E957D8F1A5B8}" type="parTrans" cxnId="{FC293D45-114F-4D88-9DB7-F97AD37D553A}">
      <dgm:prSet/>
      <dgm:spPr/>
      <dgm:t>
        <a:bodyPr/>
        <a:lstStyle/>
        <a:p>
          <a:endParaRPr lang="en-US"/>
        </a:p>
      </dgm:t>
    </dgm:pt>
    <dgm:pt modelId="{33BC5E54-C79A-40AD-99BB-E56E15940E53}" type="sibTrans" cxnId="{FC293D45-114F-4D88-9DB7-F97AD37D553A}">
      <dgm:prSet/>
      <dgm:spPr/>
      <dgm:t>
        <a:bodyPr/>
        <a:lstStyle/>
        <a:p>
          <a:endParaRPr lang="en-US"/>
        </a:p>
      </dgm:t>
    </dgm:pt>
    <dgm:pt modelId="{F2B0D00B-5406-416D-B9E0-BA77437E8399}">
      <dgm:prSet phldrT="[Text]"/>
      <dgm:spPr/>
      <dgm:t>
        <a:bodyPr/>
        <a:lstStyle/>
        <a:p>
          <a:r>
            <a:rPr lang="en-US" b="1" i="1" dirty="0" smtClean="0"/>
            <a:t>Why:  </a:t>
          </a:r>
          <a:r>
            <a:rPr lang="en-US" dirty="0" smtClean="0"/>
            <a:t>Description and Purpose of the Data Set</a:t>
          </a:r>
          <a:endParaRPr lang="en-US" dirty="0"/>
        </a:p>
      </dgm:t>
    </dgm:pt>
    <dgm:pt modelId="{D406FA57-D1C5-4EB8-95D4-9A1072DB4AEF}" type="parTrans" cxnId="{A7EB598C-EE85-4502-BC72-B83C044B1D05}">
      <dgm:prSet/>
      <dgm:spPr/>
      <dgm:t>
        <a:bodyPr/>
        <a:lstStyle/>
        <a:p>
          <a:endParaRPr lang="en-US"/>
        </a:p>
      </dgm:t>
    </dgm:pt>
    <dgm:pt modelId="{266E7B73-8C55-4280-A43F-04C4E9522E0C}" type="sibTrans" cxnId="{A7EB598C-EE85-4502-BC72-B83C044B1D05}">
      <dgm:prSet/>
      <dgm:spPr/>
      <dgm:t>
        <a:bodyPr/>
        <a:lstStyle/>
        <a:p>
          <a:endParaRPr lang="en-US"/>
        </a:p>
      </dgm:t>
    </dgm:pt>
    <dgm:pt modelId="{387AF92A-62F9-4BFC-8747-6C8B50470A0F}">
      <dgm:prSet phldrT="[Text]"/>
      <dgm:spPr/>
      <dgm:t>
        <a:bodyPr/>
        <a:lstStyle/>
        <a:p>
          <a:r>
            <a:rPr lang="en-US" b="1" i="1" dirty="0" smtClean="0"/>
            <a:t>When:  </a:t>
          </a:r>
          <a:r>
            <a:rPr lang="en-US" dirty="0" smtClean="0"/>
            <a:t>Temporal Coverage of the Data Set</a:t>
          </a:r>
          <a:endParaRPr lang="en-US" dirty="0"/>
        </a:p>
      </dgm:t>
    </dgm:pt>
    <dgm:pt modelId="{A82B5B4F-488C-47D2-90F0-8D9C98F05DE0}" type="parTrans" cxnId="{98679D77-3007-4D39-8EEC-578D07785501}">
      <dgm:prSet/>
      <dgm:spPr/>
      <dgm:t>
        <a:bodyPr/>
        <a:lstStyle/>
        <a:p>
          <a:endParaRPr lang="en-US"/>
        </a:p>
      </dgm:t>
    </dgm:pt>
    <dgm:pt modelId="{C14CF956-98F5-4BF7-A09F-F4BAC23A6730}" type="sibTrans" cxnId="{98679D77-3007-4D39-8EEC-578D07785501}">
      <dgm:prSet/>
      <dgm:spPr/>
      <dgm:t>
        <a:bodyPr/>
        <a:lstStyle/>
        <a:p>
          <a:endParaRPr lang="en-US"/>
        </a:p>
      </dgm:t>
    </dgm:pt>
    <dgm:pt modelId="{BA043A3C-7A26-4084-88E6-DBB548A63267}">
      <dgm:prSet phldrT="[Text]"/>
      <dgm:spPr/>
      <dgm:t>
        <a:bodyPr/>
        <a:lstStyle/>
        <a:p>
          <a:r>
            <a:rPr lang="en-US" b="1" i="1" dirty="0" smtClean="0"/>
            <a:t>Who:  </a:t>
          </a:r>
          <a:r>
            <a:rPr lang="en-US" dirty="0" smtClean="0"/>
            <a:t>Data Set Creator and Contact</a:t>
          </a:r>
          <a:endParaRPr lang="en-US" dirty="0"/>
        </a:p>
      </dgm:t>
    </dgm:pt>
    <dgm:pt modelId="{9C82EBFA-0C25-46A6-9630-BC7135719EB0}" type="parTrans" cxnId="{1E329BEE-0B28-454F-8EF1-42C5C365FE9D}">
      <dgm:prSet/>
      <dgm:spPr/>
      <dgm:t>
        <a:bodyPr/>
        <a:lstStyle/>
        <a:p>
          <a:endParaRPr lang="en-US"/>
        </a:p>
      </dgm:t>
    </dgm:pt>
    <dgm:pt modelId="{32DC8017-B94F-4CC7-B42F-021C92A22739}" type="sibTrans" cxnId="{1E329BEE-0B28-454F-8EF1-42C5C365FE9D}">
      <dgm:prSet/>
      <dgm:spPr/>
      <dgm:t>
        <a:bodyPr/>
        <a:lstStyle/>
        <a:p>
          <a:endParaRPr lang="en-US"/>
        </a:p>
      </dgm:t>
    </dgm:pt>
    <dgm:pt modelId="{55EAD48D-8D49-4036-B48D-68FAEA688D98}">
      <dgm:prSet phldrT="[Text]"/>
      <dgm:spPr/>
      <dgm:t>
        <a:bodyPr/>
        <a:lstStyle/>
        <a:p>
          <a:r>
            <a:rPr lang="en-US" b="1" i="1" dirty="0" smtClean="0"/>
            <a:t>Where: </a:t>
          </a:r>
          <a:r>
            <a:rPr lang="en-US" dirty="0" smtClean="0"/>
            <a:t>Geographic Extent and Location of Data Set Coverage</a:t>
          </a:r>
          <a:endParaRPr lang="en-US" dirty="0"/>
        </a:p>
      </dgm:t>
    </dgm:pt>
    <dgm:pt modelId="{04106F85-297A-4625-9CB2-FCE5A76B81C4}" type="parTrans" cxnId="{7A8C57DD-9980-442C-8C71-FF8706A7681D}">
      <dgm:prSet/>
      <dgm:spPr/>
      <dgm:t>
        <a:bodyPr/>
        <a:lstStyle/>
        <a:p>
          <a:endParaRPr lang="en-US"/>
        </a:p>
      </dgm:t>
    </dgm:pt>
    <dgm:pt modelId="{1F063E57-5BF9-49FC-8F99-13BB1082BD8D}" type="sibTrans" cxnId="{7A8C57DD-9980-442C-8C71-FF8706A7681D}">
      <dgm:prSet/>
      <dgm:spPr/>
      <dgm:t>
        <a:bodyPr/>
        <a:lstStyle/>
        <a:p>
          <a:endParaRPr lang="en-US"/>
        </a:p>
      </dgm:t>
    </dgm:pt>
    <dgm:pt modelId="{A4AFB594-F54A-465B-B44B-EB7DDAEE0377}">
      <dgm:prSet/>
      <dgm:spPr/>
      <dgm:t>
        <a:bodyPr/>
        <a:lstStyle/>
        <a:p>
          <a:r>
            <a:rPr lang="en-US" b="1" i="1" dirty="0" smtClean="0"/>
            <a:t>How: </a:t>
          </a:r>
          <a:r>
            <a:rPr lang="en-US" dirty="0" smtClean="0"/>
            <a:t>How the Data Set was Created and How to Access the Data</a:t>
          </a:r>
        </a:p>
      </dgm:t>
    </dgm:pt>
    <dgm:pt modelId="{C7C22C04-0640-4302-AD3E-9B92E7107357}" type="parTrans" cxnId="{6DBB3105-E5D3-4B4B-BA0E-0046A46D1E6C}">
      <dgm:prSet/>
      <dgm:spPr/>
      <dgm:t>
        <a:bodyPr/>
        <a:lstStyle/>
        <a:p>
          <a:endParaRPr lang="en-US"/>
        </a:p>
      </dgm:t>
    </dgm:pt>
    <dgm:pt modelId="{4B33B17E-E6D6-4561-B66E-3DC3AD2F5EA9}" type="sibTrans" cxnId="{6DBB3105-E5D3-4B4B-BA0E-0046A46D1E6C}">
      <dgm:prSet/>
      <dgm:spPr/>
      <dgm:t>
        <a:bodyPr/>
        <a:lstStyle/>
        <a:p>
          <a:endParaRPr lang="en-US"/>
        </a:p>
      </dgm:t>
    </dgm:pt>
    <dgm:pt modelId="{2A7DC9B7-E7A7-41EB-9138-02D1039D2091}" type="pres">
      <dgm:prSet presAssocID="{AC21F14B-B717-4414-8BAA-2EC580525D33}" presName="diagram" presStyleCnt="0">
        <dgm:presLayoutVars>
          <dgm:dir/>
          <dgm:resizeHandles val="exact"/>
        </dgm:presLayoutVars>
      </dgm:prSet>
      <dgm:spPr/>
      <dgm:t>
        <a:bodyPr/>
        <a:lstStyle/>
        <a:p>
          <a:endParaRPr lang="en-US"/>
        </a:p>
      </dgm:t>
    </dgm:pt>
    <dgm:pt modelId="{DF3CDF21-8D7C-48FD-97D3-BDFF1EB23CC8}" type="pres">
      <dgm:prSet presAssocID="{8771C9FC-5F84-4BD7-9CD7-614779A5C9E4}" presName="node" presStyleLbl="node1" presStyleIdx="0" presStyleCnt="6">
        <dgm:presLayoutVars>
          <dgm:bulletEnabled val="1"/>
        </dgm:presLayoutVars>
      </dgm:prSet>
      <dgm:spPr/>
      <dgm:t>
        <a:bodyPr/>
        <a:lstStyle/>
        <a:p>
          <a:endParaRPr lang="en-US"/>
        </a:p>
      </dgm:t>
    </dgm:pt>
    <dgm:pt modelId="{67D791EA-A636-4A44-8C51-60DB923D7801}" type="pres">
      <dgm:prSet presAssocID="{33BC5E54-C79A-40AD-99BB-E56E15940E53}" presName="sibTrans" presStyleCnt="0"/>
      <dgm:spPr/>
      <dgm:t>
        <a:bodyPr/>
        <a:lstStyle/>
        <a:p>
          <a:endParaRPr lang="en-US"/>
        </a:p>
      </dgm:t>
    </dgm:pt>
    <dgm:pt modelId="{A81D0170-1ADF-4B2B-BED0-19C726C9CD45}" type="pres">
      <dgm:prSet presAssocID="{F2B0D00B-5406-416D-B9E0-BA77437E8399}" presName="node" presStyleLbl="node1" presStyleIdx="1" presStyleCnt="6">
        <dgm:presLayoutVars>
          <dgm:bulletEnabled val="1"/>
        </dgm:presLayoutVars>
      </dgm:prSet>
      <dgm:spPr/>
      <dgm:t>
        <a:bodyPr/>
        <a:lstStyle/>
        <a:p>
          <a:endParaRPr lang="en-US"/>
        </a:p>
      </dgm:t>
    </dgm:pt>
    <dgm:pt modelId="{20C0DA2B-172C-4A81-92B0-C5DE9CC2823F}" type="pres">
      <dgm:prSet presAssocID="{266E7B73-8C55-4280-A43F-04C4E9522E0C}" presName="sibTrans" presStyleCnt="0"/>
      <dgm:spPr/>
      <dgm:t>
        <a:bodyPr/>
        <a:lstStyle/>
        <a:p>
          <a:endParaRPr lang="en-US"/>
        </a:p>
      </dgm:t>
    </dgm:pt>
    <dgm:pt modelId="{3BF7EE54-7096-47F6-B66A-5876B114C490}" type="pres">
      <dgm:prSet presAssocID="{387AF92A-62F9-4BFC-8747-6C8B50470A0F}" presName="node" presStyleLbl="node1" presStyleIdx="2" presStyleCnt="6">
        <dgm:presLayoutVars>
          <dgm:bulletEnabled val="1"/>
        </dgm:presLayoutVars>
      </dgm:prSet>
      <dgm:spPr/>
      <dgm:t>
        <a:bodyPr/>
        <a:lstStyle/>
        <a:p>
          <a:endParaRPr lang="en-US"/>
        </a:p>
      </dgm:t>
    </dgm:pt>
    <dgm:pt modelId="{2F6A5D12-ED1C-4EBA-B3F2-8CED44B42AA5}" type="pres">
      <dgm:prSet presAssocID="{C14CF956-98F5-4BF7-A09F-F4BAC23A6730}" presName="sibTrans" presStyleCnt="0"/>
      <dgm:spPr/>
      <dgm:t>
        <a:bodyPr/>
        <a:lstStyle/>
        <a:p>
          <a:endParaRPr lang="en-US"/>
        </a:p>
      </dgm:t>
    </dgm:pt>
    <dgm:pt modelId="{D13A4664-388E-41A4-B487-6B09636CB932}" type="pres">
      <dgm:prSet presAssocID="{BA043A3C-7A26-4084-88E6-DBB548A63267}" presName="node" presStyleLbl="node1" presStyleIdx="3" presStyleCnt="6">
        <dgm:presLayoutVars>
          <dgm:bulletEnabled val="1"/>
        </dgm:presLayoutVars>
      </dgm:prSet>
      <dgm:spPr/>
      <dgm:t>
        <a:bodyPr/>
        <a:lstStyle/>
        <a:p>
          <a:endParaRPr lang="en-US"/>
        </a:p>
      </dgm:t>
    </dgm:pt>
    <dgm:pt modelId="{CA38C89B-5C51-49E9-A325-9F362411E6CC}" type="pres">
      <dgm:prSet presAssocID="{32DC8017-B94F-4CC7-B42F-021C92A22739}" presName="sibTrans" presStyleCnt="0"/>
      <dgm:spPr/>
      <dgm:t>
        <a:bodyPr/>
        <a:lstStyle/>
        <a:p>
          <a:endParaRPr lang="en-US"/>
        </a:p>
      </dgm:t>
    </dgm:pt>
    <dgm:pt modelId="{95ED382F-B53A-4DB9-91D8-8D967A8E707D}" type="pres">
      <dgm:prSet presAssocID="{55EAD48D-8D49-4036-B48D-68FAEA688D98}" presName="node" presStyleLbl="node1" presStyleIdx="4" presStyleCnt="6">
        <dgm:presLayoutVars>
          <dgm:bulletEnabled val="1"/>
        </dgm:presLayoutVars>
      </dgm:prSet>
      <dgm:spPr/>
      <dgm:t>
        <a:bodyPr/>
        <a:lstStyle/>
        <a:p>
          <a:endParaRPr lang="en-US"/>
        </a:p>
      </dgm:t>
    </dgm:pt>
    <dgm:pt modelId="{A901DCB7-BE82-41BE-B38D-87062B9AB2E2}" type="pres">
      <dgm:prSet presAssocID="{1F063E57-5BF9-49FC-8F99-13BB1082BD8D}" presName="sibTrans" presStyleCnt="0"/>
      <dgm:spPr/>
      <dgm:t>
        <a:bodyPr/>
        <a:lstStyle/>
        <a:p>
          <a:endParaRPr lang="en-US"/>
        </a:p>
      </dgm:t>
    </dgm:pt>
    <dgm:pt modelId="{B015CAA1-400D-4939-93FD-48BF33584307}" type="pres">
      <dgm:prSet presAssocID="{A4AFB594-F54A-465B-B44B-EB7DDAEE0377}" presName="node" presStyleLbl="node1" presStyleIdx="5" presStyleCnt="6">
        <dgm:presLayoutVars>
          <dgm:bulletEnabled val="1"/>
        </dgm:presLayoutVars>
      </dgm:prSet>
      <dgm:spPr/>
      <dgm:t>
        <a:bodyPr/>
        <a:lstStyle/>
        <a:p>
          <a:endParaRPr lang="en-US"/>
        </a:p>
      </dgm:t>
    </dgm:pt>
  </dgm:ptLst>
  <dgm:cxnLst>
    <dgm:cxn modelId="{FC293D45-114F-4D88-9DB7-F97AD37D553A}" srcId="{AC21F14B-B717-4414-8BAA-2EC580525D33}" destId="{8771C9FC-5F84-4BD7-9CD7-614779A5C9E4}" srcOrd="0" destOrd="0" parTransId="{4D1F5524-58EF-4ECA-A95C-E957D8F1A5B8}" sibTransId="{33BC5E54-C79A-40AD-99BB-E56E15940E53}"/>
    <dgm:cxn modelId="{6DBB3105-E5D3-4B4B-BA0E-0046A46D1E6C}" srcId="{AC21F14B-B717-4414-8BAA-2EC580525D33}" destId="{A4AFB594-F54A-465B-B44B-EB7DDAEE0377}" srcOrd="5" destOrd="0" parTransId="{C7C22C04-0640-4302-AD3E-9B92E7107357}" sibTransId="{4B33B17E-E6D6-4561-B66E-3DC3AD2F5EA9}"/>
    <dgm:cxn modelId="{A7EB598C-EE85-4502-BC72-B83C044B1D05}" srcId="{AC21F14B-B717-4414-8BAA-2EC580525D33}" destId="{F2B0D00B-5406-416D-B9E0-BA77437E8399}" srcOrd="1" destOrd="0" parTransId="{D406FA57-D1C5-4EB8-95D4-9A1072DB4AEF}" sibTransId="{266E7B73-8C55-4280-A43F-04C4E9522E0C}"/>
    <dgm:cxn modelId="{1E329BEE-0B28-454F-8EF1-42C5C365FE9D}" srcId="{AC21F14B-B717-4414-8BAA-2EC580525D33}" destId="{BA043A3C-7A26-4084-88E6-DBB548A63267}" srcOrd="3" destOrd="0" parTransId="{9C82EBFA-0C25-46A6-9630-BC7135719EB0}" sibTransId="{32DC8017-B94F-4CC7-B42F-021C92A22739}"/>
    <dgm:cxn modelId="{BBB39DD2-D591-4FDD-878D-7AF25AFE1273}" type="presOf" srcId="{BA043A3C-7A26-4084-88E6-DBB548A63267}" destId="{D13A4664-388E-41A4-B487-6B09636CB932}" srcOrd="0" destOrd="0" presId="urn:microsoft.com/office/officeart/2005/8/layout/default#2"/>
    <dgm:cxn modelId="{7A8C57DD-9980-442C-8C71-FF8706A7681D}" srcId="{AC21F14B-B717-4414-8BAA-2EC580525D33}" destId="{55EAD48D-8D49-4036-B48D-68FAEA688D98}" srcOrd="4" destOrd="0" parTransId="{04106F85-297A-4625-9CB2-FCE5A76B81C4}" sibTransId="{1F063E57-5BF9-49FC-8F99-13BB1082BD8D}"/>
    <dgm:cxn modelId="{927B74FF-8838-4AB0-B22F-4AD64B733B4B}" type="presOf" srcId="{A4AFB594-F54A-465B-B44B-EB7DDAEE0377}" destId="{B015CAA1-400D-4939-93FD-48BF33584307}" srcOrd="0" destOrd="0" presId="urn:microsoft.com/office/officeart/2005/8/layout/default#2"/>
    <dgm:cxn modelId="{A66F352E-26D5-402D-9D93-EC9BE800D0EC}" type="presOf" srcId="{AC21F14B-B717-4414-8BAA-2EC580525D33}" destId="{2A7DC9B7-E7A7-41EB-9138-02D1039D2091}" srcOrd="0" destOrd="0" presId="urn:microsoft.com/office/officeart/2005/8/layout/default#2"/>
    <dgm:cxn modelId="{A3F21A5A-0AF5-4E39-B619-F697F85E3C7F}" type="presOf" srcId="{8771C9FC-5F84-4BD7-9CD7-614779A5C9E4}" destId="{DF3CDF21-8D7C-48FD-97D3-BDFF1EB23CC8}" srcOrd="0" destOrd="0" presId="urn:microsoft.com/office/officeart/2005/8/layout/default#2"/>
    <dgm:cxn modelId="{98679D77-3007-4D39-8EEC-578D07785501}" srcId="{AC21F14B-B717-4414-8BAA-2EC580525D33}" destId="{387AF92A-62F9-4BFC-8747-6C8B50470A0F}" srcOrd="2" destOrd="0" parTransId="{A82B5B4F-488C-47D2-90F0-8D9C98F05DE0}" sibTransId="{C14CF956-98F5-4BF7-A09F-F4BAC23A6730}"/>
    <dgm:cxn modelId="{9FDFE55E-4157-4A7B-8765-994C25C3C94E}" type="presOf" srcId="{55EAD48D-8D49-4036-B48D-68FAEA688D98}" destId="{95ED382F-B53A-4DB9-91D8-8D967A8E707D}" srcOrd="0" destOrd="0" presId="urn:microsoft.com/office/officeart/2005/8/layout/default#2"/>
    <dgm:cxn modelId="{539DB7C4-84E2-4AB1-92C0-49B0CCF1C935}" type="presOf" srcId="{387AF92A-62F9-4BFC-8747-6C8B50470A0F}" destId="{3BF7EE54-7096-47F6-B66A-5876B114C490}" srcOrd="0" destOrd="0" presId="urn:microsoft.com/office/officeart/2005/8/layout/default#2"/>
    <dgm:cxn modelId="{3253FD4A-4633-4AE7-BCFE-6632B0A678C8}" type="presOf" srcId="{F2B0D00B-5406-416D-B9E0-BA77437E8399}" destId="{A81D0170-1ADF-4B2B-BED0-19C726C9CD45}" srcOrd="0" destOrd="0" presId="urn:microsoft.com/office/officeart/2005/8/layout/default#2"/>
    <dgm:cxn modelId="{BCF03A30-D49F-4D77-8BF6-2070994D009C}" type="presParOf" srcId="{2A7DC9B7-E7A7-41EB-9138-02D1039D2091}" destId="{DF3CDF21-8D7C-48FD-97D3-BDFF1EB23CC8}" srcOrd="0" destOrd="0" presId="urn:microsoft.com/office/officeart/2005/8/layout/default#2"/>
    <dgm:cxn modelId="{6E670220-D814-42DC-9463-CDCE177EE3C6}" type="presParOf" srcId="{2A7DC9B7-E7A7-41EB-9138-02D1039D2091}" destId="{67D791EA-A636-4A44-8C51-60DB923D7801}" srcOrd="1" destOrd="0" presId="urn:microsoft.com/office/officeart/2005/8/layout/default#2"/>
    <dgm:cxn modelId="{F1DFD219-6AD5-4851-82A4-1B9FF391EEF3}" type="presParOf" srcId="{2A7DC9B7-E7A7-41EB-9138-02D1039D2091}" destId="{A81D0170-1ADF-4B2B-BED0-19C726C9CD45}" srcOrd="2" destOrd="0" presId="urn:microsoft.com/office/officeart/2005/8/layout/default#2"/>
    <dgm:cxn modelId="{C180BD6D-9EE1-4B48-8F9C-944FB0E89C29}" type="presParOf" srcId="{2A7DC9B7-E7A7-41EB-9138-02D1039D2091}" destId="{20C0DA2B-172C-4A81-92B0-C5DE9CC2823F}" srcOrd="3" destOrd="0" presId="urn:microsoft.com/office/officeart/2005/8/layout/default#2"/>
    <dgm:cxn modelId="{7EA49E5C-6CC8-4260-9F14-261B5251FED0}" type="presParOf" srcId="{2A7DC9B7-E7A7-41EB-9138-02D1039D2091}" destId="{3BF7EE54-7096-47F6-B66A-5876B114C490}" srcOrd="4" destOrd="0" presId="urn:microsoft.com/office/officeart/2005/8/layout/default#2"/>
    <dgm:cxn modelId="{A39CE33E-78E1-4DAA-B235-B733FEB5048E}" type="presParOf" srcId="{2A7DC9B7-E7A7-41EB-9138-02D1039D2091}" destId="{2F6A5D12-ED1C-4EBA-B3F2-8CED44B42AA5}" srcOrd="5" destOrd="0" presId="urn:microsoft.com/office/officeart/2005/8/layout/default#2"/>
    <dgm:cxn modelId="{F0A23E9E-0961-40D3-8C4F-EBA9DBD91B9A}" type="presParOf" srcId="{2A7DC9B7-E7A7-41EB-9138-02D1039D2091}" destId="{D13A4664-388E-41A4-B487-6B09636CB932}" srcOrd="6" destOrd="0" presId="urn:microsoft.com/office/officeart/2005/8/layout/default#2"/>
    <dgm:cxn modelId="{6F712B55-3CEB-4E91-BCDE-D2568DF9E50E}" type="presParOf" srcId="{2A7DC9B7-E7A7-41EB-9138-02D1039D2091}" destId="{CA38C89B-5C51-49E9-A325-9F362411E6CC}" srcOrd="7" destOrd="0" presId="urn:microsoft.com/office/officeart/2005/8/layout/default#2"/>
    <dgm:cxn modelId="{CF57137A-2229-4ADF-9356-7E25D6332364}" type="presParOf" srcId="{2A7DC9B7-E7A7-41EB-9138-02D1039D2091}" destId="{95ED382F-B53A-4DB9-91D8-8D967A8E707D}" srcOrd="8" destOrd="0" presId="urn:microsoft.com/office/officeart/2005/8/layout/default#2"/>
    <dgm:cxn modelId="{C53A5F81-3F57-4860-B8B9-E085E95326FC}" type="presParOf" srcId="{2A7DC9B7-E7A7-41EB-9138-02D1039D2091}" destId="{A901DCB7-BE82-41BE-B38D-87062B9AB2E2}" srcOrd="9" destOrd="0" presId="urn:microsoft.com/office/officeart/2005/8/layout/default#2"/>
    <dgm:cxn modelId="{517F8026-9ADF-4009-8D51-6F0D30E2995E}" type="presParOf" srcId="{2A7DC9B7-E7A7-41EB-9138-02D1039D2091}" destId="{B015CAA1-400D-4939-93FD-48BF33584307}" srcOrd="10" destOrd="0" presId="urn:microsoft.com/office/officeart/2005/8/layout/defaul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3CDF21-8D7C-48FD-97D3-BDFF1EB23CC8}">
      <dsp:nvSpPr>
        <dsp:cNvPr id="0" name=""/>
        <dsp:cNvSpPr/>
      </dsp:nvSpPr>
      <dsp:spPr>
        <a:xfrm>
          <a:off x="0" y="873521"/>
          <a:ext cx="3706812" cy="2224087"/>
        </a:xfrm>
        <a:prstGeom prst="rect">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i="1" kern="1200" dirty="0" smtClean="0"/>
            <a:t>What: </a:t>
          </a:r>
          <a:r>
            <a:rPr lang="en-US" sz="3200" kern="1200" dirty="0" smtClean="0"/>
            <a:t>Title of Data Set and Keywords Describing the Data Set </a:t>
          </a:r>
          <a:endParaRPr lang="en-US" sz="3200" kern="1200" dirty="0"/>
        </a:p>
      </dsp:txBody>
      <dsp:txXfrm>
        <a:off x="0" y="873521"/>
        <a:ext cx="3706812" cy="2224087"/>
      </dsp:txXfrm>
    </dsp:sp>
    <dsp:sp modelId="{A81D0170-1ADF-4B2B-BED0-19C726C9CD45}">
      <dsp:nvSpPr>
        <dsp:cNvPr id="0" name=""/>
        <dsp:cNvSpPr/>
      </dsp:nvSpPr>
      <dsp:spPr>
        <a:xfrm>
          <a:off x="4077493" y="873521"/>
          <a:ext cx="3706812" cy="2224087"/>
        </a:xfrm>
        <a:prstGeom prst="rect">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i="1" kern="1200" dirty="0" smtClean="0"/>
            <a:t>Why:  </a:t>
          </a:r>
          <a:r>
            <a:rPr lang="en-US" sz="3200" kern="1200" dirty="0" smtClean="0"/>
            <a:t>Description and Purpose of the Data Set</a:t>
          </a:r>
          <a:endParaRPr lang="en-US" sz="3200" kern="1200" dirty="0"/>
        </a:p>
      </dsp:txBody>
      <dsp:txXfrm>
        <a:off x="4077493" y="873521"/>
        <a:ext cx="3706812" cy="2224087"/>
      </dsp:txXfrm>
    </dsp:sp>
    <dsp:sp modelId="{3BF7EE54-7096-47F6-B66A-5876B114C490}">
      <dsp:nvSpPr>
        <dsp:cNvPr id="0" name=""/>
        <dsp:cNvSpPr/>
      </dsp:nvSpPr>
      <dsp:spPr>
        <a:xfrm>
          <a:off x="8154987" y="873521"/>
          <a:ext cx="3706812" cy="2224087"/>
        </a:xfrm>
        <a:prstGeom prst="rect">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i="1" kern="1200" dirty="0" smtClean="0"/>
            <a:t>When:  </a:t>
          </a:r>
          <a:r>
            <a:rPr lang="en-US" sz="3200" kern="1200" dirty="0" smtClean="0"/>
            <a:t>Temporal Coverage of the Data Set</a:t>
          </a:r>
          <a:endParaRPr lang="en-US" sz="3200" kern="1200" dirty="0"/>
        </a:p>
      </dsp:txBody>
      <dsp:txXfrm>
        <a:off x="8154987" y="873521"/>
        <a:ext cx="3706812" cy="2224087"/>
      </dsp:txXfrm>
    </dsp:sp>
    <dsp:sp modelId="{D13A4664-388E-41A4-B487-6B09636CB932}">
      <dsp:nvSpPr>
        <dsp:cNvPr id="0" name=""/>
        <dsp:cNvSpPr/>
      </dsp:nvSpPr>
      <dsp:spPr>
        <a:xfrm>
          <a:off x="0" y="3468290"/>
          <a:ext cx="3706812" cy="2224087"/>
        </a:xfrm>
        <a:prstGeom prst="rect">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i="1" kern="1200" dirty="0" smtClean="0"/>
            <a:t>Who:  </a:t>
          </a:r>
          <a:r>
            <a:rPr lang="en-US" sz="3200" kern="1200" dirty="0" smtClean="0"/>
            <a:t>Data Set Creator and Contact</a:t>
          </a:r>
          <a:endParaRPr lang="en-US" sz="3200" kern="1200" dirty="0"/>
        </a:p>
      </dsp:txBody>
      <dsp:txXfrm>
        <a:off x="0" y="3468290"/>
        <a:ext cx="3706812" cy="2224087"/>
      </dsp:txXfrm>
    </dsp:sp>
    <dsp:sp modelId="{95ED382F-B53A-4DB9-91D8-8D967A8E707D}">
      <dsp:nvSpPr>
        <dsp:cNvPr id="0" name=""/>
        <dsp:cNvSpPr/>
      </dsp:nvSpPr>
      <dsp:spPr>
        <a:xfrm>
          <a:off x="4077493" y="3468290"/>
          <a:ext cx="3706812" cy="2224087"/>
        </a:xfrm>
        <a:prstGeom prst="rect">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i="1" kern="1200" dirty="0" smtClean="0"/>
            <a:t>Where: </a:t>
          </a:r>
          <a:r>
            <a:rPr lang="en-US" sz="3200" kern="1200" dirty="0" smtClean="0"/>
            <a:t>Geographic Extent and Location of Data Set Coverage</a:t>
          </a:r>
          <a:endParaRPr lang="en-US" sz="3200" kern="1200" dirty="0"/>
        </a:p>
      </dsp:txBody>
      <dsp:txXfrm>
        <a:off x="4077493" y="3468290"/>
        <a:ext cx="3706812" cy="2224087"/>
      </dsp:txXfrm>
    </dsp:sp>
    <dsp:sp modelId="{B015CAA1-400D-4939-93FD-48BF33584307}">
      <dsp:nvSpPr>
        <dsp:cNvPr id="0" name=""/>
        <dsp:cNvSpPr/>
      </dsp:nvSpPr>
      <dsp:spPr>
        <a:xfrm>
          <a:off x="8154987" y="3468290"/>
          <a:ext cx="3706812" cy="2224087"/>
        </a:xfrm>
        <a:prstGeom prst="rect">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i="1" kern="1200" dirty="0" smtClean="0"/>
            <a:t>How: </a:t>
          </a:r>
          <a:r>
            <a:rPr lang="en-US" sz="3200" kern="1200" dirty="0" smtClean="0"/>
            <a:t>How the Data Set was Created and How to Access the Data</a:t>
          </a:r>
        </a:p>
      </dsp:txBody>
      <dsp:txXfrm>
        <a:off x="8154987" y="3468290"/>
        <a:ext cx="3706812" cy="2224087"/>
      </dsp:txXfrm>
    </dsp:sp>
  </dsp:spTree>
</dsp:drawing>
</file>

<file path=ppt/diagrams/layout1.xml><?xml version="1.0" encoding="utf-8"?>
<dgm:layoutDef xmlns:dgm="http://schemas.openxmlformats.org/drawingml/2006/diagram" xmlns:a="http://schemas.openxmlformats.org/drawingml/2006/main" uniqueId="urn:microsoft.com/office/officeart/2005/8/layout/default#2">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Helvetica Neue Light" charset="0"/>
                <a:ea typeface="ヒラギノ角ゴ ProN W3" charset="0"/>
                <a:cs typeface="ヒラギノ角ゴ ProN W3" charset="0"/>
                <a:sym typeface="Helvetica Neue Light"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Helvetica Neue Light" charset="0"/>
                <a:ea typeface="ヒラギノ角ゴ ProN W3" charset="-128"/>
                <a:cs typeface="+mn-cs"/>
                <a:sym typeface="Helvetica Neue Light" charset="0"/>
              </a:defRPr>
            </a:lvl1pPr>
          </a:lstStyle>
          <a:p>
            <a:pPr>
              <a:defRPr/>
            </a:pPr>
            <a:fld id="{5CEBB940-CC43-4541-ABD2-2558CAC46D4C}" type="datetime1">
              <a:rPr lang="en-US"/>
              <a:pPr>
                <a:defRPr/>
              </a:pPr>
              <a:t>1/17/2012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Helvetica Neue Light" charset="0"/>
                <a:ea typeface="ヒラギノ角ゴ ProN W3" charset="0"/>
                <a:cs typeface="ヒラギノ角ゴ ProN W3" charset="0"/>
                <a:sym typeface="Helvetica Neue Light"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Helvetica Neue Light" charset="0"/>
                <a:ea typeface="ヒラギノ角ゴ ProN W3" charset="-128"/>
                <a:cs typeface="+mn-cs"/>
                <a:sym typeface="Helvetica Neue Light" charset="0"/>
              </a:defRPr>
            </a:lvl1pPr>
          </a:lstStyle>
          <a:p>
            <a:pPr>
              <a:defRPr/>
            </a:pPr>
            <a:fld id="{04B65F22-80A7-446E-8E91-14ED8105C61D}" type="slidenum">
              <a:rPr lang="en-US"/>
              <a:pPr>
                <a:defRPr/>
              </a:pPr>
              <a:t>‹#›</a:t>
            </a:fld>
            <a:endParaRPr lang="en-US"/>
          </a:p>
        </p:txBody>
      </p:sp>
    </p:spTree>
    <p:extLst>
      <p:ext uri="{BB962C8B-B14F-4D97-AF65-F5344CB8AC3E}">
        <p14:creationId xmlns:p14="http://schemas.microsoft.com/office/powerpoint/2010/main" val="408925787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Helvetica Neue Light" charset="0"/>
                <a:ea typeface="ヒラギノ角ゴ ProN W3" charset="-128"/>
                <a:cs typeface="ヒラギノ角ゴ ProN W3" charset="-128"/>
                <a:sym typeface="Helvetica Neue Light"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Helvetica Neue Light" charset="0"/>
                <a:ea typeface="ヒラギノ角ゴ ProN W3" charset="-128"/>
                <a:cs typeface="+mn-cs"/>
                <a:sym typeface="Helvetica Neue Light" charset="0"/>
              </a:defRPr>
            </a:lvl1pPr>
          </a:lstStyle>
          <a:p>
            <a:pPr>
              <a:defRPr/>
            </a:pPr>
            <a:fld id="{12A8DA0A-51E9-46D3-9945-A42EE7398816}" type="datetime1">
              <a:rPr lang="en-US"/>
              <a:pPr>
                <a:defRPr/>
              </a:pPr>
              <a:t>1/17/2012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Helvetica Neue Light" charset="0"/>
                <a:ea typeface="ヒラギノ角ゴ ProN W3" charset="-128"/>
                <a:cs typeface="ヒラギノ角ゴ ProN W3" charset="-128"/>
                <a:sym typeface="Helvetica Neue Light"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Helvetica Neue Light" charset="0"/>
                <a:ea typeface="ヒラギノ角ゴ ProN W3" charset="-128"/>
                <a:cs typeface="+mn-cs"/>
                <a:sym typeface="Helvetica Neue Light" charset="0"/>
              </a:defRPr>
            </a:lvl1pPr>
          </a:lstStyle>
          <a:p>
            <a:pPr>
              <a:defRPr/>
            </a:pPr>
            <a:fld id="{61CBDC15-6C2A-49C1-8005-B1796628A1B8}" type="slidenum">
              <a:rPr lang="en-US"/>
              <a:pPr>
                <a:defRPr/>
              </a:pPr>
              <a:t>‹#›</a:t>
            </a:fld>
            <a:endParaRPr lang="en-US"/>
          </a:p>
        </p:txBody>
      </p:sp>
    </p:spTree>
    <p:extLst>
      <p:ext uri="{BB962C8B-B14F-4D97-AF65-F5344CB8AC3E}">
        <p14:creationId xmlns:p14="http://schemas.microsoft.com/office/powerpoint/2010/main" val="1683142506"/>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S PGothic" pitchFamily="34"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Modules should be 3-7 minutes long </a:t>
            </a:r>
          </a:p>
        </p:txBody>
      </p:sp>
      <p:sp>
        <p:nvSpPr>
          <p:cNvPr id="778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200">
                <a:solidFill>
                  <a:srgbClr val="000000"/>
                </a:solidFill>
                <a:latin typeface="Helvetica Neue Light"/>
                <a:ea typeface="ヒラギノ角ゴ ProN W3"/>
                <a:cs typeface="ヒラギノ角ゴ ProN W3"/>
                <a:sym typeface="Helvetica Neue Light"/>
              </a:defRPr>
            </a:lvl1pPr>
            <a:lvl2pPr marL="742950" indent="-285750" eaLnBrk="0" hangingPunct="0">
              <a:defRPr sz="4200">
                <a:solidFill>
                  <a:srgbClr val="000000"/>
                </a:solidFill>
                <a:latin typeface="Helvetica Neue Light"/>
                <a:ea typeface="ヒラギノ角ゴ ProN W3"/>
                <a:cs typeface="ヒラギノ角ゴ ProN W3"/>
                <a:sym typeface="Helvetica Neue Light"/>
              </a:defRPr>
            </a:lvl2pPr>
            <a:lvl3pPr marL="1143000" indent="-228600" eaLnBrk="0" hangingPunct="0">
              <a:defRPr sz="4200">
                <a:solidFill>
                  <a:srgbClr val="000000"/>
                </a:solidFill>
                <a:latin typeface="Helvetica Neue Light"/>
                <a:ea typeface="ヒラギノ角ゴ ProN W3"/>
                <a:cs typeface="ヒラギノ角ゴ ProN W3"/>
                <a:sym typeface="Helvetica Neue Light"/>
              </a:defRPr>
            </a:lvl3pPr>
            <a:lvl4pPr marL="1600200" indent="-228600" eaLnBrk="0" hangingPunct="0">
              <a:defRPr sz="4200">
                <a:solidFill>
                  <a:srgbClr val="000000"/>
                </a:solidFill>
                <a:latin typeface="Helvetica Neue Light"/>
                <a:ea typeface="ヒラギノ角ゴ ProN W3"/>
                <a:cs typeface="ヒラギノ角ゴ ProN W3"/>
                <a:sym typeface="Helvetica Neue Light"/>
              </a:defRPr>
            </a:lvl4pPr>
            <a:lvl5pPr marL="2057400" indent="-228600" eaLnBrk="0" hangingPunct="0">
              <a:defRPr sz="4200">
                <a:solidFill>
                  <a:srgbClr val="000000"/>
                </a:solidFill>
                <a:latin typeface="Helvetica Neue Light"/>
                <a:ea typeface="ヒラギノ角ゴ ProN W3"/>
                <a:cs typeface="ヒラギノ角ゴ ProN W3"/>
                <a:sym typeface="Helvetica Neue Light"/>
              </a:defRPr>
            </a:lvl5pPr>
            <a:lvl6pPr marL="25146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6pPr>
            <a:lvl7pPr marL="29718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7pPr>
            <a:lvl8pPr marL="34290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8pPr>
            <a:lvl9pPr marL="38862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9pPr>
          </a:lstStyle>
          <a:p>
            <a:pPr eaLnBrk="1" hangingPunct="1"/>
            <a:fld id="{983DB15E-D13D-497E-881E-A7A25DFD7AB0}" type="slidenum">
              <a:rPr lang="en-US" sz="1200" smtClean="0"/>
              <a:pPr eaLnBrk="1" hangingPunct="1"/>
              <a:t>1</a:t>
            </a:fld>
            <a:endParaRPr lang="en-US" sz="120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Provide some background on metadata before getting into the main part of the presentation.</a:t>
            </a:r>
          </a:p>
        </p:txBody>
      </p:sp>
      <p:sp>
        <p:nvSpPr>
          <p:cNvPr id="78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200">
                <a:solidFill>
                  <a:srgbClr val="000000"/>
                </a:solidFill>
                <a:latin typeface="Helvetica Neue Light"/>
                <a:ea typeface="ヒラギノ角ゴ ProN W3"/>
                <a:cs typeface="ヒラギノ角ゴ ProN W3"/>
                <a:sym typeface="Helvetica Neue Light"/>
              </a:defRPr>
            </a:lvl1pPr>
            <a:lvl2pPr marL="742950" indent="-285750" eaLnBrk="0" hangingPunct="0">
              <a:defRPr sz="4200">
                <a:solidFill>
                  <a:srgbClr val="000000"/>
                </a:solidFill>
                <a:latin typeface="Helvetica Neue Light"/>
                <a:ea typeface="ヒラギノ角ゴ ProN W3"/>
                <a:cs typeface="ヒラギノ角ゴ ProN W3"/>
                <a:sym typeface="Helvetica Neue Light"/>
              </a:defRPr>
            </a:lvl2pPr>
            <a:lvl3pPr marL="1143000" indent="-228600" eaLnBrk="0" hangingPunct="0">
              <a:defRPr sz="4200">
                <a:solidFill>
                  <a:srgbClr val="000000"/>
                </a:solidFill>
                <a:latin typeface="Helvetica Neue Light"/>
                <a:ea typeface="ヒラギノ角ゴ ProN W3"/>
                <a:cs typeface="ヒラギノ角ゴ ProN W3"/>
                <a:sym typeface="Helvetica Neue Light"/>
              </a:defRPr>
            </a:lvl3pPr>
            <a:lvl4pPr marL="1600200" indent="-228600" eaLnBrk="0" hangingPunct="0">
              <a:defRPr sz="4200">
                <a:solidFill>
                  <a:srgbClr val="000000"/>
                </a:solidFill>
                <a:latin typeface="Helvetica Neue Light"/>
                <a:ea typeface="ヒラギノ角ゴ ProN W3"/>
                <a:cs typeface="ヒラギノ角ゴ ProN W3"/>
                <a:sym typeface="Helvetica Neue Light"/>
              </a:defRPr>
            </a:lvl4pPr>
            <a:lvl5pPr marL="2057400" indent="-228600" eaLnBrk="0" hangingPunct="0">
              <a:defRPr sz="4200">
                <a:solidFill>
                  <a:srgbClr val="000000"/>
                </a:solidFill>
                <a:latin typeface="Helvetica Neue Light"/>
                <a:ea typeface="ヒラギノ角ゴ ProN W3"/>
                <a:cs typeface="ヒラギノ角ゴ ProN W3"/>
                <a:sym typeface="Helvetica Neue Light"/>
              </a:defRPr>
            </a:lvl5pPr>
            <a:lvl6pPr marL="25146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6pPr>
            <a:lvl7pPr marL="29718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7pPr>
            <a:lvl8pPr marL="34290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8pPr>
            <a:lvl9pPr marL="38862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9pPr>
          </a:lstStyle>
          <a:p>
            <a:pPr eaLnBrk="1" hangingPunct="1"/>
            <a:fld id="{4B7B890E-13DD-4117-BEC5-1F147EF73A55}" type="slidenum">
              <a:rPr lang="en-US" sz="1200" smtClean="0"/>
              <a:pPr eaLnBrk="1" hangingPunct="1"/>
              <a:t>3</a:t>
            </a:fld>
            <a:endParaRPr lang="en-US" sz="120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200">
                <a:solidFill>
                  <a:srgbClr val="000000"/>
                </a:solidFill>
                <a:latin typeface="Helvetica Neue Light"/>
                <a:ea typeface="ヒラギノ角ゴ ProN W3"/>
                <a:cs typeface="ヒラギノ角ゴ ProN W3"/>
                <a:sym typeface="Helvetica Neue Light"/>
              </a:defRPr>
            </a:lvl1pPr>
            <a:lvl2pPr marL="742950" indent="-285750" eaLnBrk="0" hangingPunct="0">
              <a:defRPr sz="4200">
                <a:solidFill>
                  <a:srgbClr val="000000"/>
                </a:solidFill>
                <a:latin typeface="Helvetica Neue Light"/>
                <a:ea typeface="ヒラギノ角ゴ ProN W3"/>
                <a:cs typeface="ヒラギノ角ゴ ProN W3"/>
                <a:sym typeface="Helvetica Neue Light"/>
              </a:defRPr>
            </a:lvl2pPr>
            <a:lvl3pPr marL="1143000" indent="-228600" eaLnBrk="0" hangingPunct="0">
              <a:defRPr sz="4200">
                <a:solidFill>
                  <a:srgbClr val="000000"/>
                </a:solidFill>
                <a:latin typeface="Helvetica Neue Light"/>
                <a:ea typeface="ヒラギノ角ゴ ProN W3"/>
                <a:cs typeface="ヒラギノ角ゴ ProN W3"/>
                <a:sym typeface="Helvetica Neue Light"/>
              </a:defRPr>
            </a:lvl3pPr>
            <a:lvl4pPr marL="1600200" indent="-228600" eaLnBrk="0" hangingPunct="0">
              <a:defRPr sz="4200">
                <a:solidFill>
                  <a:srgbClr val="000000"/>
                </a:solidFill>
                <a:latin typeface="Helvetica Neue Light"/>
                <a:ea typeface="ヒラギノ角ゴ ProN W3"/>
                <a:cs typeface="ヒラギノ角ゴ ProN W3"/>
                <a:sym typeface="Helvetica Neue Light"/>
              </a:defRPr>
            </a:lvl4pPr>
            <a:lvl5pPr marL="2057400" indent="-228600" eaLnBrk="0" hangingPunct="0">
              <a:defRPr sz="4200">
                <a:solidFill>
                  <a:srgbClr val="000000"/>
                </a:solidFill>
                <a:latin typeface="Helvetica Neue Light"/>
                <a:ea typeface="ヒラギノ角ゴ ProN W3"/>
                <a:cs typeface="ヒラギノ角ゴ ProN W3"/>
                <a:sym typeface="Helvetica Neue Light"/>
              </a:defRPr>
            </a:lvl5pPr>
            <a:lvl6pPr marL="25146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6pPr>
            <a:lvl7pPr marL="29718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7pPr>
            <a:lvl8pPr marL="34290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8pPr>
            <a:lvl9pPr marL="38862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9pPr>
          </a:lstStyle>
          <a:p>
            <a:pPr eaLnBrk="1" hangingPunct="1"/>
            <a:fld id="{F1C6F145-FDC7-47BD-9622-A563D01C8A93}" type="slidenum">
              <a:rPr lang="en-US" sz="1200" smtClean="0"/>
              <a:pPr eaLnBrk="1" hangingPunct="1"/>
              <a:t>19</a:t>
            </a:fld>
            <a:endParaRPr lang="en-US" sz="1200" smtClean="0"/>
          </a:p>
        </p:txBody>
      </p:sp>
      <p:sp>
        <p:nvSpPr>
          <p:cNvPr id="79875" name="Rectangle 2"/>
          <p:cNvSpPr>
            <a:spLocks noGrp="1" noRot="1" noChangeAspect="1" noChangeArrowheads="1" noTextEdit="1"/>
          </p:cNvSpPr>
          <p:nvPr>
            <p:ph type="sldImg"/>
          </p:nvPr>
        </p:nvSpPr>
        <p:spPr bwMode="auto">
          <a:xfrm>
            <a:off x="1100138" y="676275"/>
            <a:ext cx="4610100" cy="34575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6" name="Rectangle 3"/>
          <p:cNvSpPr>
            <a:spLocks noGrp="1" noChangeArrowheads="1"/>
          </p:cNvSpPr>
          <p:nvPr>
            <p:ph type="body" idx="1"/>
          </p:nvPr>
        </p:nvSpPr>
        <p:spPr bwMode="auto">
          <a:xfrm>
            <a:off x="898525" y="4359275"/>
            <a:ext cx="5011738" cy="4133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An investigator and their team need only a small amount of metadata.  They know that the steamwater sample was collected at the weir near the orchard and was analyzed by the ion chromatograph in Room 220. But for others outside the team, more information is needed.</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200">
                <a:solidFill>
                  <a:srgbClr val="000000"/>
                </a:solidFill>
                <a:latin typeface="Helvetica Neue Light"/>
                <a:ea typeface="ヒラギノ角ゴ ProN W3"/>
                <a:cs typeface="ヒラギノ角ゴ ProN W3"/>
                <a:sym typeface="Helvetica Neue Light"/>
              </a:defRPr>
            </a:lvl1pPr>
            <a:lvl2pPr marL="742950" indent="-285750" eaLnBrk="0" hangingPunct="0">
              <a:defRPr sz="4200">
                <a:solidFill>
                  <a:srgbClr val="000000"/>
                </a:solidFill>
                <a:latin typeface="Helvetica Neue Light"/>
                <a:ea typeface="ヒラギノ角ゴ ProN W3"/>
                <a:cs typeface="ヒラギノ角ゴ ProN W3"/>
                <a:sym typeface="Helvetica Neue Light"/>
              </a:defRPr>
            </a:lvl2pPr>
            <a:lvl3pPr marL="1143000" indent="-228600" eaLnBrk="0" hangingPunct="0">
              <a:defRPr sz="4200">
                <a:solidFill>
                  <a:srgbClr val="000000"/>
                </a:solidFill>
                <a:latin typeface="Helvetica Neue Light"/>
                <a:ea typeface="ヒラギノ角ゴ ProN W3"/>
                <a:cs typeface="ヒラギノ角ゴ ProN W3"/>
                <a:sym typeface="Helvetica Neue Light"/>
              </a:defRPr>
            </a:lvl3pPr>
            <a:lvl4pPr marL="1600200" indent="-228600" eaLnBrk="0" hangingPunct="0">
              <a:defRPr sz="4200">
                <a:solidFill>
                  <a:srgbClr val="000000"/>
                </a:solidFill>
                <a:latin typeface="Helvetica Neue Light"/>
                <a:ea typeface="ヒラギノ角ゴ ProN W3"/>
                <a:cs typeface="ヒラギノ角ゴ ProN W3"/>
                <a:sym typeface="Helvetica Neue Light"/>
              </a:defRPr>
            </a:lvl4pPr>
            <a:lvl5pPr marL="2057400" indent="-228600" eaLnBrk="0" hangingPunct="0">
              <a:defRPr sz="4200">
                <a:solidFill>
                  <a:srgbClr val="000000"/>
                </a:solidFill>
                <a:latin typeface="Helvetica Neue Light"/>
                <a:ea typeface="ヒラギノ角ゴ ProN W3"/>
                <a:cs typeface="ヒラギノ角ゴ ProN W3"/>
                <a:sym typeface="Helvetica Neue Light"/>
              </a:defRPr>
            </a:lvl5pPr>
            <a:lvl6pPr marL="25146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6pPr>
            <a:lvl7pPr marL="29718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7pPr>
            <a:lvl8pPr marL="34290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8pPr>
            <a:lvl9pPr marL="38862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9pPr>
          </a:lstStyle>
          <a:p>
            <a:pPr eaLnBrk="1" hangingPunct="1"/>
            <a:fld id="{14DD8A73-229A-4394-AD23-E2A13EF66C70}" type="slidenum">
              <a:rPr lang="en-US" sz="1200" smtClean="0"/>
              <a:pPr eaLnBrk="1" hangingPunct="1"/>
              <a:t>20</a:t>
            </a:fld>
            <a:endParaRPr lang="en-US" sz="1200" smtClean="0"/>
          </a:p>
        </p:txBody>
      </p:sp>
      <p:sp>
        <p:nvSpPr>
          <p:cNvPr id="80899" name="Rectangle 2"/>
          <p:cNvSpPr>
            <a:spLocks noGrp="1" noRot="1" noChangeAspect="1" noChangeArrowheads="1" noTextEdit="1"/>
          </p:cNvSpPr>
          <p:nvPr>
            <p:ph type="sldImg"/>
          </p:nvPr>
        </p:nvSpPr>
        <p:spPr bwMode="auto">
          <a:xfrm>
            <a:off x="1100138" y="676275"/>
            <a:ext cx="4610100" cy="34575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900" name="Rectangle 3"/>
          <p:cNvSpPr>
            <a:spLocks noGrp="1" noChangeArrowheads="1"/>
          </p:cNvSpPr>
          <p:nvPr>
            <p:ph type="body" idx="1"/>
          </p:nvPr>
        </p:nvSpPr>
        <p:spPr bwMode="auto">
          <a:xfrm>
            <a:off x="898525" y="4359275"/>
            <a:ext cx="5011738" cy="4133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eaLnBrk="1" hangingPunct="1"/>
            <a:r>
              <a:rPr lang="en-US" smtClean="0"/>
              <a:t>To share the data more broadly more information is needed:  </a:t>
            </a:r>
          </a:p>
          <a:p>
            <a:pPr marL="228600" indent="-228600" eaLnBrk="1" hangingPunct="1">
              <a:buFontTx/>
              <a:buAutoNum type="arabicPeriod"/>
            </a:pPr>
            <a:r>
              <a:rPr lang="en-US" smtClean="0"/>
              <a:t>analytical method, uncertainty, and units</a:t>
            </a:r>
          </a:p>
          <a:p>
            <a:pPr marL="228600" indent="-228600" eaLnBrk="1" hangingPunct="1">
              <a:buFontTx/>
              <a:buAutoNum type="arabicPeriod"/>
            </a:pPr>
            <a:r>
              <a:rPr lang="en-US" smtClean="0"/>
              <a:t>Geocoordinates, elevation, datum</a:t>
            </a:r>
          </a:p>
          <a:p>
            <a:pPr marL="228600" indent="-228600" eaLnBrk="1" hangingPunct="1">
              <a:buFontTx/>
              <a:buAutoNum type="arabicPeriod"/>
            </a:pPr>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03288">
              <a:spcBef>
                <a:spcPct val="0"/>
              </a:spcBef>
            </a:pPr>
            <a:r>
              <a:rPr lang="en-US" smtClean="0"/>
              <a:t>http://www.flickr.com/photos/thecuriousoysters/4458657148/</a:t>
            </a:r>
          </a:p>
          <a:p>
            <a:pPr defTabSz="903288">
              <a:spcBef>
                <a:spcPct val="0"/>
              </a:spcBef>
            </a:pPr>
            <a:endParaRPr lang="en-US" smtClean="0"/>
          </a:p>
        </p:txBody>
      </p:sp>
      <p:sp>
        <p:nvSpPr>
          <p:cNvPr id="81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200">
                <a:solidFill>
                  <a:srgbClr val="000000"/>
                </a:solidFill>
                <a:latin typeface="Helvetica Neue Light"/>
                <a:ea typeface="ヒラギノ角ゴ ProN W3"/>
                <a:cs typeface="ヒラギノ角ゴ ProN W3"/>
                <a:sym typeface="Helvetica Neue Light"/>
              </a:defRPr>
            </a:lvl1pPr>
            <a:lvl2pPr marL="742950" indent="-285750" eaLnBrk="0" hangingPunct="0">
              <a:defRPr sz="4200">
                <a:solidFill>
                  <a:srgbClr val="000000"/>
                </a:solidFill>
                <a:latin typeface="Helvetica Neue Light"/>
                <a:ea typeface="ヒラギノ角ゴ ProN W3"/>
                <a:cs typeface="ヒラギノ角ゴ ProN W3"/>
                <a:sym typeface="Helvetica Neue Light"/>
              </a:defRPr>
            </a:lvl2pPr>
            <a:lvl3pPr marL="1143000" indent="-228600" eaLnBrk="0" hangingPunct="0">
              <a:defRPr sz="4200">
                <a:solidFill>
                  <a:srgbClr val="000000"/>
                </a:solidFill>
                <a:latin typeface="Helvetica Neue Light"/>
                <a:ea typeface="ヒラギノ角ゴ ProN W3"/>
                <a:cs typeface="ヒラギノ角ゴ ProN W3"/>
                <a:sym typeface="Helvetica Neue Light"/>
              </a:defRPr>
            </a:lvl3pPr>
            <a:lvl4pPr marL="1600200" indent="-228600" eaLnBrk="0" hangingPunct="0">
              <a:defRPr sz="4200">
                <a:solidFill>
                  <a:srgbClr val="000000"/>
                </a:solidFill>
                <a:latin typeface="Helvetica Neue Light"/>
                <a:ea typeface="ヒラギノ角ゴ ProN W3"/>
                <a:cs typeface="ヒラギノ角ゴ ProN W3"/>
                <a:sym typeface="Helvetica Neue Light"/>
              </a:defRPr>
            </a:lvl4pPr>
            <a:lvl5pPr marL="2057400" indent="-228600" eaLnBrk="0" hangingPunct="0">
              <a:defRPr sz="4200">
                <a:solidFill>
                  <a:srgbClr val="000000"/>
                </a:solidFill>
                <a:latin typeface="Helvetica Neue Light"/>
                <a:ea typeface="ヒラギノ角ゴ ProN W3"/>
                <a:cs typeface="ヒラギノ角ゴ ProN W3"/>
                <a:sym typeface="Helvetica Neue Light"/>
              </a:defRPr>
            </a:lvl5pPr>
            <a:lvl6pPr marL="25146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6pPr>
            <a:lvl7pPr marL="29718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7pPr>
            <a:lvl8pPr marL="34290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8pPr>
            <a:lvl9pPr marL="38862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9pPr>
          </a:lstStyle>
          <a:p>
            <a:pPr eaLnBrk="1" hangingPunct="1"/>
            <a:fld id="{150047CE-1BD7-4B15-9A1F-EDFCF030D826}" type="slidenum">
              <a:rPr lang="en-US" sz="1200" smtClean="0"/>
              <a:pPr eaLnBrk="1" hangingPunct="1"/>
              <a:t>48</a:t>
            </a:fld>
            <a:endParaRPr lang="en-US" sz="120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1147304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3477753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67850" y="1320800"/>
            <a:ext cx="2965450" cy="6870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71500" y="1320800"/>
            <a:ext cx="8743950" cy="6870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1484398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944793493"/>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24312575"/>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315866320"/>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71500" y="2324100"/>
            <a:ext cx="5854700" cy="6565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324100"/>
            <a:ext cx="5854700" cy="6565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11907127"/>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35487048"/>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4363213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5154855"/>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6574727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57167376"/>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elvetica Neue"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90120215"/>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20284989"/>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67850" y="330200"/>
            <a:ext cx="2965450" cy="8559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71500" y="330200"/>
            <a:ext cx="8743950" cy="855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2991380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571500" y="584200"/>
            <a:ext cx="11861800" cy="1397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571500" y="2324100"/>
            <a:ext cx="5854700" cy="6565900"/>
          </a:xfrm>
        </p:spPr>
        <p:txBody>
          <a:bodyPr/>
          <a:lstStyle/>
          <a:p>
            <a:pPr lvl="0"/>
            <a:endParaRPr lang="en-US" noProof="0">
              <a:sym typeface="Helvetica Neue" charset="0"/>
            </a:endParaRPr>
          </a:p>
        </p:txBody>
      </p:sp>
      <p:sp>
        <p:nvSpPr>
          <p:cNvPr id="4" name="Text Placeholder 3"/>
          <p:cNvSpPr>
            <a:spLocks noGrp="1"/>
          </p:cNvSpPr>
          <p:nvPr>
            <p:ph type="body" sz="half" idx="2"/>
          </p:nvPr>
        </p:nvSpPr>
        <p:spPr>
          <a:xfrm>
            <a:off x="6578600" y="2324100"/>
            <a:ext cx="5854700" cy="6565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06042391"/>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571500" y="584200"/>
            <a:ext cx="11861800" cy="1397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71500" y="2324100"/>
            <a:ext cx="5854700" cy="6565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6578600" y="2324100"/>
            <a:ext cx="5854700" cy="6565900"/>
          </a:xfrm>
        </p:spPr>
        <p:txBody>
          <a:bodyPr/>
          <a:lstStyle/>
          <a:p>
            <a:pPr lvl="0"/>
            <a:endParaRPr lang="en-US" noProof="0">
              <a:sym typeface="Helvetica Neue" charset="0"/>
            </a:endParaRPr>
          </a:p>
        </p:txBody>
      </p:sp>
    </p:spTree>
    <p:extLst>
      <p:ext uri="{BB962C8B-B14F-4D97-AF65-F5344CB8AC3E}">
        <p14:creationId xmlns:p14="http://schemas.microsoft.com/office/powerpoint/2010/main" val="15533059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924441663"/>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71500" y="5016500"/>
            <a:ext cx="5854700" cy="317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5016500"/>
            <a:ext cx="5854700" cy="317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4562757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8819786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0808991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3506025"/>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9181038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elvetica Neue"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55976718"/>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body" idx="1"/>
          </p:nvPr>
        </p:nvSpPr>
        <p:spPr bwMode="auto">
          <a:xfrm>
            <a:off x="571500" y="5016500"/>
            <a:ext cx="11861800"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p>
            <a:pPr lvl="0"/>
            <a:r>
              <a:rPr lang="en-US" smtClean="0">
                <a:sym typeface="Helvetica Neue"/>
              </a:rPr>
              <a:t>Click to edit Master text styles</a:t>
            </a:r>
          </a:p>
          <a:p>
            <a:pPr lvl="1"/>
            <a:r>
              <a:rPr lang="en-US" smtClean="0">
                <a:sym typeface="Helvetica Neue"/>
              </a:rPr>
              <a:t>Second level</a:t>
            </a:r>
          </a:p>
          <a:p>
            <a:pPr lvl="2"/>
            <a:r>
              <a:rPr lang="en-US" smtClean="0">
                <a:sym typeface="Helvetica Neue"/>
              </a:rPr>
              <a:t>Third level</a:t>
            </a:r>
          </a:p>
          <a:p>
            <a:pPr lvl="3"/>
            <a:r>
              <a:rPr lang="en-US" smtClean="0">
                <a:sym typeface="Helvetica Neue"/>
              </a:rPr>
              <a:t>Fourth level</a:t>
            </a:r>
          </a:p>
          <a:p>
            <a:pPr lvl="4"/>
            <a:r>
              <a:rPr lang="en-US" smtClean="0">
                <a:sym typeface="Helvetica Neue"/>
              </a:rPr>
              <a:t>Fifth level</a:t>
            </a:r>
          </a:p>
        </p:txBody>
      </p:sp>
      <p:sp>
        <p:nvSpPr>
          <p:cNvPr id="1027" name="Line 2"/>
          <p:cNvSpPr>
            <a:spLocks noChangeShapeType="1"/>
          </p:cNvSpPr>
          <p:nvPr/>
        </p:nvSpPr>
        <p:spPr bwMode="auto">
          <a:xfrm>
            <a:off x="647700" y="4749800"/>
            <a:ext cx="11709400" cy="0"/>
          </a:xfrm>
          <a:prstGeom prst="line">
            <a:avLst/>
          </a:prstGeom>
          <a:noFill/>
          <a:ln w="12700">
            <a:solidFill>
              <a:srgbClr val="888888"/>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1028" name="Rectangle 3"/>
          <p:cNvSpPr>
            <a:spLocks noGrp="1" noChangeArrowheads="1"/>
          </p:cNvSpPr>
          <p:nvPr>
            <p:ph type="title"/>
          </p:nvPr>
        </p:nvSpPr>
        <p:spPr bwMode="auto">
          <a:xfrm>
            <a:off x="571500" y="1320800"/>
            <a:ext cx="11861800"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b" anchorCtr="0" compatLnSpc="1">
            <a:prstTxWarp prst="textNoShape">
              <a:avLst/>
            </a:prstTxWarp>
          </a:bodyPr>
          <a:lstStyle/>
          <a:p>
            <a:pPr lvl="0"/>
            <a:r>
              <a:rPr lang="en-US" smtClean="0">
                <a:sym typeface="Helvetica Neue Light"/>
              </a:rPr>
              <a:t>Click to edit Master title style</a:t>
            </a:r>
          </a:p>
        </p:txBody>
      </p:sp>
      <p:pic>
        <p:nvPicPr>
          <p:cNvPr id="1029" name="Picture 4" descr="Logo300dpi %281%29.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0083800" y="381000"/>
            <a:ext cx="2286000"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4"/>
          </p:nvPr>
        </p:nvSpPr>
        <p:spPr>
          <a:xfrm>
            <a:off x="9320213" y="9040813"/>
            <a:ext cx="3033712" cy="519112"/>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Helvetica Neue Light" charset="0"/>
                <a:ea typeface="ヒラギノ角ゴ ProN W3" charset="-128"/>
                <a:cs typeface="+mn-cs"/>
                <a:sym typeface="Helvetica Neue Light" charset="0"/>
              </a:defRPr>
            </a:lvl1pPr>
          </a:lstStyle>
          <a:p>
            <a:pPr>
              <a:defRPr/>
            </a:pPr>
            <a:fld id="{6D6E72AF-F857-416B-9C37-4BBAFA8499A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232" r:id="rId1"/>
    <p:sldLayoutId id="2147486233" r:id="rId2"/>
    <p:sldLayoutId id="2147486234" r:id="rId3"/>
    <p:sldLayoutId id="2147486235" r:id="rId4"/>
    <p:sldLayoutId id="2147486236" r:id="rId5"/>
    <p:sldLayoutId id="2147486237" r:id="rId6"/>
    <p:sldLayoutId id="2147486238" r:id="rId7"/>
    <p:sldLayoutId id="2147486239" r:id="rId8"/>
    <p:sldLayoutId id="2147486240" r:id="rId9"/>
    <p:sldLayoutId id="2147486241" r:id="rId10"/>
    <p:sldLayoutId id="2147486242" r:id="rId11"/>
  </p:sldLayoutIdLst>
  <p:transition/>
  <p:hf hdr="0" ftr="0" dt="0"/>
  <p:txStyles>
    <p:titleStyle>
      <a:lvl1pPr algn="l" rtl="0" eaLnBrk="0" fontAlgn="base" hangingPunct="0">
        <a:spcBef>
          <a:spcPct val="0"/>
        </a:spcBef>
        <a:spcAft>
          <a:spcPct val="0"/>
        </a:spcAft>
        <a:defRPr sz="4400">
          <a:solidFill>
            <a:schemeClr val="tx1"/>
          </a:solidFill>
          <a:latin typeface="+mj-lt"/>
          <a:ea typeface="+mj-ea"/>
          <a:cs typeface="+mj-cs"/>
          <a:sym typeface="Helvetica Neue Light"/>
        </a:defRPr>
      </a:lvl1pPr>
      <a:lvl2pPr algn="l" rtl="0" eaLnBrk="0" fontAlgn="base" hangingPunct="0">
        <a:spcBef>
          <a:spcPct val="0"/>
        </a:spcBef>
        <a:spcAft>
          <a:spcPct val="0"/>
        </a:spcAft>
        <a:defRPr sz="4400">
          <a:solidFill>
            <a:schemeClr val="tx1"/>
          </a:solidFill>
          <a:latin typeface="Helvetica Neue Light" charset="0"/>
          <a:ea typeface="ヒラギノ角ゴ ProN W3" charset="0"/>
          <a:cs typeface="ヒラギノ角ゴ ProN W3" charset="0"/>
          <a:sym typeface="Helvetica Neue Light"/>
        </a:defRPr>
      </a:lvl2pPr>
      <a:lvl3pPr algn="l" rtl="0" eaLnBrk="0" fontAlgn="base" hangingPunct="0">
        <a:spcBef>
          <a:spcPct val="0"/>
        </a:spcBef>
        <a:spcAft>
          <a:spcPct val="0"/>
        </a:spcAft>
        <a:defRPr sz="4400">
          <a:solidFill>
            <a:schemeClr val="tx1"/>
          </a:solidFill>
          <a:latin typeface="Helvetica Neue Light" charset="0"/>
          <a:ea typeface="ヒラギノ角ゴ ProN W3" charset="0"/>
          <a:cs typeface="ヒラギノ角ゴ ProN W3" charset="0"/>
          <a:sym typeface="Helvetica Neue Light"/>
        </a:defRPr>
      </a:lvl3pPr>
      <a:lvl4pPr algn="l" rtl="0" eaLnBrk="0" fontAlgn="base" hangingPunct="0">
        <a:spcBef>
          <a:spcPct val="0"/>
        </a:spcBef>
        <a:spcAft>
          <a:spcPct val="0"/>
        </a:spcAft>
        <a:defRPr sz="4400">
          <a:solidFill>
            <a:schemeClr val="tx1"/>
          </a:solidFill>
          <a:latin typeface="Helvetica Neue Light" charset="0"/>
          <a:ea typeface="ヒラギノ角ゴ ProN W3" charset="0"/>
          <a:cs typeface="ヒラギノ角ゴ ProN W3" charset="0"/>
          <a:sym typeface="Helvetica Neue Light"/>
        </a:defRPr>
      </a:lvl4pPr>
      <a:lvl5pPr algn="l" rtl="0" eaLnBrk="0" fontAlgn="base" hangingPunct="0">
        <a:spcBef>
          <a:spcPct val="0"/>
        </a:spcBef>
        <a:spcAft>
          <a:spcPct val="0"/>
        </a:spcAft>
        <a:defRPr sz="4400">
          <a:solidFill>
            <a:schemeClr val="tx1"/>
          </a:solidFill>
          <a:latin typeface="Helvetica Neue Light" charset="0"/>
          <a:ea typeface="ヒラギノ角ゴ ProN W3" charset="0"/>
          <a:cs typeface="ヒラギノ角ゴ ProN W3" charset="0"/>
          <a:sym typeface="Helvetica Neue Light"/>
        </a:defRPr>
      </a:lvl5pPr>
      <a:lvl6pPr marL="457200" algn="l" rtl="0" fontAlgn="base">
        <a:spcBef>
          <a:spcPct val="0"/>
        </a:spcBef>
        <a:spcAft>
          <a:spcPct val="0"/>
        </a:spcAft>
        <a:defRPr sz="4400">
          <a:solidFill>
            <a:schemeClr val="tx1"/>
          </a:solidFill>
          <a:latin typeface="Helvetica Neue Light" charset="0"/>
          <a:ea typeface="ヒラギノ角ゴ ProN W3" charset="0"/>
          <a:cs typeface="ヒラギノ角ゴ ProN W3" charset="0"/>
          <a:sym typeface="Helvetica Neue Light" charset="0"/>
        </a:defRPr>
      </a:lvl6pPr>
      <a:lvl7pPr marL="914400" algn="l" rtl="0" fontAlgn="base">
        <a:spcBef>
          <a:spcPct val="0"/>
        </a:spcBef>
        <a:spcAft>
          <a:spcPct val="0"/>
        </a:spcAft>
        <a:defRPr sz="4400">
          <a:solidFill>
            <a:schemeClr val="tx1"/>
          </a:solidFill>
          <a:latin typeface="Helvetica Neue Light" charset="0"/>
          <a:ea typeface="ヒラギノ角ゴ ProN W3" charset="0"/>
          <a:cs typeface="ヒラギノ角ゴ ProN W3" charset="0"/>
          <a:sym typeface="Helvetica Neue Light" charset="0"/>
        </a:defRPr>
      </a:lvl7pPr>
      <a:lvl8pPr marL="1371600" algn="l" rtl="0" fontAlgn="base">
        <a:spcBef>
          <a:spcPct val="0"/>
        </a:spcBef>
        <a:spcAft>
          <a:spcPct val="0"/>
        </a:spcAft>
        <a:defRPr sz="4400">
          <a:solidFill>
            <a:schemeClr val="tx1"/>
          </a:solidFill>
          <a:latin typeface="Helvetica Neue Light" charset="0"/>
          <a:ea typeface="ヒラギノ角ゴ ProN W3" charset="0"/>
          <a:cs typeface="ヒラギノ角ゴ ProN W3" charset="0"/>
          <a:sym typeface="Helvetica Neue Light" charset="0"/>
        </a:defRPr>
      </a:lvl8pPr>
      <a:lvl9pPr marL="1828800" algn="l" rtl="0" fontAlgn="base">
        <a:spcBef>
          <a:spcPct val="0"/>
        </a:spcBef>
        <a:spcAft>
          <a:spcPct val="0"/>
        </a:spcAft>
        <a:defRPr sz="4400">
          <a:solidFill>
            <a:schemeClr val="tx1"/>
          </a:solidFill>
          <a:latin typeface="Helvetica Neue Light" charset="0"/>
          <a:ea typeface="ヒラギノ角ゴ ProN W3" charset="0"/>
          <a:cs typeface="ヒラギノ角ゴ ProN W3" charset="0"/>
          <a:sym typeface="Helvetica Neue Light" charset="0"/>
        </a:defRPr>
      </a:lvl9pPr>
    </p:titleStyle>
    <p:bodyStyle>
      <a:lvl1pPr marL="342900" indent="-342900" algn="l" rtl="0" eaLnBrk="0" fontAlgn="base" hangingPunct="0">
        <a:spcBef>
          <a:spcPct val="0"/>
        </a:spcBef>
        <a:spcAft>
          <a:spcPct val="0"/>
        </a:spcAft>
        <a:defRPr sz="3400">
          <a:solidFill>
            <a:srgbClr val="606060"/>
          </a:solidFill>
          <a:latin typeface="+mn-lt"/>
          <a:ea typeface="+mn-ea"/>
          <a:cs typeface="+mn-cs"/>
          <a:sym typeface="Helvetica Neue"/>
        </a:defRPr>
      </a:lvl1pPr>
      <a:lvl2pPr marL="742950" indent="-285750" algn="l" rtl="0" eaLnBrk="0" fontAlgn="base" hangingPunct="0">
        <a:spcBef>
          <a:spcPct val="0"/>
        </a:spcBef>
        <a:spcAft>
          <a:spcPct val="0"/>
        </a:spcAft>
        <a:defRPr sz="3400">
          <a:solidFill>
            <a:srgbClr val="606060"/>
          </a:solidFill>
          <a:latin typeface="+mn-lt"/>
          <a:ea typeface="+mn-ea"/>
          <a:cs typeface="+mn-cs"/>
          <a:sym typeface="Helvetica Neue"/>
        </a:defRPr>
      </a:lvl2pPr>
      <a:lvl3pPr marL="1143000" indent="-228600" algn="l" rtl="0" eaLnBrk="0" fontAlgn="base" hangingPunct="0">
        <a:spcBef>
          <a:spcPct val="0"/>
        </a:spcBef>
        <a:spcAft>
          <a:spcPct val="0"/>
        </a:spcAft>
        <a:defRPr sz="3400">
          <a:solidFill>
            <a:srgbClr val="606060"/>
          </a:solidFill>
          <a:latin typeface="+mn-lt"/>
          <a:ea typeface="+mn-ea"/>
          <a:cs typeface="+mn-cs"/>
          <a:sym typeface="Helvetica Neue"/>
        </a:defRPr>
      </a:lvl3pPr>
      <a:lvl4pPr marL="1600200" indent="-228600" algn="l" rtl="0" eaLnBrk="0" fontAlgn="base" hangingPunct="0">
        <a:spcBef>
          <a:spcPct val="0"/>
        </a:spcBef>
        <a:spcAft>
          <a:spcPct val="0"/>
        </a:spcAft>
        <a:defRPr sz="3400">
          <a:solidFill>
            <a:srgbClr val="606060"/>
          </a:solidFill>
          <a:latin typeface="+mn-lt"/>
          <a:ea typeface="+mn-ea"/>
          <a:cs typeface="+mn-cs"/>
          <a:sym typeface="Helvetica Neue"/>
        </a:defRPr>
      </a:lvl4pPr>
      <a:lvl5pPr marL="2057400" indent="-228600" algn="l" rtl="0" eaLnBrk="0" fontAlgn="base" hangingPunct="0">
        <a:spcBef>
          <a:spcPct val="0"/>
        </a:spcBef>
        <a:spcAft>
          <a:spcPct val="0"/>
        </a:spcAft>
        <a:defRPr sz="3400">
          <a:solidFill>
            <a:srgbClr val="606060"/>
          </a:solidFill>
          <a:latin typeface="+mn-lt"/>
          <a:ea typeface="+mn-ea"/>
          <a:cs typeface="+mn-cs"/>
          <a:sym typeface="Helvetica Neue"/>
        </a:defRPr>
      </a:lvl5pPr>
      <a:lvl6pPr marL="457200" algn="l" rtl="0" fontAlgn="base">
        <a:spcBef>
          <a:spcPct val="0"/>
        </a:spcBef>
        <a:spcAft>
          <a:spcPct val="0"/>
        </a:spcAft>
        <a:defRPr sz="3400">
          <a:solidFill>
            <a:srgbClr val="606060"/>
          </a:solidFill>
          <a:latin typeface="+mn-lt"/>
          <a:ea typeface="+mn-ea"/>
          <a:cs typeface="+mn-cs"/>
          <a:sym typeface="Helvetica Neue" charset="0"/>
        </a:defRPr>
      </a:lvl6pPr>
      <a:lvl7pPr marL="914400" algn="l" rtl="0" fontAlgn="base">
        <a:spcBef>
          <a:spcPct val="0"/>
        </a:spcBef>
        <a:spcAft>
          <a:spcPct val="0"/>
        </a:spcAft>
        <a:defRPr sz="3400">
          <a:solidFill>
            <a:srgbClr val="606060"/>
          </a:solidFill>
          <a:latin typeface="+mn-lt"/>
          <a:ea typeface="+mn-ea"/>
          <a:cs typeface="+mn-cs"/>
          <a:sym typeface="Helvetica Neue" charset="0"/>
        </a:defRPr>
      </a:lvl7pPr>
      <a:lvl8pPr marL="1371600" algn="l" rtl="0" fontAlgn="base">
        <a:spcBef>
          <a:spcPct val="0"/>
        </a:spcBef>
        <a:spcAft>
          <a:spcPct val="0"/>
        </a:spcAft>
        <a:defRPr sz="3400">
          <a:solidFill>
            <a:srgbClr val="606060"/>
          </a:solidFill>
          <a:latin typeface="+mn-lt"/>
          <a:ea typeface="+mn-ea"/>
          <a:cs typeface="+mn-cs"/>
          <a:sym typeface="Helvetica Neue" charset="0"/>
        </a:defRPr>
      </a:lvl8pPr>
      <a:lvl9pPr marL="1828800" algn="l" rtl="0" fontAlgn="base">
        <a:spcBef>
          <a:spcPct val="0"/>
        </a:spcBef>
        <a:spcAft>
          <a:spcPct val="0"/>
        </a:spcAft>
        <a:defRPr sz="3400">
          <a:solidFill>
            <a:srgbClr val="606060"/>
          </a:solidFill>
          <a:latin typeface="+mn-lt"/>
          <a:ea typeface="+mn-ea"/>
          <a:cs typeface="+mn-cs"/>
          <a:sym typeface="Helvetica Neue"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bwMode="auto">
          <a:xfrm>
            <a:off x="571500" y="584200"/>
            <a:ext cx="118618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b" anchorCtr="0" compatLnSpc="1">
            <a:prstTxWarp prst="textNoShape">
              <a:avLst/>
            </a:prstTxWarp>
          </a:bodyPr>
          <a:lstStyle/>
          <a:p>
            <a:pPr lvl="0"/>
            <a:r>
              <a:rPr lang="en-US" smtClean="0">
                <a:sym typeface="Helvetica Neue Light"/>
              </a:rPr>
              <a:t>Click to edit Master title style</a:t>
            </a:r>
          </a:p>
        </p:txBody>
      </p:sp>
      <p:sp>
        <p:nvSpPr>
          <p:cNvPr id="2051" name="Line 2"/>
          <p:cNvSpPr>
            <a:spLocks noChangeShapeType="1"/>
          </p:cNvSpPr>
          <p:nvPr/>
        </p:nvSpPr>
        <p:spPr bwMode="auto">
          <a:xfrm>
            <a:off x="647700" y="1968500"/>
            <a:ext cx="11709400" cy="0"/>
          </a:xfrm>
          <a:prstGeom prst="line">
            <a:avLst/>
          </a:prstGeom>
          <a:noFill/>
          <a:ln w="12700">
            <a:solidFill>
              <a:srgbClr val="888888"/>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052" name="Rectangle 3"/>
          <p:cNvSpPr>
            <a:spLocks noGrp="1" noChangeArrowheads="1"/>
          </p:cNvSpPr>
          <p:nvPr>
            <p:ph type="body" idx="1"/>
          </p:nvPr>
        </p:nvSpPr>
        <p:spPr bwMode="auto">
          <a:xfrm>
            <a:off x="571500" y="2324100"/>
            <a:ext cx="11861800" cy="656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p>
            <a:pPr lvl="0"/>
            <a:r>
              <a:rPr lang="en-US" smtClean="0">
                <a:sym typeface="Helvetica Neue"/>
              </a:rPr>
              <a:t>Click to edit Master text styles</a:t>
            </a:r>
          </a:p>
          <a:p>
            <a:pPr lvl="1"/>
            <a:r>
              <a:rPr lang="en-US" smtClean="0">
                <a:sym typeface="Helvetica Neue"/>
              </a:rPr>
              <a:t>Second level</a:t>
            </a:r>
          </a:p>
          <a:p>
            <a:pPr lvl="2"/>
            <a:r>
              <a:rPr lang="en-US" smtClean="0">
                <a:sym typeface="Helvetica Neue"/>
              </a:rPr>
              <a:t>Third level</a:t>
            </a:r>
          </a:p>
          <a:p>
            <a:pPr lvl="3"/>
            <a:r>
              <a:rPr lang="en-US" smtClean="0">
                <a:sym typeface="Helvetica Neue"/>
              </a:rPr>
              <a:t>Fourth level</a:t>
            </a:r>
          </a:p>
          <a:p>
            <a:pPr lvl="4"/>
            <a:r>
              <a:rPr lang="en-US" smtClean="0">
                <a:sym typeface="Helvetica Neue"/>
              </a:rPr>
              <a:t>Fifth level</a:t>
            </a:r>
          </a:p>
        </p:txBody>
      </p:sp>
      <p:pic>
        <p:nvPicPr>
          <p:cNvPr id="2053" name="Picture 5" descr="Logo300dpi %281%29.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0083800" y="381000"/>
            <a:ext cx="2286000"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4" name="TextBox 5"/>
          <p:cNvSpPr txBox="1">
            <a:spLocks noChangeArrowheads="1"/>
          </p:cNvSpPr>
          <p:nvPr/>
        </p:nvSpPr>
        <p:spPr bwMode="auto">
          <a:xfrm>
            <a:off x="330200" y="76200"/>
            <a:ext cx="30067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200">
                <a:solidFill>
                  <a:srgbClr val="000000"/>
                </a:solidFill>
                <a:latin typeface="Helvetica Neue Light" charset="0"/>
                <a:ea typeface="ヒラギノ角ゴ ProN W3" charset="0"/>
                <a:cs typeface="ヒラギノ角ゴ ProN W3" charset="0"/>
                <a:sym typeface="Helvetica Neue Light" charset="0"/>
              </a:defRPr>
            </a:lvl1pPr>
            <a:lvl2pPr marL="742950" indent="-285750" eaLnBrk="0" hangingPunct="0">
              <a:defRPr sz="4200">
                <a:solidFill>
                  <a:srgbClr val="000000"/>
                </a:solidFill>
                <a:latin typeface="Helvetica Neue Light" charset="0"/>
                <a:ea typeface="ヒラギノ角ゴ ProN W3" charset="0"/>
                <a:cs typeface="ヒラギノ角ゴ ProN W3" charset="0"/>
                <a:sym typeface="Helvetica Neue Light" charset="0"/>
              </a:defRPr>
            </a:lvl2pPr>
            <a:lvl3pPr marL="1143000" indent="-228600" eaLnBrk="0" hangingPunct="0">
              <a:defRPr sz="4200">
                <a:solidFill>
                  <a:srgbClr val="000000"/>
                </a:solidFill>
                <a:latin typeface="Helvetica Neue Light" charset="0"/>
                <a:ea typeface="ヒラギノ角ゴ ProN W3" charset="0"/>
                <a:cs typeface="ヒラギノ角ゴ ProN W3" charset="0"/>
                <a:sym typeface="Helvetica Neue Light" charset="0"/>
              </a:defRPr>
            </a:lvl3pPr>
            <a:lvl4pPr marL="1600200" indent="-228600" eaLnBrk="0" hangingPunct="0">
              <a:defRPr sz="4200">
                <a:solidFill>
                  <a:srgbClr val="000000"/>
                </a:solidFill>
                <a:latin typeface="Helvetica Neue Light" charset="0"/>
                <a:ea typeface="ヒラギノ角ゴ ProN W3" charset="0"/>
                <a:cs typeface="ヒラギノ角ゴ ProN W3" charset="0"/>
                <a:sym typeface="Helvetica Neue Light" charset="0"/>
              </a:defRPr>
            </a:lvl4pPr>
            <a:lvl5pPr marL="2057400" indent="-228600" eaLnBrk="0" hangingPunct="0">
              <a:defRPr sz="4200">
                <a:solidFill>
                  <a:srgbClr val="000000"/>
                </a:solidFill>
                <a:latin typeface="Helvetica Neue Light" charset="0"/>
                <a:ea typeface="ヒラギノ角ゴ ProN W3" charset="0"/>
                <a:cs typeface="ヒラギノ角ゴ ProN W3" charset="0"/>
                <a:sym typeface="Helvetica Neue Light" charset="0"/>
              </a:defRPr>
            </a:lvl5pPr>
            <a:lvl6pPr marL="2514600" indent="-228600" algn="ctr" eaLnBrk="0" fontAlgn="base" hangingPunct="0">
              <a:spcBef>
                <a:spcPct val="0"/>
              </a:spcBef>
              <a:spcAft>
                <a:spcPct val="0"/>
              </a:spcAft>
              <a:defRPr sz="4200">
                <a:solidFill>
                  <a:srgbClr val="000000"/>
                </a:solidFill>
                <a:latin typeface="Helvetica Neue Light" charset="0"/>
                <a:ea typeface="ヒラギノ角ゴ ProN W3" charset="0"/>
                <a:cs typeface="ヒラギノ角ゴ ProN W3" charset="0"/>
                <a:sym typeface="Helvetica Neue Light" charset="0"/>
              </a:defRPr>
            </a:lvl6pPr>
            <a:lvl7pPr marL="2971800" indent="-228600" algn="ctr" eaLnBrk="0" fontAlgn="base" hangingPunct="0">
              <a:spcBef>
                <a:spcPct val="0"/>
              </a:spcBef>
              <a:spcAft>
                <a:spcPct val="0"/>
              </a:spcAft>
              <a:defRPr sz="4200">
                <a:solidFill>
                  <a:srgbClr val="000000"/>
                </a:solidFill>
                <a:latin typeface="Helvetica Neue Light" charset="0"/>
                <a:ea typeface="ヒラギノ角ゴ ProN W3" charset="0"/>
                <a:cs typeface="ヒラギノ角ゴ ProN W3" charset="0"/>
                <a:sym typeface="Helvetica Neue Light" charset="0"/>
              </a:defRPr>
            </a:lvl7pPr>
            <a:lvl8pPr marL="3429000" indent="-228600" algn="ctr" eaLnBrk="0" fontAlgn="base" hangingPunct="0">
              <a:spcBef>
                <a:spcPct val="0"/>
              </a:spcBef>
              <a:spcAft>
                <a:spcPct val="0"/>
              </a:spcAft>
              <a:defRPr sz="4200">
                <a:solidFill>
                  <a:srgbClr val="000000"/>
                </a:solidFill>
                <a:latin typeface="Helvetica Neue Light" charset="0"/>
                <a:ea typeface="ヒラギノ角ゴ ProN W3" charset="0"/>
                <a:cs typeface="ヒラギノ角ゴ ProN W3" charset="0"/>
                <a:sym typeface="Helvetica Neue Light" charset="0"/>
              </a:defRPr>
            </a:lvl8pPr>
            <a:lvl9pPr marL="3886200" indent="-228600" algn="ctr" eaLnBrk="0" fontAlgn="base" hangingPunct="0">
              <a:spcBef>
                <a:spcPct val="0"/>
              </a:spcBef>
              <a:spcAft>
                <a:spcPct val="0"/>
              </a:spcAft>
              <a:defRPr sz="4200">
                <a:solidFill>
                  <a:srgbClr val="000000"/>
                </a:solidFill>
                <a:latin typeface="Helvetica Neue Light" charset="0"/>
                <a:ea typeface="ヒラギノ角ゴ ProN W3" charset="0"/>
                <a:cs typeface="ヒラギノ角ゴ ProN W3" charset="0"/>
                <a:sym typeface="Helvetica Neue Light" charset="0"/>
              </a:defRPr>
            </a:lvl9pPr>
          </a:lstStyle>
          <a:p>
            <a:pPr eaLnBrk="1" hangingPunct="1">
              <a:defRPr/>
            </a:pPr>
            <a:r>
              <a:rPr lang="en-US" sz="1200" b="1" dirty="0" smtClean="0"/>
              <a:t>Data Management 101 for Earth Scientists </a:t>
            </a:r>
            <a:endParaRPr lang="en-US" sz="1200" dirty="0" smtClean="0"/>
          </a:p>
        </p:txBody>
      </p:sp>
      <p:sp>
        <p:nvSpPr>
          <p:cNvPr id="2" name="Slide Number Placeholder 1"/>
          <p:cNvSpPr>
            <a:spLocks noGrp="1"/>
          </p:cNvSpPr>
          <p:nvPr>
            <p:ph type="sldNum" sz="quarter" idx="4"/>
          </p:nvPr>
        </p:nvSpPr>
        <p:spPr>
          <a:xfrm>
            <a:off x="9793288" y="9158288"/>
            <a:ext cx="3033712" cy="519112"/>
          </a:xfrm>
          <a:prstGeom prst="rect">
            <a:avLst/>
          </a:prstGeom>
        </p:spPr>
        <p:txBody>
          <a:bodyPr vert="horz" wrap="square" lIns="91440" tIns="45720" rIns="91440" bIns="45720" numCol="1" anchor="ctr" anchorCtr="0" compatLnSpc="1">
            <a:prstTxWarp prst="textNoShape">
              <a:avLst/>
            </a:prstTxWarp>
          </a:bodyPr>
          <a:lstStyle>
            <a:lvl1pPr algn="r">
              <a:defRPr sz="1800">
                <a:solidFill>
                  <a:srgbClr val="898989"/>
                </a:solidFill>
                <a:latin typeface="Helvetica Neue Light" charset="0"/>
                <a:ea typeface="ヒラギノ角ゴ ProN W3" charset="-128"/>
                <a:cs typeface="+mn-cs"/>
                <a:sym typeface="Helvetica Neue Light" charset="0"/>
              </a:defRPr>
            </a:lvl1pPr>
          </a:lstStyle>
          <a:p>
            <a:pPr>
              <a:defRPr/>
            </a:pPr>
            <a:fld id="{A55B70B8-BEF2-4E01-97B5-A1C5BC05B07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243" r:id="rId1"/>
    <p:sldLayoutId id="2147486244" r:id="rId2"/>
    <p:sldLayoutId id="2147486245" r:id="rId3"/>
    <p:sldLayoutId id="2147486246" r:id="rId4"/>
    <p:sldLayoutId id="2147486247" r:id="rId5"/>
    <p:sldLayoutId id="2147486248" r:id="rId6"/>
    <p:sldLayoutId id="2147486249" r:id="rId7"/>
    <p:sldLayoutId id="2147486250" r:id="rId8"/>
    <p:sldLayoutId id="2147486251" r:id="rId9"/>
    <p:sldLayoutId id="2147486252" r:id="rId10"/>
    <p:sldLayoutId id="2147486253" r:id="rId11"/>
    <p:sldLayoutId id="2147486254" r:id="rId12"/>
    <p:sldLayoutId id="2147486255" r:id="rId13"/>
  </p:sldLayoutIdLst>
  <p:transition/>
  <p:hf hdr="0" ftr="0" dt="0"/>
  <p:txStyles>
    <p:titleStyle>
      <a:lvl1pPr algn="l" rtl="0" eaLnBrk="0" fontAlgn="base" hangingPunct="0">
        <a:spcBef>
          <a:spcPct val="0"/>
        </a:spcBef>
        <a:spcAft>
          <a:spcPct val="0"/>
        </a:spcAft>
        <a:defRPr sz="4400">
          <a:solidFill>
            <a:schemeClr val="tx1"/>
          </a:solidFill>
          <a:latin typeface="+mj-lt"/>
          <a:ea typeface="+mj-ea"/>
          <a:cs typeface="+mj-cs"/>
          <a:sym typeface="Helvetica Neue Light"/>
        </a:defRPr>
      </a:lvl1pPr>
      <a:lvl2pPr algn="l" rtl="0" eaLnBrk="0" fontAlgn="base" hangingPunct="0">
        <a:spcBef>
          <a:spcPct val="0"/>
        </a:spcBef>
        <a:spcAft>
          <a:spcPct val="0"/>
        </a:spcAft>
        <a:defRPr sz="4400">
          <a:solidFill>
            <a:schemeClr val="tx1"/>
          </a:solidFill>
          <a:latin typeface="Helvetica Neue Light" charset="0"/>
          <a:ea typeface="ヒラギノ角ゴ ProN W3" charset="0"/>
          <a:cs typeface="ヒラギノ角ゴ ProN W3" charset="0"/>
          <a:sym typeface="Helvetica Neue Light"/>
        </a:defRPr>
      </a:lvl2pPr>
      <a:lvl3pPr algn="l" rtl="0" eaLnBrk="0" fontAlgn="base" hangingPunct="0">
        <a:spcBef>
          <a:spcPct val="0"/>
        </a:spcBef>
        <a:spcAft>
          <a:spcPct val="0"/>
        </a:spcAft>
        <a:defRPr sz="4400">
          <a:solidFill>
            <a:schemeClr val="tx1"/>
          </a:solidFill>
          <a:latin typeface="Helvetica Neue Light" charset="0"/>
          <a:ea typeface="ヒラギノ角ゴ ProN W3" charset="0"/>
          <a:cs typeface="ヒラギノ角ゴ ProN W3" charset="0"/>
          <a:sym typeface="Helvetica Neue Light"/>
        </a:defRPr>
      </a:lvl3pPr>
      <a:lvl4pPr algn="l" rtl="0" eaLnBrk="0" fontAlgn="base" hangingPunct="0">
        <a:spcBef>
          <a:spcPct val="0"/>
        </a:spcBef>
        <a:spcAft>
          <a:spcPct val="0"/>
        </a:spcAft>
        <a:defRPr sz="4400">
          <a:solidFill>
            <a:schemeClr val="tx1"/>
          </a:solidFill>
          <a:latin typeface="Helvetica Neue Light" charset="0"/>
          <a:ea typeface="ヒラギノ角ゴ ProN W3" charset="0"/>
          <a:cs typeface="ヒラギノ角ゴ ProN W3" charset="0"/>
          <a:sym typeface="Helvetica Neue Light"/>
        </a:defRPr>
      </a:lvl4pPr>
      <a:lvl5pPr algn="l" rtl="0" eaLnBrk="0" fontAlgn="base" hangingPunct="0">
        <a:spcBef>
          <a:spcPct val="0"/>
        </a:spcBef>
        <a:spcAft>
          <a:spcPct val="0"/>
        </a:spcAft>
        <a:defRPr sz="4400">
          <a:solidFill>
            <a:schemeClr val="tx1"/>
          </a:solidFill>
          <a:latin typeface="Helvetica Neue Light" charset="0"/>
          <a:ea typeface="ヒラギノ角ゴ ProN W3" charset="0"/>
          <a:cs typeface="ヒラギノ角ゴ ProN W3" charset="0"/>
          <a:sym typeface="Helvetica Neue Light"/>
        </a:defRPr>
      </a:lvl5pPr>
      <a:lvl6pPr marL="457200" algn="l" rtl="0" fontAlgn="base">
        <a:spcBef>
          <a:spcPct val="0"/>
        </a:spcBef>
        <a:spcAft>
          <a:spcPct val="0"/>
        </a:spcAft>
        <a:defRPr sz="4400">
          <a:solidFill>
            <a:schemeClr val="tx1"/>
          </a:solidFill>
          <a:latin typeface="Helvetica Neue Light" charset="0"/>
          <a:ea typeface="ヒラギノ角ゴ ProN W3" charset="0"/>
          <a:cs typeface="ヒラギノ角ゴ ProN W3" charset="0"/>
          <a:sym typeface="Helvetica Neue Light" charset="0"/>
        </a:defRPr>
      </a:lvl6pPr>
      <a:lvl7pPr marL="914400" algn="l" rtl="0" fontAlgn="base">
        <a:spcBef>
          <a:spcPct val="0"/>
        </a:spcBef>
        <a:spcAft>
          <a:spcPct val="0"/>
        </a:spcAft>
        <a:defRPr sz="4400">
          <a:solidFill>
            <a:schemeClr val="tx1"/>
          </a:solidFill>
          <a:latin typeface="Helvetica Neue Light" charset="0"/>
          <a:ea typeface="ヒラギノ角ゴ ProN W3" charset="0"/>
          <a:cs typeface="ヒラギノ角ゴ ProN W3" charset="0"/>
          <a:sym typeface="Helvetica Neue Light" charset="0"/>
        </a:defRPr>
      </a:lvl7pPr>
      <a:lvl8pPr marL="1371600" algn="l" rtl="0" fontAlgn="base">
        <a:spcBef>
          <a:spcPct val="0"/>
        </a:spcBef>
        <a:spcAft>
          <a:spcPct val="0"/>
        </a:spcAft>
        <a:defRPr sz="4400">
          <a:solidFill>
            <a:schemeClr val="tx1"/>
          </a:solidFill>
          <a:latin typeface="Helvetica Neue Light" charset="0"/>
          <a:ea typeface="ヒラギノ角ゴ ProN W3" charset="0"/>
          <a:cs typeface="ヒラギノ角ゴ ProN W3" charset="0"/>
          <a:sym typeface="Helvetica Neue Light" charset="0"/>
        </a:defRPr>
      </a:lvl8pPr>
      <a:lvl9pPr marL="1828800" algn="l" rtl="0" fontAlgn="base">
        <a:spcBef>
          <a:spcPct val="0"/>
        </a:spcBef>
        <a:spcAft>
          <a:spcPct val="0"/>
        </a:spcAft>
        <a:defRPr sz="4400">
          <a:solidFill>
            <a:schemeClr val="tx1"/>
          </a:solidFill>
          <a:latin typeface="Helvetica Neue Light" charset="0"/>
          <a:ea typeface="ヒラギノ角ゴ ProN W3" charset="0"/>
          <a:cs typeface="ヒラギノ角ゴ ProN W3" charset="0"/>
          <a:sym typeface="Helvetica Neue Light" charset="0"/>
        </a:defRPr>
      </a:lvl9pPr>
    </p:titleStyle>
    <p:bodyStyle>
      <a:lvl1pPr marL="266700" indent="-266700" algn="l" rtl="0" eaLnBrk="0" fontAlgn="base" hangingPunct="0">
        <a:spcBef>
          <a:spcPts val="600"/>
        </a:spcBef>
        <a:spcAft>
          <a:spcPct val="0"/>
        </a:spcAft>
        <a:buClr>
          <a:srgbClr val="606060"/>
        </a:buClr>
        <a:buSzPct val="100000"/>
        <a:buFont typeface="Helvetica Neue"/>
        <a:buChar char="•"/>
        <a:defRPr sz="3400">
          <a:solidFill>
            <a:srgbClr val="606060"/>
          </a:solidFill>
          <a:latin typeface="+mn-lt"/>
          <a:ea typeface="+mn-ea"/>
          <a:cs typeface="+mn-cs"/>
          <a:sym typeface="Helvetica Neue"/>
        </a:defRPr>
      </a:lvl1pPr>
      <a:lvl2pPr marL="660400" indent="-266700" algn="l" rtl="0" eaLnBrk="0" fontAlgn="base" hangingPunct="0">
        <a:spcBef>
          <a:spcPts val="600"/>
        </a:spcBef>
        <a:spcAft>
          <a:spcPct val="0"/>
        </a:spcAft>
        <a:buClr>
          <a:srgbClr val="606060"/>
        </a:buClr>
        <a:buSzPct val="100000"/>
        <a:buFont typeface="Helvetica Neue"/>
        <a:buChar char="•"/>
        <a:defRPr sz="2800">
          <a:solidFill>
            <a:srgbClr val="606060"/>
          </a:solidFill>
          <a:latin typeface="+mn-lt"/>
          <a:ea typeface="+mn-ea"/>
          <a:cs typeface="+mn-cs"/>
          <a:sym typeface="Helvetica Neue"/>
        </a:defRPr>
      </a:lvl2pPr>
      <a:lvl3pPr marL="1104900" indent="-266700" algn="l" rtl="0" eaLnBrk="0" fontAlgn="base" hangingPunct="0">
        <a:spcBef>
          <a:spcPts val="600"/>
        </a:spcBef>
        <a:spcAft>
          <a:spcPct val="0"/>
        </a:spcAft>
        <a:buClr>
          <a:srgbClr val="606060"/>
        </a:buClr>
        <a:buSzPct val="100000"/>
        <a:buFont typeface="Helvetica Neue"/>
        <a:buChar char="•"/>
        <a:defRPr sz="2400">
          <a:solidFill>
            <a:srgbClr val="606060"/>
          </a:solidFill>
          <a:latin typeface="+mn-lt"/>
          <a:ea typeface="+mn-ea"/>
          <a:cs typeface="+mn-cs"/>
          <a:sym typeface="Helvetica Neue"/>
        </a:defRPr>
      </a:lvl3pPr>
      <a:lvl4pPr marL="1549400" indent="-266700" algn="l" rtl="0" eaLnBrk="0" fontAlgn="base" hangingPunct="0">
        <a:spcBef>
          <a:spcPts val="600"/>
        </a:spcBef>
        <a:spcAft>
          <a:spcPct val="0"/>
        </a:spcAft>
        <a:buClr>
          <a:srgbClr val="606060"/>
        </a:buClr>
        <a:buSzPct val="100000"/>
        <a:buFont typeface="Helvetica Neue"/>
        <a:buChar char="•"/>
        <a:defRPr sz="2200">
          <a:solidFill>
            <a:srgbClr val="606060"/>
          </a:solidFill>
          <a:latin typeface="+mn-lt"/>
          <a:ea typeface="+mn-ea"/>
          <a:cs typeface="+mn-cs"/>
          <a:sym typeface="Helvetica Neue"/>
        </a:defRPr>
      </a:lvl4pPr>
      <a:lvl5pPr marL="1993900" indent="-266700" algn="l" rtl="0" eaLnBrk="0" fontAlgn="base" hangingPunct="0">
        <a:spcBef>
          <a:spcPts val="600"/>
        </a:spcBef>
        <a:spcAft>
          <a:spcPct val="0"/>
        </a:spcAft>
        <a:buClr>
          <a:srgbClr val="606060"/>
        </a:buClr>
        <a:buSzPct val="100000"/>
        <a:buFont typeface="Helvetica Neue"/>
        <a:buChar char="•"/>
        <a:defRPr sz="2200">
          <a:solidFill>
            <a:srgbClr val="606060"/>
          </a:solidFill>
          <a:latin typeface="+mn-lt"/>
          <a:ea typeface="+mn-ea"/>
          <a:cs typeface="+mn-cs"/>
          <a:sym typeface="Helvetica Neue"/>
        </a:defRPr>
      </a:lvl5pPr>
      <a:lvl6pPr marL="2451100" indent="-266700" algn="l" rtl="0" fontAlgn="base">
        <a:spcBef>
          <a:spcPts val="600"/>
        </a:spcBef>
        <a:spcAft>
          <a:spcPct val="0"/>
        </a:spcAft>
        <a:buClr>
          <a:srgbClr val="606060"/>
        </a:buClr>
        <a:buSzPct val="100000"/>
        <a:buFont typeface="Helvetica Neue" charset="0"/>
        <a:buChar char="•"/>
        <a:defRPr sz="2200">
          <a:solidFill>
            <a:srgbClr val="606060"/>
          </a:solidFill>
          <a:latin typeface="+mn-lt"/>
          <a:ea typeface="+mn-ea"/>
          <a:cs typeface="+mn-cs"/>
          <a:sym typeface="Helvetica Neue" charset="0"/>
        </a:defRPr>
      </a:lvl6pPr>
      <a:lvl7pPr marL="2908300" indent="-266700" algn="l" rtl="0" fontAlgn="base">
        <a:spcBef>
          <a:spcPts val="600"/>
        </a:spcBef>
        <a:spcAft>
          <a:spcPct val="0"/>
        </a:spcAft>
        <a:buClr>
          <a:srgbClr val="606060"/>
        </a:buClr>
        <a:buSzPct val="100000"/>
        <a:buFont typeface="Helvetica Neue" charset="0"/>
        <a:buChar char="•"/>
        <a:defRPr sz="2200">
          <a:solidFill>
            <a:srgbClr val="606060"/>
          </a:solidFill>
          <a:latin typeface="+mn-lt"/>
          <a:ea typeface="+mn-ea"/>
          <a:cs typeface="+mn-cs"/>
          <a:sym typeface="Helvetica Neue" charset="0"/>
        </a:defRPr>
      </a:lvl7pPr>
      <a:lvl8pPr marL="3365500" indent="-266700" algn="l" rtl="0" fontAlgn="base">
        <a:spcBef>
          <a:spcPts val="600"/>
        </a:spcBef>
        <a:spcAft>
          <a:spcPct val="0"/>
        </a:spcAft>
        <a:buClr>
          <a:srgbClr val="606060"/>
        </a:buClr>
        <a:buSzPct val="100000"/>
        <a:buFont typeface="Helvetica Neue" charset="0"/>
        <a:buChar char="•"/>
        <a:defRPr sz="2200">
          <a:solidFill>
            <a:srgbClr val="606060"/>
          </a:solidFill>
          <a:latin typeface="+mn-lt"/>
          <a:ea typeface="+mn-ea"/>
          <a:cs typeface="+mn-cs"/>
          <a:sym typeface="Helvetica Neue" charset="0"/>
        </a:defRPr>
      </a:lvl8pPr>
      <a:lvl9pPr marL="3822700" indent="-266700" algn="l" rtl="0" fontAlgn="base">
        <a:spcBef>
          <a:spcPts val="600"/>
        </a:spcBef>
        <a:spcAft>
          <a:spcPct val="0"/>
        </a:spcAft>
        <a:buClr>
          <a:srgbClr val="606060"/>
        </a:buClr>
        <a:buSzPct val="100000"/>
        <a:buFont typeface="Helvetica Neue" charset="0"/>
        <a:buChar char="•"/>
        <a:defRPr sz="2200">
          <a:solidFill>
            <a:srgbClr val="606060"/>
          </a:solidFill>
          <a:latin typeface="+mn-lt"/>
          <a:ea typeface="+mn-ea"/>
          <a:cs typeface="+mn-cs"/>
          <a:sym typeface="Helvetica Neue"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3.xml"/><Relationship Id="rId5" Type="http://schemas.openxmlformats.org/officeDocument/2006/relationships/image" Target="../media/image16.wmf"/><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7.xml.rels><?xml version="1.0" encoding="UTF-8" standalone="yes"?>
<Relationships xmlns="http://schemas.openxmlformats.org/package/2006/relationships"><Relationship Id="rId2" Type="http://schemas.openxmlformats.org/officeDocument/2006/relationships/hyperlink" Target="http://mercury.ornl.gov/ornldaac/send/xsltText2;jsessionid=477B8A0DB8D7F17CBFFCD04CB0FB528F?fileURL=d%3A\mercury_instances\ornldaac\daac\harvested\record810.xml&amp;full_datasource=DAAC+Datasets&amp;full_queryString=+text+%3A+randerson+AND+%28+datasource+%3A%28+daac+daac++%29+%29+&amp;ds_id=849" TargetMode="Externa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hyperlink" Target="http://ccrm.vims.edu/climate_change/index.html" TargetMode="External"/><Relationship Id="rId2" Type="http://schemas.openxmlformats.org/officeDocument/2006/relationships/hyperlink" Target="http://www.data.gov/" TargetMode="Externa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hyperlink" Target="http://www.fgdc.gov/metadata/geospatial-metadata-tools" TargetMode="Externa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hyperlink" Target="http://www.ncddc.noaa.gov/metadata-standards/mermaid/" TargetMode="Externa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hyperlink" Target="http://www.getty.edu/research/tools/vocabularies/tgn/" TargetMode="External"/><Relationship Id="rId2" Type="http://schemas.openxmlformats.org/officeDocument/2006/relationships/hyperlink" Target="http://gcmd.nasa.gov/" TargetMode="External"/><Relationship Id="rId1" Type="http://schemas.openxmlformats.org/officeDocument/2006/relationships/slideLayout" Target="../slideLayouts/slideLayout13.xml"/><Relationship Id="rId4" Type="http://schemas.openxmlformats.org/officeDocument/2006/relationships/hyperlink" Target="http://www.eionet.europa.eu/gemet/inspire_themes" TargetMode="External"/></Relationships>
</file>

<file path=ppt/slides/_rels/slide4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8" Type="http://schemas.openxmlformats.org/officeDocument/2006/relationships/hyperlink" Target="http://daac.ornl.gov/PI/pi_info.shtml" TargetMode="External"/><Relationship Id="rId3" Type="http://schemas.openxmlformats.org/officeDocument/2006/relationships/hyperlink" Target="http://storageconference.org/2004/Papers/05-Duerr-a.pdf" TargetMode="External"/><Relationship Id="rId7" Type="http://schemas.openxmlformats.org/officeDocument/2006/relationships/hyperlink" Target="http://www.ngda.org/reports/InvestigateGeoDataFinal_v2.pdf" TargetMode="External"/><Relationship Id="rId2" Type="http://schemas.openxmlformats.org/officeDocument/2006/relationships/hyperlink" Target="http://cdiac.ornl.gov/programs/NARSTO/" TargetMode="External"/><Relationship Id="rId1" Type="http://schemas.openxmlformats.org/officeDocument/2006/relationships/slideLayout" Target="../slideLayouts/slideLayout13.xml"/><Relationship Id="rId6" Type="http://schemas.openxmlformats.org/officeDocument/2006/relationships/hyperlink" Target="http://www.getty.edu/research/tools/vocabularies/tgn/" TargetMode="External"/><Relationship Id="rId5" Type="http://schemas.openxmlformats.org/officeDocument/2006/relationships/hyperlink" Target="http://geopreservation.org/topicResults.jsp?types=8" TargetMode="External"/><Relationship Id="rId4" Type="http://schemas.openxmlformats.org/officeDocument/2006/relationships/hyperlink" Target="http://www.fgdc.gov/metadata" TargetMode="External"/><Relationship Id="rId9" Type="http://schemas.openxmlformats.org/officeDocument/2006/relationships/hyperlink" Target="http://www.eionet.europa.eu/gemet/inspire_themes"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3" Type="http://schemas.openxmlformats.org/officeDocument/2006/relationships/hyperlink" Target="http://earthdata.nasa.gov/sites/default/files/field/document/NASA%20ESD%20Base%20Metadata%20Requirements_V1_20110922_0.pdf" TargetMode="External"/><Relationship Id="rId2" Type="http://schemas.openxmlformats.org/officeDocument/2006/relationships/hyperlink" Target="http://earthdata.nasa.gov/sites/default/files/field/document/NASA_ESD_Preservation_Spec.pdf" TargetMode="External"/><Relationship Id="rId1" Type="http://schemas.openxmlformats.org/officeDocument/2006/relationships/slideLayout" Target="../slideLayouts/slideLayout13.xml"/><Relationship Id="rId4" Type="http://schemas.openxmlformats.org/officeDocument/2006/relationships/hyperlink" Target="http://gcmd.nasa.gov/"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www.loc.gov/standards/premis/" TargetMode="External"/><Relationship Id="rId7" Type="http://schemas.openxmlformats.org/officeDocument/2006/relationships/hyperlink" Target="http://geology.usgs.gov/tools/metadata/tools/doc/ctc/" TargetMode="External"/><Relationship Id="rId2" Type="http://schemas.openxmlformats.org/officeDocument/2006/relationships/hyperlink" Target="https://geo-ide.noaa.gov/wiki/index.php?title=ISO_Lineage" TargetMode="External"/><Relationship Id="rId1" Type="http://schemas.openxmlformats.org/officeDocument/2006/relationships/slideLayout" Target="../slideLayouts/slideLayout13.xml"/><Relationship Id="rId6" Type="http://schemas.openxmlformats.org/officeDocument/2006/relationships/hyperlink" Target="http://www.epa.gov/srs/" TargetMode="External"/><Relationship Id="rId5" Type="http://schemas.openxmlformats.org/officeDocument/2006/relationships/hyperlink" Target="http://www.gsdi.org/pubs/cookbook/chapter03a.html" TargetMode="External"/><Relationship Id="rId4" Type="http://schemas.openxmlformats.org/officeDocument/2006/relationships/hyperlink" Target="http://www.dlib.org/dlib/september11/shaon/09shaon.print.html"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
          <p:cNvSpPr>
            <a:spLocks noGrp="1" noChangeArrowheads="1"/>
          </p:cNvSpPr>
          <p:nvPr>
            <p:ph type="title"/>
          </p:nvPr>
        </p:nvSpPr>
        <p:spPr>
          <a:xfrm>
            <a:off x="571500" y="1346200"/>
            <a:ext cx="11861800" cy="3175000"/>
          </a:xfrm>
        </p:spPr>
        <p:txBody>
          <a:bodyPr/>
          <a:lstStyle/>
          <a:p>
            <a:pPr eaLnBrk="1" hangingPunct="1"/>
            <a:r>
              <a:rPr lang="en-US" sz="2800" smtClean="0"/>
              <a:t>Data Management 101 for Earth Scientists</a:t>
            </a:r>
            <a:br>
              <a:rPr lang="en-US" sz="2800" smtClean="0"/>
            </a:br>
            <a:r>
              <a:rPr lang="en-US" sz="2800" b="1" smtClean="0"/>
              <a:t/>
            </a:r>
            <a:br>
              <a:rPr lang="en-US" sz="2800" b="1" smtClean="0"/>
            </a:br>
            <a:r>
              <a:rPr lang="en-US" sz="5400" b="1" smtClean="0">
                <a:solidFill>
                  <a:srgbClr val="216795"/>
                </a:solidFill>
              </a:rPr>
              <a:t>Metadata for your Data </a:t>
            </a:r>
            <a:endParaRPr lang="en-US" sz="5400" smtClean="0">
              <a:solidFill>
                <a:srgbClr val="216795"/>
              </a:solidFill>
            </a:endParaRPr>
          </a:p>
        </p:txBody>
      </p:sp>
      <p:sp>
        <p:nvSpPr>
          <p:cNvPr id="27651" name="Rectangle 2"/>
          <p:cNvSpPr>
            <a:spLocks noGrp="1" noChangeArrowheads="1"/>
          </p:cNvSpPr>
          <p:nvPr>
            <p:ph type="body" idx="1"/>
          </p:nvPr>
        </p:nvSpPr>
        <p:spPr>
          <a:xfrm>
            <a:off x="584200" y="4953000"/>
            <a:ext cx="3860800" cy="1533526"/>
          </a:xfrm>
        </p:spPr>
        <p:txBody>
          <a:bodyPr/>
          <a:lstStyle/>
          <a:p>
            <a:pPr marL="0" indent="0" eaLnBrk="1" hangingPunct="1"/>
            <a:r>
              <a:rPr lang="en-US" sz="2400" dirty="0" smtClean="0"/>
              <a:t>Nancy J. Hoebelheinrich</a:t>
            </a:r>
          </a:p>
        </p:txBody>
      </p:sp>
      <p:pic>
        <p:nvPicPr>
          <p:cNvPr id="27652"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00" y="7902575"/>
            <a:ext cx="12700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41165" y="7543800"/>
            <a:ext cx="165735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25" descr="DataONE_South America LOGO.t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186863" y="8194675"/>
            <a:ext cx="3411537"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035800" y="7597775"/>
            <a:ext cx="1692275"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11" descr="\\NAS4US01\backup\kMotifs\_webSite_graphics_fonts_cards\screen_logos\whiteBackGround\_LOGOhiResWHITE_7200pxRGB.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3600" y="5450609"/>
            <a:ext cx="2743200" cy="685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650875" y="646113"/>
            <a:ext cx="10745788" cy="1011237"/>
          </a:xfrm>
        </p:spPr>
        <p:txBody>
          <a:bodyPr/>
          <a:lstStyle/>
          <a:p>
            <a:pPr eaLnBrk="1" hangingPunct="1"/>
            <a:r>
              <a:rPr lang="en-US" smtClean="0">
                <a:solidFill>
                  <a:srgbClr val="216795"/>
                </a:solidFill>
                <a:latin typeface="Lucida Sans Unicode" pitchFamily="34" charset="0"/>
              </a:rPr>
              <a:t>The 20-Year Rule </a:t>
            </a:r>
            <a:r>
              <a:rPr lang="en-US" sz="2800" smtClean="0">
                <a:solidFill>
                  <a:srgbClr val="216795"/>
                </a:solidFill>
                <a:latin typeface="Lucida Sans Unicode" pitchFamily="34" charset="0"/>
              </a:rPr>
              <a:t>(</a:t>
            </a:r>
            <a:r>
              <a:rPr lang="en-US" sz="3400" smtClean="0">
                <a:solidFill>
                  <a:srgbClr val="216795"/>
                </a:solidFill>
                <a:latin typeface="Calibri" pitchFamily="34" charset="0"/>
              </a:rPr>
              <a:t>NRC 1991)</a:t>
            </a:r>
            <a:endParaRPr lang="en-US" smtClean="0">
              <a:solidFill>
                <a:srgbClr val="216795"/>
              </a:solidFill>
              <a:latin typeface="Lucida Sans Unicode" pitchFamily="34" charset="0"/>
            </a:endParaRPr>
          </a:p>
        </p:txBody>
      </p:sp>
      <p:sp>
        <p:nvSpPr>
          <p:cNvPr id="19459" name="Rectangle 3"/>
          <p:cNvSpPr>
            <a:spLocks noGrp="1" noChangeArrowheads="1"/>
          </p:cNvSpPr>
          <p:nvPr>
            <p:ph type="body" idx="1"/>
          </p:nvPr>
        </p:nvSpPr>
        <p:spPr>
          <a:xfrm>
            <a:off x="650875" y="2058988"/>
            <a:ext cx="9753600" cy="6653212"/>
          </a:xfrm>
        </p:spPr>
        <p:txBody>
          <a:bodyPr/>
          <a:lstStyle/>
          <a:p>
            <a:pPr marL="623888" indent="-623888" eaLnBrk="1" hangingPunct="1">
              <a:buFont typeface="Helvetica Neue" charset="0"/>
              <a:buChar char="•"/>
              <a:defRPr/>
            </a:pPr>
            <a:r>
              <a:rPr lang="en-US" dirty="0">
                <a:sym typeface="Helvetica Neue" charset="0"/>
              </a:rPr>
              <a:t>The metadata accompanying a data set should be written for a user 20 years into the future--</a:t>
            </a:r>
            <a:r>
              <a:rPr lang="en-US" i="1" dirty="0">
                <a:sym typeface="Helvetica Neue" charset="0"/>
              </a:rPr>
              <a:t>what does that investigator need to know to use the data? </a:t>
            </a:r>
          </a:p>
          <a:p>
            <a:pPr marL="623888" indent="-623888" eaLnBrk="1" hangingPunct="1">
              <a:buFont typeface="Helvetica Neue" charset="0"/>
              <a:buChar char="•"/>
              <a:defRPr/>
            </a:pPr>
            <a:endParaRPr lang="en-US" dirty="0">
              <a:sym typeface="Helvetica Neue" charset="0"/>
            </a:endParaRPr>
          </a:p>
          <a:p>
            <a:pPr marL="623888" indent="-623888" eaLnBrk="1" hangingPunct="1">
              <a:buFont typeface="Helvetica Neue" charset="0"/>
              <a:buChar char="•"/>
              <a:defRPr/>
            </a:pPr>
            <a:r>
              <a:rPr lang="en-US" dirty="0">
                <a:sym typeface="Helvetica Neue" charset="0"/>
              </a:rPr>
              <a:t>Prepare the data and metadata / documentation for a user who is unfamiliar with the details of your project, methods, and </a:t>
            </a:r>
            <a:r>
              <a:rPr lang="en-US" dirty="0" smtClean="0">
                <a:sym typeface="Helvetica Neue" charset="0"/>
              </a:rPr>
              <a:t>observations </a:t>
            </a:r>
          </a:p>
          <a:p>
            <a:pPr marL="623888" indent="-623888" eaLnBrk="1" hangingPunct="1">
              <a:buFont typeface="Helvetica Neue" charset="0"/>
              <a:buChar char="•"/>
              <a:defRPr/>
            </a:pPr>
            <a:endParaRPr lang="en-US" dirty="0" smtClean="0">
              <a:sym typeface="Helvetica Neue" charset="0"/>
            </a:endParaRPr>
          </a:p>
          <a:p>
            <a:pPr marL="623888" lvl="1" indent="-623888" eaLnBrk="1" hangingPunct="1">
              <a:buFont typeface="Helvetica Neue" charset="0"/>
              <a:buChar char="•"/>
              <a:defRPr/>
            </a:pPr>
            <a:r>
              <a:rPr lang="en-US" dirty="0"/>
              <a:t>In short:  </a:t>
            </a:r>
            <a:r>
              <a:rPr lang="en-US" dirty="0" smtClean="0"/>
              <a:t>the WHO</a:t>
            </a:r>
            <a:r>
              <a:rPr lang="en-US" dirty="0"/>
              <a:t>, WHAT, WHEN, WHERE, HOW, </a:t>
            </a:r>
            <a:r>
              <a:rPr lang="en-US" dirty="0" smtClean="0"/>
              <a:t>WHY about your data</a:t>
            </a:r>
            <a:endParaRPr lang="en-US" dirty="0">
              <a:sym typeface="Helvetica Neue" charset="0"/>
            </a:endParaRPr>
          </a:p>
          <a:p>
            <a:pPr eaLnBrk="1" hangingPunct="1">
              <a:buFont typeface="Helvetica Neue" charset="0"/>
              <a:buChar char="•"/>
              <a:defRPr/>
            </a:pPr>
            <a:endParaRPr lang="en-US" dirty="0">
              <a:sym typeface="Helvetica Neue" charset="0"/>
            </a:endParaRPr>
          </a:p>
          <a:p>
            <a:pPr eaLnBrk="1" hangingPunct="1">
              <a:buFont typeface="Helvetica Neue" charset="0"/>
              <a:buChar char="•"/>
              <a:defRPr/>
            </a:pPr>
            <a:endParaRPr lang="en-US" dirty="0">
              <a:sym typeface="Helvetica Neue" charset="0"/>
            </a:endParaRPr>
          </a:p>
          <a:p>
            <a:pPr lvl="1" eaLnBrk="1" hangingPunct="1">
              <a:buFont typeface="Arial" charset="0"/>
              <a:buNone/>
              <a:defRPr/>
            </a:pPr>
            <a:endParaRPr lang="en-US" dirty="0">
              <a:sym typeface="Helvetica Neue" charset="0"/>
            </a:endParaRPr>
          </a:p>
        </p:txBody>
      </p:sp>
      <p:sp>
        <p:nvSpPr>
          <p:cNvPr id="36868" name="Slide Number Placeholder 3"/>
          <p:cNvSpPr>
            <a:spLocks noGrp="1"/>
          </p:cNvSpPr>
          <p:nvPr>
            <p:ph type="sldNum" sz="quarter" idx="4294967295"/>
          </p:nvPr>
        </p:nvSpPr>
        <p:spPr bwMode="auto">
          <a:xfrm>
            <a:off x="9944100" y="9234488"/>
            <a:ext cx="3035300" cy="5191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lstStyle>
            <a:lvl1pPr eaLnBrk="0" hangingPunct="0">
              <a:defRPr sz="4200">
                <a:solidFill>
                  <a:srgbClr val="000000"/>
                </a:solidFill>
                <a:latin typeface="Helvetica Neue Light"/>
                <a:ea typeface="ヒラギノ角ゴ ProN W3"/>
                <a:cs typeface="ヒラギノ角ゴ ProN W3"/>
                <a:sym typeface="Helvetica Neue Light"/>
              </a:defRPr>
            </a:lvl1pPr>
            <a:lvl2pPr marL="742950" indent="-285750" eaLnBrk="0" hangingPunct="0">
              <a:defRPr sz="4200">
                <a:solidFill>
                  <a:srgbClr val="000000"/>
                </a:solidFill>
                <a:latin typeface="Helvetica Neue Light"/>
                <a:ea typeface="ヒラギノ角ゴ ProN W3"/>
                <a:cs typeface="ヒラギノ角ゴ ProN W3"/>
                <a:sym typeface="Helvetica Neue Light"/>
              </a:defRPr>
            </a:lvl2pPr>
            <a:lvl3pPr marL="1143000" indent="-228600" eaLnBrk="0" hangingPunct="0">
              <a:defRPr sz="4200">
                <a:solidFill>
                  <a:srgbClr val="000000"/>
                </a:solidFill>
                <a:latin typeface="Helvetica Neue Light"/>
                <a:ea typeface="ヒラギノ角ゴ ProN W3"/>
                <a:cs typeface="ヒラギノ角ゴ ProN W3"/>
                <a:sym typeface="Helvetica Neue Light"/>
              </a:defRPr>
            </a:lvl3pPr>
            <a:lvl4pPr marL="1600200" indent="-228600" eaLnBrk="0" hangingPunct="0">
              <a:defRPr sz="4200">
                <a:solidFill>
                  <a:srgbClr val="000000"/>
                </a:solidFill>
                <a:latin typeface="Helvetica Neue Light"/>
                <a:ea typeface="ヒラギノ角ゴ ProN W3"/>
                <a:cs typeface="ヒラギノ角ゴ ProN W3"/>
                <a:sym typeface="Helvetica Neue Light"/>
              </a:defRPr>
            </a:lvl4pPr>
            <a:lvl5pPr marL="2057400" indent="-228600" eaLnBrk="0" hangingPunct="0">
              <a:defRPr sz="4200">
                <a:solidFill>
                  <a:srgbClr val="000000"/>
                </a:solidFill>
                <a:latin typeface="Helvetica Neue Light"/>
                <a:ea typeface="ヒラギノ角ゴ ProN W3"/>
                <a:cs typeface="ヒラギノ角ゴ ProN W3"/>
                <a:sym typeface="Helvetica Neue Light"/>
              </a:defRPr>
            </a:lvl5pPr>
            <a:lvl6pPr marL="25146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6pPr>
            <a:lvl7pPr marL="29718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7pPr>
            <a:lvl8pPr marL="34290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8pPr>
            <a:lvl9pPr marL="38862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9pPr>
          </a:lstStyle>
          <a:p>
            <a:pPr eaLnBrk="1" hangingPunct="1"/>
            <a:fld id="{87F2E25B-158E-4684-A272-4CAB6AEAC489}" type="slidenum">
              <a:rPr lang="en-US" sz="1800" smtClean="0">
                <a:latin typeface="Georgia" pitchFamily="18" charset="0"/>
                <a:ea typeface="MS PGothic" pitchFamily="34" charset="-128"/>
              </a:rPr>
              <a:pPr eaLnBrk="1" hangingPunct="1"/>
              <a:t>10</a:t>
            </a:fld>
            <a:endParaRPr lang="en-US" sz="1800" smtClean="0">
              <a:latin typeface="Georgia" pitchFamily="18" charset="0"/>
              <a:ea typeface="MS PGothic" pitchFamily="34" charset="-128"/>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3"/>
          <p:cNvSpPr>
            <a:spLocks noGrp="1" noChangeArrowheads="1"/>
          </p:cNvSpPr>
          <p:nvPr>
            <p:ph type="title"/>
          </p:nvPr>
        </p:nvSpPr>
        <p:spPr/>
        <p:txBody>
          <a:bodyPr/>
          <a:lstStyle/>
          <a:p>
            <a:r>
              <a:rPr lang="en-US" sz="3800" smtClean="0"/>
              <a:t>Distinction b/w “metadata” &amp; “documentation”</a:t>
            </a:r>
          </a:p>
        </p:txBody>
      </p:sp>
      <p:sp>
        <p:nvSpPr>
          <p:cNvPr id="37891" name="Rectangle 7"/>
          <p:cNvSpPr>
            <a:spLocks noGrp="1" noChangeArrowheads="1"/>
          </p:cNvSpPr>
          <p:nvPr>
            <p:ph type="body" sz="half" idx="1"/>
          </p:nvPr>
        </p:nvSpPr>
        <p:spPr>
          <a:xfrm>
            <a:off x="571500" y="2324100"/>
            <a:ext cx="5092700" cy="4076700"/>
          </a:xfrm>
        </p:spPr>
        <p:txBody>
          <a:bodyPr/>
          <a:lstStyle/>
          <a:p>
            <a:r>
              <a:rPr lang="en-US" sz="3000" smtClean="0"/>
              <a:t>Metadata:</a:t>
            </a:r>
          </a:p>
          <a:p>
            <a:pPr lvl="1"/>
            <a:r>
              <a:rPr lang="en-US" b="1" smtClean="0"/>
              <a:t>Question &amp; Answer Game</a:t>
            </a:r>
          </a:p>
          <a:p>
            <a:pPr lvl="1"/>
            <a:r>
              <a:rPr lang="en-US" smtClean="0"/>
              <a:t>Using </a:t>
            </a:r>
            <a:r>
              <a:rPr lang="en-US" b="1" smtClean="0"/>
              <a:t>standards</a:t>
            </a:r>
            <a:r>
              <a:rPr lang="en-US" smtClean="0"/>
              <a:t> (other people’s questions based on community agreement), </a:t>
            </a:r>
          </a:p>
          <a:p>
            <a:pPr lvl="2"/>
            <a:r>
              <a:rPr lang="en-US" smtClean="0"/>
              <a:t>the data </a:t>
            </a:r>
            <a:r>
              <a:rPr lang="en-US" b="1" smtClean="0"/>
              <a:t>archive asks</a:t>
            </a:r>
            <a:r>
              <a:rPr lang="en-US" smtClean="0"/>
              <a:t> you &amp; your project team questions</a:t>
            </a:r>
          </a:p>
          <a:p>
            <a:pPr lvl="2"/>
            <a:r>
              <a:rPr lang="en-US" b="1" smtClean="0"/>
              <a:t>you</a:t>
            </a:r>
            <a:r>
              <a:rPr lang="en-US" smtClean="0"/>
              <a:t> &amp; your project team (try to) </a:t>
            </a:r>
            <a:r>
              <a:rPr lang="en-US" b="1" smtClean="0"/>
              <a:t>answer</a:t>
            </a:r>
            <a:r>
              <a:rPr lang="en-US" smtClean="0"/>
              <a:t> them </a:t>
            </a:r>
            <a:r>
              <a:rPr lang="en-US" b="1" smtClean="0"/>
              <a:t>as best you can</a:t>
            </a:r>
          </a:p>
          <a:p>
            <a:pPr lvl="2"/>
            <a:endParaRPr lang="en-US" smtClean="0"/>
          </a:p>
        </p:txBody>
      </p:sp>
      <p:sp>
        <p:nvSpPr>
          <p:cNvPr id="37892" name="Rectangle 4"/>
          <p:cNvSpPr>
            <a:spLocks noGrp="1" noChangeArrowheads="1"/>
          </p:cNvSpPr>
          <p:nvPr>
            <p:ph type="body" sz="half" idx="2"/>
          </p:nvPr>
        </p:nvSpPr>
        <p:spPr>
          <a:xfrm>
            <a:off x="6578600" y="2324100"/>
            <a:ext cx="5854700" cy="4229100"/>
          </a:xfrm>
        </p:spPr>
        <p:txBody>
          <a:bodyPr/>
          <a:lstStyle/>
          <a:p>
            <a:pPr lvl="1"/>
            <a:endParaRPr lang="en-US" smtClean="0"/>
          </a:p>
          <a:p>
            <a:pPr lvl="1"/>
            <a:endParaRPr lang="en-US" smtClean="0"/>
          </a:p>
          <a:p>
            <a:pPr lvl="1"/>
            <a:endParaRPr lang="en-US" smtClean="0"/>
          </a:p>
          <a:p>
            <a:pPr lvl="1"/>
            <a:endParaRPr lang="en-US" smtClean="0"/>
          </a:p>
        </p:txBody>
      </p:sp>
      <p:sp>
        <p:nvSpPr>
          <p:cNvPr id="37893" name="Rectangle 8"/>
          <p:cNvSpPr>
            <a:spLocks noChangeArrowheads="1"/>
          </p:cNvSpPr>
          <p:nvPr/>
        </p:nvSpPr>
        <p:spPr bwMode="auto">
          <a:xfrm>
            <a:off x="6578600" y="2362200"/>
            <a:ext cx="55499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lstStyle/>
          <a:p>
            <a:pPr marL="266700" indent="-266700" eaLnBrk="0" hangingPunct="0">
              <a:spcBef>
                <a:spcPts val="600"/>
              </a:spcBef>
              <a:buClr>
                <a:srgbClr val="606060"/>
              </a:buClr>
              <a:buSzPct val="100000"/>
              <a:buFont typeface="Helvetica Neue"/>
              <a:buChar char="•"/>
            </a:pPr>
            <a:r>
              <a:rPr lang="en-US" sz="3000">
                <a:solidFill>
                  <a:srgbClr val="606060"/>
                </a:solidFill>
                <a:latin typeface="Helvetica Neue"/>
                <a:sym typeface="Helvetica Neue"/>
              </a:rPr>
              <a:t>Documentation:</a:t>
            </a:r>
          </a:p>
          <a:p>
            <a:pPr marL="660400" lvl="1" indent="-266700" eaLnBrk="0" hangingPunct="0">
              <a:spcBef>
                <a:spcPts val="600"/>
              </a:spcBef>
              <a:buClr>
                <a:srgbClr val="606060"/>
              </a:buClr>
              <a:buSzPct val="100000"/>
              <a:buFont typeface="Helvetica Neue"/>
              <a:buChar char="•"/>
            </a:pPr>
            <a:r>
              <a:rPr lang="en-US" sz="2400">
                <a:solidFill>
                  <a:srgbClr val="606060"/>
                </a:solidFill>
                <a:latin typeface="Helvetica Neue"/>
                <a:sym typeface="Helvetica Neue"/>
              </a:rPr>
              <a:t>Sometimes called “</a:t>
            </a:r>
            <a:r>
              <a:rPr lang="en-US" sz="2400" b="1">
                <a:solidFill>
                  <a:srgbClr val="606060"/>
                </a:solidFill>
                <a:latin typeface="Helvetica Neue"/>
                <a:sym typeface="Helvetica Neue"/>
              </a:rPr>
              <a:t>content</a:t>
            </a:r>
            <a:r>
              <a:rPr lang="en-US" sz="2400">
                <a:solidFill>
                  <a:srgbClr val="606060"/>
                </a:solidFill>
                <a:latin typeface="Helvetica Neue"/>
                <a:sym typeface="Helvetica Neue"/>
              </a:rPr>
              <a:t>” specifications</a:t>
            </a:r>
          </a:p>
          <a:p>
            <a:pPr marL="660400" lvl="1" indent="-266700" eaLnBrk="0" hangingPunct="0">
              <a:spcBef>
                <a:spcPts val="600"/>
              </a:spcBef>
              <a:buClr>
                <a:srgbClr val="606060"/>
              </a:buClr>
              <a:buSzPct val="100000"/>
              <a:buFont typeface="Helvetica Neue"/>
              <a:buChar char="•"/>
            </a:pPr>
            <a:r>
              <a:rPr lang="en-US" sz="2400">
                <a:solidFill>
                  <a:srgbClr val="606060"/>
                </a:solidFill>
                <a:latin typeface="Helvetica Neue"/>
                <a:sym typeface="Helvetica Neue"/>
              </a:rPr>
              <a:t>Addresses key question of </a:t>
            </a:r>
            <a:r>
              <a:rPr lang="en-US" sz="2400" b="1" u="sng">
                <a:solidFill>
                  <a:srgbClr val="606060"/>
                </a:solidFill>
                <a:latin typeface="Helvetica Neue"/>
                <a:sym typeface="Helvetica Neue"/>
              </a:rPr>
              <a:t>what</a:t>
            </a:r>
            <a:endParaRPr lang="en-US" sz="2400" u="sng">
              <a:solidFill>
                <a:srgbClr val="606060"/>
              </a:solidFill>
              <a:latin typeface="Helvetica Neue"/>
              <a:sym typeface="Helvetica Neue"/>
            </a:endParaRPr>
          </a:p>
          <a:p>
            <a:pPr marL="660400" lvl="1" indent="-266700" eaLnBrk="0" hangingPunct="0">
              <a:spcBef>
                <a:spcPts val="600"/>
              </a:spcBef>
              <a:buClr>
                <a:srgbClr val="606060"/>
              </a:buClr>
              <a:buSzPct val="100000"/>
              <a:buFont typeface="Helvetica Neue"/>
              <a:buChar char="•"/>
            </a:pPr>
            <a:r>
              <a:rPr lang="en-US" sz="2400" b="1">
                <a:solidFill>
                  <a:srgbClr val="606060"/>
                </a:solidFill>
                <a:latin typeface="Helvetica Neue"/>
                <a:sym typeface="Helvetica Neue"/>
              </a:rPr>
              <a:t>Representation</a:t>
            </a:r>
            <a:r>
              <a:rPr lang="en-US" sz="2400">
                <a:solidFill>
                  <a:srgbClr val="606060"/>
                </a:solidFill>
                <a:latin typeface="Helvetica Neue"/>
                <a:sym typeface="Helvetica Neue"/>
              </a:rPr>
              <a:t> will change from discipline to discipline and project to project (i.e., what form the documentation will take)</a:t>
            </a:r>
          </a:p>
        </p:txBody>
      </p:sp>
      <p:sp>
        <p:nvSpPr>
          <p:cNvPr id="37894" name="Text Box 9"/>
          <p:cNvSpPr txBox="1">
            <a:spLocks/>
          </p:cNvSpPr>
          <p:nvPr/>
        </p:nvSpPr>
        <p:spPr bwMode="auto">
          <a:xfrm>
            <a:off x="1092200" y="7315200"/>
            <a:ext cx="11125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eaLnBrk="0" hangingPunct="0">
              <a:defRPr sz="4200">
                <a:solidFill>
                  <a:srgbClr val="000000"/>
                </a:solidFill>
                <a:latin typeface="Helvetica Neue Light"/>
                <a:ea typeface="ヒラギノ角ゴ ProN W3"/>
                <a:cs typeface="ヒラギノ角ゴ ProN W3"/>
                <a:sym typeface="Helvetica Neue Light"/>
              </a:defRPr>
            </a:lvl1pPr>
            <a:lvl2pPr marL="742950" indent="-285750" eaLnBrk="0" hangingPunct="0">
              <a:defRPr sz="4200">
                <a:solidFill>
                  <a:srgbClr val="000000"/>
                </a:solidFill>
                <a:latin typeface="Helvetica Neue Light"/>
                <a:ea typeface="ヒラギノ角ゴ ProN W3"/>
                <a:cs typeface="ヒラギノ角ゴ ProN W3"/>
                <a:sym typeface="Helvetica Neue Light"/>
              </a:defRPr>
            </a:lvl2pPr>
            <a:lvl3pPr marL="1143000" indent="-228600" eaLnBrk="0" hangingPunct="0">
              <a:defRPr sz="4200">
                <a:solidFill>
                  <a:srgbClr val="000000"/>
                </a:solidFill>
                <a:latin typeface="Helvetica Neue Light"/>
                <a:ea typeface="ヒラギノ角ゴ ProN W3"/>
                <a:cs typeface="ヒラギノ角ゴ ProN W3"/>
                <a:sym typeface="Helvetica Neue Light"/>
              </a:defRPr>
            </a:lvl3pPr>
            <a:lvl4pPr marL="1600200" indent="-228600" eaLnBrk="0" hangingPunct="0">
              <a:defRPr sz="4200">
                <a:solidFill>
                  <a:srgbClr val="000000"/>
                </a:solidFill>
                <a:latin typeface="Helvetica Neue Light"/>
                <a:ea typeface="ヒラギノ角ゴ ProN W3"/>
                <a:cs typeface="ヒラギノ角ゴ ProN W3"/>
                <a:sym typeface="Helvetica Neue Light"/>
              </a:defRPr>
            </a:lvl4pPr>
            <a:lvl5pPr marL="2057400" indent="-228600" eaLnBrk="0" hangingPunct="0">
              <a:defRPr sz="4200">
                <a:solidFill>
                  <a:srgbClr val="000000"/>
                </a:solidFill>
                <a:latin typeface="Helvetica Neue Light"/>
                <a:ea typeface="ヒラギノ角ゴ ProN W3"/>
                <a:cs typeface="ヒラギノ角ゴ ProN W3"/>
                <a:sym typeface="Helvetica Neue Light"/>
              </a:defRPr>
            </a:lvl5pPr>
            <a:lvl6pPr marL="25146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6pPr>
            <a:lvl7pPr marL="29718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7pPr>
            <a:lvl8pPr marL="34290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8pPr>
            <a:lvl9pPr marL="38862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9pPr>
          </a:lstStyle>
          <a:p>
            <a:pPr algn="ctr" eaLnBrk="1" hangingPunct="1">
              <a:spcBef>
                <a:spcPct val="50000"/>
              </a:spcBef>
            </a:pPr>
            <a:r>
              <a:rPr lang="en-US"/>
              <a:t>There may be </a:t>
            </a:r>
            <a:r>
              <a:rPr lang="en-US" i="1"/>
              <a:t>overlap</a:t>
            </a:r>
            <a:r>
              <a:rPr lang="en-US"/>
              <a:t> b/w these two depending upon who is speaking</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smtClean="0"/>
              <a:t>How can I (the scientist) help?</a:t>
            </a:r>
          </a:p>
        </p:txBody>
      </p:sp>
      <p:sp>
        <p:nvSpPr>
          <p:cNvPr id="38915" name="Rectangle 5"/>
          <p:cNvSpPr>
            <a:spLocks noGrp="1" noChangeArrowheads="1"/>
          </p:cNvSpPr>
          <p:nvPr>
            <p:ph type="body" sz="half" idx="2"/>
          </p:nvPr>
        </p:nvSpPr>
        <p:spPr>
          <a:xfrm>
            <a:off x="4902200" y="2324100"/>
            <a:ext cx="7531100" cy="6819900"/>
          </a:xfrm>
        </p:spPr>
        <p:txBody>
          <a:bodyPr/>
          <a:lstStyle/>
          <a:p>
            <a:r>
              <a:rPr lang="en-US" sz="2600" dirty="0" smtClean="0"/>
              <a:t>Besides me, who’s going to care?  </a:t>
            </a:r>
          </a:p>
          <a:p>
            <a:pPr lvl="1"/>
            <a:r>
              <a:rPr lang="en-US" sz="2000" dirty="0" smtClean="0"/>
              <a:t>Sponsor mandates to archive</a:t>
            </a:r>
          </a:p>
          <a:p>
            <a:pPr lvl="1"/>
            <a:r>
              <a:rPr lang="en-US" sz="2000" dirty="0" smtClean="0"/>
              <a:t>Specific requirements from sponsor</a:t>
            </a:r>
          </a:p>
          <a:p>
            <a:pPr lvl="2"/>
            <a:r>
              <a:rPr lang="en-US" sz="1800" dirty="0" smtClean="0"/>
              <a:t>e.g., NASA, NOAA, USGS</a:t>
            </a:r>
          </a:p>
          <a:p>
            <a:pPr lvl="1"/>
            <a:r>
              <a:rPr lang="en-US" sz="2000" dirty="0" smtClean="0"/>
              <a:t>Data archive requirements &amp; </a:t>
            </a:r>
            <a:r>
              <a:rPr lang="en-US" sz="2000" dirty="0" err="1" smtClean="0"/>
              <a:t>desirements</a:t>
            </a:r>
            <a:endParaRPr lang="en-US" sz="2000" dirty="0" smtClean="0"/>
          </a:p>
          <a:p>
            <a:pPr lvl="2"/>
            <a:r>
              <a:rPr lang="en-US" sz="1800" dirty="0" smtClean="0"/>
              <a:t>Negotiated &amp; documented in Submission Information Package (OAIS SIP)</a:t>
            </a:r>
          </a:p>
          <a:p>
            <a:pPr lvl="1"/>
            <a:r>
              <a:rPr lang="en-US" sz="2000" dirty="0" smtClean="0"/>
              <a:t>Future scientists who want to use/re-use your data</a:t>
            </a:r>
            <a:r>
              <a:rPr lang="en-US" sz="2000" dirty="0" smtClean="0"/>
              <a:t>!!</a:t>
            </a:r>
          </a:p>
          <a:p>
            <a:pPr lvl="1"/>
            <a:endParaRPr lang="en-US" sz="2000" dirty="0" smtClean="0"/>
          </a:p>
          <a:p>
            <a:r>
              <a:rPr lang="en-US" sz="2600" dirty="0" smtClean="0"/>
              <a:t>What kind of metadata &amp; documentation should be kept?</a:t>
            </a:r>
          </a:p>
          <a:p>
            <a:pPr lvl="1"/>
            <a:r>
              <a:rPr lang="en-US" sz="2000" dirty="0" smtClean="0"/>
              <a:t>Look for existing formulae for </a:t>
            </a:r>
            <a:r>
              <a:rPr lang="en-US" sz="2000" dirty="0" err="1" smtClean="0"/>
              <a:t>decisionmaking</a:t>
            </a:r>
            <a:r>
              <a:rPr lang="en-US" sz="2000" dirty="0" smtClean="0"/>
              <a:t>, e.g., </a:t>
            </a:r>
          </a:p>
          <a:p>
            <a:pPr lvl="2"/>
            <a:r>
              <a:rPr lang="en-US" sz="1800" dirty="0" smtClean="0"/>
              <a:t>NOAA National Climatic Data Center’s Climate Data Record Maturity Matrix;  factors include </a:t>
            </a:r>
            <a:r>
              <a:rPr lang="en-US" sz="1800" i="1" dirty="0" smtClean="0"/>
              <a:t>software readiness, existence / state of metadata &amp; (other) documentation, utility of data, validity of product (based on certainty estimates), desire for / restrictions upon public </a:t>
            </a:r>
            <a:r>
              <a:rPr lang="en-US" sz="1800" i="1" dirty="0" smtClean="0"/>
              <a:t>access</a:t>
            </a:r>
            <a:endParaRPr lang="en-US" sz="1800" i="1" dirty="0" smtClean="0"/>
          </a:p>
        </p:txBody>
      </p:sp>
      <p:pic>
        <p:nvPicPr>
          <p:cNvPr id="38916" name="Picture 8" descr="MC900237820[1]"/>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863600" y="4495800"/>
            <a:ext cx="3651250" cy="3775075"/>
          </a:xfrm>
        </p:spPr>
      </p:pic>
      <p:sp>
        <p:nvSpPr>
          <p:cNvPr id="38917" name="Text Box 9"/>
          <p:cNvSpPr txBox="1">
            <a:spLocks/>
          </p:cNvSpPr>
          <p:nvPr/>
        </p:nvSpPr>
        <p:spPr bwMode="auto">
          <a:xfrm>
            <a:off x="406400" y="2590800"/>
            <a:ext cx="3581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eaLnBrk="0" hangingPunct="0">
              <a:defRPr sz="4200">
                <a:solidFill>
                  <a:srgbClr val="000000"/>
                </a:solidFill>
                <a:latin typeface="Helvetica Neue Light"/>
                <a:ea typeface="ヒラギノ角ゴ ProN W3"/>
                <a:cs typeface="ヒラギノ角ゴ ProN W3"/>
                <a:sym typeface="Helvetica Neue Light"/>
              </a:defRPr>
            </a:lvl1pPr>
            <a:lvl2pPr marL="742950" indent="-285750" eaLnBrk="0" hangingPunct="0">
              <a:defRPr sz="4200">
                <a:solidFill>
                  <a:srgbClr val="000000"/>
                </a:solidFill>
                <a:latin typeface="Helvetica Neue Light"/>
                <a:ea typeface="ヒラギノ角ゴ ProN W3"/>
                <a:cs typeface="ヒラギノ角ゴ ProN W3"/>
                <a:sym typeface="Helvetica Neue Light"/>
              </a:defRPr>
            </a:lvl2pPr>
            <a:lvl3pPr marL="1143000" indent="-228600" eaLnBrk="0" hangingPunct="0">
              <a:defRPr sz="4200">
                <a:solidFill>
                  <a:srgbClr val="000000"/>
                </a:solidFill>
                <a:latin typeface="Helvetica Neue Light"/>
                <a:ea typeface="ヒラギノ角ゴ ProN W3"/>
                <a:cs typeface="ヒラギノ角ゴ ProN W3"/>
                <a:sym typeface="Helvetica Neue Light"/>
              </a:defRPr>
            </a:lvl3pPr>
            <a:lvl4pPr marL="1600200" indent="-228600" eaLnBrk="0" hangingPunct="0">
              <a:defRPr sz="4200">
                <a:solidFill>
                  <a:srgbClr val="000000"/>
                </a:solidFill>
                <a:latin typeface="Helvetica Neue Light"/>
                <a:ea typeface="ヒラギノ角ゴ ProN W3"/>
                <a:cs typeface="ヒラギノ角ゴ ProN W3"/>
                <a:sym typeface="Helvetica Neue Light"/>
              </a:defRPr>
            </a:lvl4pPr>
            <a:lvl5pPr marL="2057400" indent="-228600" eaLnBrk="0" hangingPunct="0">
              <a:defRPr sz="4200">
                <a:solidFill>
                  <a:srgbClr val="000000"/>
                </a:solidFill>
                <a:latin typeface="Helvetica Neue Light"/>
                <a:ea typeface="ヒラギノ角ゴ ProN W3"/>
                <a:cs typeface="ヒラギノ角ゴ ProN W3"/>
                <a:sym typeface="Helvetica Neue Light"/>
              </a:defRPr>
            </a:lvl5pPr>
            <a:lvl6pPr marL="25146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6pPr>
            <a:lvl7pPr marL="29718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7pPr>
            <a:lvl8pPr marL="34290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8pPr>
            <a:lvl9pPr marL="38862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9pPr>
          </a:lstStyle>
          <a:p>
            <a:pPr algn="ctr" eaLnBrk="1" hangingPunct="1">
              <a:spcBef>
                <a:spcPct val="50000"/>
              </a:spcBef>
            </a:pPr>
            <a:r>
              <a:rPr lang="en-US" i="1"/>
              <a:t>Framework</a:t>
            </a:r>
            <a:r>
              <a:rPr lang="en-US"/>
              <a:t> Questions:    </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smtClean="0"/>
              <a:t>Specific ?’s from different perspectives:  </a:t>
            </a:r>
          </a:p>
        </p:txBody>
      </p:sp>
      <p:sp>
        <p:nvSpPr>
          <p:cNvPr id="3" name="Content Placeholder 2"/>
          <p:cNvSpPr>
            <a:spLocks noGrp="1"/>
          </p:cNvSpPr>
          <p:nvPr>
            <p:ph sz="half" idx="1"/>
          </p:nvPr>
        </p:nvSpPr>
        <p:spPr/>
        <p:txBody>
          <a:bodyPr/>
          <a:lstStyle/>
          <a:p>
            <a:pPr marL="0" indent="0">
              <a:buFont typeface="Helvetica Neue"/>
              <a:buNone/>
              <a:defRPr/>
            </a:pPr>
            <a:r>
              <a:rPr lang="en-US" b="1" dirty="0" smtClean="0"/>
              <a:t>When submitting data</a:t>
            </a:r>
            <a:r>
              <a:rPr lang="en-US" dirty="0"/>
              <a:t>: </a:t>
            </a:r>
          </a:p>
          <a:p>
            <a:pPr>
              <a:buFont typeface="Wingdings" pitchFamily="2" charset="2"/>
              <a:buChar char="ü"/>
              <a:defRPr/>
            </a:pPr>
            <a:r>
              <a:rPr lang="en-US" dirty="0" smtClean="0"/>
              <a:t>Why </a:t>
            </a:r>
            <a:r>
              <a:rPr lang="en-US" dirty="0"/>
              <a:t>was the data was created? </a:t>
            </a:r>
          </a:p>
          <a:p>
            <a:pPr>
              <a:buFont typeface="Wingdings" pitchFamily="2" charset="2"/>
              <a:buChar char="ü"/>
              <a:defRPr/>
            </a:pPr>
            <a:r>
              <a:rPr lang="en-US" dirty="0" smtClean="0"/>
              <a:t>What </a:t>
            </a:r>
            <a:r>
              <a:rPr lang="en-US" dirty="0"/>
              <a:t>limitations, if any, do the data have? </a:t>
            </a:r>
          </a:p>
          <a:p>
            <a:pPr>
              <a:buFont typeface="Wingdings" pitchFamily="2" charset="2"/>
              <a:buChar char="ü"/>
              <a:defRPr/>
            </a:pPr>
            <a:r>
              <a:rPr lang="en-US" dirty="0" smtClean="0"/>
              <a:t>What </a:t>
            </a:r>
            <a:r>
              <a:rPr lang="en-US" dirty="0"/>
              <a:t>does the data mean? </a:t>
            </a:r>
          </a:p>
          <a:p>
            <a:pPr>
              <a:buFont typeface="Wingdings" pitchFamily="2" charset="2"/>
              <a:buChar char="ü"/>
              <a:defRPr/>
            </a:pPr>
            <a:r>
              <a:rPr lang="en-US" dirty="0" smtClean="0"/>
              <a:t>Who </a:t>
            </a:r>
            <a:r>
              <a:rPr lang="en-US" dirty="0"/>
              <a:t>should be cited if someone publishes something that utilized your data?</a:t>
            </a:r>
          </a:p>
          <a:p>
            <a:pPr>
              <a:defRPr/>
            </a:pPr>
            <a:endParaRPr lang="en-US" dirty="0"/>
          </a:p>
        </p:txBody>
      </p:sp>
      <p:sp>
        <p:nvSpPr>
          <p:cNvPr id="4" name="Content Placeholder 3"/>
          <p:cNvSpPr>
            <a:spLocks noGrp="1"/>
          </p:cNvSpPr>
          <p:nvPr>
            <p:ph sz="half" idx="2"/>
          </p:nvPr>
        </p:nvSpPr>
        <p:spPr/>
        <p:txBody>
          <a:bodyPr/>
          <a:lstStyle/>
          <a:p>
            <a:pPr marL="0" indent="0">
              <a:buFont typeface="Helvetica Neue"/>
              <a:buNone/>
              <a:defRPr/>
            </a:pPr>
            <a:r>
              <a:rPr lang="en-US" b="1" dirty="0" smtClean="0"/>
              <a:t>When receiving </a:t>
            </a:r>
            <a:r>
              <a:rPr lang="en-US" b="1" dirty="0"/>
              <a:t>data</a:t>
            </a:r>
            <a:r>
              <a:rPr lang="en-US" dirty="0"/>
              <a:t>:</a:t>
            </a:r>
          </a:p>
          <a:p>
            <a:pPr>
              <a:buFont typeface="Wingdings" pitchFamily="2" charset="2"/>
              <a:buChar char="ü"/>
              <a:defRPr/>
            </a:pPr>
            <a:r>
              <a:rPr lang="en-US" dirty="0" smtClean="0"/>
              <a:t>What </a:t>
            </a:r>
            <a:r>
              <a:rPr lang="en-US" dirty="0"/>
              <a:t>are the data gaps?</a:t>
            </a:r>
          </a:p>
          <a:p>
            <a:pPr>
              <a:buFont typeface="Wingdings" pitchFamily="2" charset="2"/>
              <a:buChar char="ü"/>
              <a:defRPr/>
            </a:pPr>
            <a:r>
              <a:rPr lang="en-US" dirty="0" smtClean="0"/>
              <a:t>What </a:t>
            </a:r>
            <a:r>
              <a:rPr lang="en-US" dirty="0"/>
              <a:t>processes were used for creating the current data?</a:t>
            </a:r>
          </a:p>
          <a:p>
            <a:pPr>
              <a:buFont typeface="Wingdings" pitchFamily="2" charset="2"/>
              <a:buChar char="ü"/>
              <a:defRPr/>
            </a:pPr>
            <a:r>
              <a:rPr lang="en-US" dirty="0" smtClean="0"/>
              <a:t>Are </a:t>
            </a:r>
            <a:r>
              <a:rPr lang="en-US" dirty="0"/>
              <a:t>there any fees associated with the data?</a:t>
            </a:r>
          </a:p>
          <a:p>
            <a:pPr>
              <a:buFont typeface="Wingdings" pitchFamily="2" charset="2"/>
              <a:buChar char="ü"/>
              <a:defRPr/>
            </a:pPr>
            <a:r>
              <a:rPr lang="en-US" dirty="0" smtClean="0"/>
              <a:t>In </a:t>
            </a:r>
            <a:r>
              <a:rPr lang="en-US" dirty="0"/>
              <a:t>what scale were the data created? </a:t>
            </a:r>
          </a:p>
          <a:p>
            <a:pPr>
              <a:buFont typeface="Wingdings" pitchFamily="2" charset="2"/>
              <a:buChar char="ü"/>
              <a:defRPr/>
            </a:pPr>
            <a:r>
              <a:rPr lang="en-US" dirty="0" smtClean="0"/>
              <a:t>What </a:t>
            </a:r>
            <a:r>
              <a:rPr lang="en-US" dirty="0"/>
              <a:t>do the values in the tables mean?</a:t>
            </a:r>
          </a:p>
          <a:p>
            <a:pPr>
              <a:buFont typeface="Wingdings" pitchFamily="2" charset="2"/>
              <a:buChar char="ü"/>
              <a:defRPr/>
            </a:pPr>
            <a:r>
              <a:rPr lang="en-US" dirty="0" smtClean="0"/>
              <a:t>What </a:t>
            </a:r>
            <a:r>
              <a:rPr lang="en-US" dirty="0"/>
              <a:t>software do I need in order to read the data?</a:t>
            </a:r>
          </a:p>
          <a:p>
            <a:pPr>
              <a:buFont typeface="Wingdings" pitchFamily="2" charset="2"/>
              <a:buChar char="ü"/>
              <a:defRPr/>
            </a:pPr>
            <a:r>
              <a:rPr lang="en-US" dirty="0" smtClean="0"/>
              <a:t>What </a:t>
            </a:r>
            <a:r>
              <a:rPr lang="en-US" dirty="0"/>
              <a:t>projection is the data in?</a:t>
            </a:r>
          </a:p>
          <a:p>
            <a:pPr>
              <a:buFont typeface="Wingdings" pitchFamily="2" charset="2"/>
              <a:buChar char="ü"/>
              <a:defRPr/>
            </a:pPr>
            <a:r>
              <a:rPr lang="en-US" dirty="0" smtClean="0"/>
              <a:t>Can </a:t>
            </a:r>
            <a:r>
              <a:rPr lang="en-US" dirty="0"/>
              <a:t>I give this data to someone else?</a:t>
            </a:r>
          </a:p>
          <a:p>
            <a:pPr>
              <a:defRPr/>
            </a:pPr>
            <a:endParaRPr lang="en-US" dirty="0"/>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5" name="Picture 5" descr="C:\Users\nhoebel\AppData\Local\Microsoft\Windows\Temporary Internet Files\Content.IE5\ZUX18KV2\MP900437338[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6393" y="1600200"/>
            <a:ext cx="1142194" cy="1284051"/>
          </a:xfrm>
          <a:prstGeom prst="rect">
            <a:avLst/>
          </a:prstGeom>
          <a:noFill/>
          <a:extLst>
            <a:ext uri="{909E8E84-426E-40DD-AFC4-6F175D3DCCD1}">
              <a14:hiddenFill xmlns:a14="http://schemas.microsoft.com/office/drawing/2010/main">
                <a:solidFill>
                  <a:srgbClr val="FFFFFF"/>
                </a:solidFill>
              </a14:hiddenFill>
            </a:ext>
          </a:extLst>
        </p:spPr>
      </p:pic>
      <p:pic>
        <p:nvPicPr>
          <p:cNvPr id="40966" name="Picture 6" descr="C:\Users\nhoebel\AppData\Local\Microsoft\Windows\Temporary Internet Files\Content.IE5\0QVJ7H3X\MP90043736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5628" y="5715000"/>
            <a:ext cx="1221530" cy="1220368"/>
          </a:xfrm>
          <a:prstGeom prst="rect">
            <a:avLst/>
          </a:prstGeom>
          <a:noFill/>
          <a:extLst>
            <a:ext uri="{909E8E84-426E-40DD-AFC4-6F175D3DCCD1}">
              <a14:hiddenFill xmlns:a14="http://schemas.microsoft.com/office/drawing/2010/main">
                <a:solidFill>
                  <a:srgbClr val="FFFFFF"/>
                </a:solidFill>
              </a14:hiddenFill>
            </a:ext>
          </a:extLst>
        </p:spPr>
      </p:pic>
      <p:sp>
        <p:nvSpPr>
          <p:cNvPr id="40962" name="Rectangle 2"/>
          <p:cNvSpPr>
            <a:spLocks noGrp="1" noChangeArrowheads="1"/>
          </p:cNvSpPr>
          <p:nvPr>
            <p:ph type="title"/>
          </p:nvPr>
        </p:nvSpPr>
        <p:spPr>
          <a:xfrm>
            <a:off x="494157" y="533400"/>
            <a:ext cx="11861800" cy="1397000"/>
          </a:xfrm>
        </p:spPr>
        <p:txBody>
          <a:bodyPr/>
          <a:lstStyle/>
          <a:p>
            <a:r>
              <a:rPr lang="en-US" sz="4000" dirty="0" smtClean="0"/>
              <a:t>Metadata Types and Functions</a:t>
            </a:r>
          </a:p>
        </p:txBody>
      </p:sp>
      <p:sp>
        <p:nvSpPr>
          <p:cNvPr id="40963" name="Rectangle 11"/>
          <p:cNvSpPr>
            <a:spLocks noGrp="1" noChangeArrowheads="1"/>
          </p:cNvSpPr>
          <p:nvPr>
            <p:ph idx="1"/>
          </p:nvPr>
        </p:nvSpPr>
        <p:spPr/>
        <p:txBody>
          <a:bodyPr/>
          <a:lstStyle/>
          <a:p>
            <a:endParaRPr lang="en-US" sz="3200" b="1" smtClean="0"/>
          </a:p>
          <a:p>
            <a:endParaRPr lang="en-US" sz="3200" b="1" smtClean="0"/>
          </a:p>
        </p:txBody>
      </p:sp>
      <p:sp>
        <p:nvSpPr>
          <p:cNvPr id="40964" name="Rectangle 3"/>
          <p:cNvSpPr>
            <a:spLocks noGrp="1" noChangeArrowheads="1"/>
          </p:cNvSpPr>
          <p:nvPr>
            <p:ph type="body" sz="half" idx="4294967295"/>
          </p:nvPr>
        </p:nvSpPr>
        <p:spPr>
          <a:xfrm>
            <a:off x="1016000" y="2209800"/>
            <a:ext cx="11353800" cy="6565900"/>
          </a:xfrm>
        </p:spPr>
        <p:txBody>
          <a:bodyPr/>
          <a:lstStyle/>
          <a:p>
            <a:pPr>
              <a:buFont typeface="Wingdings" pitchFamily="2" charset="2"/>
              <a:buChar char="ü"/>
            </a:pPr>
            <a:r>
              <a:rPr lang="en-US" sz="3200" b="1" dirty="0" smtClean="0"/>
              <a:t>Provenance &amp; Context</a:t>
            </a:r>
            <a:r>
              <a:rPr lang="en-US" sz="3200" dirty="0" smtClean="0"/>
              <a:t> </a:t>
            </a:r>
            <a:endParaRPr lang="en-US" sz="3200" dirty="0" smtClean="0"/>
          </a:p>
          <a:p>
            <a:pPr>
              <a:buFont typeface="Wingdings" pitchFamily="2" charset="2"/>
              <a:buChar char="ü"/>
            </a:pPr>
            <a:r>
              <a:rPr lang="en-US" sz="3000" dirty="0" smtClean="0"/>
              <a:t>Physical </a:t>
            </a:r>
            <a:r>
              <a:rPr lang="en-US" sz="3000" dirty="0" smtClean="0"/>
              <a:t>&amp; conceptual environment needed to understand data </a:t>
            </a:r>
          </a:p>
          <a:p>
            <a:pPr lvl="1">
              <a:buFont typeface="Arial" pitchFamily="34" charset="0"/>
              <a:buChar char="•"/>
            </a:pPr>
            <a:r>
              <a:rPr lang="en-US" sz="3000" dirty="0" smtClean="0"/>
              <a:t>Important for use &amp; re-use</a:t>
            </a:r>
          </a:p>
          <a:p>
            <a:pPr>
              <a:buFont typeface="Wingdings" pitchFamily="2" charset="2"/>
              <a:buChar char="ü"/>
            </a:pPr>
            <a:r>
              <a:rPr lang="en-US" sz="3200" b="1" dirty="0" smtClean="0"/>
              <a:t>Discovery</a:t>
            </a:r>
            <a:r>
              <a:rPr lang="en-US" sz="3200" dirty="0" smtClean="0"/>
              <a:t> including:</a:t>
            </a:r>
          </a:p>
          <a:p>
            <a:pPr lvl="1">
              <a:buFont typeface="Arial" pitchFamily="34" charset="0"/>
              <a:buChar char="•"/>
            </a:pPr>
            <a:r>
              <a:rPr lang="en-US" sz="3000" dirty="0" smtClean="0"/>
              <a:t>Citation to enable proper credit, authority &amp; identification</a:t>
            </a:r>
          </a:p>
          <a:p>
            <a:pPr lvl="1">
              <a:buFont typeface="Arial" pitchFamily="34" charset="0"/>
              <a:buChar char="•"/>
            </a:pPr>
            <a:r>
              <a:rPr lang="en-US" sz="3000" dirty="0" smtClean="0"/>
              <a:t>Access &amp; use restrictions</a:t>
            </a:r>
          </a:p>
          <a:p>
            <a:pPr>
              <a:buFont typeface="Wingdings" pitchFamily="2" charset="2"/>
              <a:buChar char="ü"/>
            </a:pPr>
            <a:r>
              <a:rPr lang="en-US" sz="3200" b="1" dirty="0" smtClean="0"/>
              <a:t>Preservation / Archiving</a:t>
            </a:r>
          </a:p>
          <a:p>
            <a:pPr lvl="1">
              <a:buFont typeface="Arial" pitchFamily="34" charset="0"/>
              <a:buChar char="•"/>
            </a:pPr>
            <a:r>
              <a:rPr lang="en-US" sz="3000" dirty="0" smtClean="0"/>
              <a:t>Facilitating utility of data over time</a:t>
            </a:r>
          </a:p>
          <a:p>
            <a:pPr>
              <a:buFont typeface="Wingdings" pitchFamily="2" charset="2"/>
              <a:buChar char="ü"/>
            </a:pPr>
            <a:r>
              <a:rPr lang="en-US" sz="3200" b="1" dirty="0" smtClean="0"/>
              <a:t>Project Documentation</a:t>
            </a:r>
          </a:p>
          <a:p>
            <a:pPr lvl="1">
              <a:buFont typeface="Arial" pitchFamily="34" charset="0"/>
              <a:buChar char="•"/>
            </a:pPr>
            <a:r>
              <a:rPr lang="en-US" sz="3000" dirty="0" smtClean="0"/>
              <a:t>Accumulation of important facts, guidelines, explanations about the project</a:t>
            </a:r>
          </a:p>
        </p:txBody>
      </p:sp>
      <p:pic>
        <p:nvPicPr>
          <p:cNvPr id="40967" name="Picture 7" descr="C:\Users\nhoebel\AppData\Local\Microsoft\Windows\Temporary Internet Files\Content.IE5\0QVJ7H3X\MP900439375[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7869" y="3443591"/>
            <a:ext cx="1602007" cy="1060376"/>
          </a:xfrm>
          <a:prstGeom prst="rect">
            <a:avLst/>
          </a:prstGeom>
          <a:noFill/>
          <a:extLst>
            <a:ext uri="{909E8E84-426E-40DD-AFC4-6F175D3DCCD1}">
              <a14:hiddenFill xmlns:a14="http://schemas.microsoft.com/office/drawing/2010/main">
                <a:solidFill>
                  <a:srgbClr val="FFFFFF"/>
                </a:solidFill>
              </a14:hiddenFill>
            </a:ext>
          </a:extLst>
        </p:spPr>
      </p:pic>
      <p:pic>
        <p:nvPicPr>
          <p:cNvPr id="40969" name="Picture 9" descr="C:\Users\nhoebel\AppData\Local\Microsoft\Windows\Temporary Internet Files\Content.IE5\0QVJ7H3X\MC900056755[1].wm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5000" y="7696200"/>
            <a:ext cx="1786738" cy="143012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dirty="0" smtClean="0"/>
              <a:t>	</a:t>
            </a:r>
            <a:r>
              <a:rPr lang="en-US" dirty="0" smtClean="0"/>
              <a:t>Provenance &amp; Context</a:t>
            </a:r>
            <a:endParaRPr lang="en-US" dirty="0" smtClean="0"/>
          </a:p>
        </p:txBody>
      </p:sp>
      <p:sp>
        <p:nvSpPr>
          <p:cNvPr id="41987" name="Content Placeholder 2"/>
          <p:cNvSpPr>
            <a:spLocks noGrp="1"/>
          </p:cNvSpPr>
          <p:nvPr>
            <p:ph idx="1"/>
          </p:nvPr>
        </p:nvSpPr>
        <p:spPr/>
        <p:txBody>
          <a:bodyPr/>
          <a:lstStyle/>
          <a:p>
            <a:r>
              <a:rPr lang="en-US" dirty="0" smtClean="0"/>
              <a:t>“Don’t touch that!  You don’t know where it’s been.”</a:t>
            </a:r>
          </a:p>
          <a:p>
            <a:r>
              <a:rPr lang="en-US" dirty="0" smtClean="0"/>
              <a:t>In law, the chain of custody follows a piece of evidence from collection through presentation and helps document its </a:t>
            </a:r>
            <a:r>
              <a:rPr lang="en-US" b="1" dirty="0" smtClean="0">
                <a:solidFill>
                  <a:srgbClr val="FF0000"/>
                </a:solidFill>
              </a:rPr>
              <a:t>authenticity</a:t>
            </a:r>
            <a:r>
              <a:rPr lang="en-US" dirty="0" smtClean="0">
                <a:solidFill>
                  <a:srgbClr val="FF0000"/>
                </a:solidFill>
              </a:rPr>
              <a:t> </a:t>
            </a:r>
            <a:r>
              <a:rPr lang="en-US" dirty="0" smtClean="0"/>
              <a:t>and </a:t>
            </a:r>
            <a:r>
              <a:rPr lang="en-US" b="1" dirty="0" smtClean="0">
                <a:solidFill>
                  <a:srgbClr val="FF0000"/>
                </a:solidFill>
              </a:rPr>
              <a:t>reliability</a:t>
            </a:r>
          </a:p>
          <a:p>
            <a:r>
              <a:rPr lang="en-US" dirty="0" smtClean="0"/>
              <a:t>For the user community to confidently determine the </a:t>
            </a:r>
            <a:r>
              <a:rPr lang="en-US" b="1" dirty="0" smtClean="0">
                <a:solidFill>
                  <a:srgbClr val="FF0000"/>
                </a:solidFill>
              </a:rPr>
              <a:t>suitability</a:t>
            </a:r>
            <a:r>
              <a:rPr lang="en-US" dirty="0" smtClean="0">
                <a:solidFill>
                  <a:srgbClr val="FF0000"/>
                </a:solidFill>
              </a:rPr>
              <a:t> </a:t>
            </a:r>
            <a:r>
              <a:rPr lang="en-US" dirty="0" smtClean="0"/>
              <a:t>of your data for specific applications, you must adequately describe “</a:t>
            </a:r>
            <a:r>
              <a:rPr lang="en-US" dirty="0" smtClean="0"/>
              <a:t>where” it has </a:t>
            </a:r>
            <a:r>
              <a:rPr lang="en-US" dirty="0" smtClean="0"/>
              <a:t>been</a:t>
            </a:r>
            <a:r>
              <a:rPr lang="en-US" dirty="0" smtClean="0"/>
              <a:t>.</a:t>
            </a:r>
            <a:endParaRPr lang="en-US" dirty="0" smtClean="0"/>
          </a:p>
        </p:txBody>
      </p:sp>
      <p:pic>
        <p:nvPicPr>
          <p:cNvPr id="41989" name="Picture 5" descr="C:\Users\nhoebel\AppData\Local\Microsoft\Windows\Temporary Internet Files\Content.IE5\ZUX18KV2\MP900437338[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200" y="533400"/>
            <a:ext cx="1241215" cy="13953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about Provenance &amp; Context </a:t>
            </a:r>
            <a:endParaRPr lang="en-US" dirty="0"/>
          </a:p>
        </p:txBody>
      </p:sp>
      <p:sp>
        <p:nvSpPr>
          <p:cNvPr id="4" name="Content Placeholder 3"/>
          <p:cNvSpPr>
            <a:spLocks noGrp="1"/>
          </p:cNvSpPr>
          <p:nvPr>
            <p:ph sz="half" idx="1"/>
          </p:nvPr>
        </p:nvSpPr>
        <p:spPr/>
        <p:txBody>
          <a:bodyPr/>
          <a:lstStyle/>
          <a:p>
            <a:r>
              <a:rPr lang="en-US" dirty="0" smtClean="0"/>
              <a:t>Part </a:t>
            </a:r>
            <a:r>
              <a:rPr lang="en-US" dirty="0"/>
              <a:t>of the </a:t>
            </a:r>
            <a:r>
              <a:rPr lang="en-US" b="1" dirty="0" smtClean="0"/>
              <a:t>WHO</a:t>
            </a:r>
            <a:r>
              <a:rPr lang="en-US" dirty="0" smtClean="0"/>
              <a:t>, </a:t>
            </a:r>
            <a:r>
              <a:rPr lang="en-US" b="1" dirty="0" smtClean="0"/>
              <a:t>WHAT</a:t>
            </a:r>
            <a:r>
              <a:rPr lang="en-US" dirty="0" smtClean="0"/>
              <a:t>, </a:t>
            </a:r>
            <a:r>
              <a:rPr lang="en-US" b="1" dirty="0" smtClean="0"/>
              <a:t>WHEN</a:t>
            </a:r>
            <a:r>
              <a:rPr lang="en-US" dirty="0" smtClean="0"/>
              <a:t>, </a:t>
            </a:r>
            <a:r>
              <a:rPr lang="en-US" b="1" dirty="0" smtClean="0"/>
              <a:t>WHERE</a:t>
            </a:r>
            <a:r>
              <a:rPr lang="en-US" dirty="0" smtClean="0"/>
              <a:t>, </a:t>
            </a:r>
            <a:r>
              <a:rPr lang="en-US" b="1" dirty="0" smtClean="0"/>
              <a:t>WHY</a:t>
            </a:r>
            <a:r>
              <a:rPr lang="en-US" dirty="0" smtClean="0"/>
              <a:t> and </a:t>
            </a:r>
            <a:r>
              <a:rPr lang="en-US" b="1" dirty="0" smtClean="0"/>
              <a:t>HOW</a:t>
            </a:r>
            <a:r>
              <a:rPr lang="en-US" dirty="0" smtClean="0"/>
              <a:t> details </a:t>
            </a:r>
            <a:r>
              <a:rPr lang="en-US" dirty="0"/>
              <a:t>that apply to your </a:t>
            </a:r>
            <a:r>
              <a:rPr lang="en-US" dirty="0" smtClean="0"/>
              <a:t>data during its lifecycle –</a:t>
            </a:r>
          </a:p>
          <a:p>
            <a:endParaRPr lang="en-US" dirty="0" smtClean="0"/>
          </a:p>
          <a:p>
            <a:pPr lvl="1"/>
            <a:r>
              <a:rPr lang="en-US" dirty="0" smtClean="0"/>
              <a:t>from </a:t>
            </a:r>
            <a:r>
              <a:rPr lang="en-US" i="1" dirty="0"/>
              <a:t>collection </a:t>
            </a:r>
            <a:endParaRPr lang="en-US" i="1" dirty="0" smtClean="0"/>
          </a:p>
          <a:p>
            <a:pPr lvl="1"/>
            <a:r>
              <a:rPr lang="en-US" dirty="0" smtClean="0"/>
              <a:t>through </a:t>
            </a:r>
            <a:r>
              <a:rPr lang="en-US" i="1" dirty="0" smtClean="0"/>
              <a:t>processing </a:t>
            </a:r>
          </a:p>
          <a:p>
            <a:pPr lvl="1"/>
            <a:r>
              <a:rPr lang="en-US" dirty="0" smtClean="0"/>
              <a:t>to </a:t>
            </a:r>
            <a:r>
              <a:rPr lang="en-US" i="1" dirty="0"/>
              <a:t>final analysis</a:t>
            </a:r>
          </a:p>
          <a:p>
            <a:endParaRPr lang="en-US" dirty="0"/>
          </a:p>
        </p:txBody>
      </p:sp>
      <p:sp>
        <p:nvSpPr>
          <p:cNvPr id="5" name="Content Placeholder 4"/>
          <p:cNvSpPr>
            <a:spLocks noGrp="1"/>
          </p:cNvSpPr>
          <p:nvPr>
            <p:ph sz="half" idx="2"/>
          </p:nvPr>
        </p:nvSpPr>
        <p:spPr/>
        <p:txBody>
          <a:bodyPr/>
          <a:lstStyle/>
          <a:p>
            <a:r>
              <a:rPr lang="en-US" dirty="0" smtClean="0"/>
              <a:t>Comparing &amp; combining data</a:t>
            </a:r>
          </a:p>
          <a:p>
            <a:r>
              <a:rPr lang="en-US" dirty="0"/>
              <a:t>Citing sources</a:t>
            </a:r>
          </a:p>
          <a:p>
            <a:r>
              <a:rPr lang="en-US" dirty="0" smtClean="0"/>
              <a:t>Identifying what’s needed to understand your data</a:t>
            </a:r>
          </a:p>
          <a:p>
            <a:r>
              <a:rPr lang="en-US" dirty="0" smtClean="0"/>
              <a:t>Process steps</a:t>
            </a:r>
          </a:p>
          <a:p>
            <a:r>
              <a:rPr lang="en-US" dirty="0" smtClean="0"/>
              <a:t>When &amp; how to document</a:t>
            </a:r>
          </a:p>
          <a:p>
            <a:r>
              <a:rPr lang="en-US" dirty="0" smtClean="0"/>
              <a:t>Discipline specific example</a:t>
            </a:r>
            <a:endParaRPr lang="en-US" dirty="0"/>
          </a:p>
        </p:txBody>
      </p:sp>
    </p:spTree>
    <p:extLst>
      <p:ext uri="{BB962C8B-B14F-4D97-AF65-F5344CB8AC3E}">
        <p14:creationId xmlns:p14="http://schemas.microsoft.com/office/powerpoint/2010/main" val="1200460920"/>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dirty="0" smtClean="0"/>
              <a:t>Comparing and </a:t>
            </a:r>
            <a:r>
              <a:rPr lang="en-US" dirty="0" smtClean="0"/>
              <a:t>combining data</a:t>
            </a:r>
            <a:r>
              <a:rPr lang="en-US" dirty="0" smtClean="0"/>
              <a:t>	</a:t>
            </a:r>
          </a:p>
        </p:txBody>
      </p:sp>
      <p:sp>
        <p:nvSpPr>
          <p:cNvPr id="43011" name="Content Placeholder 2"/>
          <p:cNvSpPr>
            <a:spLocks noGrp="1"/>
          </p:cNvSpPr>
          <p:nvPr>
            <p:ph sz="half" idx="1"/>
          </p:nvPr>
        </p:nvSpPr>
        <p:spPr/>
        <p:txBody>
          <a:bodyPr/>
          <a:lstStyle/>
          <a:p>
            <a:r>
              <a:rPr lang="en-US" sz="3600" dirty="0" smtClean="0"/>
              <a:t>Purposes:  </a:t>
            </a:r>
          </a:p>
          <a:p>
            <a:pPr lvl="1"/>
            <a:r>
              <a:rPr lang="en-US" sz="3200" dirty="0" smtClean="0"/>
              <a:t>When </a:t>
            </a:r>
            <a:r>
              <a:rPr lang="en-US" sz="3200" dirty="0" smtClean="0"/>
              <a:t>selecting amongst available data, the user must determine which </a:t>
            </a:r>
            <a:r>
              <a:rPr lang="en-US" sz="3200" dirty="0" smtClean="0"/>
              <a:t>data sets most </a:t>
            </a:r>
            <a:r>
              <a:rPr lang="en-US" sz="3200" dirty="0" smtClean="0"/>
              <a:t>closely </a:t>
            </a:r>
            <a:r>
              <a:rPr lang="en-US" sz="3200" b="1" dirty="0" smtClean="0">
                <a:solidFill>
                  <a:srgbClr val="FF0000"/>
                </a:solidFill>
              </a:rPr>
              <a:t>align</a:t>
            </a:r>
            <a:r>
              <a:rPr lang="en-US" sz="3200" dirty="0" smtClean="0">
                <a:solidFill>
                  <a:srgbClr val="FF0000"/>
                </a:solidFill>
              </a:rPr>
              <a:t> </a:t>
            </a:r>
            <a:r>
              <a:rPr lang="en-US" sz="3200" dirty="0" smtClean="0"/>
              <a:t>with the intended </a:t>
            </a:r>
            <a:r>
              <a:rPr lang="en-US" sz="3200" dirty="0" smtClean="0"/>
              <a:t>purpose</a:t>
            </a:r>
          </a:p>
          <a:p>
            <a:pPr lvl="1"/>
            <a:r>
              <a:rPr lang="en-US" sz="3200" dirty="0" smtClean="0"/>
              <a:t>Understanding </a:t>
            </a:r>
            <a:r>
              <a:rPr lang="en-US" sz="3200" dirty="0" smtClean="0"/>
              <a:t>the reason data were collected in the first place lends insight into possible </a:t>
            </a:r>
            <a:r>
              <a:rPr lang="en-US" sz="3200" b="1" dirty="0" smtClean="0">
                <a:solidFill>
                  <a:srgbClr val="FF0000"/>
                </a:solidFill>
              </a:rPr>
              <a:t>biases</a:t>
            </a:r>
          </a:p>
          <a:p>
            <a:endParaRPr lang="en-US" dirty="0" smtClean="0"/>
          </a:p>
        </p:txBody>
      </p:sp>
      <p:sp>
        <p:nvSpPr>
          <p:cNvPr id="2" name="Content Placeholder 1"/>
          <p:cNvSpPr>
            <a:spLocks noGrp="1"/>
          </p:cNvSpPr>
          <p:nvPr>
            <p:ph sz="half" idx="2"/>
          </p:nvPr>
        </p:nvSpPr>
        <p:spPr/>
        <p:txBody>
          <a:bodyPr/>
          <a:lstStyle/>
          <a:p>
            <a:r>
              <a:rPr lang="en-US" sz="3600" dirty="0" smtClean="0"/>
              <a:t>Advantages to combining data sets and </a:t>
            </a:r>
            <a:r>
              <a:rPr lang="en-US" sz="3600" dirty="0"/>
              <a:t>tools from heterogeneous </a:t>
            </a:r>
            <a:r>
              <a:rPr lang="en-US" sz="3600" dirty="0" smtClean="0"/>
              <a:t>sources: </a:t>
            </a:r>
          </a:p>
          <a:p>
            <a:endParaRPr lang="en-US" i="1" dirty="0"/>
          </a:p>
          <a:p>
            <a:pPr lvl="1"/>
            <a:r>
              <a:rPr lang="en-US" sz="3200" i="1" dirty="0" smtClean="0"/>
              <a:t>expands </a:t>
            </a:r>
            <a:r>
              <a:rPr lang="en-US" sz="3200" dirty="0"/>
              <a:t>coverage</a:t>
            </a:r>
          </a:p>
          <a:p>
            <a:pPr lvl="1"/>
            <a:r>
              <a:rPr lang="en-US" sz="3200" i="1" dirty="0" smtClean="0"/>
              <a:t>extends</a:t>
            </a:r>
            <a:r>
              <a:rPr lang="en-US" sz="3200" dirty="0" smtClean="0"/>
              <a:t> </a:t>
            </a:r>
            <a:r>
              <a:rPr lang="en-US" sz="3200" dirty="0"/>
              <a:t>content</a:t>
            </a:r>
          </a:p>
          <a:p>
            <a:pPr lvl="1"/>
            <a:r>
              <a:rPr lang="en-US" sz="3200" i="1" dirty="0" smtClean="0"/>
              <a:t>provides</a:t>
            </a:r>
            <a:r>
              <a:rPr lang="en-US" sz="3200" dirty="0" smtClean="0"/>
              <a:t> </a:t>
            </a:r>
            <a:r>
              <a:rPr lang="en-US" sz="3200" dirty="0"/>
              <a:t>validity checks</a:t>
            </a:r>
          </a:p>
          <a:p>
            <a:pPr marL="0" indent="0">
              <a:buNone/>
            </a:pPr>
            <a:endParaRPr lang="en-US" dirty="0"/>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2" name="Rectangle 1"/>
          <p:cNvSpPr>
            <a:spLocks noGrp="1" noChangeArrowheads="1"/>
          </p:cNvSpPr>
          <p:nvPr>
            <p:ph type="title"/>
          </p:nvPr>
        </p:nvSpPr>
        <p:spPr/>
        <p:txBody>
          <a:bodyPr/>
          <a:lstStyle/>
          <a:p>
            <a:pPr eaLnBrk="1" hangingPunct="1"/>
            <a:r>
              <a:rPr lang="en-US" dirty="0" smtClean="0"/>
              <a:t>Why cite data sources?</a:t>
            </a:r>
            <a:endParaRPr lang="en-US" dirty="0" smtClean="0"/>
          </a:p>
        </p:txBody>
      </p:sp>
      <p:sp>
        <p:nvSpPr>
          <p:cNvPr id="32770" name="Rectangle 2"/>
          <p:cNvSpPr>
            <a:spLocks noGrp="1" noChangeArrowheads="1"/>
          </p:cNvSpPr>
          <p:nvPr>
            <p:ph type="body" idx="1"/>
          </p:nvPr>
        </p:nvSpPr>
        <p:spPr/>
        <p:txBody>
          <a:bodyPr/>
          <a:lstStyle/>
          <a:p>
            <a:pPr eaLnBrk="1" hangingPunct="1"/>
            <a:r>
              <a:rPr lang="en-US" smtClean="0">
                <a:solidFill>
                  <a:schemeClr val="tx1"/>
                </a:solidFill>
              </a:rPr>
              <a:t>Simply using existing data from an archive or portal does not guarantee repeatable results.  </a:t>
            </a:r>
          </a:p>
          <a:p>
            <a:pPr lvl="1" eaLnBrk="1" hangingPunct="1"/>
            <a:r>
              <a:rPr lang="en-US" smtClean="0">
                <a:solidFill>
                  <a:schemeClr val="tx1"/>
                </a:solidFill>
              </a:rPr>
              <a:t>Data may be updated or corrected</a:t>
            </a:r>
          </a:p>
          <a:p>
            <a:pPr lvl="1" eaLnBrk="1" hangingPunct="1"/>
            <a:r>
              <a:rPr lang="en-US" smtClean="0">
                <a:solidFill>
                  <a:schemeClr val="tx1"/>
                </a:solidFill>
              </a:rPr>
              <a:t>Issues with data delivery systems could affect the data received</a:t>
            </a:r>
          </a:p>
          <a:p>
            <a:pPr eaLnBrk="1" hangingPunct="1"/>
            <a:r>
              <a:rPr lang="en-US" smtClean="0">
                <a:solidFill>
                  <a:schemeClr val="tx1"/>
                </a:solidFill>
              </a:rPr>
              <a:t>To ensure your results are repeatable, or that potential differences are accounted for, it’s best to cite not only the source and its accompanying metadata record, but also</a:t>
            </a:r>
          </a:p>
          <a:p>
            <a:pPr lvl="1" eaLnBrk="1" hangingPunct="1"/>
            <a:r>
              <a:rPr lang="en-US" smtClean="0">
                <a:solidFill>
                  <a:schemeClr val="tx1"/>
                </a:solidFill>
              </a:rPr>
              <a:t>The dataset version or similar designator</a:t>
            </a:r>
          </a:p>
          <a:p>
            <a:pPr lvl="1" eaLnBrk="1" hangingPunct="1"/>
            <a:r>
              <a:rPr lang="en-US" smtClean="0">
                <a:solidFill>
                  <a:schemeClr val="tx1"/>
                </a:solidFill>
              </a:rPr>
              <a:t>The specific date(s) on which you acquired the data</a:t>
            </a:r>
          </a:p>
          <a:p>
            <a:pPr lvl="1" eaLnBrk="1" hangingPunct="1"/>
            <a:r>
              <a:rPr lang="en-US" smtClean="0">
                <a:solidFill>
                  <a:schemeClr val="tx1"/>
                </a:solidFill>
              </a:rPr>
              <a:t>The specific URL, request process or other method(s) through which you acquired the data</a:t>
            </a:r>
          </a:p>
          <a:p>
            <a:pPr lvl="1" eaLnBrk="1" hangingPunct="1"/>
            <a:r>
              <a:rPr lang="en-US" smtClean="0">
                <a:solidFill>
                  <a:schemeClr val="tx1"/>
                </a:solidFill>
              </a:rPr>
              <a:t>Any special subsetting logic or cross-reference information used to restrict the data received</a:t>
            </a:r>
          </a:p>
          <a:p>
            <a:pPr lvl="1" eaLnBrk="1" hangingPunct="1"/>
            <a:endParaRPr lang="en-US" smtClean="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27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33388" y="325438"/>
            <a:ext cx="12571412" cy="1625600"/>
          </a:xfrm>
        </p:spPr>
        <p:txBody>
          <a:bodyPr/>
          <a:lstStyle/>
          <a:p>
            <a:pPr eaLnBrk="1" hangingPunct="1"/>
            <a:r>
              <a:rPr lang="en-US" dirty="0" smtClean="0">
                <a:solidFill>
                  <a:srgbClr val="216795"/>
                </a:solidFill>
              </a:rPr>
              <a:t>What’s needed </a:t>
            </a:r>
            <a:r>
              <a:rPr lang="en-US" dirty="0" smtClean="0">
                <a:solidFill>
                  <a:srgbClr val="216795"/>
                </a:solidFill>
              </a:rPr>
              <a:t>to </a:t>
            </a:r>
            <a:r>
              <a:rPr lang="en-US" b="1" dirty="0" smtClean="0">
                <a:solidFill>
                  <a:srgbClr val="FF0000"/>
                </a:solidFill>
              </a:rPr>
              <a:t>Understand</a:t>
            </a:r>
            <a:r>
              <a:rPr lang="en-US" dirty="0" smtClean="0">
                <a:solidFill>
                  <a:srgbClr val="FF0000"/>
                </a:solidFill>
              </a:rPr>
              <a:t> </a:t>
            </a:r>
            <a:r>
              <a:rPr lang="en-US" dirty="0" smtClean="0">
                <a:solidFill>
                  <a:srgbClr val="216795"/>
                </a:solidFill>
              </a:rPr>
              <a:t>my data? </a:t>
            </a:r>
            <a:endParaRPr lang="en-US" dirty="0" smtClean="0">
              <a:solidFill>
                <a:srgbClr val="216795"/>
              </a:solidFill>
            </a:endParaRPr>
          </a:p>
        </p:txBody>
      </p:sp>
      <p:sp>
        <p:nvSpPr>
          <p:cNvPr id="44035" name="Rectangle 3"/>
          <p:cNvSpPr>
            <a:spLocks noChangeArrowheads="1"/>
          </p:cNvSpPr>
          <p:nvPr/>
        </p:nvSpPr>
        <p:spPr bwMode="auto">
          <a:xfrm>
            <a:off x="1092200" y="2438400"/>
            <a:ext cx="11379200" cy="498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lstStyle/>
          <a:p>
            <a:pPr marL="487363" indent="-487363" algn="ctr">
              <a:spcBef>
                <a:spcPct val="20000"/>
              </a:spcBef>
            </a:pPr>
            <a:endParaRPr lang="en-US" sz="3400" b="1"/>
          </a:p>
          <a:p>
            <a:pPr marL="487363" indent="-487363" algn="ctr">
              <a:spcBef>
                <a:spcPct val="20000"/>
              </a:spcBef>
              <a:buFontTx/>
              <a:buChar char="•"/>
            </a:pPr>
            <a:endParaRPr lang="en-US" sz="4600"/>
          </a:p>
          <a:p>
            <a:pPr marL="487363" indent="-487363" algn="ctr">
              <a:lnSpc>
                <a:spcPct val="30000"/>
              </a:lnSpc>
              <a:spcBef>
                <a:spcPct val="20000"/>
              </a:spcBef>
              <a:buFontTx/>
              <a:buChar char="•"/>
            </a:pPr>
            <a:endParaRPr lang="en-US" sz="3400" i="1"/>
          </a:p>
          <a:p>
            <a:pPr marL="487363" indent="-487363" algn="ctr">
              <a:spcBef>
                <a:spcPct val="20000"/>
              </a:spcBef>
              <a:buFontTx/>
              <a:buChar char="•"/>
            </a:pPr>
            <a:endParaRPr lang="en-US" sz="4600"/>
          </a:p>
        </p:txBody>
      </p:sp>
      <p:sp>
        <p:nvSpPr>
          <p:cNvPr id="44036" name="Text Box 4"/>
          <p:cNvSpPr txBox="1">
            <a:spLocks noChangeArrowheads="1"/>
          </p:cNvSpPr>
          <p:nvPr/>
        </p:nvSpPr>
        <p:spPr bwMode="auto">
          <a:xfrm>
            <a:off x="1408113" y="2276475"/>
            <a:ext cx="975360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lvl1pPr eaLnBrk="0" hangingPunct="0">
              <a:defRPr sz="4200">
                <a:solidFill>
                  <a:srgbClr val="000000"/>
                </a:solidFill>
                <a:latin typeface="Helvetica Neue Light"/>
                <a:ea typeface="ヒラギノ角ゴ ProN W3"/>
                <a:cs typeface="ヒラギノ角ゴ ProN W3"/>
                <a:sym typeface="Helvetica Neue Light"/>
              </a:defRPr>
            </a:lvl1pPr>
            <a:lvl2pPr marL="742950" indent="-285750" eaLnBrk="0" hangingPunct="0">
              <a:defRPr sz="4200">
                <a:solidFill>
                  <a:srgbClr val="000000"/>
                </a:solidFill>
                <a:latin typeface="Helvetica Neue Light"/>
                <a:ea typeface="ヒラギノ角ゴ ProN W3"/>
                <a:cs typeface="ヒラギノ角ゴ ProN W3"/>
                <a:sym typeface="Helvetica Neue Light"/>
              </a:defRPr>
            </a:lvl2pPr>
            <a:lvl3pPr marL="1143000" indent="-228600" eaLnBrk="0" hangingPunct="0">
              <a:defRPr sz="4200">
                <a:solidFill>
                  <a:srgbClr val="000000"/>
                </a:solidFill>
                <a:latin typeface="Helvetica Neue Light"/>
                <a:ea typeface="ヒラギノ角ゴ ProN W3"/>
                <a:cs typeface="ヒラギノ角ゴ ProN W3"/>
                <a:sym typeface="Helvetica Neue Light"/>
              </a:defRPr>
            </a:lvl3pPr>
            <a:lvl4pPr marL="1600200" indent="-228600" eaLnBrk="0" hangingPunct="0">
              <a:defRPr sz="4200">
                <a:solidFill>
                  <a:srgbClr val="000000"/>
                </a:solidFill>
                <a:latin typeface="Helvetica Neue Light"/>
                <a:ea typeface="ヒラギノ角ゴ ProN W3"/>
                <a:cs typeface="ヒラギノ角ゴ ProN W3"/>
                <a:sym typeface="Helvetica Neue Light"/>
              </a:defRPr>
            </a:lvl4pPr>
            <a:lvl5pPr marL="2057400" indent="-228600" eaLnBrk="0" hangingPunct="0">
              <a:defRPr sz="4200">
                <a:solidFill>
                  <a:srgbClr val="000000"/>
                </a:solidFill>
                <a:latin typeface="Helvetica Neue Light"/>
                <a:ea typeface="ヒラギノ角ゴ ProN W3"/>
                <a:cs typeface="ヒラギノ角ゴ ProN W3"/>
                <a:sym typeface="Helvetica Neue Light"/>
              </a:defRPr>
            </a:lvl5pPr>
            <a:lvl6pPr marL="25146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6pPr>
            <a:lvl7pPr marL="29718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7pPr>
            <a:lvl8pPr marL="34290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8pPr>
            <a:lvl9pPr marL="38862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9pPr>
          </a:lstStyle>
          <a:p>
            <a:pPr algn="ctr">
              <a:spcBef>
                <a:spcPct val="50000"/>
              </a:spcBef>
            </a:pPr>
            <a:r>
              <a:rPr lang="en-US" sz="4000">
                <a:solidFill>
                  <a:schemeClr val="tx2"/>
                </a:solidFill>
                <a:latin typeface="Times New Roman" pitchFamily="18" charset="0"/>
              </a:rPr>
              <a:t>The details of the data ….</a:t>
            </a:r>
            <a:endParaRPr lang="en-US" sz="3400">
              <a:solidFill>
                <a:schemeClr val="tx2"/>
              </a:solidFill>
              <a:latin typeface="Times New Roman" pitchFamily="18" charset="0"/>
            </a:endParaRPr>
          </a:p>
        </p:txBody>
      </p:sp>
      <p:sp>
        <p:nvSpPr>
          <p:cNvPr id="44037" name="AutoShape 6"/>
          <p:cNvSpPr>
            <a:spLocks noChangeArrowheads="1"/>
          </p:cNvSpPr>
          <p:nvPr/>
        </p:nvSpPr>
        <p:spPr bwMode="auto">
          <a:xfrm>
            <a:off x="4822825" y="4984750"/>
            <a:ext cx="3792538" cy="866775"/>
          </a:xfrm>
          <a:prstGeom prst="pentagon">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30046" tIns="65023" rIns="130046" bIns="65023" anchor="ctr"/>
          <a:lstStyle/>
          <a:p>
            <a:pPr algn="ctr" eaLnBrk="0" hangingPunct="0"/>
            <a:r>
              <a:rPr lang="en-US" sz="3400" b="1">
                <a:solidFill>
                  <a:schemeClr val="bg1"/>
                </a:solidFill>
                <a:latin typeface="Arial Narrow" pitchFamily="34" charset="0"/>
              </a:rPr>
              <a:t>Measurement</a:t>
            </a:r>
          </a:p>
        </p:txBody>
      </p:sp>
      <p:sp>
        <p:nvSpPr>
          <p:cNvPr id="44038" name="Oval 7"/>
          <p:cNvSpPr>
            <a:spLocks noChangeArrowheads="1"/>
          </p:cNvSpPr>
          <p:nvPr/>
        </p:nvSpPr>
        <p:spPr bwMode="auto">
          <a:xfrm>
            <a:off x="4171950" y="6142038"/>
            <a:ext cx="1409700" cy="758825"/>
          </a:xfrm>
          <a:prstGeom prst="ellipse">
            <a:avLst/>
          </a:prstGeom>
          <a:solidFill>
            <a:srgbClr val="216795"/>
          </a:solidFill>
          <a:ln w="9525">
            <a:solidFill>
              <a:schemeClr val="tx1"/>
            </a:solidFill>
            <a:miter lim="800000"/>
            <a:headEnd/>
            <a:tailEnd/>
          </a:ln>
        </p:spPr>
        <p:txBody>
          <a:bodyPr wrap="none" lIns="130046" tIns="65023" rIns="130046" bIns="65023" anchor="ctr"/>
          <a:lstStyle/>
          <a:p>
            <a:pPr algn="ctr" eaLnBrk="0" hangingPunct="0"/>
            <a:r>
              <a:rPr lang="en-US" sz="2800">
                <a:solidFill>
                  <a:schemeClr val="bg1"/>
                </a:solidFill>
                <a:latin typeface="Arial Narrow" pitchFamily="34" charset="0"/>
              </a:rPr>
              <a:t>date</a:t>
            </a:r>
          </a:p>
        </p:txBody>
      </p:sp>
      <p:sp>
        <p:nvSpPr>
          <p:cNvPr id="44039" name="Oval 8"/>
          <p:cNvSpPr>
            <a:spLocks noChangeArrowheads="1"/>
          </p:cNvSpPr>
          <p:nvPr/>
        </p:nvSpPr>
        <p:spPr bwMode="auto">
          <a:xfrm>
            <a:off x="6015038" y="6176963"/>
            <a:ext cx="1517650" cy="758825"/>
          </a:xfrm>
          <a:prstGeom prst="ellipse">
            <a:avLst/>
          </a:prstGeom>
          <a:solidFill>
            <a:srgbClr val="216795"/>
          </a:solidFill>
          <a:ln w="9525">
            <a:solidFill>
              <a:schemeClr val="tx1"/>
            </a:solidFill>
            <a:miter lim="800000"/>
            <a:headEnd/>
            <a:tailEnd/>
          </a:ln>
        </p:spPr>
        <p:txBody>
          <a:bodyPr wrap="none" lIns="130046" tIns="65023" rIns="130046" bIns="65023" anchor="ctr"/>
          <a:lstStyle/>
          <a:p>
            <a:pPr algn="ctr" eaLnBrk="0" hangingPunct="0"/>
            <a:r>
              <a:rPr lang="en-US" sz="2600">
                <a:solidFill>
                  <a:schemeClr val="bg1"/>
                </a:solidFill>
                <a:latin typeface="Arial Narrow" pitchFamily="34" charset="0"/>
              </a:rPr>
              <a:t>Sample ID</a:t>
            </a:r>
          </a:p>
        </p:txBody>
      </p:sp>
      <p:sp>
        <p:nvSpPr>
          <p:cNvPr id="44040" name="Oval 9"/>
          <p:cNvSpPr>
            <a:spLocks noChangeArrowheads="1"/>
          </p:cNvSpPr>
          <p:nvPr/>
        </p:nvSpPr>
        <p:spPr bwMode="auto">
          <a:xfrm>
            <a:off x="5797550" y="3684588"/>
            <a:ext cx="1735138" cy="974725"/>
          </a:xfrm>
          <a:prstGeom prst="ellipse">
            <a:avLst/>
          </a:prstGeom>
          <a:solidFill>
            <a:srgbClr val="216795"/>
          </a:solidFill>
          <a:ln w="9525">
            <a:solidFill>
              <a:schemeClr val="tx1"/>
            </a:solidFill>
            <a:miter lim="800000"/>
            <a:headEnd/>
            <a:tailEnd/>
          </a:ln>
        </p:spPr>
        <p:txBody>
          <a:bodyPr wrap="none" lIns="130046" tIns="65023" rIns="130046" bIns="65023" anchor="ctr"/>
          <a:lstStyle/>
          <a:p>
            <a:pPr algn="ctr" eaLnBrk="0" hangingPunct="0"/>
            <a:r>
              <a:rPr lang="en-US" sz="2600">
                <a:solidFill>
                  <a:schemeClr val="bg1"/>
                </a:solidFill>
                <a:latin typeface="Arial Narrow" pitchFamily="34" charset="0"/>
              </a:rPr>
              <a:t>Parameter</a:t>
            </a:r>
          </a:p>
          <a:p>
            <a:pPr algn="ctr" eaLnBrk="0" hangingPunct="0"/>
            <a:r>
              <a:rPr lang="en-US" sz="2600">
                <a:solidFill>
                  <a:schemeClr val="bg1"/>
                </a:solidFill>
                <a:latin typeface="Arial Narrow" pitchFamily="34" charset="0"/>
              </a:rPr>
              <a:t>name</a:t>
            </a:r>
          </a:p>
        </p:txBody>
      </p:sp>
      <p:sp>
        <p:nvSpPr>
          <p:cNvPr id="44041" name="Oval 10"/>
          <p:cNvSpPr>
            <a:spLocks noChangeArrowheads="1"/>
          </p:cNvSpPr>
          <p:nvPr/>
        </p:nvSpPr>
        <p:spPr bwMode="auto">
          <a:xfrm>
            <a:off x="7966075" y="6176963"/>
            <a:ext cx="1300163" cy="758825"/>
          </a:xfrm>
          <a:prstGeom prst="ellipse">
            <a:avLst/>
          </a:prstGeom>
          <a:solidFill>
            <a:srgbClr val="216795"/>
          </a:solidFill>
          <a:ln w="9525">
            <a:solidFill>
              <a:schemeClr val="tx1"/>
            </a:solidFill>
            <a:miter lim="800000"/>
            <a:headEnd/>
            <a:tailEnd/>
          </a:ln>
        </p:spPr>
        <p:txBody>
          <a:bodyPr wrap="none" lIns="130046" tIns="65023" rIns="130046" bIns="65023" anchor="ctr"/>
          <a:lstStyle/>
          <a:p>
            <a:pPr algn="ctr" eaLnBrk="0" hangingPunct="0"/>
            <a:r>
              <a:rPr lang="en-US" sz="2600">
                <a:solidFill>
                  <a:schemeClr val="bg1"/>
                </a:solidFill>
                <a:latin typeface="Arial Narrow" pitchFamily="34" charset="0"/>
              </a:rPr>
              <a:t>location</a:t>
            </a:r>
          </a:p>
        </p:txBody>
      </p:sp>
      <p:cxnSp>
        <p:nvCxnSpPr>
          <p:cNvPr id="44042" name="AutoShape 11"/>
          <p:cNvCxnSpPr>
            <a:cxnSpLocks noChangeShapeType="1"/>
            <a:stCxn id="44037" idx="0"/>
            <a:endCxn id="44040" idx="4"/>
          </p:cNvCxnSpPr>
          <p:nvPr/>
        </p:nvCxnSpPr>
        <p:spPr bwMode="auto">
          <a:xfrm flipH="1" flipV="1">
            <a:off x="6664325" y="4659313"/>
            <a:ext cx="55563" cy="325437"/>
          </a:xfrm>
          <a:prstGeom prst="straightConnector1">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cxnSp>
        <p:nvCxnSpPr>
          <p:cNvPr id="44043" name="AutoShape 12"/>
          <p:cNvCxnSpPr>
            <a:cxnSpLocks noChangeShapeType="1"/>
          </p:cNvCxnSpPr>
          <p:nvPr/>
        </p:nvCxnSpPr>
        <p:spPr bwMode="auto">
          <a:xfrm rot="5400000">
            <a:off x="5246688" y="5895975"/>
            <a:ext cx="541338" cy="236537"/>
          </a:xfrm>
          <a:prstGeom prst="straightConnector1">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cxnSp>
        <p:nvCxnSpPr>
          <p:cNvPr id="44044" name="AutoShape 13"/>
          <p:cNvCxnSpPr>
            <a:cxnSpLocks noChangeShapeType="1"/>
            <a:stCxn id="44041" idx="0"/>
            <a:endCxn id="44037" idx="4"/>
          </p:cNvCxnSpPr>
          <p:nvPr/>
        </p:nvCxnSpPr>
        <p:spPr bwMode="auto">
          <a:xfrm flipH="1" flipV="1">
            <a:off x="7877175" y="5851525"/>
            <a:ext cx="738188" cy="325438"/>
          </a:xfrm>
          <a:prstGeom prst="straightConnector1">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sp>
        <p:nvSpPr>
          <p:cNvPr id="44045" name="Line 14"/>
          <p:cNvSpPr>
            <a:spLocks noChangeShapeType="1"/>
          </p:cNvSpPr>
          <p:nvPr/>
        </p:nvSpPr>
        <p:spPr bwMode="auto">
          <a:xfrm flipV="1">
            <a:off x="6719888" y="5851525"/>
            <a:ext cx="0" cy="3254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130046" tIns="65023" rIns="130046" bIns="65023" anchor="ctr"/>
          <a:lstStyle/>
          <a:p>
            <a:endParaRPr lang="en-US"/>
          </a:p>
        </p:txBody>
      </p:sp>
      <p:sp>
        <p:nvSpPr>
          <p:cNvPr id="44046" name="Slide Number Placeholder 14"/>
          <p:cNvSpPr>
            <a:spLocks noGrp="1"/>
          </p:cNvSpPr>
          <p:nvPr>
            <p:ph type="sldNum" sz="quarter" idx="4294967295"/>
          </p:nvPr>
        </p:nvSpPr>
        <p:spPr bwMode="auto">
          <a:xfrm>
            <a:off x="9971088" y="9320213"/>
            <a:ext cx="3033712" cy="433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lstStyle>
            <a:lvl1pPr eaLnBrk="0" hangingPunct="0">
              <a:defRPr sz="4200">
                <a:solidFill>
                  <a:srgbClr val="000000"/>
                </a:solidFill>
                <a:latin typeface="Helvetica Neue Light"/>
                <a:ea typeface="ヒラギノ角ゴ ProN W3"/>
                <a:cs typeface="ヒラギノ角ゴ ProN W3"/>
                <a:sym typeface="Helvetica Neue Light"/>
              </a:defRPr>
            </a:lvl1pPr>
            <a:lvl2pPr marL="742950" indent="-285750" eaLnBrk="0" hangingPunct="0">
              <a:defRPr sz="4200">
                <a:solidFill>
                  <a:srgbClr val="000000"/>
                </a:solidFill>
                <a:latin typeface="Helvetica Neue Light"/>
                <a:ea typeface="ヒラギノ角ゴ ProN W3"/>
                <a:cs typeface="ヒラギノ角ゴ ProN W3"/>
                <a:sym typeface="Helvetica Neue Light"/>
              </a:defRPr>
            </a:lvl2pPr>
            <a:lvl3pPr marL="1143000" indent="-228600" eaLnBrk="0" hangingPunct="0">
              <a:defRPr sz="4200">
                <a:solidFill>
                  <a:srgbClr val="000000"/>
                </a:solidFill>
                <a:latin typeface="Helvetica Neue Light"/>
                <a:ea typeface="ヒラギノ角ゴ ProN W3"/>
                <a:cs typeface="ヒラギノ角ゴ ProN W3"/>
                <a:sym typeface="Helvetica Neue Light"/>
              </a:defRPr>
            </a:lvl3pPr>
            <a:lvl4pPr marL="1600200" indent="-228600" eaLnBrk="0" hangingPunct="0">
              <a:defRPr sz="4200">
                <a:solidFill>
                  <a:srgbClr val="000000"/>
                </a:solidFill>
                <a:latin typeface="Helvetica Neue Light"/>
                <a:ea typeface="ヒラギノ角ゴ ProN W3"/>
                <a:cs typeface="ヒラギノ角ゴ ProN W3"/>
                <a:sym typeface="Helvetica Neue Light"/>
              </a:defRPr>
            </a:lvl4pPr>
            <a:lvl5pPr marL="2057400" indent="-228600" eaLnBrk="0" hangingPunct="0">
              <a:defRPr sz="4200">
                <a:solidFill>
                  <a:srgbClr val="000000"/>
                </a:solidFill>
                <a:latin typeface="Helvetica Neue Light"/>
                <a:ea typeface="ヒラギノ角ゴ ProN W3"/>
                <a:cs typeface="ヒラギノ角ゴ ProN W3"/>
                <a:sym typeface="Helvetica Neue Light"/>
              </a:defRPr>
            </a:lvl5pPr>
            <a:lvl6pPr marL="25146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6pPr>
            <a:lvl7pPr marL="29718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7pPr>
            <a:lvl8pPr marL="34290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8pPr>
            <a:lvl9pPr marL="38862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9pPr>
          </a:lstStyle>
          <a:p>
            <a:pPr eaLnBrk="1" hangingPunct="1"/>
            <a:fld id="{0CBE1342-60BA-4D83-BF3A-568025185306}" type="slidenum">
              <a:rPr lang="en-US" sz="1800" smtClean="0"/>
              <a:pPr eaLnBrk="1" hangingPunct="1"/>
              <a:t>19</a:t>
            </a:fld>
            <a:endParaRPr lang="en-US" sz="1800" smtClean="0"/>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smtClean="0">
                <a:solidFill>
                  <a:srgbClr val="216795"/>
                </a:solidFill>
              </a:rPr>
              <a:t>Roadmap</a:t>
            </a:r>
          </a:p>
        </p:txBody>
      </p:sp>
      <p:sp>
        <p:nvSpPr>
          <p:cNvPr id="28675" name="Content Placeholder 2"/>
          <p:cNvSpPr>
            <a:spLocks noGrp="1"/>
          </p:cNvSpPr>
          <p:nvPr>
            <p:ph idx="1"/>
          </p:nvPr>
        </p:nvSpPr>
        <p:spPr>
          <a:xfrm>
            <a:off x="635000" y="2324100"/>
            <a:ext cx="11861800" cy="6565900"/>
          </a:xfrm>
        </p:spPr>
        <p:txBody>
          <a:bodyPr/>
          <a:lstStyle/>
          <a:p>
            <a:r>
              <a:rPr lang="en-US" smtClean="0"/>
              <a:t>Definition of Metadata</a:t>
            </a:r>
          </a:p>
          <a:p>
            <a:r>
              <a:rPr lang="en-US" smtClean="0"/>
              <a:t>Relevance to Data Management</a:t>
            </a:r>
          </a:p>
          <a:p>
            <a:r>
              <a:rPr lang="en-US" smtClean="0"/>
              <a:t>Distinction b/w Metadata and Documentation</a:t>
            </a:r>
          </a:p>
          <a:p>
            <a:r>
              <a:rPr lang="en-US" smtClean="0"/>
              <a:t>Metadata Types &amp; Functions </a:t>
            </a:r>
          </a:p>
          <a:p>
            <a:r>
              <a:rPr lang="en-US" smtClean="0"/>
              <a:t>Best Practices for Metadata Creation</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654050" y="914400"/>
            <a:ext cx="11487150" cy="1036638"/>
          </a:xfrm>
        </p:spPr>
        <p:txBody>
          <a:bodyPr/>
          <a:lstStyle/>
          <a:p>
            <a:pPr eaLnBrk="1" hangingPunct="1"/>
            <a:r>
              <a:rPr lang="en-US" dirty="0" smtClean="0">
                <a:solidFill>
                  <a:srgbClr val="216795"/>
                </a:solidFill>
              </a:rPr>
              <a:t>Down to the nitty-gritty?</a:t>
            </a:r>
            <a:endParaRPr lang="en-US" dirty="0" smtClean="0">
              <a:solidFill>
                <a:srgbClr val="216795"/>
              </a:solidFill>
            </a:endParaRPr>
          </a:p>
        </p:txBody>
      </p:sp>
      <p:sp>
        <p:nvSpPr>
          <p:cNvPr id="45059" name="Rectangle 3"/>
          <p:cNvSpPr>
            <a:spLocks noChangeArrowheads="1"/>
          </p:cNvSpPr>
          <p:nvPr/>
        </p:nvSpPr>
        <p:spPr bwMode="auto">
          <a:xfrm>
            <a:off x="704850" y="2741613"/>
            <a:ext cx="11379200" cy="498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lstStyle/>
          <a:p>
            <a:pPr marL="487363" indent="-487363" algn="ctr">
              <a:spcBef>
                <a:spcPct val="20000"/>
              </a:spcBef>
            </a:pPr>
            <a:endParaRPr lang="en-US" sz="3400" b="1"/>
          </a:p>
          <a:p>
            <a:pPr marL="487363" indent="-487363" algn="ctr">
              <a:spcBef>
                <a:spcPct val="20000"/>
              </a:spcBef>
              <a:buFontTx/>
              <a:buChar char="•"/>
            </a:pPr>
            <a:endParaRPr lang="en-US" sz="4600"/>
          </a:p>
          <a:p>
            <a:pPr marL="487363" indent="-487363" algn="ctr">
              <a:lnSpc>
                <a:spcPct val="30000"/>
              </a:lnSpc>
              <a:spcBef>
                <a:spcPct val="20000"/>
              </a:spcBef>
              <a:buFontTx/>
              <a:buChar char="•"/>
            </a:pPr>
            <a:endParaRPr lang="en-US" sz="3400" i="1"/>
          </a:p>
          <a:p>
            <a:pPr marL="487363" indent="-487363" algn="ctr">
              <a:spcBef>
                <a:spcPct val="20000"/>
              </a:spcBef>
              <a:buFontTx/>
              <a:buChar char="•"/>
            </a:pPr>
            <a:endParaRPr lang="en-US" sz="4600"/>
          </a:p>
        </p:txBody>
      </p:sp>
      <p:sp>
        <p:nvSpPr>
          <p:cNvPr id="45060" name="Text Box 4"/>
          <p:cNvSpPr txBox="1">
            <a:spLocks noChangeArrowheads="1"/>
          </p:cNvSpPr>
          <p:nvPr/>
        </p:nvSpPr>
        <p:spPr bwMode="auto">
          <a:xfrm>
            <a:off x="1138238" y="3067050"/>
            <a:ext cx="975360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lvl1pPr eaLnBrk="0" hangingPunct="0">
              <a:defRPr sz="4200">
                <a:solidFill>
                  <a:srgbClr val="000000"/>
                </a:solidFill>
                <a:latin typeface="Helvetica Neue Light"/>
                <a:ea typeface="ヒラギノ角ゴ ProN W3"/>
                <a:cs typeface="ヒラギノ角ゴ ProN W3"/>
                <a:sym typeface="Helvetica Neue Light"/>
              </a:defRPr>
            </a:lvl1pPr>
            <a:lvl2pPr marL="742950" indent="-285750" eaLnBrk="0" hangingPunct="0">
              <a:defRPr sz="4200">
                <a:solidFill>
                  <a:srgbClr val="000000"/>
                </a:solidFill>
                <a:latin typeface="Helvetica Neue Light"/>
                <a:ea typeface="ヒラギノ角ゴ ProN W3"/>
                <a:cs typeface="ヒラギノ角ゴ ProN W3"/>
                <a:sym typeface="Helvetica Neue Light"/>
              </a:defRPr>
            </a:lvl2pPr>
            <a:lvl3pPr marL="1143000" indent="-228600" eaLnBrk="0" hangingPunct="0">
              <a:defRPr sz="4200">
                <a:solidFill>
                  <a:srgbClr val="000000"/>
                </a:solidFill>
                <a:latin typeface="Helvetica Neue Light"/>
                <a:ea typeface="ヒラギノ角ゴ ProN W3"/>
                <a:cs typeface="ヒラギノ角ゴ ProN W3"/>
                <a:sym typeface="Helvetica Neue Light"/>
              </a:defRPr>
            </a:lvl3pPr>
            <a:lvl4pPr marL="1600200" indent="-228600" eaLnBrk="0" hangingPunct="0">
              <a:defRPr sz="4200">
                <a:solidFill>
                  <a:srgbClr val="000000"/>
                </a:solidFill>
                <a:latin typeface="Helvetica Neue Light"/>
                <a:ea typeface="ヒラギノ角ゴ ProN W3"/>
                <a:cs typeface="ヒラギノ角ゴ ProN W3"/>
                <a:sym typeface="Helvetica Neue Light"/>
              </a:defRPr>
            </a:lvl4pPr>
            <a:lvl5pPr marL="2057400" indent="-228600" eaLnBrk="0" hangingPunct="0">
              <a:defRPr sz="4200">
                <a:solidFill>
                  <a:srgbClr val="000000"/>
                </a:solidFill>
                <a:latin typeface="Helvetica Neue Light"/>
                <a:ea typeface="ヒラギノ角ゴ ProN W3"/>
                <a:cs typeface="ヒラギノ角ゴ ProN W3"/>
                <a:sym typeface="Helvetica Neue Light"/>
              </a:defRPr>
            </a:lvl5pPr>
            <a:lvl6pPr marL="25146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6pPr>
            <a:lvl7pPr marL="29718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7pPr>
            <a:lvl8pPr marL="34290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8pPr>
            <a:lvl9pPr marL="38862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9pPr>
          </a:lstStyle>
          <a:p>
            <a:pPr algn="ctr">
              <a:spcBef>
                <a:spcPct val="50000"/>
              </a:spcBef>
            </a:pPr>
            <a:endParaRPr lang="en-US" sz="3400">
              <a:latin typeface="Times New Roman" pitchFamily="18" charset="0"/>
            </a:endParaRPr>
          </a:p>
        </p:txBody>
      </p:sp>
      <p:sp>
        <p:nvSpPr>
          <p:cNvPr id="45061" name="Rectangle 5"/>
          <p:cNvSpPr>
            <a:spLocks noGrp="1" noChangeArrowheads="1"/>
          </p:cNvSpPr>
          <p:nvPr>
            <p:ph type="body" idx="1"/>
          </p:nvPr>
        </p:nvSpPr>
        <p:spPr>
          <a:xfrm>
            <a:off x="2444750" y="4192588"/>
            <a:ext cx="9639300" cy="4768850"/>
          </a:xfrm>
        </p:spPr>
        <p:txBody>
          <a:bodyPr/>
          <a:lstStyle/>
          <a:p>
            <a:pPr eaLnBrk="1" hangingPunct="1">
              <a:buFontTx/>
              <a:buNone/>
            </a:pPr>
            <a:r>
              <a:rPr lang="en-US" smtClean="0"/>
              <a:t> </a:t>
            </a:r>
          </a:p>
        </p:txBody>
      </p:sp>
      <p:sp>
        <p:nvSpPr>
          <p:cNvPr id="45062" name="AutoShape 6"/>
          <p:cNvSpPr>
            <a:spLocks noChangeArrowheads="1"/>
          </p:cNvSpPr>
          <p:nvPr/>
        </p:nvSpPr>
        <p:spPr bwMode="auto">
          <a:xfrm>
            <a:off x="4551363" y="5233988"/>
            <a:ext cx="3794125" cy="866775"/>
          </a:xfrm>
          <a:prstGeom prst="pentagon">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30046" tIns="65023" rIns="130046" bIns="65023" anchor="ctr"/>
          <a:lstStyle/>
          <a:p>
            <a:pPr algn="ctr" eaLnBrk="0" hangingPunct="0"/>
            <a:r>
              <a:rPr lang="en-US" sz="3400" b="1">
                <a:solidFill>
                  <a:schemeClr val="bg1"/>
                </a:solidFill>
                <a:latin typeface="Arial Narrow" pitchFamily="34" charset="0"/>
              </a:rPr>
              <a:t>Measurement</a:t>
            </a:r>
          </a:p>
        </p:txBody>
      </p:sp>
      <p:sp>
        <p:nvSpPr>
          <p:cNvPr id="45063" name="Oval 7"/>
          <p:cNvSpPr>
            <a:spLocks noChangeArrowheads="1"/>
          </p:cNvSpPr>
          <p:nvPr/>
        </p:nvSpPr>
        <p:spPr bwMode="auto">
          <a:xfrm>
            <a:off x="2709863" y="5126038"/>
            <a:ext cx="1408112" cy="758825"/>
          </a:xfrm>
          <a:prstGeom prst="ellipse">
            <a:avLst/>
          </a:prstGeom>
          <a:solidFill>
            <a:srgbClr val="216795"/>
          </a:solidFill>
          <a:ln w="9525">
            <a:solidFill>
              <a:schemeClr val="tx1"/>
            </a:solidFill>
            <a:miter lim="800000"/>
            <a:headEnd/>
            <a:tailEnd/>
          </a:ln>
        </p:spPr>
        <p:txBody>
          <a:bodyPr wrap="none" lIns="130046" tIns="65023" rIns="130046" bIns="65023" anchor="ctr"/>
          <a:lstStyle/>
          <a:p>
            <a:pPr algn="ctr" eaLnBrk="0" hangingPunct="0"/>
            <a:r>
              <a:rPr lang="en-US" sz="2800">
                <a:solidFill>
                  <a:schemeClr val="bg1"/>
                </a:solidFill>
                <a:latin typeface="Arial Narrow" pitchFamily="34" charset="0"/>
              </a:rPr>
              <a:t>QA </a:t>
            </a:r>
          </a:p>
          <a:p>
            <a:pPr algn="ctr" eaLnBrk="0" hangingPunct="0"/>
            <a:r>
              <a:rPr lang="en-US" sz="2800">
                <a:solidFill>
                  <a:schemeClr val="bg1"/>
                </a:solidFill>
                <a:latin typeface="Arial Narrow" pitchFamily="34" charset="0"/>
              </a:rPr>
              <a:t>flag</a:t>
            </a:r>
          </a:p>
        </p:txBody>
      </p:sp>
      <p:sp>
        <p:nvSpPr>
          <p:cNvPr id="45064" name="Oval 8"/>
          <p:cNvSpPr>
            <a:spLocks noChangeArrowheads="1"/>
          </p:cNvSpPr>
          <p:nvPr/>
        </p:nvSpPr>
        <p:spPr bwMode="auto">
          <a:xfrm>
            <a:off x="8778875" y="4367213"/>
            <a:ext cx="1082675" cy="758825"/>
          </a:xfrm>
          <a:prstGeom prst="ellipse">
            <a:avLst/>
          </a:prstGeom>
          <a:solidFill>
            <a:srgbClr val="216795"/>
          </a:solidFill>
          <a:ln w="9525">
            <a:solidFill>
              <a:schemeClr val="tx1"/>
            </a:solidFill>
            <a:miter lim="800000"/>
            <a:headEnd/>
            <a:tailEnd/>
          </a:ln>
        </p:spPr>
        <p:txBody>
          <a:bodyPr wrap="none" lIns="130046" tIns="65023" rIns="130046" bIns="65023" anchor="ctr"/>
          <a:lstStyle/>
          <a:p>
            <a:pPr algn="ctr" eaLnBrk="0" hangingPunct="0"/>
            <a:r>
              <a:rPr lang="en-US" sz="2800">
                <a:solidFill>
                  <a:schemeClr val="bg1"/>
                </a:solidFill>
                <a:latin typeface="Arial Narrow" pitchFamily="34" charset="0"/>
              </a:rPr>
              <a:t>media</a:t>
            </a:r>
          </a:p>
        </p:txBody>
      </p:sp>
      <p:sp>
        <p:nvSpPr>
          <p:cNvPr id="45065" name="Oval 9"/>
          <p:cNvSpPr>
            <a:spLocks noChangeArrowheads="1"/>
          </p:cNvSpPr>
          <p:nvPr/>
        </p:nvSpPr>
        <p:spPr bwMode="auto">
          <a:xfrm>
            <a:off x="2276475" y="6100763"/>
            <a:ext cx="1516063" cy="758825"/>
          </a:xfrm>
          <a:prstGeom prst="ellipse">
            <a:avLst/>
          </a:prstGeom>
          <a:solidFill>
            <a:srgbClr val="216795"/>
          </a:solidFill>
          <a:ln w="9525">
            <a:solidFill>
              <a:schemeClr val="tx1"/>
            </a:solidFill>
            <a:miter lim="800000"/>
            <a:headEnd/>
            <a:tailEnd/>
          </a:ln>
        </p:spPr>
        <p:txBody>
          <a:bodyPr wrap="none" lIns="130046" tIns="65023" rIns="130046" bIns="65023" anchor="ctr"/>
          <a:lstStyle/>
          <a:p>
            <a:pPr algn="ctr" eaLnBrk="0" hangingPunct="0"/>
            <a:r>
              <a:rPr lang="en-US" sz="2800">
                <a:solidFill>
                  <a:schemeClr val="bg1"/>
                </a:solidFill>
                <a:latin typeface="Arial Narrow" pitchFamily="34" charset="0"/>
              </a:rPr>
              <a:t>generator</a:t>
            </a:r>
          </a:p>
        </p:txBody>
      </p:sp>
      <p:sp>
        <p:nvSpPr>
          <p:cNvPr id="45066" name="Oval 10"/>
          <p:cNvSpPr>
            <a:spLocks noChangeArrowheads="1"/>
          </p:cNvSpPr>
          <p:nvPr/>
        </p:nvSpPr>
        <p:spPr bwMode="auto">
          <a:xfrm>
            <a:off x="8020050" y="3392488"/>
            <a:ext cx="1192213" cy="757237"/>
          </a:xfrm>
          <a:prstGeom prst="ellipse">
            <a:avLst/>
          </a:prstGeom>
          <a:solidFill>
            <a:srgbClr val="216795"/>
          </a:solidFill>
          <a:ln w="9525">
            <a:solidFill>
              <a:schemeClr val="tx1"/>
            </a:solidFill>
            <a:miter lim="800000"/>
            <a:headEnd/>
            <a:tailEnd/>
          </a:ln>
        </p:spPr>
        <p:txBody>
          <a:bodyPr wrap="none" lIns="130046" tIns="65023" rIns="130046" bIns="65023" anchor="ctr"/>
          <a:lstStyle/>
          <a:p>
            <a:pPr algn="ctr" eaLnBrk="0" hangingPunct="0"/>
            <a:r>
              <a:rPr lang="en-US" sz="2800">
                <a:solidFill>
                  <a:schemeClr val="bg1"/>
                </a:solidFill>
                <a:latin typeface="Arial Narrow" pitchFamily="34" charset="0"/>
              </a:rPr>
              <a:t>method</a:t>
            </a:r>
          </a:p>
        </p:txBody>
      </p:sp>
      <p:sp>
        <p:nvSpPr>
          <p:cNvPr id="45067" name="Oval 11"/>
          <p:cNvSpPr>
            <a:spLocks noChangeArrowheads="1"/>
          </p:cNvSpPr>
          <p:nvPr/>
        </p:nvSpPr>
        <p:spPr bwMode="auto">
          <a:xfrm>
            <a:off x="3902075" y="6534150"/>
            <a:ext cx="1408113" cy="758825"/>
          </a:xfrm>
          <a:prstGeom prst="ellipse">
            <a:avLst/>
          </a:prstGeom>
          <a:solidFill>
            <a:srgbClr val="216795"/>
          </a:solidFill>
          <a:ln w="9525">
            <a:solidFill>
              <a:schemeClr val="tx1"/>
            </a:solidFill>
            <a:miter lim="800000"/>
            <a:headEnd/>
            <a:tailEnd/>
          </a:ln>
        </p:spPr>
        <p:txBody>
          <a:bodyPr wrap="none" lIns="130046" tIns="65023" rIns="130046" bIns="65023" anchor="ctr"/>
          <a:lstStyle/>
          <a:p>
            <a:pPr algn="ctr" eaLnBrk="0" hangingPunct="0"/>
            <a:r>
              <a:rPr lang="en-US" sz="2800">
                <a:solidFill>
                  <a:schemeClr val="bg1"/>
                </a:solidFill>
                <a:latin typeface="Arial Narrow" pitchFamily="34" charset="0"/>
              </a:rPr>
              <a:t>date</a:t>
            </a:r>
          </a:p>
        </p:txBody>
      </p:sp>
      <p:sp>
        <p:nvSpPr>
          <p:cNvPr id="45068" name="Oval 12"/>
          <p:cNvSpPr>
            <a:spLocks noChangeArrowheads="1"/>
          </p:cNvSpPr>
          <p:nvPr/>
        </p:nvSpPr>
        <p:spPr bwMode="auto">
          <a:xfrm>
            <a:off x="5743575" y="6426200"/>
            <a:ext cx="1517650" cy="758825"/>
          </a:xfrm>
          <a:prstGeom prst="ellipse">
            <a:avLst/>
          </a:prstGeom>
          <a:solidFill>
            <a:srgbClr val="216795"/>
          </a:solidFill>
          <a:ln w="9525">
            <a:solidFill>
              <a:schemeClr val="tx1"/>
            </a:solidFill>
            <a:miter lim="800000"/>
            <a:headEnd/>
            <a:tailEnd/>
          </a:ln>
        </p:spPr>
        <p:txBody>
          <a:bodyPr wrap="none" lIns="130046" tIns="65023" rIns="130046" bIns="65023" anchor="ctr"/>
          <a:lstStyle/>
          <a:p>
            <a:pPr algn="ctr" eaLnBrk="0" hangingPunct="0"/>
            <a:r>
              <a:rPr lang="en-US" sz="2800">
                <a:solidFill>
                  <a:schemeClr val="bg1"/>
                </a:solidFill>
                <a:latin typeface="Arial Narrow" pitchFamily="34" charset="0"/>
              </a:rPr>
              <a:t>sample </a:t>
            </a:r>
          </a:p>
          <a:p>
            <a:pPr algn="ctr" eaLnBrk="0" hangingPunct="0"/>
            <a:r>
              <a:rPr lang="en-US" sz="2800">
                <a:solidFill>
                  <a:schemeClr val="bg1"/>
                </a:solidFill>
                <a:latin typeface="Arial Narrow" pitchFamily="34" charset="0"/>
              </a:rPr>
              <a:t>ID</a:t>
            </a:r>
          </a:p>
        </p:txBody>
      </p:sp>
      <p:sp>
        <p:nvSpPr>
          <p:cNvPr id="45069" name="Oval 13"/>
          <p:cNvSpPr>
            <a:spLocks noChangeArrowheads="1"/>
          </p:cNvSpPr>
          <p:nvPr/>
        </p:nvSpPr>
        <p:spPr bwMode="auto">
          <a:xfrm>
            <a:off x="5527675" y="3933825"/>
            <a:ext cx="1733550" cy="974725"/>
          </a:xfrm>
          <a:prstGeom prst="ellipse">
            <a:avLst/>
          </a:prstGeom>
          <a:solidFill>
            <a:srgbClr val="216795"/>
          </a:solidFill>
          <a:ln w="9525">
            <a:solidFill>
              <a:schemeClr val="tx1"/>
            </a:solidFill>
            <a:miter lim="800000"/>
            <a:headEnd/>
            <a:tailEnd/>
          </a:ln>
        </p:spPr>
        <p:txBody>
          <a:bodyPr wrap="none" lIns="130046" tIns="65023" rIns="130046" bIns="65023" anchor="ctr"/>
          <a:lstStyle/>
          <a:p>
            <a:pPr algn="ctr" eaLnBrk="0" hangingPunct="0"/>
            <a:r>
              <a:rPr lang="en-US" sz="2800">
                <a:solidFill>
                  <a:schemeClr val="bg1"/>
                </a:solidFill>
                <a:latin typeface="Arial Narrow" pitchFamily="34" charset="0"/>
              </a:rPr>
              <a:t>parameter </a:t>
            </a:r>
          </a:p>
          <a:p>
            <a:pPr algn="ctr" eaLnBrk="0" hangingPunct="0"/>
            <a:r>
              <a:rPr lang="en-US" sz="2800">
                <a:solidFill>
                  <a:schemeClr val="bg1"/>
                </a:solidFill>
                <a:latin typeface="Arial Narrow" pitchFamily="34" charset="0"/>
              </a:rPr>
              <a:t>name</a:t>
            </a:r>
          </a:p>
        </p:txBody>
      </p:sp>
      <p:sp>
        <p:nvSpPr>
          <p:cNvPr id="45070" name="Oval 14"/>
          <p:cNvSpPr>
            <a:spLocks noChangeArrowheads="1"/>
          </p:cNvSpPr>
          <p:nvPr/>
        </p:nvSpPr>
        <p:spPr bwMode="auto">
          <a:xfrm>
            <a:off x="7694613" y="6426200"/>
            <a:ext cx="1300162" cy="758825"/>
          </a:xfrm>
          <a:prstGeom prst="ellipse">
            <a:avLst/>
          </a:prstGeom>
          <a:solidFill>
            <a:srgbClr val="216795"/>
          </a:solidFill>
          <a:ln w="9525">
            <a:solidFill>
              <a:schemeClr val="tx1"/>
            </a:solidFill>
            <a:miter lim="800000"/>
            <a:headEnd/>
            <a:tailEnd/>
          </a:ln>
        </p:spPr>
        <p:txBody>
          <a:bodyPr wrap="none" lIns="130046" tIns="65023" rIns="130046" bIns="65023" anchor="ctr"/>
          <a:lstStyle/>
          <a:p>
            <a:pPr algn="ctr" eaLnBrk="0" hangingPunct="0"/>
            <a:r>
              <a:rPr lang="en-US" sz="2800">
                <a:solidFill>
                  <a:schemeClr val="bg1"/>
                </a:solidFill>
                <a:latin typeface="Arial Narrow" pitchFamily="34" charset="0"/>
              </a:rPr>
              <a:t>location</a:t>
            </a:r>
          </a:p>
        </p:txBody>
      </p:sp>
      <p:sp>
        <p:nvSpPr>
          <p:cNvPr id="45071" name="Oval 15"/>
          <p:cNvSpPr>
            <a:spLocks noChangeArrowheads="1"/>
          </p:cNvSpPr>
          <p:nvPr/>
        </p:nvSpPr>
        <p:spPr bwMode="auto">
          <a:xfrm>
            <a:off x="8669338" y="5341938"/>
            <a:ext cx="1409700" cy="758825"/>
          </a:xfrm>
          <a:prstGeom prst="ellipse">
            <a:avLst/>
          </a:prstGeom>
          <a:solidFill>
            <a:srgbClr val="216795"/>
          </a:solidFill>
          <a:ln w="9525">
            <a:solidFill>
              <a:schemeClr val="tx1"/>
            </a:solidFill>
            <a:miter lim="800000"/>
            <a:headEnd/>
            <a:tailEnd/>
          </a:ln>
        </p:spPr>
        <p:txBody>
          <a:bodyPr wrap="none" lIns="130046" tIns="65023" rIns="130046" bIns="65023" anchor="ctr"/>
          <a:lstStyle/>
          <a:p>
            <a:pPr algn="ctr" eaLnBrk="0" hangingPunct="0"/>
            <a:r>
              <a:rPr lang="en-US" sz="2800">
                <a:solidFill>
                  <a:schemeClr val="bg1"/>
                </a:solidFill>
                <a:latin typeface="Arial Narrow" pitchFamily="34" charset="0"/>
              </a:rPr>
              <a:t>records</a:t>
            </a:r>
          </a:p>
        </p:txBody>
      </p:sp>
      <p:sp>
        <p:nvSpPr>
          <p:cNvPr id="45072" name="Oval 16"/>
          <p:cNvSpPr>
            <a:spLocks noChangeArrowheads="1"/>
          </p:cNvSpPr>
          <p:nvPr/>
        </p:nvSpPr>
        <p:spPr bwMode="auto">
          <a:xfrm>
            <a:off x="3738563" y="4259263"/>
            <a:ext cx="1084262" cy="649287"/>
          </a:xfrm>
          <a:prstGeom prst="ellipse">
            <a:avLst/>
          </a:prstGeom>
          <a:solidFill>
            <a:srgbClr val="216795"/>
          </a:solidFill>
          <a:ln w="9525">
            <a:solidFill>
              <a:schemeClr val="tx1"/>
            </a:solidFill>
            <a:miter lim="800000"/>
            <a:headEnd/>
            <a:tailEnd/>
          </a:ln>
        </p:spPr>
        <p:txBody>
          <a:bodyPr wrap="none" lIns="130046" tIns="65023" rIns="130046" bIns="65023" anchor="ctr"/>
          <a:lstStyle/>
          <a:p>
            <a:pPr algn="ctr" eaLnBrk="0" hangingPunct="0"/>
            <a:r>
              <a:rPr lang="en-US" sz="2800">
                <a:solidFill>
                  <a:schemeClr val="bg1"/>
                </a:solidFill>
                <a:latin typeface="Arial Narrow" pitchFamily="34" charset="0"/>
              </a:rPr>
              <a:t>Units</a:t>
            </a:r>
          </a:p>
        </p:txBody>
      </p:sp>
      <p:sp>
        <p:nvSpPr>
          <p:cNvPr id="32784" name="Rectangle 17"/>
          <p:cNvSpPr>
            <a:spLocks noChangeArrowheads="1"/>
          </p:cNvSpPr>
          <p:nvPr/>
        </p:nvSpPr>
        <p:spPr bwMode="auto">
          <a:xfrm>
            <a:off x="5418138" y="7834313"/>
            <a:ext cx="2058987" cy="1843087"/>
          </a:xfrm>
          <a:prstGeom prst="rect">
            <a:avLst/>
          </a:prstGeom>
          <a:solidFill>
            <a:srgbClr val="28C0E3"/>
          </a:solidFill>
          <a:ln w="9525">
            <a:solidFill>
              <a:srgbClr val="216795"/>
            </a:solidFill>
            <a:miter lim="800000"/>
            <a:headEnd/>
            <a:tailEnd/>
          </a:ln>
          <a:scene3d>
            <a:camera prst="orthographicFront"/>
            <a:lightRig rig="threePt" dir="t"/>
          </a:scene3d>
          <a:sp3d>
            <a:bevelT w="177800" h="50800" prst="softRound"/>
            <a:bevelB w="152400" h="50800" prst="softRound"/>
          </a:sp3d>
        </p:spPr>
        <p:txBody>
          <a:bodyPr wrap="none" lIns="130046" tIns="65023" rIns="130046" bIns="65023" anchor="ctr">
            <a:flatTx/>
          </a:bodyPr>
          <a:lstStyle/>
          <a:p>
            <a:pPr algn="ctr" eaLnBrk="0" hangingPunct="0">
              <a:defRPr/>
            </a:pPr>
            <a:r>
              <a:rPr lang="en-US" sz="3400">
                <a:latin typeface="Arial Narrow" charset="0"/>
                <a:ea typeface="ヒラギノ角ゴ ProN W3" charset="0"/>
                <a:cs typeface="+mn-cs"/>
                <a:sym typeface="Helvetica Neue Light" charset="0"/>
              </a:rPr>
              <a:t>Sample def.</a:t>
            </a:r>
          </a:p>
          <a:p>
            <a:pPr algn="ctr" eaLnBrk="0" hangingPunct="0">
              <a:defRPr/>
            </a:pPr>
            <a:r>
              <a:rPr lang="en-US" sz="2300">
                <a:latin typeface="Arial Narrow" charset="0"/>
                <a:ea typeface="ヒラギノ角ゴ ProN W3" charset="0"/>
                <a:cs typeface="+mn-cs"/>
                <a:sym typeface="Helvetica Neue Light" charset="0"/>
              </a:rPr>
              <a:t>type</a:t>
            </a:r>
          </a:p>
          <a:p>
            <a:pPr algn="ctr" eaLnBrk="0" hangingPunct="0">
              <a:defRPr/>
            </a:pPr>
            <a:r>
              <a:rPr lang="en-US" sz="2300">
                <a:latin typeface="Arial Narrow" charset="0"/>
                <a:ea typeface="ヒラギノ角ゴ ProN W3" charset="0"/>
                <a:cs typeface="+mn-cs"/>
                <a:sym typeface="Helvetica Neue Light" charset="0"/>
              </a:rPr>
              <a:t>date</a:t>
            </a:r>
          </a:p>
          <a:p>
            <a:pPr algn="ctr" eaLnBrk="0" hangingPunct="0">
              <a:defRPr/>
            </a:pPr>
            <a:r>
              <a:rPr lang="en-US" sz="2300">
                <a:latin typeface="Arial Narrow" charset="0"/>
                <a:ea typeface="ヒラギノ角ゴ ProN W3" charset="0"/>
                <a:cs typeface="+mn-cs"/>
                <a:sym typeface="Helvetica Neue Light" charset="0"/>
              </a:rPr>
              <a:t>location</a:t>
            </a:r>
          </a:p>
          <a:p>
            <a:pPr algn="ctr" eaLnBrk="0" hangingPunct="0">
              <a:defRPr/>
            </a:pPr>
            <a:r>
              <a:rPr lang="en-US" sz="2300">
                <a:latin typeface="Arial Narrow" charset="0"/>
                <a:ea typeface="ヒラギノ角ゴ ProN W3" charset="0"/>
                <a:cs typeface="+mn-cs"/>
                <a:sym typeface="Helvetica Neue Light" charset="0"/>
              </a:rPr>
              <a:t>generator</a:t>
            </a:r>
          </a:p>
        </p:txBody>
      </p:sp>
      <p:sp>
        <p:nvSpPr>
          <p:cNvPr id="32785" name="Rectangle 18"/>
          <p:cNvSpPr>
            <a:spLocks noChangeArrowheads="1"/>
          </p:cNvSpPr>
          <p:nvPr/>
        </p:nvSpPr>
        <p:spPr bwMode="auto">
          <a:xfrm>
            <a:off x="9536113" y="2308225"/>
            <a:ext cx="1951037" cy="1300163"/>
          </a:xfrm>
          <a:prstGeom prst="rect">
            <a:avLst/>
          </a:prstGeom>
          <a:solidFill>
            <a:srgbClr val="28CCF4"/>
          </a:solidFill>
          <a:ln w="9525">
            <a:solidFill>
              <a:srgbClr val="216795"/>
            </a:solidFill>
            <a:miter lim="800000"/>
            <a:headEnd/>
            <a:tailEnd/>
          </a:ln>
          <a:scene3d>
            <a:camera prst="orthographicFront"/>
            <a:lightRig rig="threePt" dir="t"/>
          </a:scene3d>
          <a:sp3d>
            <a:bevelT w="152400" h="50800" prst="softRound"/>
            <a:bevelB w="152400" h="50800" prst="softRound"/>
          </a:sp3d>
        </p:spPr>
        <p:txBody>
          <a:bodyPr wrap="none" lIns="130046" tIns="65023" rIns="130046" bIns="65023" anchor="ctr">
            <a:flatTx/>
          </a:bodyPr>
          <a:lstStyle/>
          <a:p>
            <a:pPr algn="ctr" eaLnBrk="0" hangingPunct="0">
              <a:defRPr/>
            </a:pPr>
            <a:r>
              <a:rPr lang="en-US" sz="2300">
                <a:latin typeface="Arial Narrow" charset="0"/>
                <a:ea typeface="ヒラギノ角ゴ ProN W3" charset="0"/>
                <a:cs typeface="+mn-cs"/>
                <a:sym typeface="Helvetica Neue Light" charset="0"/>
              </a:rPr>
              <a:t>lab</a:t>
            </a:r>
          </a:p>
          <a:p>
            <a:pPr algn="ctr" eaLnBrk="0" hangingPunct="0">
              <a:defRPr/>
            </a:pPr>
            <a:r>
              <a:rPr lang="en-US" sz="2300">
                <a:latin typeface="Arial Narrow" charset="0"/>
                <a:ea typeface="ヒラギノ角ゴ ProN W3" charset="0"/>
                <a:cs typeface="+mn-cs"/>
                <a:sym typeface="Helvetica Neue Light" charset="0"/>
              </a:rPr>
              <a:t>field</a:t>
            </a:r>
          </a:p>
          <a:p>
            <a:pPr algn="ctr" eaLnBrk="0" hangingPunct="0">
              <a:defRPr/>
            </a:pPr>
            <a:r>
              <a:rPr lang="en-US" sz="3400">
                <a:latin typeface="Arial Narrow" charset="0"/>
                <a:ea typeface="ヒラギノ角ゴ ProN W3" charset="0"/>
                <a:cs typeface="+mn-cs"/>
                <a:sym typeface="Helvetica Neue Light" charset="0"/>
              </a:rPr>
              <a:t>Method def.</a:t>
            </a:r>
          </a:p>
        </p:txBody>
      </p:sp>
      <p:sp>
        <p:nvSpPr>
          <p:cNvPr id="32786" name="Rectangle 19"/>
          <p:cNvSpPr>
            <a:spLocks noChangeArrowheads="1"/>
          </p:cNvSpPr>
          <p:nvPr/>
        </p:nvSpPr>
        <p:spPr bwMode="auto">
          <a:xfrm>
            <a:off x="5310188" y="2090738"/>
            <a:ext cx="2492375" cy="1517650"/>
          </a:xfrm>
          <a:prstGeom prst="rect">
            <a:avLst/>
          </a:prstGeom>
          <a:solidFill>
            <a:srgbClr val="28C0E3"/>
          </a:solidFill>
          <a:ln w="9525">
            <a:solidFill>
              <a:srgbClr val="216795"/>
            </a:solidFill>
            <a:miter lim="800000"/>
            <a:headEnd/>
            <a:tailEnd/>
          </a:ln>
          <a:scene3d>
            <a:camera prst="orthographicFront"/>
            <a:lightRig rig="threePt" dir="t"/>
          </a:scene3d>
          <a:sp3d>
            <a:bevelT w="152400" h="50800" prst="softRound"/>
            <a:bevelB w="152400" h="50800" prst="softRound"/>
          </a:sp3d>
        </p:spPr>
        <p:txBody>
          <a:bodyPr wrap="none" lIns="130046" tIns="65023" rIns="130046" bIns="65023" anchor="ctr">
            <a:flatTx/>
          </a:bodyPr>
          <a:lstStyle/>
          <a:p>
            <a:pPr algn="ctr" eaLnBrk="0" hangingPunct="0">
              <a:defRPr/>
            </a:pPr>
            <a:r>
              <a:rPr lang="en-US" sz="2300">
                <a:latin typeface="Arial Narrow" charset="0"/>
                <a:ea typeface="ヒラギノ角ゴ ProN W3" charset="0"/>
                <a:cs typeface="+mn-cs"/>
                <a:sym typeface="Helvetica Neue Light" charset="0"/>
              </a:rPr>
              <a:t>units</a:t>
            </a:r>
          </a:p>
          <a:p>
            <a:pPr algn="ctr" eaLnBrk="0" hangingPunct="0">
              <a:defRPr/>
            </a:pPr>
            <a:r>
              <a:rPr lang="en-US" sz="2300">
                <a:latin typeface="Arial Narrow" charset="0"/>
                <a:ea typeface="ヒラギノ角ゴ ProN W3" charset="0"/>
                <a:cs typeface="+mn-cs"/>
                <a:sym typeface="Helvetica Neue Light" charset="0"/>
              </a:rPr>
              <a:t>method</a:t>
            </a:r>
          </a:p>
          <a:p>
            <a:pPr algn="ctr" eaLnBrk="0" hangingPunct="0">
              <a:defRPr/>
            </a:pPr>
            <a:r>
              <a:rPr lang="en-US" sz="3400">
                <a:latin typeface="Arial Narrow" charset="0"/>
                <a:ea typeface="ヒラギノ角ゴ ProN W3" charset="0"/>
                <a:cs typeface="+mn-cs"/>
                <a:sym typeface="Helvetica Neue Light" charset="0"/>
              </a:rPr>
              <a:t>Parameter def</a:t>
            </a:r>
            <a:r>
              <a:rPr lang="en-US" sz="3400">
                <a:solidFill>
                  <a:schemeClr val="accent1"/>
                </a:solidFill>
                <a:latin typeface="Arial Narrow" charset="0"/>
                <a:ea typeface="ヒラギノ角ゴ ProN W3" charset="0"/>
                <a:cs typeface="+mn-cs"/>
                <a:sym typeface="Helvetica Neue Light" charset="0"/>
              </a:rPr>
              <a:t>.</a:t>
            </a:r>
          </a:p>
        </p:txBody>
      </p:sp>
      <p:sp>
        <p:nvSpPr>
          <p:cNvPr id="32787" name="Rectangle 20"/>
          <p:cNvSpPr>
            <a:spLocks noChangeArrowheads="1"/>
          </p:cNvSpPr>
          <p:nvPr/>
        </p:nvSpPr>
        <p:spPr bwMode="auto">
          <a:xfrm>
            <a:off x="1843088" y="7510463"/>
            <a:ext cx="1408112" cy="1516062"/>
          </a:xfrm>
          <a:prstGeom prst="rect">
            <a:avLst/>
          </a:prstGeom>
          <a:solidFill>
            <a:srgbClr val="28C0E3"/>
          </a:solidFill>
          <a:ln w="9525">
            <a:solidFill>
              <a:srgbClr val="216795"/>
            </a:solidFill>
            <a:miter lim="800000"/>
            <a:headEnd/>
            <a:tailEnd/>
          </a:ln>
          <a:scene3d>
            <a:camera prst="orthographicFront"/>
            <a:lightRig rig="threePt" dir="t"/>
          </a:scene3d>
          <a:sp3d>
            <a:bevelT w="152400" h="50800" prst="softRound"/>
            <a:bevelB w="152400" h="50800" prst="softRound"/>
          </a:sp3d>
        </p:spPr>
        <p:txBody>
          <a:bodyPr wrap="none" lIns="130046" tIns="65023" rIns="130046" bIns="65023" anchor="ctr">
            <a:flatTx/>
          </a:bodyPr>
          <a:lstStyle/>
          <a:p>
            <a:pPr algn="ctr" eaLnBrk="0" hangingPunct="0">
              <a:defRPr/>
            </a:pPr>
            <a:r>
              <a:rPr lang="en-US" sz="2300">
                <a:latin typeface="Arial Narrow" charset="0"/>
                <a:ea typeface="ヒラギノ角ゴ ProN W3" charset="0"/>
                <a:cs typeface="+mn-cs"/>
                <a:sym typeface="Helvetica Neue Light" charset="0"/>
              </a:rPr>
              <a:t>org.type</a:t>
            </a:r>
          </a:p>
          <a:p>
            <a:pPr algn="ctr" eaLnBrk="0" hangingPunct="0">
              <a:defRPr/>
            </a:pPr>
            <a:r>
              <a:rPr lang="en-US" sz="2300">
                <a:latin typeface="Arial Narrow" charset="0"/>
                <a:ea typeface="ヒラギノ角ゴ ProN W3" charset="0"/>
                <a:cs typeface="+mn-cs"/>
                <a:sym typeface="Helvetica Neue Light" charset="0"/>
              </a:rPr>
              <a:t>name</a:t>
            </a:r>
          </a:p>
          <a:p>
            <a:pPr algn="ctr" eaLnBrk="0" hangingPunct="0">
              <a:defRPr/>
            </a:pPr>
            <a:r>
              <a:rPr lang="en-US" sz="2300">
                <a:latin typeface="Arial Narrow" charset="0"/>
                <a:ea typeface="ヒラギノ角ゴ ProN W3" charset="0"/>
                <a:cs typeface="+mn-cs"/>
                <a:sym typeface="Helvetica Neue Light" charset="0"/>
              </a:rPr>
              <a:t>custodian</a:t>
            </a:r>
          </a:p>
          <a:p>
            <a:pPr algn="ctr" eaLnBrk="0" hangingPunct="0">
              <a:defRPr/>
            </a:pPr>
            <a:r>
              <a:rPr lang="en-US" sz="2300">
                <a:latin typeface="Arial Narrow" charset="0"/>
                <a:ea typeface="ヒラギノ角ゴ ProN W3" charset="0"/>
                <a:cs typeface="+mn-cs"/>
                <a:sym typeface="Helvetica Neue Light" charset="0"/>
              </a:rPr>
              <a:t>address, etc.</a:t>
            </a:r>
          </a:p>
        </p:txBody>
      </p:sp>
      <p:sp>
        <p:nvSpPr>
          <p:cNvPr id="32788" name="Rectangle 21"/>
          <p:cNvSpPr>
            <a:spLocks noChangeArrowheads="1"/>
          </p:cNvSpPr>
          <p:nvPr/>
        </p:nvSpPr>
        <p:spPr bwMode="auto">
          <a:xfrm>
            <a:off x="9102725" y="7510463"/>
            <a:ext cx="976313" cy="1192212"/>
          </a:xfrm>
          <a:prstGeom prst="rect">
            <a:avLst/>
          </a:prstGeom>
          <a:solidFill>
            <a:srgbClr val="28C0E3"/>
          </a:solidFill>
          <a:ln w="9525">
            <a:solidFill>
              <a:srgbClr val="216795"/>
            </a:solidFill>
            <a:miter lim="800000"/>
            <a:headEnd/>
            <a:tailEnd/>
          </a:ln>
          <a:scene3d>
            <a:camera prst="orthographicFront"/>
            <a:lightRig rig="threePt" dir="t"/>
          </a:scene3d>
          <a:sp3d>
            <a:bevelT w="177800" h="50800" prst="softRound"/>
            <a:bevelB w="152400" h="50800" prst="softRound"/>
          </a:sp3d>
        </p:spPr>
        <p:txBody>
          <a:bodyPr wrap="none" lIns="130046" tIns="65023" rIns="130046" bIns="65023" anchor="ctr">
            <a:flatTx/>
          </a:bodyPr>
          <a:lstStyle/>
          <a:p>
            <a:pPr algn="ctr" eaLnBrk="0" hangingPunct="0">
              <a:defRPr/>
            </a:pPr>
            <a:r>
              <a:rPr lang="en-US" sz="2300">
                <a:latin typeface="Arial Narrow" charset="0"/>
                <a:ea typeface="ヒラギノ角ゴ ProN W3" charset="0"/>
                <a:cs typeface="+mn-cs"/>
                <a:sym typeface="Helvetica Neue Light" charset="0"/>
              </a:rPr>
              <a:t>coord.</a:t>
            </a:r>
          </a:p>
          <a:p>
            <a:pPr algn="ctr" eaLnBrk="0" hangingPunct="0">
              <a:defRPr/>
            </a:pPr>
            <a:r>
              <a:rPr lang="en-US" sz="2300">
                <a:latin typeface="Arial Narrow" charset="0"/>
                <a:ea typeface="ヒラギノ角ゴ ProN W3" charset="0"/>
                <a:cs typeface="+mn-cs"/>
                <a:sym typeface="Helvetica Neue Light" charset="0"/>
              </a:rPr>
              <a:t>elev. type</a:t>
            </a:r>
          </a:p>
          <a:p>
            <a:pPr algn="ctr" eaLnBrk="0" hangingPunct="0">
              <a:defRPr/>
            </a:pPr>
            <a:r>
              <a:rPr lang="en-US" sz="2300">
                <a:latin typeface="Arial Narrow" charset="0"/>
                <a:ea typeface="ヒラギノ角ゴ ProN W3" charset="0"/>
                <a:cs typeface="+mn-cs"/>
                <a:sym typeface="Helvetica Neue Light" charset="0"/>
              </a:rPr>
              <a:t>depth</a:t>
            </a:r>
          </a:p>
        </p:txBody>
      </p:sp>
      <p:sp>
        <p:nvSpPr>
          <p:cNvPr id="32789" name="Rectangle 22"/>
          <p:cNvSpPr>
            <a:spLocks noChangeArrowheads="1"/>
          </p:cNvSpPr>
          <p:nvPr/>
        </p:nvSpPr>
        <p:spPr bwMode="auto">
          <a:xfrm>
            <a:off x="10620375" y="5233988"/>
            <a:ext cx="1733550" cy="1084262"/>
          </a:xfrm>
          <a:prstGeom prst="rect">
            <a:avLst/>
          </a:prstGeom>
          <a:solidFill>
            <a:srgbClr val="28C0E3"/>
          </a:solidFill>
          <a:ln w="9525">
            <a:solidFill>
              <a:srgbClr val="216795"/>
            </a:solidFill>
            <a:miter lim="800000"/>
            <a:headEnd/>
            <a:tailEnd/>
          </a:ln>
          <a:scene3d>
            <a:camera prst="orthographicFront"/>
            <a:lightRig rig="threePt" dir="t"/>
          </a:scene3d>
          <a:sp3d>
            <a:bevelT w="152400" h="50800" prst="softRound"/>
            <a:bevelB w="152400" h="50800" prst="softRound"/>
          </a:sp3d>
        </p:spPr>
        <p:txBody>
          <a:bodyPr wrap="none" lIns="130046" tIns="65023" rIns="130046" bIns="65023" anchor="ctr">
            <a:flatTx/>
          </a:bodyPr>
          <a:lstStyle/>
          <a:p>
            <a:pPr algn="ctr" eaLnBrk="0" hangingPunct="0">
              <a:defRPr/>
            </a:pPr>
            <a:r>
              <a:rPr lang="en-US" sz="2800" b="1">
                <a:latin typeface="Lucida Handwriting" charset="0"/>
                <a:ea typeface="ヒラギノ角ゴ ProN W3" charset="0"/>
                <a:cs typeface="+mn-cs"/>
                <a:sym typeface="Helvetica Neue Light" charset="0"/>
              </a:rPr>
              <a:t>Record</a:t>
            </a:r>
          </a:p>
          <a:p>
            <a:pPr algn="ctr" eaLnBrk="0" hangingPunct="0">
              <a:defRPr/>
            </a:pPr>
            <a:r>
              <a:rPr lang="en-US" sz="2800" b="1">
                <a:latin typeface="Lucida Handwriting" charset="0"/>
                <a:ea typeface="ヒラギノ角ゴ ProN W3" charset="0"/>
                <a:cs typeface="+mn-cs"/>
                <a:sym typeface="Helvetica Neue Light" charset="0"/>
              </a:rPr>
              <a:t>system</a:t>
            </a:r>
          </a:p>
        </p:txBody>
      </p:sp>
      <p:sp>
        <p:nvSpPr>
          <p:cNvPr id="32790" name="Rectangle 23"/>
          <p:cNvSpPr>
            <a:spLocks noChangeArrowheads="1"/>
          </p:cNvSpPr>
          <p:nvPr/>
        </p:nvSpPr>
        <p:spPr bwMode="auto">
          <a:xfrm>
            <a:off x="541338" y="4692650"/>
            <a:ext cx="1625600" cy="1192213"/>
          </a:xfrm>
          <a:prstGeom prst="rect">
            <a:avLst/>
          </a:prstGeom>
          <a:solidFill>
            <a:srgbClr val="28C0E3"/>
          </a:solidFill>
          <a:ln w="9525">
            <a:miter lim="800000"/>
            <a:headEnd/>
            <a:tailEnd/>
          </a:ln>
          <a:scene3d>
            <a:camera prst="orthographicFront"/>
            <a:lightRig rig="threePt" dir="t"/>
          </a:scene3d>
          <a:sp3d>
            <a:bevelT w="152400" h="50800" prst="softRound"/>
            <a:bevelB w="152400" h="50800" prst="softRound"/>
          </a:sp3d>
        </p:spPr>
        <p:txBody>
          <a:bodyPr wrap="none" lIns="130046" tIns="65023" rIns="130046" bIns="65023" anchor="ctr">
            <a:flatTx/>
          </a:bodyPr>
          <a:lstStyle/>
          <a:p>
            <a:pPr algn="ctr" eaLnBrk="0" hangingPunct="0">
              <a:defRPr/>
            </a:pPr>
            <a:r>
              <a:rPr lang="en-US" sz="2300">
                <a:latin typeface="Arial Narrow" charset="0"/>
                <a:ea typeface="ヒラギノ角ゴ ProN W3" charset="0"/>
                <a:cs typeface="+mn-cs"/>
                <a:sym typeface="Helvetica Neue Light" charset="0"/>
              </a:rPr>
              <a:t>date</a:t>
            </a:r>
          </a:p>
          <a:p>
            <a:pPr algn="ctr" eaLnBrk="0" hangingPunct="0">
              <a:defRPr/>
            </a:pPr>
            <a:r>
              <a:rPr lang="en-US" sz="2300">
                <a:latin typeface="Arial Narrow" charset="0"/>
                <a:ea typeface="ヒラギノ角ゴ ProN W3" charset="0"/>
                <a:cs typeface="+mn-cs"/>
                <a:sym typeface="Helvetica Neue Light" charset="0"/>
              </a:rPr>
              <a:t>words, words.</a:t>
            </a:r>
          </a:p>
          <a:p>
            <a:pPr algn="ctr" eaLnBrk="0" hangingPunct="0">
              <a:defRPr/>
            </a:pPr>
            <a:r>
              <a:rPr lang="en-US" sz="3400">
                <a:latin typeface="Arial Narrow" charset="0"/>
                <a:ea typeface="ヒラギノ角ゴ ProN W3" charset="0"/>
                <a:cs typeface="+mn-cs"/>
                <a:sym typeface="Helvetica Neue Light" charset="0"/>
              </a:rPr>
              <a:t>QA def.</a:t>
            </a:r>
          </a:p>
        </p:txBody>
      </p:sp>
      <p:sp>
        <p:nvSpPr>
          <p:cNvPr id="32791" name="Rectangle 24"/>
          <p:cNvSpPr>
            <a:spLocks noChangeArrowheads="1"/>
          </p:cNvSpPr>
          <p:nvPr/>
        </p:nvSpPr>
        <p:spPr bwMode="auto">
          <a:xfrm>
            <a:off x="2600325" y="3500438"/>
            <a:ext cx="1625600" cy="541337"/>
          </a:xfrm>
          <a:prstGeom prst="rect">
            <a:avLst/>
          </a:prstGeom>
          <a:solidFill>
            <a:srgbClr val="28C0E3"/>
          </a:solidFill>
          <a:ln w="9525">
            <a:miter lim="800000"/>
            <a:headEnd/>
            <a:tailEnd/>
          </a:ln>
          <a:scene3d>
            <a:camera prst="orthographicFront"/>
            <a:lightRig rig="threePt" dir="t"/>
          </a:scene3d>
          <a:sp3d>
            <a:bevelT w="152400" h="50800" prst="softRound"/>
            <a:bevelB w="152400" h="50800" prst="softRound"/>
          </a:sp3d>
        </p:spPr>
        <p:txBody>
          <a:bodyPr wrap="none" lIns="130046" tIns="65023" rIns="130046" bIns="65023" anchor="ctr">
            <a:flatTx/>
          </a:bodyPr>
          <a:lstStyle/>
          <a:p>
            <a:pPr algn="ctr" eaLnBrk="0" hangingPunct="0">
              <a:defRPr/>
            </a:pPr>
            <a:r>
              <a:rPr lang="en-US" sz="3400">
                <a:latin typeface="Arial Narrow" charset="0"/>
                <a:ea typeface="ヒラギノ角ゴ ProN W3" charset="0"/>
                <a:cs typeface="+mn-cs"/>
                <a:sym typeface="Helvetica Neue Light" charset="0"/>
              </a:rPr>
              <a:t>Units def.</a:t>
            </a:r>
          </a:p>
        </p:txBody>
      </p:sp>
      <p:sp>
        <p:nvSpPr>
          <p:cNvPr id="32792" name="Rectangle 25"/>
          <p:cNvSpPr>
            <a:spLocks noChangeArrowheads="1"/>
          </p:cNvSpPr>
          <p:nvPr/>
        </p:nvSpPr>
        <p:spPr bwMode="auto">
          <a:xfrm>
            <a:off x="10945813" y="7400925"/>
            <a:ext cx="1084262" cy="868363"/>
          </a:xfrm>
          <a:prstGeom prst="rect">
            <a:avLst/>
          </a:prstGeom>
          <a:solidFill>
            <a:srgbClr val="28C0E3"/>
          </a:solidFill>
          <a:ln w="9525">
            <a:solidFill>
              <a:srgbClr val="216795"/>
            </a:solidFill>
            <a:miter lim="800000"/>
            <a:headEnd/>
            <a:tailEnd/>
          </a:ln>
          <a:scene3d>
            <a:camera prst="orthographicFront"/>
            <a:lightRig rig="threePt" dir="t"/>
          </a:scene3d>
          <a:sp3d>
            <a:bevelT w="152400" h="50800" prst="softRound"/>
            <a:bevelB w="152400" h="50800" prst="softRound"/>
          </a:sp3d>
        </p:spPr>
        <p:txBody>
          <a:bodyPr wrap="none" lIns="130046" tIns="65023" rIns="130046" bIns="65023" anchor="ctr">
            <a:flatTx/>
          </a:bodyPr>
          <a:lstStyle/>
          <a:p>
            <a:pPr algn="ctr" eaLnBrk="0" hangingPunct="0">
              <a:defRPr/>
            </a:pPr>
            <a:r>
              <a:rPr lang="en-US" sz="3400" b="1">
                <a:latin typeface="Lucida Handwriting" charset="0"/>
                <a:ea typeface="ヒラギノ角ゴ ProN W3" charset="0"/>
                <a:cs typeface="+mn-cs"/>
                <a:sym typeface="Helvetica Neue Light" charset="0"/>
              </a:rPr>
              <a:t>GIS</a:t>
            </a:r>
          </a:p>
        </p:txBody>
      </p:sp>
      <p:cxnSp>
        <p:nvCxnSpPr>
          <p:cNvPr id="45100" name="AutoShape 26"/>
          <p:cNvCxnSpPr>
            <a:cxnSpLocks noChangeShapeType="1"/>
            <a:stCxn id="45062" idx="1"/>
            <a:endCxn id="45063" idx="6"/>
          </p:cNvCxnSpPr>
          <p:nvPr/>
        </p:nvCxnSpPr>
        <p:spPr bwMode="auto">
          <a:xfrm flipH="1" flipV="1">
            <a:off x="4117975" y="5505450"/>
            <a:ext cx="433388" cy="60325"/>
          </a:xfrm>
          <a:prstGeom prst="straightConnector1">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cxnSp>
        <p:nvCxnSpPr>
          <p:cNvPr id="45101" name="AutoShape 27"/>
          <p:cNvCxnSpPr>
            <a:cxnSpLocks noChangeShapeType="1"/>
            <a:stCxn id="45062" idx="1"/>
            <a:endCxn id="45072" idx="4"/>
          </p:cNvCxnSpPr>
          <p:nvPr/>
        </p:nvCxnSpPr>
        <p:spPr bwMode="auto">
          <a:xfrm flipH="1" flipV="1">
            <a:off x="4281488" y="4908550"/>
            <a:ext cx="269875" cy="657225"/>
          </a:xfrm>
          <a:prstGeom prst="straightConnector1">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cxnSp>
        <p:nvCxnSpPr>
          <p:cNvPr id="45102" name="AutoShape 28"/>
          <p:cNvCxnSpPr>
            <a:cxnSpLocks noChangeShapeType="1"/>
            <a:stCxn id="45062" idx="0"/>
            <a:endCxn id="45069" idx="4"/>
          </p:cNvCxnSpPr>
          <p:nvPr/>
        </p:nvCxnSpPr>
        <p:spPr bwMode="auto">
          <a:xfrm flipH="1" flipV="1">
            <a:off x="6394450" y="4908550"/>
            <a:ext cx="53975" cy="325438"/>
          </a:xfrm>
          <a:prstGeom prst="straightConnector1">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cxnSp>
        <p:nvCxnSpPr>
          <p:cNvPr id="45103" name="AutoShape 29"/>
          <p:cNvCxnSpPr>
            <a:cxnSpLocks noChangeShapeType="1"/>
            <a:stCxn id="45062" idx="2"/>
            <a:endCxn id="45067" idx="7"/>
          </p:cNvCxnSpPr>
          <p:nvPr/>
        </p:nvCxnSpPr>
        <p:spPr bwMode="auto">
          <a:xfrm flipH="1">
            <a:off x="5105400" y="6100763"/>
            <a:ext cx="184150" cy="544512"/>
          </a:xfrm>
          <a:prstGeom prst="straightConnector1">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cxnSp>
        <p:nvCxnSpPr>
          <p:cNvPr id="45104" name="AutoShape 30"/>
          <p:cNvCxnSpPr>
            <a:cxnSpLocks noChangeShapeType="1"/>
            <a:stCxn id="45066" idx="4"/>
            <a:endCxn id="45062" idx="0"/>
          </p:cNvCxnSpPr>
          <p:nvPr/>
        </p:nvCxnSpPr>
        <p:spPr bwMode="auto">
          <a:xfrm flipH="1">
            <a:off x="6448425" y="4149725"/>
            <a:ext cx="2166938" cy="1084263"/>
          </a:xfrm>
          <a:prstGeom prst="straightConnector1">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cxnSp>
        <p:nvCxnSpPr>
          <p:cNvPr id="45105" name="AutoShape 31"/>
          <p:cNvCxnSpPr>
            <a:cxnSpLocks noChangeShapeType="1"/>
            <a:stCxn id="45070" idx="0"/>
            <a:endCxn id="45062" idx="4"/>
          </p:cNvCxnSpPr>
          <p:nvPr/>
        </p:nvCxnSpPr>
        <p:spPr bwMode="auto">
          <a:xfrm flipH="1" flipV="1">
            <a:off x="7605713" y="6100763"/>
            <a:ext cx="739775" cy="325437"/>
          </a:xfrm>
          <a:prstGeom prst="straightConnector1">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cxnSp>
        <p:nvCxnSpPr>
          <p:cNvPr id="45106" name="AutoShape 32"/>
          <p:cNvCxnSpPr>
            <a:cxnSpLocks noChangeShapeType="1"/>
            <a:stCxn id="45071" idx="2"/>
            <a:endCxn id="45062" idx="5"/>
          </p:cNvCxnSpPr>
          <p:nvPr/>
        </p:nvCxnSpPr>
        <p:spPr bwMode="auto">
          <a:xfrm flipH="1" flipV="1">
            <a:off x="8345488" y="5565775"/>
            <a:ext cx="323850" cy="155575"/>
          </a:xfrm>
          <a:prstGeom prst="straightConnector1">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cxnSp>
        <p:nvCxnSpPr>
          <p:cNvPr id="45107" name="AutoShape 33"/>
          <p:cNvCxnSpPr>
            <a:cxnSpLocks noChangeShapeType="1"/>
            <a:stCxn id="45064" idx="3"/>
            <a:endCxn id="45062" idx="5"/>
          </p:cNvCxnSpPr>
          <p:nvPr/>
        </p:nvCxnSpPr>
        <p:spPr bwMode="auto">
          <a:xfrm flipH="1">
            <a:off x="8345488" y="5014913"/>
            <a:ext cx="590550" cy="550862"/>
          </a:xfrm>
          <a:prstGeom prst="straightConnector1">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cxnSp>
        <p:nvCxnSpPr>
          <p:cNvPr id="45108" name="AutoShape 34"/>
          <p:cNvCxnSpPr>
            <a:cxnSpLocks noChangeShapeType="1"/>
            <a:stCxn id="45065" idx="6"/>
            <a:endCxn id="45062" idx="2"/>
          </p:cNvCxnSpPr>
          <p:nvPr/>
        </p:nvCxnSpPr>
        <p:spPr bwMode="auto">
          <a:xfrm flipV="1">
            <a:off x="3792538" y="6100763"/>
            <a:ext cx="1497012" cy="379412"/>
          </a:xfrm>
          <a:prstGeom prst="straightConnector1">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cxnSp>
        <p:nvCxnSpPr>
          <p:cNvPr id="45109" name="AutoShape 35"/>
          <p:cNvCxnSpPr>
            <a:cxnSpLocks noChangeShapeType="1"/>
            <a:stCxn id="45070" idx="5"/>
          </p:cNvCxnSpPr>
          <p:nvPr/>
        </p:nvCxnSpPr>
        <p:spPr bwMode="auto">
          <a:xfrm>
            <a:off x="8805863" y="7073900"/>
            <a:ext cx="785812" cy="436563"/>
          </a:xfrm>
          <a:prstGeom prst="straightConnector1">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cxnSp>
        <p:nvCxnSpPr>
          <p:cNvPr id="45110" name="AutoShape 36"/>
          <p:cNvCxnSpPr>
            <a:cxnSpLocks noChangeShapeType="1"/>
            <a:stCxn id="45071" idx="6"/>
          </p:cNvCxnSpPr>
          <p:nvPr/>
        </p:nvCxnSpPr>
        <p:spPr bwMode="auto">
          <a:xfrm>
            <a:off x="10079038" y="5721350"/>
            <a:ext cx="541337" cy="53975"/>
          </a:xfrm>
          <a:prstGeom prst="curvedConnector3">
            <a:avLst>
              <a:gd name="adj1" fmla="val 50000"/>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cxnSp>
        <p:nvCxnSpPr>
          <p:cNvPr id="45111" name="AutoShape 37"/>
          <p:cNvCxnSpPr>
            <a:cxnSpLocks noChangeShapeType="1"/>
            <a:stCxn id="45066" idx="7"/>
          </p:cNvCxnSpPr>
          <p:nvPr/>
        </p:nvCxnSpPr>
        <p:spPr bwMode="auto">
          <a:xfrm rot="5400000" flipH="1" flipV="1">
            <a:off x="9013826" y="2981325"/>
            <a:ext cx="546100" cy="498475"/>
          </a:xfrm>
          <a:prstGeom prst="straightConnector1">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cxnSp>
        <p:nvCxnSpPr>
          <p:cNvPr id="45112" name="AutoShape 38"/>
          <p:cNvCxnSpPr>
            <a:cxnSpLocks noChangeShapeType="1"/>
            <a:stCxn id="45072" idx="1"/>
          </p:cNvCxnSpPr>
          <p:nvPr/>
        </p:nvCxnSpPr>
        <p:spPr bwMode="auto">
          <a:xfrm flipH="1" flipV="1">
            <a:off x="3413125" y="4041775"/>
            <a:ext cx="484188" cy="311150"/>
          </a:xfrm>
          <a:prstGeom prst="straightConnector1">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cxnSp>
        <p:nvCxnSpPr>
          <p:cNvPr id="45113" name="AutoShape 39"/>
          <p:cNvCxnSpPr>
            <a:cxnSpLocks noChangeShapeType="1"/>
            <a:stCxn id="45069" idx="0"/>
          </p:cNvCxnSpPr>
          <p:nvPr/>
        </p:nvCxnSpPr>
        <p:spPr bwMode="auto">
          <a:xfrm flipV="1">
            <a:off x="6394450" y="3608388"/>
            <a:ext cx="161925" cy="325437"/>
          </a:xfrm>
          <a:prstGeom prst="straightConnector1">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cxnSp>
        <p:nvCxnSpPr>
          <p:cNvPr id="45114" name="AutoShape 40"/>
          <p:cNvCxnSpPr>
            <a:cxnSpLocks noChangeShapeType="1"/>
            <a:stCxn id="45063" idx="2"/>
          </p:cNvCxnSpPr>
          <p:nvPr/>
        </p:nvCxnSpPr>
        <p:spPr bwMode="auto">
          <a:xfrm flipH="1" flipV="1">
            <a:off x="2166938" y="5287963"/>
            <a:ext cx="542925" cy="217487"/>
          </a:xfrm>
          <a:prstGeom prst="straightConnector1">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cxnSp>
        <p:nvCxnSpPr>
          <p:cNvPr id="45115" name="AutoShape 41"/>
          <p:cNvCxnSpPr>
            <a:cxnSpLocks noChangeShapeType="1"/>
            <a:stCxn id="45068" idx="4"/>
          </p:cNvCxnSpPr>
          <p:nvPr/>
        </p:nvCxnSpPr>
        <p:spPr bwMode="auto">
          <a:xfrm flipH="1">
            <a:off x="6448425" y="7185025"/>
            <a:ext cx="53975" cy="649288"/>
          </a:xfrm>
          <a:prstGeom prst="straightConnector1">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cxnSp>
        <p:nvCxnSpPr>
          <p:cNvPr id="45116" name="AutoShape 42"/>
          <p:cNvCxnSpPr>
            <a:cxnSpLocks noChangeShapeType="1"/>
            <a:stCxn id="45065" idx="3"/>
          </p:cNvCxnSpPr>
          <p:nvPr/>
        </p:nvCxnSpPr>
        <p:spPr bwMode="auto">
          <a:xfrm>
            <a:off x="2497138" y="6748463"/>
            <a:ext cx="49212" cy="762000"/>
          </a:xfrm>
          <a:prstGeom prst="straightConnector1">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cxnSp>
        <p:nvCxnSpPr>
          <p:cNvPr id="45117" name="AutoShape 43"/>
          <p:cNvCxnSpPr>
            <a:cxnSpLocks noChangeShapeType="1"/>
          </p:cNvCxnSpPr>
          <p:nvPr/>
        </p:nvCxnSpPr>
        <p:spPr bwMode="auto">
          <a:xfrm rot="5400000" flipH="1" flipV="1">
            <a:off x="9888538" y="7104062"/>
            <a:ext cx="1301750" cy="1895475"/>
          </a:xfrm>
          <a:prstGeom prst="curvedConnector5">
            <a:avLst>
              <a:gd name="adj1" fmla="val -25000"/>
              <a:gd name="adj2" fmla="val 48569"/>
              <a:gd name="adj3" fmla="val 125000"/>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cxnSp>
        <p:nvCxnSpPr>
          <p:cNvPr id="45118" name="AutoShape 44"/>
          <p:cNvCxnSpPr>
            <a:cxnSpLocks noChangeShapeType="1"/>
            <a:stCxn id="45070" idx="4"/>
          </p:cNvCxnSpPr>
          <p:nvPr/>
        </p:nvCxnSpPr>
        <p:spPr bwMode="auto">
          <a:xfrm rot="5400000">
            <a:off x="7125494" y="7536656"/>
            <a:ext cx="1571625" cy="868363"/>
          </a:xfrm>
          <a:prstGeom prst="bentConnector2">
            <a:avLst/>
          </a:prstGeom>
          <a:noFill/>
          <a:ln w="9525">
            <a:solidFill>
              <a:schemeClr val="tx1"/>
            </a:solidFill>
            <a:prstDash val="sysDot"/>
            <a:miter lim="800000"/>
            <a:headEnd/>
            <a:tailEnd/>
          </a:ln>
          <a:extLst>
            <a:ext uri="{909E8E84-426E-40DD-AFC4-6F175D3DCCD1}">
              <a14:hiddenFill xmlns:a14="http://schemas.microsoft.com/office/drawing/2010/main">
                <a:noFill/>
              </a14:hiddenFill>
            </a:ext>
          </a:extLst>
        </p:spPr>
      </p:cxnSp>
      <p:cxnSp>
        <p:nvCxnSpPr>
          <p:cNvPr id="45119" name="AutoShape 45"/>
          <p:cNvCxnSpPr>
            <a:cxnSpLocks noChangeShapeType="1"/>
            <a:stCxn id="45067" idx="4"/>
          </p:cNvCxnSpPr>
          <p:nvPr/>
        </p:nvCxnSpPr>
        <p:spPr bwMode="auto">
          <a:xfrm rot="16200000" flipH="1">
            <a:off x="4279900" y="7618413"/>
            <a:ext cx="1463675" cy="812800"/>
          </a:xfrm>
          <a:prstGeom prst="bentConnector2">
            <a:avLst/>
          </a:prstGeom>
          <a:noFill/>
          <a:ln w="9525">
            <a:solidFill>
              <a:schemeClr val="tx1"/>
            </a:solidFill>
            <a:prstDash val="sysDot"/>
            <a:miter lim="800000"/>
            <a:headEnd/>
            <a:tailEnd/>
          </a:ln>
          <a:extLst>
            <a:ext uri="{909E8E84-426E-40DD-AFC4-6F175D3DCCD1}">
              <a14:hiddenFill xmlns:a14="http://schemas.microsoft.com/office/drawing/2010/main">
                <a:noFill/>
              </a14:hiddenFill>
            </a:ext>
          </a:extLst>
        </p:spPr>
      </p:cxnSp>
      <p:cxnSp>
        <p:nvCxnSpPr>
          <p:cNvPr id="45120" name="AutoShape 46"/>
          <p:cNvCxnSpPr>
            <a:cxnSpLocks noChangeShapeType="1"/>
            <a:stCxn id="45066" idx="0"/>
          </p:cNvCxnSpPr>
          <p:nvPr/>
        </p:nvCxnSpPr>
        <p:spPr bwMode="auto">
          <a:xfrm rot="5400000" flipH="1">
            <a:off x="7937500" y="2714626"/>
            <a:ext cx="542925" cy="812800"/>
          </a:xfrm>
          <a:prstGeom prst="bentConnector2">
            <a:avLst/>
          </a:prstGeom>
          <a:noFill/>
          <a:ln w="9525">
            <a:solidFill>
              <a:schemeClr val="tx1"/>
            </a:solidFill>
            <a:prstDash val="sysDot"/>
            <a:miter lim="800000"/>
            <a:headEnd/>
            <a:tailEnd/>
          </a:ln>
          <a:extLst>
            <a:ext uri="{909E8E84-426E-40DD-AFC4-6F175D3DCCD1}">
              <a14:hiddenFill xmlns:a14="http://schemas.microsoft.com/office/drawing/2010/main">
                <a:noFill/>
              </a14:hiddenFill>
            </a:ext>
          </a:extLst>
        </p:spPr>
      </p:cxnSp>
      <p:sp>
        <p:nvSpPr>
          <p:cNvPr id="45121" name="Line 47"/>
          <p:cNvSpPr>
            <a:spLocks noChangeShapeType="1"/>
          </p:cNvSpPr>
          <p:nvPr/>
        </p:nvSpPr>
        <p:spPr bwMode="auto">
          <a:xfrm flipV="1">
            <a:off x="6448425" y="6100763"/>
            <a:ext cx="0" cy="3254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130046" tIns="65023" rIns="130046" bIns="65023" anchor="ctr"/>
          <a:lstStyle/>
          <a:p>
            <a:endParaRPr lang="en-US"/>
          </a:p>
        </p:txBody>
      </p:sp>
      <p:sp>
        <p:nvSpPr>
          <p:cNvPr id="45122" name="Slide Number Placeholder 3"/>
          <p:cNvSpPr txBox="1">
            <a:spLocks/>
          </p:cNvSpPr>
          <p:nvPr/>
        </p:nvSpPr>
        <p:spPr bwMode="auto">
          <a:xfrm>
            <a:off x="9971088" y="9320213"/>
            <a:ext cx="3033712"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nchor="ctr"/>
          <a:lstStyle>
            <a:lvl1pPr eaLnBrk="0" hangingPunct="0">
              <a:defRPr sz="4200">
                <a:solidFill>
                  <a:srgbClr val="000000"/>
                </a:solidFill>
                <a:latin typeface="Helvetica Neue Light"/>
                <a:ea typeface="ヒラギノ角ゴ ProN W3"/>
                <a:cs typeface="ヒラギノ角ゴ ProN W3"/>
                <a:sym typeface="Helvetica Neue Light"/>
              </a:defRPr>
            </a:lvl1pPr>
            <a:lvl2pPr marL="742950" indent="-285750" eaLnBrk="0" hangingPunct="0">
              <a:defRPr sz="4200">
                <a:solidFill>
                  <a:srgbClr val="000000"/>
                </a:solidFill>
                <a:latin typeface="Helvetica Neue Light"/>
                <a:ea typeface="ヒラギノ角ゴ ProN W3"/>
                <a:cs typeface="ヒラギノ角ゴ ProN W3"/>
                <a:sym typeface="Helvetica Neue Light"/>
              </a:defRPr>
            </a:lvl2pPr>
            <a:lvl3pPr marL="1143000" indent="-228600" eaLnBrk="0" hangingPunct="0">
              <a:defRPr sz="4200">
                <a:solidFill>
                  <a:srgbClr val="000000"/>
                </a:solidFill>
                <a:latin typeface="Helvetica Neue Light"/>
                <a:ea typeface="ヒラギノ角ゴ ProN W3"/>
                <a:cs typeface="ヒラギノ角ゴ ProN W3"/>
                <a:sym typeface="Helvetica Neue Light"/>
              </a:defRPr>
            </a:lvl3pPr>
            <a:lvl4pPr marL="1600200" indent="-228600" eaLnBrk="0" hangingPunct="0">
              <a:defRPr sz="4200">
                <a:solidFill>
                  <a:srgbClr val="000000"/>
                </a:solidFill>
                <a:latin typeface="Helvetica Neue Light"/>
                <a:ea typeface="ヒラギノ角ゴ ProN W3"/>
                <a:cs typeface="ヒラギノ角ゴ ProN W3"/>
                <a:sym typeface="Helvetica Neue Light"/>
              </a:defRPr>
            </a:lvl4pPr>
            <a:lvl5pPr marL="2057400" indent="-228600" eaLnBrk="0" hangingPunct="0">
              <a:defRPr sz="4200">
                <a:solidFill>
                  <a:srgbClr val="000000"/>
                </a:solidFill>
                <a:latin typeface="Helvetica Neue Light"/>
                <a:ea typeface="ヒラギノ角ゴ ProN W3"/>
                <a:cs typeface="ヒラギノ角ゴ ProN W3"/>
                <a:sym typeface="Helvetica Neue Light"/>
              </a:defRPr>
            </a:lvl5pPr>
            <a:lvl6pPr marL="25146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6pPr>
            <a:lvl7pPr marL="29718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7pPr>
            <a:lvl8pPr marL="34290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8pPr>
            <a:lvl9pPr marL="38862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9pPr>
          </a:lstStyle>
          <a:p>
            <a:pPr algn="r" eaLnBrk="1" hangingPunct="1"/>
            <a:fld id="{4A0166EE-7318-414B-A52A-966853DA7527}" type="slidenum">
              <a:rPr lang="en-US" sz="1800"/>
              <a:pPr algn="r" eaLnBrk="1" hangingPunct="1"/>
              <a:t>20</a:t>
            </a:fld>
            <a:endParaRPr lang="en-US" sz="1800"/>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6" name="Rectangle 1"/>
          <p:cNvSpPr>
            <a:spLocks noGrp="1" noChangeArrowheads="1"/>
          </p:cNvSpPr>
          <p:nvPr>
            <p:ph type="title"/>
          </p:nvPr>
        </p:nvSpPr>
        <p:spPr/>
        <p:txBody>
          <a:bodyPr/>
          <a:lstStyle/>
          <a:p>
            <a:pPr eaLnBrk="1" hangingPunct="1"/>
            <a:r>
              <a:rPr lang="en-US" dirty="0" smtClean="0"/>
              <a:t>Why describe process steps?</a:t>
            </a:r>
            <a:endParaRPr lang="en-US" dirty="0" smtClean="0"/>
          </a:p>
        </p:txBody>
      </p:sp>
      <p:sp>
        <p:nvSpPr>
          <p:cNvPr id="32770" name="Rectangle 2"/>
          <p:cNvSpPr>
            <a:spLocks noGrp="1" noChangeArrowheads="1"/>
          </p:cNvSpPr>
          <p:nvPr>
            <p:ph type="body" idx="1"/>
          </p:nvPr>
        </p:nvSpPr>
        <p:spPr/>
        <p:txBody>
          <a:bodyPr/>
          <a:lstStyle/>
          <a:p>
            <a:pPr eaLnBrk="1" hangingPunct="1"/>
            <a:r>
              <a:rPr lang="en-US" smtClean="0">
                <a:solidFill>
                  <a:schemeClr val="tx1"/>
                </a:solidFill>
              </a:rPr>
              <a:t>Each time data are transformed, unintentional changes may also be introduced</a:t>
            </a:r>
          </a:p>
          <a:p>
            <a:pPr eaLnBrk="1" hangingPunct="1"/>
            <a:r>
              <a:rPr lang="en-US" smtClean="0">
                <a:solidFill>
                  <a:schemeClr val="tx1"/>
                </a:solidFill>
              </a:rPr>
              <a:t>Documenting each processing step helps isolate changes and the potential for errors</a:t>
            </a:r>
          </a:p>
          <a:p>
            <a:pPr eaLnBrk="1" hangingPunct="1"/>
            <a:r>
              <a:rPr lang="en-US" smtClean="0">
                <a:solidFill>
                  <a:schemeClr val="tx1"/>
                </a:solidFill>
              </a:rPr>
              <a:t>Such documentation may be general, or quite specific. More detail is usually better than less, so when in doubt, spell it out.</a:t>
            </a:r>
          </a:p>
          <a:p>
            <a:pPr eaLnBrk="1" hangingPunct="1"/>
            <a:r>
              <a:rPr lang="en-US" smtClean="0">
                <a:solidFill>
                  <a:schemeClr val="tx1"/>
                </a:solidFill>
              </a:rPr>
              <a:t>If standard algorithms, libraries or other tools are used, they should be clearly referenced.  In the case of libraries, GIS shape files and the like, be sure to document the source, version and date</a:t>
            </a:r>
          </a:p>
          <a:p>
            <a:pPr eaLnBrk="1" hangingPunct="1"/>
            <a:endParaRPr lang="en-US" smtClean="0">
              <a:solidFill>
                <a:schemeClr val="tx1"/>
              </a:solidFill>
            </a:endParaRPr>
          </a:p>
          <a:p>
            <a:pPr lvl="1" eaLnBrk="1" hangingPunct="1"/>
            <a:endParaRPr lang="en-US" smtClean="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27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1"/>
          <p:cNvSpPr>
            <a:spLocks noGrp="1" noChangeArrowheads="1"/>
          </p:cNvSpPr>
          <p:nvPr>
            <p:ph type="title"/>
          </p:nvPr>
        </p:nvSpPr>
        <p:spPr/>
        <p:txBody>
          <a:bodyPr/>
          <a:lstStyle/>
          <a:p>
            <a:pPr eaLnBrk="1" hangingPunct="1"/>
            <a:r>
              <a:rPr lang="en-US" smtClean="0"/>
              <a:t>Where and how to document</a:t>
            </a:r>
          </a:p>
        </p:txBody>
      </p:sp>
      <p:sp>
        <p:nvSpPr>
          <p:cNvPr id="32770" name="Rectangle 2"/>
          <p:cNvSpPr>
            <a:spLocks noGrp="1" noChangeArrowheads="1"/>
          </p:cNvSpPr>
          <p:nvPr>
            <p:ph type="body" idx="1"/>
          </p:nvPr>
        </p:nvSpPr>
        <p:spPr/>
        <p:txBody>
          <a:bodyPr/>
          <a:lstStyle/>
          <a:p>
            <a:pPr eaLnBrk="1" hangingPunct="1"/>
            <a:r>
              <a:rPr lang="en-US" smtClean="0">
                <a:solidFill>
                  <a:schemeClr val="tx1"/>
                </a:solidFill>
              </a:rPr>
              <a:t>Standards-based metadata records (ISO 19115-2, FGDC, and others) include areas in which various aspects of provenance and lineage may be documented, including</a:t>
            </a:r>
          </a:p>
          <a:p>
            <a:pPr lvl="1" eaLnBrk="1" hangingPunct="1"/>
            <a:r>
              <a:rPr lang="en-US" smtClean="0">
                <a:solidFill>
                  <a:schemeClr val="tx1"/>
                </a:solidFill>
              </a:rPr>
              <a:t>Data Quality</a:t>
            </a:r>
          </a:p>
          <a:p>
            <a:pPr lvl="1" eaLnBrk="1" hangingPunct="1"/>
            <a:r>
              <a:rPr lang="en-US" smtClean="0">
                <a:solidFill>
                  <a:schemeClr val="tx1"/>
                </a:solidFill>
              </a:rPr>
              <a:t>Source</a:t>
            </a:r>
          </a:p>
          <a:p>
            <a:pPr lvl="1" eaLnBrk="1" hangingPunct="1"/>
            <a:r>
              <a:rPr lang="en-US" smtClean="0">
                <a:solidFill>
                  <a:schemeClr val="tx1"/>
                </a:solidFill>
              </a:rPr>
              <a:t>Process steps</a:t>
            </a:r>
          </a:p>
          <a:p>
            <a:pPr lvl="1" eaLnBrk="1" hangingPunct="1"/>
            <a:r>
              <a:rPr lang="en-US" smtClean="0">
                <a:solidFill>
                  <a:schemeClr val="tx1"/>
                </a:solidFill>
              </a:rPr>
              <a:t>External citations and references</a:t>
            </a:r>
          </a:p>
          <a:p>
            <a:pPr eaLnBrk="1" hangingPunct="1"/>
            <a:r>
              <a:rPr lang="en-US" smtClean="0">
                <a:solidFill>
                  <a:schemeClr val="tx1"/>
                </a:solidFill>
              </a:rPr>
              <a:t>Do not let a lack of familiarity with standards put you off!</a:t>
            </a:r>
          </a:p>
          <a:p>
            <a:pPr lvl="1" eaLnBrk="1" hangingPunct="1"/>
            <a:r>
              <a:rPr lang="en-US" smtClean="0">
                <a:solidFill>
                  <a:schemeClr val="tx1"/>
                </a:solidFill>
              </a:rPr>
              <a:t>It is relatively easy to get assistance in creating standards-based metadata records from a comprehensive set of details captured during your research</a:t>
            </a:r>
          </a:p>
          <a:p>
            <a:pPr lvl="1" eaLnBrk="1" hangingPunct="1"/>
            <a:r>
              <a:rPr lang="en-US" smtClean="0">
                <a:solidFill>
                  <a:schemeClr val="tx1"/>
                </a:solidFill>
              </a:rPr>
              <a:t>It is very difficult to recreate details that were not recorded fully</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27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smtClean="0"/>
              <a:t>Provenance &amp; Context  </a:t>
            </a:r>
          </a:p>
        </p:txBody>
      </p:sp>
      <p:sp>
        <p:nvSpPr>
          <p:cNvPr id="48131" name="Rectangle 3"/>
          <p:cNvSpPr>
            <a:spLocks noGrp="1" noChangeArrowheads="1"/>
          </p:cNvSpPr>
          <p:nvPr>
            <p:ph type="body" sz="half" idx="2"/>
          </p:nvPr>
        </p:nvSpPr>
        <p:spPr>
          <a:xfrm>
            <a:off x="4445000" y="2590800"/>
            <a:ext cx="7988300" cy="6299200"/>
          </a:xfrm>
        </p:spPr>
        <p:txBody>
          <a:bodyPr/>
          <a:lstStyle/>
          <a:p>
            <a:r>
              <a:rPr lang="en-US" sz="3600" b="1" smtClean="0"/>
              <a:t>Preflight/Pre-Operations Calibration</a:t>
            </a:r>
          </a:p>
          <a:p>
            <a:r>
              <a:rPr lang="en-US" sz="3000" b="1" smtClean="0"/>
              <a:t> - 3.1.2 Preflight/Pre-operational Calibration Data</a:t>
            </a:r>
          </a:p>
          <a:p>
            <a:pPr lvl="1"/>
            <a:r>
              <a:rPr lang="en-US" b="1" smtClean="0"/>
              <a:t>Item Description</a:t>
            </a:r>
            <a:r>
              <a:rPr lang="en-US" smtClean="0"/>
              <a:t>: </a:t>
            </a:r>
            <a:r>
              <a:rPr lang="en-US" b="1" smtClean="0"/>
              <a:t>Numeric (digital data) files of Instrument/sensor characteristics</a:t>
            </a:r>
          </a:p>
          <a:p>
            <a:pPr lvl="2"/>
            <a:r>
              <a:rPr lang="en-US" smtClean="0"/>
              <a:t>including pre-flight or pre-operational performance measurements (e.g., spectral response, instrument geometric calibration (geo-location offsets), noise characteristics, etc.).</a:t>
            </a:r>
          </a:p>
          <a:p>
            <a:pPr lvl="1"/>
            <a:r>
              <a:rPr lang="en-US" b="1" smtClean="0"/>
              <a:t>Rationale</a:t>
            </a:r>
            <a:r>
              <a:rPr lang="en-US" smtClean="0"/>
              <a:t>: Measurements made before deploying instruments in space (or </a:t>
            </a:r>
            <a:r>
              <a:rPr lang="en-US" i="1" smtClean="0"/>
              <a:t>in situ</a:t>
            </a:r>
            <a:r>
              <a:rPr lang="en-US" smtClean="0"/>
              <a:t>) will help establish a baseline  </a:t>
            </a:r>
          </a:p>
        </p:txBody>
      </p:sp>
      <p:sp>
        <p:nvSpPr>
          <p:cNvPr id="48132" name="Text Box 4"/>
          <p:cNvSpPr txBox="1">
            <a:spLocks/>
          </p:cNvSpPr>
          <p:nvPr/>
        </p:nvSpPr>
        <p:spPr bwMode="auto">
          <a:xfrm>
            <a:off x="406400" y="2209800"/>
            <a:ext cx="3581400"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eaLnBrk="0" hangingPunct="0">
              <a:defRPr sz="4200">
                <a:solidFill>
                  <a:srgbClr val="000000"/>
                </a:solidFill>
                <a:latin typeface="Helvetica Neue Light"/>
                <a:ea typeface="ヒラギノ角ゴ ProN W3"/>
                <a:cs typeface="ヒラギノ角ゴ ProN W3"/>
                <a:sym typeface="Helvetica Neue Light"/>
              </a:defRPr>
            </a:lvl1pPr>
            <a:lvl2pPr marL="742950" indent="-285750" eaLnBrk="0" hangingPunct="0">
              <a:defRPr sz="4200">
                <a:solidFill>
                  <a:srgbClr val="000000"/>
                </a:solidFill>
                <a:latin typeface="Helvetica Neue Light"/>
                <a:ea typeface="ヒラギノ角ゴ ProN W3"/>
                <a:cs typeface="ヒラギノ角ゴ ProN W3"/>
                <a:sym typeface="Helvetica Neue Light"/>
              </a:defRPr>
            </a:lvl2pPr>
            <a:lvl3pPr marL="1143000" indent="-228600" eaLnBrk="0" hangingPunct="0">
              <a:defRPr sz="4200">
                <a:solidFill>
                  <a:srgbClr val="000000"/>
                </a:solidFill>
                <a:latin typeface="Helvetica Neue Light"/>
                <a:ea typeface="ヒラギノ角ゴ ProN W3"/>
                <a:cs typeface="ヒラギノ角ゴ ProN W3"/>
                <a:sym typeface="Helvetica Neue Light"/>
              </a:defRPr>
            </a:lvl3pPr>
            <a:lvl4pPr marL="1600200" indent="-228600" eaLnBrk="0" hangingPunct="0">
              <a:defRPr sz="4200">
                <a:solidFill>
                  <a:srgbClr val="000000"/>
                </a:solidFill>
                <a:latin typeface="Helvetica Neue Light"/>
                <a:ea typeface="ヒラギノ角ゴ ProN W3"/>
                <a:cs typeface="ヒラギノ角ゴ ProN W3"/>
                <a:sym typeface="Helvetica Neue Light"/>
              </a:defRPr>
            </a:lvl4pPr>
            <a:lvl5pPr marL="2057400" indent="-228600" eaLnBrk="0" hangingPunct="0">
              <a:defRPr sz="4200">
                <a:solidFill>
                  <a:srgbClr val="000000"/>
                </a:solidFill>
                <a:latin typeface="Helvetica Neue Light"/>
                <a:ea typeface="ヒラギノ角ゴ ProN W3"/>
                <a:cs typeface="ヒラギノ角ゴ ProN W3"/>
                <a:sym typeface="Helvetica Neue Light"/>
              </a:defRPr>
            </a:lvl5pPr>
            <a:lvl6pPr marL="25146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6pPr>
            <a:lvl7pPr marL="29718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7pPr>
            <a:lvl8pPr marL="34290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8pPr>
            <a:lvl9pPr marL="38862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9pPr>
          </a:lstStyle>
          <a:p>
            <a:pPr algn="ctr" eaLnBrk="1" hangingPunct="1">
              <a:spcBef>
                <a:spcPct val="50000"/>
              </a:spcBef>
            </a:pPr>
            <a:r>
              <a:rPr lang="en-US" i="1"/>
              <a:t>A Discipline Specific Example</a:t>
            </a:r>
            <a:r>
              <a:rPr lang="en-US"/>
              <a:t>    </a:t>
            </a:r>
          </a:p>
        </p:txBody>
      </p:sp>
      <p:pic>
        <p:nvPicPr>
          <p:cNvPr id="48133" name="Picture 5" descr="j0215086"/>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863600" y="4724400"/>
            <a:ext cx="3017838" cy="4724400"/>
          </a:xfrm>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smtClean="0"/>
              <a:t>Provenance &amp; Context  </a:t>
            </a:r>
          </a:p>
        </p:txBody>
      </p:sp>
      <p:sp>
        <p:nvSpPr>
          <p:cNvPr id="49155" name="Rectangle 3"/>
          <p:cNvSpPr>
            <a:spLocks noGrp="1" noChangeArrowheads="1"/>
          </p:cNvSpPr>
          <p:nvPr>
            <p:ph type="body" sz="half" idx="2"/>
          </p:nvPr>
        </p:nvSpPr>
        <p:spPr>
          <a:xfrm>
            <a:off x="5054600" y="2590800"/>
            <a:ext cx="7378700" cy="6299200"/>
          </a:xfrm>
        </p:spPr>
        <p:txBody>
          <a:bodyPr/>
          <a:lstStyle/>
          <a:p>
            <a:r>
              <a:rPr lang="en-US" sz="3000" smtClean="0"/>
              <a:t>NASA Earth Science Data Preservation Content Specification (</a:t>
            </a:r>
            <a:r>
              <a:rPr lang="en-US" sz="2400" smtClean="0"/>
              <a:t>published Nov 2011</a:t>
            </a:r>
            <a:r>
              <a:rPr lang="en-US" sz="3000" smtClean="0"/>
              <a:t>)</a:t>
            </a:r>
          </a:p>
          <a:p>
            <a:pPr lvl="1"/>
            <a:r>
              <a:rPr lang="en-US" sz="2400" smtClean="0"/>
              <a:t>Focused upon earth science data resulting from NASA’s missions</a:t>
            </a:r>
          </a:p>
          <a:p>
            <a:pPr lvl="1"/>
            <a:r>
              <a:rPr lang="en-US" sz="2400" smtClean="0"/>
              <a:t>Includes reference to a separate Metadata Requirements document for NASA Earth Science data products</a:t>
            </a:r>
          </a:p>
          <a:p>
            <a:pPr lvl="1"/>
            <a:r>
              <a:rPr lang="en-US" sz="2400" smtClean="0"/>
              <a:t>Categorizes content into 8 areas:</a:t>
            </a:r>
          </a:p>
          <a:p>
            <a:pPr lvl="2"/>
            <a:r>
              <a:rPr lang="en-US" sz="2000" smtClean="0"/>
              <a:t>Preflight/Pre-Operations Calibration, Science Data Products, Science Data Product Documentation, Mission Data Calibration, Science Data Product Software, Science Data Product Algorithm Input, Science Data Product Validation &amp; Science Data Software Tools </a:t>
            </a:r>
          </a:p>
          <a:p>
            <a:pPr lvl="2"/>
            <a:r>
              <a:rPr lang="en-US" sz="2000" smtClean="0"/>
              <a:t>Describes </a:t>
            </a:r>
            <a:r>
              <a:rPr lang="en-US" sz="2000" b="1" smtClean="0"/>
              <a:t>rationale</a:t>
            </a:r>
            <a:r>
              <a:rPr lang="en-US" sz="2000" smtClean="0"/>
              <a:t> for each, see example</a:t>
            </a:r>
          </a:p>
        </p:txBody>
      </p:sp>
      <p:sp>
        <p:nvSpPr>
          <p:cNvPr id="49156" name="Text Box 4"/>
          <p:cNvSpPr txBox="1">
            <a:spLocks/>
          </p:cNvSpPr>
          <p:nvPr/>
        </p:nvSpPr>
        <p:spPr bwMode="auto">
          <a:xfrm>
            <a:off x="406400" y="2209800"/>
            <a:ext cx="3581400"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eaLnBrk="0" hangingPunct="0">
              <a:defRPr sz="4200">
                <a:solidFill>
                  <a:srgbClr val="000000"/>
                </a:solidFill>
                <a:latin typeface="Helvetica Neue Light"/>
                <a:ea typeface="ヒラギノ角ゴ ProN W3"/>
                <a:cs typeface="ヒラギノ角ゴ ProN W3"/>
                <a:sym typeface="Helvetica Neue Light"/>
              </a:defRPr>
            </a:lvl1pPr>
            <a:lvl2pPr marL="742950" indent="-285750" eaLnBrk="0" hangingPunct="0">
              <a:defRPr sz="4200">
                <a:solidFill>
                  <a:srgbClr val="000000"/>
                </a:solidFill>
                <a:latin typeface="Helvetica Neue Light"/>
                <a:ea typeface="ヒラギノ角ゴ ProN W3"/>
                <a:cs typeface="ヒラギノ角ゴ ProN W3"/>
                <a:sym typeface="Helvetica Neue Light"/>
              </a:defRPr>
            </a:lvl2pPr>
            <a:lvl3pPr marL="1143000" indent="-228600" eaLnBrk="0" hangingPunct="0">
              <a:defRPr sz="4200">
                <a:solidFill>
                  <a:srgbClr val="000000"/>
                </a:solidFill>
                <a:latin typeface="Helvetica Neue Light"/>
                <a:ea typeface="ヒラギノ角ゴ ProN W3"/>
                <a:cs typeface="ヒラギノ角ゴ ProN W3"/>
                <a:sym typeface="Helvetica Neue Light"/>
              </a:defRPr>
            </a:lvl3pPr>
            <a:lvl4pPr marL="1600200" indent="-228600" eaLnBrk="0" hangingPunct="0">
              <a:defRPr sz="4200">
                <a:solidFill>
                  <a:srgbClr val="000000"/>
                </a:solidFill>
                <a:latin typeface="Helvetica Neue Light"/>
                <a:ea typeface="ヒラギノ角ゴ ProN W3"/>
                <a:cs typeface="ヒラギノ角ゴ ProN W3"/>
                <a:sym typeface="Helvetica Neue Light"/>
              </a:defRPr>
            </a:lvl4pPr>
            <a:lvl5pPr marL="2057400" indent="-228600" eaLnBrk="0" hangingPunct="0">
              <a:defRPr sz="4200">
                <a:solidFill>
                  <a:srgbClr val="000000"/>
                </a:solidFill>
                <a:latin typeface="Helvetica Neue Light"/>
                <a:ea typeface="ヒラギノ角ゴ ProN W3"/>
                <a:cs typeface="ヒラギノ角ゴ ProN W3"/>
                <a:sym typeface="Helvetica Neue Light"/>
              </a:defRPr>
            </a:lvl5pPr>
            <a:lvl6pPr marL="25146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6pPr>
            <a:lvl7pPr marL="29718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7pPr>
            <a:lvl8pPr marL="34290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8pPr>
            <a:lvl9pPr marL="38862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9pPr>
          </a:lstStyle>
          <a:p>
            <a:pPr algn="ctr" eaLnBrk="1" hangingPunct="1">
              <a:spcBef>
                <a:spcPct val="50000"/>
              </a:spcBef>
            </a:pPr>
            <a:r>
              <a:rPr lang="en-US" i="1"/>
              <a:t>A Discipline Specific Example</a:t>
            </a:r>
            <a:r>
              <a:rPr lang="en-US"/>
              <a:t>    </a:t>
            </a:r>
          </a:p>
        </p:txBody>
      </p:sp>
      <p:pic>
        <p:nvPicPr>
          <p:cNvPr id="49157" name="Picture 5" descr="j0215086"/>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863600" y="4724400"/>
            <a:ext cx="3017838" cy="4724400"/>
          </a:xfrm>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6" name="Picture 6" descr="C:\Users\nhoebel\AppData\Local\Microsoft\Windows\Temporary Internet Files\Content.IE5\0QVJ7H3X\MP90043937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177" y="609600"/>
            <a:ext cx="2187325" cy="1447800"/>
          </a:xfrm>
          <a:prstGeom prst="rect">
            <a:avLst/>
          </a:prstGeom>
          <a:noFill/>
          <a:extLst>
            <a:ext uri="{909E8E84-426E-40DD-AFC4-6F175D3DCCD1}">
              <a14:hiddenFill xmlns:a14="http://schemas.microsoft.com/office/drawing/2010/main">
                <a:solidFill>
                  <a:srgbClr val="FFFFFF"/>
                </a:solidFill>
              </a14:hiddenFill>
            </a:ext>
          </a:extLst>
        </p:spPr>
      </p:pic>
      <p:sp>
        <p:nvSpPr>
          <p:cNvPr id="51203" name="Content Placeholder 2"/>
          <p:cNvSpPr>
            <a:spLocks noGrp="1"/>
          </p:cNvSpPr>
          <p:nvPr>
            <p:ph type="body" sz="half" idx="1"/>
          </p:nvPr>
        </p:nvSpPr>
        <p:spPr/>
        <p:txBody>
          <a:bodyPr/>
          <a:lstStyle/>
          <a:p>
            <a:pPr>
              <a:spcAft>
                <a:spcPts val="600"/>
              </a:spcAft>
            </a:pPr>
            <a:r>
              <a:rPr lang="en-US" sz="3000" dirty="0" smtClean="0"/>
              <a:t>Why is it needed?</a:t>
            </a:r>
          </a:p>
          <a:p>
            <a:pPr lvl="1">
              <a:spcAft>
                <a:spcPts val="600"/>
              </a:spcAft>
            </a:pPr>
            <a:r>
              <a:rPr lang="en-US" dirty="0" smtClean="0"/>
              <a:t>To convey to the user the nature and content of the data</a:t>
            </a:r>
          </a:p>
          <a:p>
            <a:pPr lvl="1">
              <a:spcAft>
                <a:spcPts val="600"/>
              </a:spcAft>
            </a:pPr>
            <a:r>
              <a:rPr lang="en-US" dirty="0" smtClean="0"/>
              <a:t>To help the user determine if a particular data set meets the users’ needs</a:t>
            </a:r>
          </a:p>
          <a:p>
            <a:pPr lvl="1">
              <a:spcAft>
                <a:spcPts val="600"/>
              </a:spcAft>
            </a:pPr>
            <a:r>
              <a:rPr lang="en-US" dirty="0" smtClean="0"/>
              <a:t>To provide the information necessary to create a citation for the data set</a:t>
            </a:r>
          </a:p>
          <a:p>
            <a:pPr lvl="1">
              <a:spcAft>
                <a:spcPts val="600"/>
              </a:spcAft>
            </a:pPr>
            <a:r>
              <a:rPr lang="en-US" dirty="0" smtClean="0"/>
              <a:t>Used to “feed” data catalogs / libraries, information portals, citation systems </a:t>
            </a:r>
          </a:p>
          <a:p>
            <a:pPr lvl="1">
              <a:spcAft>
                <a:spcPts val="600"/>
              </a:spcAft>
            </a:pPr>
            <a:r>
              <a:rPr lang="en-US" dirty="0" smtClean="0"/>
              <a:t>Can be used to describe or trigger restriction on access to data, and on use of the data</a:t>
            </a:r>
          </a:p>
          <a:p>
            <a:pPr lvl="1">
              <a:spcAft>
                <a:spcPts val="600"/>
              </a:spcAft>
            </a:pPr>
            <a:endParaRPr lang="en-US" dirty="0" smtClean="0"/>
          </a:p>
        </p:txBody>
      </p:sp>
      <p:sp>
        <p:nvSpPr>
          <p:cNvPr id="51204" name="Rectangle 4"/>
          <p:cNvSpPr>
            <a:spLocks noGrp="1" noChangeArrowheads="1"/>
          </p:cNvSpPr>
          <p:nvPr>
            <p:ph type="body" sz="half" idx="2"/>
          </p:nvPr>
        </p:nvSpPr>
        <p:spPr/>
        <p:txBody>
          <a:bodyPr/>
          <a:lstStyle/>
          <a:p>
            <a:r>
              <a:rPr lang="en-US" sz="3000" smtClean="0"/>
              <a:t>What is it?</a:t>
            </a:r>
          </a:p>
          <a:p>
            <a:pPr lvl="1">
              <a:spcAft>
                <a:spcPts val="600"/>
              </a:spcAft>
            </a:pPr>
            <a:r>
              <a:rPr lang="en-US" smtClean="0"/>
              <a:t>Descriptive information that provides essential information to meet the key first question (primarily, </a:t>
            </a:r>
            <a:r>
              <a:rPr lang="en-US" b="1" u="sng" smtClean="0"/>
              <a:t>finding</a:t>
            </a:r>
            <a:r>
              <a:rPr lang="en-US" smtClean="0"/>
              <a:t>)</a:t>
            </a:r>
          </a:p>
          <a:p>
            <a:pPr lvl="2">
              <a:spcAft>
                <a:spcPts val="600"/>
              </a:spcAft>
            </a:pPr>
            <a:r>
              <a:rPr lang="en-US" smtClean="0"/>
              <a:t>Can be applied at / describe different levels, i.e., “collection”, data set, and item level</a:t>
            </a:r>
          </a:p>
          <a:p>
            <a:pPr lvl="2">
              <a:spcAft>
                <a:spcPts val="600"/>
              </a:spcAft>
            </a:pPr>
            <a:r>
              <a:rPr lang="en-US" sz="1800" smtClean="0"/>
              <a:t>Will usually contain less information than other types of metadata (i.e. use metadata, granule metadata)</a:t>
            </a:r>
          </a:p>
          <a:p>
            <a:pPr lvl="2">
              <a:spcAft>
                <a:spcPts val="600"/>
              </a:spcAft>
            </a:pPr>
            <a:r>
              <a:rPr lang="en-US" smtClean="0"/>
              <a:t>Contains a set of quantitative and/or qualitative measurements and distinguishes that set from other similar measurement sets</a:t>
            </a:r>
            <a:endParaRPr lang="en-US" sz="1800" smtClean="0"/>
          </a:p>
          <a:p>
            <a:pPr lvl="2">
              <a:spcAft>
                <a:spcPts val="600"/>
              </a:spcAft>
            </a:pPr>
            <a:r>
              <a:rPr lang="en-US" smtClean="0"/>
              <a:t>Should use a controlled keyword vocabulary to provide normalized discovery of data (expressed in various ways, e.g., thesauri, ontologies, etc.)</a:t>
            </a:r>
          </a:p>
        </p:txBody>
      </p:sp>
      <p:sp>
        <p:nvSpPr>
          <p:cNvPr id="51202" name="Title 1"/>
          <p:cNvSpPr>
            <a:spLocks noGrp="1"/>
          </p:cNvSpPr>
          <p:nvPr>
            <p:ph type="title"/>
          </p:nvPr>
        </p:nvSpPr>
        <p:spPr>
          <a:xfrm>
            <a:off x="558800" y="572311"/>
            <a:ext cx="11861800" cy="1397000"/>
          </a:xfrm>
        </p:spPr>
        <p:txBody>
          <a:bodyPr/>
          <a:lstStyle/>
          <a:p>
            <a:r>
              <a:rPr lang="en-US" dirty="0" smtClean="0"/>
              <a:t>		Discovery </a:t>
            </a:r>
            <a:r>
              <a:rPr lang="en-US" dirty="0" smtClean="0"/>
              <a:t>&amp; Citation Metadata</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idx="4294967295"/>
          </p:nvPr>
        </p:nvSpPr>
        <p:spPr/>
        <p:txBody>
          <a:bodyPr/>
          <a:lstStyle/>
          <a:p>
            <a:r>
              <a:rPr lang="en-US" smtClean="0"/>
              <a:t>Categories of Discovery Level </a:t>
            </a:r>
            <a:br>
              <a:rPr lang="en-US" smtClean="0"/>
            </a:br>
            <a:r>
              <a:rPr lang="en-US" smtClean="0"/>
              <a:t>Metadata</a:t>
            </a:r>
          </a:p>
        </p:txBody>
      </p:sp>
      <p:graphicFrame>
        <p:nvGraphicFramePr>
          <p:cNvPr id="5" name="Content Placeholder 4"/>
          <p:cNvGraphicFramePr>
            <a:graphicFrameLocks noGrp="1"/>
          </p:cNvGraphicFramePr>
          <p:nvPr>
            <p:ph idx="4294967295"/>
          </p:nvPr>
        </p:nvGraphicFramePr>
        <p:xfrm>
          <a:off x="571500" y="2324100"/>
          <a:ext cx="11861800" cy="6565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smtClean="0"/>
              <a:t>What does a metadata record look like?</a:t>
            </a:r>
          </a:p>
        </p:txBody>
      </p:sp>
      <p:sp>
        <p:nvSpPr>
          <p:cNvPr id="53251" name="Content Placeholder 2"/>
          <p:cNvSpPr>
            <a:spLocks noGrp="1"/>
          </p:cNvSpPr>
          <p:nvPr>
            <p:ph idx="1"/>
          </p:nvPr>
        </p:nvSpPr>
        <p:spPr/>
        <p:txBody>
          <a:bodyPr/>
          <a:lstStyle/>
          <a:p>
            <a:r>
              <a:rPr lang="en-US" smtClean="0"/>
              <a:t>Human readable, e.g., as result from your favorite search tool </a:t>
            </a:r>
            <a:r>
              <a:rPr lang="en-US" sz="1800" smtClean="0"/>
              <a:t>(full record example of following screen shot at: </a:t>
            </a:r>
            <a:r>
              <a:rPr lang="en-US" sz="1800" u="sng" smtClean="0">
                <a:hlinkClick r:id="rId2"/>
              </a:rPr>
              <a:t>http://mercury.ornl.gov/ornldaac/send/xsltText2;jsessionid=477B8A0DB8D7F17CBFFCD04CB0FB528F?fileURL=d%3A\mercury_instances\ornldaac\daac\harvested\record810.xml&amp;full_datasource=DAAC+Datasets&amp;full_queryString=+text+%3A+randerson+AND+%28+datasource+%3A%28+daac+daac++%29+%29+&amp;ds_id=849</a:t>
            </a:r>
            <a:r>
              <a:rPr lang="en-US" sz="1800" u="sng" smtClean="0"/>
              <a:t>)</a:t>
            </a:r>
            <a:endParaRPr lang="en-US" sz="1800" smtClean="0"/>
          </a:p>
          <a:p>
            <a:endParaRPr lang="en-US" smtClean="0"/>
          </a:p>
          <a:p>
            <a:r>
              <a:rPr lang="en-US" smtClean="0"/>
              <a:t>Machine readable:  behind the scenes</a:t>
            </a:r>
          </a:p>
          <a:p>
            <a:pPr lvl="1"/>
            <a:r>
              <a:rPr lang="en-US" smtClean="0"/>
              <a:t>As Text</a:t>
            </a:r>
          </a:p>
          <a:p>
            <a:pPr lvl="1"/>
            <a:r>
              <a:rPr lang="en-US" smtClean="0"/>
              <a:t>As HTML</a:t>
            </a:r>
          </a:p>
          <a:p>
            <a:pPr lvl="1"/>
            <a:r>
              <a:rPr lang="en-US" smtClean="0"/>
              <a:t>As XML</a:t>
            </a: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2"/>
          <p:cNvSpPr>
            <a:spLocks noGrp="1"/>
          </p:cNvSpPr>
          <p:nvPr>
            <p:ph type="title"/>
          </p:nvPr>
        </p:nvSpPr>
        <p:spPr/>
        <p:txBody>
          <a:bodyPr/>
          <a:lstStyle/>
          <a:p>
            <a:r>
              <a:rPr lang="en-US" i="1" dirty="0" smtClean="0"/>
              <a:t>Human </a:t>
            </a:r>
            <a:r>
              <a:rPr lang="en-US" i="1" dirty="0" smtClean="0"/>
              <a:t>readable:</a:t>
            </a:r>
            <a:br>
              <a:rPr lang="en-US" i="1" dirty="0" smtClean="0"/>
            </a:br>
            <a:r>
              <a:rPr lang="en-US" i="1" dirty="0" smtClean="0"/>
              <a:t>  A Sample Search Result</a:t>
            </a:r>
          </a:p>
        </p:txBody>
      </p:sp>
      <p:pic>
        <p:nvPicPr>
          <p:cNvPr id="5427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57288" y="2133600"/>
            <a:ext cx="10744200" cy="70485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AutoShape 5"/>
          <p:cNvSpPr>
            <a:spLocks noChangeArrowheads="1"/>
          </p:cNvSpPr>
          <p:nvPr/>
        </p:nvSpPr>
        <p:spPr bwMode="auto">
          <a:xfrm rot="2241194">
            <a:off x="11229975" y="5957888"/>
            <a:ext cx="439738" cy="1163637"/>
          </a:xfrm>
          <a:prstGeom prst="downArrow">
            <a:avLst>
              <a:gd name="adj1" fmla="val 50000"/>
              <a:gd name="adj2" fmla="val 66155"/>
            </a:avLst>
          </a:prstGeom>
          <a:solidFill>
            <a:srgbClr val="3366CC"/>
          </a:solidFill>
          <a:ln w="9525">
            <a:solidFill>
              <a:srgbClr val="003399"/>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a:cs typeface="+mn-cs"/>
            </a:endParaRPr>
          </a:p>
        </p:txBody>
      </p:sp>
      <p:sp>
        <p:nvSpPr>
          <p:cNvPr id="7" name="Text Box 3"/>
          <p:cNvSpPr txBox="1">
            <a:spLocks noChangeArrowheads="1"/>
          </p:cNvSpPr>
          <p:nvPr/>
        </p:nvSpPr>
        <p:spPr bwMode="auto">
          <a:xfrm>
            <a:off x="6578600" y="5181600"/>
            <a:ext cx="6265863" cy="646113"/>
          </a:xfrm>
          <a:prstGeom prst="rect">
            <a:avLst/>
          </a:prstGeom>
          <a:solidFill>
            <a:schemeClr val="bg1"/>
          </a:solidFill>
          <a:ln w="19050">
            <a:solidFill>
              <a:schemeClr val="tx1"/>
            </a:solidFill>
            <a:miter lim="800000"/>
            <a:headEnd/>
            <a:tailEnd/>
          </a:ln>
          <a:effectLst>
            <a:outerShdw blurRad="63500" dist="107763" dir="2700000" algn="ctr" rotWithShape="0">
              <a:schemeClr val="tx1">
                <a:alpha val="50000"/>
              </a:schemeClr>
            </a:outerShdw>
          </a:effectLst>
        </p:spPr>
        <p:txBody>
          <a:bodyPr wrap="none">
            <a:spAutoFit/>
          </a:bodyPr>
          <a:lstStyle/>
          <a:p>
            <a:pPr algn="ctr">
              <a:defRPr/>
            </a:pPr>
            <a:r>
              <a:rPr lang="en-US" sz="3600" dirty="0">
                <a:solidFill>
                  <a:srgbClr val="333399"/>
                </a:solidFill>
                <a:latin typeface="Arial" charset="0"/>
                <a:cs typeface="+mn-cs"/>
              </a:rPr>
              <a:t>DAAC-recommended Citation </a:t>
            </a: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2"/>
          <p:cNvSpPr>
            <a:spLocks noGrp="1"/>
          </p:cNvSpPr>
          <p:nvPr>
            <p:ph type="title"/>
          </p:nvPr>
        </p:nvSpPr>
        <p:spPr/>
        <p:txBody>
          <a:bodyPr/>
          <a:lstStyle/>
          <a:p>
            <a:r>
              <a:rPr lang="en-US" i="1" smtClean="0"/>
              <a:t>Machine readable:</a:t>
            </a:r>
            <a:br>
              <a:rPr lang="en-US" i="1" smtClean="0"/>
            </a:br>
            <a:r>
              <a:rPr lang="en-US" i="1" smtClean="0"/>
              <a:t>  A Sample Metadata Record – as text</a:t>
            </a:r>
          </a:p>
        </p:txBody>
      </p:sp>
      <p:pic>
        <p:nvPicPr>
          <p:cNvPr id="5529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4000" y="2133600"/>
            <a:ext cx="12344400" cy="736123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smtClean="0">
                <a:solidFill>
                  <a:srgbClr val="216795"/>
                </a:solidFill>
              </a:rPr>
              <a:t>Definition of Metadata </a:t>
            </a:r>
          </a:p>
        </p:txBody>
      </p:sp>
      <p:sp>
        <p:nvSpPr>
          <p:cNvPr id="18435" name="Text Box 3"/>
          <p:cNvSpPr txBox="1">
            <a:spLocks noChangeArrowheads="1"/>
          </p:cNvSpPr>
          <p:nvPr/>
        </p:nvSpPr>
        <p:spPr bwMode="auto">
          <a:xfrm>
            <a:off x="2276475" y="3228975"/>
            <a:ext cx="8343900" cy="4102100"/>
          </a:xfrm>
          <a:prstGeom prst="rect">
            <a:avLst/>
          </a:prstGeom>
          <a:noFill/>
          <a:ln w="9525">
            <a:noFill/>
            <a:miter lim="800000"/>
            <a:headEnd/>
            <a:tailEnd/>
          </a:ln>
        </p:spPr>
        <p:txBody>
          <a:bodyPr lIns="130046" tIns="65023" rIns="130046" bIns="65023">
            <a:spAutoFit/>
          </a:bodyPr>
          <a:lstStyle/>
          <a:p>
            <a:pPr algn="ctr" eaLnBrk="0" hangingPunct="0">
              <a:defRPr/>
            </a:pPr>
            <a:r>
              <a:rPr lang="en-US" sz="4300" b="1" dirty="0">
                <a:latin typeface="+mn-lt"/>
                <a:ea typeface="ヒラギノ角ゴ ProN W3" charset="0"/>
                <a:cs typeface="+mn-cs"/>
                <a:sym typeface="Helvetica Neue Light" charset="0"/>
              </a:rPr>
              <a:t>Information to let you </a:t>
            </a:r>
            <a:r>
              <a:rPr lang="en-US" sz="4300" b="1" dirty="0">
                <a:latin typeface="+mn-lt"/>
                <a:ea typeface="ヒラギノ角ゴ ProN W3" charset="0"/>
                <a:cs typeface="+mn-cs"/>
                <a:sym typeface="Helvetica Neue Light" charset="0"/>
              </a:rPr>
              <a:t>&amp; others </a:t>
            </a:r>
            <a:r>
              <a:rPr lang="en-US" sz="4300" b="1" u="sng" dirty="0">
                <a:latin typeface="+mn-lt"/>
                <a:ea typeface="ヒラギノ角ゴ ProN W3" charset="0"/>
                <a:cs typeface="+mn-cs"/>
                <a:sym typeface="Helvetica Neue Light" charset="0"/>
              </a:rPr>
              <a:t>find</a:t>
            </a:r>
            <a:r>
              <a:rPr lang="en-US" sz="4300" b="1" dirty="0">
                <a:latin typeface="+mn-lt"/>
                <a:ea typeface="ヒラギノ角ゴ ProN W3" charset="0"/>
                <a:cs typeface="+mn-cs"/>
                <a:sym typeface="Helvetica Neue Light" charset="0"/>
              </a:rPr>
              <a:t>, </a:t>
            </a:r>
            <a:r>
              <a:rPr lang="en-US" sz="4300" b="1" u="sng" dirty="0">
                <a:latin typeface="+mn-lt"/>
                <a:ea typeface="ヒラギノ角ゴ ProN W3" charset="0"/>
                <a:cs typeface="+mn-cs"/>
                <a:sym typeface="Helvetica Neue Light" charset="0"/>
              </a:rPr>
              <a:t>understand</a:t>
            </a:r>
            <a:r>
              <a:rPr lang="en-US" sz="4300" b="1" dirty="0">
                <a:latin typeface="+mn-lt"/>
                <a:ea typeface="ヒラギノ角ゴ ProN W3" charset="0"/>
                <a:cs typeface="+mn-cs"/>
                <a:sym typeface="Helvetica Neue Light" charset="0"/>
              </a:rPr>
              <a:t>, </a:t>
            </a:r>
            <a:r>
              <a:rPr lang="en-US" sz="4300" b="1" u="sng" dirty="0">
                <a:latin typeface="+mn-lt"/>
                <a:ea typeface="ヒラギノ角ゴ ProN W3" charset="0"/>
                <a:cs typeface="+mn-cs"/>
                <a:sym typeface="Helvetica Neue Light" charset="0"/>
              </a:rPr>
              <a:t>use</a:t>
            </a:r>
            <a:r>
              <a:rPr lang="en-US" sz="4300" b="1" dirty="0">
                <a:latin typeface="+mn-lt"/>
                <a:ea typeface="ヒラギノ角ゴ ProN W3" charset="0"/>
                <a:cs typeface="+mn-cs"/>
                <a:sym typeface="Helvetica Neue Light" charset="0"/>
              </a:rPr>
              <a:t> and </a:t>
            </a:r>
            <a:r>
              <a:rPr lang="en-US" sz="4300" b="1" u="sng" dirty="0">
                <a:latin typeface="+mn-lt"/>
                <a:ea typeface="ヒラギノ角ゴ ProN W3" charset="0"/>
                <a:cs typeface="+mn-cs"/>
                <a:sym typeface="Helvetica Neue Light" charset="0"/>
              </a:rPr>
              <a:t>archive</a:t>
            </a:r>
            <a:r>
              <a:rPr lang="en-US" sz="4300" b="1" dirty="0">
                <a:latin typeface="+mn-lt"/>
                <a:ea typeface="ヒラギノ角ゴ ProN W3" charset="0"/>
                <a:cs typeface="+mn-cs"/>
                <a:sym typeface="Helvetica Neue Light" charset="0"/>
              </a:rPr>
              <a:t> your data</a:t>
            </a:r>
            <a:endParaRPr lang="en-US" sz="4300" b="1" dirty="0">
              <a:latin typeface="+mn-lt"/>
              <a:ea typeface="ヒラギノ角ゴ ProN W3" charset="0"/>
              <a:cs typeface="+mn-cs"/>
              <a:sym typeface="Helvetica Neue Light" charset="0"/>
            </a:endParaRPr>
          </a:p>
          <a:p>
            <a:pPr lvl="1" algn="ctr" eaLnBrk="0" hangingPunct="0">
              <a:defRPr/>
            </a:pPr>
            <a:r>
              <a:rPr lang="en-US" sz="4300" i="1" dirty="0">
                <a:latin typeface="+mn-lt"/>
                <a:ea typeface="ヒラギノ角ゴ ProN W3" charset="0"/>
                <a:cs typeface="+mn-cs"/>
                <a:sym typeface="Helvetica Neue Light" charset="0"/>
              </a:rPr>
              <a:t>descriptions</a:t>
            </a:r>
            <a:r>
              <a:rPr lang="en-US" sz="4300" b="1" i="1" dirty="0">
                <a:latin typeface="+mn-lt"/>
                <a:ea typeface="ヒラギノ角ゴ ProN W3" charset="0"/>
                <a:cs typeface="+mn-cs"/>
                <a:sym typeface="Helvetica Neue Light" charset="0"/>
              </a:rPr>
              <a:t> </a:t>
            </a:r>
          </a:p>
          <a:p>
            <a:pPr lvl="1" algn="ctr" eaLnBrk="0" hangingPunct="0">
              <a:defRPr/>
            </a:pPr>
            <a:r>
              <a:rPr lang="en-US" sz="4300" i="1" dirty="0">
                <a:latin typeface="+mn-lt"/>
                <a:ea typeface="ヒラギノ角ゴ ProN W3" charset="0"/>
                <a:cs typeface="+mn-cs"/>
                <a:sym typeface="Helvetica Neue Light" charset="0"/>
              </a:rPr>
              <a:t>descriptors aka keywords</a:t>
            </a:r>
            <a:endParaRPr lang="en-US" sz="4300" i="1" dirty="0">
              <a:latin typeface="+mn-lt"/>
              <a:ea typeface="ヒラギノ角ゴ ProN W3" charset="0"/>
              <a:cs typeface="+mn-cs"/>
              <a:sym typeface="Helvetica Neue Light" charset="0"/>
            </a:endParaRPr>
          </a:p>
          <a:p>
            <a:pPr lvl="1" algn="ctr" eaLnBrk="0" hangingPunct="0">
              <a:defRPr/>
            </a:pPr>
            <a:r>
              <a:rPr lang="en-US" sz="4300" i="1" dirty="0">
                <a:latin typeface="+mn-lt"/>
                <a:ea typeface="ヒラギノ角ゴ ProN W3" charset="0"/>
                <a:cs typeface="+mn-cs"/>
                <a:sym typeface="Helvetica Neue Light" charset="0"/>
              </a:rPr>
              <a:t>documentation</a:t>
            </a:r>
            <a:endParaRPr lang="en-US" sz="4600" dirty="0">
              <a:latin typeface="+mn-lt"/>
              <a:ea typeface="ヒラギノ角ゴ ProN W3" charset="0"/>
              <a:cs typeface="+mn-cs"/>
              <a:sym typeface="Helvetica Neue Light" charset="0"/>
            </a:endParaRPr>
          </a:p>
        </p:txBody>
      </p:sp>
      <p:sp>
        <p:nvSpPr>
          <p:cNvPr id="29700" name="Slide Number Placeholder 3"/>
          <p:cNvSpPr>
            <a:spLocks noGrp="1"/>
          </p:cNvSpPr>
          <p:nvPr>
            <p:ph type="sldNum" sz="quarter" idx="4294967295"/>
          </p:nvPr>
        </p:nvSpPr>
        <p:spPr bwMode="auto">
          <a:xfrm>
            <a:off x="9931400" y="9320213"/>
            <a:ext cx="3033713" cy="433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lstStyle>
            <a:lvl1pPr eaLnBrk="0" hangingPunct="0">
              <a:defRPr sz="4200">
                <a:solidFill>
                  <a:srgbClr val="000000"/>
                </a:solidFill>
                <a:latin typeface="Helvetica Neue Light"/>
                <a:ea typeface="ヒラギノ角ゴ ProN W3"/>
                <a:cs typeface="ヒラギノ角ゴ ProN W3"/>
                <a:sym typeface="Helvetica Neue Light"/>
              </a:defRPr>
            </a:lvl1pPr>
            <a:lvl2pPr marL="742950" indent="-285750" eaLnBrk="0" hangingPunct="0">
              <a:defRPr sz="4200">
                <a:solidFill>
                  <a:srgbClr val="000000"/>
                </a:solidFill>
                <a:latin typeface="Helvetica Neue Light"/>
                <a:ea typeface="ヒラギノ角ゴ ProN W3"/>
                <a:cs typeface="ヒラギノ角ゴ ProN W3"/>
                <a:sym typeface="Helvetica Neue Light"/>
              </a:defRPr>
            </a:lvl2pPr>
            <a:lvl3pPr marL="1143000" indent="-228600" eaLnBrk="0" hangingPunct="0">
              <a:defRPr sz="4200">
                <a:solidFill>
                  <a:srgbClr val="000000"/>
                </a:solidFill>
                <a:latin typeface="Helvetica Neue Light"/>
                <a:ea typeface="ヒラギノ角ゴ ProN W3"/>
                <a:cs typeface="ヒラギノ角ゴ ProN W3"/>
                <a:sym typeface="Helvetica Neue Light"/>
              </a:defRPr>
            </a:lvl3pPr>
            <a:lvl4pPr marL="1600200" indent="-228600" eaLnBrk="0" hangingPunct="0">
              <a:defRPr sz="4200">
                <a:solidFill>
                  <a:srgbClr val="000000"/>
                </a:solidFill>
                <a:latin typeface="Helvetica Neue Light"/>
                <a:ea typeface="ヒラギノ角ゴ ProN W3"/>
                <a:cs typeface="ヒラギノ角ゴ ProN W3"/>
                <a:sym typeface="Helvetica Neue Light"/>
              </a:defRPr>
            </a:lvl4pPr>
            <a:lvl5pPr marL="2057400" indent="-228600" eaLnBrk="0" hangingPunct="0">
              <a:defRPr sz="4200">
                <a:solidFill>
                  <a:srgbClr val="000000"/>
                </a:solidFill>
                <a:latin typeface="Helvetica Neue Light"/>
                <a:ea typeface="ヒラギノ角ゴ ProN W3"/>
                <a:cs typeface="ヒラギノ角ゴ ProN W3"/>
                <a:sym typeface="Helvetica Neue Light"/>
              </a:defRPr>
            </a:lvl5pPr>
            <a:lvl6pPr marL="25146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6pPr>
            <a:lvl7pPr marL="29718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7pPr>
            <a:lvl8pPr marL="34290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8pPr>
            <a:lvl9pPr marL="38862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9pPr>
          </a:lstStyle>
          <a:p>
            <a:pPr eaLnBrk="1" hangingPunct="1"/>
            <a:fld id="{567CDD60-A9CB-44EC-84A9-CD226C5F5BFB}" type="slidenum">
              <a:rPr lang="en-US" sz="1800" smtClean="0"/>
              <a:pPr eaLnBrk="1" hangingPunct="1"/>
              <a:t>3</a:t>
            </a:fld>
            <a:endParaRPr lang="en-US" sz="1800" smtClean="0"/>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2"/>
          <p:cNvSpPr>
            <a:spLocks noGrp="1"/>
          </p:cNvSpPr>
          <p:nvPr>
            <p:ph type="title"/>
          </p:nvPr>
        </p:nvSpPr>
        <p:spPr/>
        <p:txBody>
          <a:bodyPr/>
          <a:lstStyle/>
          <a:p>
            <a:r>
              <a:rPr lang="en-US" i="1" smtClean="0"/>
              <a:t>Machine readable:  </a:t>
            </a:r>
            <a:br>
              <a:rPr lang="en-US" i="1" smtClean="0"/>
            </a:br>
            <a:r>
              <a:rPr lang="en-US" i="1" smtClean="0"/>
              <a:t>  A Sample Metadata Record – as HTML</a:t>
            </a:r>
          </a:p>
        </p:txBody>
      </p:sp>
      <p:pic>
        <p:nvPicPr>
          <p:cNvPr id="5632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39800" y="2209800"/>
            <a:ext cx="11245850" cy="70199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2"/>
          <p:cNvSpPr>
            <a:spLocks noGrp="1"/>
          </p:cNvSpPr>
          <p:nvPr>
            <p:ph type="title"/>
          </p:nvPr>
        </p:nvSpPr>
        <p:spPr/>
        <p:txBody>
          <a:bodyPr/>
          <a:lstStyle/>
          <a:p>
            <a:r>
              <a:rPr lang="en-US" i="1" smtClean="0"/>
              <a:t>Machine readable:</a:t>
            </a:r>
            <a:br>
              <a:rPr lang="en-US" i="1" smtClean="0"/>
            </a:br>
            <a:r>
              <a:rPr lang="en-US" i="1" smtClean="0"/>
              <a:t>  A Sample Metadata Record – as XML</a:t>
            </a:r>
          </a:p>
        </p:txBody>
      </p:sp>
      <p:pic>
        <p:nvPicPr>
          <p:cNvPr id="5734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63600" y="2209800"/>
            <a:ext cx="11366500" cy="6858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3" name="Picture 5" descr="C:\Users\nhoebel\AppData\Local\Microsoft\Windows\Temporary Internet Files\Content.IE5\0QVJ7H3X\MP90043736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800" y="533400"/>
            <a:ext cx="1527025" cy="1525572"/>
          </a:xfrm>
          <a:prstGeom prst="rect">
            <a:avLst/>
          </a:prstGeom>
          <a:noFill/>
          <a:extLst>
            <a:ext uri="{909E8E84-426E-40DD-AFC4-6F175D3DCCD1}">
              <a14:hiddenFill xmlns:a14="http://schemas.microsoft.com/office/drawing/2010/main">
                <a:solidFill>
                  <a:srgbClr val="FFFFFF"/>
                </a:solidFill>
              </a14:hiddenFill>
            </a:ext>
          </a:extLst>
        </p:spPr>
      </p:pic>
      <p:sp>
        <p:nvSpPr>
          <p:cNvPr id="58370" name="Rectangle 2"/>
          <p:cNvSpPr>
            <a:spLocks noGrp="1" noChangeArrowheads="1"/>
          </p:cNvSpPr>
          <p:nvPr>
            <p:ph type="title"/>
          </p:nvPr>
        </p:nvSpPr>
        <p:spPr/>
        <p:txBody>
          <a:bodyPr/>
          <a:lstStyle/>
          <a:p>
            <a:r>
              <a:rPr lang="en-US" dirty="0" smtClean="0"/>
              <a:t>	Preservation </a:t>
            </a:r>
            <a:r>
              <a:rPr lang="en-US" dirty="0" smtClean="0"/>
              <a:t>/ Archiving metadata</a:t>
            </a:r>
          </a:p>
        </p:txBody>
      </p:sp>
      <p:sp>
        <p:nvSpPr>
          <p:cNvPr id="58371" name="Rectangle 4"/>
          <p:cNvSpPr>
            <a:spLocks noGrp="1" noChangeArrowheads="1"/>
          </p:cNvSpPr>
          <p:nvPr>
            <p:ph type="body" sz="half" idx="1"/>
          </p:nvPr>
        </p:nvSpPr>
        <p:spPr/>
        <p:txBody>
          <a:bodyPr/>
          <a:lstStyle/>
          <a:p>
            <a:r>
              <a:rPr lang="en-US" sz="3000" dirty="0" smtClean="0"/>
              <a:t>Why is it needed?</a:t>
            </a:r>
          </a:p>
          <a:p>
            <a:pPr lvl="1"/>
            <a:r>
              <a:rPr lang="en-US" dirty="0" smtClean="0"/>
              <a:t>To support the long-term usability of digital data</a:t>
            </a:r>
          </a:p>
          <a:p>
            <a:pPr lvl="1"/>
            <a:r>
              <a:rPr lang="en-US" dirty="0" smtClean="0"/>
              <a:t>To support the digital preservation process of a data archive or repository</a:t>
            </a:r>
          </a:p>
          <a:p>
            <a:pPr lvl="1"/>
            <a:r>
              <a:rPr lang="en-US" dirty="0" smtClean="0"/>
              <a:t>To record information not covered by other metadata schemes that are useful for and/or collected by a data archive</a:t>
            </a:r>
          </a:p>
        </p:txBody>
      </p:sp>
      <p:sp>
        <p:nvSpPr>
          <p:cNvPr id="58372" name="Rectangle 5"/>
          <p:cNvSpPr>
            <a:spLocks noGrp="1" noChangeArrowheads="1"/>
          </p:cNvSpPr>
          <p:nvPr>
            <p:ph type="body" sz="half" idx="2"/>
          </p:nvPr>
        </p:nvSpPr>
        <p:spPr/>
        <p:txBody>
          <a:bodyPr/>
          <a:lstStyle/>
          <a:p>
            <a:r>
              <a:rPr lang="en-US" sz="3000" smtClean="0"/>
              <a:t>What is it?  A work in process!</a:t>
            </a:r>
          </a:p>
          <a:p>
            <a:pPr lvl="1"/>
            <a:r>
              <a:rPr lang="en-US" smtClean="0"/>
              <a:t>Many international and interdisciplinary efforts to define what is required in terms of metadata schemes from abstract to concrete:</a:t>
            </a:r>
          </a:p>
          <a:p>
            <a:pPr lvl="2"/>
            <a:r>
              <a:rPr lang="en-US" smtClean="0"/>
              <a:t>OAIS Reference Model (OAIS RM) – generic</a:t>
            </a:r>
          </a:p>
          <a:p>
            <a:pPr lvl="2"/>
            <a:r>
              <a:rPr lang="en-US" smtClean="0"/>
              <a:t>PREMIS:  A generic approach coming from digital archives &amp; libraries (based on OAIS RM)</a:t>
            </a:r>
          </a:p>
          <a:p>
            <a:pPr lvl="2"/>
            <a:r>
              <a:rPr lang="en-US" smtClean="0"/>
              <a:t>FGDC &amp; ISO 19115-2 (includes more than “preservation” metadata, but applied more directly to spatial &amp; earth science data)</a:t>
            </a:r>
          </a:p>
          <a:p>
            <a:pPr lvl="2">
              <a:buFont typeface="Helvetica Neue"/>
              <a:buNone/>
            </a:pPr>
            <a:endParaRPr lang="en-US" smtClean="0"/>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r>
              <a:rPr lang="en-US" smtClean="0"/>
              <a:t>Categories of Preservation / Archiving </a:t>
            </a:r>
            <a:br>
              <a:rPr lang="en-US" smtClean="0"/>
            </a:br>
            <a:r>
              <a:rPr lang="en-US" smtClean="0"/>
              <a:t>Metadata based on OAIS RM</a:t>
            </a:r>
          </a:p>
        </p:txBody>
      </p:sp>
      <p:sp>
        <p:nvSpPr>
          <p:cNvPr id="59395" name="Rectangle 11"/>
          <p:cNvSpPr>
            <a:spLocks noGrp="1" noChangeArrowheads="1"/>
          </p:cNvSpPr>
          <p:nvPr>
            <p:ph type="body" sz="half" idx="1"/>
          </p:nvPr>
        </p:nvSpPr>
        <p:spPr/>
        <p:txBody>
          <a:bodyPr/>
          <a:lstStyle/>
          <a:p>
            <a:r>
              <a:rPr lang="en-US" sz="2600" smtClean="0">
                <a:solidFill>
                  <a:srgbClr val="000000"/>
                </a:solidFill>
                <a:sym typeface="Helvetica Neue Light"/>
              </a:rPr>
              <a:t>For “content information” -- a set of information to be preserved over time –” aka “digital object” (DO)</a:t>
            </a:r>
          </a:p>
          <a:p>
            <a:r>
              <a:rPr lang="en-US" sz="2600" smtClean="0">
                <a:solidFill>
                  <a:srgbClr val="000000"/>
                </a:solidFill>
                <a:sym typeface="Helvetica Neue Light"/>
              </a:rPr>
              <a:t>For a “designated community” or knowledge base</a:t>
            </a:r>
          </a:p>
          <a:p>
            <a:pPr lvl="1"/>
            <a:r>
              <a:rPr lang="en-US" sz="2000" smtClean="0">
                <a:solidFill>
                  <a:srgbClr val="000000"/>
                </a:solidFill>
                <a:sym typeface="Helvetica Neue Light"/>
              </a:rPr>
              <a:t>This is where content specifications and  application profiles of metadata schemes come into play, e.g., NASA Content Specification for Earth Science data</a:t>
            </a:r>
          </a:p>
        </p:txBody>
      </p:sp>
      <p:sp>
        <p:nvSpPr>
          <p:cNvPr id="59396" name="Rectangle 12"/>
          <p:cNvSpPr>
            <a:spLocks noGrp="1" noChangeArrowheads="1"/>
          </p:cNvSpPr>
          <p:nvPr>
            <p:ph type="body" sz="half" idx="2"/>
          </p:nvPr>
        </p:nvSpPr>
        <p:spPr/>
        <p:txBody>
          <a:bodyPr/>
          <a:lstStyle/>
          <a:p>
            <a:r>
              <a:rPr lang="en-US" sz="2600" smtClean="0"/>
              <a:t>Preservation Description Information (PDI)</a:t>
            </a:r>
          </a:p>
          <a:p>
            <a:pPr lvl="1"/>
            <a:r>
              <a:rPr lang="en-US" sz="2000" smtClean="0"/>
              <a:t>What is needed to efficiently manage &amp; preserve a DO over time</a:t>
            </a:r>
          </a:p>
          <a:p>
            <a:r>
              <a:rPr lang="en-US" sz="2600" smtClean="0"/>
              <a:t>Representative Information (RI) </a:t>
            </a:r>
          </a:p>
          <a:p>
            <a:pPr lvl="1"/>
            <a:r>
              <a:rPr lang="en-US" sz="2000" smtClean="0"/>
              <a:t>Best guesses as to what will be needed to be able to view or “render” the DO in future technical environments</a:t>
            </a:r>
          </a:p>
          <a:p>
            <a:pPr lvl="1"/>
            <a:r>
              <a:rPr lang="en-US" sz="2000" smtClean="0"/>
              <a:t>Best guesses as to what will be needed for correct semantic interpretation of data</a:t>
            </a:r>
          </a:p>
          <a:p>
            <a:r>
              <a:rPr lang="en-US" sz="2600" smtClean="0"/>
              <a:t>Packaging Information</a:t>
            </a:r>
          </a:p>
          <a:p>
            <a:pPr lvl="1"/>
            <a:r>
              <a:rPr lang="en-US" sz="2000" smtClean="0"/>
              <a:t>Means for binding DO including its MD into an identifiable unit for transfer and/or exchange</a:t>
            </a:r>
          </a:p>
          <a:p>
            <a:r>
              <a:rPr lang="en-US" sz="2600" smtClean="0"/>
              <a:t>Descriptive Information</a:t>
            </a:r>
          </a:p>
          <a:p>
            <a:pPr lvl="1"/>
            <a:r>
              <a:rPr lang="en-US" sz="2000" smtClean="0"/>
              <a:t>Needed to facilitate efficient discovery &amp; accessibility of preserved DO</a:t>
            </a: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smtClean="0"/>
              <a:t>Preservation / Archiving metadata – </a:t>
            </a:r>
            <a:br>
              <a:rPr lang="en-US" smtClean="0"/>
            </a:br>
            <a:r>
              <a:rPr lang="en-US" smtClean="0"/>
              <a:t>	a work in progress!!</a:t>
            </a:r>
          </a:p>
        </p:txBody>
      </p:sp>
      <p:sp>
        <p:nvSpPr>
          <p:cNvPr id="60419" name="Rectangle 3"/>
          <p:cNvSpPr>
            <a:spLocks noGrp="1" noChangeArrowheads="1"/>
          </p:cNvSpPr>
          <p:nvPr>
            <p:ph type="body" sz="half" idx="1"/>
          </p:nvPr>
        </p:nvSpPr>
        <p:spPr/>
        <p:txBody>
          <a:bodyPr/>
          <a:lstStyle/>
          <a:p>
            <a:r>
              <a:rPr lang="en-US" sz="3000" smtClean="0"/>
              <a:t>Options for incorporating preservation MD into data set metadata </a:t>
            </a:r>
          </a:p>
          <a:p>
            <a:pPr lvl="1"/>
            <a:r>
              <a:rPr lang="en-US" smtClean="0"/>
              <a:t>Analyses of existing metadata schemes to see if enough preservation MD is included</a:t>
            </a:r>
          </a:p>
          <a:p>
            <a:pPr lvl="1"/>
            <a:r>
              <a:rPr lang="en-US" smtClean="0"/>
              <a:t>Analyses of whether / how data repository infrastructures accommodate preservation / archiving </a:t>
            </a:r>
          </a:p>
          <a:p>
            <a:pPr lvl="1"/>
            <a:r>
              <a:rPr lang="en-US" smtClean="0"/>
              <a:t>Need to TEST whether what is called for is truly needed, e.g., </a:t>
            </a:r>
          </a:p>
          <a:p>
            <a:pPr lvl="2"/>
            <a:r>
              <a:rPr lang="en-US" smtClean="0"/>
              <a:t>IMPORTANT NOT JUST TO </a:t>
            </a:r>
            <a:r>
              <a:rPr lang="en-US" b="1" smtClean="0"/>
              <a:t>BACKUP</a:t>
            </a:r>
            <a:r>
              <a:rPr lang="en-US" smtClean="0"/>
              <a:t>, BUT ALSO TO </a:t>
            </a:r>
            <a:r>
              <a:rPr lang="en-US" b="1" smtClean="0"/>
              <a:t>RESTORE</a:t>
            </a:r>
            <a:r>
              <a:rPr lang="en-US" smtClean="0"/>
              <a:t>!</a:t>
            </a:r>
          </a:p>
        </p:txBody>
      </p:sp>
      <p:sp>
        <p:nvSpPr>
          <p:cNvPr id="60420" name="Rectangle 4"/>
          <p:cNvSpPr>
            <a:spLocks noGrp="1" noChangeArrowheads="1"/>
          </p:cNvSpPr>
          <p:nvPr>
            <p:ph type="body" sz="half" idx="2"/>
          </p:nvPr>
        </p:nvSpPr>
        <p:spPr>
          <a:xfrm>
            <a:off x="7035800" y="2324100"/>
            <a:ext cx="5397500" cy="6565900"/>
          </a:xfrm>
        </p:spPr>
        <p:txBody>
          <a:bodyPr/>
          <a:lstStyle/>
          <a:p>
            <a:r>
              <a:rPr lang="en-US" sz="2400" smtClean="0"/>
              <a:t>Recent analysis of what preservation MD is needed beyond ISO 19115-2 </a:t>
            </a:r>
          </a:p>
          <a:p>
            <a:pPr lvl="1"/>
            <a:r>
              <a:rPr lang="en-US" sz="1900" smtClean="0"/>
              <a:t>Shaon &amp; Wolfe, D-Lib Magazine, Sept/Oct 2011.    </a:t>
            </a:r>
            <a:r>
              <a:rPr lang="en-US" smtClean="0"/>
              <a:t> </a:t>
            </a:r>
          </a:p>
          <a:p>
            <a:r>
              <a:rPr lang="en-US" sz="2400" smtClean="0"/>
              <a:t>Comparison of PREMIS v1, FGDC &amp; CIESIN’s Geospatial Electronic Records for the Library of Congress’ NGDA Project</a:t>
            </a:r>
          </a:p>
          <a:p>
            <a:pPr lvl="1"/>
            <a:r>
              <a:rPr lang="en-US" sz="1900" smtClean="0"/>
              <a:t>Hoebelheinrich &amp; Banning.  2008.</a:t>
            </a:r>
          </a:p>
          <a:p>
            <a:r>
              <a:rPr lang="en-US" sz="2400" smtClean="0"/>
              <a:t>Broad discussion of MD needs for preservation, </a:t>
            </a:r>
          </a:p>
          <a:p>
            <a:pPr lvl="1"/>
            <a:r>
              <a:rPr lang="en-US" sz="1900" smtClean="0"/>
              <a:t>Duerr, et al</a:t>
            </a:r>
          </a:p>
          <a:p>
            <a:r>
              <a:rPr lang="en-US" sz="2000" i="1" smtClean="0"/>
              <a:t>See</a:t>
            </a:r>
            <a:r>
              <a:rPr lang="en-US" sz="2000" smtClean="0"/>
              <a:t> CIESIN’s Geospatial Data Preservation Clearinghouse for more information (e.g., topic search on Preservation metadata for geospatial data)</a:t>
            </a: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Project Documentation</a:t>
            </a:r>
            <a:endParaRPr lang="en-US" dirty="0"/>
          </a:p>
        </p:txBody>
      </p:sp>
      <p:sp>
        <p:nvSpPr>
          <p:cNvPr id="3" name="Content Placeholder 2"/>
          <p:cNvSpPr>
            <a:spLocks noGrp="1"/>
          </p:cNvSpPr>
          <p:nvPr>
            <p:ph sz="half" idx="1"/>
          </p:nvPr>
        </p:nvSpPr>
        <p:spPr/>
        <p:txBody>
          <a:bodyPr/>
          <a:lstStyle/>
          <a:p>
            <a:r>
              <a:rPr lang="en-US" sz="4000" dirty="0" smtClean="0"/>
              <a:t>Will vary by discipline and project</a:t>
            </a:r>
          </a:p>
          <a:p>
            <a:pPr marL="266700" lvl="1"/>
            <a:r>
              <a:rPr lang="en-US" sz="4000" dirty="0" smtClean="0"/>
              <a:t>Chance to use your </a:t>
            </a:r>
          </a:p>
          <a:p>
            <a:pPr marL="266700" lvl="1"/>
            <a:endParaRPr lang="en-US" sz="4000" dirty="0"/>
          </a:p>
          <a:p>
            <a:pPr marL="0" lvl="1" indent="0">
              <a:buNone/>
            </a:pPr>
            <a:r>
              <a:rPr lang="en-US" sz="4000" dirty="0" smtClean="0"/>
              <a:t>     about what could be    useful to know in the    	future -- allowing for </a:t>
            </a:r>
          </a:p>
          <a:p>
            <a:pPr marL="266700" lvl="1"/>
            <a:endParaRPr lang="en-US" sz="4000" dirty="0" smtClean="0"/>
          </a:p>
          <a:p>
            <a:pPr marL="0" lvl="1" indent="0">
              <a:buNone/>
            </a:pPr>
            <a:r>
              <a:rPr lang="en-US" sz="4000" dirty="0" smtClean="0"/>
              <a:t>      &amp; </a:t>
            </a:r>
            <a:r>
              <a:rPr lang="en-US" sz="4000" dirty="0"/>
              <a:t>cyclical nature </a:t>
            </a:r>
            <a:r>
              <a:rPr lang="en-US" sz="4000" dirty="0" smtClean="0"/>
              <a:t>of </a:t>
            </a:r>
          </a:p>
          <a:p>
            <a:pPr marL="0" lvl="1" indent="0">
              <a:buNone/>
            </a:pPr>
            <a:r>
              <a:rPr lang="en-US" sz="4000" dirty="0"/>
              <a:t> </a:t>
            </a:r>
            <a:r>
              <a:rPr lang="en-US" sz="4000" dirty="0" smtClean="0"/>
              <a:t>      scientific </a:t>
            </a:r>
            <a:r>
              <a:rPr lang="en-US" sz="4000" dirty="0"/>
              <a:t>data</a:t>
            </a:r>
          </a:p>
          <a:p>
            <a:pPr marL="0" lvl="1" indent="0">
              <a:buNone/>
            </a:pPr>
            <a:endParaRPr lang="en-US" dirty="0"/>
          </a:p>
        </p:txBody>
      </p:sp>
      <p:sp>
        <p:nvSpPr>
          <p:cNvPr id="4" name="Content Placeholder 3"/>
          <p:cNvSpPr>
            <a:spLocks noGrp="1"/>
          </p:cNvSpPr>
          <p:nvPr>
            <p:ph sz="half" idx="2"/>
          </p:nvPr>
        </p:nvSpPr>
        <p:spPr/>
        <p:txBody>
          <a:bodyPr/>
          <a:lstStyle/>
          <a:p>
            <a:r>
              <a:rPr lang="en-US" sz="3200" dirty="0" smtClean="0"/>
              <a:t>Example from NASA Earth Science Data Preservation Content Specification (Nov 2011)</a:t>
            </a:r>
          </a:p>
          <a:p>
            <a:pPr lvl="1"/>
            <a:r>
              <a:rPr lang="en-US" sz="3200" b="1" dirty="0" smtClean="0"/>
              <a:t>3.3.  Science </a:t>
            </a:r>
            <a:r>
              <a:rPr lang="en-US" sz="3200" b="1" dirty="0"/>
              <a:t>Data Product Documentation </a:t>
            </a:r>
            <a:r>
              <a:rPr lang="en-US" sz="3200" b="1" dirty="0" smtClean="0"/>
              <a:t>content area</a:t>
            </a:r>
            <a:endParaRPr lang="en-US" sz="3200" b="1" dirty="0"/>
          </a:p>
        </p:txBody>
      </p:sp>
      <p:pic>
        <p:nvPicPr>
          <p:cNvPr id="84995" name="Picture 3" descr="C:\Users\nhoebel\AppData\Local\Microsoft\Windows\Temporary Internet Files\Content.IE5\A5MW1YJ5\MC900056755[1].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249" y="685800"/>
            <a:ext cx="1786738" cy="143012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88363" y="4316963"/>
            <a:ext cx="4342437" cy="1538883"/>
          </a:xfrm>
          <a:prstGeom prst="rect">
            <a:avLst/>
          </a:prstGeom>
          <a:noFill/>
        </p:spPr>
        <p:txBody>
          <a:bodyPr wrap="square" lIns="91440" tIns="45720" rIns="91440" bIns="45720">
            <a:spAutoFit/>
          </a:bodyPr>
          <a:lstStyle/>
          <a:p>
            <a:pPr algn="ctr"/>
            <a:r>
              <a:rPr lang="en-US" sz="4000" b="1" cap="none" spc="0" dirty="0" smtClean="0">
                <a:ln w="18000">
                  <a:solidFill>
                    <a:schemeClr val="accent2">
                      <a:satMod val="140000"/>
                    </a:schemeClr>
                  </a:solidFill>
                  <a:prstDash val="solid"/>
                  <a:miter lim="800000"/>
                </a:ln>
                <a:solidFill>
                  <a:schemeClr val="accent2"/>
                </a:solidFill>
                <a:effectLst>
                  <a:glow rad="127000">
                    <a:srgbClr val="C00000"/>
                  </a:glow>
                  <a:outerShdw blurRad="25500" dist="23000" dir="7020000" algn="tl">
                    <a:srgbClr val="28CCF4">
                      <a:alpha val="50000"/>
                    </a:srgbClr>
                  </a:outerShdw>
                  <a:reflection blurRad="215900" stA="37000" endPos="65000" dir="5400000" sy="-100000" algn="bl" rotWithShape="0"/>
                </a:effectLst>
                <a:latin typeface="Georgia" pitchFamily="18" charset="0"/>
              </a:rPr>
              <a:t>Imagination</a:t>
            </a:r>
          </a:p>
          <a:p>
            <a:pPr algn="ctr"/>
            <a:endParaRPr lang="en-US" sz="54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6" name="Rectangle 5"/>
          <p:cNvSpPr/>
          <p:nvPr/>
        </p:nvSpPr>
        <p:spPr>
          <a:xfrm>
            <a:off x="685424" y="6781800"/>
            <a:ext cx="3877985"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serendipity</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009063636"/>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dirty="0" smtClean="0"/>
              <a:t>Project Documentation </a:t>
            </a:r>
            <a:endParaRPr lang="en-US" dirty="0" smtClean="0"/>
          </a:p>
        </p:txBody>
      </p:sp>
      <p:sp>
        <p:nvSpPr>
          <p:cNvPr id="48131" name="Rectangle 3"/>
          <p:cNvSpPr>
            <a:spLocks noGrp="1" noChangeArrowheads="1"/>
          </p:cNvSpPr>
          <p:nvPr>
            <p:ph type="body" sz="half" idx="2"/>
          </p:nvPr>
        </p:nvSpPr>
        <p:spPr>
          <a:xfrm>
            <a:off x="4445000" y="2590800"/>
            <a:ext cx="7988300" cy="6299200"/>
          </a:xfrm>
        </p:spPr>
        <p:txBody>
          <a:bodyPr/>
          <a:lstStyle/>
          <a:p>
            <a:pPr marL="0" indent="0">
              <a:buNone/>
            </a:pPr>
            <a:r>
              <a:rPr lang="en-US" sz="3200" b="1" dirty="0" smtClean="0"/>
              <a:t>Science Data Product Documentation </a:t>
            </a:r>
          </a:p>
          <a:p>
            <a:pPr marL="0" indent="0">
              <a:buNone/>
            </a:pPr>
            <a:endParaRPr lang="en-US" sz="3200" b="1" dirty="0" smtClean="0"/>
          </a:p>
          <a:p>
            <a:r>
              <a:rPr lang="en-US" sz="3000" b="1" dirty="0" smtClean="0"/>
              <a:t>Categories of information that should be included with rationales for each:</a:t>
            </a:r>
          </a:p>
          <a:p>
            <a:endParaRPr lang="en-US" sz="3000" b="1" dirty="0" smtClean="0"/>
          </a:p>
          <a:p>
            <a:pPr lvl="1"/>
            <a:r>
              <a:rPr lang="en-US" b="1" dirty="0" smtClean="0"/>
              <a:t>Product Team 3.3.1</a:t>
            </a:r>
          </a:p>
          <a:p>
            <a:pPr lvl="1"/>
            <a:r>
              <a:rPr lang="en-US" b="1" dirty="0" smtClean="0"/>
              <a:t>Product Requirements &amp; Designs 3.3.2</a:t>
            </a:r>
          </a:p>
          <a:p>
            <a:pPr lvl="1"/>
            <a:r>
              <a:rPr lang="en-US" b="1" dirty="0" smtClean="0"/>
              <a:t>Processing &amp; Algorithm Version History 3.3.3</a:t>
            </a:r>
          </a:p>
          <a:p>
            <a:pPr lvl="1"/>
            <a:r>
              <a:rPr lang="en-US" b="1" dirty="0" smtClean="0"/>
              <a:t>Product Generation Algorithms 3.3.4</a:t>
            </a:r>
          </a:p>
          <a:p>
            <a:pPr lvl="1"/>
            <a:r>
              <a:rPr lang="en-US" b="1" dirty="0" smtClean="0"/>
              <a:t>Product Quality 3.3.5</a:t>
            </a:r>
          </a:p>
          <a:p>
            <a:pPr lvl="1"/>
            <a:r>
              <a:rPr lang="en-US" b="1" dirty="0" smtClean="0"/>
              <a:t>Product Application 3.3.6</a:t>
            </a:r>
            <a:endParaRPr lang="en-US" dirty="0" smtClean="0"/>
          </a:p>
        </p:txBody>
      </p:sp>
      <p:sp>
        <p:nvSpPr>
          <p:cNvPr id="48132" name="Text Box 4"/>
          <p:cNvSpPr txBox="1">
            <a:spLocks/>
          </p:cNvSpPr>
          <p:nvPr/>
        </p:nvSpPr>
        <p:spPr bwMode="auto">
          <a:xfrm>
            <a:off x="406400" y="2209800"/>
            <a:ext cx="3581400"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eaLnBrk="0" hangingPunct="0">
              <a:defRPr sz="4200">
                <a:solidFill>
                  <a:srgbClr val="000000"/>
                </a:solidFill>
                <a:latin typeface="Helvetica Neue Light"/>
                <a:ea typeface="ヒラギノ角ゴ ProN W3"/>
                <a:cs typeface="ヒラギノ角ゴ ProN W3"/>
                <a:sym typeface="Helvetica Neue Light"/>
              </a:defRPr>
            </a:lvl1pPr>
            <a:lvl2pPr marL="742950" indent="-285750" eaLnBrk="0" hangingPunct="0">
              <a:defRPr sz="4200">
                <a:solidFill>
                  <a:srgbClr val="000000"/>
                </a:solidFill>
                <a:latin typeface="Helvetica Neue Light"/>
                <a:ea typeface="ヒラギノ角ゴ ProN W3"/>
                <a:cs typeface="ヒラギノ角ゴ ProN W3"/>
                <a:sym typeface="Helvetica Neue Light"/>
              </a:defRPr>
            </a:lvl2pPr>
            <a:lvl3pPr marL="1143000" indent="-228600" eaLnBrk="0" hangingPunct="0">
              <a:defRPr sz="4200">
                <a:solidFill>
                  <a:srgbClr val="000000"/>
                </a:solidFill>
                <a:latin typeface="Helvetica Neue Light"/>
                <a:ea typeface="ヒラギノ角ゴ ProN W3"/>
                <a:cs typeface="ヒラギノ角ゴ ProN W3"/>
                <a:sym typeface="Helvetica Neue Light"/>
              </a:defRPr>
            </a:lvl3pPr>
            <a:lvl4pPr marL="1600200" indent="-228600" eaLnBrk="0" hangingPunct="0">
              <a:defRPr sz="4200">
                <a:solidFill>
                  <a:srgbClr val="000000"/>
                </a:solidFill>
                <a:latin typeface="Helvetica Neue Light"/>
                <a:ea typeface="ヒラギノ角ゴ ProN W3"/>
                <a:cs typeface="ヒラギノ角ゴ ProN W3"/>
                <a:sym typeface="Helvetica Neue Light"/>
              </a:defRPr>
            </a:lvl4pPr>
            <a:lvl5pPr marL="2057400" indent="-228600" eaLnBrk="0" hangingPunct="0">
              <a:defRPr sz="4200">
                <a:solidFill>
                  <a:srgbClr val="000000"/>
                </a:solidFill>
                <a:latin typeface="Helvetica Neue Light"/>
                <a:ea typeface="ヒラギノ角ゴ ProN W3"/>
                <a:cs typeface="ヒラギノ角ゴ ProN W3"/>
                <a:sym typeface="Helvetica Neue Light"/>
              </a:defRPr>
            </a:lvl5pPr>
            <a:lvl6pPr marL="25146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6pPr>
            <a:lvl7pPr marL="29718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7pPr>
            <a:lvl8pPr marL="34290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8pPr>
            <a:lvl9pPr marL="38862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9pPr>
          </a:lstStyle>
          <a:p>
            <a:pPr algn="ctr" eaLnBrk="1" hangingPunct="1">
              <a:spcBef>
                <a:spcPct val="50000"/>
              </a:spcBef>
            </a:pPr>
            <a:r>
              <a:rPr lang="en-US" i="1"/>
              <a:t>A Discipline Specific Example</a:t>
            </a:r>
            <a:r>
              <a:rPr lang="en-US"/>
              <a:t>    </a:t>
            </a:r>
          </a:p>
        </p:txBody>
      </p:sp>
      <p:pic>
        <p:nvPicPr>
          <p:cNvPr id="48133" name="Picture 5" descr="j0215086"/>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863600" y="4724400"/>
            <a:ext cx="3017838" cy="4724400"/>
          </a:xfrm>
        </p:spPr>
      </p:pic>
    </p:spTree>
    <p:extLst>
      <p:ext uri="{BB962C8B-B14F-4D97-AF65-F5344CB8AC3E}">
        <p14:creationId xmlns:p14="http://schemas.microsoft.com/office/powerpoint/2010/main" val="3082352547"/>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6" descr="C:\Users\nhoebel\AppData\Local\Microsoft\Windows\Temporary Internet Files\Content.IE5\V2BG6ETN\MP90026241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800" y="2133600"/>
            <a:ext cx="11236325" cy="737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4"/>
          <p:cNvSpPr>
            <a:spLocks noGrp="1"/>
          </p:cNvSpPr>
          <p:nvPr>
            <p:ph idx="1"/>
          </p:nvPr>
        </p:nvSpPr>
        <p:spPr>
          <a:xfrm>
            <a:off x="635000" y="2295525"/>
            <a:ext cx="11861800" cy="6565900"/>
          </a:xfrm>
        </p:spPr>
        <p:txBody>
          <a:bodyPr/>
          <a:lstStyle/>
          <a:p>
            <a:pPr>
              <a:defRPr/>
            </a:pPr>
            <a:r>
              <a:rPr lang="en-US" dirty="0" smtClean="0">
                <a:solidFill>
                  <a:schemeClr val="bg1">
                    <a:lumMod val="95000"/>
                  </a:schemeClr>
                </a:solidFill>
              </a:rPr>
              <a:t>Use Metadata Guides!</a:t>
            </a:r>
          </a:p>
          <a:p>
            <a:pPr lvl="1">
              <a:defRPr/>
            </a:pPr>
            <a:r>
              <a:rPr lang="en-US" dirty="0" smtClean="0">
                <a:solidFill>
                  <a:schemeClr val="bg1">
                    <a:lumMod val="95000"/>
                  </a:schemeClr>
                </a:solidFill>
              </a:rPr>
              <a:t>Metadata Standards</a:t>
            </a:r>
            <a:endParaRPr lang="en-US" dirty="0" smtClean="0">
              <a:solidFill>
                <a:schemeClr val="bg1">
                  <a:lumMod val="95000"/>
                </a:schemeClr>
              </a:solidFill>
            </a:endParaRPr>
          </a:p>
          <a:p>
            <a:pPr lvl="1">
              <a:defRPr/>
            </a:pPr>
            <a:r>
              <a:rPr lang="en-US" dirty="0" smtClean="0">
                <a:solidFill>
                  <a:schemeClr val="bg1">
                    <a:lumMod val="95000"/>
                  </a:schemeClr>
                </a:solidFill>
              </a:rPr>
              <a:t>Clearinghouses</a:t>
            </a:r>
            <a:endParaRPr lang="en-US" dirty="0" smtClean="0">
              <a:solidFill>
                <a:schemeClr val="bg1">
                  <a:lumMod val="95000"/>
                </a:schemeClr>
              </a:solidFill>
            </a:endParaRPr>
          </a:p>
          <a:p>
            <a:pPr lvl="1">
              <a:defRPr/>
            </a:pPr>
            <a:r>
              <a:rPr lang="en-US" dirty="0" smtClean="0">
                <a:solidFill>
                  <a:schemeClr val="bg1">
                    <a:lumMod val="95000"/>
                  </a:schemeClr>
                </a:solidFill>
              </a:rPr>
              <a:t>Creation </a:t>
            </a:r>
            <a:r>
              <a:rPr lang="en-US" dirty="0" smtClean="0">
                <a:solidFill>
                  <a:schemeClr val="bg1">
                    <a:lumMod val="95000"/>
                  </a:schemeClr>
                </a:solidFill>
              </a:rPr>
              <a:t>Tools </a:t>
            </a:r>
          </a:p>
          <a:p>
            <a:pPr lvl="1">
              <a:defRPr/>
            </a:pPr>
            <a:r>
              <a:rPr lang="en-US" dirty="0" smtClean="0">
                <a:solidFill>
                  <a:schemeClr val="bg1">
                    <a:lumMod val="95000"/>
                  </a:schemeClr>
                </a:solidFill>
              </a:rPr>
              <a:t>Controlled Vocabularies for </a:t>
            </a:r>
          </a:p>
          <a:p>
            <a:pPr lvl="2">
              <a:defRPr/>
            </a:pPr>
            <a:r>
              <a:rPr lang="en-US" sz="2800" dirty="0" smtClean="0">
                <a:solidFill>
                  <a:schemeClr val="bg1">
                    <a:lumMod val="95000"/>
                  </a:schemeClr>
                </a:solidFill>
              </a:rPr>
              <a:t>Keywords</a:t>
            </a:r>
            <a:r>
              <a:rPr lang="en-US" dirty="0" smtClean="0">
                <a:solidFill>
                  <a:schemeClr val="bg1">
                    <a:lumMod val="95000"/>
                  </a:schemeClr>
                </a:solidFill>
              </a:rPr>
              <a:t> </a:t>
            </a:r>
            <a:endParaRPr lang="en-US" dirty="0">
              <a:solidFill>
                <a:schemeClr val="bg1">
                  <a:lumMod val="95000"/>
                </a:schemeClr>
              </a:solidFill>
            </a:endParaRPr>
          </a:p>
        </p:txBody>
      </p:sp>
      <p:sp>
        <p:nvSpPr>
          <p:cNvPr id="61444" name="Title 1"/>
          <p:cNvSpPr>
            <a:spLocks noGrp="1"/>
          </p:cNvSpPr>
          <p:nvPr>
            <p:ph type="title"/>
          </p:nvPr>
        </p:nvSpPr>
        <p:spPr/>
        <p:txBody>
          <a:bodyPr/>
          <a:lstStyle/>
          <a:p>
            <a:r>
              <a:rPr lang="en-US" smtClean="0"/>
              <a:t>Best Practices for Metadata Creation</a:t>
            </a: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r>
              <a:rPr lang="en-US" smtClean="0"/>
              <a:t>What is a Metadata Standard?</a:t>
            </a:r>
          </a:p>
        </p:txBody>
      </p:sp>
      <p:sp>
        <p:nvSpPr>
          <p:cNvPr id="62467" name="Content Placeholder 2"/>
          <p:cNvSpPr>
            <a:spLocks noGrp="1"/>
          </p:cNvSpPr>
          <p:nvPr>
            <p:ph idx="1"/>
          </p:nvPr>
        </p:nvSpPr>
        <p:spPr/>
        <p:txBody>
          <a:bodyPr/>
          <a:lstStyle/>
          <a:p>
            <a:pPr>
              <a:buFont typeface="Wingdings" pitchFamily="2" charset="2"/>
              <a:buChar char="ü"/>
            </a:pPr>
            <a:r>
              <a:rPr lang="en-US" b="1" i="1" smtClean="0"/>
              <a:t>A Community agreed upon declaration that provides a structure to describe data with:</a:t>
            </a:r>
            <a:endParaRPr lang="en-US" smtClean="0"/>
          </a:p>
          <a:p>
            <a:r>
              <a:rPr lang="en-US" b="1" smtClean="0"/>
              <a:t>Common terms to allow consistency between records</a:t>
            </a:r>
            <a:endParaRPr lang="en-US" smtClean="0"/>
          </a:p>
          <a:p>
            <a:r>
              <a:rPr lang="en-US" b="1" smtClean="0"/>
              <a:t>Common definitions for easier interpretation</a:t>
            </a:r>
            <a:endParaRPr lang="en-US" smtClean="0"/>
          </a:p>
          <a:p>
            <a:r>
              <a:rPr lang="en-US" b="1" smtClean="0"/>
              <a:t>Common language for ease of communication</a:t>
            </a:r>
            <a:endParaRPr lang="en-US" smtClean="0"/>
          </a:p>
          <a:p>
            <a:r>
              <a:rPr lang="en-US" b="1" smtClean="0"/>
              <a:t>Common structure to quickly locate information</a:t>
            </a:r>
            <a:endParaRPr lang="en-US" smtClean="0"/>
          </a:p>
          <a:p>
            <a:endParaRPr lang="en-US" smtClean="0"/>
          </a:p>
          <a:p>
            <a:pPr>
              <a:buFont typeface="Wingdings" pitchFamily="2" charset="2"/>
              <a:buChar char="ü"/>
            </a:pPr>
            <a:r>
              <a:rPr lang="en-US" b="1" i="1" smtClean="0"/>
              <a:t>In search and retrieval, standards provide:</a:t>
            </a:r>
            <a:endParaRPr lang="en-US" smtClean="0"/>
          </a:p>
          <a:p>
            <a:r>
              <a:rPr lang="en-US" b="1" smtClean="0"/>
              <a:t>A reliable and predictable format for computer interpretation</a:t>
            </a:r>
            <a:endParaRPr lang="en-US" smtClean="0"/>
          </a:p>
          <a:p>
            <a:r>
              <a:rPr lang="en-US" b="1" smtClean="0"/>
              <a:t>A uniform summary description of the data set</a:t>
            </a:r>
            <a:endParaRPr lang="en-US" smtClean="0"/>
          </a:p>
          <a:p>
            <a:endParaRPr lang="en-US" smtClean="0"/>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US" smtClean="0"/>
              <a:t>Many metadata standards exist</a:t>
            </a:r>
          </a:p>
        </p:txBody>
      </p:sp>
      <p:sp>
        <p:nvSpPr>
          <p:cNvPr id="3" name="Content Placeholder 2"/>
          <p:cNvSpPr>
            <a:spLocks noGrp="1"/>
          </p:cNvSpPr>
          <p:nvPr>
            <p:ph idx="1"/>
          </p:nvPr>
        </p:nvSpPr>
        <p:spPr/>
        <p:txBody>
          <a:bodyPr/>
          <a:lstStyle/>
          <a:p>
            <a:pPr>
              <a:buFont typeface="Wingdings" pitchFamily="2" charset="2"/>
              <a:buChar char="ü"/>
              <a:defRPr/>
            </a:pPr>
            <a:r>
              <a:rPr lang="en-US" sz="3200" b="1" dirty="0" smtClean="0"/>
              <a:t>ISO </a:t>
            </a:r>
            <a:r>
              <a:rPr lang="en-US" sz="3200" b="1" dirty="0"/>
              <a:t>19115 Geographic information: Metadata</a:t>
            </a:r>
            <a:endParaRPr lang="en-US" sz="3200" dirty="0"/>
          </a:p>
          <a:p>
            <a:pPr marL="0" indent="0">
              <a:buFont typeface="Helvetica Neue"/>
              <a:buNone/>
              <a:defRPr/>
            </a:pPr>
            <a:r>
              <a:rPr lang="en-US" sz="2800" dirty="0"/>
              <a:t>–Emphasis on geospatial data and </a:t>
            </a:r>
            <a:r>
              <a:rPr lang="en-US" sz="2800" dirty="0" smtClean="0"/>
              <a:t>services</a:t>
            </a:r>
          </a:p>
          <a:p>
            <a:pPr>
              <a:buFont typeface="Wingdings" pitchFamily="2" charset="2"/>
              <a:buChar char="ü"/>
              <a:defRPr/>
            </a:pPr>
            <a:r>
              <a:rPr lang="en-US" sz="3200" b="1" dirty="0" smtClean="0"/>
              <a:t>World Meteorological Organization Core Metadata Profile (WMO) – a profile of ISO 19115 </a:t>
            </a:r>
          </a:p>
          <a:p>
            <a:pPr marL="0" indent="0">
              <a:buFont typeface="Helvetica Neue"/>
              <a:buNone/>
              <a:defRPr/>
            </a:pPr>
            <a:r>
              <a:rPr lang="en-US" sz="2800" dirty="0" smtClean="0"/>
              <a:t>–Emphasis on meteorological data</a:t>
            </a:r>
          </a:p>
          <a:p>
            <a:pPr>
              <a:buFont typeface="Wingdings" pitchFamily="2" charset="2"/>
              <a:buChar char="ü"/>
              <a:defRPr/>
            </a:pPr>
            <a:r>
              <a:rPr lang="en-US" sz="3200" b="1" dirty="0" smtClean="0"/>
              <a:t>Content Standard for Digital Geospatial Metadata (CSDGM)</a:t>
            </a:r>
            <a:endParaRPr lang="en-US" sz="3200" dirty="0" smtClean="0"/>
          </a:p>
          <a:p>
            <a:pPr>
              <a:buFont typeface="Wingdings" pitchFamily="2" charset="2"/>
              <a:buChar char="ü"/>
              <a:defRPr/>
            </a:pPr>
            <a:r>
              <a:rPr lang="en-US" sz="3200" dirty="0" smtClean="0"/>
              <a:t>Federal Geographic Data Committee (FGDC)</a:t>
            </a:r>
          </a:p>
          <a:p>
            <a:pPr marL="0" indent="0">
              <a:buFont typeface="Helvetica Neue"/>
              <a:buNone/>
              <a:defRPr/>
            </a:pPr>
            <a:r>
              <a:rPr lang="en-US" sz="2800" dirty="0" smtClean="0"/>
              <a:t>–Emphasis on geospatial </a:t>
            </a:r>
            <a:r>
              <a:rPr lang="en-US" sz="2800" dirty="0" smtClean="0"/>
              <a:t>data</a:t>
            </a:r>
          </a:p>
          <a:p>
            <a:pPr>
              <a:buFont typeface="Wingdings" pitchFamily="2" charset="2"/>
              <a:buChar char="ü"/>
              <a:defRPr/>
            </a:pPr>
            <a:r>
              <a:rPr lang="en-US" sz="2800" b="1" dirty="0"/>
              <a:t>Directory Interchange Format (DIF) </a:t>
            </a:r>
          </a:p>
          <a:p>
            <a:pPr marL="0" indent="0">
              <a:buNone/>
              <a:defRPr/>
            </a:pPr>
            <a:r>
              <a:rPr lang="en-US" sz="2400" dirty="0"/>
              <a:t>–Emphasis on Earth science data</a:t>
            </a:r>
            <a:endParaRPr lang="en-US" sz="2400" b="1" dirty="0"/>
          </a:p>
          <a:p>
            <a:pPr>
              <a:buFont typeface="Wingdings" pitchFamily="2" charset="2"/>
              <a:buChar char="ü"/>
              <a:defRPr/>
            </a:pPr>
            <a:r>
              <a:rPr lang="en-US" sz="3200" b="1" dirty="0" smtClean="0"/>
              <a:t>Dublin </a:t>
            </a:r>
            <a:r>
              <a:rPr lang="en-US" sz="3200" b="1" dirty="0" smtClean="0"/>
              <a:t>Core Element Set</a:t>
            </a:r>
            <a:endParaRPr lang="en-US" sz="3200" dirty="0" smtClean="0"/>
          </a:p>
          <a:p>
            <a:pPr marL="0" indent="0">
              <a:buNone/>
              <a:defRPr/>
            </a:pPr>
            <a:r>
              <a:rPr lang="en-US" sz="2800" dirty="0" smtClean="0"/>
              <a:t>–Emphasis on web resources, </a:t>
            </a:r>
            <a:r>
              <a:rPr lang="en-US" sz="2800" dirty="0" smtClean="0"/>
              <a:t>publications</a:t>
            </a:r>
          </a:p>
          <a:p>
            <a:pPr marL="0" indent="0">
              <a:buFont typeface="Helvetica Neue"/>
              <a:buNone/>
              <a:defRPr/>
            </a:pPr>
            <a:endParaRPr lang="en-US" dirty="0" smtClean="0"/>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smtClean="0"/>
              <a:t>Relevance to Data Management</a:t>
            </a:r>
          </a:p>
        </p:txBody>
      </p:sp>
      <p:sp>
        <p:nvSpPr>
          <p:cNvPr id="30723" name="Rectangle 4"/>
          <p:cNvSpPr>
            <a:spLocks noGrp="1" noChangeArrowheads="1"/>
          </p:cNvSpPr>
          <p:nvPr>
            <p:ph type="body" sz="half" idx="1"/>
          </p:nvPr>
        </p:nvSpPr>
        <p:spPr>
          <a:xfrm>
            <a:off x="571500" y="2324100"/>
            <a:ext cx="3492500" cy="6565900"/>
          </a:xfrm>
        </p:spPr>
        <p:txBody>
          <a:bodyPr/>
          <a:lstStyle/>
          <a:p>
            <a:r>
              <a:rPr lang="en-US" sz="3000" b="1" dirty="0" smtClean="0"/>
              <a:t>Documentation</a:t>
            </a:r>
            <a:r>
              <a:rPr lang="en-US" sz="3000" dirty="0" smtClean="0"/>
              <a:t> for My Latest Research Project</a:t>
            </a:r>
          </a:p>
          <a:p>
            <a:endParaRPr lang="en-US" sz="3000" dirty="0" smtClean="0"/>
          </a:p>
          <a:p>
            <a:r>
              <a:rPr lang="en-US" sz="3000" b="1" dirty="0" smtClean="0"/>
              <a:t>To </a:t>
            </a:r>
            <a:r>
              <a:rPr lang="en-US" sz="3000" b="1" dirty="0" smtClean="0"/>
              <a:t>Data Manager:</a:t>
            </a:r>
            <a:r>
              <a:rPr lang="en-US" sz="3000" b="1" i="1" dirty="0" smtClean="0"/>
              <a:t>  </a:t>
            </a:r>
            <a:endParaRPr lang="en-US" sz="3000" b="1" i="1" dirty="0" smtClean="0"/>
          </a:p>
          <a:p>
            <a:endParaRPr lang="en-US" sz="3000" b="1" i="1" dirty="0" smtClean="0"/>
          </a:p>
          <a:p>
            <a:r>
              <a:rPr lang="en-US" sz="3000" b="1" i="1" dirty="0" smtClean="0"/>
              <a:t>Don’t worry, the connections are all there [– in my head!]</a:t>
            </a:r>
          </a:p>
        </p:txBody>
      </p:sp>
      <p:pic>
        <p:nvPicPr>
          <p:cNvPr id="3072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40200" y="2362200"/>
            <a:ext cx="8610600" cy="645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idx="4294967295"/>
          </p:nvPr>
        </p:nvSpPr>
        <p:spPr/>
        <p:txBody>
          <a:bodyPr/>
          <a:lstStyle/>
          <a:p>
            <a:r>
              <a:rPr lang="en-US" i="1" dirty="0" smtClean="0"/>
              <a:t>Two Standards:  Two Sample Records</a:t>
            </a:r>
            <a:endParaRPr lang="en-US" i="1" dirty="0" smtClean="0"/>
          </a:p>
        </p:txBody>
      </p:sp>
      <p:pic>
        <p:nvPicPr>
          <p:cNvPr id="65539" name="Picture 2"/>
          <p:cNvPicPr>
            <a:picLocks noChangeAspect="1"/>
          </p:cNvPicPr>
          <p:nvPr/>
        </p:nvPicPr>
        <p:blipFill>
          <a:blip r:embed="rId2">
            <a:extLst>
              <a:ext uri="{28A0092B-C50C-407E-A947-70E740481C1C}">
                <a14:useLocalDpi xmlns:a14="http://schemas.microsoft.com/office/drawing/2010/main" val="0"/>
              </a:ext>
            </a:extLst>
          </a:blip>
          <a:srcRect l="36349" r="27460" b="2477"/>
          <a:stretch>
            <a:fillRect/>
          </a:stretch>
        </p:blipFill>
        <p:spPr bwMode="auto">
          <a:xfrm>
            <a:off x="863600" y="2895600"/>
            <a:ext cx="5334000" cy="64770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5540" name="Picture 3"/>
          <p:cNvPicPr>
            <a:picLocks noChangeAspect="1"/>
          </p:cNvPicPr>
          <p:nvPr/>
        </p:nvPicPr>
        <p:blipFill>
          <a:blip r:embed="rId3">
            <a:extLst>
              <a:ext uri="{28A0092B-C50C-407E-A947-70E740481C1C}">
                <a14:useLocalDpi xmlns:a14="http://schemas.microsoft.com/office/drawing/2010/main" val="0"/>
              </a:ext>
            </a:extLst>
          </a:blip>
          <a:srcRect l="36349" t="5550" r="27460" b="2477"/>
          <a:stretch>
            <a:fillRect/>
          </a:stretch>
        </p:blipFill>
        <p:spPr bwMode="auto">
          <a:xfrm>
            <a:off x="6883400" y="2895600"/>
            <a:ext cx="5334000" cy="64770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5541" name="Content Placeholder 2"/>
          <p:cNvSpPr>
            <a:spLocks noGrp="1"/>
          </p:cNvSpPr>
          <p:nvPr>
            <p:ph idx="4294967295"/>
          </p:nvPr>
        </p:nvSpPr>
        <p:spPr>
          <a:xfrm>
            <a:off x="571500" y="2362200"/>
            <a:ext cx="6007100" cy="571500"/>
          </a:xfrm>
        </p:spPr>
        <p:txBody>
          <a:bodyPr/>
          <a:lstStyle/>
          <a:p>
            <a:pPr algn="ctr">
              <a:buFont typeface="Helvetica Neue"/>
              <a:buNone/>
            </a:pPr>
            <a:r>
              <a:rPr lang="en-US" sz="2200" b="1" smtClean="0"/>
              <a:t>Directory Interchange Format (DIF)</a:t>
            </a:r>
          </a:p>
        </p:txBody>
      </p:sp>
      <p:sp>
        <p:nvSpPr>
          <p:cNvPr id="65542" name="Content Placeholder 2"/>
          <p:cNvSpPr txBox="1">
            <a:spLocks/>
          </p:cNvSpPr>
          <p:nvPr/>
        </p:nvSpPr>
        <p:spPr bwMode="auto">
          <a:xfrm>
            <a:off x="6591300" y="2362200"/>
            <a:ext cx="60071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lstStyle>
            <a:lvl1pPr marL="266700" indent="-266700" eaLnBrk="0" hangingPunct="0">
              <a:defRPr sz="4200">
                <a:solidFill>
                  <a:srgbClr val="000000"/>
                </a:solidFill>
                <a:latin typeface="Helvetica Neue Light"/>
                <a:ea typeface="ヒラギノ角ゴ ProN W3"/>
                <a:cs typeface="ヒラギノ角ゴ ProN W3"/>
                <a:sym typeface="Helvetica Neue Light"/>
              </a:defRPr>
            </a:lvl1pPr>
            <a:lvl2pPr marL="742950" indent="-285750" eaLnBrk="0" hangingPunct="0">
              <a:defRPr sz="4200">
                <a:solidFill>
                  <a:srgbClr val="000000"/>
                </a:solidFill>
                <a:latin typeface="Helvetica Neue Light"/>
                <a:ea typeface="ヒラギノ角ゴ ProN W3"/>
                <a:cs typeface="ヒラギノ角ゴ ProN W3"/>
                <a:sym typeface="Helvetica Neue Light"/>
              </a:defRPr>
            </a:lvl2pPr>
            <a:lvl3pPr marL="1143000" indent="-228600" eaLnBrk="0" hangingPunct="0">
              <a:defRPr sz="4200">
                <a:solidFill>
                  <a:srgbClr val="000000"/>
                </a:solidFill>
                <a:latin typeface="Helvetica Neue Light"/>
                <a:ea typeface="ヒラギノ角ゴ ProN W3"/>
                <a:cs typeface="ヒラギノ角ゴ ProN W3"/>
                <a:sym typeface="Helvetica Neue Light"/>
              </a:defRPr>
            </a:lvl3pPr>
            <a:lvl4pPr marL="1600200" indent="-228600" eaLnBrk="0" hangingPunct="0">
              <a:defRPr sz="4200">
                <a:solidFill>
                  <a:srgbClr val="000000"/>
                </a:solidFill>
                <a:latin typeface="Helvetica Neue Light"/>
                <a:ea typeface="ヒラギノ角ゴ ProN W3"/>
                <a:cs typeface="ヒラギノ角ゴ ProN W3"/>
                <a:sym typeface="Helvetica Neue Light"/>
              </a:defRPr>
            </a:lvl4pPr>
            <a:lvl5pPr marL="2057400" indent="-228600" eaLnBrk="0" hangingPunct="0">
              <a:defRPr sz="4200">
                <a:solidFill>
                  <a:srgbClr val="000000"/>
                </a:solidFill>
                <a:latin typeface="Helvetica Neue Light"/>
                <a:ea typeface="ヒラギノ角ゴ ProN W3"/>
                <a:cs typeface="ヒラギノ角ゴ ProN W3"/>
                <a:sym typeface="Helvetica Neue Light"/>
              </a:defRPr>
            </a:lvl5pPr>
            <a:lvl6pPr marL="25146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6pPr>
            <a:lvl7pPr marL="29718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7pPr>
            <a:lvl8pPr marL="34290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8pPr>
            <a:lvl9pPr marL="38862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9pPr>
          </a:lstStyle>
          <a:p>
            <a:pPr algn="ctr">
              <a:spcBef>
                <a:spcPts val="600"/>
              </a:spcBef>
              <a:buClr>
                <a:srgbClr val="606060"/>
              </a:buClr>
              <a:buSzPct val="100000"/>
              <a:buFont typeface="Helvetica Neue"/>
              <a:buNone/>
            </a:pPr>
            <a:r>
              <a:rPr lang="en-US" sz="2200" b="1">
                <a:solidFill>
                  <a:srgbClr val="606060"/>
                </a:solidFill>
                <a:latin typeface="Helvetica Neue"/>
                <a:sym typeface="Helvetica Neue"/>
              </a:rPr>
              <a:t>Federal Geographic Data Committee</a:t>
            </a: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r>
              <a:rPr lang="en-US" smtClean="0"/>
              <a:t>What is a Metadata Clearinghouse?</a:t>
            </a:r>
          </a:p>
        </p:txBody>
      </p:sp>
      <p:sp>
        <p:nvSpPr>
          <p:cNvPr id="3" name="Content Placeholder 2"/>
          <p:cNvSpPr>
            <a:spLocks noGrp="1"/>
          </p:cNvSpPr>
          <p:nvPr>
            <p:ph idx="1"/>
          </p:nvPr>
        </p:nvSpPr>
        <p:spPr/>
        <p:txBody>
          <a:bodyPr/>
          <a:lstStyle/>
          <a:p>
            <a:pPr>
              <a:buFont typeface="Wingdings" pitchFamily="2" charset="2"/>
              <a:buChar char="ü"/>
              <a:defRPr/>
            </a:pPr>
            <a:r>
              <a:rPr lang="en-US" sz="4200" dirty="0"/>
              <a:t>A metadata clearinghouse is a location —typically accessed through the Internet —to search for spatial data sets</a:t>
            </a:r>
          </a:p>
          <a:p>
            <a:pPr>
              <a:buFont typeface="Wingdings" pitchFamily="2" charset="2"/>
              <a:buChar char="ü"/>
              <a:defRPr/>
            </a:pPr>
            <a:r>
              <a:rPr lang="en-US" sz="4200" dirty="0" smtClean="0"/>
              <a:t>Clearinghouses </a:t>
            </a:r>
            <a:r>
              <a:rPr lang="en-US" sz="4200" dirty="0"/>
              <a:t>make metadata records easy to </a:t>
            </a:r>
            <a:r>
              <a:rPr lang="en-US" sz="4200" dirty="0" smtClean="0"/>
              <a:t>find</a:t>
            </a:r>
          </a:p>
          <a:p>
            <a:pPr>
              <a:buFont typeface="Wingdings" pitchFamily="2" charset="2"/>
              <a:buChar char="ü"/>
              <a:defRPr/>
            </a:pPr>
            <a:r>
              <a:rPr lang="en-US" sz="4200" dirty="0" smtClean="0"/>
              <a:t>Example of Clearinghouse:</a:t>
            </a:r>
          </a:p>
          <a:p>
            <a:pPr lvl="1">
              <a:buFont typeface="Arial" pitchFamily="34" charset="0"/>
              <a:buChar char="•"/>
              <a:defRPr/>
            </a:pPr>
            <a:r>
              <a:rPr lang="en-US" sz="3600" dirty="0" smtClean="0"/>
              <a:t>Geospatial One-Stop / Data.gov (</a:t>
            </a:r>
            <a:r>
              <a:rPr lang="en-US" sz="3600" dirty="0" smtClean="0">
                <a:hlinkClick r:id="rId2"/>
              </a:rPr>
              <a:t>http://www.data.gov/</a:t>
            </a:r>
            <a:r>
              <a:rPr lang="en-US" sz="3600" dirty="0" smtClean="0"/>
              <a:t>)</a:t>
            </a:r>
          </a:p>
          <a:p>
            <a:pPr lvl="1">
              <a:buFont typeface="Arial" pitchFamily="34" charset="0"/>
              <a:buChar char="•"/>
              <a:defRPr/>
            </a:pPr>
            <a:r>
              <a:rPr lang="en-US" sz="3600" dirty="0" smtClean="0"/>
              <a:t>Climate Change Database Clearinghouse (</a:t>
            </a:r>
            <a:r>
              <a:rPr lang="en-US" sz="3600" dirty="0" smtClean="0">
                <a:hlinkClick r:id="rId3"/>
              </a:rPr>
              <a:t>http://ccrm.vims.edu/climate_change/index.html</a:t>
            </a:r>
            <a:r>
              <a:rPr lang="en-US" sz="3600" dirty="0" smtClean="0"/>
              <a:t>)  </a:t>
            </a:r>
            <a:endParaRPr lang="en-US" sz="3600" dirty="0"/>
          </a:p>
          <a:p>
            <a:pPr marL="0" indent="0">
              <a:buFont typeface="Helvetica Neue"/>
              <a:buNone/>
              <a:defRPr/>
            </a:pPr>
            <a:endParaRPr lang="en-US" dirty="0"/>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US" sz="4000" dirty="0" smtClean="0"/>
              <a:t>Metadata Creation Tools:</a:t>
            </a:r>
            <a:r>
              <a:rPr lang="en-US" dirty="0" smtClean="0"/>
              <a:t/>
            </a:r>
            <a:br>
              <a:rPr lang="en-US" dirty="0" smtClean="0"/>
            </a:br>
            <a:r>
              <a:rPr lang="en-US" dirty="0" smtClean="0"/>
              <a:t>  </a:t>
            </a:r>
            <a:r>
              <a:rPr lang="en-US" sz="3600" dirty="0" smtClean="0"/>
              <a:t>Some commercial &amp; open source options</a:t>
            </a:r>
          </a:p>
        </p:txBody>
      </p:sp>
      <p:sp>
        <p:nvSpPr>
          <p:cNvPr id="66563" name="Content Placeholder 3"/>
          <p:cNvSpPr>
            <a:spLocks noGrp="1"/>
          </p:cNvSpPr>
          <p:nvPr>
            <p:ph idx="1"/>
          </p:nvPr>
        </p:nvSpPr>
        <p:spPr>
          <a:xfrm>
            <a:off x="571500" y="2324100"/>
            <a:ext cx="11861800" cy="5372100"/>
          </a:xfrm>
        </p:spPr>
        <p:txBody>
          <a:bodyPr/>
          <a:lstStyle/>
          <a:p>
            <a:pPr lvl="1"/>
            <a:r>
              <a:rPr lang="en-US" sz="3600" dirty="0" err="1" smtClean="0"/>
              <a:t>MERMAid</a:t>
            </a:r>
            <a:r>
              <a:rPr lang="en-US" sz="3600" dirty="0" smtClean="0"/>
              <a:t>  - Metadata Enterprise Resource Management Aid (National Coastal Data Development Center)</a:t>
            </a:r>
          </a:p>
          <a:p>
            <a:pPr lvl="1"/>
            <a:r>
              <a:rPr lang="en-US" sz="3600" dirty="0" smtClean="0"/>
              <a:t>ESRI ArcGIS tools</a:t>
            </a:r>
          </a:p>
          <a:p>
            <a:pPr lvl="1"/>
            <a:r>
              <a:rPr lang="en-US" sz="3600" dirty="0" smtClean="0"/>
              <a:t>EPA Metadata Editor (Environmental Protection Agency) </a:t>
            </a:r>
          </a:p>
          <a:p>
            <a:pPr lvl="1"/>
            <a:r>
              <a:rPr lang="en-US" sz="3600" dirty="0" smtClean="0"/>
              <a:t>FGDC Metadata Editor for ArcGIS (USGS) </a:t>
            </a:r>
          </a:p>
          <a:p>
            <a:pPr lvl="1"/>
            <a:r>
              <a:rPr lang="en-US" sz="3600" dirty="0" smtClean="0"/>
              <a:t>INSPIRE </a:t>
            </a:r>
            <a:r>
              <a:rPr lang="en-US" sz="3600" dirty="0" err="1" smtClean="0"/>
              <a:t>Geoportal</a:t>
            </a:r>
            <a:r>
              <a:rPr lang="en-US" sz="3600" dirty="0" smtClean="0"/>
              <a:t> Metadata Editor (European Commission) </a:t>
            </a:r>
          </a:p>
          <a:p>
            <a:pPr lvl="1"/>
            <a:endParaRPr lang="en-US" sz="1900" dirty="0" smtClean="0"/>
          </a:p>
          <a:p>
            <a:endParaRPr lang="en-US" dirty="0" smtClean="0"/>
          </a:p>
        </p:txBody>
      </p:sp>
      <p:sp>
        <p:nvSpPr>
          <p:cNvPr id="2" name="TextBox 1"/>
          <p:cNvSpPr txBox="1"/>
          <p:nvPr/>
        </p:nvSpPr>
        <p:spPr>
          <a:xfrm>
            <a:off x="939800" y="7959804"/>
            <a:ext cx="11353800" cy="1107996"/>
          </a:xfrm>
          <a:prstGeom prst="rect">
            <a:avLst/>
          </a:prstGeom>
          <a:noFill/>
        </p:spPr>
        <p:txBody>
          <a:bodyPr wrap="square" rtlCol="0">
            <a:spAutoFit/>
          </a:bodyPr>
          <a:lstStyle/>
          <a:p>
            <a:pPr marL="0" lvl="1"/>
            <a:r>
              <a:rPr lang="en-US" sz="2400" dirty="0" smtClean="0"/>
              <a:t>Find out more from:  </a:t>
            </a:r>
            <a:r>
              <a:rPr lang="en-US" sz="2400" dirty="0" smtClean="0">
                <a:hlinkClick r:id="rId2"/>
              </a:rPr>
              <a:t>http://www.fgdc.gov/metadata/geospatial-metadata-tools</a:t>
            </a:r>
            <a:endParaRPr lang="en-US" sz="2400" dirty="0" smtClean="0"/>
          </a:p>
          <a:p>
            <a:endParaRPr lang="en-US" dirty="0"/>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 example, NOAA </a:t>
            </a:r>
            <a:r>
              <a:rPr lang="en-US" dirty="0" err="1" smtClean="0"/>
              <a:t>MERMAid</a:t>
            </a:r>
            <a:endParaRPr lang="en-US" dirty="0"/>
          </a:p>
        </p:txBody>
      </p:sp>
      <p:pic>
        <p:nvPicPr>
          <p:cNvPr id="860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39436" y="2504344"/>
            <a:ext cx="11525927" cy="6205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3417398"/>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r>
              <a:rPr lang="en-US" dirty="0" smtClean="0"/>
              <a:t>More about </a:t>
            </a:r>
            <a:r>
              <a:rPr lang="en-US" dirty="0" err="1" smtClean="0"/>
              <a:t>MERMAid</a:t>
            </a:r>
            <a:endParaRPr lang="en-US" dirty="0" smtClean="0"/>
          </a:p>
        </p:txBody>
      </p:sp>
      <p:sp>
        <p:nvSpPr>
          <p:cNvPr id="67587" name="Content Placeholder 3"/>
          <p:cNvSpPr>
            <a:spLocks noGrp="1"/>
          </p:cNvSpPr>
          <p:nvPr>
            <p:ph sz="half" idx="1"/>
          </p:nvPr>
        </p:nvSpPr>
        <p:spPr/>
        <p:txBody>
          <a:bodyPr/>
          <a:lstStyle/>
          <a:p>
            <a:r>
              <a:rPr lang="en-US" sz="3600" smtClean="0"/>
              <a:t>Capabilities</a:t>
            </a:r>
          </a:p>
          <a:p>
            <a:pPr lvl="1"/>
            <a:r>
              <a:rPr lang="en-US" sz="2800" smtClean="0"/>
              <a:t>Generates FGDC Standard, Biological, Shoreline, Remote Sensing Profile Records</a:t>
            </a:r>
          </a:p>
          <a:p>
            <a:pPr lvl="1"/>
            <a:r>
              <a:rPr lang="en-US" sz="2800" smtClean="0"/>
              <a:t>Supports Ecological Metadata Language (EML)</a:t>
            </a:r>
          </a:p>
          <a:p>
            <a:pPr lvl="1"/>
            <a:r>
              <a:rPr lang="en-US" sz="2800" smtClean="0"/>
              <a:t>Imports existing FGDC records in XML or .txt format</a:t>
            </a:r>
          </a:p>
          <a:p>
            <a:pPr lvl="1"/>
            <a:r>
              <a:rPr lang="en-US" sz="2800" smtClean="0"/>
              <a:t>Exports records in XML, TXT, HTML or MARC XML via “save as”</a:t>
            </a:r>
          </a:p>
          <a:p>
            <a:pPr lvl="1"/>
            <a:r>
              <a:rPr lang="en-US" sz="2800" smtClean="0"/>
              <a:t>Robust “Help” functions</a:t>
            </a:r>
          </a:p>
        </p:txBody>
      </p:sp>
      <p:sp>
        <p:nvSpPr>
          <p:cNvPr id="67588" name="Content Placeholder 4"/>
          <p:cNvSpPr>
            <a:spLocks noGrp="1"/>
          </p:cNvSpPr>
          <p:nvPr>
            <p:ph sz="half" idx="2"/>
          </p:nvPr>
        </p:nvSpPr>
        <p:spPr>
          <a:xfrm>
            <a:off x="6578600" y="2324100"/>
            <a:ext cx="5854700" cy="5981700"/>
          </a:xfrm>
        </p:spPr>
        <p:txBody>
          <a:bodyPr/>
          <a:lstStyle/>
          <a:p>
            <a:r>
              <a:rPr lang="en-US" sz="3600" dirty="0" smtClean="0"/>
              <a:t>Technical Elements</a:t>
            </a:r>
          </a:p>
          <a:p>
            <a:pPr lvl="1"/>
            <a:r>
              <a:rPr lang="en-US" sz="2800" dirty="0" smtClean="0"/>
              <a:t>Developed at </a:t>
            </a:r>
            <a:r>
              <a:rPr lang="en-US" sz="2800" dirty="0" smtClean="0"/>
              <a:t>National Coastal Data Development Center (NCDDC), </a:t>
            </a:r>
            <a:r>
              <a:rPr lang="en-US" sz="2800" dirty="0" smtClean="0"/>
              <a:t>uses the framework of the Z-Object Publishing Environment (ZOPE) as its web application server</a:t>
            </a:r>
          </a:p>
          <a:p>
            <a:pPr lvl="1"/>
            <a:r>
              <a:rPr lang="en-US" sz="2800" dirty="0" smtClean="0"/>
              <a:t>Open source</a:t>
            </a:r>
          </a:p>
          <a:p>
            <a:pPr lvl="1"/>
            <a:r>
              <a:rPr lang="en-US" sz="2800" dirty="0" smtClean="0"/>
              <a:t>Platform independent</a:t>
            </a:r>
          </a:p>
          <a:p>
            <a:pPr lvl="1"/>
            <a:r>
              <a:rPr lang="en-US" sz="2800" dirty="0" smtClean="0"/>
              <a:t>Uses an object oriented dbase</a:t>
            </a:r>
          </a:p>
          <a:p>
            <a:pPr lvl="1"/>
            <a:r>
              <a:rPr lang="en-US" sz="2800" dirty="0" smtClean="0"/>
              <a:t>Offers secure, remote access through a web </a:t>
            </a:r>
            <a:r>
              <a:rPr lang="en-US" sz="2800" dirty="0" smtClean="0"/>
              <a:t>browser</a:t>
            </a:r>
            <a:endParaRPr lang="en-US" sz="2800" dirty="0" smtClean="0"/>
          </a:p>
        </p:txBody>
      </p:sp>
      <p:sp>
        <p:nvSpPr>
          <p:cNvPr id="2" name="TextBox 1"/>
          <p:cNvSpPr txBox="1"/>
          <p:nvPr/>
        </p:nvSpPr>
        <p:spPr>
          <a:xfrm>
            <a:off x="1016000" y="8479093"/>
            <a:ext cx="11125200" cy="461665"/>
          </a:xfrm>
          <a:prstGeom prst="rect">
            <a:avLst/>
          </a:prstGeom>
          <a:noFill/>
        </p:spPr>
        <p:txBody>
          <a:bodyPr wrap="square" rtlCol="0">
            <a:spAutoFit/>
          </a:bodyPr>
          <a:lstStyle/>
          <a:p>
            <a:r>
              <a:rPr lang="en-US" sz="2400" dirty="0" smtClean="0"/>
              <a:t>Find out more at:  </a:t>
            </a:r>
            <a:r>
              <a:rPr lang="en-US" sz="2400" dirty="0" smtClean="0">
                <a:hlinkClick r:id="rId2"/>
              </a:rPr>
              <a:t>http://www.ncddc.noaa.gov/metadata-standards/mermaid/</a:t>
            </a:r>
            <a:endParaRPr lang="en-US" sz="2400" dirty="0"/>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r>
              <a:rPr lang="en-US" dirty="0" smtClean="0"/>
              <a:t>Controlled Vocabularies for Keywords</a:t>
            </a:r>
            <a:endParaRPr lang="en-US" dirty="0" smtClean="0"/>
          </a:p>
        </p:txBody>
      </p:sp>
      <p:sp>
        <p:nvSpPr>
          <p:cNvPr id="68611" name="Content Placeholder 2"/>
          <p:cNvSpPr>
            <a:spLocks noGrp="1"/>
          </p:cNvSpPr>
          <p:nvPr>
            <p:ph idx="1"/>
          </p:nvPr>
        </p:nvSpPr>
        <p:spPr/>
        <p:txBody>
          <a:bodyPr/>
          <a:lstStyle/>
          <a:p>
            <a:r>
              <a:rPr lang="en-US" sz="3600" dirty="0" smtClean="0"/>
              <a:t>Keywords used to facilitate the identification &amp; organization of descriptive information within and  across different search systems </a:t>
            </a:r>
          </a:p>
          <a:p>
            <a:r>
              <a:rPr lang="en-US" dirty="0" smtClean="0"/>
              <a:t>Most useful to systems &amp; searchers when they are:</a:t>
            </a:r>
          </a:p>
          <a:p>
            <a:pPr lvl="1"/>
            <a:r>
              <a:rPr lang="en-US" sz="3200" dirty="0" smtClean="0"/>
              <a:t>Unambiguous</a:t>
            </a:r>
          </a:p>
          <a:p>
            <a:pPr lvl="1"/>
            <a:r>
              <a:rPr lang="en-US" sz="3200" dirty="0" smtClean="0"/>
              <a:t>Specifically descriptive</a:t>
            </a:r>
          </a:p>
          <a:p>
            <a:pPr lvl="1"/>
            <a:r>
              <a:rPr lang="en-US" sz="3200" dirty="0" smtClean="0"/>
              <a:t>Come from an established, published source based on continually updated use of discipline-specific language from formal &amp; informal publications such as </a:t>
            </a:r>
          </a:p>
          <a:p>
            <a:pPr marL="393700" lvl="1" indent="0">
              <a:buNone/>
            </a:pPr>
            <a:r>
              <a:rPr lang="en-US" sz="3200" dirty="0"/>
              <a:t> </a:t>
            </a:r>
            <a:r>
              <a:rPr lang="en-US" sz="3200" dirty="0" smtClean="0"/>
              <a:t> taxonomies, thesauri &amp; ontologies</a:t>
            </a:r>
          </a:p>
          <a:p>
            <a:endParaRPr lang="en-US" dirty="0" smtClean="0"/>
          </a:p>
          <a:p>
            <a:pPr marL="0" indent="0">
              <a:buNone/>
            </a:pPr>
            <a:endParaRPr lang="en-US" dirty="0" smtClean="0"/>
          </a:p>
        </p:txBody>
      </p:sp>
      <p:pic>
        <p:nvPicPr>
          <p:cNvPr id="68613" name="Picture 5" descr="C:\Users\nhoebel\AppData\Local\Microsoft\Windows\Temporary Internet Files\Content.IE5\0QVJ7H3X\MC900228831[1].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7000" y="7086600"/>
            <a:ext cx="3190776" cy="1981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Useful sources for keywords</a:t>
            </a:r>
            <a:endParaRPr lang="en-US" dirty="0"/>
          </a:p>
        </p:txBody>
      </p:sp>
      <p:sp>
        <p:nvSpPr>
          <p:cNvPr id="3" name="Content Placeholder 2"/>
          <p:cNvSpPr>
            <a:spLocks noGrp="1"/>
          </p:cNvSpPr>
          <p:nvPr>
            <p:ph idx="1"/>
          </p:nvPr>
        </p:nvSpPr>
        <p:spPr>
          <a:xfrm>
            <a:off x="571500" y="2324100"/>
            <a:ext cx="11861800" cy="6819900"/>
          </a:xfrm>
        </p:spPr>
        <p:txBody>
          <a:bodyPr/>
          <a:lstStyle/>
          <a:p>
            <a:r>
              <a:rPr lang="en-US" sz="3200" dirty="0" smtClean="0"/>
              <a:t>Global Change Master Directory (GCMD)</a:t>
            </a:r>
          </a:p>
          <a:p>
            <a:pPr lvl="1"/>
            <a:r>
              <a:rPr lang="en-US" sz="2600" dirty="0" smtClean="0"/>
              <a:t>Developed &amp; maintained by </a:t>
            </a:r>
            <a:r>
              <a:rPr lang="en-US" sz="2600" dirty="0" smtClean="0">
                <a:solidFill>
                  <a:schemeClr val="tx1"/>
                </a:solidFill>
              </a:rPr>
              <a:t>National Aeronautics and Space Administration (NASA)</a:t>
            </a:r>
          </a:p>
          <a:p>
            <a:pPr lvl="1"/>
            <a:r>
              <a:rPr lang="en-US" sz="2600" dirty="0" smtClean="0">
                <a:solidFill>
                  <a:schemeClr val="tx1"/>
                </a:solidFill>
              </a:rPr>
              <a:t>Focused upon Earth Science data sets &amp; services</a:t>
            </a:r>
          </a:p>
          <a:p>
            <a:pPr lvl="1"/>
            <a:r>
              <a:rPr lang="en-US" sz="2400" dirty="0" smtClean="0">
                <a:solidFill>
                  <a:schemeClr val="tx1"/>
                </a:solidFill>
                <a:hlinkClick r:id="rId2"/>
              </a:rPr>
              <a:t>http://gcmd.nasa.gov/</a:t>
            </a:r>
            <a:endParaRPr lang="en-US" sz="2400" dirty="0" smtClean="0">
              <a:solidFill>
                <a:schemeClr val="tx1"/>
              </a:solidFill>
            </a:endParaRPr>
          </a:p>
          <a:p>
            <a:r>
              <a:rPr lang="en-US" sz="3200" dirty="0" smtClean="0">
                <a:solidFill>
                  <a:schemeClr val="tx1"/>
                </a:solidFill>
              </a:rPr>
              <a:t>Getty Thesaurus of Geographic Names</a:t>
            </a:r>
          </a:p>
          <a:p>
            <a:pPr lvl="1"/>
            <a:r>
              <a:rPr lang="en-US" sz="2600" dirty="0" smtClean="0">
                <a:solidFill>
                  <a:schemeClr val="tx1"/>
                </a:solidFill>
              </a:rPr>
              <a:t>Developed &amp; maintained by The Getty Research Institute</a:t>
            </a:r>
          </a:p>
          <a:p>
            <a:pPr lvl="1"/>
            <a:r>
              <a:rPr lang="en-US" sz="2600" dirty="0" smtClean="0">
                <a:solidFill>
                  <a:schemeClr val="tx1"/>
                </a:solidFill>
              </a:rPr>
              <a:t>Focused upon art, architecture &amp; material culture, but definitive for established names of geographic names and places</a:t>
            </a:r>
          </a:p>
          <a:p>
            <a:pPr lvl="1"/>
            <a:r>
              <a:rPr lang="en-US" sz="2400" dirty="0" smtClean="0">
                <a:solidFill>
                  <a:schemeClr val="tx1"/>
                </a:solidFill>
                <a:hlinkClick r:id="rId3"/>
              </a:rPr>
              <a:t>http://www.getty.edu/research/tools/vocabularies/tgn/</a:t>
            </a:r>
            <a:endParaRPr lang="en-US" sz="2400" dirty="0" smtClean="0">
              <a:solidFill>
                <a:schemeClr val="tx1"/>
              </a:solidFill>
            </a:endParaRPr>
          </a:p>
          <a:p>
            <a:r>
              <a:rPr lang="en-US" sz="3200" dirty="0" smtClean="0">
                <a:solidFill>
                  <a:schemeClr val="tx1"/>
                </a:solidFill>
              </a:rPr>
              <a:t>INSPIRE Feature Concept Dictionary</a:t>
            </a:r>
          </a:p>
          <a:p>
            <a:pPr lvl="1"/>
            <a:r>
              <a:rPr lang="en-US" sz="2600" dirty="0" smtClean="0">
                <a:solidFill>
                  <a:schemeClr val="tx1"/>
                </a:solidFill>
              </a:rPr>
              <a:t>Developed &amp; maintained by the European Environment Agency</a:t>
            </a:r>
            <a:endParaRPr lang="en-US" sz="2600" dirty="0" smtClean="0"/>
          </a:p>
          <a:p>
            <a:pPr lvl="1"/>
            <a:r>
              <a:rPr lang="en-US" sz="2600" dirty="0" smtClean="0">
                <a:solidFill>
                  <a:schemeClr val="tx1"/>
                </a:solidFill>
              </a:rPr>
              <a:t>Focused upon Spatial Data Themes</a:t>
            </a:r>
          </a:p>
          <a:p>
            <a:pPr lvl="1"/>
            <a:r>
              <a:rPr lang="en-US" sz="2400" dirty="0" smtClean="0">
                <a:solidFill>
                  <a:schemeClr val="tx1"/>
                </a:solidFill>
                <a:hlinkClick r:id="rId4"/>
              </a:rPr>
              <a:t>http://www.eionet.europa.eu/gemet/inspire_themes</a:t>
            </a:r>
            <a:endParaRPr lang="en-US" sz="2400" dirty="0" smtClean="0">
              <a:solidFill>
                <a:schemeClr val="tx1"/>
              </a:solidFill>
            </a:endParaRPr>
          </a:p>
        </p:txBody>
      </p:sp>
    </p:spTree>
    <p:extLst>
      <p:ext uri="{BB962C8B-B14F-4D97-AF65-F5344CB8AC3E}">
        <p14:creationId xmlns:p14="http://schemas.microsoft.com/office/powerpoint/2010/main" val="941098103"/>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1" name="Picture 3" descr="C:\Users\nhoebel\AppData\Local\Microsoft\Windows\Temporary Internet Files\Content.IE5\CWN0QITQ\MP90007860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200" y="2133600"/>
            <a:ext cx="11430000" cy="713291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Acknowledgements</a:t>
            </a:r>
            <a:endParaRPr lang="en-US" dirty="0"/>
          </a:p>
        </p:txBody>
      </p:sp>
      <p:sp>
        <p:nvSpPr>
          <p:cNvPr id="4" name="Content Placeholder 3"/>
          <p:cNvSpPr>
            <a:spLocks noGrp="1"/>
          </p:cNvSpPr>
          <p:nvPr>
            <p:ph idx="1"/>
          </p:nvPr>
        </p:nvSpPr>
        <p:spPr>
          <a:xfrm>
            <a:off x="635000" y="2286000"/>
            <a:ext cx="11861800" cy="6565900"/>
          </a:xfrm>
        </p:spPr>
        <p:txBody>
          <a:bodyPr/>
          <a:lstStyle/>
          <a:p>
            <a:r>
              <a:rPr lang="en-US" dirty="0" smtClean="0">
                <a:solidFill>
                  <a:schemeClr val="bg1"/>
                </a:solidFill>
              </a:rPr>
              <a:t>Robert Cook</a:t>
            </a:r>
          </a:p>
          <a:p>
            <a:pPr lvl="1"/>
            <a:r>
              <a:rPr lang="en-US" dirty="0" smtClean="0">
                <a:solidFill>
                  <a:schemeClr val="bg1"/>
                </a:solidFill>
              </a:rPr>
              <a:t>Environmental Sciences Division, Oak Ridge National Laboratory</a:t>
            </a:r>
          </a:p>
          <a:p>
            <a:r>
              <a:rPr lang="en-US" dirty="0" smtClean="0">
                <a:solidFill>
                  <a:schemeClr val="bg1"/>
                </a:solidFill>
              </a:rPr>
              <a:t>Jeff </a:t>
            </a:r>
            <a:r>
              <a:rPr lang="en-US" dirty="0" err="1" smtClean="0">
                <a:solidFill>
                  <a:schemeClr val="bg1"/>
                </a:solidFill>
              </a:rPr>
              <a:t>Arnfield</a:t>
            </a:r>
            <a:endParaRPr lang="en-US" dirty="0" smtClean="0">
              <a:solidFill>
                <a:schemeClr val="bg1"/>
              </a:solidFill>
            </a:endParaRPr>
          </a:p>
          <a:p>
            <a:pPr lvl="1"/>
            <a:r>
              <a:rPr lang="en-US" dirty="0" smtClean="0">
                <a:solidFill>
                  <a:schemeClr val="bg1"/>
                </a:solidFill>
              </a:rPr>
              <a:t>National Climate Data Center, NOAA</a:t>
            </a:r>
          </a:p>
          <a:p>
            <a:r>
              <a:rPr lang="en-US" dirty="0" err="1" smtClean="0">
                <a:solidFill>
                  <a:schemeClr val="bg1"/>
                </a:solidFill>
              </a:rPr>
              <a:t>Viv</a:t>
            </a:r>
            <a:r>
              <a:rPr lang="en-US" dirty="0" smtClean="0">
                <a:solidFill>
                  <a:schemeClr val="bg1"/>
                </a:solidFill>
              </a:rPr>
              <a:t> Hutchison</a:t>
            </a:r>
          </a:p>
          <a:p>
            <a:pPr lvl="1"/>
            <a:r>
              <a:rPr lang="en-US" dirty="0" smtClean="0">
                <a:solidFill>
                  <a:schemeClr val="bg1"/>
                </a:solidFill>
              </a:rPr>
              <a:t>US Geological Survey – NBII program</a:t>
            </a:r>
          </a:p>
          <a:p>
            <a:r>
              <a:rPr lang="en-US" dirty="0" smtClean="0">
                <a:solidFill>
                  <a:schemeClr val="bg1"/>
                </a:solidFill>
              </a:rPr>
              <a:t>Jackie </a:t>
            </a:r>
            <a:r>
              <a:rPr lang="en-US" dirty="0" err="1" smtClean="0">
                <a:solidFill>
                  <a:schemeClr val="bg1"/>
                </a:solidFill>
              </a:rPr>
              <a:t>Wize</a:t>
            </a:r>
            <a:endParaRPr lang="en-US" dirty="0" smtClean="0">
              <a:solidFill>
                <a:schemeClr val="bg1"/>
              </a:solidFill>
            </a:endParaRPr>
          </a:p>
          <a:p>
            <a:pPr lvl="1"/>
            <a:r>
              <a:rPr lang="en-US" dirty="0" smtClean="0">
                <a:solidFill>
                  <a:schemeClr val="bg1"/>
                </a:solidFill>
              </a:rPr>
              <a:t>National Coastal Data Development Center, NOAA</a:t>
            </a:r>
          </a:p>
          <a:p>
            <a:r>
              <a:rPr lang="en-US" dirty="0" smtClean="0">
                <a:solidFill>
                  <a:schemeClr val="bg1"/>
                </a:solidFill>
              </a:rPr>
              <a:t>Tyler Stevens</a:t>
            </a:r>
          </a:p>
          <a:p>
            <a:pPr lvl="1"/>
            <a:r>
              <a:rPr lang="en-US" dirty="0" smtClean="0">
                <a:solidFill>
                  <a:schemeClr val="bg1"/>
                </a:solidFill>
              </a:rPr>
              <a:t>Wyle Information Systems (NASA Contractor)</a:t>
            </a:r>
          </a:p>
          <a:p>
            <a:r>
              <a:rPr lang="en-US" dirty="0" smtClean="0">
                <a:solidFill>
                  <a:schemeClr val="bg1"/>
                </a:solidFill>
              </a:rPr>
              <a:t>Ron Weaver</a:t>
            </a:r>
          </a:p>
          <a:p>
            <a:pPr lvl="1"/>
            <a:r>
              <a:rPr lang="en-US" dirty="0" err="1" smtClean="0">
                <a:solidFill>
                  <a:schemeClr val="bg1"/>
                </a:solidFill>
              </a:rPr>
              <a:t>Nationao</a:t>
            </a:r>
            <a:r>
              <a:rPr lang="en-US" dirty="0" smtClean="0">
                <a:solidFill>
                  <a:schemeClr val="bg1"/>
                </a:solidFill>
              </a:rPr>
              <a:t> Snow &amp; Ice Data Center (NSIDC)</a:t>
            </a:r>
          </a:p>
          <a:p>
            <a:pPr lvl="1"/>
            <a:endParaRPr lang="en-US" dirty="0">
              <a:solidFill>
                <a:schemeClr val="bg1"/>
              </a:solidFill>
            </a:endParaRPr>
          </a:p>
        </p:txBody>
      </p:sp>
    </p:spTree>
    <p:extLst>
      <p:ext uri="{BB962C8B-B14F-4D97-AF65-F5344CB8AC3E}">
        <p14:creationId xmlns:p14="http://schemas.microsoft.com/office/powerpoint/2010/main" val="1346762822"/>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9150" y="2276475"/>
            <a:ext cx="639445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Title 9"/>
          <p:cNvSpPr>
            <a:spLocks noGrp="1"/>
          </p:cNvSpPr>
          <p:nvPr>
            <p:ph type="title"/>
          </p:nvPr>
        </p:nvSpPr>
        <p:spPr/>
        <p:txBody>
          <a:bodyPr/>
          <a:lstStyle/>
          <a:p>
            <a:r>
              <a:rPr lang="en-US" smtClean="0">
                <a:solidFill>
                  <a:srgbClr val="216795"/>
                </a:solidFill>
              </a:rPr>
              <a:t>Questions?</a:t>
            </a:r>
          </a:p>
        </p:txBody>
      </p:sp>
      <p:sp>
        <p:nvSpPr>
          <p:cNvPr id="69636" name="Slide Number Placeholder 3"/>
          <p:cNvSpPr txBox="1">
            <a:spLocks/>
          </p:cNvSpPr>
          <p:nvPr/>
        </p:nvSpPr>
        <p:spPr bwMode="auto">
          <a:xfrm>
            <a:off x="9971088" y="9320213"/>
            <a:ext cx="3033712"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nchor="ctr"/>
          <a:lstStyle>
            <a:lvl1pPr eaLnBrk="0" hangingPunct="0">
              <a:defRPr sz="4200">
                <a:solidFill>
                  <a:srgbClr val="000000"/>
                </a:solidFill>
                <a:latin typeface="Helvetica Neue Light"/>
                <a:ea typeface="ヒラギノ角ゴ ProN W3"/>
                <a:cs typeface="ヒラギノ角ゴ ProN W3"/>
                <a:sym typeface="Helvetica Neue Light"/>
              </a:defRPr>
            </a:lvl1pPr>
            <a:lvl2pPr marL="742950" indent="-285750" eaLnBrk="0" hangingPunct="0">
              <a:defRPr sz="4200">
                <a:solidFill>
                  <a:srgbClr val="000000"/>
                </a:solidFill>
                <a:latin typeface="Helvetica Neue Light"/>
                <a:ea typeface="ヒラギノ角ゴ ProN W3"/>
                <a:cs typeface="ヒラギノ角ゴ ProN W3"/>
                <a:sym typeface="Helvetica Neue Light"/>
              </a:defRPr>
            </a:lvl2pPr>
            <a:lvl3pPr marL="1143000" indent="-228600" eaLnBrk="0" hangingPunct="0">
              <a:defRPr sz="4200">
                <a:solidFill>
                  <a:srgbClr val="000000"/>
                </a:solidFill>
                <a:latin typeface="Helvetica Neue Light"/>
                <a:ea typeface="ヒラギノ角ゴ ProN W3"/>
                <a:cs typeface="ヒラギノ角ゴ ProN W3"/>
                <a:sym typeface="Helvetica Neue Light"/>
              </a:defRPr>
            </a:lvl3pPr>
            <a:lvl4pPr marL="1600200" indent="-228600" eaLnBrk="0" hangingPunct="0">
              <a:defRPr sz="4200">
                <a:solidFill>
                  <a:srgbClr val="000000"/>
                </a:solidFill>
                <a:latin typeface="Helvetica Neue Light"/>
                <a:ea typeface="ヒラギノ角ゴ ProN W3"/>
                <a:cs typeface="ヒラギノ角ゴ ProN W3"/>
                <a:sym typeface="Helvetica Neue Light"/>
              </a:defRPr>
            </a:lvl4pPr>
            <a:lvl5pPr marL="2057400" indent="-228600" eaLnBrk="0" hangingPunct="0">
              <a:defRPr sz="4200">
                <a:solidFill>
                  <a:srgbClr val="000000"/>
                </a:solidFill>
                <a:latin typeface="Helvetica Neue Light"/>
                <a:ea typeface="ヒラギノ角ゴ ProN W3"/>
                <a:cs typeface="ヒラギノ角ゴ ProN W3"/>
                <a:sym typeface="Helvetica Neue Light"/>
              </a:defRPr>
            </a:lvl5pPr>
            <a:lvl6pPr marL="25146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6pPr>
            <a:lvl7pPr marL="29718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7pPr>
            <a:lvl8pPr marL="34290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8pPr>
            <a:lvl9pPr marL="38862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9pPr>
          </a:lstStyle>
          <a:p>
            <a:pPr algn="r" eaLnBrk="1" hangingPunct="1"/>
            <a:fld id="{95E43BD6-031E-46D7-99D6-4ED85252BF99}" type="slidenum">
              <a:rPr lang="en-US" sz="1800"/>
              <a:pPr algn="r" eaLnBrk="1" hangingPunct="1"/>
              <a:t>48</a:t>
            </a:fld>
            <a:endParaRPr lang="en-US" sz="1800"/>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2706" name="Rectangle 1"/>
          <p:cNvSpPr>
            <a:spLocks noGrp="1" noChangeArrowheads="1"/>
          </p:cNvSpPr>
          <p:nvPr>
            <p:ph type="title"/>
          </p:nvPr>
        </p:nvSpPr>
        <p:spPr/>
        <p:txBody>
          <a:bodyPr/>
          <a:lstStyle/>
          <a:p>
            <a:pPr eaLnBrk="1" hangingPunct="1"/>
            <a:r>
              <a:rPr lang="en-US" dirty="0" smtClean="0">
                <a:solidFill>
                  <a:srgbClr val="216795"/>
                </a:solidFill>
              </a:rPr>
              <a:t>References and </a:t>
            </a:r>
            <a:r>
              <a:rPr lang="en-US" dirty="0" smtClean="0">
                <a:solidFill>
                  <a:srgbClr val="216795"/>
                </a:solidFill>
              </a:rPr>
              <a:t>Resources</a:t>
            </a:r>
            <a:endParaRPr lang="en-US" dirty="0" smtClean="0">
              <a:solidFill>
                <a:srgbClr val="216795"/>
              </a:solidFill>
            </a:endParaRPr>
          </a:p>
        </p:txBody>
      </p:sp>
      <p:sp>
        <p:nvSpPr>
          <p:cNvPr id="72707" name="Rectangle 2"/>
          <p:cNvSpPr>
            <a:spLocks noGrp="1" noChangeArrowheads="1"/>
          </p:cNvSpPr>
          <p:nvPr>
            <p:ph type="body" idx="1"/>
          </p:nvPr>
        </p:nvSpPr>
        <p:spPr>
          <a:xfrm>
            <a:off x="571500" y="2324100"/>
            <a:ext cx="11861800" cy="7048500"/>
          </a:xfrm>
        </p:spPr>
        <p:txBody>
          <a:bodyPr/>
          <a:lstStyle/>
          <a:p>
            <a:pPr>
              <a:spcBef>
                <a:spcPts val="138"/>
              </a:spcBef>
              <a:spcAft>
                <a:spcPts val="138"/>
              </a:spcAft>
            </a:pPr>
            <a:r>
              <a:rPr lang="en-US" sz="1800" b="1" dirty="0" smtClean="0">
                <a:solidFill>
                  <a:schemeClr val="tx1"/>
                </a:solidFill>
              </a:rPr>
              <a:t>Ball, C. A., G. Sherlock, and A. </a:t>
            </a:r>
            <a:r>
              <a:rPr lang="en-US" sz="1800" b="1" dirty="0" err="1" smtClean="0">
                <a:solidFill>
                  <a:schemeClr val="tx1"/>
                </a:solidFill>
              </a:rPr>
              <a:t>Brazma</a:t>
            </a:r>
            <a:r>
              <a:rPr lang="en-US" sz="1800" dirty="0" smtClean="0">
                <a:solidFill>
                  <a:schemeClr val="tx1"/>
                </a:solidFill>
              </a:rPr>
              <a:t>. </a:t>
            </a:r>
            <a:r>
              <a:rPr lang="en-US" sz="1800" dirty="0" smtClean="0"/>
              <a:t>2004. Funding high-throughput data sharing. Nature Biotechnology  22:1179-1183. doi:10.1038/nbt0904-1179.</a:t>
            </a:r>
          </a:p>
          <a:p>
            <a:pPr>
              <a:spcBef>
                <a:spcPts val="138"/>
              </a:spcBef>
              <a:spcAft>
                <a:spcPts val="138"/>
              </a:spcAft>
            </a:pPr>
            <a:r>
              <a:rPr lang="en-US" sz="1800" b="1" dirty="0" smtClean="0">
                <a:solidFill>
                  <a:schemeClr val="tx1"/>
                </a:solidFill>
              </a:rPr>
              <a:t>Borer, ET., EW. </a:t>
            </a:r>
            <a:r>
              <a:rPr lang="en-US" sz="1800" b="1" dirty="0" err="1" smtClean="0">
                <a:solidFill>
                  <a:schemeClr val="tx1"/>
                </a:solidFill>
              </a:rPr>
              <a:t>Seabloom</a:t>
            </a:r>
            <a:r>
              <a:rPr lang="en-US" sz="1800" b="1" dirty="0" smtClean="0">
                <a:solidFill>
                  <a:schemeClr val="tx1"/>
                </a:solidFill>
              </a:rPr>
              <a:t>, M.B. Jones, and M. </a:t>
            </a:r>
            <a:r>
              <a:rPr lang="en-US" sz="1800" b="1" dirty="0" err="1" smtClean="0">
                <a:solidFill>
                  <a:schemeClr val="tx1"/>
                </a:solidFill>
              </a:rPr>
              <a:t>Schildhauer</a:t>
            </a:r>
            <a:r>
              <a:rPr lang="en-US" sz="1800" dirty="0" smtClean="0">
                <a:solidFill>
                  <a:schemeClr val="tx1"/>
                </a:solidFill>
              </a:rPr>
              <a:t>.  </a:t>
            </a:r>
            <a:r>
              <a:rPr lang="en-US" sz="1800" dirty="0" smtClean="0"/>
              <a:t>2009. Some Simple Guidelines for Effective Data Management ,Bulletin of the Ecological Society of America. 90(2): 205- 214.</a:t>
            </a:r>
          </a:p>
          <a:p>
            <a:pPr>
              <a:spcBef>
                <a:spcPts val="138"/>
              </a:spcBef>
              <a:spcAft>
                <a:spcPts val="138"/>
              </a:spcAft>
            </a:pPr>
            <a:r>
              <a:rPr lang="en-US" sz="1800" b="1" dirty="0" smtClean="0">
                <a:solidFill>
                  <a:schemeClr val="tx1"/>
                </a:solidFill>
              </a:rPr>
              <a:t>Christensen, S. W. and L. A. Hook</a:t>
            </a:r>
            <a:r>
              <a:rPr lang="en-US" sz="1800" dirty="0" smtClean="0"/>
              <a:t>. 2007. NARSTO Data and Metadata Reporting Guidance. Provides reference tables of chemical, physical, and metadata variable names for atmospheric measurements. Available on-line at: </a:t>
            </a:r>
            <a:r>
              <a:rPr lang="en-US" sz="1800" dirty="0" smtClean="0">
                <a:hlinkClick r:id="rId2"/>
              </a:rPr>
              <a:t>http://cdiac.ornl.gov/programs/NARSTO/</a:t>
            </a:r>
            <a:endParaRPr lang="en-US" sz="1800" dirty="0" smtClean="0"/>
          </a:p>
          <a:p>
            <a:pPr>
              <a:spcBef>
                <a:spcPts val="138"/>
              </a:spcBef>
              <a:spcAft>
                <a:spcPts val="138"/>
              </a:spcAft>
            </a:pPr>
            <a:r>
              <a:rPr lang="en-US" sz="1800" b="1" dirty="0" smtClean="0">
                <a:solidFill>
                  <a:schemeClr val="tx1"/>
                </a:solidFill>
              </a:rPr>
              <a:t>Cook, Robert B, Richard J. Olson, Paul </a:t>
            </a:r>
            <a:r>
              <a:rPr lang="en-US" sz="1800" b="1" dirty="0" err="1" smtClean="0">
                <a:solidFill>
                  <a:schemeClr val="tx1"/>
                </a:solidFill>
              </a:rPr>
              <a:t>Kanciruk</a:t>
            </a:r>
            <a:r>
              <a:rPr lang="en-US" sz="1800" b="1" dirty="0" smtClean="0">
                <a:solidFill>
                  <a:schemeClr val="tx1"/>
                </a:solidFill>
              </a:rPr>
              <a:t>, and Leslie A. Hook</a:t>
            </a:r>
            <a:r>
              <a:rPr lang="en-US" sz="1800" dirty="0" smtClean="0"/>
              <a:t>.  2001.  Best Practices for Preparing Ecological Data Sets to Share and Archive.  Bulletin of the Ecological Society of America, Vol. 82, No. 2, April 2001</a:t>
            </a:r>
            <a:r>
              <a:rPr lang="en-US" sz="1800" dirty="0" smtClean="0"/>
              <a:t>.</a:t>
            </a:r>
          </a:p>
          <a:p>
            <a:pPr eaLnBrk="1" hangingPunct="1">
              <a:lnSpc>
                <a:spcPct val="90000"/>
              </a:lnSpc>
              <a:spcAft>
                <a:spcPts val="600"/>
              </a:spcAft>
            </a:pPr>
            <a:r>
              <a:rPr lang="en-US" sz="1800" b="1" dirty="0" err="1" smtClean="0">
                <a:solidFill>
                  <a:schemeClr val="tx1"/>
                </a:solidFill>
              </a:rPr>
              <a:t>Duerr</a:t>
            </a:r>
            <a:r>
              <a:rPr lang="en-US" sz="1800" b="1" dirty="0" smtClean="0">
                <a:solidFill>
                  <a:schemeClr val="tx1"/>
                </a:solidFill>
              </a:rPr>
              <a:t> et al</a:t>
            </a:r>
            <a:r>
              <a:rPr lang="en-US" sz="1800" b="1" dirty="0" smtClean="0"/>
              <a:t>.</a:t>
            </a:r>
            <a:r>
              <a:rPr lang="en-US" sz="1800" dirty="0" smtClean="0"/>
              <a:t> “Challenges in Long-Term Data </a:t>
            </a:r>
            <a:r>
              <a:rPr lang="en-US" sz="1800" dirty="0" err="1" smtClean="0"/>
              <a:t>Stewardship”,</a:t>
            </a:r>
            <a:r>
              <a:rPr lang="en-US" sz="1800" dirty="0" err="1" smtClean="0">
                <a:hlinkClick r:id="rId3"/>
              </a:rPr>
              <a:t>http</a:t>
            </a:r>
            <a:r>
              <a:rPr lang="en-US" sz="1800" dirty="0" smtClean="0">
                <a:hlinkClick r:id="rId3"/>
              </a:rPr>
              <a:t>://storageconference.org/2004/Papers/05-Duerr-a.pdf</a:t>
            </a:r>
            <a:r>
              <a:rPr lang="en-US" sz="1800" dirty="0" smtClean="0"/>
              <a:t> </a:t>
            </a:r>
            <a:endParaRPr lang="en-US" sz="1800" dirty="0" smtClean="0">
              <a:solidFill>
                <a:schemeClr val="tx1"/>
              </a:solidFill>
            </a:endParaRPr>
          </a:p>
          <a:p>
            <a:pPr eaLnBrk="1" hangingPunct="1">
              <a:lnSpc>
                <a:spcPct val="90000"/>
              </a:lnSpc>
              <a:spcAft>
                <a:spcPts val="600"/>
              </a:spcAft>
            </a:pPr>
            <a:r>
              <a:rPr lang="en-US" sz="1800" b="1" dirty="0" smtClean="0">
                <a:solidFill>
                  <a:schemeClr val="tx1"/>
                </a:solidFill>
              </a:rPr>
              <a:t>Federal Geographic Data Committee (FGDC). </a:t>
            </a:r>
            <a:r>
              <a:rPr lang="en-US" sz="1800" dirty="0" smtClean="0">
                <a:solidFill>
                  <a:schemeClr val="tx1"/>
                </a:solidFill>
              </a:rPr>
              <a:t>Geospatial Metadata. </a:t>
            </a:r>
            <a:r>
              <a:rPr lang="en-US" sz="1800" dirty="0" smtClean="0">
                <a:hlinkClick r:id="rId4"/>
              </a:rPr>
              <a:t>http://www.fgdc.gov/metadata</a:t>
            </a:r>
            <a:endParaRPr lang="en-US" sz="1800" dirty="0" smtClean="0"/>
          </a:p>
          <a:p>
            <a:pPr eaLnBrk="1" hangingPunct="1">
              <a:lnSpc>
                <a:spcPct val="90000"/>
              </a:lnSpc>
              <a:spcAft>
                <a:spcPts val="600"/>
              </a:spcAft>
            </a:pPr>
            <a:r>
              <a:rPr lang="en-US" sz="1800" b="1" dirty="0" smtClean="0">
                <a:solidFill>
                  <a:schemeClr val="tx1"/>
                </a:solidFill>
              </a:rPr>
              <a:t>Geospatial Data Preservation Clearinghouse.  CIESEN at Columbia University</a:t>
            </a:r>
            <a:r>
              <a:rPr lang="en-US" sz="1800" b="1" dirty="0" smtClean="0"/>
              <a:t>. </a:t>
            </a:r>
            <a:r>
              <a:rPr lang="en-US" sz="1800" dirty="0" smtClean="0">
                <a:solidFill>
                  <a:schemeClr val="tx1"/>
                </a:solidFill>
              </a:rPr>
              <a:t>Search for Preservation Metadata:  </a:t>
            </a:r>
            <a:r>
              <a:rPr lang="en-US" sz="1800" dirty="0" smtClean="0">
                <a:hlinkClick r:id="rId5"/>
              </a:rPr>
              <a:t>http://geopreservation.org/topicResults.jsp?types=8</a:t>
            </a:r>
            <a:endParaRPr lang="en-US" sz="1800" dirty="0" smtClean="0"/>
          </a:p>
          <a:p>
            <a:pPr marL="266700" lvl="1">
              <a:spcBef>
                <a:spcPts val="138"/>
              </a:spcBef>
              <a:spcAft>
                <a:spcPts val="138"/>
              </a:spcAft>
            </a:pPr>
            <a:r>
              <a:rPr lang="en-US" sz="1800" b="1" dirty="0" smtClean="0">
                <a:solidFill>
                  <a:schemeClr val="tx1"/>
                </a:solidFill>
              </a:rPr>
              <a:t>Getty Thesaurus of Geographic Names</a:t>
            </a:r>
            <a:r>
              <a:rPr lang="en-US" sz="1800" dirty="0" smtClean="0">
                <a:solidFill>
                  <a:schemeClr val="tx1"/>
                </a:solidFill>
              </a:rPr>
              <a:t>. </a:t>
            </a:r>
            <a:r>
              <a:rPr lang="en-US" sz="1800" dirty="0" smtClean="0">
                <a:solidFill>
                  <a:schemeClr val="tx1"/>
                </a:solidFill>
                <a:hlinkClick r:id="rId6"/>
              </a:rPr>
              <a:t>http://www.getty.edu/research/tools/vocabularies/tgn/</a:t>
            </a:r>
            <a:endParaRPr lang="en-US" sz="1800" dirty="0" smtClean="0">
              <a:solidFill>
                <a:schemeClr val="tx1"/>
              </a:solidFill>
            </a:endParaRPr>
          </a:p>
          <a:p>
            <a:pPr>
              <a:spcBef>
                <a:spcPts val="138"/>
              </a:spcBef>
              <a:spcAft>
                <a:spcPts val="138"/>
              </a:spcAft>
            </a:pPr>
            <a:r>
              <a:rPr lang="en-US" sz="1800" b="1" dirty="0" smtClean="0">
                <a:solidFill>
                  <a:schemeClr val="tx1"/>
                </a:solidFill>
              </a:rPr>
              <a:t>Hoebelheinrich &amp; Banning</a:t>
            </a:r>
            <a:r>
              <a:rPr lang="en-US" sz="1800" b="1" dirty="0" smtClean="0"/>
              <a:t>.</a:t>
            </a:r>
            <a:r>
              <a:rPr lang="en-US" sz="1800" dirty="0" smtClean="0"/>
              <a:t> “An Investigation into Metadata for Long-Lived Geospatial Data Formats”,  2008. </a:t>
            </a:r>
            <a:r>
              <a:rPr lang="en-US" sz="1800" dirty="0" smtClean="0">
                <a:hlinkClick r:id="rId7"/>
              </a:rPr>
              <a:t>http://www.ngda.org/reports/InvestigateGeoDataFinal_v2.pdf</a:t>
            </a:r>
            <a:endParaRPr lang="en-US" sz="1800" dirty="0" smtClean="0"/>
          </a:p>
          <a:p>
            <a:pPr>
              <a:spcBef>
                <a:spcPts val="138"/>
              </a:spcBef>
              <a:spcAft>
                <a:spcPts val="138"/>
              </a:spcAft>
            </a:pPr>
            <a:r>
              <a:rPr lang="en-US" sz="1800" b="1" dirty="0" smtClean="0"/>
              <a:t>Hook</a:t>
            </a:r>
            <a:r>
              <a:rPr lang="en-US" sz="1800" b="1" dirty="0" smtClean="0"/>
              <a:t>, L. A.,  T. W. </a:t>
            </a:r>
            <a:r>
              <a:rPr lang="en-US" sz="1800" b="1" dirty="0" err="1" smtClean="0"/>
              <a:t>Beaty</a:t>
            </a:r>
            <a:r>
              <a:rPr lang="en-US" sz="1800" b="1" dirty="0" smtClean="0"/>
              <a:t>, S. </a:t>
            </a:r>
            <a:r>
              <a:rPr lang="en-US" sz="1800" b="1" dirty="0" err="1" smtClean="0"/>
              <a:t>Santhana-Vannan</a:t>
            </a:r>
            <a:r>
              <a:rPr lang="en-US" sz="1800" b="1" dirty="0" smtClean="0"/>
              <a:t>, L. </a:t>
            </a:r>
            <a:r>
              <a:rPr lang="en-US" sz="1800" b="1" dirty="0" err="1" smtClean="0"/>
              <a:t>Baskaran</a:t>
            </a:r>
            <a:r>
              <a:rPr lang="en-US" sz="1800" b="1" dirty="0" smtClean="0"/>
              <a:t>, and R. B. Cook</a:t>
            </a:r>
            <a:r>
              <a:rPr lang="en-US" sz="1800" dirty="0" smtClean="0"/>
              <a:t>. June 2007. Best Practices for Preparing Environmental Data Sets to Share and Archive.   </a:t>
            </a:r>
            <a:r>
              <a:rPr lang="en-US" sz="1800" dirty="0" smtClean="0">
                <a:hlinkClick r:id="rId8"/>
              </a:rPr>
              <a:t>http://daac.ornl.gov/PI/pi_info.shtml</a:t>
            </a:r>
            <a:r>
              <a:rPr lang="en-US" sz="1800" dirty="0" smtClean="0"/>
              <a:t> </a:t>
            </a:r>
            <a:endParaRPr lang="en-US" sz="1800" dirty="0" smtClean="0"/>
          </a:p>
          <a:p>
            <a:pPr>
              <a:spcBef>
                <a:spcPts val="138"/>
              </a:spcBef>
              <a:spcAft>
                <a:spcPts val="138"/>
              </a:spcAft>
            </a:pPr>
            <a:r>
              <a:rPr lang="en-US" sz="1800" b="1" dirty="0" smtClean="0">
                <a:solidFill>
                  <a:schemeClr val="tx1"/>
                </a:solidFill>
              </a:rPr>
              <a:t>INSPIRE Feature Concept Dictionary. </a:t>
            </a:r>
            <a:r>
              <a:rPr lang="en-US" sz="1800" dirty="0" smtClean="0">
                <a:solidFill>
                  <a:schemeClr val="tx1"/>
                </a:solidFill>
                <a:hlinkClick r:id="rId9"/>
              </a:rPr>
              <a:t>http://www.eionet.europa.eu/gemet/inspire_themes</a:t>
            </a:r>
            <a:endParaRPr lang="en-US" sz="1800" dirty="0" smtClean="0"/>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smtClean="0"/>
              <a:t>Relevance to Data Management</a:t>
            </a:r>
          </a:p>
        </p:txBody>
      </p:sp>
      <p:sp>
        <p:nvSpPr>
          <p:cNvPr id="31747" name="Rectangle 3"/>
          <p:cNvSpPr>
            <a:spLocks noGrp="1" noChangeArrowheads="1"/>
          </p:cNvSpPr>
          <p:nvPr>
            <p:ph type="body" sz="half" idx="1"/>
          </p:nvPr>
        </p:nvSpPr>
        <p:spPr>
          <a:xfrm>
            <a:off x="571500" y="2324100"/>
            <a:ext cx="3492500" cy="6565900"/>
          </a:xfrm>
        </p:spPr>
        <p:txBody>
          <a:bodyPr/>
          <a:lstStyle/>
          <a:p>
            <a:r>
              <a:rPr lang="en-US" sz="3000" b="1" smtClean="0"/>
              <a:t>Documentation</a:t>
            </a:r>
            <a:r>
              <a:rPr lang="en-US" sz="3000" smtClean="0"/>
              <a:t> for My Latest Research Project</a:t>
            </a:r>
          </a:p>
          <a:p>
            <a:endParaRPr lang="en-US" sz="3000" smtClean="0"/>
          </a:p>
          <a:p>
            <a:r>
              <a:rPr lang="en-US" sz="3000" b="1" smtClean="0"/>
              <a:t>To Data Manager:</a:t>
            </a:r>
            <a:r>
              <a:rPr lang="en-US" sz="3000" b="1" i="1" smtClean="0"/>
              <a:t>  </a:t>
            </a:r>
          </a:p>
          <a:p>
            <a:endParaRPr lang="en-US" sz="3000" b="1" i="1" smtClean="0"/>
          </a:p>
          <a:p>
            <a:r>
              <a:rPr lang="en-US" sz="3000" b="1" i="1" smtClean="0"/>
              <a:t>See, here’s the primary algorithm I used…oops, where’s the process?</a:t>
            </a:r>
          </a:p>
        </p:txBody>
      </p:sp>
      <p:pic>
        <p:nvPicPr>
          <p:cNvPr id="3174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89400" y="2209800"/>
            <a:ext cx="87376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754" name="Rectangle 1"/>
          <p:cNvSpPr>
            <a:spLocks noGrp="1" noChangeArrowheads="1"/>
          </p:cNvSpPr>
          <p:nvPr>
            <p:ph type="title"/>
          </p:nvPr>
        </p:nvSpPr>
        <p:spPr/>
        <p:txBody>
          <a:bodyPr/>
          <a:lstStyle/>
          <a:p>
            <a:pPr eaLnBrk="1" hangingPunct="1"/>
            <a:r>
              <a:rPr lang="en-US" dirty="0" smtClean="0">
                <a:solidFill>
                  <a:srgbClr val="216795"/>
                </a:solidFill>
              </a:rPr>
              <a:t>References and </a:t>
            </a:r>
            <a:r>
              <a:rPr lang="en-US" dirty="0" smtClean="0">
                <a:solidFill>
                  <a:srgbClr val="216795"/>
                </a:solidFill>
              </a:rPr>
              <a:t>Resources </a:t>
            </a:r>
            <a:r>
              <a:rPr lang="en-US" dirty="0" smtClean="0">
                <a:solidFill>
                  <a:srgbClr val="216795"/>
                </a:solidFill>
              </a:rPr>
              <a:t>(continued)</a:t>
            </a:r>
            <a:endParaRPr lang="en-US" dirty="0" smtClean="0">
              <a:solidFill>
                <a:srgbClr val="216795"/>
              </a:solidFill>
            </a:endParaRPr>
          </a:p>
        </p:txBody>
      </p:sp>
      <p:sp>
        <p:nvSpPr>
          <p:cNvPr id="74755" name="Rectangle 2"/>
          <p:cNvSpPr>
            <a:spLocks noGrp="1" noChangeArrowheads="1"/>
          </p:cNvSpPr>
          <p:nvPr>
            <p:ph type="body" idx="1"/>
          </p:nvPr>
        </p:nvSpPr>
        <p:spPr/>
        <p:txBody>
          <a:bodyPr/>
          <a:lstStyle/>
          <a:p>
            <a:pPr>
              <a:spcBef>
                <a:spcPts val="138"/>
              </a:spcBef>
              <a:spcAft>
                <a:spcPts val="138"/>
              </a:spcAft>
            </a:pPr>
            <a:r>
              <a:rPr lang="en-US" sz="2000" b="1" dirty="0" err="1" smtClean="0">
                <a:solidFill>
                  <a:schemeClr val="tx1"/>
                </a:solidFill>
              </a:rPr>
              <a:t>Kanciruk</a:t>
            </a:r>
            <a:r>
              <a:rPr lang="en-US" sz="2000" b="1" dirty="0" smtClean="0">
                <a:solidFill>
                  <a:schemeClr val="tx1"/>
                </a:solidFill>
              </a:rPr>
              <a:t>, P., R.J. Olson, and R.A. McCord</a:t>
            </a:r>
            <a:r>
              <a:rPr lang="en-US" sz="2000" dirty="0" smtClean="0">
                <a:solidFill>
                  <a:schemeClr val="tx1"/>
                </a:solidFill>
              </a:rPr>
              <a:t>. </a:t>
            </a:r>
            <a:r>
              <a:rPr lang="en-US" sz="2000" dirty="0" smtClean="0"/>
              <a:t>1986. Quality Control in Research Databases: The US Environmental Protection Agency National Surface Water Survey Experience. In: W.K. Michener (ed.). Research Data Management in the Ecological Sciences. The Belle W. Baruch Library in Marine Science, No. 16, 193-207.</a:t>
            </a:r>
          </a:p>
          <a:p>
            <a:pPr>
              <a:spcBef>
                <a:spcPts val="138"/>
              </a:spcBef>
              <a:spcAft>
                <a:spcPts val="138"/>
              </a:spcAft>
            </a:pPr>
            <a:r>
              <a:rPr lang="en-US" sz="2000" b="1" dirty="0" smtClean="0">
                <a:solidFill>
                  <a:schemeClr val="tx1"/>
                </a:solidFill>
              </a:rPr>
              <a:t>Management </a:t>
            </a:r>
            <a:r>
              <a:rPr lang="en-US" sz="2000" b="1" dirty="0" smtClean="0">
                <a:solidFill>
                  <a:schemeClr val="tx1"/>
                </a:solidFill>
              </a:rPr>
              <a:t>in the Ecological Sciences. </a:t>
            </a:r>
            <a:r>
              <a:rPr lang="en-US" sz="2000" dirty="0" smtClean="0"/>
              <a:t>The Belle W. Baruch Library in Marine Science, No. 16, 193-207.</a:t>
            </a:r>
          </a:p>
          <a:p>
            <a:pPr>
              <a:spcBef>
                <a:spcPts val="138"/>
              </a:spcBef>
              <a:spcAft>
                <a:spcPts val="138"/>
              </a:spcAft>
            </a:pPr>
            <a:r>
              <a:rPr lang="en-US" sz="2000" b="1" dirty="0" smtClean="0">
                <a:solidFill>
                  <a:schemeClr val="tx1"/>
                </a:solidFill>
              </a:rPr>
              <a:t>Michener</a:t>
            </a:r>
            <a:r>
              <a:rPr lang="en-US" sz="2000" b="1" dirty="0" smtClean="0">
                <a:solidFill>
                  <a:schemeClr val="tx1"/>
                </a:solidFill>
              </a:rPr>
              <a:t>, W K</a:t>
            </a:r>
            <a:r>
              <a:rPr lang="en-US" sz="2000" b="1" dirty="0" smtClean="0"/>
              <a:t>. </a:t>
            </a:r>
            <a:r>
              <a:rPr lang="en-US" sz="2000" dirty="0" smtClean="0"/>
              <a:t>2006. Meta-information concepts for ecological data management. Ecological Informatics. 1:3-7.</a:t>
            </a:r>
          </a:p>
          <a:p>
            <a:pPr>
              <a:spcBef>
                <a:spcPts val="138"/>
              </a:spcBef>
              <a:spcAft>
                <a:spcPts val="138"/>
              </a:spcAft>
            </a:pPr>
            <a:r>
              <a:rPr lang="en-US" sz="2000" b="1" dirty="0" smtClean="0">
                <a:solidFill>
                  <a:schemeClr val="tx1"/>
                </a:solidFill>
              </a:rPr>
              <a:t>Michener, W.K. and J.W. Brunt (ed.). </a:t>
            </a:r>
            <a:r>
              <a:rPr lang="en-US" sz="2000" dirty="0" smtClean="0"/>
              <a:t>2000. Ecological Data: Design, Management and Processing, Methods in Ecology, Blackwell Science. 180p.</a:t>
            </a:r>
          </a:p>
          <a:p>
            <a:pPr>
              <a:spcBef>
                <a:spcPts val="138"/>
              </a:spcBef>
              <a:spcAft>
                <a:spcPts val="138"/>
              </a:spcAft>
            </a:pPr>
            <a:r>
              <a:rPr lang="en-US" sz="2000" b="1" dirty="0" smtClean="0">
                <a:solidFill>
                  <a:schemeClr val="tx1"/>
                </a:solidFill>
              </a:rPr>
              <a:t>Michener, W. K., J. W. Brunt, J. </a:t>
            </a:r>
            <a:r>
              <a:rPr lang="en-US" sz="2000" b="1" dirty="0" err="1" smtClean="0">
                <a:solidFill>
                  <a:schemeClr val="tx1"/>
                </a:solidFill>
              </a:rPr>
              <a:t>Helly</a:t>
            </a:r>
            <a:r>
              <a:rPr lang="en-US" sz="2000" b="1" dirty="0" smtClean="0">
                <a:solidFill>
                  <a:schemeClr val="tx1"/>
                </a:solidFill>
              </a:rPr>
              <a:t>, T. B. Kirchner, and S. G. Stafford</a:t>
            </a:r>
            <a:r>
              <a:rPr lang="en-US" sz="2000" b="1" dirty="0" smtClean="0"/>
              <a:t>. </a:t>
            </a:r>
            <a:r>
              <a:rPr lang="en-US" sz="2000" dirty="0" smtClean="0"/>
              <a:t>1997. Non-Geospatial Metadata for Ecology. Ecological Applications. 7:330-342</a:t>
            </a:r>
            <a:r>
              <a:rPr lang="en-US" sz="2000" dirty="0" smtClean="0"/>
              <a:t>.</a:t>
            </a:r>
          </a:p>
          <a:p>
            <a:pPr eaLnBrk="1" hangingPunct="1">
              <a:lnSpc>
                <a:spcPct val="90000"/>
              </a:lnSpc>
            </a:pPr>
            <a:r>
              <a:rPr lang="en-US" sz="2000" b="1" dirty="0" smtClean="0"/>
              <a:t>NASA Earth Science Data Preservation Content Specification (Nov 2011).  </a:t>
            </a:r>
            <a:r>
              <a:rPr lang="en-US" sz="2000" dirty="0" smtClean="0">
                <a:hlinkClick r:id="rId2"/>
              </a:rPr>
              <a:t>http://earthdata.nasa.gov/sites/default/files/field/document/NASA_ESD_Preservation_Spec.pdf</a:t>
            </a:r>
            <a:endParaRPr lang="en-US" sz="2000" dirty="0" smtClean="0"/>
          </a:p>
          <a:p>
            <a:pPr eaLnBrk="1" hangingPunct="1">
              <a:lnSpc>
                <a:spcPct val="90000"/>
              </a:lnSpc>
            </a:pPr>
            <a:r>
              <a:rPr lang="en-US" sz="2000" b="1" dirty="0" smtClean="0"/>
              <a:t>NASA, 2011:  Metadata Requirements – Base Reference for NASA Earth Science Data Products, (Nov 2011).  </a:t>
            </a:r>
            <a:r>
              <a:rPr lang="en-US" sz="2000" dirty="0" smtClean="0">
                <a:hlinkClick r:id="rId3"/>
              </a:rPr>
              <a:t>http://earthdata.nasa.gov/sites/default/files/field/document/NASA%20ESD%20Base%20Metadata%20Requirements_V1_20110922_0.pdf </a:t>
            </a:r>
          </a:p>
          <a:p>
            <a:pPr eaLnBrk="1" hangingPunct="1">
              <a:lnSpc>
                <a:spcPct val="90000"/>
              </a:lnSpc>
            </a:pPr>
            <a:r>
              <a:rPr lang="en-US" sz="2000" b="1" dirty="0" smtClean="0"/>
              <a:t>National Aeronautics and Space Administration (NASA). Global Change Master Directory.</a:t>
            </a:r>
            <a:r>
              <a:rPr lang="en-US" sz="2000" dirty="0" smtClean="0"/>
              <a:t> </a:t>
            </a:r>
            <a:r>
              <a:rPr lang="en-US" sz="2000" dirty="0" smtClean="0">
                <a:hlinkClick r:id="rId4"/>
              </a:rPr>
              <a:t>http://gcmd.nasa.gov</a:t>
            </a:r>
            <a:r>
              <a:rPr lang="en-US" sz="2000" dirty="0" smtClean="0"/>
              <a:t>.</a:t>
            </a:r>
          </a:p>
          <a:p>
            <a:pPr marL="0" indent="0" eaLnBrk="1" hangingPunct="1">
              <a:lnSpc>
                <a:spcPct val="90000"/>
              </a:lnSpc>
              <a:buNone/>
            </a:pPr>
            <a:endParaRPr lang="en-US" sz="2000" dirty="0" smtClean="0">
              <a:hlinkClick r:id="rId3"/>
            </a:endParaRPr>
          </a:p>
          <a:p>
            <a:pPr marL="0" indent="0" eaLnBrk="1" hangingPunct="1">
              <a:lnSpc>
                <a:spcPct val="90000"/>
              </a:lnSpc>
              <a:buNone/>
            </a:pPr>
            <a:endParaRPr lang="en-US" sz="2000" dirty="0" smtClean="0"/>
          </a:p>
        </p:txBody>
      </p:sp>
      <p:sp>
        <p:nvSpPr>
          <p:cNvPr id="74756" name="Slide Number Placeholder 3"/>
          <p:cNvSpPr txBox="1">
            <a:spLocks/>
          </p:cNvSpPr>
          <p:nvPr/>
        </p:nvSpPr>
        <p:spPr bwMode="auto">
          <a:xfrm>
            <a:off x="9971088" y="9320213"/>
            <a:ext cx="3033712"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nchor="ctr"/>
          <a:lstStyle>
            <a:lvl1pPr eaLnBrk="0" hangingPunct="0">
              <a:defRPr sz="4200">
                <a:solidFill>
                  <a:srgbClr val="000000"/>
                </a:solidFill>
                <a:latin typeface="Helvetica Neue Light"/>
                <a:ea typeface="ヒラギノ角ゴ ProN W3"/>
                <a:cs typeface="ヒラギノ角ゴ ProN W3"/>
                <a:sym typeface="Helvetica Neue Light"/>
              </a:defRPr>
            </a:lvl1pPr>
            <a:lvl2pPr marL="742950" indent="-285750" eaLnBrk="0" hangingPunct="0">
              <a:defRPr sz="4200">
                <a:solidFill>
                  <a:srgbClr val="000000"/>
                </a:solidFill>
                <a:latin typeface="Helvetica Neue Light"/>
                <a:ea typeface="ヒラギノ角ゴ ProN W3"/>
                <a:cs typeface="ヒラギノ角ゴ ProN W3"/>
                <a:sym typeface="Helvetica Neue Light"/>
              </a:defRPr>
            </a:lvl2pPr>
            <a:lvl3pPr marL="1143000" indent="-228600" eaLnBrk="0" hangingPunct="0">
              <a:defRPr sz="4200">
                <a:solidFill>
                  <a:srgbClr val="000000"/>
                </a:solidFill>
                <a:latin typeface="Helvetica Neue Light"/>
                <a:ea typeface="ヒラギノ角ゴ ProN W3"/>
                <a:cs typeface="ヒラギノ角ゴ ProN W3"/>
                <a:sym typeface="Helvetica Neue Light"/>
              </a:defRPr>
            </a:lvl3pPr>
            <a:lvl4pPr marL="1600200" indent="-228600" eaLnBrk="0" hangingPunct="0">
              <a:defRPr sz="4200">
                <a:solidFill>
                  <a:srgbClr val="000000"/>
                </a:solidFill>
                <a:latin typeface="Helvetica Neue Light"/>
                <a:ea typeface="ヒラギノ角ゴ ProN W3"/>
                <a:cs typeface="ヒラギノ角ゴ ProN W3"/>
                <a:sym typeface="Helvetica Neue Light"/>
              </a:defRPr>
            </a:lvl4pPr>
            <a:lvl5pPr marL="2057400" indent="-228600" eaLnBrk="0" hangingPunct="0">
              <a:defRPr sz="4200">
                <a:solidFill>
                  <a:srgbClr val="000000"/>
                </a:solidFill>
                <a:latin typeface="Helvetica Neue Light"/>
                <a:ea typeface="ヒラギノ角ゴ ProN W3"/>
                <a:cs typeface="ヒラギノ角ゴ ProN W3"/>
                <a:sym typeface="Helvetica Neue Light"/>
              </a:defRPr>
            </a:lvl5pPr>
            <a:lvl6pPr marL="25146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6pPr>
            <a:lvl7pPr marL="29718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7pPr>
            <a:lvl8pPr marL="34290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8pPr>
            <a:lvl9pPr marL="38862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9pPr>
          </a:lstStyle>
          <a:p>
            <a:pPr algn="r" eaLnBrk="1" hangingPunct="1"/>
            <a:fld id="{2EAED2EE-6E16-484E-A8CB-6BE15599117E}" type="slidenum">
              <a:rPr lang="en-US" sz="1800"/>
              <a:pPr algn="r" eaLnBrk="1" hangingPunct="1"/>
              <a:t>50</a:t>
            </a:fld>
            <a:endParaRPr lang="en-US" sz="1800"/>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2706" name="Rectangle 1"/>
          <p:cNvSpPr>
            <a:spLocks noGrp="1" noChangeArrowheads="1"/>
          </p:cNvSpPr>
          <p:nvPr>
            <p:ph type="title"/>
          </p:nvPr>
        </p:nvSpPr>
        <p:spPr/>
        <p:txBody>
          <a:bodyPr/>
          <a:lstStyle/>
          <a:p>
            <a:pPr eaLnBrk="1" hangingPunct="1"/>
            <a:r>
              <a:rPr lang="en-US" dirty="0" smtClean="0">
                <a:solidFill>
                  <a:srgbClr val="216795"/>
                </a:solidFill>
              </a:rPr>
              <a:t>References and Resources (continued)</a:t>
            </a:r>
          </a:p>
        </p:txBody>
      </p:sp>
      <p:sp>
        <p:nvSpPr>
          <p:cNvPr id="72707" name="Rectangle 2"/>
          <p:cNvSpPr>
            <a:spLocks noGrp="1" noChangeArrowheads="1"/>
          </p:cNvSpPr>
          <p:nvPr>
            <p:ph type="body" idx="1"/>
          </p:nvPr>
        </p:nvSpPr>
        <p:spPr>
          <a:xfrm>
            <a:off x="571500" y="2324100"/>
            <a:ext cx="11861800" cy="7048500"/>
          </a:xfrm>
        </p:spPr>
        <p:txBody>
          <a:bodyPr/>
          <a:lstStyle/>
          <a:p>
            <a:pPr eaLnBrk="1" hangingPunct="1">
              <a:lnSpc>
                <a:spcPct val="90000"/>
              </a:lnSpc>
              <a:spcAft>
                <a:spcPts val="600"/>
              </a:spcAft>
            </a:pPr>
            <a:endParaRPr lang="en-US" sz="1800" b="1" dirty="0" smtClean="0"/>
          </a:p>
          <a:p>
            <a:pPr eaLnBrk="1" hangingPunct="1">
              <a:lnSpc>
                <a:spcPct val="90000"/>
              </a:lnSpc>
              <a:spcAft>
                <a:spcPts val="600"/>
              </a:spcAft>
            </a:pPr>
            <a:r>
              <a:rPr lang="en-US" sz="1800" b="1" dirty="0" smtClean="0">
                <a:solidFill>
                  <a:schemeClr val="tx1"/>
                </a:solidFill>
              </a:rPr>
              <a:t>National Research Council (NRC). </a:t>
            </a:r>
            <a:r>
              <a:rPr lang="en-US" sz="1800" dirty="0" smtClean="0"/>
              <a:t>1991.  Solving the Global Change Puzzle: A U.S. Strategy for Managing Data and Information. Report by the Committee on Geophysical Data of the National Research Council Commission on Geosciences, Environment and Resources. National Academy Press, Washington, D.C.</a:t>
            </a:r>
          </a:p>
          <a:p>
            <a:pPr eaLnBrk="1" hangingPunct="1"/>
            <a:r>
              <a:rPr lang="en-US" sz="1800" b="1" dirty="0" smtClean="0">
                <a:solidFill>
                  <a:schemeClr val="tx1"/>
                </a:solidFill>
              </a:rPr>
              <a:t>NOAA GEO-IDE best practices wiki</a:t>
            </a:r>
            <a:r>
              <a:rPr lang="en-US" sz="1800" dirty="0" smtClean="0">
                <a:solidFill>
                  <a:schemeClr val="tx1"/>
                </a:solidFill>
              </a:rPr>
              <a:t>. </a:t>
            </a:r>
            <a:r>
              <a:rPr lang="en-US" sz="1800" dirty="0" smtClean="0">
                <a:solidFill>
                  <a:schemeClr val="tx1"/>
                </a:solidFill>
                <a:hlinkClick r:id="rId2"/>
              </a:rPr>
              <a:t>https://geo-ide.noaa.gov/wiki/index.php?title=ISO_Lineage</a:t>
            </a:r>
            <a:r>
              <a:rPr lang="en-US" sz="1800" dirty="0" smtClean="0">
                <a:solidFill>
                  <a:schemeClr val="tx1"/>
                </a:solidFill>
              </a:rPr>
              <a:t> </a:t>
            </a:r>
          </a:p>
          <a:p>
            <a:pPr>
              <a:spcBef>
                <a:spcPts val="138"/>
              </a:spcBef>
              <a:spcAft>
                <a:spcPts val="138"/>
              </a:spcAft>
            </a:pPr>
            <a:r>
              <a:rPr lang="en-US" sz="1800" b="1" dirty="0" smtClean="0">
                <a:solidFill>
                  <a:schemeClr val="tx1"/>
                </a:solidFill>
              </a:rPr>
              <a:t>Preservation Metadata (PREMIS).</a:t>
            </a:r>
            <a:r>
              <a:rPr lang="en-US" sz="1800" dirty="0" smtClean="0">
                <a:solidFill>
                  <a:schemeClr val="tx1"/>
                </a:solidFill>
              </a:rPr>
              <a:t>  </a:t>
            </a:r>
            <a:r>
              <a:rPr lang="en-US" sz="1800" dirty="0" smtClean="0">
                <a:hlinkClick r:id="rId3"/>
              </a:rPr>
              <a:t>http://www.loc.gov/standards/premis/ </a:t>
            </a:r>
            <a:endParaRPr lang="en-US" sz="1800" dirty="0" smtClean="0"/>
          </a:p>
          <a:p>
            <a:pPr>
              <a:spcBef>
                <a:spcPts val="138"/>
              </a:spcBef>
              <a:spcAft>
                <a:spcPts val="138"/>
              </a:spcAft>
            </a:pPr>
            <a:r>
              <a:rPr lang="en-US" sz="1800" b="1" dirty="0" err="1" smtClean="0">
                <a:solidFill>
                  <a:schemeClr val="tx1"/>
                </a:solidFill>
              </a:rPr>
              <a:t>Shaon</a:t>
            </a:r>
            <a:r>
              <a:rPr lang="en-US" sz="1800" b="1" dirty="0" smtClean="0">
                <a:solidFill>
                  <a:schemeClr val="tx1"/>
                </a:solidFill>
              </a:rPr>
              <a:t> &amp; </a:t>
            </a:r>
            <a:r>
              <a:rPr lang="en-US" sz="1800" b="1" dirty="0" err="1" smtClean="0">
                <a:solidFill>
                  <a:schemeClr val="tx1"/>
                </a:solidFill>
              </a:rPr>
              <a:t>Woolfe</a:t>
            </a:r>
            <a:r>
              <a:rPr lang="en-US" sz="1800" b="1" dirty="0" smtClean="0">
                <a:solidFill>
                  <a:schemeClr val="tx1"/>
                </a:solidFill>
              </a:rPr>
              <a:t>. </a:t>
            </a:r>
            <a:r>
              <a:rPr lang="en-US" sz="1800" dirty="0" smtClean="0"/>
              <a:t>“Long-term Preservation for Spatial Data Infrastructures:  a Metadata Framework and Geo-portal Implementation”,  D-Lib Magazine, September/October 2011. doi:10.1045/september2011-shaon. </a:t>
            </a:r>
            <a:r>
              <a:rPr lang="en-US" sz="1800" dirty="0" smtClean="0">
                <a:hlinkClick r:id="rId4"/>
              </a:rPr>
              <a:t>http://www.dlib.org/dlib/september11/shaon/09shaon.print.html</a:t>
            </a:r>
            <a:endParaRPr lang="en-US" sz="1800" dirty="0" smtClean="0"/>
          </a:p>
          <a:p>
            <a:pPr>
              <a:spcBef>
                <a:spcPts val="138"/>
              </a:spcBef>
              <a:spcAft>
                <a:spcPts val="138"/>
              </a:spcAft>
            </a:pPr>
            <a:r>
              <a:rPr lang="en-US" sz="1800" b="1" dirty="0" smtClean="0">
                <a:solidFill>
                  <a:schemeClr val="tx1"/>
                </a:solidFill>
              </a:rPr>
              <a:t>Taylor, Mark. 2000</a:t>
            </a:r>
            <a:r>
              <a:rPr lang="en-US" sz="1800" b="1" dirty="0" smtClean="0"/>
              <a:t>. </a:t>
            </a:r>
            <a:r>
              <a:rPr lang="en-US" sz="1800" dirty="0" smtClean="0"/>
              <a:t>“Developing Spatial Data Infrastructures – The SDI Cookbook”. Global Spatial Data Infrastructure Association. </a:t>
            </a:r>
            <a:r>
              <a:rPr lang="en-US" sz="1800" dirty="0" smtClean="0">
                <a:hlinkClick r:id="rId5"/>
              </a:rPr>
              <a:t>http://www.gsdi.org/pubs/cookbook/chapter03a.html</a:t>
            </a:r>
            <a:endParaRPr lang="en-US" sz="1800" dirty="0" smtClean="0"/>
          </a:p>
          <a:p>
            <a:pPr>
              <a:spcBef>
                <a:spcPts val="138"/>
              </a:spcBef>
              <a:spcAft>
                <a:spcPts val="138"/>
              </a:spcAft>
            </a:pPr>
            <a:r>
              <a:rPr lang="en-US" sz="1800" b="1" dirty="0" smtClean="0">
                <a:solidFill>
                  <a:schemeClr val="tx1"/>
                </a:solidFill>
              </a:rPr>
              <a:t>U.S. EPA. 2007. Environmental Protection Agency Substance Registry System (SRS). </a:t>
            </a:r>
            <a:r>
              <a:rPr lang="en-US" sz="1800" dirty="0" smtClean="0"/>
              <a:t>SRS provides information on substances and organisms and how they are represented in the EPA information systems. Available on-line at: </a:t>
            </a:r>
            <a:r>
              <a:rPr lang="en-US" sz="1800" dirty="0" smtClean="0">
                <a:hlinkClick r:id="rId6"/>
              </a:rPr>
              <a:t>http://www.epa.gov/srs/</a:t>
            </a:r>
            <a:endParaRPr lang="en-US" sz="1800" dirty="0" smtClean="0"/>
          </a:p>
          <a:p>
            <a:pPr>
              <a:spcBef>
                <a:spcPts val="138"/>
              </a:spcBef>
              <a:spcAft>
                <a:spcPts val="138"/>
              </a:spcAft>
            </a:pPr>
            <a:r>
              <a:rPr lang="en-US" sz="1800" b="1" dirty="0" smtClean="0">
                <a:solidFill>
                  <a:schemeClr val="tx1"/>
                </a:solidFill>
              </a:rPr>
              <a:t>USGS. 2000</a:t>
            </a:r>
            <a:r>
              <a:rPr lang="en-US" sz="1800" b="1" dirty="0" smtClean="0"/>
              <a:t>. </a:t>
            </a:r>
            <a:r>
              <a:rPr lang="en-US" sz="1800" dirty="0" smtClean="0"/>
              <a:t>Metadata in plain language. Available on-line at: </a:t>
            </a:r>
            <a:r>
              <a:rPr lang="en-US" sz="1800" dirty="0" smtClean="0">
                <a:hlinkClick r:id="rId7"/>
              </a:rPr>
              <a:t>http://geology.usgs.gov/tools/metadata/tools/doc/ctc/</a:t>
            </a:r>
            <a:endParaRPr lang="en-US" sz="1800" dirty="0" smtClean="0"/>
          </a:p>
          <a:p>
            <a:pPr eaLnBrk="1" hangingPunct="1">
              <a:lnSpc>
                <a:spcPct val="90000"/>
              </a:lnSpc>
              <a:spcAft>
                <a:spcPts val="600"/>
              </a:spcAft>
            </a:pPr>
            <a:endParaRPr lang="en-US" sz="1800" dirty="0" smtClean="0"/>
          </a:p>
        </p:txBody>
      </p:sp>
      <p:sp>
        <p:nvSpPr>
          <p:cNvPr id="72708" name="Slide Number Placeholder 3"/>
          <p:cNvSpPr txBox="1">
            <a:spLocks/>
          </p:cNvSpPr>
          <p:nvPr/>
        </p:nvSpPr>
        <p:spPr bwMode="auto">
          <a:xfrm>
            <a:off x="9971088" y="9320213"/>
            <a:ext cx="3033712"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nchor="ctr"/>
          <a:lstStyle>
            <a:lvl1pPr eaLnBrk="0" hangingPunct="0">
              <a:defRPr sz="4200">
                <a:solidFill>
                  <a:srgbClr val="000000"/>
                </a:solidFill>
                <a:latin typeface="Helvetica Neue Light"/>
                <a:ea typeface="ヒラギノ角ゴ ProN W3"/>
                <a:cs typeface="ヒラギノ角ゴ ProN W3"/>
                <a:sym typeface="Helvetica Neue Light"/>
              </a:defRPr>
            </a:lvl1pPr>
            <a:lvl2pPr marL="742950" indent="-285750" eaLnBrk="0" hangingPunct="0">
              <a:defRPr sz="4200">
                <a:solidFill>
                  <a:srgbClr val="000000"/>
                </a:solidFill>
                <a:latin typeface="Helvetica Neue Light"/>
                <a:ea typeface="ヒラギノ角ゴ ProN W3"/>
                <a:cs typeface="ヒラギノ角ゴ ProN W3"/>
                <a:sym typeface="Helvetica Neue Light"/>
              </a:defRPr>
            </a:lvl2pPr>
            <a:lvl3pPr marL="1143000" indent="-228600" eaLnBrk="0" hangingPunct="0">
              <a:defRPr sz="4200">
                <a:solidFill>
                  <a:srgbClr val="000000"/>
                </a:solidFill>
                <a:latin typeface="Helvetica Neue Light"/>
                <a:ea typeface="ヒラギノ角ゴ ProN W3"/>
                <a:cs typeface="ヒラギノ角ゴ ProN W3"/>
                <a:sym typeface="Helvetica Neue Light"/>
              </a:defRPr>
            </a:lvl3pPr>
            <a:lvl4pPr marL="1600200" indent="-228600" eaLnBrk="0" hangingPunct="0">
              <a:defRPr sz="4200">
                <a:solidFill>
                  <a:srgbClr val="000000"/>
                </a:solidFill>
                <a:latin typeface="Helvetica Neue Light"/>
                <a:ea typeface="ヒラギノ角ゴ ProN W3"/>
                <a:cs typeface="ヒラギノ角ゴ ProN W3"/>
                <a:sym typeface="Helvetica Neue Light"/>
              </a:defRPr>
            </a:lvl4pPr>
            <a:lvl5pPr marL="2057400" indent="-228600" eaLnBrk="0" hangingPunct="0">
              <a:defRPr sz="4200">
                <a:solidFill>
                  <a:srgbClr val="000000"/>
                </a:solidFill>
                <a:latin typeface="Helvetica Neue Light"/>
                <a:ea typeface="ヒラギノ角ゴ ProN W3"/>
                <a:cs typeface="ヒラギノ角ゴ ProN W3"/>
                <a:sym typeface="Helvetica Neue Light"/>
              </a:defRPr>
            </a:lvl5pPr>
            <a:lvl6pPr marL="25146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6pPr>
            <a:lvl7pPr marL="29718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7pPr>
            <a:lvl8pPr marL="34290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8pPr>
            <a:lvl9pPr marL="38862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9pPr>
          </a:lstStyle>
          <a:p>
            <a:pPr algn="r" eaLnBrk="1" hangingPunct="1"/>
            <a:fld id="{DB8E7EB3-CFAF-4283-B7F2-C282A052DB22}" type="slidenum">
              <a:rPr lang="en-US" sz="1800"/>
              <a:pPr algn="r" eaLnBrk="1" hangingPunct="1"/>
              <a:t>51</a:t>
            </a:fld>
            <a:endParaRPr lang="en-US" sz="1800"/>
          </a:p>
        </p:txBody>
      </p:sp>
    </p:spTree>
    <p:extLst>
      <p:ext uri="{BB962C8B-B14F-4D97-AF65-F5344CB8AC3E}">
        <p14:creationId xmlns:p14="http://schemas.microsoft.com/office/powerpoint/2010/main" val="1349482257"/>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smtClean="0"/>
              <a:t>Relevance to Data Management</a:t>
            </a:r>
          </a:p>
        </p:txBody>
      </p:sp>
      <p:sp>
        <p:nvSpPr>
          <p:cNvPr id="32771" name="Rectangle 3"/>
          <p:cNvSpPr>
            <a:spLocks noGrp="1" noChangeArrowheads="1"/>
          </p:cNvSpPr>
          <p:nvPr>
            <p:ph type="body" sz="half" idx="1"/>
          </p:nvPr>
        </p:nvSpPr>
        <p:spPr>
          <a:xfrm>
            <a:off x="571500" y="2324100"/>
            <a:ext cx="3492500" cy="6972300"/>
          </a:xfrm>
        </p:spPr>
        <p:txBody>
          <a:bodyPr/>
          <a:lstStyle/>
          <a:p>
            <a:r>
              <a:rPr lang="en-US" sz="3000" b="1" smtClean="0"/>
              <a:t>Documentation</a:t>
            </a:r>
            <a:r>
              <a:rPr lang="en-US" sz="3000" smtClean="0"/>
              <a:t> for My Latest Research Project</a:t>
            </a:r>
          </a:p>
          <a:p>
            <a:endParaRPr lang="en-US" sz="3000" smtClean="0"/>
          </a:p>
          <a:p>
            <a:r>
              <a:rPr lang="en-US" sz="3000" b="1" smtClean="0"/>
              <a:t>To Data Manager:</a:t>
            </a:r>
            <a:r>
              <a:rPr lang="en-US" sz="3000" b="1" i="1" smtClean="0"/>
              <a:t>  </a:t>
            </a:r>
          </a:p>
          <a:p>
            <a:endParaRPr lang="en-US" sz="3000" b="1" i="1" smtClean="0"/>
          </a:p>
          <a:p>
            <a:r>
              <a:rPr lang="en-US" sz="3000" b="1" i="1" smtClean="0"/>
              <a:t>Here’s the schedule we used to gather the data – although some months it was a little different…</a:t>
            </a:r>
          </a:p>
        </p:txBody>
      </p:sp>
      <p:pic>
        <p:nvPicPr>
          <p:cNvPr id="32772" name="Picture 8" descr="IMG_0508"/>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054600" y="2362200"/>
            <a:ext cx="7378700" cy="6629400"/>
          </a:xfrm>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558800" y="609600"/>
            <a:ext cx="11861800" cy="1397000"/>
          </a:xfrm>
        </p:spPr>
        <p:txBody>
          <a:bodyPr/>
          <a:lstStyle/>
          <a:p>
            <a:r>
              <a:rPr lang="en-US" smtClean="0"/>
              <a:t>Relevance to Data Management</a:t>
            </a:r>
          </a:p>
        </p:txBody>
      </p:sp>
      <p:pic>
        <p:nvPicPr>
          <p:cNvPr id="33795"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140200" y="2209800"/>
            <a:ext cx="8491538" cy="7005638"/>
          </a:xfrm>
        </p:spPr>
      </p:pic>
      <p:sp>
        <p:nvSpPr>
          <p:cNvPr id="33796" name="Rectangle 6"/>
          <p:cNvSpPr>
            <a:spLocks noChangeArrowheads="1"/>
          </p:cNvSpPr>
          <p:nvPr/>
        </p:nvSpPr>
        <p:spPr bwMode="auto">
          <a:xfrm>
            <a:off x="482600" y="2749550"/>
            <a:ext cx="32004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000" b="1"/>
              <a:t>Documentation</a:t>
            </a:r>
            <a:r>
              <a:rPr lang="en-US" sz="3000"/>
              <a:t> for My Latest Research Project</a:t>
            </a:r>
          </a:p>
          <a:p>
            <a:endParaRPr lang="en-US" sz="3000"/>
          </a:p>
          <a:p>
            <a:r>
              <a:rPr lang="en-US" sz="3000" b="1"/>
              <a:t>To Data Manager:</a:t>
            </a:r>
            <a:r>
              <a:rPr lang="en-US" sz="3000" b="1" i="1"/>
              <a:t>  </a:t>
            </a:r>
          </a:p>
          <a:p>
            <a:endParaRPr lang="en-US" sz="3000" b="1" i="1"/>
          </a:p>
          <a:p>
            <a:r>
              <a:rPr lang="en-US" sz="3000" b="1" i="1"/>
              <a:t>Here’s the research methodology we used – more or less…</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smtClean="0"/>
              <a:t>Relevance to Data Management</a:t>
            </a:r>
          </a:p>
        </p:txBody>
      </p:sp>
      <p:sp>
        <p:nvSpPr>
          <p:cNvPr id="34819" name="Rectangle 3"/>
          <p:cNvSpPr>
            <a:spLocks noGrp="1" noChangeArrowheads="1"/>
          </p:cNvSpPr>
          <p:nvPr>
            <p:ph type="body" sz="half" idx="1"/>
          </p:nvPr>
        </p:nvSpPr>
        <p:spPr>
          <a:xfrm>
            <a:off x="571500" y="2324100"/>
            <a:ext cx="3492500" cy="7124700"/>
          </a:xfrm>
        </p:spPr>
        <p:txBody>
          <a:bodyPr/>
          <a:lstStyle/>
          <a:p>
            <a:pPr>
              <a:lnSpc>
                <a:spcPct val="90000"/>
              </a:lnSpc>
            </a:pPr>
            <a:r>
              <a:rPr lang="en-US" sz="2600" b="1" dirty="0" smtClean="0"/>
              <a:t>Documentation</a:t>
            </a:r>
            <a:r>
              <a:rPr lang="en-US" sz="2600" dirty="0" smtClean="0"/>
              <a:t> for My Latest Research Project</a:t>
            </a:r>
          </a:p>
          <a:p>
            <a:pPr>
              <a:lnSpc>
                <a:spcPct val="90000"/>
              </a:lnSpc>
            </a:pPr>
            <a:endParaRPr lang="en-US" sz="2600" dirty="0" smtClean="0"/>
          </a:p>
          <a:p>
            <a:pPr>
              <a:lnSpc>
                <a:spcPct val="90000"/>
              </a:lnSpc>
            </a:pPr>
            <a:r>
              <a:rPr lang="en-US" sz="2600" b="1" dirty="0" smtClean="0"/>
              <a:t>To Data Manager:</a:t>
            </a:r>
            <a:r>
              <a:rPr lang="en-US" sz="2600" b="1" i="1" dirty="0" smtClean="0"/>
              <a:t>  </a:t>
            </a:r>
          </a:p>
          <a:p>
            <a:pPr>
              <a:lnSpc>
                <a:spcPct val="90000"/>
              </a:lnSpc>
            </a:pPr>
            <a:endParaRPr lang="en-US" sz="2600" b="1" i="1" dirty="0" smtClean="0"/>
          </a:p>
          <a:p>
            <a:pPr>
              <a:lnSpc>
                <a:spcPct val="90000"/>
              </a:lnSpc>
            </a:pPr>
            <a:r>
              <a:rPr lang="en-US" sz="2600" b="1" i="1" dirty="0" smtClean="0"/>
              <a:t>Oh, and here’s the team – our PI wasn’t there for the photo, so his placeholder is the guy with the mustache on the </a:t>
            </a:r>
            <a:r>
              <a:rPr lang="en-US" sz="2600" b="1" i="1" dirty="0" smtClean="0"/>
              <a:t>stick… </a:t>
            </a:r>
            <a:r>
              <a:rPr lang="en-US" sz="2600" b="1" i="1" dirty="0" smtClean="0"/>
              <a:t>And the project manager has the long ears…what was her name</a:t>
            </a:r>
            <a:r>
              <a:rPr lang="en-US" sz="2600" b="1" i="1" dirty="0" smtClean="0"/>
              <a:t>???</a:t>
            </a:r>
            <a:endParaRPr lang="en-US" sz="2600" b="1" i="1" dirty="0" smtClean="0"/>
          </a:p>
        </p:txBody>
      </p:sp>
      <p:pic>
        <p:nvPicPr>
          <p:cNvPr id="3482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16400" y="2362200"/>
            <a:ext cx="8636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sz="4000" smtClean="0"/>
              <a:t>You get the idea … so, what’s needed?</a:t>
            </a:r>
          </a:p>
        </p:txBody>
      </p:sp>
      <p:sp>
        <p:nvSpPr>
          <p:cNvPr id="35843" name="Rectangle 3"/>
          <p:cNvSpPr>
            <a:spLocks noGrp="1" noChangeArrowheads="1"/>
          </p:cNvSpPr>
          <p:nvPr>
            <p:ph idx="1"/>
          </p:nvPr>
        </p:nvSpPr>
        <p:spPr/>
        <p:txBody>
          <a:bodyPr/>
          <a:lstStyle/>
          <a:p>
            <a:r>
              <a:rPr lang="en-US" sz="3000" b="1" smtClean="0"/>
              <a:t>Negotiated</a:t>
            </a:r>
            <a:r>
              <a:rPr lang="en-US" sz="3000" smtClean="0"/>
              <a:t> b/w</a:t>
            </a:r>
            <a:r>
              <a:rPr lang="en-US" sz="3000" i="1" smtClean="0"/>
              <a:t> </a:t>
            </a:r>
            <a:r>
              <a:rPr lang="en-US" sz="3000" smtClean="0"/>
              <a:t>you</a:t>
            </a:r>
            <a:r>
              <a:rPr lang="en-US" sz="3000" i="1" smtClean="0"/>
              <a:t> &amp; your team (data producers), data developers  </a:t>
            </a:r>
            <a:r>
              <a:rPr lang="en-US" sz="3000" smtClean="0"/>
              <a:t>and the data archive </a:t>
            </a:r>
          </a:p>
          <a:p>
            <a:r>
              <a:rPr lang="en-US" sz="3000" b="1" smtClean="0"/>
              <a:t>Created / collected </a:t>
            </a:r>
            <a:r>
              <a:rPr lang="en-US" sz="3000" smtClean="0"/>
              <a:t>as part of workflows associated with </a:t>
            </a:r>
            <a:r>
              <a:rPr lang="en-US" sz="3000" b="1" smtClean="0"/>
              <a:t>lifecycle </a:t>
            </a:r>
            <a:r>
              <a:rPr lang="en-US" sz="3000" smtClean="0"/>
              <a:t>of the data</a:t>
            </a:r>
            <a:endParaRPr lang="en-US" sz="3000" b="1" smtClean="0"/>
          </a:p>
          <a:p>
            <a:r>
              <a:rPr lang="en-US" sz="3000" i="1" smtClean="0"/>
              <a:t> </a:t>
            </a:r>
            <a:r>
              <a:rPr lang="en-US" sz="3000" smtClean="0"/>
              <a:t>Based on </a:t>
            </a:r>
            <a:r>
              <a:rPr lang="en-US" sz="3000" b="1" smtClean="0"/>
              <a:t>key questions, e.g., </a:t>
            </a:r>
            <a:r>
              <a:rPr lang="en-US" sz="3000" smtClean="0"/>
              <a:t>:</a:t>
            </a:r>
          </a:p>
          <a:p>
            <a:pPr lvl="1"/>
            <a:r>
              <a:rPr lang="en-US" smtClean="0"/>
              <a:t>How will I and others find my data?</a:t>
            </a:r>
          </a:p>
          <a:p>
            <a:pPr lvl="1"/>
            <a:r>
              <a:rPr lang="en-US" smtClean="0"/>
              <a:t>What will future scientists need to know to understand and re-use the data?</a:t>
            </a:r>
          </a:p>
          <a:p>
            <a:pPr lvl="1"/>
            <a:r>
              <a:rPr lang="en-US" smtClean="0"/>
              <a:t>What will data (product) developers need to create data services and products that use my data? </a:t>
            </a:r>
          </a:p>
          <a:p>
            <a:pPr lvl="1"/>
            <a:r>
              <a:rPr lang="en-US" smtClean="0"/>
              <a:t>What does the data archive team need from the data producer team (as the ones who know the data best) in order to preserve it for the long term?  </a:t>
            </a: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Title &amp; Subtitle">
  <a:themeElements>
    <a:clrScheme name="">
      <a:dk1>
        <a:srgbClr val="000000"/>
      </a:dk1>
      <a:lt1>
        <a:srgbClr val="FFFFFF"/>
      </a:lt1>
      <a:dk2>
        <a:srgbClr val="000000"/>
      </a:dk2>
      <a:lt2>
        <a:srgbClr val="808080"/>
      </a:lt2>
      <a:accent1>
        <a:srgbClr val="BFBFBF"/>
      </a:accent1>
      <a:accent2>
        <a:srgbClr val="333399"/>
      </a:accent2>
      <a:accent3>
        <a:srgbClr val="FFFFFF"/>
      </a:accent3>
      <a:accent4>
        <a:srgbClr val="000000"/>
      </a:accent4>
      <a:accent5>
        <a:srgbClr val="DCDCDC"/>
      </a:accent5>
      <a:accent6>
        <a:srgbClr val="2D2D8A"/>
      </a:accent6>
      <a:hlink>
        <a:srgbClr val="009999"/>
      </a:hlink>
      <a:folHlink>
        <a:srgbClr val="99CC00"/>
      </a:folHlink>
    </a:clrScheme>
    <a:fontScheme name="Title &amp; Subtitl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FBFBF"/>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BFBFBF"/>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itle &amp; Bullets">
  <a:themeElements>
    <a:clrScheme name="">
      <a:dk1>
        <a:srgbClr val="000000"/>
      </a:dk1>
      <a:lt1>
        <a:srgbClr val="FFFFFF"/>
      </a:lt1>
      <a:dk2>
        <a:srgbClr val="000000"/>
      </a:dk2>
      <a:lt2>
        <a:srgbClr val="000000"/>
      </a:lt2>
      <a:accent1>
        <a:srgbClr val="BFBFBF"/>
      </a:accent1>
      <a:accent2>
        <a:srgbClr val="333399"/>
      </a:accent2>
      <a:accent3>
        <a:srgbClr val="FFFFFF"/>
      </a:accent3>
      <a:accent4>
        <a:srgbClr val="000000"/>
      </a:accent4>
      <a:accent5>
        <a:srgbClr val="DCDCDC"/>
      </a:accent5>
      <a:accent6>
        <a:srgbClr val="2D2D8A"/>
      </a:accent6>
      <a:hlink>
        <a:srgbClr val="009999"/>
      </a:hlink>
      <a:folHlink>
        <a:srgbClr val="99CC00"/>
      </a:folHlink>
    </a:clrScheme>
    <a:fontScheme name="Title &amp; Bullets">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FBFBF"/>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BFBFBF"/>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9953</TotalTime>
  <Pages>0</Pages>
  <Words>3820</Words>
  <Characters>0</Characters>
  <Application>Microsoft Office PowerPoint</Application>
  <PresentationFormat>Custom</PresentationFormat>
  <Lines>0</Lines>
  <Paragraphs>461</Paragraphs>
  <Slides>51</Slides>
  <Notes>5</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51</vt:i4>
      </vt:variant>
    </vt:vector>
  </HeadingPairs>
  <TitlesOfParts>
    <vt:vector size="65" baseType="lpstr">
      <vt:lpstr>Helvetica Neue Light</vt:lpstr>
      <vt:lpstr>ヒラギノ角ゴ ProN W3</vt:lpstr>
      <vt:lpstr>Arial</vt:lpstr>
      <vt:lpstr>Helvetica Neue</vt:lpstr>
      <vt:lpstr>Calibri</vt:lpstr>
      <vt:lpstr>MS PGothic</vt:lpstr>
      <vt:lpstr>Lucida Sans Unicode</vt:lpstr>
      <vt:lpstr>Georgia</vt:lpstr>
      <vt:lpstr>Wingdings</vt:lpstr>
      <vt:lpstr>Times New Roman</vt:lpstr>
      <vt:lpstr>Arial Narrow</vt:lpstr>
      <vt:lpstr>Lucida Handwriting</vt:lpstr>
      <vt:lpstr>Title &amp; Subtitle</vt:lpstr>
      <vt:lpstr>Title &amp; Bullets</vt:lpstr>
      <vt:lpstr>Data Management 101 for Earth Scientists  Metadata for your Data </vt:lpstr>
      <vt:lpstr>Roadmap</vt:lpstr>
      <vt:lpstr>Definition of Metadata </vt:lpstr>
      <vt:lpstr>Relevance to Data Management</vt:lpstr>
      <vt:lpstr>Relevance to Data Management</vt:lpstr>
      <vt:lpstr>Relevance to Data Management</vt:lpstr>
      <vt:lpstr>Relevance to Data Management</vt:lpstr>
      <vt:lpstr>Relevance to Data Management</vt:lpstr>
      <vt:lpstr>You get the idea … so, what’s needed?</vt:lpstr>
      <vt:lpstr>The 20-Year Rule (NRC 1991)</vt:lpstr>
      <vt:lpstr>Distinction b/w “metadata” &amp; “documentation”</vt:lpstr>
      <vt:lpstr>How can I (the scientist) help?</vt:lpstr>
      <vt:lpstr>Specific ?’s from different perspectives:  </vt:lpstr>
      <vt:lpstr>Metadata Types and Functions</vt:lpstr>
      <vt:lpstr> Provenance &amp; Context</vt:lpstr>
      <vt:lpstr>More about Provenance &amp; Context </vt:lpstr>
      <vt:lpstr>Comparing and combining data </vt:lpstr>
      <vt:lpstr>Why cite data sources?</vt:lpstr>
      <vt:lpstr>What’s needed to Understand my data? </vt:lpstr>
      <vt:lpstr>Down to the nitty-gritty?</vt:lpstr>
      <vt:lpstr>Why describe process steps?</vt:lpstr>
      <vt:lpstr>Where and how to document</vt:lpstr>
      <vt:lpstr>Provenance &amp; Context  </vt:lpstr>
      <vt:lpstr>Provenance &amp; Context  </vt:lpstr>
      <vt:lpstr>  Discovery &amp; Citation Metadata</vt:lpstr>
      <vt:lpstr>Categories of Discovery Level  Metadata</vt:lpstr>
      <vt:lpstr>What does a metadata record look like?</vt:lpstr>
      <vt:lpstr>Human readable:   A Sample Search Result</vt:lpstr>
      <vt:lpstr>Machine readable:   A Sample Metadata Record – as text</vt:lpstr>
      <vt:lpstr>Machine readable:     A Sample Metadata Record – as HTML</vt:lpstr>
      <vt:lpstr>Machine readable:   A Sample Metadata Record – as XML</vt:lpstr>
      <vt:lpstr> Preservation / Archiving metadata</vt:lpstr>
      <vt:lpstr>Categories of Preservation / Archiving  Metadata based on OAIS RM</vt:lpstr>
      <vt:lpstr>Preservation / Archiving metadata –   a work in progress!!</vt:lpstr>
      <vt:lpstr>  Project Documentation</vt:lpstr>
      <vt:lpstr>Project Documentation </vt:lpstr>
      <vt:lpstr>Best Practices for Metadata Creation</vt:lpstr>
      <vt:lpstr>What is a Metadata Standard?</vt:lpstr>
      <vt:lpstr>Many metadata standards exist</vt:lpstr>
      <vt:lpstr>Two Standards:  Two Sample Records</vt:lpstr>
      <vt:lpstr>What is a Metadata Clearinghouse?</vt:lpstr>
      <vt:lpstr>Metadata Creation Tools:   Some commercial &amp; open source options</vt:lpstr>
      <vt:lpstr>For example, NOAA MERMAid</vt:lpstr>
      <vt:lpstr>More about MERMAid</vt:lpstr>
      <vt:lpstr>Controlled Vocabularies for Keywords</vt:lpstr>
      <vt:lpstr>Useful sources for keywords</vt:lpstr>
      <vt:lpstr>Acknowledgements</vt:lpstr>
      <vt:lpstr>Questions?</vt:lpstr>
      <vt:lpstr>References and Resources</vt:lpstr>
      <vt:lpstr>References and Resources (continued)</vt:lpstr>
      <vt:lpstr>References and Resources (continued)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ESIP Federation 101</dc:title>
  <dc:creator>nhoebel</dc:creator>
  <cp:lastModifiedBy>nhoebel</cp:lastModifiedBy>
  <cp:revision>143</cp:revision>
  <cp:lastPrinted>2011-12-01T15:56:05Z</cp:lastPrinted>
  <dcterms:created xsi:type="dcterms:W3CDTF">2011-08-09T22:31:13Z</dcterms:created>
  <dcterms:modified xsi:type="dcterms:W3CDTF">2012-01-17T20:40:48Z</dcterms:modified>
</cp:coreProperties>
</file>