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28"/>
  </p:notesMasterIdLst>
  <p:sldIdLst>
    <p:sldId id="256" r:id="rId20"/>
    <p:sldId id="290" r:id="rId21"/>
    <p:sldId id="291" r:id="rId22"/>
    <p:sldId id="294" r:id="rId23"/>
    <p:sldId id="295" r:id="rId24"/>
    <p:sldId id="293" r:id="rId25"/>
    <p:sldId id="267" r:id="rId26"/>
    <p:sldId id="292" r:id="rId2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6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5A97AB-7213-4145-A548-F2714BB8091B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4CD376-45C4-471E-B45A-E759CA349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59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8BB020-724B-4F1B-98DF-7AE39BE844A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84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81495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1" dirty="0" smtClean="0"/>
              <a:t>The Case for Data Stewardship</a:t>
            </a:r>
            <a:r>
              <a:rPr lang="en-US" sz="1200" dirty="0" smtClean="0"/>
              <a:t>: Preserving the Scientific Record, Case</a:t>
            </a:r>
            <a:r>
              <a:rPr lang="en-US" sz="1200" baseline="0" dirty="0" smtClean="0"/>
              <a:t> Study #1</a:t>
            </a:r>
            <a:r>
              <a:rPr lang="en-US" sz="1200" dirty="0" smtClean="0"/>
              <a:t>; </a:t>
            </a:r>
            <a:r>
              <a:rPr lang="en-US" sz="1200" dirty="0"/>
              <a:t>Version </a:t>
            </a:r>
            <a:r>
              <a:rPr lang="en-US" sz="1200" dirty="0" smtClean="0"/>
              <a:t>2.0</a:t>
            </a:r>
            <a:r>
              <a:rPr lang="en-US" sz="1200" dirty="0"/>
              <a:t>, Reviewed </a:t>
            </a:r>
            <a:r>
              <a:rPr lang="en-US" sz="1200" dirty="0" smtClean="0"/>
              <a:t>8/10/2012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nsidc.org/cgi-bin/gpd_deliver_jpg.pl?holgate2004081301" TargetMode="External"/><Relationship Id="rId4" Type="http://schemas.openxmlformats.org/officeDocument/2006/relationships/hyperlink" Target="http://nsidc.org/cgi-bin/gpd_deliver_jpg.pl?holgate190907240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nsidc.org/cgi-bin/gpd_deliver_jpg.pl?columbia1931090612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nsidc.org/cgi-bin/gpd_deliver_jpg.pl?columbia1931090101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nsidc.org/cgi-bin/gpd_deliver_jpg.pl?qorikalis2004070001" TargetMode="External"/><Relationship Id="rId4" Type="http://schemas.openxmlformats.org/officeDocument/2006/relationships/hyperlink" Target="http://nsidc.org/cgi-bin/gpd_deliver_jpg.pl?qorikalis1978070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data/docs/noaa/g00472_glacier_photos/index.html" TargetMode="External"/><Relationship Id="rId2" Type="http://schemas.openxmlformats.org/officeDocument/2006/relationships/hyperlink" Target="http://nsidc.org/data/glacier_photo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dataconservancy.org/the-dry-valleys-of-antarctica-data-for-big-science/" TargetMode="External"/><Relationship Id="rId4" Type="http://schemas.openxmlformats.org/officeDocument/2006/relationships/hyperlink" Target="http://en.wikipedia.org/wiki/Photogrammetr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Preserving the Scientific Record: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Case Study 1 – </a:t>
            </a:r>
            <a:r>
              <a:rPr lang="en-US" sz="4800" dirty="0" smtClean="0"/>
              <a:t>National Snow &amp; Ice Data Center (NSIDC) Glacier </a:t>
            </a:r>
            <a:r>
              <a:rPr lang="en-US" sz="4800" dirty="0" smtClean="0"/>
              <a:t>Photos</a:t>
            </a:r>
            <a:endParaRPr lang="en-US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4953000"/>
            <a:ext cx="5918200" cy="3175000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Matthew </a:t>
            </a:r>
            <a:r>
              <a:rPr lang="en-US" sz="2400" dirty="0" err="1" smtClean="0"/>
              <a:t>Mayernik</a:t>
            </a:r>
            <a:endParaRPr lang="en-US" sz="2400" dirty="0" smtClean="0"/>
          </a:p>
          <a:p>
            <a:pPr marL="0" indent="0" eaLnBrk="1" hangingPunct="1"/>
            <a:r>
              <a:rPr lang="en-US" sz="2400" dirty="0" smtClean="0"/>
              <a:t>National Center for </a:t>
            </a:r>
            <a:r>
              <a:rPr lang="en-US" sz="2400" smtClean="0"/>
              <a:t>Atmospheric Research</a:t>
            </a:r>
            <a:endParaRPr lang="en-US" sz="2400" dirty="0" smtClean="0"/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Review 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71500" y="1968500"/>
            <a:ext cx="12179300" cy="6565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Glacier photos provide vivid demonstrations of climate </a:t>
            </a:r>
            <a:r>
              <a:rPr lang="en-US" dirty="0"/>
              <a:t>change and can be used in </a:t>
            </a:r>
            <a:r>
              <a:rPr lang="en-US" dirty="0" smtClean="0"/>
              <a:t>photogrammetric studies to determine how the physical properties of glaciers (e.g. mass and extent) change over time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holgate1909072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94" y="4185047"/>
            <a:ext cx="5926238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 descr="holgate2004081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94" y="4185047"/>
            <a:ext cx="5520906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12110" y="7842647"/>
            <a:ext cx="142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</a:pPr>
            <a:r>
              <a:rPr lang="en-US" sz="34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1909</a:t>
            </a:r>
            <a:r>
              <a:rPr lang="en-US" sz="3400" baseline="300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6710" y="7836694"/>
            <a:ext cx="142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</a:pPr>
            <a:r>
              <a:rPr lang="en-US" sz="34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2004</a:t>
            </a:r>
            <a:r>
              <a:rPr lang="en-US" sz="3400" baseline="300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477071"/>
            <a:ext cx="1300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        1</a:t>
            </a:r>
            <a:r>
              <a:rPr lang="en-US" sz="1800" dirty="0" smtClean="0"/>
              <a:t>. Grant, Ulysses Sherman. 1909. Holgate Glacier: </a:t>
            </a:r>
            <a:r>
              <a:rPr lang="en-US" sz="1800" dirty="0" smtClean="0">
                <a:hlinkClick r:id="rId4"/>
              </a:rPr>
              <a:t>http://nsidc.org/cgi-bin/gpd_deliver_jpg.pl?holgate1909072401</a:t>
            </a:r>
            <a:r>
              <a:rPr lang="en-US" sz="1800" dirty="0" smtClean="0"/>
              <a:t> </a:t>
            </a:r>
          </a:p>
          <a:p>
            <a:pPr algn="l"/>
            <a:r>
              <a:rPr lang="en-US" sz="1800" dirty="0" smtClean="0"/>
              <a:t>        2</a:t>
            </a:r>
            <a:r>
              <a:rPr lang="en-US" sz="1800" dirty="0" smtClean="0"/>
              <a:t>. </a:t>
            </a:r>
            <a:r>
              <a:rPr lang="en-US" sz="1800" dirty="0" err="1" smtClean="0"/>
              <a:t>Molnia</a:t>
            </a:r>
            <a:r>
              <a:rPr lang="en-US" sz="1800" dirty="0" smtClean="0"/>
              <a:t>, Bruce F. 2004. Holgate Glacier: </a:t>
            </a:r>
            <a:r>
              <a:rPr lang="en-US" sz="1800" dirty="0" smtClean="0">
                <a:hlinkClick r:id="rId5"/>
              </a:rPr>
              <a:t>http://nsidc.org/cgi-bin/gpd_deliver_jpg.pl?holgate2004081301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From the Glacier Photograph Collection. Boulder, Colorado USA: </a:t>
            </a:r>
          </a:p>
          <a:p>
            <a:r>
              <a:rPr lang="en-US" sz="1800" dirty="0" smtClean="0"/>
              <a:t>National Snow and Ice Data Center/World Data Center for Glaciology. Digital Media.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NSIDC Glacier Photo Collection 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NSIDC curates and provides online access to more than 13,000 glacier photographs</a:t>
            </a:r>
          </a:p>
          <a:p>
            <a:pPr lvl="1"/>
            <a:r>
              <a:rPr lang="en-US" dirty="0" smtClean="0"/>
              <a:t>Photos from 130+ photographers, U.S. government, military, and scientific agencies</a:t>
            </a:r>
          </a:p>
          <a:p>
            <a:pPr lvl="1"/>
            <a:r>
              <a:rPr lang="en-US" dirty="0" smtClean="0"/>
              <a:t>Photographs date from the mid 1800s to the present</a:t>
            </a:r>
          </a:p>
          <a:p>
            <a:pPr lvl="1"/>
            <a:r>
              <a:rPr lang="en-US" dirty="0" smtClean="0"/>
              <a:t>Collection has been growing since 1950’s </a:t>
            </a:r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analog archive contains more than </a:t>
            </a:r>
            <a:r>
              <a:rPr lang="en-US" dirty="0" smtClean="0"/>
              <a:t>15</a:t>
            </a:r>
            <a:r>
              <a:rPr lang="en-US" dirty="0" smtClean="0"/>
              <a:t>,000 </a:t>
            </a:r>
            <a:r>
              <a:rPr lang="en-US" dirty="0" smtClean="0"/>
              <a:t>glacier photograph </a:t>
            </a:r>
            <a:r>
              <a:rPr lang="en-US" dirty="0" smtClean="0"/>
              <a:t>prints, ~100,000 </a:t>
            </a:r>
            <a:r>
              <a:rPr lang="en-US" dirty="0" smtClean="0"/>
              <a:t>glacier images on </a:t>
            </a:r>
            <a:r>
              <a:rPr lang="en-US" dirty="0" smtClean="0"/>
              <a:t>microfilm, and many slides and negatives</a:t>
            </a:r>
            <a:endParaRPr lang="en-US" dirty="0" smtClean="0"/>
          </a:p>
          <a:p>
            <a:pPr lvl="1"/>
            <a:r>
              <a:rPr lang="en-US" dirty="0" smtClean="0"/>
              <a:t>Digitization was a partnership with the </a:t>
            </a:r>
            <a:r>
              <a:rPr lang="en-US" dirty="0" smtClean="0"/>
              <a:t>National Oceanic and Atmospheric Administration (NOAA) </a:t>
            </a:r>
            <a:r>
              <a:rPr lang="en-US" dirty="0"/>
              <a:t>Climate Database Modernization </a:t>
            </a:r>
            <a:r>
              <a:rPr lang="en-US" dirty="0" smtClean="0"/>
              <a:t>Program, </a:t>
            </a:r>
            <a:r>
              <a:rPr lang="en-US" dirty="0" smtClean="0"/>
              <a:t>National </a:t>
            </a:r>
            <a:r>
              <a:rPr lang="en-US" dirty="0" smtClean="0"/>
              <a:t>Climatic Data Center (NCDC</a:t>
            </a:r>
            <a:r>
              <a:rPr lang="en-US" dirty="0" smtClean="0"/>
              <a:t>), </a:t>
            </a:r>
            <a:r>
              <a:rPr lang="en-US" dirty="0" smtClean="0"/>
              <a:t>and private </a:t>
            </a:r>
            <a:r>
              <a:rPr lang="en-US" dirty="0" smtClean="0"/>
              <a:t>industry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NSIDC Glacier Photo Documentation 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11861800" cy="6565900"/>
          </a:xfrm>
        </p:spPr>
        <p:txBody>
          <a:bodyPr/>
          <a:lstStyle/>
          <a:p>
            <a:r>
              <a:rPr lang="en-US" dirty="0" smtClean="0"/>
              <a:t>Documentation for discovery </a:t>
            </a:r>
          </a:p>
          <a:p>
            <a:pPr lvl="1"/>
            <a:r>
              <a:rPr lang="en-US" dirty="0" smtClean="0"/>
              <a:t>Background information</a:t>
            </a:r>
          </a:p>
          <a:p>
            <a:pPr lvl="1"/>
            <a:r>
              <a:rPr lang="en-US" dirty="0" smtClean="0"/>
              <a:t>Spatial </a:t>
            </a:r>
            <a:r>
              <a:rPr lang="en-US" dirty="0" smtClean="0"/>
              <a:t>and temporal coverage </a:t>
            </a:r>
          </a:p>
          <a:p>
            <a:pPr lvl="1"/>
            <a:r>
              <a:rPr lang="en-US" dirty="0" smtClean="0"/>
              <a:t>Collection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Location</a:t>
            </a:r>
            <a:r>
              <a:rPr lang="en-US" dirty="0" smtClean="0"/>
              <a:t>, science, and </a:t>
            </a:r>
            <a:r>
              <a:rPr lang="en-US" dirty="0" smtClean="0"/>
              <a:t>other                                                           </a:t>
            </a:r>
            <a:r>
              <a:rPr lang="en-US" dirty="0" smtClean="0"/>
              <a:t>topical keywords</a:t>
            </a:r>
          </a:p>
          <a:p>
            <a:pPr lvl="1"/>
            <a:r>
              <a:rPr lang="en-US" dirty="0" smtClean="0"/>
              <a:t>How to cite the collection </a:t>
            </a:r>
            <a:r>
              <a:rPr lang="en-US" dirty="0" smtClean="0"/>
              <a:t>                                                                      (</a:t>
            </a:r>
            <a:r>
              <a:rPr lang="en-US" dirty="0" smtClean="0"/>
              <a:t>and individual images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References and related </a:t>
            </a:r>
            <a:r>
              <a:rPr lang="en-US" dirty="0" smtClean="0"/>
              <a:t>                                                               publications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4000" y="8763000"/>
            <a:ext cx="1275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Image: </a:t>
            </a:r>
            <a:r>
              <a:rPr lang="en-US" sz="1800" dirty="0"/>
              <a:t>Field, William Osgood. 1931 Columbia Glacier: From the Glacier Photograph Collection. Boulder, Colorado USA: National Snow and Ice Data Center/World Data Center for Glaciology. Digital media. </a:t>
            </a: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nsidc.org/cgi-bin/gpd_deliver_jpg.pl?columbia1931090612</a:t>
            </a:r>
            <a:r>
              <a:rPr lang="en-US" sz="1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3581400"/>
            <a:ext cx="6067908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NSIDC Glacier Photo Documentation 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11861800" cy="6565900"/>
          </a:xfrm>
        </p:spPr>
        <p:txBody>
          <a:bodyPr/>
          <a:lstStyle/>
          <a:p>
            <a:r>
              <a:rPr lang="en-US" dirty="0" smtClean="0"/>
              <a:t>Documentation for long-term </a:t>
            </a:r>
            <a:r>
              <a:rPr lang="en-US" dirty="0" err="1" smtClean="0"/>
              <a:t>curation</a:t>
            </a:r>
            <a:endParaRPr lang="en-US" dirty="0" smtClean="0"/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Background information</a:t>
            </a:r>
          </a:p>
          <a:p>
            <a:pPr lvl="1"/>
            <a:r>
              <a:rPr lang="en-US" dirty="0" smtClean="0"/>
              <a:t>Formats </a:t>
            </a:r>
            <a:r>
              <a:rPr lang="en-US" dirty="0" smtClean="0"/>
              <a:t>and file sizes</a:t>
            </a:r>
          </a:p>
          <a:p>
            <a:pPr lvl="1"/>
            <a:r>
              <a:rPr lang="en-US" dirty="0" smtClean="0"/>
              <a:t>File naming conventions</a:t>
            </a:r>
          </a:p>
          <a:p>
            <a:pPr lvl="1"/>
            <a:r>
              <a:rPr lang="en-US" dirty="0" smtClean="0"/>
              <a:t>Error sources and quality </a:t>
            </a:r>
            <a:r>
              <a:rPr lang="en-US" dirty="0" smtClean="0"/>
              <a:t>                                                            assessment</a:t>
            </a:r>
            <a:endParaRPr lang="en-US" dirty="0" smtClean="0"/>
          </a:p>
          <a:p>
            <a:pPr lvl="1"/>
            <a:r>
              <a:rPr lang="en-US" dirty="0" smtClean="0"/>
              <a:t>Collection organization</a:t>
            </a:r>
          </a:p>
          <a:p>
            <a:pPr lvl="1"/>
            <a:r>
              <a:rPr lang="en-US" dirty="0" smtClean="0"/>
              <a:t>Access mechanisms</a:t>
            </a:r>
          </a:p>
          <a:p>
            <a:pPr lvl="1"/>
            <a:r>
              <a:rPr lang="en-US" dirty="0" smtClean="0"/>
              <a:t>Acknowledgments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4000" y="8763000"/>
            <a:ext cx="1275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Image: </a:t>
            </a:r>
            <a:r>
              <a:rPr lang="en-US" sz="1800" dirty="0"/>
              <a:t>Field, William Osgood. 1931 Columbia Glacier: From the Glacier Photograph Collection. Boulder, Colorado USA: National Snow and Ice Data Center/World Data Center for Glaciology. Digital media. </a:t>
            </a: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nsidc.org/cgi-bin/gpd_deliver_jpg.pl?columbia1931090101</a:t>
            </a:r>
            <a:r>
              <a:rPr 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505200"/>
            <a:ext cx="6138629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590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12433300" cy="6565900"/>
          </a:xfrm>
        </p:spPr>
        <p:txBody>
          <a:bodyPr/>
          <a:lstStyle/>
          <a:p>
            <a:r>
              <a:rPr lang="en-US" sz="3200" dirty="0" smtClean="0"/>
              <a:t>These photos are an invaluable scientific resource.</a:t>
            </a:r>
          </a:p>
          <a:p>
            <a:r>
              <a:rPr lang="en-US" sz="3200" dirty="0" smtClean="0"/>
              <a:t>NSIDC’s active </a:t>
            </a:r>
            <a:r>
              <a:rPr lang="en-US" sz="3200" dirty="0" err="1" smtClean="0"/>
              <a:t>curation</a:t>
            </a:r>
            <a:r>
              <a:rPr lang="en-US" sz="3200" dirty="0" smtClean="0"/>
              <a:t> </a:t>
            </a:r>
            <a:r>
              <a:rPr lang="en-US" sz="3200" dirty="0" smtClean="0"/>
              <a:t>makes this collection available to scientific and public </a:t>
            </a:r>
            <a:r>
              <a:rPr lang="en-US" sz="3200" dirty="0" smtClean="0"/>
              <a:t>communities for research and policy uses</a:t>
            </a:r>
            <a:endParaRPr lang="en-US" sz="3200" dirty="0" smtClean="0"/>
          </a:p>
        </p:txBody>
      </p:sp>
      <p:pic>
        <p:nvPicPr>
          <p:cNvPr id="6" name="Picture 5" descr="qorikalis197807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3880247"/>
            <a:ext cx="5482117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 descr="qorikalis200407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18" y="3880247"/>
            <a:ext cx="5482117" cy="3657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35000" y="8001000"/>
            <a:ext cx="1211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1. </a:t>
            </a:r>
            <a:r>
              <a:rPr lang="en-US" sz="1800" dirty="0" smtClean="0">
                <a:hlinkClick r:id="rId4"/>
              </a:rPr>
              <a:t>http://nsidc.org/cgi-bin/gpd_deliver_jpg.pl?qorikalis1978070001</a:t>
            </a:r>
            <a:r>
              <a:rPr lang="en-US" sz="1800" dirty="0" smtClean="0"/>
              <a:t>  </a:t>
            </a:r>
          </a:p>
          <a:p>
            <a:r>
              <a:rPr lang="en-US" sz="1800" dirty="0" smtClean="0"/>
              <a:t>2. </a:t>
            </a:r>
            <a:r>
              <a:rPr lang="en-US" sz="1800" dirty="0" smtClean="0">
                <a:hlinkClick r:id="rId5"/>
              </a:rPr>
              <a:t>http://nsidc.org/cgi-bin/gpd_deliver_jpg.pl?qorikalis2004070001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Qori</a:t>
            </a:r>
            <a:r>
              <a:rPr lang="en-US" sz="1800" dirty="0" smtClean="0"/>
              <a:t> </a:t>
            </a:r>
            <a:r>
              <a:rPr lang="en-US" sz="1800" dirty="0" err="1" smtClean="0"/>
              <a:t>Kalis</a:t>
            </a:r>
            <a:r>
              <a:rPr lang="en-US" sz="1800" dirty="0" smtClean="0"/>
              <a:t> Glacier in Peru: From the Glacier Photograph Collection. Boulder, Colorado USA: </a:t>
            </a:r>
          </a:p>
          <a:p>
            <a:r>
              <a:rPr lang="en-US" sz="1800" dirty="0" smtClean="0"/>
              <a:t>National Snow and Ice Data Center/World Data Center for Glaciology. Digital media.</a:t>
            </a:r>
          </a:p>
          <a:p>
            <a:r>
              <a:rPr lang="en-US" sz="1800" dirty="0" smtClean="0"/>
              <a:t>Both photos by: Lonnie G. Thompson, Byrd Polar Research Center, the Ohio State University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2917" y="7461647"/>
            <a:ext cx="142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</a:pPr>
            <a:r>
              <a:rPr lang="en-US" sz="34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1978</a:t>
            </a:r>
            <a:r>
              <a:rPr lang="en-US" sz="3400" baseline="300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38333" y="7455694"/>
            <a:ext cx="1422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</a:pPr>
            <a:r>
              <a:rPr lang="en-US" sz="34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2004</a:t>
            </a:r>
            <a:r>
              <a:rPr lang="en-US" sz="3400" baseline="3000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 and Resources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11861800" cy="6565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Links: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NSIDC </a:t>
            </a:r>
            <a:r>
              <a:rPr lang="en-US" sz="2400" dirty="0" smtClean="0">
                <a:solidFill>
                  <a:schemeClr val="tx1"/>
                </a:solidFill>
              </a:rPr>
              <a:t>Glacier Photo Collection Home Page: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http://nsidc.org/data/glacier_photo/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NSIDC Glacier Photo Collection Documentation: 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http://nsidc.org/data/docs/noaa/g00472_glacier_photos/index.html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Photogrammetry: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en.wikipedia.org/wiki/Photogrammetry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Additional </a:t>
            </a:r>
            <a:r>
              <a:rPr lang="en-US" sz="2400" dirty="0" smtClean="0">
                <a:solidFill>
                  <a:schemeClr val="tx1"/>
                </a:solidFill>
              </a:rPr>
              <a:t>Information: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Beitler</a:t>
            </a:r>
            <a:r>
              <a:rPr lang="en-US" sz="2400" dirty="0" smtClean="0">
                <a:solidFill>
                  <a:schemeClr val="tx1"/>
                </a:solidFill>
              </a:rPr>
              <a:t>, J. </a:t>
            </a:r>
            <a:r>
              <a:rPr lang="en-US" sz="2400" i="1" dirty="0" smtClean="0">
                <a:solidFill>
                  <a:schemeClr val="tx1"/>
                </a:solidFill>
              </a:rPr>
              <a:t>The Dry Valleys of Antarctica: Data for Big Science. </a:t>
            </a:r>
            <a:r>
              <a:rPr lang="en-US" sz="2400" dirty="0" smtClean="0">
                <a:solidFill>
                  <a:schemeClr val="tx1"/>
                </a:solidFill>
              </a:rPr>
              <a:t>Data Conservancy press release, June 28, 2011. </a:t>
            </a:r>
            <a:r>
              <a:rPr lang="en-US" sz="2400" dirty="0">
                <a:solidFill>
                  <a:schemeClr val="tx1"/>
                </a:solidFill>
                <a:hlinkClick r:id="rId5"/>
              </a:rPr>
              <a:t>http://dataconservancy.org/the-dry-valleys-of-antarctica-data-for-big-science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err="1" smtClean="0">
                <a:solidFill>
                  <a:schemeClr val="tx1"/>
                </a:solidFill>
              </a:rPr>
              <a:t>Molnia</a:t>
            </a:r>
            <a:r>
              <a:rPr lang="en-US" sz="2400" dirty="0" smtClean="0">
                <a:solidFill>
                  <a:schemeClr val="tx1"/>
                </a:solidFill>
              </a:rPr>
              <a:t>, B.F. 2010. Repeat photography of Alaskan glaciers and landscapes from ground-based photo stations and airborne platforms. In R.H. Webb, D.E. Boyer, R.M. Turner (eds.), </a:t>
            </a:r>
            <a:r>
              <a:rPr lang="en-US" sz="2400" i="1" dirty="0" smtClean="0">
                <a:solidFill>
                  <a:schemeClr val="tx1"/>
                </a:solidFill>
              </a:rPr>
              <a:t>Repeat Photography: Methods and Applications in the Natural Sciences</a:t>
            </a:r>
            <a:r>
              <a:rPr lang="en-US" sz="2400" dirty="0" smtClean="0">
                <a:solidFill>
                  <a:schemeClr val="tx1"/>
                </a:solidFill>
              </a:rPr>
              <a:t>, Washington, DC : Island Press, (pp. 59-76</a:t>
            </a:r>
            <a:r>
              <a:rPr lang="en-US" sz="2400" dirty="0" smtClean="0">
                <a:solidFill>
                  <a:schemeClr val="tx1"/>
                </a:solidFill>
              </a:rPr>
              <a:t>).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For more discussion of why data preservation is important, see:</a:t>
            </a:r>
          </a:p>
          <a:p>
            <a:r>
              <a:rPr lang="en-US" sz="3200" dirty="0" smtClean="0"/>
              <a:t>The </a:t>
            </a:r>
            <a:r>
              <a:rPr lang="en-US" sz="3200" dirty="0" smtClean="0"/>
              <a:t>case for data stewardship: Preserving the Scientific </a:t>
            </a:r>
            <a:r>
              <a:rPr lang="en-US" sz="3200" dirty="0" smtClean="0"/>
              <a:t>Record</a:t>
            </a:r>
          </a:p>
          <a:p>
            <a:r>
              <a:rPr lang="en-US" sz="3200" dirty="0"/>
              <a:t>Preservation strategies: Options for archiving your data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For </a:t>
            </a:r>
            <a:r>
              <a:rPr lang="en-US" sz="3200" dirty="0" smtClean="0"/>
              <a:t>data management recommendations, </a:t>
            </a:r>
            <a:r>
              <a:rPr lang="en-US" sz="3200" dirty="0"/>
              <a:t>see</a:t>
            </a:r>
            <a:r>
              <a:rPr lang="en-US" sz="3200" dirty="0" smtClean="0"/>
              <a:t>:</a:t>
            </a:r>
            <a:endParaRPr lang="en-US" sz="3200" dirty="0" smtClean="0"/>
          </a:p>
          <a:p>
            <a:r>
              <a:rPr lang="en-US" sz="3200" dirty="0" smtClean="0"/>
              <a:t>Local Data Management: Managing Your Data</a:t>
            </a:r>
          </a:p>
          <a:p>
            <a:r>
              <a:rPr lang="en-US" sz="3200" dirty="0" smtClean="0"/>
              <a:t>Local Data Management: Creating documentation and metadata</a:t>
            </a:r>
          </a:p>
          <a:p>
            <a:r>
              <a:rPr lang="en-US" sz="3200" dirty="0" smtClean="0"/>
              <a:t>Local Data Management: Working with your archive organization</a:t>
            </a:r>
          </a:p>
          <a:p>
            <a:r>
              <a:rPr lang="en-US" sz="3200" dirty="0" smtClean="0"/>
              <a:t>Responsible </a:t>
            </a:r>
            <a:r>
              <a:rPr lang="en-US" sz="3200" dirty="0" smtClean="0"/>
              <a:t>Data Use: Citation and Credit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5451</TotalTime>
  <Pages>0</Pages>
  <Words>637</Words>
  <Characters>0</Characters>
  <Application>Microsoft Office PowerPoint</Application>
  <PresentationFormat>Custom</PresentationFormat>
  <Lines>0</Lines>
  <Paragraphs>76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Preserving the Scientific Record:  Case Study 1 – National Snow &amp; Ice Data Center (NSIDC) Glacier Photos</vt:lpstr>
      <vt:lpstr>Overview</vt:lpstr>
      <vt:lpstr>NSIDC Glacier Photo Collection  </vt:lpstr>
      <vt:lpstr>NSIDC Glacier Photo Documentation  </vt:lpstr>
      <vt:lpstr>NSIDC Glacier Photo Documentation  </vt:lpstr>
      <vt:lpstr>Conclusion </vt:lpstr>
      <vt:lpstr>References and Resources</vt:lpstr>
      <vt:lpstr>Other Relevant Modules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creator>Matt</dc:creator>
  <cp:lastModifiedBy>Matt</cp:lastModifiedBy>
  <cp:revision>59</cp:revision>
  <dcterms:created xsi:type="dcterms:W3CDTF">2011-08-09T22:31:13Z</dcterms:created>
  <dcterms:modified xsi:type="dcterms:W3CDTF">2012-08-10T19:22:53Z</dcterms:modified>
</cp:coreProperties>
</file>