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79" r:id="rId2"/>
    <p:sldId id="519" r:id="rId3"/>
    <p:sldId id="564" r:id="rId4"/>
    <p:sldId id="554" r:id="rId5"/>
    <p:sldId id="565" r:id="rId6"/>
    <p:sldId id="555" r:id="rId7"/>
    <p:sldId id="566" r:id="rId8"/>
    <p:sldId id="567" r:id="rId9"/>
    <p:sldId id="571" r:id="rId10"/>
    <p:sldId id="568" r:id="rId11"/>
    <p:sldId id="569" r:id="rId12"/>
    <p:sldId id="556" r:id="rId13"/>
    <p:sldId id="527" r:id="rId14"/>
    <p:sldId id="545" r:id="rId15"/>
    <p:sldId id="529" r:id="rId16"/>
    <p:sldId id="557" r:id="rId17"/>
    <p:sldId id="53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EF9F4"/>
    <a:srgbClr val="0000CC"/>
    <a:srgbClr val="66FF99"/>
    <a:srgbClr val="00CC99"/>
    <a:srgbClr val="006600"/>
    <a:srgbClr val="99CCFF"/>
    <a:srgbClr val="0066FF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9825" autoAdjust="0"/>
  </p:normalViewPr>
  <p:slideViewPr>
    <p:cSldViewPr snapToGrid="0">
      <p:cViewPr>
        <p:scale>
          <a:sx n="100" d="100"/>
          <a:sy n="100" d="100"/>
        </p:scale>
        <p:origin x="-725" y="144"/>
      </p:cViewPr>
      <p:guideLst>
        <p:guide orient="horz" pos="3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622"/>
    </p:cViewPr>
  </p:sorterViewPr>
  <p:notesViewPr>
    <p:cSldViewPr snapToGrid="0">
      <p:cViewPr>
        <p:scale>
          <a:sx n="100" d="100"/>
          <a:sy n="100" d="100"/>
        </p:scale>
        <p:origin x="-1046" y="12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t" anchorCtr="0" compatLnSpc="1">
            <a:prstTxWarp prst="textNoShape">
              <a:avLst/>
            </a:prstTxWarp>
          </a:bodyPr>
          <a:lstStyle>
            <a:lvl1pPr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t" anchorCtr="0" compatLnSpc="1">
            <a:prstTxWarp prst="textNoShape">
              <a:avLst/>
            </a:prstTxWarp>
          </a:bodyPr>
          <a:lstStyle>
            <a:lvl1pPr algn="r"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b" anchorCtr="0" compatLnSpc="1">
            <a:prstTxWarp prst="textNoShape">
              <a:avLst/>
            </a:prstTxWarp>
          </a:bodyPr>
          <a:lstStyle>
            <a:lvl1pPr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b" anchorCtr="0" compatLnSpc="1">
            <a:prstTxWarp prst="textNoShape">
              <a:avLst/>
            </a:prstTxWarp>
          </a:bodyPr>
          <a:lstStyle>
            <a:lvl1pPr algn="r"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80482F-C865-424F-AA40-5E515F619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1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t" anchorCtr="0" compatLnSpc="1">
            <a:prstTxWarp prst="textNoShape">
              <a:avLst/>
            </a:prstTxWarp>
          </a:bodyPr>
          <a:lstStyle>
            <a:lvl1pPr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t" anchorCtr="0" compatLnSpc="1">
            <a:prstTxWarp prst="textNoShape">
              <a:avLst/>
            </a:prstTxWarp>
          </a:bodyPr>
          <a:lstStyle>
            <a:lvl1pPr algn="r"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b" anchorCtr="0" compatLnSpc="1">
            <a:prstTxWarp prst="textNoShape">
              <a:avLst/>
            </a:prstTxWarp>
          </a:bodyPr>
          <a:lstStyle>
            <a:lvl1pPr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6" tIns="46549" rIns="93096" bIns="46549" numCol="1" anchor="b" anchorCtr="0" compatLnSpc="1">
            <a:prstTxWarp prst="textNoShape">
              <a:avLst/>
            </a:prstTxWarp>
          </a:bodyPr>
          <a:lstStyle>
            <a:lvl1pPr algn="r" defTabSz="93046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A31AB6A-7367-417E-BFF4-9FEFF8D13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83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9249-B50D-4019-9F2D-12FD7B54A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9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2D3C-DF92-48A4-9A9F-C54BFA7645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1648"/>
            <a:ext cx="2895600" cy="41982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2645157"/>
            <a:ext cx="9144000" cy="182482"/>
            <a:chOff x="0" y="6612672"/>
            <a:chExt cx="9144000" cy="182482"/>
          </a:xfrm>
        </p:grpSpPr>
        <p:sp>
          <p:nvSpPr>
            <p:cNvPr id="21" name="Rectangle 20"/>
            <p:cNvSpPr/>
            <p:nvPr/>
          </p:nvSpPr>
          <p:spPr>
            <a:xfrm>
              <a:off x="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680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26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9" y="2452301"/>
            <a:ext cx="824484" cy="56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845-3D25-43F4-9758-92C64FF746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15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B744-D724-4B0B-B544-EB6E46E413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01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C1C5-E598-42AE-B709-D0C07CCA84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11" name="Rectangle 10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43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919-006A-4396-A09E-637DBB49694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3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FDC8-5143-4695-97C4-230065F1853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57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D99B-3D0C-47B4-B458-05CEF6C0289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11" name="Rectangle 10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3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84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09B7-BE6F-47AF-A1F4-6417C6F279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7" name="Rectangle 6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3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D750-31BA-4364-A791-3788FD3EC3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6" name="Rectangle 5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75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4312-5069-4081-9B9E-6173BDA8BC8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14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5F7-7E1A-4D29-B85A-2EF855C35A1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00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37FAB-AF31-4443-A94B-7AD19DEBE0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35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58"/>
            <a:ext cx="9416047" cy="6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75" y="3543301"/>
            <a:ext cx="4276725" cy="20764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623" y="1382110"/>
            <a:ext cx="8686800" cy="16002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Information Quality Cluster Panel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Agricultural Research Perspectives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123" y="3276600"/>
            <a:ext cx="6781800" cy="2438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Jeffrey D. Campbell, Ph.D.</a:t>
            </a:r>
          </a:p>
          <a:p>
            <a:r>
              <a:rPr lang="en-US" sz="2400" dirty="0" smtClean="0"/>
              <a:t>National Agricultural Library</a:t>
            </a:r>
          </a:p>
          <a:p>
            <a:endParaRPr lang="en-US" sz="2400" dirty="0" smtClean="0"/>
          </a:p>
          <a:p>
            <a:r>
              <a:rPr lang="en-US" sz="2400" dirty="0" smtClean="0"/>
              <a:t>January  12, 2017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35054" y="6363619"/>
            <a:ext cx="558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+mj-lt"/>
              </a:rPr>
              <a:t>Northern Great Plains Research Lab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7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QA/QC for Met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Responsibility for quality is with lead scientist for data.</a:t>
            </a:r>
          </a:p>
          <a:p>
            <a:r>
              <a:rPr lang="en-US" dirty="0" smtClean="0"/>
              <a:t>Automated (range check, rate of change, check, missing values, sensor error codes) has to be reviewed by person on site.</a:t>
            </a:r>
          </a:p>
          <a:p>
            <a:r>
              <a:rPr lang="en-US" dirty="0" smtClean="0"/>
              <a:t>No consensus yet on QC method details, reason codes (local and/or network-wide).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Metadata, Metadata,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support future re-use for unanticipated purpose:</a:t>
            </a:r>
          </a:p>
          <a:p>
            <a:r>
              <a:rPr lang="en-US" dirty="0" smtClean="0"/>
              <a:t>Station and methods documentation (e.g. WMO station metadata standard under development)</a:t>
            </a:r>
          </a:p>
          <a:p>
            <a:r>
              <a:rPr lang="en-US" dirty="0" smtClean="0"/>
              <a:t>Sensor characteristics (SensorML2)</a:t>
            </a:r>
          </a:p>
          <a:p>
            <a:r>
              <a:rPr lang="en-US" dirty="0" smtClean="0"/>
              <a:t>“Station events” records for routine maintenance, recalibration, natural disruptions (animal, weather damage, etc.)</a:t>
            </a:r>
          </a:p>
          <a:p>
            <a:r>
              <a:rPr lang="en-US" dirty="0" smtClean="0"/>
              <a:t>ISO 19115 since most data has geospatial component. Other formats included as resource.</a:t>
            </a:r>
          </a:p>
          <a:p>
            <a:r>
              <a:rPr lang="en-US" dirty="0" smtClean="0"/>
              <a:t>ISO 19110 for “data dictionary”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Putting the “Long-Term” in LTAR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800" y="1524000"/>
            <a:ext cx="8229600" cy="4711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50 years from now, someone should be able to</a:t>
            </a:r>
          </a:p>
          <a:p>
            <a:r>
              <a:rPr lang="en-US" dirty="0" smtClean="0"/>
              <a:t>discover that the data exist, </a:t>
            </a:r>
          </a:p>
          <a:p>
            <a:r>
              <a:rPr lang="en-US" dirty="0" smtClean="0"/>
              <a:t>find the data, </a:t>
            </a:r>
          </a:p>
          <a:p>
            <a:r>
              <a:rPr lang="en-US" dirty="0" smtClean="0"/>
              <a:t>obtain and read the data, </a:t>
            </a:r>
          </a:p>
          <a:p>
            <a:r>
              <a:rPr lang="en-US" dirty="0" smtClean="0"/>
              <a:t>determine suitability of data for use</a:t>
            </a:r>
          </a:p>
          <a:p>
            <a:pPr marL="0" indent="0">
              <a:buNone/>
            </a:pPr>
            <a:r>
              <a:rPr lang="en-US" dirty="0" smtClean="0"/>
              <a:t>In order to use data of known quality in a manner unanticipated by the data creator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8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 KSD 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Ag Data Commons</a:t>
            </a:r>
          </a:p>
          <a:p>
            <a:pPr lvl="1"/>
            <a:r>
              <a:rPr lang="en-US" dirty="0"/>
              <a:t>general catalog and repository for agricultural data which can promote effective discovery of and add value to often widely distributed and seemingly disparate </a:t>
            </a:r>
            <a:r>
              <a:rPr lang="en-US" dirty="0" smtClean="0"/>
              <a:t>datasets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i5K (Insect 5000 genomes)</a:t>
            </a:r>
          </a:p>
          <a:p>
            <a:pPr lvl="1"/>
            <a:r>
              <a:rPr lang="en-US" dirty="0"/>
              <a:t>sequence the genomes of all insect species known to be important to worldwide agriculture, food safety, medicine, and energy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3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NAL/KSD Value-Added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Neutral independent source</a:t>
            </a:r>
          </a:p>
          <a:p>
            <a:r>
              <a:rPr lang="en-US" dirty="0" smtClean="0"/>
              <a:t>Preparing information to facilitate use</a:t>
            </a:r>
          </a:p>
          <a:p>
            <a:r>
              <a:rPr lang="en-US" dirty="0" smtClean="0"/>
              <a:t>Discovering that information exists</a:t>
            </a:r>
          </a:p>
          <a:p>
            <a:r>
              <a:rPr lang="en-US" dirty="0" smtClean="0"/>
              <a:t>Obtaining information</a:t>
            </a:r>
          </a:p>
          <a:p>
            <a:r>
              <a:rPr lang="en-US" dirty="0"/>
              <a:t>Providing customer service</a:t>
            </a:r>
          </a:p>
          <a:p>
            <a:r>
              <a:rPr lang="en-US" dirty="0" smtClean="0"/>
              <a:t>Enhancing consistency – standards, guidelines</a:t>
            </a:r>
          </a:p>
          <a:p>
            <a:r>
              <a:rPr lang="en-US" dirty="0" smtClean="0"/>
              <a:t>Proper citation of sources</a:t>
            </a:r>
          </a:p>
          <a:p>
            <a:r>
              <a:rPr lang="en-US" dirty="0" smtClean="0"/>
              <a:t>Long-term preservation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4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 KSD Current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Life Cycle Assessment (LCA) Commons</a:t>
            </a:r>
          </a:p>
          <a:p>
            <a:pPr lvl="1"/>
            <a:r>
              <a:rPr lang="en-US" dirty="0"/>
              <a:t>open access </a:t>
            </a:r>
            <a:r>
              <a:rPr lang="en-US" dirty="0" smtClean="0"/>
              <a:t>to LCA </a:t>
            </a:r>
            <a:r>
              <a:rPr lang="en-US" dirty="0"/>
              <a:t>datasets and tools for researchers studying sustainable methods in crop and livestock production. 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LTAR data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Cultivating future big data</a:t>
            </a:r>
          </a:p>
          <a:p>
            <a:pPr marL="0" indent="0">
              <a:buNone/>
            </a:pPr>
            <a:r>
              <a:rPr lang="en-US" b="1" dirty="0" smtClean="0"/>
              <a:t>Large data volume, complexity</a:t>
            </a:r>
          </a:p>
          <a:p>
            <a:r>
              <a:rPr lang="en-US" dirty="0" smtClean="0"/>
              <a:t>Satellite/aerial imagery, remote sensing</a:t>
            </a:r>
          </a:p>
          <a:p>
            <a:r>
              <a:rPr lang="en-US" dirty="0" smtClean="0"/>
              <a:t>Photographs  (single, time series)</a:t>
            </a:r>
          </a:p>
          <a:p>
            <a:pPr marL="0" indent="0">
              <a:buNone/>
            </a:pPr>
            <a:r>
              <a:rPr lang="en-US" b="1" dirty="0" smtClean="0"/>
              <a:t>Complex data integration issues</a:t>
            </a:r>
          </a:p>
          <a:p>
            <a:r>
              <a:rPr lang="en-US" dirty="0" smtClean="0"/>
              <a:t>Variation between LTAR sites in methods, instruments, data formats, all of which change over time</a:t>
            </a:r>
          </a:p>
          <a:p>
            <a:r>
              <a:rPr lang="en-US" dirty="0" smtClean="0"/>
              <a:t>Sub-setting based upon potentially complex computations (e.g. degree day 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village to grow </a:t>
            </a:r>
            <a:r>
              <a:rPr lang="en-US" sz="6000" dirty="0" smtClean="0"/>
              <a:t>Big Data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management for </a:t>
            </a:r>
            <a:r>
              <a:rPr lang="en-US" sz="1800" dirty="0" smtClean="0"/>
              <a:t>small data </a:t>
            </a:r>
            <a:r>
              <a:rPr lang="en-US" dirty="0" smtClean="0"/>
              <a:t>will mature into robust, rich, easy to use Big data</a:t>
            </a:r>
          </a:p>
          <a:p>
            <a:r>
              <a:rPr lang="en-US" dirty="0" smtClean="0"/>
              <a:t>Collaborative partnerships taking advantage of strengths</a:t>
            </a:r>
          </a:p>
          <a:p>
            <a:pPr lvl="1"/>
            <a:r>
              <a:rPr lang="en-US" dirty="0" smtClean="0"/>
              <a:t>Right people performing right portions of raising data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Scientist data quality topics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Library (archive) data quality topics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02" y="1054100"/>
            <a:ext cx="37059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3800" y="57023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8.1 million items</a:t>
            </a:r>
          </a:p>
          <a:p>
            <a:r>
              <a:rPr lang="en-US" dirty="0" smtClean="0"/>
              <a:t>1.9 giga-in</a:t>
            </a:r>
            <a:r>
              <a:rPr lang="en-US" baseline="30000" dirty="0" smtClean="0"/>
              <a:t>3</a:t>
            </a:r>
            <a:r>
              <a:rPr lang="en-US" dirty="0" smtClean="0"/>
              <a:t> physical storage</a:t>
            </a:r>
          </a:p>
        </p:txBody>
      </p:sp>
    </p:spTree>
    <p:extLst>
      <p:ext uri="{BB962C8B-B14F-4D97-AF65-F5344CB8AC3E}">
        <p14:creationId xmlns:p14="http://schemas.microsoft.com/office/powerpoint/2010/main" val="33768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Services Division </a:t>
            </a:r>
          </a:p>
          <a:p>
            <a:pPr lvl="1"/>
            <a:r>
              <a:rPr lang="en-US" dirty="0" smtClean="0"/>
              <a:t>acquisition, preservation, description, and discovery of scientific datasets </a:t>
            </a:r>
            <a:endParaRPr lang="en-US" dirty="0"/>
          </a:p>
          <a:p>
            <a:pPr lvl="1"/>
            <a:r>
              <a:rPr lang="en-US" dirty="0" smtClean="0"/>
              <a:t>Add value with data management and visualization tools</a:t>
            </a:r>
          </a:p>
          <a:p>
            <a:pPr lvl="1"/>
            <a:r>
              <a:rPr lang="en-US" dirty="0" smtClean="0"/>
              <a:t>Agricultural Research Service (ARS) Projects – Long-term Agroecosystem Research network, Rainfall Simulation,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 Cycle Assessment, Insect 5000 Genome, Ag Data Commons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62971"/>
            <a:ext cx="8229600" cy="1143000"/>
          </a:xfrm>
        </p:spPr>
        <p:txBody>
          <a:bodyPr/>
          <a:lstStyle/>
          <a:p>
            <a:r>
              <a:rPr lang="en-US" dirty="0" smtClean="0"/>
              <a:t>Long Term Agroecosystem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3400"/>
            <a:ext cx="8229600" cy="512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Have significant historical and on-going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jeffrey.campbell\Documents\LTAR\LTAR_Sites_Map_by_FarmResourceRegions-(with-new-sites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033949"/>
            <a:ext cx="6636173" cy="45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Research Oversimplified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Improve quality and quantity of ag outputs while minimizing potential negative e/affects</a:t>
            </a:r>
          </a:p>
          <a:p>
            <a:r>
              <a:rPr lang="en-US" dirty="0" smtClean="0"/>
              <a:t>Agriculture is local</a:t>
            </a:r>
          </a:p>
          <a:p>
            <a:pPr lvl="1"/>
            <a:r>
              <a:rPr lang="en-US" dirty="0" smtClean="0"/>
              <a:t>Different crops, animals, climates, soils, history, everything</a:t>
            </a:r>
          </a:p>
          <a:p>
            <a:pPr lvl="1"/>
            <a:r>
              <a:rPr lang="en-US" dirty="0" smtClean="0"/>
              <a:t>Different research methods in different locations even for similar measures.</a:t>
            </a:r>
          </a:p>
          <a:p>
            <a:pPr marL="0" indent="0">
              <a:buNone/>
            </a:pPr>
            <a:r>
              <a:rPr lang="en-US" dirty="0" smtClean="0"/>
              <a:t>Network / Data Sharing benefits</a:t>
            </a:r>
          </a:p>
          <a:p>
            <a:pPr lvl="1"/>
            <a:r>
              <a:rPr lang="en-US" dirty="0" smtClean="0"/>
              <a:t>Scaling results from plot to field to landscape is non-trivial. </a:t>
            </a:r>
          </a:p>
          <a:p>
            <a:pPr lvl="1"/>
            <a:r>
              <a:rPr lang="en-US" dirty="0" smtClean="0"/>
              <a:t>Model calibration and validation</a:t>
            </a:r>
          </a:p>
          <a:p>
            <a:pPr lvl="2"/>
            <a:r>
              <a:rPr lang="en-US" dirty="0"/>
              <a:t>Water/Carbon/Nitrogen cycle </a:t>
            </a:r>
            <a:r>
              <a:rPr lang="en-US" dirty="0" smtClean="0"/>
              <a:t>balance  - data quality!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60500"/>
            <a:ext cx="7333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Current and historical</a:t>
            </a:r>
          </a:p>
          <a:p>
            <a:pPr lvl="1"/>
            <a:r>
              <a:rPr lang="en-US" dirty="0" smtClean="0"/>
              <a:t>Meteorology, Hydrology – flow, quality</a:t>
            </a:r>
          </a:p>
          <a:p>
            <a:pPr lvl="1"/>
            <a:r>
              <a:rPr lang="en-US" dirty="0" smtClean="0"/>
              <a:t>Eddy flux of CO</a:t>
            </a:r>
            <a:r>
              <a:rPr lang="en-US" baseline="-25000" dirty="0" smtClean="0"/>
              <a:t>2 </a:t>
            </a:r>
            <a:r>
              <a:rPr lang="en-US" baseline="-25000" dirty="0"/>
              <a:t> </a:t>
            </a:r>
            <a:r>
              <a:rPr lang="en-US" dirty="0" smtClean="0"/>
              <a:t>and non-CO</a:t>
            </a:r>
            <a:r>
              <a:rPr lang="en-US" baseline="-25000" dirty="0" smtClean="0"/>
              <a:t>2</a:t>
            </a:r>
            <a:r>
              <a:rPr lang="en-US" dirty="0" smtClean="0"/>
              <a:t> gasses</a:t>
            </a:r>
          </a:p>
          <a:p>
            <a:pPr lvl="1"/>
            <a:r>
              <a:rPr lang="en-US" dirty="0" smtClean="0"/>
              <a:t>Soil characteristics, temperature, moisture, wind and water erosion</a:t>
            </a:r>
          </a:p>
          <a:p>
            <a:pPr lvl="1"/>
            <a:r>
              <a:rPr lang="en-US" dirty="0"/>
              <a:t>Land management practices </a:t>
            </a:r>
            <a:r>
              <a:rPr lang="en-US" dirty="0" smtClean="0"/>
              <a:t>(crop details, grazing patterns)</a:t>
            </a:r>
            <a:endParaRPr lang="en-US" dirty="0"/>
          </a:p>
          <a:p>
            <a:pPr lvl="1"/>
            <a:r>
              <a:rPr lang="en-US" dirty="0" smtClean="0"/>
              <a:t>Biological outputs, diversity</a:t>
            </a:r>
          </a:p>
          <a:p>
            <a:pPr lvl="1"/>
            <a:r>
              <a:rPr lang="en-US" i="1" dirty="0" smtClean="0"/>
              <a:t>Remote sensing – satellite, aerial, UAV</a:t>
            </a:r>
          </a:p>
          <a:p>
            <a:pPr lvl="1"/>
            <a:r>
              <a:rPr lang="en-US" i="1" dirty="0" smtClean="0"/>
              <a:t>Socio-economic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4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Perspectives on Info Quality from Scientists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Controlled experiment paradigm is common.</a:t>
            </a:r>
          </a:p>
          <a:p>
            <a:r>
              <a:rPr lang="en-US" dirty="0"/>
              <a:t>Many values for related factors that cannot be controlled in the experiment.</a:t>
            </a:r>
          </a:p>
          <a:p>
            <a:r>
              <a:rPr lang="en-US" dirty="0"/>
              <a:t>Differing expertise in the QA/QC for those factors. </a:t>
            </a:r>
          </a:p>
          <a:p>
            <a:r>
              <a:rPr lang="en-US" dirty="0"/>
              <a:t>Consistency between plots/years is important</a:t>
            </a:r>
          </a:p>
          <a:p>
            <a:r>
              <a:rPr lang="en-US" dirty="0" smtClean="0"/>
              <a:t>Widely different levels of precision/accuracy of a particular measurement are acceptable for different research questions.</a:t>
            </a:r>
          </a:p>
          <a:p>
            <a:r>
              <a:rPr lang="en-US" dirty="0" smtClean="0"/>
              <a:t>Collection methods differences larger than sensor uncertainty</a:t>
            </a:r>
          </a:p>
          <a:p>
            <a:r>
              <a:rPr lang="en-US" dirty="0" smtClean="0"/>
              <a:t>Extreme events often have large impact.</a:t>
            </a:r>
          </a:p>
          <a:p>
            <a:r>
              <a:rPr lang="en-US" dirty="0" smtClean="0"/>
              <a:t>How similar do the methods have to be to have directly comparable results? Difficult to achieve consensus!</a:t>
            </a:r>
          </a:p>
          <a:p>
            <a:r>
              <a:rPr lang="en-US" dirty="0" smtClean="0"/>
              <a:t>Microclimate is important </a:t>
            </a:r>
            <a:r>
              <a:rPr lang="en-US" dirty="0" smtClean="0">
                <a:sym typeface="Wingdings" panose="05000000000000000000" pitchFamily="2" charset="2"/>
              </a:rPr>
              <a:t> Many sensors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also provide opportunity for QC comparison between stations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9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sFTP</a:t>
            </a:r>
            <a:r>
              <a:rPr lang="en-US" dirty="0" smtClean="0"/>
              <a:t> of csv files to reduce IT security risk</a:t>
            </a:r>
          </a:p>
          <a:p>
            <a:r>
              <a:rPr lang="en-US" dirty="0" smtClean="0"/>
              <a:t>File hash comparison, record counts and hashed values in data compared to database</a:t>
            </a:r>
          </a:p>
          <a:p>
            <a:r>
              <a:rPr lang="en-US" dirty="0" smtClean="0"/>
              <a:t>Every change in data value (QA/QC or unintended) is logged in secured database.</a:t>
            </a:r>
          </a:p>
          <a:p>
            <a:r>
              <a:rPr lang="en-US" dirty="0" smtClean="0"/>
              <a:t>Post Doc planning upgrades for Trusted Digital Repository status.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 Slides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Consistent QA/QC for Meteorological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Metadata, metadata, metadata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Putting the Long-Term in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Big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211887"/>
            <a:ext cx="3876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50931</TotalTime>
  <Words>792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Information Quality Cluster Panel Agricultural Research Perspectives</vt:lpstr>
      <vt:lpstr>Overview</vt:lpstr>
      <vt:lpstr>Introduction</vt:lpstr>
      <vt:lpstr>Long Term Agroecosystem Research</vt:lpstr>
      <vt:lpstr>Agricultural Research Oversimplified</vt:lpstr>
      <vt:lpstr>Research Data</vt:lpstr>
      <vt:lpstr>Perspectives on Info Quality from Scientists</vt:lpstr>
      <vt:lpstr>NAL Data Management</vt:lpstr>
      <vt:lpstr>Extra Slides</vt:lpstr>
      <vt:lpstr>Consistent QA/QC for Met Data</vt:lpstr>
      <vt:lpstr>Metadata, Metadata, Metadata</vt:lpstr>
      <vt:lpstr>Putting the “Long-Term” in LTAR Data</vt:lpstr>
      <vt:lpstr>NAL KSD Current Projects</vt:lpstr>
      <vt:lpstr>NAL/KSD Value-Added Functions</vt:lpstr>
      <vt:lpstr>NAL KSD Current Projects</vt:lpstr>
      <vt:lpstr>Big Data</vt:lpstr>
      <vt:lpstr>It takes a village to grow Big Data</vt:lpstr>
    </vt:vector>
  </TitlesOfParts>
  <Company>NLM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LiuS</dc:creator>
  <cp:lastModifiedBy>Hampapuram Ramapriyan</cp:lastModifiedBy>
  <cp:revision>1568</cp:revision>
  <cp:lastPrinted>2015-07-14T17:26:05Z</cp:lastPrinted>
  <dcterms:created xsi:type="dcterms:W3CDTF">2000-06-21T12:49:48Z</dcterms:created>
  <dcterms:modified xsi:type="dcterms:W3CDTF">2017-06-29T16:48:16Z</dcterms:modified>
</cp:coreProperties>
</file>