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0" r:id="rId2"/>
    <p:sldId id="293" r:id="rId3"/>
    <p:sldId id="284" r:id="rId4"/>
    <p:sldId id="283" r:id="rId5"/>
    <p:sldId id="291" r:id="rId6"/>
    <p:sldId id="29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788"/>
    <a:srgbClr val="BA46BB"/>
    <a:srgbClr val="FFFFAF"/>
    <a:srgbClr val="FFF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2378-C42A-7B43-9E3D-D609E5A0C8D5}" type="datetimeFigureOut">
              <a:rPr lang="en-US" smtClean="0"/>
              <a:t>4/4/13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4ECE-A827-1C4E-A8B5-F1D0F4863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3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BFF7E-528B-604E-86C0-B9CD5E314013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4ECE-A827-1C4E-A8B5-F1D0F4863C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9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4ECE-A827-1C4E-A8B5-F1D0F4863C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5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6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4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4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1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t>4/4/13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4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t>4/4/13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t>4/4/13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1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2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0AB7-3640-2F45-BC28-FB373AF5F37A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29AD3-69A4-E34F-BD0F-5A39AD14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8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bapps.datafed.net/kmz_player.aspx?kmz=EventConsoles/110410-15_Kansas_Smoke.kmz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rinrobinson@esipfed.org" TargetMode="External"/><Relationship Id="rId4" Type="http://schemas.openxmlformats.org/officeDocument/2006/relationships/hyperlink" Target="mailto:Frank.Neil@epa.gov" TargetMode="External"/><Relationship Id="rId5" Type="http://schemas.openxmlformats.org/officeDocument/2006/relationships/hyperlink" Target="mailto:Evangelista.Mark@epamail.epa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husar@wustl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585200" cy="93254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Exceptional Event Decision Support System (EE DSS) </a:t>
            </a:r>
            <a:r>
              <a:rPr lang="en-US" sz="2600" b="0" dirty="0" smtClean="0"/>
              <a:t>Illustration for PM2.5 Exceedances</a:t>
            </a:r>
            <a:endParaRPr lang="en-US" sz="2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EE DSS is a screening tool for EE flagging. It uses the regulatory data (PM2.5 and Ozone) from AQS, dust and smoke concentrations (NAAPS model) and an array of satellite observations.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tool detects exceedances, eliminates those that fall within normal values, and identifies those that can be attributed to dust and smoke events.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preparation for the webinar, the following slides illustrate the EE DSS for PM2.5 exceedances during the period, 2010-2012. </a:t>
            </a:r>
          </a:p>
          <a:p>
            <a:endParaRPr lang="en-US" dirty="0"/>
          </a:p>
          <a:p>
            <a:r>
              <a:rPr lang="en-US" dirty="0" smtClean="0"/>
              <a:t>While the EE DSS can screen for potential flags, detailed analysis and EE flag documentation is to be prepared by the States.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274638"/>
            <a:ext cx="622300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384" y="199651"/>
            <a:ext cx="664832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7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286" y="768003"/>
            <a:ext cx="7611244" cy="5635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Approach for supporting EE flagging process</a:t>
            </a:r>
            <a:endParaRPr lang="en-US" sz="28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5350" y="1464733"/>
            <a:ext cx="6980780" cy="46355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is an </a:t>
            </a:r>
            <a:r>
              <a:rPr lang="en-US" sz="2000" dirty="0" err="1" smtClean="0">
                <a:solidFill>
                  <a:srgbClr val="FF0000"/>
                </a:solidFill>
              </a:rPr>
              <a:t>exceedance</a:t>
            </a:r>
            <a:r>
              <a:rPr lang="en-US" sz="2000" dirty="0" smtClean="0">
                <a:solidFill>
                  <a:srgbClr val="FF0000"/>
                </a:solidFill>
              </a:rPr>
              <a:t> of the NAAQS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event concentration is </a:t>
            </a:r>
            <a:r>
              <a:rPr lang="en-US" sz="2000" b="1" dirty="0">
                <a:solidFill>
                  <a:srgbClr val="FF0000"/>
                </a:solidFill>
              </a:rPr>
              <a:t>in excess of the ”normal" values </a:t>
            </a:r>
          </a:p>
          <a:p>
            <a:endParaRPr lang="en-US" sz="2000" dirty="0" smtClean="0"/>
          </a:p>
          <a:p>
            <a:r>
              <a:rPr lang="en-US" sz="2000" dirty="0"/>
              <a:t>There is </a:t>
            </a:r>
            <a:r>
              <a:rPr lang="en-US" sz="2000" dirty="0" smtClean="0"/>
              <a:t>an </a:t>
            </a:r>
            <a:r>
              <a:rPr lang="en-US" sz="2000" b="1" dirty="0">
                <a:solidFill>
                  <a:srgbClr val="FF0000"/>
                </a:solidFill>
              </a:rPr>
              <a:t>exceptional </a:t>
            </a:r>
            <a:r>
              <a:rPr lang="en-US" sz="2000" b="1" dirty="0" smtClean="0">
                <a:solidFill>
                  <a:srgbClr val="FF0000"/>
                </a:solidFill>
              </a:rPr>
              <a:t>source </a:t>
            </a:r>
            <a:r>
              <a:rPr lang="en-US" sz="2000" dirty="0" smtClean="0"/>
              <a:t>and a </a:t>
            </a:r>
            <a:r>
              <a:rPr lang="en-US" sz="2000" b="1" dirty="0" smtClean="0">
                <a:solidFill>
                  <a:srgbClr val="FF0000"/>
                </a:solidFill>
              </a:rPr>
              <a:t>clear </a:t>
            </a:r>
            <a:r>
              <a:rPr lang="en-US" sz="2000" b="1" dirty="0">
                <a:solidFill>
                  <a:srgbClr val="FF0000"/>
                </a:solidFill>
              </a:rPr>
              <a:t>causal relationship </a:t>
            </a:r>
            <a:r>
              <a:rPr lang="en-US" sz="2000" dirty="0"/>
              <a:t>between the </a:t>
            </a:r>
            <a:r>
              <a:rPr lang="en-US" sz="2000" dirty="0" err="1"/>
              <a:t>exceedance</a:t>
            </a:r>
            <a:r>
              <a:rPr lang="en-US" sz="2000" dirty="0"/>
              <a:t> and the exceptional </a:t>
            </a:r>
            <a:r>
              <a:rPr lang="en-US" sz="2000" dirty="0" smtClean="0"/>
              <a:t>source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cause of the event is </a:t>
            </a:r>
            <a:r>
              <a:rPr lang="en-US" sz="2000" b="1" dirty="0">
                <a:solidFill>
                  <a:srgbClr val="FF0000"/>
                </a:solidFill>
              </a:rPr>
              <a:t>not reasonably controllable</a:t>
            </a:r>
            <a:r>
              <a:rPr lang="en-US" sz="2000" dirty="0"/>
              <a:t> or preventable 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 err="1"/>
              <a:t>exceedance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would not have occurred, ‘but for’ </a:t>
            </a:r>
            <a:r>
              <a:rPr lang="en-US" sz="2000" dirty="0"/>
              <a:t>the exceptional source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5350" y="1464733"/>
            <a:ext cx="6980780" cy="1358900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063" y="1784065"/>
            <a:ext cx="150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Flag Screening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213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3" y="0"/>
            <a:ext cx="8956084" cy="4873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Classification of PM 2.5 Exceedances of Daily NAAQS (35ug), 2010-2012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43" y="1114186"/>
            <a:ext cx="4071292" cy="194213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606" y="1114257"/>
            <a:ext cx="4076367" cy="1944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1143" y="2686993"/>
            <a:ext cx="27123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Total Exceedances (1500)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799606" y="2686993"/>
            <a:ext cx="3188529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b="1" dirty="0"/>
              <a:t>Exceedance Over Normal (879)</a:t>
            </a: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3665" y="4012350"/>
            <a:ext cx="4074177" cy="194356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802128" y="4012350"/>
            <a:ext cx="4074177" cy="19435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23664" y="5586587"/>
            <a:ext cx="3560937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Exceedances due to smoke (</a:t>
            </a:r>
            <a:r>
              <a:rPr lang="en-US" b="1" dirty="0"/>
              <a:t>164)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2128" y="5586587"/>
            <a:ext cx="3186174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Exceedances due to dust (</a:t>
            </a:r>
            <a:r>
              <a:rPr lang="en-US" b="1" dirty="0"/>
              <a:t>170)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143" y="463034"/>
            <a:ext cx="865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circles only show the largest exceedance at a site.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5737" y="3058818"/>
            <a:ext cx="407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Locations of </a:t>
            </a:r>
            <a:r>
              <a:rPr lang="en-US" dirty="0" smtClean="0"/>
              <a:t>all PM2.5 exceedances, 1500 samples during 3-year period.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2128" y="3058818"/>
            <a:ext cx="421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Samples excluding </a:t>
            </a:r>
            <a:r>
              <a:rPr lang="en-US" dirty="0" smtClean="0"/>
              <a:t>those below </a:t>
            </a:r>
            <a:r>
              <a:rPr lang="en-US" dirty="0" smtClean="0"/>
              <a:t>normal (e.g. 95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perc</a:t>
            </a:r>
            <a:r>
              <a:rPr lang="en-US" dirty="0" smtClean="0"/>
              <a:t>.) </a:t>
            </a:r>
            <a:r>
              <a:rPr lang="en-US" dirty="0" smtClean="0"/>
              <a:t>879 samples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665" y="5955919"/>
            <a:ext cx="407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Remaining exceedances attributable to smoke (NAAPS), 164 samples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99276" y="5968238"/>
            <a:ext cx="407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Remaining exceedances attributable to dust (NAAPS), 170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5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74638"/>
            <a:ext cx="8786047" cy="93254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Remaining Exceedances of Daily PM2.5 Standard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88" y="1207184"/>
            <a:ext cx="7344611" cy="4165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5385484"/>
            <a:ext cx="863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remaining 599 PM2.5 exceedances are not attributed through the EE DSS screening</a:t>
            </a:r>
          </a:p>
          <a:p>
            <a:r>
              <a:rPr lang="en-US" dirty="0" smtClean="0"/>
              <a:t>Possible </a:t>
            </a:r>
            <a:r>
              <a:rPr lang="en-US" dirty="0"/>
              <a:t>causes may be pollution, nitrate, undetected smoke or dust or other sources </a:t>
            </a:r>
            <a:endParaRPr lang="en-US" dirty="0" smtClean="0"/>
          </a:p>
          <a:p>
            <a:r>
              <a:rPr lang="en-US" dirty="0" smtClean="0"/>
              <a:t>These exceedances to be assessed with more data and tools such as the EE Consoles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9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26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3"/>
              </a:rPr>
              <a:t>Event Console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4985140"/>
            <a:ext cx="8703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Consoles are spatial representations of observations,	emissions and </a:t>
            </a:r>
            <a:r>
              <a:rPr lang="en-US" sz="2000" dirty="0" smtClean="0"/>
              <a:t>models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All </a:t>
            </a:r>
            <a:r>
              <a:rPr lang="en-US" sz="2000" dirty="0"/>
              <a:t>maps are synchronized spatially and </a:t>
            </a:r>
            <a:r>
              <a:rPr lang="en-US" sz="2000" dirty="0" smtClean="0"/>
              <a:t>temporally, and navigated </a:t>
            </a:r>
            <a:r>
              <a:rPr lang="en-US" sz="2000" dirty="0"/>
              <a:t>by the user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Provide </a:t>
            </a:r>
            <a:r>
              <a:rPr lang="en-US" sz="2000" dirty="0"/>
              <a:t>rich multisensory context to illuminate complex atmospheric situations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2839" r="13148" b="35076"/>
          <a:stretch/>
        </p:blipFill>
        <p:spPr>
          <a:xfrm>
            <a:off x="347522" y="880533"/>
            <a:ext cx="8508611" cy="38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7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 Flag Preparation and Submission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58900"/>
            <a:ext cx="86614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April – EE Webinar #1 –Explanation and Application of EE DSS screening tool</a:t>
            </a:r>
          </a:p>
          <a:p>
            <a:r>
              <a:rPr lang="en-US" sz="2000" dirty="0" smtClean="0"/>
              <a:t>May – EE Webinar #2 – User Feedback and Application Examples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July 1, 2013 – EE Flag Submission </a:t>
            </a:r>
            <a:endParaRPr lang="en-US" sz="2000" dirty="0" smtClean="0"/>
          </a:p>
          <a:p>
            <a:r>
              <a:rPr lang="en-US" sz="2000" dirty="0" smtClean="0"/>
              <a:t>July 9-10 – EE Documentation Workshop (ESIP)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Dec 12, 2013 – EE Documentation Submission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875941"/>
            <a:ext cx="7535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Contacts: </a:t>
            </a:r>
          </a:p>
          <a:p>
            <a:r>
              <a:rPr lang="en-US" dirty="0" smtClean="0"/>
              <a:t>R. </a:t>
            </a:r>
            <a:r>
              <a:rPr lang="en-US" dirty="0" err="1" smtClean="0"/>
              <a:t>Husar</a:t>
            </a:r>
            <a:r>
              <a:rPr lang="en-US" dirty="0" smtClean="0"/>
              <a:t>, Washington University, </a:t>
            </a:r>
            <a:r>
              <a:rPr lang="en-US" dirty="0" err="1" smtClean="0"/>
              <a:t>Stl</a:t>
            </a:r>
            <a:r>
              <a:rPr lang="en-US" dirty="0" smtClean="0"/>
              <a:t>. </a:t>
            </a:r>
            <a:r>
              <a:rPr lang="en-US" dirty="0" smtClean="0">
                <a:hlinkClick r:id="rId2"/>
              </a:rPr>
              <a:t>rhusar@wustl.edu</a:t>
            </a:r>
            <a:endParaRPr lang="en-US" dirty="0" smtClean="0"/>
          </a:p>
          <a:p>
            <a:r>
              <a:rPr lang="en-US" dirty="0" smtClean="0"/>
              <a:t>E. Robinson, Foundation for Earth Science, </a:t>
            </a:r>
            <a:r>
              <a:rPr lang="en-US" dirty="0">
                <a:hlinkClick r:id="rId3"/>
              </a:rPr>
              <a:t>erinrobinson@</a:t>
            </a:r>
            <a:r>
              <a:rPr lang="en-US" dirty="0" smtClean="0">
                <a:hlinkClick r:id="rId3"/>
              </a:rPr>
              <a:t>esipfed.org</a:t>
            </a:r>
            <a:endParaRPr lang="en-US" dirty="0" smtClean="0"/>
          </a:p>
          <a:p>
            <a:r>
              <a:rPr lang="en-US" dirty="0" smtClean="0"/>
              <a:t>Neil Frank, EPA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Frank.Neil@</a:t>
            </a:r>
            <a:r>
              <a:rPr lang="en-US" dirty="0" smtClean="0">
                <a:hlinkClick r:id="rId4"/>
              </a:rPr>
              <a:t>epa.gov</a:t>
            </a:r>
            <a:r>
              <a:rPr lang="en-US" dirty="0" smtClean="0"/>
              <a:t>; </a:t>
            </a:r>
          </a:p>
          <a:p>
            <a:r>
              <a:rPr lang="en-US" dirty="0" smtClean="0"/>
              <a:t>Mark Evangelista, EPA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Evangelista.Mark@</a:t>
            </a:r>
            <a:r>
              <a:rPr lang="en-US" dirty="0" smtClean="0">
                <a:hlinkClick r:id="rId5"/>
              </a:rPr>
              <a:t>epamail.epa.gov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8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387</Words>
  <Application>Microsoft Macintosh PowerPoint</Application>
  <PresentationFormat>On-screen Show (4:3)</PresentationFormat>
  <Paragraphs>51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Exceptional Event Decision Support System (EE DSS) Illustration for PM2.5 Exceedances</vt:lpstr>
      <vt:lpstr>Approach for supporting EE flagging process</vt:lpstr>
      <vt:lpstr>Classification of PM 2.5 Exceedances of Daily NAAQS (35ug), 2010-2012</vt:lpstr>
      <vt:lpstr>Remaining Exceedances of Daily PM2.5 Standard</vt:lpstr>
      <vt:lpstr>Event Console</vt:lpstr>
      <vt:lpstr>EE Flag Preparation and Submission Timeline</vt:lpstr>
    </vt:vector>
  </TitlesOfParts>
  <Company>CAPITA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Rudolf Husar</dc:creator>
  <cp:lastModifiedBy>Rudolf Husar</cp:lastModifiedBy>
  <cp:revision>89</cp:revision>
  <dcterms:created xsi:type="dcterms:W3CDTF">2012-11-18T00:52:11Z</dcterms:created>
  <dcterms:modified xsi:type="dcterms:W3CDTF">2013-04-05T00:17:25Z</dcterms:modified>
</cp:coreProperties>
</file>