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75" r:id="rId2"/>
    <p:sldId id="274" r:id="rId3"/>
    <p:sldId id="258" r:id="rId4"/>
    <p:sldId id="259" r:id="rId5"/>
    <p:sldId id="256" r:id="rId6"/>
    <p:sldId id="272" r:id="rId7"/>
    <p:sldId id="273" r:id="rId8"/>
    <p:sldId id="268" r:id="rId9"/>
    <p:sldId id="260" r:id="rId10"/>
    <p:sldId id="264" r:id="rId11"/>
    <p:sldId id="263" r:id="rId12"/>
    <p:sldId id="262" r:id="rId13"/>
    <p:sldId id="277" r:id="rId14"/>
    <p:sldId id="269" r:id="rId15"/>
    <p:sldId id="276"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2284" autoAdjust="0"/>
  </p:normalViewPr>
  <p:slideViewPr>
    <p:cSldViewPr snapToGrid="0" snapToObjects="1" showGuides="1">
      <p:cViewPr varScale="1">
        <p:scale>
          <a:sx n="80" d="100"/>
          <a:sy n="80" d="100"/>
        </p:scale>
        <p:origin x="-1080" y="-96"/>
      </p:cViewPr>
      <p:guideLst>
        <p:guide orient="horz" pos="4034"/>
        <p:guide orient="horz" pos="287"/>
        <p:guide pos="2880"/>
        <p:guide pos="286"/>
        <p:guide pos="5483"/>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968A677-59AB-4E40-A668-882FAAEE45A6}" type="datetimeFigureOut">
              <a:rPr lang="en-US" smtClean="0"/>
              <a:t>1/8/2013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23601C-7FD9-A04C-B6DE-4067BC6215B3}" type="slidenum">
              <a:rPr lang="en-US" smtClean="0"/>
              <a:t>‹#›</a:t>
            </a:fld>
            <a:endParaRPr lang="en-US"/>
          </a:p>
        </p:txBody>
      </p:sp>
    </p:spTree>
    <p:extLst>
      <p:ext uri="{BB962C8B-B14F-4D97-AF65-F5344CB8AC3E}">
        <p14:creationId xmlns:p14="http://schemas.microsoft.com/office/powerpoint/2010/main" val="109315658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Links:</a:t>
            </a:r>
          </a:p>
          <a:p>
            <a:r>
              <a:rPr lang="en-US" dirty="0" smtClean="0"/>
              <a:t>https://geo-</a:t>
            </a:r>
            <a:r>
              <a:rPr lang="en-US" dirty="0" err="1" smtClean="0"/>
              <a:t>ide.noaa.gov</a:t>
            </a:r>
            <a:r>
              <a:rPr lang="en-US" dirty="0" smtClean="0"/>
              <a:t>/wiki/</a:t>
            </a:r>
            <a:r>
              <a:rPr lang="en-US" dirty="0" err="1" smtClean="0"/>
              <a:t>index.php?title</a:t>
            </a:r>
            <a:r>
              <a:rPr lang="en-US" dirty="0" smtClean="0"/>
              <a:t>=</a:t>
            </a:r>
            <a:r>
              <a:rPr lang="en-US" dirty="0" err="1" smtClean="0"/>
              <a:t>ISO_Extents</a:t>
            </a:r>
            <a:endParaRPr lang="en-US" dirty="0" smtClean="0"/>
          </a:p>
          <a:p>
            <a:r>
              <a:rPr lang="en-US" dirty="0" smtClean="0"/>
              <a:t>https://geo-</a:t>
            </a:r>
            <a:r>
              <a:rPr lang="en-US" dirty="0" err="1" smtClean="0"/>
              <a:t>ide.noaa.gov</a:t>
            </a:r>
            <a:r>
              <a:rPr lang="en-US" dirty="0" smtClean="0"/>
              <a:t>/wiki/</a:t>
            </a:r>
            <a:r>
              <a:rPr lang="en-US" dirty="0" err="1" smtClean="0"/>
              <a:t>index.php?title</a:t>
            </a:r>
            <a:r>
              <a:rPr lang="en-US" dirty="0" smtClean="0"/>
              <a:t>=</a:t>
            </a:r>
            <a:r>
              <a:rPr lang="en-US" dirty="0" err="1" smtClean="0"/>
              <a:t>Category:ISO_Building_Blocks</a:t>
            </a:r>
            <a:endParaRPr lang="en-US" dirty="0" smtClean="0"/>
          </a:p>
          <a:p>
            <a:r>
              <a:rPr lang="en-US" dirty="0" smtClean="0"/>
              <a:t>https://geo-</a:t>
            </a:r>
            <a:r>
              <a:rPr lang="en-US" dirty="0" err="1" smtClean="0"/>
              <a:t>ide.noaa.gov</a:t>
            </a:r>
            <a:r>
              <a:rPr lang="en-US" dirty="0" smtClean="0"/>
              <a:t>/wiki/</a:t>
            </a:r>
            <a:r>
              <a:rPr lang="en-US" dirty="0" err="1" smtClean="0"/>
              <a:t>index.php?title</a:t>
            </a:r>
            <a:r>
              <a:rPr lang="en-US" dirty="0" smtClean="0"/>
              <a:t>=</a:t>
            </a:r>
            <a:r>
              <a:rPr lang="en-US" dirty="0" err="1" smtClean="0"/>
              <a:t>MD_DataIdentification</a:t>
            </a:r>
            <a:endParaRPr lang="en-US" dirty="0"/>
          </a:p>
        </p:txBody>
      </p:sp>
      <p:sp>
        <p:nvSpPr>
          <p:cNvPr id="4" name="Slide Number Placeholder 3"/>
          <p:cNvSpPr>
            <a:spLocks noGrp="1"/>
          </p:cNvSpPr>
          <p:nvPr>
            <p:ph type="sldNum" sz="quarter" idx="10"/>
          </p:nvPr>
        </p:nvSpPr>
        <p:spPr/>
        <p:txBody>
          <a:bodyPr/>
          <a:lstStyle/>
          <a:p>
            <a:fld id="{CB23601C-7FD9-A04C-B6DE-4067BC6215B3}" type="slidenum">
              <a:rPr lang="en-US" smtClean="0"/>
              <a:t>3</a:t>
            </a:fld>
            <a:endParaRPr lang="en-US"/>
          </a:p>
        </p:txBody>
      </p:sp>
    </p:spTree>
    <p:extLst>
      <p:ext uri="{BB962C8B-B14F-4D97-AF65-F5344CB8AC3E}">
        <p14:creationId xmlns:p14="http://schemas.microsoft.com/office/powerpoint/2010/main" val="233391213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elements in the Connection Spiral. These elements are used to connect web resources to the metadata record. The ISO Standard allows metadata managers to add information that helps users understand and use online</a:t>
            </a:r>
            <a:r>
              <a:rPr lang="en-US" baseline="0" dirty="0" smtClean="0"/>
              <a:t> resources. The spiral requires functions, names, and descriptions for each online resource in order to be considered complete.</a:t>
            </a:r>
            <a:endParaRPr lang="en-US" dirty="0"/>
          </a:p>
        </p:txBody>
      </p:sp>
      <p:sp>
        <p:nvSpPr>
          <p:cNvPr id="4" name="Slide Number Placeholder 3"/>
          <p:cNvSpPr>
            <a:spLocks noGrp="1"/>
          </p:cNvSpPr>
          <p:nvPr>
            <p:ph type="sldNum" sz="quarter" idx="10"/>
          </p:nvPr>
        </p:nvSpPr>
        <p:spPr/>
        <p:txBody>
          <a:bodyPr/>
          <a:lstStyle/>
          <a:p>
            <a:fld id="{DA674E1F-4E23-49E6-889A-71F4E41D6CA3}" type="slidenum">
              <a:rPr lang="en-US" smtClean="0"/>
              <a:pPr/>
              <a:t>13</a:t>
            </a:fld>
            <a:endParaRPr lang="en-US" dirty="0"/>
          </a:p>
        </p:txBody>
      </p:sp>
    </p:spTree>
    <p:extLst>
      <p:ext uri="{BB962C8B-B14F-4D97-AF65-F5344CB8AC3E}">
        <p14:creationId xmlns:p14="http://schemas.microsoft.com/office/powerpoint/2010/main" val="483969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B23601C-7FD9-A04C-B6DE-4067BC6215B3}" type="slidenum">
              <a:rPr lang="en-US" smtClean="0"/>
              <a:t>15</a:t>
            </a:fld>
            <a:endParaRPr lang="en-US"/>
          </a:p>
        </p:txBody>
      </p:sp>
    </p:spTree>
    <p:extLst>
      <p:ext uri="{BB962C8B-B14F-4D97-AF65-F5344CB8AC3E}">
        <p14:creationId xmlns:p14="http://schemas.microsoft.com/office/powerpoint/2010/main" val="21894432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https://geo-</a:t>
            </a:r>
            <a:r>
              <a:rPr lang="en-US" dirty="0" err="1" smtClean="0"/>
              <a:t>ide.noaa.gov</a:t>
            </a:r>
            <a:r>
              <a:rPr lang="en-US" dirty="0" smtClean="0"/>
              <a:t>/wiki/</a:t>
            </a:r>
            <a:r>
              <a:rPr lang="en-US" dirty="0" err="1" smtClean="0"/>
              <a:t>index.php?title</a:t>
            </a:r>
            <a:r>
              <a:rPr lang="en-US" dirty="0" smtClean="0"/>
              <a:t>=Category:ISO_19115</a:t>
            </a:r>
          </a:p>
          <a:p>
            <a:r>
              <a:rPr lang="en-US" dirty="0" smtClean="0"/>
              <a:t>https://geo-</a:t>
            </a:r>
            <a:r>
              <a:rPr lang="en-US" dirty="0" err="1" smtClean="0"/>
              <a:t>ide.noaa.gov</a:t>
            </a:r>
            <a:r>
              <a:rPr lang="en-US" dirty="0" smtClean="0"/>
              <a:t>/wiki/</a:t>
            </a:r>
            <a:r>
              <a:rPr lang="en-US" dirty="0" err="1" smtClean="0"/>
              <a:t>index.php?title</a:t>
            </a:r>
            <a:r>
              <a:rPr lang="en-US" dirty="0" smtClean="0"/>
              <a:t>=</a:t>
            </a:r>
            <a:r>
              <a:rPr lang="en-US" dirty="0" err="1" smtClean="0"/>
              <a:t>MI_Metadata</a:t>
            </a:r>
            <a:endParaRPr lang="en-US" dirty="0" smtClean="0"/>
          </a:p>
          <a:p>
            <a:endParaRPr lang="en-US" dirty="0"/>
          </a:p>
        </p:txBody>
      </p:sp>
      <p:sp>
        <p:nvSpPr>
          <p:cNvPr id="4" name="Slide Number Placeholder 3"/>
          <p:cNvSpPr>
            <a:spLocks noGrp="1"/>
          </p:cNvSpPr>
          <p:nvPr>
            <p:ph type="sldNum" sz="quarter" idx="10"/>
          </p:nvPr>
        </p:nvSpPr>
        <p:spPr/>
        <p:txBody>
          <a:bodyPr/>
          <a:lstStyle/>
          <a:p>
            <a:fld id="{CB23601C-7FD9-A04C-B6DE-4067BC6215B3}" type="slidenum">
              <a:rPr lang="en-US" smtClean="0"/>
              <a:t>4</a:t>
            </a:fld>
            <a:endParaRPr lang="en-US"/>
          </a:p>
        </p:txBody>
      </p:sp>
    </p:spTree>
    <p:extLst>
      <p:ext uri="{BB962C8B-B14F-4D97-AF65-F5344CB8AC3E}">
        <p14:creationId xmlns:p14="http://schemas.microsoft.com/office/powerpoint/2010/main" val="30587891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6</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17.3816156</a:t>
            </a:r>
            <a:r>
              <a:rPr lang="en-US" dirty="0" smtClean="0"/>
              <a:t> </a:t>
            </a:r>
          </a:p>
          <a:p>
            <a:r>
              <a:rPr lang="en-US" sz="1200" b="0" i="0" u="none" strike="noStrike" kern="1200" dirty="0" smtClean="0">
                <a:solidFill>
                  <a:schemeClr val="tx1"/>
                </a:solidFill>
                <a:effectLst/>
                <a:latin typeface="+mn-lt"/>
                <a:ea typeface="+mn-ea"/>
                <a:cs typeface="+mn-cs"/>
              </a:rPr>
              <a:t>7</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14.03899721</a:t>
            </a:r>
            <a:r>
              <a:rPr lang="en-US" dirty="0" smtClean="0"/>
              <a:t> </a:t>
            </a:r>
          </a:p>
          <a:p>
            <a:r>
              <a:rPr lang="en-US" sz="1200" b="0" i="0" u="none" strike="noStrike" kern="1200" dirty="0" smtClean="0">
                <a:solidFill>
                  <a:schemeClr val="tx1"/>
                </a:solidFill>
                <a:effectLst/>
                <a:latin typeface="+mn-lt"/>
                <a:ea typeface="+mn-ea"/>
                <a:cs typeface="+mn-cs"/>
              </a:rPr>
              <a:t>8</a:t>
            </a:r>
            <a:r>
              <a:rPr lang="en-US" dirty="0" smtClean="0"/>
              <a:t> </a:t>
            </a:r>
            <a:r>
              <a:rPr lang="en-US" sz="1200" b="0" i="0" u="none" strike="noStrike" kern="1200" dirty="0" smtClean="0">
                <a:solidFill>
                  <a:schemeClr val="tx1"/>
                </a:solidFill>
                <a:effectLst/>
                <a:latin typeface="+mn-lt"/>
                <a:ea typeface="+mn-ea"/>
                <a:cs typeface="+mn-cs"/>
              </a:rPr>
              <a:t>5</a:t>
            </a:r>
            <a:r>
              <a:rPr lang="en-US" dirty="0" smtClean="0"/>
              <a:t> </a:t>
            </a:r>
            <a:r>
              <a:rPr lang="en-US" sz="1200" b="0" i="0" u="none" strike="noStrike" kern="1200" dirty="0" smtClean="0">
                <a:solidFill>
                  <a:schemeClr val="tx1"/>
                </a:solidFill>
                <a:effectLst/>
                <a:latin typeface="+mn-lt"/>
                <a:ea typeface="+mn-ea"/>
                <a:cs typeface="+mn-cs"/>
              </a:rPr>
              <a:t>1.671309192</a:t>
            </a:r>
            <a:r>
              <a:rPr lang="en-US" dirty="0" smtClean="0"/>
              <a:t> </a:t>
            </a:r>
          </a:p>
          <a:p>
            <a:r>
              <a:rPr lang="en-US" sz="1200" b="0" i="0" u="none" strike="noStrike" kern="1200" dirty="0" smtClean="0">
                <a:solidFill>
                  <a:schemeClr val="tx1"/>
                </a:solidFill>
                <a:effectLst/>
                <a:latin typeface="+mn-lt"/>
                <a:ea typeface="+mn-ea"/>
                <a:cs typeface="+mn-cs"/>
              </a:rPr>
              <a:t>9</a:t>
            </a:r>
            <a:r>
              <a:rPr lang="en-US" dirty="0" smtClean="0"/>
              <a:t> </a:t>
            </a:r>
            <a:r>
              <a:rPr lang="en-US" sz="1200" b="0" i="0" u="none" strike="noStrike" kern="1200" dirty="0" smtClean="0">
                <a:solidFill>
                  <a:schemeClr val="tx1"/>
                </a:solidFill>
                <a:effectLst/>
                <a:latin typeface="+mn-lt"/>
                <a:ea typeface="+mn-ea"/>
                <a:cs typeface="+mn-cs"/>
              </a:rPr>
              <a:t>232</a:t>
            </a:r>
            <a:r>
              <a:rPr lang="en-US" dirty="0" smtClean="0"/>
              <a:t> </a:t>
            </a:r>
            <a:r>
              <a:rPr lang="en-US" sz="1200" b="0" i="0" u="none" strike="noStrike" kern="1200" dirty="0" smtClean="0">
                <a:solidFill>
                  <a:schemeClr val="tx1"/>
                </a:solidFill>
                <a:effectLst/>
                <a:latin typeface="+mn-lt"/>
                <a:ea typeface="+mn-ea"/>
                <a:cs typeface="+mn-cs"/>
              </a:rPr>
              <a:t>77.54874652</a:t>
            </a:r>
            <a:r>
              <a:rPr lang="en-US" dirty="0" smtClean="0"/>
              <a:t> </a:t>
            </a:r>
          </a:p>
          <a:p>
            <a:r>
              <a:rPr lang="en-US" sz="1200" b="0" i="0" u="none" strike="noStrike" kern="1200" dirty="0" smtClean="0">
                <a:solidFill>
                  <a:schemeClr val="tx1"/>
                </a:solidFill>
                <a:effectLst/>
                <a:latin typeface="+mn-lt"/>
                <a:ea typeface="+mn-ea"/>
                <a:cs typeface="+mn-cs"/>
              </a:rPr>
              <a:t>10</a:t>
            </a:r>
            <a:r>
              <a:rPr lang="en-US" dirty="0" smtClean="0"/>
              <a:t> </a:t>
            </a:r>
            <a:r>
              <a:rPr lang="en-US" sz="1200" b="0" i="0" u="none" strike="noStrike" kern="1200" dirty="0" smtClean="0">
                <a:solidFill>
                  <a:schemeClr val="tx1"/>
                </a:solidFill>
                <a:effectLst/>
                <a:latin typeface="+mn-lt"/>
                <a:ea typeface="+mn-ea"/>
                <a:cs typeface="+mn-cs"/>
              </a:rPr>
              <a:t>127</a:t>
            </a:r>
            <a:r>
              <a:rPr lang="en-US" dirty="0" smtClean="0"/>
              <a:t> </a:t>
            </a:r>
            <a:r>
              <a:rPr lang="en-US" sz="1200" b="0" i="0" u="none" strike="noStrike" kern="1200" dirty="0" smtClean="0">
                <a:solidFill>
                  <a:schemeClr val="tx1"/>
                </a:solidFill>
                <a:effectLst/>
                <a:latin typeface="+mn-lt"/>
                <a:ea typeface="+mn-ea"/>
                <a:cs typeface="+mn-cs"/>
              </a:rPr>
              <a:t>42.45125348</a:t>
            </a:r>
            <a:r>
              <a:rPr lang="en-US" dirty="0" smtClean="0"/>
              <a:t> </a:t>
            </a:r>
          </a:p>
          <a:p>
            <a:r>
              <a:rPr lang="en-US" sz="1200" b="0" i="0" u="none" strike="noStrike" kern="1200" dirty="0" smtClean="0">
                <a:solidFill>
                  <a:schemeClr val="tx1"/>
                </a:solidFill>
                <a:effectLst/>
                <a:latin typeface="+mn-lt"/>
                <a:ea typeface="+mn-ea"/>
                <a:cs typeface="+mn-cs"/>
              </a:rPr>
              <a:t>11</a:t>
            </a:r>
            <a:r>
              <a:rPr lang="en-US" dirty="0" smtClean="0"/>
              <a:t> </a:t>
            </a:r>
            <a:r>
              <a:rPr lang="en-US" sz="1200" b="0" i="0" u="none" strike="noStrike" kern="1200" dirty="0" smtClean="0">
                <a:solidFill>
                  <a:schemeClr val="tx1"/>
                </a:solidFill>
                <a:effectLst/>
                <a:latin typeface="+mn-lt"/>
                <a:ea typeface="+mn-ea"/>
                <a:cs typeface="+mn-cs"/>
              </a:rPr>
              <a:t>359</a:t>
            </a:r>
            <a:r>
              <a:rPr lang="en-US" dirty="0" smtClean="0"/>
              <a:t> </a:t>
            </a:r>
            <a:r>
              <a:rPr lang="en-US" sz="1200" b="0" i="0" u="none" strike="noStrike" kern="1200" dirty="0" smtClean="0">
                <a:solidFill>
                  <a:schemeClr val="tx1"/>
                </a:solidFill>
                <a:effectLst/>
                <a:latin typeface="+mn-lt"/>
                <a:ea typeface="+mn-ea"/>
                <a:cs typeface="+mn-cs"/>
              </a:rPr>
              <a:t>120</a:t>
            </a:r>
            <a:r>
              <a:rPr lang="en-US" dirty="0" smtClean="0"/>
              <a:t> </a:t>
            </a:r>
          </a:p>
          <a:p>
            <a:r>
              <a:rPr lang="en-US" sz="1200" b="0" i="0" u="none" strike="noStrike" kern="1200" dirty="0" smtClean="0">
                <a:solidFill>
                  <a:schemeClr val="tx1"/>
                </a:solidFill>
                <a:effectLst/>
                <a:latin typeface="+mn-lt"/>
                <a:ea typeface="+mn-ea"/>
                <a:cs typeface="+mn-cs"/>
              </a:rPr>
              <a:t>12</a:t>
            </a:r>
            <a:r>
              <a:rPr lang="en-US" dirty="0" smtClean="0"/>
              <a:t> </a:t>
            </a:r>
            <a:r>
              <a:rPr lang="en-US" sz="1200" b="0" i="0" u="none" strike="noStrike" kern="1200" dirty="0" smtClean="0">
                <a:solidFill>
                  <a:schemeClr val="tx1"/>
                </a:solidFill>
                <a:effectLst/>
                <a:latin typeface="+mn-lt"/>
                <a:ea typeface="+mn-ea"/>
                <a:cs typeface="+mn-cs"/>
              </a:rPr>
              <a:t>255</a:t>
            </a:r>
            <a:r>
              <a:rPr lang="en-US" dirty="0" smtClean="0"/>
              <a:t> </a:t>
            </a:r>
            <a:r>
              <a:rPr lang="en-US" sz="1200" b="0" i="0" u="none" strike="noStrike" kern="1200" dirty="0" smtClean="0">
                <a:solidFill>
                  <a:schemeClr val="tx1"/>
                </a:solidFill>
                <a:effectLst/>
                <a:latin typeface="+mn-lt"/>
                <a:ea typeface="+mn-ea"/>
                <a:cs typeface="+mn-cs"/>
              </a:rPr>
              <a:t>85.2367688</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B23601C-7FD9-A04C-B6DE-4067BC6215B3}" type="slidenum">
              <a:rPr lang="en-US" smtClean="0"/>
              <a:t>5</a:t>
            </a:fld>
            <a:endParaRPr lang="en-US"/>
          </a:p>
        </p:txBody>
      </p:sp>
    </p:spTree>
    <p:extLst>
      <p:ext uri="{BB962C8B-B14F-4D97-AF65-F5344CB8AC3E}">
        <p14:creationId xmlns:p14="http://schemas.microsoft.com/office/powerpoint/2010/main" val="4763331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dirty="0" smtClean="0">
                <a:solidFill>
                  <a:schemeClr val="tx1"/>
                </a:solidFill>
                <a:effectLst/>
                <a:latin typeface="+mn-lt"/>
                <a:ea typeface="+mn-ea"/>
                <a:cs typeface="+mn-cs"/>
              </a:rPr>
              <a:t>6</a:t>
            </a:r>
            <a:r>
              <a:rPr lang="en-US" dirty="0" smtClean="0"/>
              <a:t> </a:t>
            </a:r>
            <a:r>
              <a:rPr lang="en-US" sz="1200" b="0" i="0" u="none" strike="noStrike" kern="1200" dirty="0" smtClean="0">
                <a:solidFill>
                  <a:schemeClr val="tx1"/>
                </a:solidFill>
                <a:effectLst/>
                <a:latin typeface="+mn-lt"/>
                <a:ea typeface="+mn-ea"/>
                <a:cs typeface="+mn-cs"/>
              </a:rPr>
              <a:t>52</a:t>
            </a:r>
            <a:r>
              <a:rPr lang="en-US" dirty="0" smtClean="0"/>
              <a:t> </a:t>
            </a:r>
            <a:r>
              <a:rPr lang="en-US" sz="1200" b="0" i="0" u="none" strike="noStrike" kern="1200" dirty="0" smtClean="0">
                <a:solidFill>
                  <a:schemeClr val="tx1"/>
                </a:solidFill>
                <a:effectLst/>
                <a:latin typeface="+mn-lt"/>
                <a:ea typeface="+mn-ea"/>
                <a:cs typeface="+mn-cs"/>
              </a:rPr>
              <a:t>17.3816156</a:t>
            </a:r>
            <a:r>
              <a:rPr lang="en-US" dirty="0" smtClean="0"/>
              <a:t> </a:t>
            </a:r>
          </a:p>
          <a:p>
            <a:r>
              <a:rPr lang="en-US" sz="1200" b="0" i="0" u="none" strike="noStrike" kern="1200" dirty="0" smtClean="0">
                <a:solidFill>
                  <a:schemeClr val="tx1"/>
                </a:solidFill>
                <a:effectLst/>
                <a:latin typeface="+mn-lt"/>
                <a:ea typeface="+mn-ea"/>
                <a:cs typeface="+mn-cs"/>
              </a:rPr>
              <a:t>7</a:t>
            </a:r>
            <a:r>
              <a:rPr lang="en-US" dirty="0" smtClean="0"/>
              <a:t> </a:t>
            </a:r>
            <a:r>
              <a:rPr lang="en-US" sz="1200" b="0" i="0" u="none" strike="noStrike" kern="1200" dirty="0" smtClean="0">
                <a:solidFill>
                  <a:schemeClr val="tx1"/>
                </a:solidFill>
                <a:effectLst/>
                <a:latin typeface="+mn-lt"/>
                <a:ea typeface="+mn-ea"/>
                <a:cs typeface="+mn-cs"/>
              </a:rPr>
              <a:t>42</a:t>
            </a:r>
            <a:r>
              <a:rPr lang="en-US" dirty="0" smtClean="0"/>
              <a:t> </a:t>
            </a:r>
            <a:r>
              <a:rPr lang="en-US" sz="1200" b="0" i="0" u="none" strike="noStrike" kern="1200" dirty="0" smtClean="0">
                <a:solidFill>
                  <a:schemeClr val="tx1"/>
                </a:solidFill>
                <a:effectLst/>
                <a:latin typeface="+mn-lt"/>
                <a:ea typeface="+mn-ea"/>
                <a:cs typeface="+mn-cs"/>
              </a:rPr>
              <a:t>14.03899721</a:t>
            </a:r>
            <a:r>
              <a:rPr lang="en-US" dirty="0" smtClean="0"/>
              <a:t> </a:t>
            </a:r>
          </a:p>
          <a:p>
            <a:r>
              <a:rPr lang="en-US" sz="1200" b="0" i="0" u="none" strike="noStrike" kern="1200" dirty="0" smtClean="0">
                <a:solidFill>
                  <a:schemeClr val="tx1"/>
                </a:solidFill>
                <a:effectLst/>
                <a:latin typeface="+mn-lt"/>
                <a:ea typeface="+mn-ea"/>
                <a:cs typeface="+mn-cs"/>
              </a:rPr>
              <a:t>8</a:t>
            </a:r>
            <a:r>
              <a:rPr lang="en-US" dirty="0" smtClean="0"/>
              <a:t> </a:t>
            </a:r>
            <a:r>
              <a:rPr lang="en-US" sz="1200" b="0" i="0" u="none" strike="noStrike" kern="1200" dirty="0" smtClean="0">
                <a:solidFill>
                  <a:schemeClr val="tx1"/>
                </a:solidFill>
                <a:effectLst/>
                <a:latin typeface="+mn-lt"/>
                <a:ea typeface="+mn-ea"/>
                <a:cs typeface="+mn-cs"/>
              </a:rPr>
              <a:t>5</a:t>
            </a:r>
            <a:r>
              <a:rPr lang="en-US" dirty="0" smtClean="0"/>
              <a:t> </a:t>
            </a:r>
            <a:r>
              <a:rPr lang="en-US" sz="1200" b="0" i="0" u="none" strike="noStrike" kern="1200" dirty="0" smtClean="0">
                <a:solidFill>
                  <a:schemeClr val="tx1"/>
                </a:solidFill>
                <a:effectLst/>
                <a:latin typeface="+mn-lt"/>
                <a:ea typeface="+mn-ea"/>
                <a:cs typeface="+mn-cs"/>
              </a:rPr>
              <a:t>1.671309192</a:t>
            </a:r>
            <a:r>
              <a:rPr lang="en-US" dirty="0" smtClean="0"/>
              <a:t> </a:t>
            </a:r>
          </a:p>
          <a:p>
            <a:r>
              <a:rPr lang="en-US" sz="1200" b="0" i="0" u="none" strike="noStrike" kern="1200" dirty="0" smtClean="0">
                <a:solidFill>
                  <a:schemeClr val="tx1"/>
                </a:solidFill>
                <a:effectLst/>
                <a:latin typeface="+mn-lt"/>
                <a:ea typeface="+mn-ea"/>
                <a:cs typeface="+mn-cs"/>
              </a:rPr>
              <a:t>9</a:t>
            </a:r>
            <a:r>
              <a:rPr lang="en-US" dirty="0" smtClean="0"/>
              <a:t> </a:t>
            </a:r>
            <a:r>
              <a:rPr lang="en-US" sz="1200" b="0" i="0" u="none" strike="noStrike" kern="1200" dirty="0" smtClean="0">
                <a:solidFill>
                  <a:schemeClr val="tx1"/>
                </a:solidFill>
                <a:effectLst/>
                <a:latin typeface="+mn-lt"/>
                <a:ea typeface="+mn-ea"/>
                <a:cs typeface="+mn-cs"/>
              </a:rPr>
              <a:t>232</a:t>
            </a:r>
            <a:r>
              <a:rPr lang="en-US" dirty="0" smtClean="0"/>
              <a:t> </a:t>
            </a:r>
            <a:r>
              <a:rPr lang="en-US" sz="1200" b="0" i="0" u="none" strike="noStrike" kern="1200" dirty="0" smtClean="0">
                <a:solidFill>
                  <a:schemeClr val="tx1"/>
                </a:solidFill>
                <a:effectLst/>
                <a:latin typeface="+mn-lt"/>
                <a:ea typeface="+mn-ea"/>
                <a:cs typeface="+mn-cs"/>
              </a:rPr>
              <a:t>77.54874652</a:t>
            </a:r>
            <a:r>
              <a:rPr lang="en-US" dirty="0" smtClean="0"/>
              <a:t> </a:t>
            </a:r>
          </a:p>
          <a:p>
            <a:r>
              <a:rPr lang="en-US" sz="1200" b="0" i="0" u="none" strike="noStrike" kern="1200" dirty="0" smtClean="0">
                <a:solidFill>
                  <a:schemeClr val="tx1"/>
                </a:solidFill>
                <a:effectLst/>
                <a:latin typeface="+mn-lt"/>
                <a:ea typeface="+mn-ea"/>
                <a:cs typeface="+mn-cs"/>
              </a:rPr>
              <a:t>10</a:t>
            </a:r>
            <a:r>
              <a:rPr lang="en-US" dirty="0" smtClean="0"/>
              <a:t> </a:t>
            </a:r>
            <a:r>
              <a:rPr lang="en-US" sz="1200" b="0" i="0" u="none" strike="noStrike" kern="1200" dirty="0" smtClean="0">
                <a:solidFill>
                  <a:schemeClr val="tx1"/>
                </a:solidFill>
                <a:effectLst/>
                <a:latin typeface="+mn-lt"/>
                <a:ea typeface="+mn-ea"/>
                <a:cs typeface="+mn-cs"/>
              </a:rPr>
              <a:t>127</a:t>
            </a:r>
            <a:r>
              <a:rPr lang="en-US" dirty="0" smtClean="0"/>
              <a:t> </a:t>
            </a:r>
            <a:r>
              <a:rPr lang="en-US" sz="1200" b="0" i="0" u="none" strike="noStrike" kern="1200" dirty="0" smtClean="0">
                <a:solidFill>
                  <a:schemeClr val="tx1"/>
                </a:solidFill>
                <a:effectLst/>
                <a:latin typeface="+mn-lt"/>
                <a:ea typeface="+mn-ea"/>
                <a:cs typeface="+mn-cs"/>
              </a:rPr>
              <a:t>42.45125348</a:t>
            </a:r>
            <a:r>
              <a:rPr lang="en-US" dirty="0" smtClean="0"/>
              <a:t> </a:t>
            </a:r>
          </a:p>
          <a:p>
            <a:r>
              <a:rPr lang="en-US" sz="1200" b="0" i="0" u="none" strike="noStrike" kern="1200" dirty="0" smtClean="0">
                <a:solidFill>
                  <a:schemeClr val="tx1"/>
                </a:solidFill>
                <a:effectLst/>
                <a:latin typeface="+mn-lt"/>
                <a:ea typeface="+mn-ea"/>
                <a:cs typeface="+mn-cs"/>
              </a:rPr>
              <a:t>11</a:t>
            </a:r>
            <a:r>
              <a:rPr lang="en-US" dirty="0" smtClean="0"/>
              <a:t> </a:t>
            </a:r>
            <a:r>
              <a:rPr lang="en-US" sz="1200" b="0" i="0" u="none" strike="noStrike" kern="1200" dirty="0" smtClean="0">
                <a:solidFill>
                  <a:schemeClr val="tx1"/>
                </a:solidFill>
                <a:effectLst/>
                <a:latin typeface="+mn-lt"/>
                <a:ea typeface="+mn-ea"/>
                <a:cs typeface="+mn-cs"/>
              </a:rPr>
              <a:t>359</a:t>
            </a:r>
            <a:r>
              <a:rPr lang="en-US" dirty="0" smtClean="0"/>
              <a:t> </a:t>
            </a:r>
            <a:r>
              <a:rPr lang="en-US" sz="1200" b="0" i="0" u="none" strike="noStrike" kern="1200" dirty="0" smtClean="0">
                <a:solidFill>
                  <a:schemeClr val="tx1"/>
                </a:solidFill>
                <a:effectLst/>
                <a:latin typeface="+mn-lt"/>
                <a:ea typeface="+mn-ea"/>
                <a:cs typeface="+mn-cs"/>
              </a:rPr>
              <a:t>120</a:t>
            </a:r>
            <a:r>
              <a:rPr lang="en-US" dirty="0" smtClean="0"/>
              <a:t> </a:t>
            </a:r>
          </a:p>
          <a:p>
            <a:r>
              <a:rPr lang="en-US" sz="1200" b="0" i="0" u="none" strike="noStrike" kern="1200" dirty="0" smtClean="0">
                <a:solidFill>
                  <a:schemeClr val="tx1"/>
                </a:solidFill>
                <a:effectLst/>
                <a:latin typeface="+mn-lt"/>
                <a:ea typeface="+mn-ea"/>
                <a:cs typeface="+mn-cs"/>
              </a:rPr>
              <a:t>12</a:t>
            </a:r>
            <a:r>
              <a:rPr lang="en-US" dirty="0" smtClean="0"/>
              <a:t> </a:t>
            </a:r>
            <a:r>
              <a:rPr lang="en-US" sz="1200" b="0" i="0" u="none" strike="noStrike" kern="1200" dirty="0" smtClean="0">
                <a:solidFill>
                  <a:schemeClr val="tx1"/>
                </a:solidFill>
                <a:effectLst/>
                <a:latin typeface="+mn-lt"/>
                <a:ea typeface="+mn-ea"/>
                <a:cs typeface="+mn-cs"/>
              </a:rPr>
              <a:t>255</a:t>
            </a:r>
            <a:r>
              <a:rPr lang="en-US" dirty="0" smtClean="0"/>
              <a:t> </a:t>
            </a:r>
            <a:r>
              <a:rPr lang="en-US" sz="1200" b="0" i="0" u="none" strike="noStrike" kern="1200" dirty="0" smtClean="0">
                <a:solidFill>
                  <a:schemeClr val="tx1"/>
                </a:solidFill>
                <a:effectLst/>
                <a:latin typeface="+mn-lt"/>
                <a:ea typeface="+mn-ea"/>
                <a:cs typeface="+mn-cs"/>
              </a:rPr>
              <a:t>85.2367688</a:t>
            </a:r>
            <a:r>
              <a:rPr lang="en-US" dirty="0" smtClean="0"/>
              <a:t> </a:t>
            </a:r>
          </a:p>
          <a:p>
            <a:endParaRPr lang="en-US" dirty="0"/>
          </a:p>
        </p:txBody>
      </p:sp>
      <p:sp>
        <p:nvSpPr>
          <p:cNvPr id="4" name="Slide Number Placeholder 3"/>
          <p:cNvSpPr>
            <a:spLocks noGrp="1"/>
          </p:cNvSpPr>
          <p:nvPr>
            <p:ph type="sldNum" sz="quarter" idx="10"/>
          </p:nvPr>
        </p:nvSpPr>
        <p:spPr/>
        <p:txBody>
          <a:bodyPr/>
          <a:lstStyle/>
          <a:p>
            <a:fld id="{CB23601C-7FD9-A04C-B6DE-4067BC6215B3}" type="slidenum">
              <a:rPr lang="en-US" smtClean="0"/>
              <a:t>6</a:t>
            </a:fld>
            <a:endParaRPr lang="en-US"/>
          </a:p>
        </p:txBody>
      </p:sp>
    </p:spTree>
    <p:extLst>
      <p:ext uri="{BB962C8B-B14F-4D97-AF65-F5344CB8AC3E}">
        <p14:creationId xmlns:p14="http://schemas.microsoft.com/office/powerpoint/2010/main" val="1123143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www.ngdc.noaa.gov</a:t>
            </a:r>
            <a:r>
              <a:rPr lang="en-US" dirty="0" smtClean="0"/>
              <a:t>/metadata/published/NOAA/IOOS/</a:t>
            </a:r>
            <a:r>
              <a:rPr lang="en-US" dirty="0" err="1" smtClean="0"/>
              <a:t>iso</a:t>
            </a:r>
            <a:r>
              <a:rPr lang="en-US" dirty="0" smtClean="0"/>
              <a:t>/</a:t>
            </a:r>
            <a:endParaRPr lang="en-US" dirty="0"/>
          </a:p>
        </p:txBody>
      </p:sp>
      <p:sp>
        <p:nvSpPr>
          <p:cNvPr id="4" name="Slide Number Placeholder 3"/>
          <p:cNvSpPr>
            <a:spLocks noGrp="1"/>
          </p:cNvSpPr>
          <p:nvPr>
            <p:ph type="sldNum" sz="quarter" idx="10"/>
          </p:nvPr>
        </p:nvSpPr>
        <p:spPr/>
        <p:txBody>
          <a:bodyPr/>
          <a:lstStyle/>
          <a:p>
            <a:fld id="{CB23601C-7FD9-A04C-B6DE-4067BC6215B3}" type="slidenum">
              <a:rPr lang="en-US" smtClean="0"/>
              <a:t>7</a:t>
            </a:fld>
            <a:endParaRPr lang="en-US"/>
          </a:p>
        </p:txBody>
      </p:sp>
    </p:spTree>
    <p:extLst>
      <p:ext uri="{BB962C8B-B14F-4D97-AF65-F5344CB8AC3E}">
        <p14:creationId xmlns:p14="http://schemas.microsoft.com/office/powerpoint/2010/main" val="41334013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www.ngdc.noaa.gov</a:t>
            </a:r>
            <a:r>
              <a:rPr lang="en-US" dirty="0" smtClean="0"/>
              <a:t>/</a:t>
            </a:r>
            <a:r>
              <a:rPr lang="en-US" dirty="0" err="1" smtClean="0"/>
              <a:t>nmmrview</a:t>
            </a:r>
            <a:r>
              <a:rPr lang="en-US" dirty="0" smtClean="0"/>
              <a:t>/</a:t>
            </a:r>
            <a:r>
              <a:rPr lang="en-US" dirty="0" err="1" smtClean="0"/>
              <a:t>metadata.jsp?xml</a:t>
            </a:r>
            <a:r>
              <a:rPr lang="en-US" dirty="0" smtClean="0"/>
              <a:t>=NOAA/IOOS/</a:t>
            </a:r>
            <a:r>
              <a:rPr lang="en-US" dirty="0" err="1" smtClean="0"/>
              <a:t>iso</a:t>
            </a:r>
            <a:r>
              <a:rPr lang="en-US" dirty="0" smtClean="0"/>
              <a:t>/xml/AOOS_SOS_1.xml&amp;view=xml2text/</a:t>
            </a:r>
            <a:r>
              <a:rPr lang="en-US" dirty="0" err="1" smtClean="0"/>
              <a:t>xml-to-text-ISO&amp;altview</a:t>
            </a:r>
            <a:r>
              <a:rPr lang="en-US" dirty="0" smtClean="0"/>
              <a:t>=none</a:t>
            </a:r>
            <a:endParaRPr lang="en-US" dirty="0"/>
          </a:p>
        </p:txBody>
      </p:sp>
      <p:sp>
        <p:nvSpPr>
          <p:cNvPr id="4" name="Slide Number Placeholder 3"/>
          <p:cNvSpPr>
            <a:spLocks noGrp="1"/>
          </p:cNvSpPr>
          <p:nvPr>
            <p:ph type="sldNum" sz="quarter" idx="10"/>
          </p:nvPr>
        </p:nvSpPr>
        <p:spPr/>
        <p:txBody>
          <a:bodyPr/>
          <a:lstStyle/>
          <a:p>
            <a:fld id="{CB23601C-7FD9-A04C-B6DE-4067BC6215B3}" type="slidenum">
              <a:rPr lang="en-US" smtClean="0"/>
              <a:t>8</a:t>
            </a:fld>
            <a:endParaRPr lang="en-US"/>
          </a:p>
        </p:txBody>
      </p:sp>
    </p:spTree>
    <p:extLst>
      <p:ext uri="{BB962C8B-B14F-4D97-AF65-F5344CB8AC3E}">
        <p14:creationId xmlns:p14="http://schemas.microsoft.com/office/powerpoint/2010/main" val="33942141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Documentation needs</a:t>
            </a:r>
            <a:r>
              <a:rPr lang="en-US" baseline="0" dirty="0" smtClean="0"/>
              <a:t> are common across many scientific disciplines and data types. Spirals address these needs outside of the context of a particular discipline or data type. Each spiral includes a number of items and these items can usually be expressed using multiple standards. We choose to emphasize commonality between these standards by calling them dialects.</a:t>
            </a:r>
            <a:endParaRPr lang="en-US" dirty="0"/>
          </a:p>
        </p:txBody>
      </p:sp>
      <p:sp>
        <p:nvSpPr>
          <p:cNvPr id="4" name="Slide Number Placeholder 3"/>
          <p:cNvSpPr>
            <a:spLocks noGrp="1"/>
          </p:cNvSpPr>
          <p:nvPr>
            <p:ph type="sldNum" sz="quarter" idx="10"/>
          </p:nvPr>
        </p:nvSpPr>
        <p:spPr/>
        <p:txBody>
          <a:bodyPr/>
          <a:lstStyle/>
          <a:p>
            <a:fld id="{DA674E1F-4E23-49E6-889A-71F4E41D6CA3}" type="slidenum">
              <a:rPr lang="en-US" smtClean="0"/>
              <a:pPr/>
              <a:t>10</a:t>
            </a:fld>
            <a:endParaRPr lang="en-US" dirty="0"/>
          </a:p>
        </p:txBody>
      </p:sp>
    </p:spTree>
    <p:extLst>
      <p:ext uri="{BB962C8B-B14F-4D97-AF65-F5344CB8AC3E}">
        <p14:creationId xmlns:p14="http://schemas.microsoft.com/office/powerpoint/2010/main" val="17747769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elements in the Connection Spiral. These elements are used to connect web resources to the metadata record. The ISO Standard allows metadata managers to add information that helps users understand and use online</a:t>
            </a:r>
            <a:r>
              <a:rPr lang="en-US" baseline="0" dirty="0" smtClean="0"/>
              <a:t> resources. The spiral requires functions, names, and descriptions for each online resource in order to be considered complete.</a:t>
            </a:r>
            <a:endParaRPr lang="en-US" dirty="0"/>
          </a:p>
        </p:txBody>
      </p:sp>
      <p:sp>
        <p:nvSpPr>
          <p:cNvPr id="4" name="Slide Number Placeholder 3"/>
          <p:cNvSpPr>
            <a:spLocks noGrp="1"/>
          </p:cNvSpPr>
          <p:nvPr>
            <p:ph type="sldNum" sz="quarter" idx="10"/>
          </p:nvPr>
        </p:nvSpPr>
        <p:spPr/>
        <p:txBody>
          <a:bodyPr/>
          <a:lstStyle/>
          <a:p>
            <a:fld id="{DA674E1F-4E23-49E6-889A-71F4E41D6CA3}" type="slidenum">
              <a:rPr lang="en-US" smtClean="0"/>
              <a:pPr/>
              <a:t>11</a:t>
            </a:fld>
            <a:endParaRPr lang="en-US" dirty="0"/>
          </a:p>
        </p:txBody>
      </p:sp>
    </p:spTree>
    <p:extLst>
      <p:ext uri="{BB962C8B-B14F-4D97-AF65-F5344CB8AC3E}">
        <p14:creationId xmlns:p14="http://schemas.microsoft.com/office/powerpoint/2010/main" val="4839698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Placeholder 2"/>
          <p:cNvSpPr>
            <a:spLocks noGrp="1" noRot="1" noChangeAspect="1"/>
          </p:cNvSpPr>
          <p:nvPr>
            <p:ph type="sldImg"/>
          </p:nvPr>
        </p:nvSpPr>
        <p:spPr bwMode="auto">
          <a:noFill/>
          <a:ln>
            <a:solidFill>
              <a:srgbClr val="000000"/>
            </a:solidFill>
            <a:miter lim="800000"/>
            <a:headEnd/>
            <a:tailEnd/>
          </a:ln>
        </p:spPr>
      </p:sp>
      <p:sp>
        <p:nvSpPr>
          <p:cNvPr id="33795" name="Placeholder 3"/>
          <p:cNvSpPr>
            <a:spLocks noGrp="1"/>
          </p:cNvSpPr>
          <p:nvPr>
            <p:ph type="body" idx="1"/>
          </p:nvPr>
        </p:nvSpPr>
        <p:spPr bwMode="auto">
          <a:noFill/>
        </p:spPr>
        <p:txBody>
          <a:bodyPr wrap="square" numCol="1" anchor="t" anchorCtr="0" compatLnSpc="1">
            <a:prstTxWarp prst="textNoShape">
              <a:avLst/>
            </a:prstTxWarp>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29FA9BD-1B3D-AA4F-8FE1-912C7056BF3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42720068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A9BD-1B3D-AA4F-8FE1-912C7056BF3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2056346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A9BD-1B3D-AA4F-8FE1-912C7056BF3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39138533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6178" y="372313"/>
            <a:ext cx="7767915" cy="469340"/>
          </a:xfrm>
        </p:spPr>
        <p:txBody>
          <a:bodyPr>
            <a:normAutofit/>
          </a:bodyPr>
          <a:lstStyle>
            <a:lvl1pPr algn="l">
              <a:defRPr sz="3600"/>
            </a:lvl1pPr>
          </a:lstStyle>
          <a:p>
            <a:r>
              <a:rPr lang="en-US" dirty="0" smtClean="0"/>
              <a:t>Click to edit Master title style</a:t>
            </a:r>
            <a:endParaRPr lang="en-US" dirty="0"/>
          </a:p>
        </p:txBody>
      </p:sp>
      <p:sp>
        <p:nvSpPr>
          <p:cNvPr id="4" name="Date Placeholder 3"/>
          <p:cNvSpPr>
            <a:spLocks noGrp="1"/>
          </p:cNvSpPr>
          <p:nvPr>
            <p:ph type="dt" sz="half" idx="10"/>
          </p:nvPr>
        </p:nvSpPr>
        <p:spPr/>
        <p:txBody>
          <a:bodyPr/>
          <a:lstStyle/>
          <a:p>
            <a:fld id="{73213E0A-3BF5-42F5-A5F1-5783C523F9EB}" type="datetimeFigureOut">
              <a:rPr lang="en-US" smtClean="0"/>
              <a:pPr/>
              <a:t>1/8/2013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BC35716-A2BA-4C3B-B310-29DE4E1F45B7}" type="slidenum">
              <a:rPr lang="en-US" smtClean="0"/>
              <a:pPr/>
              <a:t>‹#›</a:t>
            </a:fld>
            <a:endParaRPr lang="en-US" dirty="0"/>
          </a:p>
        </p:txBody>
      </p:sp>
    </p:spTree>
    <p:extLst>
      <p:ext uri="{BB962C8B-B14F-4D97-AF65-F5344CB8AC3E}">
        <p14:creationId xmlns:p14="http://schemas.microsoft.com/office/powerpoint/2010/main" val="725519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29FA9BD-1B3D-AA4F-8FE1-912C7056BF3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26757420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29FA9BD-1B3D-AA4F-8FE1-912C7056BF30}" type="datetimeFigureOut">
              <a:rPr lang="en-US" smtClean="0"/>
              <a:t>1/8/2013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17562974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29FA9BD-1B3D-AA4F-8FE1-912C7056BF30}"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20317725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29FA9BD-1B3D-AA4F-8FE1-912C7056BF30}" type="datetimeFigureOut">
              <a:rPr lang="en-US" smtClean="0"/>
              <a:t>1/8/2013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102387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29FA9BD-1B3D-AA4F-8FE1-912C7056BF30}" type="datetimeFigureOut">
              <a:rPr lang="en-US" smtClean="0"/>
              <a:t>1/8/2013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1355241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29FA9BD-1B3D-AA4F-8FE1-912C7056BF30}" type="datetimeFigureOut">
              <a:rPr lang="en-US" smtClean="0"/>
              <a:t>1/8/2013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2706122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FA9BD-1B3D-AA4F-8FE1-912C7056BF30}"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3804460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29FA9BD-1B3D-AA4F-8FE1-912C7056BF30}" type="datetimeFigureOut">
              <a:rPr lang="en-US" smtClean="0"/>
              <a:t>1/8/2013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01D62B2-62D1-774E-92DA-A4815F4C1E98}" type="slidenum">
              <a:rPr lang="en-US" smtClean="0"/>
              <a:t>‹#›</a:t>
            </a:fld>
            <a:endParaRPr lang="en-US"/>
          </a:p>
        </p:txBody>
      </p:sp>
    </p:spTree>
    <p:extLst>
      <p:ext uri="{BB962C8B-B14F-4D97-AF65-F5344CB8AC3E}">
        <p14:creationId xmlns:p14="http://schemas.microsoft.com/office/powerpoint/2010/main" val="3733659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29FA9BD-1B3D-AA4F-8FE1-912C7056BF30}" type="datetimeFigureOut">
              <a:rPr lang="en-US" smtClean="0"/>
              <a:t>1/8/2013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1D62B2-62D1-774E-92DA-A4815F4C1E98}" type="slidenum">
              <a:rPr lang="en-US" smtClean="0"/>
              <a:t>‹#›</a:t>
            </a:fld>
            <a:endParaRPr lang="en-US"/>
          </a:p>
        </p:txBody>
      </p:sp>
    </p:spTree>
    <p:extLst>
      <p:ext uri="{BB962C8B-B14F-4D97-AF65-F5344CB8AC3E}">
        <p14:creationId xmlns:p14="http://schemas.microsoft.com/office/powerpoint/2010/main" val="23982786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4.png"/><Relationship Id="rId2" Type="http://schemas.openxmlformats.org/officeDocument/2006/relationships/hyperlink" Target="https://geo-ide.noaa.gov/wiki/index.php?title=Main_Page"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image" Target="../media/image1.png"/><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hyperlink" Target="https://geo-ide.noaa.gov/wiki/index.php?title=ISO_Extents" TargetMode="External"/><Relationship Id="rId7" Type="http://schemas.openxmlformats.org/officeDocument/2006/relationships/hyperlink" Target="https://geo-ide.noaa.gov/wiki/index.php?title=Category:ISO_Building_Blocks"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hyperlink" Target="https://geo-ide.noaa.gov/wiki/index.php?title=MD_DataIdentification" TargetMode="Externa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hyperlink" Target="https://geo-ide.noaa.gov/wiki/index.php?title=Category:ISO_19115" TargetMode="External"/><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wiki.esipfed.org/index.php/Category:Documentation_Cluster" TargetMode="Externa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www.ngdc.noaa.gov/metadata/published/NOAA/IOOS/iso/"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www.ngdc.noaa.gov/nmmrview/metadata.jsp?xml=NOAA/IOOS/iso/xml/AOOS_SOS_1.xml&amp;view=xml2text/xml-to-text-ISO&amp;altview=none" TargetMode="External"/><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image" Target="../media/image1.png"/><Relationship Id="rId10" Type="http://schemas.openxmlformats.org/officeDocument/2006/relationships/image" Target="../media/image6.png"/><Relationship Id="rId4" Type="http://schemas.openxmlformats.org/officeDocument/2006/relationships/image" Target="../media/image17.png"/><Relationship Id="rId9"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09" y="231733"/>
            <a:ext cx="8229600" cy="1143000"/>
          </a:xfrm>
        </p:spPr>
        <p:txBody>
          <a:bodyPr>
            <a:normAutofit fontScale="90000"/>
          </a:bodyPr>
          <a:lstStyle/>
          <a:p>
            <a:pPr algn="l"/>
            <a:r>
              <a:rPr lang="en-US" sz="3200" dirty="0" smtClean="0"/>
              <a:t>Wikis, Rubrics, Views and Connections: An Integrated Approach to Improving Documentation</a:t>
            </a:r>
            <a:br>
              <a:rPr lang="en-US" sz="3200" dirty="0" smtClean="0"/>
            </a:br>
            <a:r>
              <a:rPr lang="en-US" sz="3200" dirty="0"/>
              <a:t>T</a:t>
            </a:r>
            <a:r>
              <a:rPr lang="en-US" sz="3200" dirty="0" smtClean="0"/>
              <a:t>ed </a:t>
            </a:r>
            <a:r>
              <a:rPr lang="en-US" sz="3200" dirty="0"/>
              <a:t>H</a:t>
            </a:r>
            <a:r>
              <a:rPr lang="en-US" sz="3200" dirty="0" smtClean="0"/>
              <a:t>abermann, Anna Milan, NOAA/NESDIS/NGDC</a:t>
            </a:r>
            <a:endParaRPr lang="en-US" sz="3200" dirty="0"/>
          </a:p>
        </p:txBody>
      </p:sp>
      <p:grpSp>
        <p:nvGrpSpPr>
          <p:cNvPr id="16" name="Group 15"/>
          <p:cNvGrpSpPr/>
          <p:nvPr/>
        </p:nvGrpSpPr>
        <p:grpSpPr>
          <a:xfrm>
            <a:off x="3967297" y="3211141"/>
            <a:ext cx="1016454" cy="1202269"/>
            <a:chOff x="2373839" y="4010539"/>
            <a:chExt cx="1016454" cy="1202269"/>
          </a:xfrm>
        </p:grpSpPr>
        <p:grpSp>
          <p:nvGrpSpPr>
            <p:cNvPr id="17" name="Group 16"/>
            <p:cNvGrpSpPr/>
            <p:nvPr/>
          </p:nvGrpSpPr>
          <p:grpSpPr>
            <a:xfrm>
              <a:off x="2373839" y="4010539"/>
              <a:ext cx="559254" cy="745069"/>
              <a:chOff x="4569621" y="2674402"/>
              <a:chExt cx="559254" cy="745069"/>
            </a:xfrm>
          </p:grpSpPr>
          <p:sp>
            <p:nvSpPr>
              <p:cNvPr id="78" name="Folded Corner 77"/>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Connector 78"/>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526239" y="4162939"/>
              <a:ext cx="559254" cy="745069"/>
              <a:chOff x="4569621" y="2674402"/>
              <a:chExt cx="559254" cy="745069"/>
            </a:xfrm>
          </p:grpSpPr>
          <p:sp>
            <p:nvSpPr>
              <p:cNvPr id="59" name="Folded Corner 58"/>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0" name="Straight Connector 59"/>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2678639" y="4315339"/>
              <a:ext cx="559254" cy="745069"/>
              <a:chOff x="4569621" y="2674402"/>
              <a:chExt cx="559254" cy="745069"/>
            </a:xfrm>
          </p:grpSpPr>
          <p:sp>
            <p:nvSpPr>
              <p:cNvPr id="40" name="Folded Corner 39"/>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1" name="Straight Connector 40"/>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2831039" y="4467739"/>
              <a:ext cx="559254" cy="745069"/>
              <a:chOff x="4569621" y="2674402"/>
              <a:chExt cx="559254" cy="745069"/>
            </a:xfrm>
          </p:grpSpPr>
          <p:sp>
            <p:nvSpPr>
              <p:cNvPr id="21" name="Folded Corner 20"/>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2" name="Straight Connector 21"/>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grpSp>
        <p:nvGrpSpPr>
          <p:cNvPr id="97" name="Group 96"/>
          <p:cNvGrpSpPr/>
          <p:nvPr/>
        </p:nvGrpSpPr>
        <p:grpSpPr>
          <a:xfrm>
            <a:off x="1151240" y="3211136"/>
            <a:ext cx="1016454" cy="1202278"/>
            <a:chOff x="1151240" y="3979854"/>
            <a:chExt cx="1016454" cy="1202278"/>
          </a:xfrm>
        </p:grpSpPr>
        <p:grpSp>
          <p:nvGrpSpPr>
            <p:cNvPr id="98" name="Group 97"/>
            <p:cNvGrpSpPr/>
            <p:nvPr/>
          </p:nvGrpSpPr>
          <p:grpSpPr>
            <a:xfrm>
              <a:off x="1151240" y="3979854"/>
              <a:ext cx="559254" cy="745078"/>
              <a:chOff x="3234267" y="5278428"/>
              <a:chExt cx="559254" cy="745078"/>
            </a:xfrm>
          </p:grpSpPr>
          <p:sp>
            <p:nvSpPr>
              <p:cNvPr id="132" name="Folded Corner 13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3" name="Straight Connector 13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1303640" y="4132254"/>
              <a:ext cx="559254" cy="745078"/>
              <a:chOff x="3234267" y="5278428"/>
              <a:chExt cx="559254" cy="745078"/>
            </a:xfrm>
          </p:grpSpPr>
          <p:sp>
            <p:nvSpPr>
              <p:cNvPr id="122" name="Folded Corner 12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3" name="Straight Connector 12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1456040" y="4284654"/>
              <a:ext cx="559254" cy="745078"/>
              <a:chOff x="3234267" y="5278428"/>
              <a:chExt cx="559254" cy="745078"/>
            </a:xfrm>
          </p:grpSpPr>
          <p:sp>
            <p:nvSpPr>
              <p:cNvPr id="112" name="Folded Corner 11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3" name="Straight Connector 11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p:nvPr/>
          </p:nvGrpSpPr>
          <p:grpSpPr>
            <a:xfrm>
              <a:off x="1608440" y="4437054"/>
              <a:ext cx="559254" cy="745078"/>
              <a:chOff x="3234267" y="5278428"/>
              <a:chExt cx="559254" cy="745078"/>
            </a:xfrm>
          </p:grpSpPr>
          <p:sp>
            <p:nvSpPr>
              <p:cNvPr id="102" name="Folded Corner 10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3" name="Straight Connector 10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42" name="Group 141"/>
          <p:cNvGrpSpPr/>
          <p:nvPr/>
        </p:nvGrpSpPr>
        <p:grpSpPr>
          <a:xfrm>
            <a:off x="6651656" y="3211141"/>
            <a:ext cx="1016454" cy="1202269"/>
            <a:chOff x="3803375" y="3942808"/>
            <a:chExt cx="1016454" cy="1202269"/>
          </a:xfrm>
        </p:grpSpPr>
        <p:grpSp>
          <p:nvGrpSpPr>
            <p:cNvPr id="143" name="Group 142"/>
            <p:cNvGrpSpPr/>
            <p:nvPr/>
          </p:nvGrpSpPr>
          <p:grpSpPr>
            <a:xfrm>
              <a:off x="3803375" y="3942808"/>
              <a:ext cx="559254" cy="745069"/>
              <a:chOff x="3683000" y="3838241"/>
              <a:chExt cx="559254" cy="745069"/>
            </a:xfrm>
          </p:grpSpPr>
          <p:sp>
            <p:nvSpPr>
              <p:cNvPr id="228" name="Folded Corner 227"/>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29" name="Straight Connector 228"/>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1" name="Straight Arrow Connector 250"/>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3955775" y="4095208"/>
              <a:ext cx="559254" cy="745069"/>
              <a:chOff x="3683000" y="3838241"/>
              <a:chExt cx="559254" cy="745069"/>
            </a:xfrm>
          </p:grpSpPr>
          <p:sp>
            <p:nvSpPr>
              <p:cNvPr id="201" name="Folded Corner 200"/>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2" name="Straight Connector 201"/>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4108175" y="4247608"/>
              <a:ext cx="559254" cy="745069"/>
              <a:chOff x="3683000" y="3838241"/>
              <a:chExt cx="559254" cy="745069"/>
            </a:xfrm>
          </p:grpSpPr>
          <p:sp>
            <p:nvSpPr>
              <p:cNvPr id="174" name="Folded Corner 173"/>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5" name="Straight Connector 174"/>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a:off x="4260575" y="4400008"/>
              <a:ext cx="559254" cy="745069"/>
              <a:chOff x="3683000" y="3838241"/>
              <a:chExt cx="559254" cy="745069"/>
            </a:xfrm>
          </p:grpSpPr>
          <p:sp>
            <p:nvSpPr>
              <p:cNvPr id="147" name="Folded Corner 146"/>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8" name="Straight Connector 147"/>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grpSp>
        <p:nvGrpSpPr>
          <p:cNvPr id="4" name="Group 3"/>
          <p:cNvGrpSpPr/>
          <p:nvPr/>
        </p:nvGrpSpPr>
        <p:grpSpPr>
          <a:xfrm>
            <a:off x="452439" y="1836193"/>
            <a:ext cx="8296274" cy="996827"/>
            <a:chOff x="452439" y="1836193"/>
            <a:chExt cx="8296274" cy="996827"/>
          </a:xfrm>
        </p:grpSpPr>
        <p:sp>
          <p:nvSpPr>
            <p:cNvPr id="8" name="Rectangle 7"/>
            <p:cNvSpPr/>
            <p:nvPr/>
          </p:nvSpPr>
          <p:spPr>
            <a:xfrm>
              <a:off x="452439" y="1873821"/>
              <a:ext cx="8296274" cy="95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Wiki</a:t>
              </a:r>
              <a:endParaRPr lang="en-US" dirty="0"/>
            </a:p>
          </p:txBody>
        </p:sp>
        <p:pic>
          <p:nvPicPr>
            <p:cNvPr id="255" name="Picture 254"/>
            <p:cNvPicPr>
              <a:picLocks noChangeAspect="1"/>
            </p:cNvPicPr>
            <p:nvPr/>
          </p:nvPicPr>
          <p:blipFill>
            <a:blip r:embed="rId2"/>
            <a:stretch>
              <a:fillRect/>
            </a:stretch>
          </p:blipFill>
          <p:spPr>
            <a:xfrm>
              <a:off x="2164746" y="1954981"/>
              <a:ext cx="628650" cy="793243"/>
            </a:xfrm>
            <a:prstGeom prst="rect">
              <a:avLst/>
            </a:prstGeom>
            <a:ln w="3175" cmpd="sng">
              <a:solidFill>
                <a:schemeClr val="tx1"/>
              </a:solidFill>
            </a:ln>
          </p:spPr>
        </p:pic>
        <p:pic>
          <p:nvPicPr>
            <p:cNvPr id="256" name="Picture 255"/>
            <p:cNvPicPr>
              <a:picLocks noChangeAspect="1"/>
            </p:cNvPicPr>
            <p:nvPr/>
          </p:nvPicPr>
          <p:blipFill>
            <a:blip r:embed="rId3"/>
            <a:stretch>
              <a:fillRect/>
            </a:stretch>
          </p:blipFill>
          <p:spPr>
            <a:xfrm>
              <a:off x="1055255" y="1954981"/>
              <a:ext cx="628650" cy="793243"/>
            </a:xfrm>
            <a:prstGeom prst="rect">
              <a:avLst/>
            </a:prstGeom>
            <a:ln w="3175" cmpd="sng">
              <a:solidFill>
                <a:schemeClr val="tx1"/>
              </a:solidFill>
            </a:ln>
          </p:spPr>
        </p:pic>
        <p:pic>
          <p:nvPicPr>
            <p:cNvPr id="257" name="Picture 256"/>
            <p:cNvPicPr>
              <a:picLocks noChangeAspect="1"/>
            </p:cNvPicPr>
            <p:nvPr/>
          </p:nvPicPr>
          <p:blipFill>
            <a:blip r:embed="rId4"/>
            <a:stretch>
              <a:fillRect/>
            </a:stretch>
          </p:blipFill>
          <p:spPr>
            <a:xfrm>
              <a:off x="4383728" y="1954981"/>
              <a:ext cx="628650" cy="793243"/>
            </a:xfrm>
            <a:prstGeom prst="rect">
              <a:avLst/>
            </a:prstGeom>
            <a:ln w="3175" cmpd="sng">
              <a:solidFill>
                <a:schemeClr val="tx1"/>
              </a:solidFill>
            </a:ln>
          </p:spPr>
        </p:pic>
        <p:pic>
          <p:nvPicPr>
            <p:cNvPr id="258" name="Picture 257"/>
            <p:cNvPicPr>
              <a:picLocks noChangeAspect="1"/>
            </p:cNvPicPr>
            <p:nvPr/>
          </p:nvPicPr>
          <p:blipFill>
            <a:blip r:embed="rId5"/>
            <a:stretch>
              <a:fillRect/>
            </a:stretch>
          </p:blipFill>
          <p:spPr>
            <a:xfrm>
              <a:off x="6602710" y="1954981"/>
              <a:ext cx="628650" cy="793243"/>
            </a:xfrm>
            <a:prstGeom prst="rect">
              <a:avLst/>
            </a:prstGeom>
            <a:ln w="3175" cmpd="sng">
              <a:solidFill>
                <a:schemeClr val="tx1"/>
              </a:solidFill>
            </a:ln>
          </p:spPr>
        </p:pic>
        <p:pic>
          <p:nvPicPr>
            <p:cNvPr id="259" name="Picture 258"/>
            <p:cNvPicPr>
              <a:picLocks noChangeAspect="1"/>
            </p:cNvPicPr>
            <p:nvPr/>
          </p:nvPicPr>
          <p:blipFill>
            <a:blip r:embed="rId6"/>
            <a:stretch>
              <a:fillRect/>
            </a:stretch>
          </p:blipFill>
          <p:spPr>
            <a:xfrm>
              <a:off x="5493219" y="1954981"/>
              <a:ext cx="628650" cy="793243"/>
            </a:xfrm>
            <a:prstGeom prst="rect">
              <a:avLst/>
            </a:prstGeom>
            <a:ln w="3175" cmpd="sng">
              <a:solidFill>
                <a:schemeClr val="tx1"/>
              </a:solidFill>
            </a:ln>
          </p:spPr>
        </p:pic>
        <p:pic>
          <p:nvPicPr>
            <p:cNvPr id="260" name="Picture 259"/>
            <p:cNvPicPr>
              <a:picLocks noChangeAspect="1"/>
            </p:cNvPicPr>
            <p:nvPr/>
          </p:nvPicPr>
          <p:blipFill>
            <a:blip r:embed="rId7"/>
            <a:stretch>
              <a:fillRect/>
            </a:stretch>
          </p:blipFill>
          <p:spPr>
            <a:xfrm>
              <a:off x="7712200" y="1954981"/>
              <a:ext cx="628650" cy="793243"/>
            </a:xfrm>
            <a:prstGeom prst="rect">
              <a:avLst/>
            </a:prstGeom>
            <a:ln w="3175" cmpd="sng">
              <a:solidFill>
                <a:schemeClr val="tx1"/>
              </a:solidFill>
            </a:ln>
          </p:spPr>
        </p:pic>
        <p:pic>
          <p:nvPicPr>
            <p:cNvPr id="261" name="Picture 260"/>
            <p:cNvPicPr>
              <a:picLocks noChangeAspect="1"/>
            </p:cNvPicPr>
            <p:nvPr/>
          </p:nvPicPr>
          <p:blipFill>
            <a:blip r:embed="rId8"/>
            <a:stretch>
              <a:fillRect/>
            </a:stretch>
          </p:blipFill>
          <p:spPr>
            <a:xfrm>
              <a:off x="3274237" y="1954981"/>
              <a:ext cx="628650" cy="793243"/>
            </a:xfrm>
            <a:prstGeom prst="rect">
              <a:avLst/>
            </a:prstGeom>
            <a:ln w="3175" cmpd="sng">
              <a:solidFill>
                <a:schemeClr val="tx1"/>
              </a:solidFill>
            </a:ln>
          </p:spPr>
        </p:pic>
        <p:sp>
          <p:nvSpPr>
            <p:cNvPr id="262" name="TextBox 261"/>
            <p:cNvSpPr txBox="1"/>
            <p:nvPr/>
          </p:nvSpPr>
          <p:spPr>
            <a:xfrm>
              <a:off x="457200" y="1836193"/>
              <a:ext cx="600908" cy="369333"/>
            </a:xfrm>
            <a:prstGeom prst="rect">
              <a:avLst/>
            </a:prstGeom>
            <a:noFill/>
          </p:spPr>
          <p:txBody>
            <a:bodyPr wrap="none" rtlCol="0">
              <a:spAutoFit/>
            </a:bodyPr>
            <a:lstStyle/>
            <a:p>
              <a:r>
                <a:rPr lang="en-US" dirty="0" smtClean="0"/>
                <a:t>Wiki</a:t>
              </a:r>
              <a:endParaRPr lang="en-US" dirty="0"/>
            </a:p>
          </p:txBody>
        </p:sp>
      </p:grpSp>
      <p:pic>
        <p:nvPicPr>
          <p:cNvPr id="263" name="Picture 262"/>
          <p:cNvPicPr>
            <a:picLocks noChangeAspect="1"/>
          </p:cNvPicPr>
          <p:nvPr/>
        </p:nvPicPr>
        <p:blipFill>
          <a:blip r:embed="rId9"/>
          <a:stretch>
            <a:fillRect/>
          </a:stretch>
        </p:blipFill>
        <p:spPr>
          <a:xfrm>
            <a:off x="4046008" y="5096345"/>
            <a:ext cx="1109542" cy="1307630"/>
          </a:xfrm>
          <a:prstGeom prst="rect">
            <a:avLst/>
          </a:prstGeom>
          <a:ln w="3175" cmpd="sng">
            <a:solidFill>
              <a:schemeClr val="tx1"/>
            </a:solidFill>
          </a:ln>
        </p:spPr>
      </p:pic>
      <p:sp>
        <p:nvSpPr>
          <p:cNvPr id="264" name="TextBox 263"/>
          <p:cNvSpPr txBox="1"/>
          <p:nvPr/>
        </p:nvSpPr>
        <p:spPr>
          <a:xfrm>
            <a:off x="1867300" y="3140812"/>
            <a:ext cx="877163" cy="369333"/>
          </a:xfrm>
          <a:prstGeom prst="rect">
            <a:avLst/>
          </a:prstGeom>
          <a:noFill/>
        </p:spPr>
        <p:txBody>
          <a:bodyPr wrap="none" rtlCol="0">
            <a:spAutoFit/>
          </a:bodyPr>
          <a:lstStyle/>
          <a:p>
            <a:r>
              <a:rPr lang="en-US" dirty="0" smtClean="0"/>
              <a:t>Rubrics</a:t>
            </a:r>
            <a:endParaRPr lang="en-US" dirty="0"/>
          </a:p>
        </p:txBody>
      </p:sp>
      <p:sp>
        <p:nvSpPr>
          <p:cNvPr id="265" name="TextBox 264"/>
          <p:cNvSpPr txBox="1"/>
          <p:nvPr/>
        </p:nvSpPr>
        <p:spPr>
          <a:xfrm>
            <a:off x="4748466" y="3140812"/>
            <a:ext cx="738754" cy="369333"/>
          </a:xfrm>
          <a:prstGeom prst="rect">
            <a:avLst/>
          </a:prstGeom>
          <a:noFill/>
        </p:spPr>
        <p:txBody>
          <a:bodyPr wrap="none" rtlCol="0">
            <a:spAutoFit/>
          </a:bodyPr>
          <a:lstStyle/>
          <a:p>
            <a:r>
              <a:rPr lang="en-US" dirty="0" smtClean="0"/>
              <a:t>Views</a:t>
            </a:r>
            <a:endParaRPr lang="en-US" dirty="0"/>
          </a:p>
        </p:txBody>
      </p:sp>
      <p:sp>
        <p:nvSpPr>
          <p:cNvPr id="266" name="TextBox 265"/>
          <p:cNvSpPr txBox="1"/>
          <p:nvPr/>
        </p:nvSpPr>
        <p:spPr>
          <a:xfrm>
            <a:off x="7345733" y="3140812"/>
            <a:ext cx="1351652" cy="369333"/>
          </a:xfrm>
          <a:prstGeom prst="rect">
            <a:avLst/>
          </a:prstGeom>
          <a:noFill/>
        </p:spPr>
        <p:txBody>
          <a:bodyPr wrap="none" rtlCol="0">
            <a:spAutoFit/>
          </a:bodyPr>
          <a:lstStyle/>
          <a:p>
            <a:r>
              <a:rPr lang="en-US" dirty="0" smtClean="0"/>
              <a:t>Connections</a:t>
            </a:r>
            <a:endParaRPr lang="en-US" dirty="0"/>
          </a:p>
        </p:txBody>
      </p:sp>
      <p:grpSp>
        <p:nvGrpSpPr>
          <p:cNvPr id="3" name="Group 2"/>
          <p:cNvGrpSpPr/>
          <p:nvPr/>
        </p:nvGrpSpPr>
        <p:grpSpPr>
          <a:xfrm>
            <a:off x="457200" y="4671625"/>
            <a:ext cx="3225800" cy="1354619"/>
            <a:chOff x="457200" y="2434274"/>
            <a:chExt cx="3225800" cy="1354619"/>
          </a:xfrm>
        </p:grpSpPr>
        <p:grpSp>
          <p:nvGrpSpPr>
            <p:cNvPr id="9" name="Group 8"/>
            <p:cNvGrpSpPr/>
            <p:nvPr/>
          </p:nvGrpSpPr>
          <p:grpSpPr>
            <a:xfrm>
              <a:off x="457200" y="2434274"/>
              <a:ext cx="3225800" cy="1354619"/>
              <a:chOff x="457200" y="2248418"/>
              <a:chExt cx="3225800" cy="1354619"/>
            </a:xfrm>
          </p:grpSpPr>
          <p:sp>
            <p:nvSpPr>
              <p:cNvPr id="10" name="Rectangle 9"/>
              <p:cNvSpPr/>
              <p:nvPr/>
            </p:nvSpPr>
            <p:spPr>
              <a:xfrm>
                <a:off x="457200" y="2248418"/>
                <a:ext cx="3225800" cy="135461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1" name="Folded Corner 10"/>
              <p:cNvSpPr/>
              <p:nvPr/>
            </p:nvSpPr>
            <p:spPr>
              <a:xfrm>
                <a:off x="579172"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olded Corner 11"/>
              <p:cNvSpPr/>
              <p:nvPr/>
            </p:nvSpPr>
            <p:spPr>
              <a:xfrm>
                <a:off x="1186944"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olded Corner 12"/>
              <p:cNvSpPr/>
              <p:nvPr/>
            </p:nvSpPr>
            <p:spPr>
              <a:xfrm>
                <a:off x="1794716"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olded Corner 13"/>
              <p:cNvSpPr/>
              <p:nvPr/>
            </p:nvSpPr>
            <p:spPr>
              <a:xfrm>
                <a:off x="2402488"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olded Corner 14"/>
              <p:cNvSpPr/>
              <p:nvPr/>
            </p:nvSpPr>
            <p:spPr>
              <a:xfrm>
                <a:off x="3010260"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67" name="TextBox 266"/>
            <p:cNvSpPr txBox="1"/>
            <p:nvPr/>
          </p:nvSpPr>
          <p:spPr>
            <a:xfrm>
              <a:off x="487923" y="2455532"/>
              <a:ext cx="2294168" cy="369332"/>
            </a:xfrm>
            <a:prstGeom prst="rect">
              <a:avLst/>
            </a:prstGeom>
            <a:noFill/>
          </p:spPr>
          <p:txBody>
            <a:bodyPr wrap="none" rtlCol="0">
              <a:spAutoFit/>
            </a:bodyPr>
            <a:lstStyle/>
            <a:p>
              <a:r>
                <a:rPr lang="en-US" dirty="0"/>
                <a:t>Web Accessible </a:t>
              </a:r>
              <a:r>
                <a:rPr lang="en-US" dirty="0" smtClean="0"/>
                <a:t>Folder</a:t>
              </a:r>
              <a:endParaRPr lang="en-US" dirty="0"/>
            </a:p>
          </p:txBody>
        </p:sp>
      </p:grpSp>
      <p:grpSp>
        <p:nvGrpSpPr>
          <p:cNvPr id="268" name="Group 267"/>
          <p:cNvGrpSpPr/>
          <p:nvPr/>
        </p:nvGrpSpPr>
        <p:grpSpPr>
          <a:xfrm>
            <a:off x="5518558" y="4671625"/>
            <a:ext cx="3225800" cy="1354619"/>
            <a:chOff x="5115050" y="2248418"/>
            <a:chExt cx="3225800" cy="1354619"/>
          </a:xfrm>
        </p:grpSpPr>
        <p:grpSp>
          <p:nvGrpSpPr>
            <p:cNvPr id="269" name="Group 268"/>
            <p:cNvGrpSpPr/>
            <p:nvPr/>
          </p:nvGrpSpPr>
          <p:grpSpPr>
            <a:xfrm>
              <a:off x="5115050" y="2248418"/>
              <a:ext cx="3225800" cy="1354619"/>
              <a:chOff x="5115050" y="2248418"/>
              <a:chExt cx="3225800" cy="1354619"/>
            </a:xfrm>
          </p:grpSpPr>
          <p:sp>
            <p:nvSpPr>
              <p:cNvPr id="271" name="Rectangle 270"/>
              <p:cNvSpPr/>
              <p:nvPr/>
            </p:nvSpPr>
            <p:spPr>
              <a:xfrm>
                <a:off x="5115050" y="2248418"/>
                <a:ext cx="3225800" cy="135461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72" name="Folded Corner 271"/>
              <p:cNvSpPr/>
              <p:nvPr/>
            </p:nvSpPr>
            <p:spPr>
              <a:xfrm>
                <a:off x="5237022"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3" name="Folded Corner 272"/>
              <p:cNvSpPr/>
              <p:nvPr/>
            </p:nvSpPr>
            <p:spPr>
              <a:xfrm>
                <a:off x="5844794"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4" name="Folded Corner 273"/>
              <p:cNvSpPr/>
              <p:nvPr/>
            </p:nvSpPr>
            <p:spPr>
              <a:xfrm>
                <a:off x="6452566"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5" name="Folded Corner 274"/>
              <p:cNvSpPr/>
              <p:nvPr/>
            </p:nvSpPr>
            <p:spPr>
              <a:xfrm>
                <a:off x="7060338"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6" name="Folded Corner 275"/>
              <p:cNvSpPr/>
              <p:nvPr/>
            </p:nvSpPr>
            <p:spPr>
              <a:xfrm>
                <a:off x="7668110"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70" name="TextBox 269"/>
            <p:cNvSpPr txBox="1"/>
            <p:nvPr/>
          </p:nvSpPr>
          <p:spPr>
            <a:xfrm>
              <a:off x="5169433" y="2269676"/>
              <a:ext cx="2294168" cy="369332"/>
            </a:xfrm>
            <a:prstGeom prst="rect">
              <a:avLst/>
            </a:prstGeom>
            <a:noFill/>
          </p:spPr>
          <p:txBody>
            <a:bodyPr wrap="none" rtlCol="0">
              <a:spAutoFit/>
            </a:bodyPr>
            <a:lstStyle/>
            <a:p>
              <a:r>
                <a:rPr lang="en-US" dirty="0"/>
                <a:t>Web Accessible </a:t>
              </a:r>
              <a:r>
                <a:rPr lang="en-US" dirty="0" smtClean="0"/>
                <a:t>Folder</a:t>
              </a:r>
              <a:endParaRPr lang="en-US" dirty="0"/>
            </a:p>
          </p:txBody>
        </p:sp>
      </p:grpSp>
      <p:sp>
        <p:nvSpPr>
          <p:cNvPr id="277" name="TextBox 276"/>
          <p:cNvSpPr txBox="1"/>
          <p:nvPr/>
        </p:nvSpPr>
        <p:spPr>
          <a:xfrm>
            <a:off x="5143824" y="6048715"/>
            <a:ext cx="838691" cy="369332"/>
          </a:xfrm>
          <a:prstGeom prst="rect">
            <a:avLst/>
          </a:prstGeom>
          <a:noFill/>
        </p:spPr>
        <p:txBody>
          <a:bodyPr wrap="none" rtlCol="0">
            <a:spAutoFit/>
          </a:bodyPr>
          <a:lstStyle/>
          <a:p>
            <a:r>
              <a:rPr lang="en-US" dirty="0" smtClean="0"/>
              <a:t>Portals</a:t>
            </a:r>
            <a:endParaRPr lang="en-US" dirty="0"/>
          </a:p>
        </p:txBody>
      </p:sp>
    </p:spTree>
    <p:extLst>
      <p:ext uri="{BB962C8B-B14F-4D97-AF65-F5344CB8AC3E}">
        <p14:creationId xmlns:p14="http://schemas.microsoft.com/office/powerpoint/2010/main" val="996588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fade">
                                      <p:cBhvr>
                                        <p:cTn id="12" dur="500"/>
                                        <p:tgtEl>
                                          <p:spTgt spid="97"/>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64"/>
                                        </p:tgtEl>
                                        <p:attrNameLst>
                                          <p:attrName>style.visibility</p:attrName>
                                        </p:attrNameLst>
                                      </p:cBhvr>
                                      <p:to>
                                        <p:strVal val="visible"/>
                                      </p:to>
                                    </p:set>
                                    <p:animEffect transition="in" filter="fade">
                                      <p:cBhvr>
                                        <p:cTn id="15" dur="500"/>
                                        <p:tgtEl>
                                          <p:spTgt spid="264"/>
                                        </p:tgtEl>
                                      </p:cBhvr>
                                    </p:animEffect>
                                  </p:childTnLst>
                                </p:cTn>
                              </p:par>
                            </p:childTnLst>
                          </p:cTn>
                        </p:par>
                        <p:par>
                          <p:cTn id="16" fill="hold">
                            <p:stCondLst>
                              <p:cond delay="500"/>
                            </p:stCondLst>
                            <p:childTnLst>
                              <p:par>
                                <p:cTn id="17" presetID="10" presetClass="entr" presetSubtype="0"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fade">
                                      <p:cBhvr>
                                        <p:cTn id="19" dur="500"/>
                                        <p:tgtEl>
                                          <p:spTgt spid="16"/>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65"/>
                                        </p:tgtEl>
                                        <p:attrNameLst>
                                          <p:attrName>style.visibility</p:attrName>
                                        </p:attrNameLst>
                                      </p:cBhvr>
                                      <p:to>
                                        <p:strVal val="visible"/>
                                      </p:to>
                                    </p:set>
                                    <p:animEffect transition="in" filter="fade">
                                      <p:cBhvr>
                                        <p:cTn id="22" dur="500"/>
                                        <p:tgtEl>
                                          <p:spTgt spid="265"/>
                                        </p:tgtEl>
                                      </p:cBhvr>
                                    </p:animEffect>
                                  </p:childTnLst>
                                </p:cTn>
                              </p:par>
                            </p:childTnLst>
                          </p:cTn>
                        </p:par>
                        <p:par>
                          <p:cTn id="23" fill="hold">
                            <p:stCondLst>
                              <p:cond delay="1000"/>
                            </p:stCondLst>
                            <p:childTnLst>
                              <p:par>
                                <p:cTn id="24" presetID="10" presetClass="entr" presetSubtype="0" fill="hold" nodeType="afterEffect">
                                  <p:stCondLst>
                                    <p:cond delay="0"/>
                                  </p:stCondLst>
                                  <p:childTnLst>
                                    <p:set>
                                      <p:cBhvr>
                                        <p:cTn id="25" dur="1" fill="hold">
                                          <p:stCondLst>
                                            <p:cond delay="0"/>
                                          </p:stCondLst>
                                        </p:cTn>
                                        <p:tgtEl>
                                          <p:spTgt spid="142"/>
                                        </p:tgtEl>
                                        <p:attrNameLst>
                                          <p:attrName>style.visibility</p:attrName>
                                        </p:attrNameLst>
                                      </p:cBhvr>
                                      <p:to>
                                        <p:strVal val="visible"/>
                                      </p:to>
                                    </p:set>
                                    <p:animEffect transition="in" filter="fade">
                                      <p:cBhvr>
                                        <p:cTn id="26" dur="500"/>
                                        <p:tgtEl>
                                          <p:spTgt spid="142"/>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66"/>
                                        </p:tgtEl>
                                        <p:attrNameLst>
                                          <p:attrName>style.visibility</p:attrName>
                                        </p:attrNameLst>
                                      </p:cBhvr>
                                      <p:to>
                                        <p:strVal val="visible"/>
                                      </p:to>
                                    </p:set>
                                    <p:animEffect transition="in" filter="fade">
                                      <p:cBhvr>
                                        <p:cTn id="29" dur="500"/>
                                        <p:tgtEl>
                                          <p:spTgt spid="266"/>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fade">
                                      <p:cBhvr>
                                        <p:cTn id="34" dur="500"/>
                                        <p:tgtEl>
                                          <p:spTgt spid="3"/>
                                        </p:tgtEl>
                                      </p:cBhvr>
                                    </p:animEffect>
                                  </p:childTnLst>
                                </p:cTn>
                              </p:par>
                              <p:par>
                                <p:cTn id="35" presetID="10" presetClass="entr" presetSubtype="0" fill="hold" nodeType="withEffect">
                                  <p:stCondLst>
                                    <p:cond delay="0"/>
                                  </p:stCondLst>
                                  <p:childTnLst>
                                    <p:set>
                                      <p:cBhvr>
                                        <p:cTn id="36" dur="1" fill="hold">
                                          <p:stCondLst>
                                            <p:cond delay="0"/>
                                          </p:stCondLst>
                                        </p:cTn>
                                        <p:tgtEl>
                                          <p:spTgt spid="268"/>
                                        </p:tgtEl>
                                        <p:attrNameLst>
                                          <p:attrName>style.visibility</p:attrName>
                                        </p:attrNameLst>
                                      </p:cBhvr>
                                      <p:to>
                                        <p:strVal val="visible"/>
                                      </p:to>
                                    </p:set>
                                    <p:animEffect transition="in" filter="fade">
                                      <p:cBhvr>
                                        <p:cTn id="37" dur="500"/>
                                        <p:tgtEl>
                                          <p:spTgt spid="26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63"/>
                                        </p:tgtEl>
                                        <p:attrNameLst>
                                          <p:attrName>style.visibility</p:attrName>
                                        </p:attrNameLst>
                                      </p:cBhvr>
                                      <p:to>
                                        <p:strVal val="visible"/>
                                      </p:to>
                                    </p:set>
                                    <p:animEffect transition="in" filter="fade">
                                      <p:cBhvr>
                                        <p:cTn id="42" dur="500"/>
                                        <p:tgtEl>
                                          <p:spTgt spid="26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77"/>
                                        </p:tgtEl>
                                        <p:attrNameLst>
                                          <p:attrName>style.visibility</p:attrName>
                                        </p:attrNameLst>
                                      </p:cBhvr>
                                      <p:to>
                                        <p:strVal val="visible"/>
                                      </p:to>
                                    </p:set>
                                    <p:animEffect transition="in" filter="fade">
                                      <p:cBhvr>
                                        <p:cTn id="45" dur="500"/>
                                        <p:tgtEl>
                                          <p:spTgt spid="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4" grpId="0"/>
      <p:bldP spid="265" grpId="0"/>
      <p:bldP spid="266" grpId="0"/>
      <p:bldP spid="27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5" name="Group 34"/>
          <p:cNvGrpSpPr/>
          <p:nvPr/>
        </p:nvGrpSpPr>
        <p:grpSpPr>
          <a:xfrm>
            <a:off x="480428" y="5305133"/>
            <a:ext cx="8296274" cy="996827"/>
            <a:chOff x="452439" y="1836193"/>
            <a:chExt cx="8296274" cy="996827"/>
          </a:xfrm>
        </p:grpSpPr>
        <p:sp>
          <p:nvSpPr>
            <p:cNvPr id="36" name="Rectangle 35"/>
            <p:cNvSpPr/>
            <p:nvPr/>
          </p:nvSpPr>
          <p:spPr>
            <a:xfrm>
              <a:off x="452439" y="1873821"/>
              <a:ext cx="8296274" cy="95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Wiki</a:t>
              </a:r>
              <a:endParaRPr lang="en-US" dirty="0"/>
            </a:p>
          </p:txBody>
        </p:sp>
        <p:pic>
          <p:nvPicPr>
            <p:cNvPr id="37" name="Picture 36"/>
            <p:cNvPicPr>
              <a:picLocks noChangeAspect="1"/>
            </p:cNvPicPr>
            <p:nvPr/>
          </p:nvPicPr>
          <p:blipFill>
            <a:blip r:embed="rId3"/>
            <a:stretch>
              <a:fillRect/>
            </a:stretch>
          </p:blipFill>
          <p:spPr>
            <a:xfrm>
              <a:off x="2164746" y="1954981"/>
              <a:ext cx="628650" cy="793243"/>
            </a:xfrm>
            <a:prstGeom prst="rect">
              <a:avLst/>
            </a:prstGeom>
            <a:ln w="3175" cmpd="sng">
              <a:solidFill>
                <a:schemeClr val="tx1"/>
              </a:solidFill>
            </a:ln>
          </p:spPr>
        </p:pic>
        <p:pic>
          <p:nvPicPr>
            <p:cNvPr id="38" name="Picture 37"/>
            <p:cNvPicPr>
              <a:picLocks noChangeAspect="1"/>
            </p:cNvPicPr>
            <p:nvPr/>
          </p:nvPicPr>
          <p:blipFill>
            <a:blip r:embed="rId4"/>
            <a:stretch>
              <a:fillRect/>
            </a:stretch>
          </p:blipFill>
          <p:spPr>
            <a:xfrm>
              <a:off x="1055255" y="1954981"/>
              <a:ext cx="628650" cy="793243"/>
            </a:xfrm>
            <a:prstGeom prst="rect">
              <a:avLst/>
            </a:prstGeom>
            <a:ln w="3175" cmpd="sng">
              <a:solidFill>
                <a:schemeClr val="tx1"/>
              </a:solidFill>
            </a:ln>
          </p:spPr>
        </p:pic>
        <p:pic>
          <p:nvPicPr>
            <p:cNvPr id="39" name="Picture 38"/>
            <p:cNvPicPr>
              <a:picLocks noChangeAspect="1"/>
            </p:cNvPicPr>
            <p:nvPr/>
          </p:nvPicPr>
          <p:blipFill>
            <a:blip r:embed="rId5"/>
            <a:stretch>
              <a:fillRect/>
            </a:stretch>
          </p:blipFill>
          <p:spPr>
            <a:xfrm>
              <a:off x="4383728" y="1954981"/>
              <a:ext cx="628650" cy="793243"/>
            </a:xfrm>
            <a:prstGeom prst="rect">
              <a:avLst/>
            </a:prstGeom>
            <a:ln w="3175" cmpd="sng">
              <a:solidFill>
                <a:schemeClr val="tx1"/>
              </a:solidFill>
            </a:ln>
          </p:spPr>
        </p:pic>
        <p:pic>
          <p:nvPicPr>
            <p:cNvPr id="41" name="Picture 40"/>
            <p:cNvPicPr>
              <a:picLocks noChangeAspect="1"/>
            </p:cNvPicPr>
            <p:nvPr/>
          </p:nvPicPr>
          <p:blipFill>
            <a:blip r:embed="rId6"/>
            <a:stretch>
              <a:fillRect/>
            </a:stretch>
          </p:blipFill>
          <p:spPr>
            <a:xfrm>
              <a:off x="6602710" y="1954981"/>
              <a:ext cx="628650" cy="793243"/>
            </a:xfrm>
            <a:prstGeom prst="rect">
              <a:avLst/>
            </a:prstGeom>
            <a:ln w="3175" cmpd="sng">
              <a:solidFill>
                <a:schemeClr val="tx1"/>
              </a:solidFill>
            </a:ln>
          </p:spPr>
        </p:pic>
        <p:pic>
          <p:nvPicPr>
            <p:cNvPr id="42" name="Picture 41"/>
            <p:cNvPicPr>
              <a:picLocks noChangeAspect="1"/>
            </p:cNvPicPr>
            <p:nvPr/>
          </p:nvPicPr>
          <p:blipFill>
            <a:blip r:embed="rId7"/>
            <a:stretch>
              <a:fillRect/>
            </a:stretch>
          </p:blipFill>
          <p:spPr>
            <a:xfrm>
              <a:off x="5493219" y="1954981"/>
              <a:ext cx="628650" cy="793243"/>
            </a:xfrm>
            <a:prstGeom prst="rect">
              <a:avLst/>
            </a:prstGeom>
            <a:ln w="3175" cmpd="sng">
              <a:solidFill>
                <a:schemeClr val="tx1"/>
              </a:solidFill>
            </a:ln>
          </p:spPr>
        </p:pic>
        <p:pic>
          <p:nvPicPr>
            <p:cNvPr id="43" name="Picture 42"/>
            <p:cNvPicPr>
              <a:picLocks noChangeAspect="1"/>
            </p:cNvPicPr>
            <p:nvPr/>
          </p:nvPicPr>
          <p:blipFill>
            <a:blip r:embed="rId8"/>
            <a:stretch>
              <a:fillRect/>
            </a:stretch>
          </p:blipFill>
          <p:spPr>
            <a:xfrm>
              <a:off x="7712200" y="1954981"/>
              <a:ext cx="628650" cy="793243"/>
            </a:xfrm>
            <a:prstGeom prst="rect">
              <a:avLst/>
            </a:prstGeom>
            <a:ln w="3175" cmpd="sng">
              <a:solidFill>
                <a:schemeClr val="tx1"/>
              </a:solidFill>
            </a:ln>
          </p:spPr>
        </p:pic>
        <p:pic>
          <p:nvPicPr>
            <p:cNvPr id="44" name="Picture 43"/>
            <p:cNvPicPr>
              <a:picLocks noChangeAspect="1"/>
            </p:cNvPicPr>
            <p:nvPr/>
          </p:nvPicPr>
          <p:blipFill>
            <a:blip r:embed="rId9"/>
            <a:stretch>
              <a:fillRect/>
            </a:stretch>
          </p:blipFill>
          <p:spPr>
            <a:xfrm>
              <a:off x="3274237" y="1954981"/>
              <a:ext cx="628650" cy="793243"/>
            </a:xfrm>
            <a:prstGeom prst="rect">
              <a:avLst/>
            </a:prstGeom>
            <a:ln w="3175" cmpd="sng">
              <a:solidFill>
                <a:schemeClr val="tx1"/>
              </a:solidFill>
            </a:ln>
          </p:spPr>
        </p:pic>
        <p:sp>
          <p:nvSpPr>
            <p:cNvPr id="45" name="TextBox 44"/>
            <p:cNvSpPr txBox="1"/>
            <p:nvPr/>
          </p:nvSpPr>
          <p:spPr>
            <a:xfrm>
              <a:off x="457200" y="1836193"/>
              <a:ext cx="600908" cy="369333"/>
            </a:xfrm>
            <a:prstGeom prst="rect">
              <a:avLst/>
            </a:prstGeom>
            <a:noFill/>
          </p:spPr>
          <p:txBody>
            <a:bodyPr wrap="none" rtlCol="0">
              <a:spAutoFit/>
            </a:bodyPr>
            <a:lstStyle/>
            <a:p>
              <a:r>
                <a:rPr lang="en-US" dirty="0" smtClean="0"/>
                <a:t>Wiki</a:t>
              </a:r>
              <a:endParaRPr lang="en-US" dirty="0"/>
            </a:p>
          </p:txBody>
        </p:sp>
      </p:grpSp>
      <p:sp>
        <p:nvSpPr>
          <p:cNvPr id="2" name="Title 1"/>
          <p:cNvSpPr>
            <a:spLocks noGrp="1"/>
          </p:cNvSpPr>
          <p:nvPr>
            <p:ph type="ctrTitle"/>
          </p:nvPr>
        </p:nvSpPr>
        <p:spPr>
          <a:xfrm>
            <a:off x="348878" y="334213"/>
            <a:ext cx="7767915" cy="469340"/>
          </a:xfrm>
        </p:spPr>
        <p:txBody>
          <a:bodyPr>
            <a:normAutofit fontScale="90000"/>
          </a:bodyPr>
          <a:lstStyle/>
          <a:p>
            <a:r>
              <a:rPr lang="en-US" dirty="0" smtClean="0"/>
              <a:t>Rubrics are made of Spirals made of Fields</a:t>
            </a:r>
            <a:endParaRPr lang="en-US" dirty="0"/>
          </a:p>
        </p:txBody>
      </p:sp>
      <p:sp>
        <p:nvSpPr>
          <p:cNvPr id="3" name="Oval 2"/>
          <p:cNvSpPr/>
          <p:nvPr/>
        </p:nvSpPr>
        <p:spPr>
          <a:xfrm>
            <a:off x="4642285" y="914400"/>
            <a:ext cx="1511300" cy="14605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Rubric</a:t>
            </a:r>
            <a:endParaRPr lang="en-US" dirty="0">
              <a:solidFill>
                <a:schemeClr val="tx1"/>
              </a:solidFill>
            </a:endParaRPr>
          </a:p>
        </p:txBody>
      </p:sp>
      <p:cxnSp>
        <p:nvCxnSpPr>
          <p:cNvPr id="16" name="Curved Connector 15"/>
          <p:cNvCxnSpPr>
            <a:stCxn id="3" idx="2"/>
            <a:endCxn id="4" idx="0"/>
          </p:cNvCxnSpPr>
          <p:nvPr/>
        </p:nvCxnSpPr>
        <p:spPr>
          <a:xfrm rot="10800000" flipV="1">
            <a:off x="3453973" y="1644650"/>
            <a:ext cx="1188312" cy="490528"/>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2908591" y="2135178"/>
            <a:ext cx="1090764" cy="10541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Spiral</a:t>
            </a:r>
            <a:endParaRPr lang="en-US" dirty="0">
              <a:solidFill>
                <a:schemeClr val="tx1"/>
              </a:solidFill>
            </a:endParaRPr>
          </a:p>
        </p:txBody>
      </p:sp>
      <p:sp>
        <p:nvSpPr>
          <p:cNvPr id="11" name="Oval 10"/>
          <p:cNvSpPr/>
          <p:nvPr/>
        </p:nvSpPr>
        <p:spPr>
          <a:xfrm>
            <a:off x="1270325" y="3903653"/>
            <a:ext cx="929778" cy="89852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tx1"/>
                </a:solidFill>
              </a:rPr>
              <a:t>Field</a:t>
            </a:r>
            <a:endParaRPr lang="en-US" sz="1200" dirty="0">
              <a:solidFill>
                <a:schemeClr val="tx1"/>
              </a:solidFill>
            </a:endParaRPr>
          </a:p>
        </p:txBody>
      </p:sp>
      <p:sp>
        <p:nvSpPr>
          <p:cNvPr id="12" name="Oval 11"/>
          <p:cNvSpPr/>
          <p:nvPr/>
        </p:nvSpPr>
        <p:spPr>
          <a:xfrm>
            <a:off x="2448964" y="3903653"/>
            <a:ext cx="929778" cy="89852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200" dirty="0" smtClean="0">
                <a:solidFill>
                  <a:schemeClr val="tx1"/>
                </a:solidFill>
              </a:rPr>
              <a:t>Field</a:t>
            </a:r>
            <a:endParaRPr lang="en-US" sz="1200" dirty="0">
              <a:solidFill>
                <a:schemeClr val="tx1"/>
              </a:solidFill>
            </a:endParaRPr>
          </a:p>
        </p:txBody>
      </p:sp>
      <p:cxnSp>
        <p:nvCxnSpPr>
          <p:cNvPr id="17" name="Curved Connector 16"/>
          <p:cNvCxnSpPr>
            <a:stCxn id="4" idx="4"/>
            <a:endCxn id="11" idx="0"/>
          </p:cNvCxnSpPr>
          <p:nvPr/>
        </p:nvCxnSpPr>
        <p:spPr>
          <a:xfrm rot="5400000">
            <a:off x="2237407" y="2687086"/>
            <a:ext cx="714375" cy="1718759"/>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1" name="Curved Connector 20"/>
          <p:cNvCxnSpPr>
            <a:stCxn id="4" idx="4"/>
            <a:endCxn id="12" idx="0"/>
          </p:cNvCxnSpPr>
          <p:nvPr/>
        </p:nvCxnSpPr>
        <p:spPr>
          <a:xfrm rot="5400000">
            <a:off x="2826726" y="3276405"/>
            <a:ext cx="714375" cy="540120"/>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Oval 24"/>
          <p:cNvSpPr/>
          <p:nvPr/>
        </p:nvSpPr>
        <p:spPr>
          <a:xfrm>
            <a:off x="3627603" y="3903653"/>
            <a:ext cx="929778" cy="89852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Field</a:t>
            </a:r>
            <a:endParaRPr lang="en-US" sz="1200" dirty="0">
              <a:solidFill>
                <a:schemeClr val="tx1"/>
              </a:solidFill>
            </a:endParaRPr>
          </a:p>
        </p:txBody>
      </p:sp>
      <p:sp>
        <p:nvSpPr>
          <p:cNvPr id="26" name="Oval 25"/>
          <p:cNvSpPr/>
          <p:nvPr/>
        </p:nvSpPr>
        <p:spPr>
          <a:xfrm>
            <a:off x="4806241" y="3903653"/>
            <a:ext cx="929778" cy="89852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Field</a:t>
            </a:r>
          </a:p>
        </p:txBody>
      </p:sp>
      <p:cxnSp>
        <p:nvCxnSpPr>
          <p:cNvPr id="27" name="Curved Connector 26"/>
          <p:cNvCxnSpPr>
            <a:stCxn id="4" idx="4"/>
            <a:endCxn id="25" idx="0"/>
          </p:cNvCxnSpPr>
          <p:nvPr/>
        </p:nvCxnSpPr>
        <p:spPr>
          <a:xfrm rot="16200000" flipH="1">
            <a:off x="3416045" y="3227205"/>
            <a:ext cx="714375" cy="638519"/>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8" name="Curved Connector 27"/>
          <p:cNvCxnSpPr>
            <a:stCxn id="4" idx="4"/>
            <a:endCxn id="26" idx="0"/>
          </p:cNvCxnSpPr>
          <p:nvPr/>
        </p:nvCxnSpPr>
        <p:spPr>
          <a:xfrm rot="16200000" flipH="1">
            <a:off x="4005364" y="2637886"/>
            <a:ext cx="714375" cy="1817157"/>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9" name="Oval 28"/>
          <p:cNvSpPr/>
          <p:nvPr/>
        </p:nvSpPr>
        <p:spPr>
          <a:xfrm>
            <a:off x="6803480" y="2135178"/>
            <a:ext cx="1090764" cy="1054100"/>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tx1"/>
                </a:solidFill>
              </a:rPr>
              <a:t>Spiral</a:t>
            </a:r>
            <a:endParaRPr lang="en-US" dirty="0">
              <a:solidFill>
                <a:schemeClr val="tx1"/>
              </a:solidFill>
            </a:endParaRPr>
          </a:p>
        </p:txBody>
      </p:sp>
      <p:sp>
        <p:nvSpPr>
          <p:cNvPr id="30" name="Oval 29"/>
          <p:cNvSpPr/>
          <p:nvPr/>
        </p:nvSpPr>
        <p:spPr>
          <a:xfrm>
            <a:off x="6216864" y="3903652"/>
            <a:ext cx="929778" cy="89852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Field</a:t>
            </a:r>
          </a:p>
        </p:txBody>
      </p:sp>
      <p:sp>
        <p:nvSpPr>
          <p:cNvPr id="31" name="Oval 30"/>
          <p:cNvSpPr/>
          <p:nvPr/>
        </p:nvSpPr>
        <p:spPr>
          <a:xfrm>
            <a:off x="7551082" y="3903652"/>
            <a:ext cx="929778" cy="898525"/>
          </a:xfrm>
          <a:prstGeom prst="ellipse">
            <a:avLst/>
          </a:prstGeom>
          <a:solidFill>
            <a:schemeClr val="bg1"/>
          </a:solidFill>
          <a:ln>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smtClean="0">
                <a:solidFill>
                  <a:schemeClr val="tx1"/>
                </a:solidFill>
              </a:rPr>
              <a:t>Field</a:t>
            </a:r>
          </a:p>
        </p:txBody>
      </p:sp>
      <p:cxnSp>
        <p:nvCxnSpPr>
          <p:cNvPr id="32" name="Curved Connector 31"/>
          <p:cNvCxnSpPr>
            <a:stCxn id="29" idx="4"/>
            <a:endCxn id="30" idx="0"/>
          </p:cNvCxnSpPr>
          <p:nvPr/>
        </p:nvCxnSpPr>
        <p:spPr>
          <a:xfrm rot="5400000">
            <a:off x="6658121" y="3212911"/>
            <a:ext cx="714374" cy="667109"/>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Curved Connector 32"/>
          <p:cNvCxnSpPr>
            <a:stCxn id="29" idx="4"/>
            <a:endCxn id="31" idx="0"/>
          </p:cNvCxnSpPr>
          <p:nvPr/>
        </p:nvCxnSpPr>
        <p:spPr>
          <a:xfrm rot="16200000" flipH="1">
            <a:off x="7325229" y="3212910"/>
            <a:ext cx="714374" cy="667109"/>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0" name="Curved Connector 39"/>
          <p:cNvCxnSpPr>
            <a:stCxn id="3" idx="6"/>
            <a:endCxn id="29" idx="0"/>
          </p:cNvCxnSpPr>
          <p:nvPr/>
        </p:nvCxnSpPr>
        <p:spPr>
          <a:xfrm>
            <a:off x="6153585" y="1644650"/>
            <a:ext cx="1195277" cy="490528"/>
          </a:xfrm>
          <a:prstGeom prst="curvedConnector2">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3" name="Curved Connector 72"/>
          <p:cNvCxnSpPr>
            <a:stCxn id="31" idx="4"/>
            <a:endCxn id="43" idx="0"/>
          </p:cNvCxnSpPr>
          <p:nvPr/>
        </p:nvCxnSpPr>
        <p:spPr>
          <a:xfrm rot="16200000" flipH="1">
            <a:off x="7724370" y="5093777"/>
            <a:ext cx="621744" cy="38543"/>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6" name="Curved Connector 75"/>
          <p:cNvCxnSpPr>
            <a:stCxn id="30" idx="4"/>
            <a:endCxn id="41" idx="0"/>
          </p:cNvCxnSpPr>
          <p:nvPr/>
        </p:nvCxnSpPr>
        <p:spPr>
          <a:xfrm rot="16200000" flipH="1">
            <a:off x="6502516" y="4981413"/>
            <a:ext cx="621744" cy="263271"/>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9" name="Curved Connector 78"/>
          <p:cNvCxnSpPr>
            <a:stCxn id="26" idx="4"/>
            <a:endCxn id="39" idx="0"/>
          </p:cNvCxnSpPr>
          <p:nvPr/>
        </p:nvCxnSpPr>
        <p:spPr>
          <a:xfrm rot="5400000">
            <a:off x="4687715" y="4840505"/>
            <a:ext cx="621743" cy="545088"/>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2" name="Curved Connector 81"/>
          <p:cNvCxnSpPr>
            <a:stCxn id="25" idx="4"/>
            <a:endCxn id="44" idx="0"/>
          </p:cNvCxnSpPr>
          <p:nvPr/>
        </p:nvCxnSpPr>
        <p:spPr>
          <a:xfrm rot="5400000">
            <a:off x="3543651" y="4875079"/>
            <a:ext cx="621743" cy="475941"/>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5" name="Curved Connector 84"/>
          <p:cNvCxnSpPr>
            <a:stCxn id="12" idx="4"/>
            <a:endCxn id="37" idx="0"/>
          </p:cNvCxnSpPr>
          <p:nvPr/>
        </p:nvCxnSpPr>
        <p:spPr>
          <a:xfrm rot="5400000">
            <a:off x="2399586" y="4909653"/>
            <a:ext cx="621743" cy="406793"/>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8" name="Curved Connector 87"/>
          <p:cNvCxnSpPr>
            <a:stCxn id="11" idx="4"/>
            <a:endCxn id="38" idx="0"/>
          </p:cNvCxnSpPr>
          <p:nvPr/>
        </p:nvCxnSpPr>
        <p:spPr>
          <a:xfrm rot="5400000">
            <a:off x="1255521" y="4944227"/>
            <a:ext cx="621743" cy="337645"/>
          </a:xfrm>
          <a:prstGeom prst="curvedConnector3">
            <a:avLst>
              <a:gd name="adj1" fmla="val 50000"/>
            </a:avLst>
          </a:prstGeom>
          <a:ln w="127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8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par>
                                <p:cTn id="13" presetID="9" presetClass="entr" presetSubtype="0"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dissolve">
                                      <p:cBhvr>
                                        <p:cTn id="15" dur="500"/>
                                        <p:tgtEl>
                                          <p:spTgt spid="4"/>
                                        </p:tgtEl>
                                      </p:cBhvr>
                                    </p:animEffect>
                                  </p:childTnLst>
                                </p:cTn>
                              </p:par>
                              <p:par>
                                <p:cTn id="16" presetID="22" presetClass="entr" presetSubtype="1" fill="hold" nodeType="withEffect">
                                  <p:stCondLst>
                                    <p:cond delay="0"/>
                                  </p:stCondLst>
                                  <p:childTnLst>
                                    <p:set>
                                      <p:cBhvr>
                                        <p:cTn id="17" dur="1" fill="hold">
                                          <p:stCondLst>
                                            <p:cond delay="0"/>
                                          </p:stCondLst>
                                        </p:cTn>
                                        <p:tgtEl>
                                          <p:spTgt spid="40"/>
                                        </p:tgtEl>
                                        <p:attrNameLst>
                                          <p:attrName>style.visibility</p:attrName>
                                        </p:attrNameLst>
                                      </p:cBhvr>
                                      <p:to>
                                        <p:strVal val="visible"/>
                                      </p:to>
                                    </p:set>
                                    <p:animEffect transition="in" filter="wipe(up)">
                                      <p:cBhvr>
                                        <p:cTn id="18" dur="500"/>
                                        <p:tgtEl>
                                          <p:spTgt spid="40"/>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dissolve">
                                      <p:cBhvr>
                                        <p:cTn id="21" dur="500"/>
                                        <p:tgtEl>
                                          <p:spTgt spid="29"/>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1" fill="hold"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up)">
                                      <p:cBhvr>
                                        <p:cTn id="26" dur="500"/>
                                        <p:tgtEl>
                                          <p:spTgt spid="17"/>
                                        </p:tgtEl>
                                      </p:cBhvr>
                                    </p:animEffect>
                                  </p:childTnLst>
                                </p:cTn>
                              </p:par>
                              <p:par>
                                <p:cTn id="27" presetID="9"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dissolve">
                                      <p:cBhvr>
                                        <p:cTn id="29" dur="500"/>
                                        <p:tgtEl>
                                          <p:spTgt spid="11"/>
                                        </p:tgtEl>
                                      </p:cBhvr>
                                    </p:animEffect>
                                  </p:childTnLst>
                                </p:cTn>
                              </p:par>
                              <p:par>
                                <p:cTn id="30" presetID="22" presetClass="entr" presetSubtype="1" fill="hold" nodeType="with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ipe(up)">
                                      <p:cBhvr>
                                        <p:cTn id="32" dur="500"/>
                                        <p:tgtEl>
                                          <p:spTgt spid="21"/>
                                        </p:tgtEl>
                                      </p:cBhvr>
                                    </p:animEffect>
                                  </p:childTnLst>
                                </p:cTn>
                              </p:par>
                              <p:par>
                                <p:cTn id="33" presetID="9" presetClass="entr" presetSubtype="0"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dissolve">
                                      <p:cBhvr>
                                        <p:cTn id="35" dur="500"/>
                                        <p:tgtEl>
                                          <p:spTgt spid="12"/>
                                        </p:tgtEl>
                                      </p:cBhvr>
                                    </p:animEffect>
                                  </p:childTnLst>
                                </p:cTn>
                              </p:par>
                              <p:par>
                                <p:cTn id="36" presetID="22" presetClass="entr" presetSubtype="1" fill="hold" nodeType="withEffect">
                                  <p:stCondLst>
                                    <p:cond delay="0"/>
                                  </p:stCondLst>
                                  <p:childTnLst>
                                    <p:set>
                                      <p:cBhvr>
                                        <p:cTn id="37" dur="1" fill="hold">
                                          <p:stCondLst>
                                            <p:cond delay="0"/>
                                          </p:stCondLst>
                                        </p:cTn>
                                        <p:tgtEl>
                                          <p:spTgt spid="27"/>
                                        </p:tgtEl>
                                        <p:attrNameLst>
                                          <p:attrName>style.visibility</p:attrName>
                                        </p:attrNameLst>
                                      </p:cBhvr>
                                      <p:to>
                                        <p:strVal val="visible"/>
                                      </p:to>
                                    </p:set>
                                    <p:animEffect transition="in" filter="wipe(up)">
                                      <p:cBhvr>
                                        <p:cTn id="38" dur="500"/>
                                        <p:tgtEl>
                                          <p:spTgt spid="27"/>
                                        </p:tgtEl>
                                      </p:cBhvr>
                                    </p:animEffect>
                                  </p:childTnLst>
                                </p:cTn>
                              </p:par>
                              <p:par>
                                <p:cTn id="39" presetID="9" presetClass="entr" presetSubtype="0" fill="hold" grpId="0" nodeType="with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dissolve">
                                      <p:cBhvr>
                                        <p:cTn id="41" dur="500"/>
                                        <p:tgtEl>
                                          <p:spTgt spid="25"/>
                                        </p:tgtEl>
                                      </p:cBhvr>
                                    </p:animEffect>
                                  </p:childTnLst>
                                </p:cTn>
                              </p:par>
                              <p:par>
                                <p:cTn id="42" presetID="22" presetClass="entr" presetSubtype="1"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up)">
                                      <p:cBhvr>
                                        <p:cTn id="44" dur="500"/>
                                        <p:tgtEl>
                                          <p:spTgt spid="28"/>
                                        </p:tgtEl>
                                      </p:cBhvr>
                                    </p:animEffect>
                                  </p:childTnLst>
                                </p:cTn>
                              </p:par>
                              <p:par>
                                <p:cTn id="45" presetID="9"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dissolve">
                                      <p:cBhvr>
                                        <p:cTn id="47" dur="500"/>
                                        <p:tgtEl>
                                          <p:spTgt spid="26"/>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up)">
                                      <p:cBhvr>
                                        <p:cTn id="52" dur="500"/>
                                        <p:tgtEl>
                                          <p:spTgt spid="32"/>
                                        </p:tgtEl>
                                      </p:cBhvr>
                                    </p:animEffect>
                                  </p:childTnLst>
                                </p:cTn>
                              </p:par>
                              <p:par>
                                <p:cTn id="53" presetID="22" presetClass="entr" presetSubtype="1"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up)">
                                      <p:cBhvr>
                                        <p:cTn id="55" dur="500"/>
                                        <p:tgtEl>
                                          <p:spTgt spid="33"/>
                                        </p:tgtEl>
                                      </p:cBhvr>
                                    </p:animEffect>
                                  </p:childTnLst>
                                </p:cTn>
                              </p:par>
                              <p:par>
                                <p:cTn id="56" presetID="9" presetClass="entr" presetSubtype="0" fill="hold" grpId="0" nodeType="withEffect">
                                  <p:stCondLst>
                                    <p:cond delay="0"/>
                                  </p:stCondLst>
                                  <p:childTnLst>
                                    <p:set>
                                      <p:cBhvr>
                                        <p:cTn id="57" dur="1" fill="hold">
                                          <p:stCondLst>
                                            <p:cond delay="0"/>
                                          </p:stCondLst>
                                        </p:cTn>
                                        <p:tgtEl>
                                          <p:spTgt spid="30"/>
                                        </p:tgtEl>
                                        <p:attrNameLst>
                                          <p:attrName>style.visibility</p:attrName>
                                        </p:attrNameLst>
                                      </p:cBhvr>
                                      <p:to>
                                        <p:strVal val="visible"/>
                                      </p:to>
                                    </p:set>
                                    <p:animEffect transition="in" filter="dissolve">
                                      <p:cBhvr>
                                        <p:cTn id="58" dur="500"/>
                                        <p:tgtEl>
                                          <p:spTgt spid="30"/>
                                        </p:tgtEl>
                                      </p:cBhvr>
                                    </p:animEffect>
                                  </p:childTnLst>
                                </p:cTn>
                              </p:par>
                              <p:par>
                                <p:cTn id="59" presetID="9" presetClass="entr" presetSubtype="0" fill="hold" grpId="0" nodeType="with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dissolve">
                                      <p:cBhvr>
                                        <p:cTn id="61" dur="500"/>
                                        <p:tgtEl>
                                          <p:spTgt spid="31"/>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nodeType="click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500"/>
                                        <p:tgtEl>
                                          <p:spTgt spid="35"/>
                                        </p:tgtEl>
                                      </p:cBhvr>
                                    </p:animEffect>
                                  </p:childTnLst>
                                </p:cTn>
                              </p:par>
                              <p:par>
                                <p:cTn id="67" presetID="22" presetClass="entr" presetSubtype="1" fill="hold" nodeType="withEffect">
                                  <p:stCondLst>
                                    <p:cond delay="0"/>
                                  </p:stCondLst>
                                  <p:childTnLst>
                                    <p:set>
                                      <p:cBhvr>
                                        <p:cTn id="68" dur="1" fill="hold">
                                          <p:stCondLst>
                                            <p:cond delay="0"/>
                                          </p:stCondLst>
                                        </p:cTn>
                                        <p:tgtEl>
                                          <p:spTgt spid="73"/>
                                        </p:tgtEl>
                                        <p:attrNameLst>
                                          <p:attrName>style.visibility</p:attrName>
                                        </p:attrNameLst>
                                      </p:cBhvr>
                                      <p:to>
                                        <p:strVal val="visible"/>
                                      </p:to>
                                    </p:set>
                                    <p:animEffect transition="in" filter="wipe(up)">
                                      <p:cBhvr>
                                        <p:cTn id="69" dur="500"/>
                                        <p:tgtEl>
                                          <p:spTgt spid="73"/>
                                        </p:tgtEl>
                                      </p:cBhvr>
                                    </p:animEffect>
                                  </p:childTnLst>
                                </p:cTn>
                              </p:par>
                              <p:par>
                                <p:cTn id="70" presetID="22" presetClass="entr" presetSubtype="1" fill="hold" nodeType="withEffect">
                                  <p:stCondLst>
                                    <p:cond delay="0"/>
                                  </p:stCondLst>
                                  <p:childTnLst>
                                    <p:set>
                                      <p:cBhvr>
                                        <p:cTn id="71" dur="1" fill="hold">
                                          <p:stCondLst>
                                            <p:cond delay="0"/>
                                          </p:stCondLst>
                                        </p:cTn>
                                        <p:tgtEl>
                                          <p:spTgt spid="76"/>
                                        </p:tgtEl>
                                        <p:attrNameLst>
                                          <p:attrName>style.visibility</p:attrName>
                                        </p:attrNameLst>
                                      </p:cBhvr>
                                      <p:to>
                                        <p:strVal val="visible"/>
                                      </p:to>
                                    </p:set>
                                    <p:animEffect transition="in" filter="wipe(up)">
                                      <p:cBhvr>
                                        <p:cTn id="72" dur="500"/>
                                        <p:tgtEl>
                                          <p:spTgt spid="76"/>
                                        </p:tgtEl>
                                      </p:cBhvr>
                                    </p:animEffect>
                                  </p:childTnLst>
                                </p:cTn>
                              </p:par>
                              <p:par>
                                <p:cTn id="73" presetID="22" presetClass="entr" presetSubtype="1" fill="hold"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wipe(up)">
                                      <p:cBhvr>
                                        <p:cTn id="75" dur="500"/>
                                        <p:tgtEl>
                                          <p:spTgt spid="79"/>
                                        </p:tgtEl>
                                      </p:cBhvr>
                                    </p:animEffect>
                                  </p:childTnLst>
                                </p:cTn>
                              </p:par>
                              <p:par>
                                <p:cTn id="76" presetID="22" presetClass="entr" presetSubtype="1" fill="hold" nodeType="with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wipe(up)">
                                      <p:cBhvr>
                                        <p:cTn id="78" dur="500"/>
                                        <p:tgtEl>
                                          <p:spTgt spid="82"/>
                                        </p:tgtEl>
                                      </p:cBhvr>
                                    </p:animEffect>
                                  </p:childTnLst>
                                </p:cTn>
                              </p:par>
                              <p:par>
                                <p:cTn id="79" presetID="22" presetClass="entr" presetSubtype="1" fill="hold" nodeType="withEffect">
                                  <p:stCondLst>
                                    <p:cond delay="0"/>
                                  </p:stCondLst>
                                  <p:childTnLst>
                                    <p:set>
                                      <p:cBhvr>
                                        <p:cTn id="80" dur="1" fill="hold">
                                          <p:stCondLst>
                                            <p:cond delay="0"/>
                                          </p:stCondLst>
                                        </p:cTn>
                                        <p:tgtEl>
                                          <p:spTgt spid="85"/>
                                        </p:tgtEl>
                                        <p:attrNameLst>
                                          <p:attrName>style.visibility</p:attrName>
                                        </p:attrNameLst>
                                      </p:cBhvr>
                                      <p:to>
                                        <p:strVal val="visible"/>
                                      </p:to>
                                    </p:set>
                                    <p:animEffect transition="in" filter="wipe(up)">
                                      <p:cBhvr>
                                        <p:cTn id="81" dur="500"/>
                                        <p:tgtEl>
                                          <p:spTgt spid="85"/>
                                        </p:tgtEl>
                                      </p:cBhvr>
                                    </p:animEffect>
                                  </p:childTnLst>
                                </p:cTn>
                              </p:par>
                              <p:par>
                                <p:cTn id="82" presetID="22" presetClass="entr" presetSubtype="1" fill="hold" nodeType="withEffect">
                                  <p:stCondLst>
                                    <p:cond delay="0"/>
                                  </p:stCondLst>
                                  <p:childTnLst>
                                    <p:set>
                                      <p:cBhvr>
                                        <p:cTn id="83" dur="1" fill="hold">
                                          <p:stCondLst>
                                            <p:cond delay="0"/>
                                          </p:stCondLst>
                                        </p:cTn>
                                        <p:tgtEl>
                                          <p:spTgt spid="88"/>
                                        </p:tgtEl>
                                        <p:attrNameLst>
                                          <p:attrName>style.visibility</p:attrName>
                                        </p:attrNameLst>
                                      </p:cBhvr>
                                      <p:to>
                                        <p:strVal val="visible"/>
                                      </p:to>
                                    </p:set>
                                    <p:animEffect transition="in" filter="wipe(up)">
                                      <p:cBhvr>
                                        <p:cTn id="84" dur="500"/>
                                        <p:tgtEl>
                                          <p:spTgt spid="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11" grpId="0" animBg="1"/>
      <p:bldP spid="12" grpId="0" animBg="1"/>
      <p:bldP spid="25" grpId="0" animBg="1"/>
      <p:bldP spid="26" grpId="0" animBg="1"/>
      <p:bldP spid="29" grpId="0" animBg="1"/>
      <p:bldP spid="30" grpId="0" animBg="1"/>
      <p:bldP spid="3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178" y="336425"/>
            <a:ext cx="8528422" cy="469340"/>
          </a:xfrm>
        </p:spPr>
        <p:txBody>
          <a:bodyPr>
            <a:normAutofit fontScale="90000"/>
          </a:bodyPr>
          <a:lstStyle/>
          <a:p>
            <a:r>
              <a:rPr lang="en-US" dirty="0" smtClean="0"/>
              <a:t>Spiral = Concepts To Address Documentation Need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910"/>
            <a:ext cx="8448203" cy="4749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142442" y="2785885"/>
            <a:ext cx="4766690" cy="523220"/>
          </a:xfrm>
          <a:prstGeom prst="rect">
            <a:avLst/>
          </a:prstGeom>
          <a:solidFill>
            <a:schemeClr val="bg1"/>
          </a:solidFill>
          <a:ln w="3175">
            <a:solidFill>
              <a:schemeClr val="tx1"/>
            </a:solidFill>
          </a:ln>
          <a:effectLst>
            <a:outerShdw blurRad="50800" dist="38100" dir="2700000" algn="tl" rotWithShape="0">
              <a:prstClr val="black">
                <a:alpha val="40000"/>
              </a:prstClr>
            </a:outerShdw>
          </a:effectLst>
        </p:spPr>
        <p:txBody>
          <a:bodyPr wrap="none" rtlCol="0">
            <a:spAutoFit/>
          </a:bodyPr>
          <a:lstStyle/>
          <a:p>
            <a:r>
              <a:rPr lang="en-US" sz="2800" dirty="0" smtClean="0"/>
              <a:t>Opportunities for improvement</a:t>
            </a:r>
            <a:endParaRPr lang="en-US" sz="2800" dirty="0"/>
          </a:p>
        </p:txBody>
      </p:sp>
    </p:spTree>
    <p:extLst>
      <p:ext uri="{BB962C8B-B14F-4D97-AF65-F5344CB8AC3E}">
        <p14:creationId xmlns:p14="http://schemas.microsoft.com/office/powerpoint/2010/main" val="25504220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61" name="Group 613"/>
          <p:cNvGraphicFramePr>
            <a:graphicFrameLocks noGrp="1"/>
          </p:cNvGraphicFramePr>
          <p:nvPr>
            <p:extLst>
              <p:ext uri="{D42A27DB-BD31-4B8C-83A1-F6EECF244321}">
                <p14:modId xmlns:p14="http://schemas.microsoft.com/office/powerpoint/2010/main" val="1500752065"/>
              </p:ext>
            </p:extLst>
          </p:nvPr>
        </p:nvGraphicFramePr>
        <p:xfrm>
          <a:off x="749300" y="1169988"/>
          <a:ext cx="7724140" cy="4473439"/>
        </p:xfrm>
        <a:graphic>
          <a:graphicData uri="http://schemas.openxmlformats.org/drawingml/2006/table">
            <a:tbl>
              <a:tblPr/>
              <a:tblGrid>
                <a:gridCol w="1524323"/>
                <a:gridCol w="1292537"/>
                <a:gridCol w="1272540"/>
                <a:gridCol w="1257300"/>
                <a:gridCol w="1196340"/>
                <a:gridCol w="1181100"/>
              </a:tblGrid>
              <a:tr h="42097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Spiral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None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0-33%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34-66%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67-99%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400" b="0" i="0" u="none" strike="noStrike" cap="none" normalizeH="0" baseline="0" dirty="0" smtClean="0">
                          <a:ln>
                            <a:noFill/>
                          </a:ln>
                          <a:solidFill>
                            <a:schemeClr val="tx1"/>
                          </a:solidFill>
                          <a:effectLst/>
                          <a:latin typeface="+mn-lt"/>
                        </a:rPr>
                        <a:t>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483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Identification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02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Connection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616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Extent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1829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Distribution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8305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Description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504554">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Content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954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Lineage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2568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Acquisition</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200" b="0" i="0" u="none" strike="noStrike" cap="none" normalizeH="0" baseline="0" dirty="0" smtClean="0">
                          <a:ln>
                            <a:noFill/>
                          </a:ln>
                          <a:solidFill>
                            <a:schemeClr val="tx1"/>
                          </a:solidFill>
                          <a:effectLst/>
                          <a:latin typeface="+mn-lt"/>
                        </a:rPr>
                        <a:t>Information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1577" name="Text Box 250"/>
          <p:cNvSpPr txBox="1">
            <a:spLocks noChangeArrowheads="1"/>
          </p:cNvSpPr>
          <p:nvPr/>
        </p:nvSpPr>
        <p:spPr bwMode="auto">
          <a:xfrm>
            <a:off x="627063" y="5713413"/>
            <a:ext cx="3381375" cy="641350"/>
          </a:xfrm>
          <a:prstGeom prst="rect">
            <a:avLst/>
          </a:prstGeom>
          <a:noFill/>
          <a:ln w="9525">
            <a:noFill/>
            <a:miter lim="800000"/>
            <a:headEnd/>
            <a:tailEnd/>
          </a:ln>
        </p:spPr>
        <p:txBody>
          <a:bodyPr wrap="none">
            <a:prstTxWarp prst="textNoShape">
              <a:avLst/>
            </a:prstTxWarp>
            <a:spAutoFit/>
          </a:bodyPr>
          <a:lstStyle/>
          <a:p>
            <a:r>
              <a:rPr lang="en-US" dirty="0">
                <a:latin typeface="Calibri" pitchFamily="-72" charset="0"/>
              </a:rPr>
              <a:t>Metadata Evaluation for Dataset X</a:t>
            </a:r>
          </a:p>
          <a:p>
            <a:r>
              <a:rPr lang="en-US" dirty="0">
                <a:latin typeface="Calibri" pitchFamily="-72" charset="0"/>
              </a:rPr>
              <a:t>Date: </a:t>
            </a:r>
            <a:r>
              <a:rPr lang="en-US" dirty="0" smtClean="0">
                <a:latin typeface="Calibri" pitchFamily="-72" charset="0"/>
              </a:rPr>
              <a:t>2012/08/14  </a:t>
            </a:r>
            <a:endParaRPr lang="en-US" dirty="0">
              <a:latin typeface="Calibri" pitchFamily="-72" charset="0"/>
            </a:endParaRPr>
          </a:p>
        </p:txBody>
      </p:sp>
      <p:sp>
        <p:nvSpPr>
          <p:cNvPr id="5" name="Rectangle 4"/>
          <p:cNvSpPr/>
          <p:nvPr/>
        </p:nvSpPr>
        <p:spPr>
          <a:xfrm>
            <a:off x="2308225" y="1600200"/>
            <a:ext cx="1208088" cy="471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a:xfrm>
            <a:off x="2301875" y="2095500"/>
            <a:ext cx="1206500" cy="471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a:xfrm>
            <a:off x="2308225" y="2598738"/>
            <a:ext cx="1208088" cy="4699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ectangle 7"/>
          <p:cNvSpPr/>
          <p:nvPr/>
        </p:nvSpPr>
        <p:spPr>
          <a:xfrm>
            <a:off x="2301875" y="3124277"/>
            <a:ext cx="1206500" cy="4699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 name="Rectangle 8"/>
          <p:cNvSpPr/>
          <p:nvPr/>
        </p:nvSpPr>
        <p:spPr>
          <a:xfrm>
            <a:off x="2308225" y="4106940"/>
            <a:ext cx="1208088" cy="469900"/>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 name="Rectangle 9"/>
          <p:cNvSpPr/>
          <p:nvPr/>
        </p:nvSpPr>
        <p:spPr>
          <a:xfrm>
            <a:off x="2308225" y="4616527"/>
            <a:ext cx="1208088" cy="471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Rectangle 10"/>
          <p:cNvSpPr/>
          <p:nvPr/>
        </p:nvSpPr>
        <p:spPr>
          <a:xfrm>
            <a:off x="2301875" y="5142570"/>
            <a:ext cx="1206500" cy="471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Rectangle 11"/>
          <p:cNvSpPr/>
          <p:nvPr/>
        </p:nvSpPr>
        <p:spPr>
          <a:xfrm>
            <a:off x="2308225" y="3603702"/>
            <a:ext cx="1208088" cy="471488"/>
          </a:xfrm>
          <a:prstGeom prst="rect">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b="1" dirty="0"/>
          </a:p>
        </p:txBody>
      </p:sp>
      <p:sp>
        <p:nvSpPr>
          <p:cNvPr id="21587" name="Rectangle 1107"/>
          <p:cNvSpPr>
            <a:spLocks noGrp="1"/>
          </p:cNvSpPr>
          <p:nvPr>
            <p:ph type="title" idx="4294967295"/>
          </p:nvPr>
        </p:nvSpPr>
        <p:spPr>
          <a:xfrm>
            <a:off x="355600" y="261938"/>
            <a:ext cx="4835525" cy="685800"/>
          </a:xfrm>
        </p:spPr>
        <p:txBody>
          <a:bodyPr>
            <a:noAutofit/>
          </a:bodyPr>
          <a:lstStyle/>
          <a:p>
            <a:pPr algn="l"/>
            <a:r>
              <a:rPr lang="en-US" sz="3200" dirty="0"/>
              <a:t>Spirals and Rubrics</a:t>
            </a:r>
          </a:p>
        </p:txBody>
      </p:sp>
      <p:sp>
        <p:nvSpPr>
          <p:cNvPr id="13" name="Right Arrow 12"/>
          <p:cNvSpPr/>
          <p:nvPr/>
        </p:nvSpPr>
        <p:spPr bwMode="auto">
          <a:xfrm>
            <a:off x="2087562" y="2895600"/>
            <a:ext cx="6218237" cy="1447800"/>
          </a:xfrm>
          <a:prstGeom prst="rightArrow">
            <a:avLst/>
          </a:prstGeom>
          <a:solidFill>
            <a:schemeClr val="bg1"/>
          </a:solidFill>
          <a:ln w="9525" cap="flat" cmpd="sng" algn="ctr">
            <a:solidFill>
              <a:schemeClr val="tx1"/>
            </a:solidFill>
            <a:prstDash val="solid"/>
            <a:round/>
            <a:headEnd type="none" w="med" len="med"/>
            <a:tailEnd type="none" w="med" len="med"/>
          </a:ln>
          <a:effectLst/>
        </p:spPr>
        <p:txBody>
          <a:bodyPr anchor="ctr"/>
          <a:lstStyle/>
          <a:p>
            <a:pPr algn="ctr">
              <a:defRPr/>
            </a:pPr>
            <a:r>
              <a:rPr lang="en-US" sz="2800" dirty="0">
                <a:latin typeface="+mn-lt"/>
              </a:rPr>
              <a:t>Progress</a:t>
            </a:r>
          </a:p>
        </p:txBody>
      </p:sp>
      <p:sp>
        <p:nvSpPr>
          <p:cNvPr id="14" name="Up-Down Arrow 7"/>
          <p:cNvSpPr>
            <a:spLocks noChangeArrowheads="1"/>
          </p:cNvSpPr>
          <p:nvPr/>
        </p:nvSpPr>
        <p:spPr bwMode="auto">
          <a:xfrm>
            <a:off x="1219200" y="1660524"/>
            <a:ext cx="609600" cy="3825875"/>
          </a:xfrm>
          <a:prstGeom prst="upDownArrow">
            <a:avLst>
              <a:gd name="adj1" fmla="val 50000"/>
              <a:gd name="adj2" fmla="val 49997"/>
            </a:avLst>
          </a:prstGeom>
          <a:solidFill>
            <a:schemeClr val="bg1"/>
          </a:solidFill>
          <a:ln w="9525" algn="ctr">
            <a:solidFill>
              <a:schemeClr val="tx1"/>
            </a:solidFill>
            <a:round/>
            <a:headEnd/>
            <a:tailEnd/>
          </a:ln>
        </p:spPr>
        <p:txBody>
          <a:bodyPr anchor="ctr" anchorCtr="0"/>
          <a:lstStyle/>
          <a:p>
            <a:pPr algn="ctr">
              <a:defRPr/>
            </a:pPr>
            <a:r>
              <a:rPr lang="en-US" sz="2000" dirty="0">
                <a:latin typeface="+mn-lt"/>
              </a:rPr>
              <a:t>G</a:t>
            </a:r>
          </a:p>
          <a:p>
            <a:pPr algn="ctr">
              <a:defRPr/>
            </a:pPr>
            <a:r>
              <a:rPr lang="en-US" sz="2000" dirty="0">
                <a:latin typeface="+mn-lt"/>
              </a:rPr>
              <a:t>O</a:t>
            </a:r>
          </a:p>
          <a:p>
            <a:pPr algn="ctr">
              <a:defRPr/>
            </a:pPr>
            <a:r>
              <a:rPr lang="en-US" sz="2000" dirty="0">
                <a:latin typeface="+mn-lt"/>
              </a:rPr>
              <a:t>A</a:t>
            </a:r>
          </a:p>
          <a:p>
            <a:pPr algn="ctr">
              <a:defRPr/>
            </a:pPr>
            <a:r>
              <a:rPr lang="en-US" sz="2000" dirty="0" smtClean="0">
                <a:latin typeface="+mn-lt"/>
              </a:rPr>
              <a:t>L</a:t>
            </a:r>
          </a:p>
          <a:p>
            <a:pPr algn="ctr">
              <a:defRPr/>
            </a:pPr>
            <a:endParaRPr lang="en-US" sz="2000" dirty="0">
              <a:latin typeface="+mn-lt"/>
            </a:endParaRPr>
          </a:p>
          <a:p>
            <a:pPr algn="ctr">
              <a:defRPr/>
            </a:pPr>
            <a:r>
              <a:rPr lang="en-US" sz="2000" dirty="0">
                <a:latin typeface="+mn-lt"/>
              </a:rPr>
              <a:t>S</a:t>
            </a:r>
          </a:p>
        </p:txBody>
      </p:sp>
      <p:sp>
        <p:nvSpPr>
          <p:cNvPr id="15" name="TextBox 14"/>
          <p:cNvSpPr txBox="1"/>
          <p:nvPr/>
        </p:nvSpPr>
        <p:spPr>
          <a:xfrm>
            <a:off x="4748213" y="5713413"/>
            <a:ext cx="4078287" cy="923330"/>
          </a:xfrm>
          <a:prstGeom prst="rect">
            <a:avLst/>
          </a:prstGeom>
          <a:solidFill>
            <a:schemeClr val="bg1"/>
          </a:solidFill>
          <a:ln>
            <a:noFill/>
          </a:ln>
        </p:spPr>
        <p:txBody>
          <a:bodyPr wrap="square">
            <a:spAutoFit/>
          </a:bodyPr>
          <a:lstStyle/>
          <a:p>
            <a:pPr>
              <a:defRPr/>
            </a:pPr>
            <a:r>
              <a:rPr lang="en-US" dirty="0">
                <a:latin typeface="+mn-lt"/>
              </a:rPr>
              <a:t>Each record has a score that can be calculated using a consistent, standard tool</a:t>
            </a:r>
          </a:p>
        </p:txBody>
      </p:sp>
    </p:spTree>
    <p:extLst>
      <p:ext uri="{BB962C8B-B14F-4D97-AF65-F5344CB8AC3E}">
        <p14:creationId xmlns:p14="http://schemas.microsoft.com/office/powerpoint/2010/main" val="300812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left)">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1" nodeType="click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63" presetClass="path" presetSubtype="0" accel="50000" decel="50000" fill="hold" grpId="0" nodeType="withEffect">
                                  <p:stCondLst>
                                    <p:cond delay="0"/>
                                  </p:stCondLst>
                                  <p:childTnLst>
                                    <p:animMotion origin="layout" path="M 4.44444E-6 -2.59259E-6 L 0.54566 -2.59259E-6 " pathEditMode="relative" rAng="0" ptsTypes="AA">
                                      <p:cBhvr>
                                        <p:cTn id="24" dur="2000" fill="hold"/>
                                        <p:tgtEl>
                                          <p:spTgt spid="5"/>
                                        </p:tgtEl>
                                        <p:attrNameLst>
                                          <p:attrName>ppt_x</p:attrName>
                                          <p:attrName>ppt_y</p:attrName>
                                        </p:attrNameLst>
                                      </p:cBhvr>
                                      <p:rCtr x="273" y="0"/>
                                    </p:animMotion>
                                  </p:childTnLst>
                                </p:cTn>
                              </p:par>
                              <p:par>
                                <p:cTn id="25" presetID="63" presetClass="path" presetSubtype="0" accel="50000" decel="50000" fill="hold" grpId="0" nodeType="withEffect">
                                  <p:stCondLst>
                                    <p:cond delay="0"/>
                                  </p:stCondLst>
                                  <p:childTnLst>
                                    <p:animMotion origin="layout" path="M 2.5E-6 -4.81481E-6 L 0.54618 -4.81481E-6 " pathEditMode="relative" rAng="0" ptsTypes="AA">
                                      <p:cBhvr>
                                        <p:cTn id="26" dur="2000" fill="hold"/>
                                        <p:tgtEl>
                                          <p:spTgt spid="6"/>
                                        </p:tgtEl>
                                        <p:attrNameLst>
                                          <p:attrName>ppt_x</p:attrName>
                                          <p:attrName>ppt_y</p:attrName>
                                        </p:attrNameLst>
                                      </p:cBhvr>
                                      <p:rCtr x="273" y="0"/>
                                    </p:animMotion>
                                  </p:childTnLst>
                                </p:cTn>
                              </p:par>
                              <p:par>
                                <p:cTn id="27" presetID="63" presetClass="path" presetSubtype="0" accel="50000" decel="50000" fill="hold" grpId="0" nodeType="withEffect">
                                  <p:stCondLst>
                                    <p:cond delay="0"/>
                                  </p:stCondLst>
                                  <p:childTnLst>
                                    <p:animMotion origin="layout" path="M 4.44444E-6 -4.44444E-6 L 0.54531 -4.44444E-6 " pathEditMode="relative" rAng="0" ptsTypes="AA">
                                      <p:cBhvr>
                                        <p:cTn id="28" dur="2000" fill="hold"/>
                                        <p:tgtEl>
                                          <p:spTgt spid="7"/>
                                        </p:tgtEl>
                                        <p:attrNameLst>
                                          <p:attrName>ppt_x</p:attrName>
                                          <p:attrName>ppt_y</p:attrName>
                                        </p:attrNameLst>
                                      </p:cBhvr>
                                      <p:rCtr x="273" y="0"/>
                                    </p:animMotion>
                                  </p:childTnLst>
                                </p:cTn>
                              </p:par>
                              <p:par>
                                <p:cTn id="29" presetID="63" presetClass="path" presetSubtype="0" accel="50000" decel="50000" fill="hold" grpId="0" nodeType="withEffect">
                                  <p:stCondLst>
                                    <p:cond delay="0"/>
                                  </p:stCondLst>
                                  <p:childTnLst>
                                    <p:animMotion origin="layout" path="M 1.66667E-6 -4.07407E-6 L 0.41493 -4.07407E-6 " pathEditMode="relative" rAng="0" ptsTypes="AA">
                                      <p:cBhvr>
                                        <p:cTn id="30" dur="2000" fill="hold"/>
                                        <p:tgtEl>
                                          <p:spTgt spid="8"/>
                                        </p:tgtEl>
                                        <p:attrNameLst>
                                          <p:attrName>ppt_x</p:attrName>
                                          <p:attrName>ppt_y</p:attrName>
                                        </p:attrNameLst>
                                      </p:cBhvr>
                                      <p:rCtr x="207" y="0"/>
                                    </p:animMotion>
                                  </p:childTnLst>
                                </p:cTn>
                              </p:par>
                              <p:par>
                                <p:cTn id="31" presetID="63" presetClass="path" presetSubtype="0" accel="50000" decel="50000" fill="hold" grpId="0" nodeType="withEffect">
                                  <p:stCondLst>
                                    <p:cond delay="0"/>
                                  </p:stCondLst>
                                  <p:childTnLst>
                                    <p:animMotion origin="layout" path="M 3.05556E-6 -1.48148E-6 L 0.2809 -1.48148E-6 " pathEditMode="relative" rAng="0" ptsTypes="AA">
                                      <p:cBhvr>
                                        <p:cTn id="32" dur="2000" fill="hold"/>
                                        <p:tgtEl>
                                          <p:spTgt spid="12"/>
                                        </p:tgtEl>
                                        <p:attrNameLst>
                                          <p:attrName>ppt_x</p:attrName>
                                          <p:attrName>ppt_y</p:attrName>
                                        </p:attrNameLst>
                                      </p:cBhvr>
                                      <p:rCtr x="140" y="0"/>
                                    </p:animMotion>
                                  </p:childTnLst>
                                </p:cTn>
                              </p:par>
                              <p:par>
                                <p:cTn id="33" presetID="63" presetClass="path" presetSubtype="0" accel="50000" decel="50000" fill="hold" grpId="0" nodeType="withEffect">
                                  <p:stCondLst>
                                    <p:cond delay="0"/>
                                  </p:stCondLst>
                                  <p:childTnLst>
                                    <p:animMotion origin="layout" path="M -2.77778E-6 -1.11111E-6 L 0.14236 -1.11111E-6 " pathEditMode="relative" rAng="0" ptsTypes="AA">
                                      <p:cBhvr>
                                        <p:cTn id="34" dur="2000" fill="hold"/>
                                        <p:tgtEl>
                                          <p:spTgt spid="9"/>
                                        </p:tgtEl>
                                        <p:attrNameLst>
                                          <p:attrName>ppt_x</p:attrName>
                                          <p:attrName>ppt_y</p:attrName>
                                        </p:attrNameLst>
                                      </p:cBhvr>
                                      <p:rCtr x="71" y="0"/>
                                    </p:animMotion>
                                  </p:childTnLst>
                                </p:cTn>
                              </p:par>
                              <p:par>
                                <p:cTn id="35" presetID="63" presetClass="path" presetSubtype="0" accel="50000" decel="50000" fill="hold" grpId="0" nodeType="withEffect">
                                  <p:stCondLst>
                                    <p:cond delay="0"/>
                                  </p:stCondLst>
                                  <p:childTnLst>
                                    <p:animMotion origin="layout" path="M -2.77778E-6 3.33333E-6 L 0.41163 3.33333E-6 " pathEditMode="relative" rAng="0" ptsTypes="AA">
                                      <p:cBhvr>
                                        <p:cTn id="36" dur="2000" fill="hold"/>
                                        <p:tgtEl>
                                          <p:spTgt spid="10"/>
                                        </p:tgtEl>
                                        <p:attrNameLst>
                                          <p:attrName>ppt_x</p:attrName>
                                          <p:attrName>ppt_y</p:attrName>
                                        </p:attrNameLst>
                                      </p:cBhvr>
                                      <p:rCtr x="206" y="0"/>
                                    </p:animMotion>
                                  </p:childTnLst>
                                </p:cTn>
                              </p:par>
                              <p:par>
                                <p:cTn id="37" presetID="63" presetClass="path" presetSubtype="0" accel="50000" decel="50000" fill="hold" grpId="0" nodeType="withEffect">
                                  <p:stCondLst>
                                    <p:cond delay="0"/>
                                  </p:stCondLst>
                                  <p:childTnLst>
                                    <p:animMotion origin="layout" path="M 1.66667E-6 -3.35956E-6 L 0.27847 -3.35956E-6 " pathEditMode="relative" rAng="0" ptsTypes="AA">
                                      <p:cBhvr>
                                        <p:cTn id="38" dur="2000" fill="hold"/>
                                        <p:tgtEl>
                                          <p:spTgt spid="11"/>
                                        </p:tgtEl>
                                        <p:attrNameLst>
                                          <p:attrName>ppt_x</p:attrName>
                                          <p:attrName>ppt_y</p:attrName>
                                        </p:attrNameLst>
                                      </p:cBhvr>
                                      <p:rCtr x="1392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2" grpId="0" animBg="1"/>
      <p:bldP spid="13" grpId="0" animBg="1"/>
      <p:bldP spid="13" grpId="1" animBg="1"/>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6178" y="588213"/>
            <a:ext cx="8528422" cy="469340"/>
          </a:xfrm>
        </p:spPr>
        <p:txBody>
          <a:bodyPr>
            <a:normAutofit fontScale="90000"/>
          </a:bodyPr>
          <a:lstStyle/>
          <a:p>
            <a:r>
              <a:rPr lang="en-US" dirty="0" smtClean="0"/>
              <a:t>Spiral = Concepts That Address Documentation Need</a:t>
            </a:r>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82910"/>
            <a:ext cx="8448203" cy="4749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Oval 2"/>
          <p:cNvSpPr/>
          <p:nvPr/>
        </p:nvSpPr>
        <p:spPr>
          <a:xfrm>
            <a:off x="4452730" y="2358887"/>
            <a:ext cx="516835" cy="53008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 name="Oval 4"/>
          <p:cNvSpPr/>
          <p:nvPr/>
        </p:nvSpPr>
        <p:spPr>
          <a:xfrm>
            <a:off x="1954695" y="4684643"/>
            <a:ext cx="516835" cy="530087"/>
          </a:xfrm>
          <a:prstGeom prst="ellipse">
            <a:avLst/>
          </a:prstGeom>
          <a:noFill/>
          <a:ln w="285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p:cNvSpPr txBox="1"/>
          <p:nvPr/>
        </p:nvSpPr>
        <p:spPr>
          <a:xfrm>
            <a:off x="5420139" y="3488250"/>
            <a:ext cx="1553502" cy="523220"/>
          </a:xfrm>
          <a:prstGeom prst="rect">
            <a:avLst/>
          </a:prstGeom>
          <a:noFill/>
        </p:spPr>
        <p:txBody>
          <a:bodyPr wrap="none" rtlCol="0">
            <a:spAutoFit/>
          </a:bodyPr>
          <a:lstStyle/>
          <a:p>
            <a:r>
              <a:rPr lang="en-US" sz="2800" dirty="0" err="1" smtClean="0"/>
              <a:t>WikiLinks</a:t>
            </a:r>
            <a:endParaRPr lang="en-US" sz="2800" dirty="0"/>
          </a:p>
        </p:txBody>
      </p:sp>
      <p:cxnSp>
        <p:nvCxnSpPr>
          <p:cNvPr id="7" name="Curved Connector 6"/>
          <p:cNvCxnSpPr>
            <a:stCxn id="4" idx="1"/>
            <a:endCxn id="3" idx="4"/>
          </p:cNvCxnSpPr>
          <p:nvPr/>
        </p:nvCxnSpPr>
        <p:spPr>
          <a:xfrm rot="10800000">
            <a:off x="4711149" y="2888974"/>
            <a:ext cx="708991" cy="860886"/>
          </a:xfrm>
          <a:prstGeom prst="curvedConnector2">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1" name="Curved Connector 10"/>
          <p:cNvCxnSpPr>
            <a:stCxn id="4" idx="1"/>
            <a:endCxn id="5" idx="6"/>
          </p:cNvCxnSpPr>
          <p:nvPr/>
        </p:nvCxnSpPr>
        <p:spPr>
          <a:xfrm rot="10800000" flipV="1">
            <a:off x="2471531" y="3749859"/>
            <a:ext cx="2948609" cy="1199827"/>
          </a:xfrm>
          <a:prstGeom prst="curvedConnector3">
            <a:avLst>
              <a:gd name="adj1" fmla="val 50000"/>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36160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right)">
                                      <p:cBhvr>
                                        <p:cTn id="7" dur="500"/>
                                        <p:tgtEl>
                                          <p:spTgt spid="4"/>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par>
                                <p:cTn id="12" presetID="22" presetClass="entr" presetSubtype="2"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wipe(right)">
                                      <p:cBhvr>
                                        <p:cTn id="14" dur="500"/>
                                        <p:tgtEl>
                                          <p:spTgt spid="11"/>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28" y="301454"/>
            <a:ext cx="3035448" cy="496140"/>
          </a:xfrm>
        </p:spPr>
        <p:txBody>
          <a:bodyPr>
            <a:normAutofit fontScale="90000"/>
          </a:bodyPr>
          <a:lstStyle/>
          <a:p>
            <a:pPr algn="l"/>
            <a:r>
              <a:rPr lang="en-US" sz="3200" dirty="0" smtClean="0"/>
              <a:t>Connections</a:t>
            </a:r>
            <a:endParaRPr lang="en-US" sz="3200" dirty="0"/>
          </a:p>
        </p:txBody>
      </p:sp>
      <p:pic>
        <p:nvPicPr>
          <p:cNvPr id="5" name="Picture 4"/>
          <p:cNvPicPr>
            <a:picLocks noChangeAspect="1"/>
          </p:cNvPicPr>
          <p:nvPr/>
        </p:nvPicPr>
        <p:blipFill>
          <a:blip r:embed="rId2"/>
          <a:stretch>
            <a:fillRect/>
          </a:stretch>
        </p:blipFill>
        <p:spPr>
          <a:xfrm>
            <a:off x="454026" y="918888"/>
            <a:ext cx="5885290" cy="4878156"/>
          </a:xfrm>
          <a:prstGeom prst="rect">
            <a:avLst/>
          </a:prstGeom>
          <a:ln w="3175" cmpd="sng">
            <a:solidFill>
              <a:schemeClr val="tx1"/>
            </a:solidFill>
          </a:ln>
        </p:spPr>
      </p:pic>
      <p:pic>
        <p:nvPicPr>
          <p:cNvPr id="4" name="Picture 3"/>
          <p:cNvPicPr>
            <a:picLocks noChangeAspect="1"/>
          </p:cNvPicPr>
          <p:nvPr/>
        </p:nvPicPr>
        <p:blipFill>
          <a:blip r:embed="rId3"/>
          <a:stretch>
            <a:fillRect/>
          </a:stretch>
        </p:blipFill>
        <p:spPr>
          <a:xfrm>
            <a:off x="2818973" y="1525819"/>
            <a:ext cx="5885290" cy="4878156"/>
          </a:xfrm>
          <a:prstGeom prst="rect">
            <a:avLst/>
          </a:prstGeom>
          <a:ln w="3175" cmpd="sng">
            <a:solidFill>
              <a:schemeClr val="tx1"/>
            </a:solidFill>
          </a:ln>
        </p:spPr>
      </p:pic>
    </p:spTree>
    <p:extLst>
      <p:ext uri="{BB962C8B-B14F-4D97-AF65-F5344CB8AC3E}">
        <p14:creationId xmlns:p14="http://schemas.microsoft.com/office/powerpoint/2010/main" val="36673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nodeType="clickEffect">
                                  <p:stCondLst>
                                    <p:cond delay="0"/>
                                  </p:stCondLst>
                                  <p:childTnLst>
                                    <p:animEffect transition="out" filter="fade">
                                      <p:cBhvr>
                                        <p:cTn id="16" dur="500"/>
                                        <p:tgtEl>
                                          <p:spTgt spid="4"/>
                                        </p:tgtEl>
                                      </p:cBhvr>
                                    </p:animEffect>
                                    <p:set>
                                      <p:cBhvr>
                                        <p:cTn id="17"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2809" y="231733"/>
            <a:ext cx="8229600" cy="1143000"/>
          </a:xfrm>
        </p:spPr>
        <p:txBody>
          <a:bodyPr>
            <a:normAutofit/>
          </a:bodyPr>
          <a:lstStyle/>
          <a:p>
            <a:pPr algn="l"/>
            <a:r>
              <a:rPr lang="en-US" sz="3200" dirty="0" smtClean="0"/>
              <a:t>An Integrated Approach to Improving Documentation</a:t>
            </a:r>
            <a:endParaRPr lang="en-US" sz="3200" dirty="0"/>
          </a:p>
        </p:txBody>
      </p:sp>
      <p:grpSp>
        <p:nvGrpSpPr>
          <p:cNvPr id="16" name="Group 15"/>
          <p:cNvGrpSpPr/>
          <p:nvPr/>
        </p:nvGrpSpPr>
        <p:grpSpPr>
          <a:xfrm>
            <a:off x="3967297" y="2833653"/>
            <a:ext cx="1016454" cy="1202269"/>
            <a:chOff x="2373839" y="4010539"/>
            <a:chExt cx="1016454" cy="1202269"/>
          </a:xfrm>
        </p:grpSpPr>
        <p:grpSp>
          <p:nvGrpSpPr>
            <p:cNvPr id="17" name="Group 16"/>
            <p:cNvGrpSpPr/>
            <p:nvPr/>
          </p:nvGrpSpPr>
          <p:grpSpPr>
            <a:xfrm>
              <a:off x="2373839" y="4010539"/>
              <a:ext cx="559254" cy="745069"/>
              <a:chOff x="4569621" y="2674402"/>
              <a:chExt cx="559254" cy="745069"/>
            </a:xfrm>
          </p:grpSpPr>
          <p:sp>
            <p:nvSpPr>
              <p:cNvPr id="78" name="Folded Corner 77"/>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79" name="Straight Connector 78"/>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0" name="Straight Connector 79"/>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1" name="Straight Connector 80"/>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2" name="Straight Connector 81"/>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3" name="Straight Connector 82"/>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4" name="Straight Connector 83"/>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5" name="Straight Connector 84"/>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6" name="Straight Connector 85"/>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7" name="Straight Connector 86"/>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8" name="Straight Connector 87"/>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89" name="Straight Connector 88"/>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0" name="Straight Connector 89"/>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1" name="Straight Connector 90"/>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2" name="Straight Connector 91"/>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4" name="Straight Connector 93"/>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5" name="Straight Connector 94"/>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96" name="Straight Connector 95"/>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nvGrpSpPr>
            <p:cNvPr id="18" name="Group 17"/>
            <p:cNvGrpSpPr/>
            <p:nvPr/>
          </p:nvGrpSpPr>
          <p:grpSpPr>
            <a:xfrm>
              <a:off x="2526239" y="4162939"/>
              <a:ext cx="559254" cy="745069"/>
              <a:chOff x="4569621" y="2674402"/>
              <a:chExt cx="559254" cy="745069"/>
            </a:xfrm>
          </p:grpSpPr>
          <p:sp>
            <p:nvSpPr>
              <p:cNvPr id="59" name="Folded Corner 58"/>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60" name="Straight Connector 59"/>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1" name="Straight Connector 60"/>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2" name="Straight Connector 61"/>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3" name="Straight Connector 62"/>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5" name="Straight Connector 64"/>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6" name="Straight Connector 65"/>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8" name="Straight Connector 67"/>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69" name="Straight Connector 68"/>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0" name="Straight Connector 69"/>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1" name="Straight Connector 70"/>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2" name="Straight Connector 71"/>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3" name="Straight Connector 72"/>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4" name="Straight Connector 73"/>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5" name="Straight Connector 74"/>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77" name="Straight Connector 76"/>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a:off x="2678639" y="4315339"/>
              <a:ext cx="559254" cy="745069"/>
              <a:chOff x="4569621" y="2674402"/>
              <a:chExt cx="559254" cy="745069"/>
            </a:xfrm>
          </p:grpSpPr>
          <p:sp>
            <p:nvSpPr>
              <p:cNvPr id="40" name="Folded Corner 39"/>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41" name="Straight Connector 40"/>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2" name="Straight Connector 41"/>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5" name="Straight Connector 44"/>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2" name="Straight Connector 51"/>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3" name="Straight Connector 52"/>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4" name="Straight Connector 53"/>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5" name="Straight Connector 54"/>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6" name="Straight Connector 55"/>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7" name="Straight Connector 56"/>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58" name="Straight Connector 57"/>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2831039" y="4467739"/>
              <a:ext cx="559254" cy="745069"/>
              <a:chOff x="4569621" y="2674402"/>
              <a:chExt cx="559254" cy="745069"/>
            </a:xfrm>
          </p:grpSpPr>
          <p:sp>
            <p:nvSpPr>
              <p:cNvPr id="21" name="Folded Corner 20"/>
              <p:cNvSpPr/>
              <p:nvPr/>
            </p:nvSpPr>
            <p:spPr>
              <a:xfrm>
                <a:off x="4569621" y="267440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2" name="Straight Connector 21"/>
              <p:cNvCxnSpPr/>
              <p:nvPr/>
            </p:nvCxnSpPr>
            <p:spPr>
              <a:xfrm>
                <a:off x="4623596" y="27304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4646844" y="27680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4646844" y="28055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a:off x="4622240" y="28431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4646844" y="28806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a:off x="4680746" y="29181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8" name="Straight Connector 27"/>
              <p:cNvCxnSpPr/>
              <p:nvPr/>
            </p:nvCxnSpPr>
            <p:spPr>
              <a:xfrm>
                <a:off x="4723442" y="29557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29" name="Straight Connector 28"/>
              <p:cNvCxnSpPr/>
              <p:nvPr/>
            </p:nvCxnSpPr>
            <p:spPr>
              <a:xfrm>
                <a:off x="4698838" y="29932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4623596" y="30308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4625415" y="30683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a:off x="4648663" y="31058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4648663" y="31434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4624059" y="318097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5" name="Straight Connector 34"/>
              <p:cNvCxnSpPr/>
              <p:nvPr/>
            </p:nvCxnSpPr>
            <p:spPr>
              <a:xfrm>
                <a:off x="4648663" y="321851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682565" y="325605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725261" y="329359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700657" y="3331137"/>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625415" y="3368672"/>
                <a:ext cx="202404" cy="0"/>
              </a:xfrm>
              <a:prstGeom prst="line">
                <a:avLst/>
              </a:prstGeom>
              <a:ln w="3175" cmpd="sng">
                <a:solidFill>
                  <a:schemeClr val="tx1"/>
                </a:solidFill>
                <a:prstDash val="dashDot"/>
              </a:ln>
            </p:spPr>
            <p:style>
              <a:lnRef idx="2">
                <a:schemeClr val="accent1"/>
              </a:lnRef>
              <a:fillRef idx="0">
                <a:schemeClr val="accent1"/>
              </a:fillRef>
              <a:effectRef idx="1">
                <a:schemeClr val="accent1"/>
              </a:effectRef>
              <a:fontRef idx="minor">
                <a:schemeClr val="tx1"/>
              </a:fontRef>
            </p:style>
          </p:cxnSp>
        </p:grpSp>
      </p:grpSp>
      <p:grpSp>
        <p:nvGrpSpPr>
          <p:cNvPr id="97" name="Group 96"/>
          <p:cNvGrpSpPr/>
          <p:nvPr/>
        </p:nvGrpSpPr>
        <p:grpSpPr>
          <a:xfrm>
            <a:off x="1151240" y="2833648"/>
            <a:ext cx="1016454" cy="1202278"/>
            <a:chOff x="1151240" y="3979854"/>
            <a:chExt cx="1016454" cy="1202278"/>
          </a:xfrm>
        </p:grpSpPr>
        <p:grpSp>
          <p:nvGrpSpPr>
            <p:cNvPr id="98" name="Group 97"/>
            <p:cNvGrpSpPr/>
            <p:nvPr/>
          </p:nvGrpSpPr>
          <p:grpSpPr>
            <a:xfrm>
              <a:off x="1151240" y="3979854"/>
              <a:ext cx="559254" cy="745078"/>
              <a:chOff x="3234267" y="5278428"/>
              <a:chExt cx="559254" cy="745078"/>
            </a:xfrm>
          </p:grpSpPr>
          <p:sp>
            <p:nvSpPr>
              <p:cNvPr id="132" name="Folded Corner 13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33" name="Straight Connector 13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4" name="Straight Connector 13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5" name="Straight Connector 13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6" name="Straight Connector 13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7" name="Straight Connector 13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8" name="Straight Connector 13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9" name="Straight Connector 13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0" name="Straight Connector 13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41" name="Straight Connector 14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99" name="Group 98"/>
            <p:cNvGrpSpPr/>
            <p:nvPr/>
          </p:nvGrpSpPr>
          <p:grpSpPr>
            <a:xfrm>
              <a:off x="1303640" y="4132254"/>
              <a:ext cx="559254" cy="745078"/>
              <a:chOff x="3234267" y="5278428"/>
              <a:chExt cx="559254" cy="745078"/>
            </a:xfrm>
          </p:grpSpPr>
          <p:sp>
            <p:nvSpPr>
              <p:cNvPr id="122" name="Folded Corner 12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23" name="Straight Connector 12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4" name="Straight Connector 12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5" name="Straight Connector 12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6" name="Straight Connector 12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7" name="Straight Connector 12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8" name="Straight Connector 12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9" name="Straight Connector 12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0" name="Straight Connector 12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31" name="Straight Connector 13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0" name="Group 99"/>
            <p:cNvGrpSpPr/>
            <p:nvPr/>
          </p:nvGrpSpPr>
          <p:grpSpPr>
            <a:xfrm>
              <a:off x="1456040" y="4284654"/>
              <a:ext cx="559254" cy="745078"/>
              <a:chOff x="3234267" y="5278428"/>
              <a:chExt cx="559254" cy="745078"/>
            </a:xfrm>
          </p:grpSpPr>
          <p:sp>
            <p:nvSpPr>
              <p:cNvPr id="112" name="Folded Corner 11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13" name="Straight Connector 11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4" name="Straight Connector 11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5" name="Straight Connector 11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6" name="Straight Connector 11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7" name="Straight Connector 11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8" name="Straight Connector 11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9" name="Straight Connector 11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0" name="Straight Connector 11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21" name="Straight Connector 12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nvGrpSpPr>
            <p:cNvPr id="101" name="Group 100"/>
            <p:cNvGrpSpPr/>
            <p:nvPr/>
          </p:nvGrpSpPr>
          <p:grpSpPr>
            <a:xfrm>
              <a:off x="1608440" y="4437054"/>
              <a:ext cx="559254" cy="745078"/>
              <a:chOff x="3234267" y="5278428"/>
              <a:chExt cx="559254" cy="745078"/>
            </a:xfrm>
          </p:grpSpPr>
          <p:sp>
            <p:nvSpPr>
              <p:cNvPr id="102" name="Folded Corner 101"/>
              <p:cNvSpPr/>
              <p:nvPr/>
            </p:nvSpPr>
            <p:spPr>
              <a:xfrm>
                <a:off x="3234267" y="527843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03" name="Straight Connector 102"/>
              <p:cNvCxnSpPr/>
              <p:nvPr/>
            </p:nvCxnSpPr>
            <p:spPr>
              <a:xfrm>
                <a:off x="3234267" y="5382157"/>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4" name="Straight Connector 103"/>
              <p:cNvCxnSpPr/>
              <p:nvPr/>
            </p:nvCxnSpPr>
            <p:spPr>
              <a:xfrm>
                <a:off x="3234267" y="5510744"/>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5" name="Straight Connector 104"/>
              <p:cNvCxnSpPr/>
              <p:nvPr/>
            </p:nvCxnSpPr>
            <p:spPr>
              <a:xfrm>
                <a:off x="3234267" y="5639331"/>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6" name="Straight Connector 105"/>
              <p:cNvCxnSpPr/>
              <p:nvPr/>
            </p:nvCxnSpPr>
            <p:spPr>
              <a:xfrm>
                <a:off x="3234267" y="5767918"/>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7" name="Straight Connector 106"/>
              <p:cNvCxnSpPr/>
              <p:nvPr/>
            </p:nvCxnSpPr>
            <p:spPr>
              <a:xfrm>
                <a:off x="3234267" y="5896506"/>
                <a:ext cx="559254" cy="0"/>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8" name="Straight Connector 107"/>
              <p:cNvCxnSpPr/>
              <p:nvPr/>
            </p:nvCxnSpPr>
            <p:spPr>
              <a:xfrm>
                <a:off x="332762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09" name="Straight Connector 108"/>
              <p:cNvCxnSpPr/>
              <p:nvPr/>
            </p:nvCxnSpPr>
            <p:spPr>
              <a:xfrm>
                <a:off x="344333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0" name="Straight Connector 109"/>
              <p:cNvCxnSpPr/>
              <p:nvPr/>
            </p:nvCxnSpPr>
            <p:spPr>
              <a:xfrm>
                <a:off x="3559046"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cxnSp>
            <p:nvCxnSpPr>
              <p:cNvPr id="111" name="Straight Connector 110"/>
              <p:cNvCxnSpPr/>
              <p:nvPr/>
            </p:nvCxnSpPr>
            <p:spPr>
              <a:xfrm>
                <a:off x="3674755" y="5278428"/>
                <a:ext cx="0" cy="745069"/>
              </a:xfrm>
              <a:prstGeom prst="line">
                <a:avLst/>
              </a:prstGeom>
              <a:ln w="3175" cmpd="sng">
                <a:solidFill>
                  <a:schemeClr val="tx1"/>
                </a:solidFill>
              </a:ln>
            </p:spPr>
            <p:style>
              <a:lnRef idx="2">
                <a:schemeClr val="accent1"/>
              </a:lnRef>
              <a:fillRef idx="0">
                <a:schemeClr val="accent1"/>
              </a:fillRef>
              <a:effectRef idx="1">
                <a:schemeClr val="accent1"/>
              </a:effectRef>
              <a:fontRef idx="minor">
                <a:schemeClr val="tx1"/>
              </a:fontRef>
            </p:style>
          </p:cxnSp>
        </p:grpSp>
      </p:grpSp>
      <p:grpSp>
        <p:nvGrpSpPr>
          <p:cNvPr id="142" name="Group 141"/>
          <p:cNvGrpSpPr/>
          <p:nvPr/>
        </p:nvGrpSpPr>
        <p:grpSpPr>
          <a:xfrm>
            <a:off x="6651656" y="2833653"/>
            <a:ext cx="1016454" cy="1202269"/>
            <a:chOff x="3803375" y="3942808"/>
            <a:chExt cx="1016454" cy="1202269"/>
          </a:xfrm>
        </p:grpSpPr>
        <p:grpSp>
          <p:nvGrpSpPr>
            <p:cNvPr id="143" name="Group 142"/>
            <p:cNvGrpSpPr/>
            <p:nvPr/>
          </p:nvGrpSpPr>
          <p:grpSpPr>
            <a:xfrm>
              <a:off x="3803375" y="3942808"/>
              <a:ext cx="559254" cy="745069"/>
              <a:chOff x="3683000" y="3838241"/>
              <a:chExt cx="559254" cy="745069"/>
            </a:xfrm>
          </p:grpSpPr>
          <p:sp>
            <p:nvSpPr>
              <p:cNvPr id="228" name="Folded Corner 227"/>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29" name="Straight Connector 228"/>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0" name="Straight Connector 229"/>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1" name="Straight Connector 230"/>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2" name="Straight Connector 231"/>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3" name="Straight Connector 232"/>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4" name="Straight Connector 233"/>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5" name="Straight Connector 234"/>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6" name="Straight Connector 235"/>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7" name="Straight Connector 236"/>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8" name="Straight Connector 237"/>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39" name="Straight Connector 238"/>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0" name="Straight Connector 239"/>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1" name="Straight Connector 240"/>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2" name="Straight Connector 241"/>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3" name="Straight Connector 242"/>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4" name="Straight Connector 243"/>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5" name="Straight Connector 244"/>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6" name="Straight Connector 245"/>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47" name="Straight Arrow Connector 246"/>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48" name="Straight Arrow Connector 247"/>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49" name="Straight Arrow Connector 248"/>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0" name="Straight Arrow Connector 249"/>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1" name="Straight Arrow Connector 250"/>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2" name="Straight Arrow Connector 251"/>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3" name="Straight Arrow Connector 252"/>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54" name="Straight Arrow Connector 253"/>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nvGrpSpPr>
            <p:cNvPr id="144" name="Group 143"/>
            <p:cNvGrpSpPr/>
            <p:nvPr/>
          </p:nvGrpSpPr>
          <p:grpSpPr>
            <a:xfrm>
              <a:off x="3955775" y="4095208"/>
              <a:ext cx="559254" cy="745069"/>
              <a:chOff x="3683000" y="3838241"/>
              <a:chExt cx="559254" cy="745069"/>
            </a:xfrm>
          </p:grpSpPr>
          <p:sp>
            <p:nvSpPr>
              <p:cNvPr id="201" name="Folded Corner 200"/>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202" name="Straight Connector 201"/>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3" name="Straight Connector 202"/>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4" name="Straight Connector 203"/>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5" name="Straight Connector 204"/>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6" name="Straight Connector 205"/>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7" name="Straight Connector 206"/>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8" name="Straight Connector 207"/>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09" name="Straight Connector 208"/>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0" name="Straight Connector 209"/>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1" name="Straight Connector 210"/>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2" name="Straight Connector 211"/>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3" name="Straight Connector 212"/>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4" name="Straight Connector 213"/>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5" name="Straight Connector 214"/>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6" name="Straight Connector 215"/>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7" name="Straight Connector 216"/>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8" name="Straight Connector 217"/>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19" name="Straight Connector 218"/>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220" name="Straight Arrow Connector 219"/>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1" name="Straight Arrow Connector 220"/>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2" name="Straight Arrow Connector 221"/>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3" name="Straight Arrow Connector 222"/>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4" name="Straight Arrow Connector 223"/>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5" name="Straight Arrow Connector 224"/>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6" name="Straight Arrow Connector 225"/>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27" name="Straight Arrow Connector 226"/>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nvGrpSpPr>
            <p:cNvPr id="145" name="Group 144"/>
            <p:cNvGrpSpPr/>
            <p:nvPr/>
          </p:nvGrpSpPr>
          <p:grpSpPr>
            <a:xfrm>
              <a:off x="4108175" y="4247608"/>
              <a:ext cx="559254" cy="745069"/>
              <a:chOff x="3683000" y="3838241"/>
              <a:chExt cx="559254" cy="745069"/>
            </a:xfrm>
          </p:grpSpPr>
          <p:sp>
            <p:nvSpPr>
              <p:cNvPr id="174" name="Folded Corner 173"/>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75" name="Straight Connector 174"/>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6" name="Straight Connector 175"/>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7" name="Straight Connector 176"/>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8" name="Straight Connector 177"/>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79" name="Straight Connector 178"/>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0" name="Straight Connector 179"/>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1" name="Straight Connector 180"/>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2" name="Straight Connector 181"/>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3" name="Straight Connector 182"/>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4" name="Straight Connector 183"/>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5" name="Straight Connector 184"/>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6" name="Straight Connector 185"/>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7" name="Straight Connector 186"/>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8" name="Straight Connector 187"/>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89" name="Straight Connector 188"/>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0" name="Straight Connector 189"/>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1" name="Straight Connector 190"/>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2" name="Straight Connector 191"/>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93" name="Straight Arrow Connector 192"/>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4" name="Straight Arrow Connector 193"/>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5" name="Straight Arrow Connector 194"/>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6" name="Straight Arrow Connector 195"/>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7" name="Straight Arrow Connector 196"/>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8" name="Straight Arrow Connector 197"/>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99" name="Straight Arrow Connector 198"/>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200" name="Straight Arrow Connector 199"/>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nvGrpSpPr>
            <p:cNvPr id="146" name="Group 145"/>
            <p:cNvGrpSpPr/>
            <p:nvPr/>
          </p:nvGrpSpPr>
          <p:grpSpPr>
            <a:xfrm>
              <a:off x="4260575" y="4400008"/>
              <a:ext cx="559254" cy="745069"/>
              <a:chOff x="3683000" y="3838241"/>
              <a:chExt cx="559254" cy="745069"/>
            </a:xfrm>
          </p:grpSpPr>
          <p:sp>
            <p:nvSpPr>
              <p:cNvPr id="147" name="Folded Corner 146"/>
              <p:cNvSpPr/>
              <p:nvPr/>
            </p:nvSpPr>
            <p:spPr>
              <a:xfrm>
                <a:off x="3683000" y="3838241"/>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cxnSp>
            <p:nvCxnSpPr>
              <p:cNvPr id="148" name="Straight Connector 147"/>
              <p:cNvCxnSpPr/>
              <p:nvPr/>
            </p:nvCxnSpPr>
            <p:spPr>
              <a:xfrm>
                <a:off x="3731648"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9" name="Straight Connector 148"/>
              <p:cNvCxnSpPr/>
              <p:nvPr/>
            </p:nvCxnSpPr>
            <p:spPr>
              <a:xfrm>
                <a:off x="3731648"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0" name="Straight Connector 149"/>
              <p:cNvCxnSpPr/>
              <p:nvPr/>
            </p:nvCxnSpPr>
            <p:spPr>
              <a:xfrm>
                <a:off x="3731648"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1" name="Straight Connector 150"/>
              <p:cNvCxnSpPr/>
              <p:nvPr/>
            </p:nvCxnSpPr>
            <p:spPr>
              <a:xfrm>
                <a:off x="3731648"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2" name="Straight Connector 151"/>
              <p:cNvCxnSpPr/>
              <p:nvPr/>
            </p:nvCxnSpPr>
            <p:spPr>
              <a:xfrm>
                <a:off x="3731648"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3" name="Straight Connector 152"/>
              <p:cNvCxnSpPr/>
              <p:nvPr/>
            </p:nvCxnSpPr>
            <p:spPr>
              <a:xfrm>
                <a:off x="3731648"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4" name="Straight Connector 153"/>
              <p:cNvCxnSpPr/>
              <p:nvPr/>
            </p:nvCxnSpPr>
            <p:spPr>
              <a:xfrm>
                <a:off x="3731648"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5" name="Straight Connector 154"/>
              <p:cNvCxnSpPr/>
              <p:nvPr/>
            </p:nvCxnSpPr>
            <p:spPr>
              <a:xfrm>
                <a:off x="3731648"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6" name="Straight Connector 155"/>
              <p:cNvCxnSpPr/>
              <p:nvPr/>
            </p:nvCxnSpPr>
            <p:spPr>
              <a:xfrm>
                <a:off x="3731648"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7" name="Straight Connector 156"/>
              <p:cNvCxnSpPr/>
              <p:nvPr/>
            </p:nvCxnSpPr>
            <p:spPr>
              <a:xfrm>
                <a:off x="4019550" y="38989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8" name="Straight Connector 157"/>
              <p:cNvCxnSpPr/>
              <p:nvPr/>
            </p:nvCxnSpPr>
            <p:spPr>
              <a:xfrm>
                <a:off x="4019550" y="40411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9" name="Straight Connector 158"/>
              <p:cNvCxnSpPr/>
              <p:nvPr/>
            </p:nvCxnSpPr>
            <p:spPr>
              <a:xfrm>
                <a:off x="4019550" y="418338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0" name="Straight Connector 159"/>
              <p:cNvCxnSpPr/>
              <p:nvPr/>
            </p:nvCxnSpPr>
            <p:spPr>
              <a:xfrm>
                <a:off x="4019550" y="43256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1" name="Straight Connector 160"/>
              <p:cNvCxnSpPr/>
              <p:nvPr/>
            </p:nvCxnSpPr>
            <p:spPr>
              <a:xfrm>
                <a:off x="4019550" y="44678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2" name="Straight Connector 161"/>
              <p:cNvCxnSpPr/>
              <p:nvPr/>
            </p:nvCxnSpPr>
            <p:spPr>
              <a:xfrm>
                <a:off x="4019550" y="397002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3" name="Straight Connector 162"/>
              <p:cNvCxnSpPr/>
              <p:nvPr/>
            </p:nvCxnSpPr>
            <p:spPr>
              <a:xfrm>
                <a:off x="4019550" y="411226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4" name="Straight Connector 163"/>
              <p:cNvCxnSpPr/>
              <p:nvPr/>
            </p:nvCxnSpPr>
            <p:spPr>
              <a:xfrm>
                <a:off x="4019550" y="425450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5" name="Straight Connector 164"/>
              <p:cNvCxnSpPr/>
              <p:nvPr/>
            </p:nvCxnSpPr>
            <p:spPr>
              <a:xfrm>
                <a:off x="4019550" y="4396740"/>
                <a:ext cx="135502" cy="0"/>
              </a:xfrm>
              <a:prstGeom prst="line">
                <a:avLst/>
              </a:prstGeom>
              <a:ln w="3175" cmpd="sng">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66" name="Straight Arrow Connector 165"/>
              <p:cNvCxnSpPr/>
              <p:nvPr/>
            </p:nvCxnSpPr>
            <p:spPr>
              <a:xfrm>
                <a:off x="3867150" y="3898900"/>
                <a:ext cx="152400" cy="215363"/>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67" name="Straight Arrow Connector 166"/>
              <p:cNvCxnSpPr/>
              <p:nvPr/>
            </p:nvCxnSpPr>
            <p:spPr>
              <a:xfrm>
                <a:off x="3867150" y="4114263"/>
                <a:ext cx="152400" cy="140237"/>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68" name="Straight Arrow Connector 167"/>
              <p:cNvCxnSpPr/>
              <p:nvPr/>
            </p:nvCxnSpPr>
            <p:spPr>
              <a:xfrm>
                <a:off x="3867150" y="4254500"/>
                <a:ext cx="152400" cy="14075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69" name="Straight Arrow Connector 168"/>
              <p:cNvCxnSpPr/>
              <p:nvPr/>
            </p:nvCxnSpPr>
            <p:spPr>
              <a:xfrm flipV="1">
                <a:off x="3867150" y="4325620"/>
                <a:ext cx="152400" cy="14211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0" name="Straight Arrow Connector 169"/>
              <p:cNvCxnSpPr/>
              <p:nvPr/>
            </p:nvCxnSpPr>
            <p:spPr>
              <a:xfrm flipV="1">
                <a:off x="3867150" y="3970020"/>
                <a:ext cx="152400" cy="42672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1" name="Straight Arrow Connector 170"/>
              <p:cNvCxnSpPr/>
              <p:nvPr/>
            </p:nvCxnSpPr>
            <p:spPr>
              <a:xfrm flipH="1">
                <a:off x="3867150" y="4041140"/>
                <a:ext cx="152400" cy="0"/>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2" name="Straight Arrow Connector 171"/>
              <p:cNvCxnSpPr/>
              <p:nvPr/>
            </p:nvCxnSpPr>
            <p:spPr>
              <a:xfrm flipH="1" flipV="1">
                <a:off x="3867150" y="3970020"/>
                <a:ext cx="152400" cy="20923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cxnSp>
            <p:nvCxnSpPr>
              <p:cNvPr id="173" name="Straight Arrow Connector 172"/>
              <p:cNvCxnSpPr/>
              <p:nvPr/>
            </p:nvCxnSpPr>
            <p:spPr>
              <a:xfrm flipH="1" flipV="1">
                <a:off x="3867150" y="4183380"/>
                <a:ext cx="152400" cy="284354"/>
              </a:xfrm>
              <a:prstGeom prst="straightConnector1">
                <a:avLst/>
              </a:prstGeom>
              <a:ln w="3175" cmpd="sng">
                <a:solidFill>
                  <a:srgbClr val="FF0000"/>
                </a:solidFill>
                <a:headEnd type="none"/>
                <a:tailEnd type="none" w="sm" len="sm"/>
              </a:ln>
            </p:spPr>
            <p:style>
              <a:lnRef idx="2">
                <a:schemeClr val="accent1"/>
              </a:lnRef>
              <a:fillRef idx="0">
                <a:schemeClr val="accent1"/>
              </a:fillRef>
              <a:effectRef idx="1">
                <a:schemeClr val="accent1"/>
              </a:effectRef>
              <a:fontRef idx="minor">
                <a:schemeClr val="tx1"/>
              </a:fontRef>
            </p:style>
          </p:cxnSp>
        </p:grpSp>
      </p:grpSp>
      <p:grpSp>
        <p:nvGrpSpPr>
          <p:cNvPr id="4" name="Group 3"/>
          <p:cNvGrpSpPr/>
          <p:nvPr/>
        </p:nvGrpSpPr>
        <p:grpSpPr>
          <a:xfrm>
            <a:off x="452439" y="1496333"/>
            <a:ext cx="8296274" cy="959199"/>
            <a:chOff x="452439" y="1496333"/>
            <a:chExt cx="8296274" cy="959199"/>
          </a:xfrm>
        </p:grpSpPr>
        <p:sp>
          <p:nvSpPr>
            <p:cNvPr id="8" name="Rectangle 7"/>
            <p:cNvSpPr/>
            <p:nvPr/>
          </p:nvSpPr>
          <p:spPr>
            <a:xfrm>
              <a:off x="452439" y="1496333"/>
              <a:ext cx="8296274" cy="95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Wiki</a:t>
              </a:r>
              <a:endParaRPr lang="en-US" dirty="0"/>
            </a:p>
          </p:txBody>
        </p:sp>
        <p:pic>
          <p:nvPicPr>
            <p:cNvPr id="255" name="Picture 254"/>
            <p:cNvPicPr>
              <a:picLocks noChangeAspect="1"/>
            </p:cNvPicPr>
            <p:nvPr/>
          </p:nvPicPr>
          <p:blipFill>
            <a:blip r:embed="rId3"/>
            <a:stretch>
              <a:fillRect/>
            </a:stretch>
          </p:blipFill>
          <p:spPr>
            <a:xfrm>
              <a:off x="2164746" y="1577493"/>
              <a:ext cx="628650" cy="793242"/>
            </a:xfrm>
            <a:prstGeom prst="rect">
              <a:avLst/>
            </a:prstGeom>
            <a:ln w="3175" cmpd="sng">
              <a:solidFill>
                <a:schemeClr val="tx1"/>
              </a:solidFill>
            </a:ln>
          </p:spPr>
        </p:pic>
        <p:pic>
          <p:nvPicPr>
            <p:cNvPr id="256" name="Picture 255"/>
            <p:cNvPicPr>
              <a:picLocks noChangeAspect="1"/>
            </p:cNvPicPr>
            <p:nvPr/>
          </p:nvPicPr>
          <p:blipFill>
            <a:blip r:embed="rId4"/>
            <a:stretch>
              <a:fillRect/>
            </a:stretch>
          </p:blipFill>
          <p:spPr>
            <a:xfrm>
              <a:off x="1055255" y="1577493"/>
              <a:ext cx="628650" cy="793242"/>
            </a:xfrm>
            <a:prstGeom prst="rect">
              <a:avLst/>
            </a:prstGeom>
            <a:ln w="3175" cmpd="sng">
              <a:solidFill>
                <a:schemeClr val="tx1"/>
              </a:solidFill>
            </a:ln>
          </p:spPr>
        </p:pic>
        <p:pic>
          <p:nvPicPr>
            <p:cNvPr id="257" name="Picture 256"/>
            <p:cNvPicPr>
              <a:picLocks noChangeAspect="1"/>
            </p:cNvPicPr>
            <p:nvPr/>
          </p:nvPicPr>
          <p:blipFill>
            <a:blip r:embed="rId5"/>
            <a:stretch>
              <a:fillRect/>
            </a:stretch>
          </p:blipFill>
          <p:spPr>
            <a:xfrm>
              <a:off x="4383728" y="1577493"/>
              <a:ext cx="628650" cy="793242"/>
            </a:xfrm>
            <a:prstGeom prst="rect">
              <a:avLst/>
            </a:prstGeom>
            <a:ln w="3175" cmpd="sng">
              <a:solidFill>
                <a:schemeClr val="tx1"/>
              </a:solidFill>
            </a:ln>
          </p:spPr>
        </p:pic>
        <p:pic>
          <p:nvPicPr>
            <p:cNvPr id="258" name="Picture 257"/>
            <p:cNvPicPr>
              <a:picLocks noChangeAspect="1"/>
            </p:cNvPicPr>
            <p:nvPr/>
          </p:nvPicPr>
          <p:blipFill>
            <a:blip r:embed="rId6"/>
            <a:stretch>
              <a:fillRect/>
            </a:stretch>
          </p:blipFill>
          <p:spPr>
            <a:xfrm>
              <a:off x="6602710" y="1577493"/>
              <a:ext cx="628650" cy="793242"/>
            </a:xfrm>
            <a:prstGeom prst="rect">
              <a:avLst/>
            </a:prstGeom>
            <a:ln w="3175" cmpd="sng">
              <a:solidFill>
                <a:schemeClr val="tx1"/>
              </a:solidFill>
            </a:ln>
          </p:spPr>
        </p:pic>
        <p:pic>
          <p:nvPicPr>
            <p:cNvPr id="259" name="Picture 258"/>
            <p:cNvPicPr>
              <a:picLocks noChangeAspect="1"/>
            </p:cNvPicPr>
            <p:nvPr/>
          </p:nvPicPr>
          <p:blipFill>
            <a:blip r:embed="rId7"/>
            <a:stretch>
              <a:fillRect/>
            </a:stretch>
          </p:blipFill>
          <p:spPr>
            <a:xfrm>
              <a:off x="5493219" y="1577493"/>
              <a:ext cx="628650" cy="793242"/>
            </a:xfrm>
            <a:prstGeom prst="rect">
              <a:avLst/>
            </a:prstGeom>
            <a:ln w="3175" cmpd="sng">
              <a:solidFill>
                <a:schemeClr val="tx1"/>
              </a:solidFill>
            </a:ln>
          </p:spPr>
        </p:pic>
        <p:pic>
          <p:nvPicPr>
            <p:cNvPr id="260" name="Picture 259"/>
            <p:cNvPicPr>
              <a:picLocks noChangeAspect="1"/>
            </p:cNvPicPr>
            <p:nvPr/>
          </p:nvPicPr>
          <p:blipFill>
            <a:blip r:embed="rId8"/>
            <a:stretch>
              <a:fillRect/>
            </a:stretch>
          </p:blipFill>
          <p:spPr>
            <a:xfrm>
              <a:off x="7712200" y="1577493"/>
              <a:ext cx="628650" cy="793242"/>
            </a:xfrm>
            <a:prstGeom prst="rect">
              <a:avLst/>
            </a:prstGeom>
            <a:ln w="3175" cmpd="sng">
              <a:solidFill>
                <a:schemeClr val="tx1"/>
              </a:solidFill>
            </a:ln>
          </p:spPr>
        </p:pic>
        <p:pic>
          <p:nvPicPr>
            <p:cNvPr id="261" name="Picture 260"/>
            <p:cNvPicPr>
              <a:picLocks noChangeAspect="1"/>
            </p:cNvPicPr>
            <p:nvPr/>
          </p:nvPicPr>
          <p:blipFill>
            <a:blip r:embed="rId9"/>
            <a:stretch>
              <a:fillRect/>
            </a:stretch>
          </p:blipFill>
          <p:spPr>
            <a:xfrm>
              <a:off x="3274237" y="1577493"/>
              <a:ext cx="628650" cy="793242"/>
            </a:xfrm>
            <a:prstGeom prst="rect">
              <a:avLst/>
            </a:prstGeom>
            <a:ln w="3175" cmpd="sng">
              <a:solidFill>
                <a:schemeClr val="tx1"/>
              </a:solidFill>
            </a:ln>
          </p:spPr>
        </p:pic>
      </p:grpSp>
      <p:sp>
        <p:nvSpPr>
          <p:cNvPr id="262" name="TextBox 261"/>
          <p:cNvSpPr txBox="1"/>
          <p:nvPr/>
        </p:nvSpPr>
        <p:spPr>
          <a:xfrm>
            <a:off x="457200" y="1458705"/>
            <a:ext cx="600908" cy="369332"/>
          </a:xfrm>
          <a:prstGeom prst="rect">
            <a:avLst/>
          </a:prstGeom>
          <a:noFill/>
        </p:spPr>
        <p:txBody>
          <a:bodyPr wrap="none" rtlCol="0">
            <a:spAutoFit/>
          </a:bodyPr>
          <a:lstStyle/>
          <a:p>
            <a:r>
              <a:rPr lang="en-US" dirty="0" smtClean="0"/>
              <a:t>Wiki</a:t>
            </a:r>
            <a:endParaRPr lang="en-US" dirty="0"/>
          </a:p>
        </p:txBody>
      </p:sp>
      <p:pic>
        <p:nvPicPr>
          <p:cNvPr id="263" name="Picture 262"/>
          <p:cNvPicPr>
            <a:picLocks noChangeAspect="1"/>
          </p:cNvPicPr>
          <p:nvPr/>
        </p:nvPicPr>
        <p:blipFill>
          <a:blip r:embed="rId10"/>
          <a:stretch>
            <a:fillRect/>
          </a:stretch>
        </p:blipFill>
        <p:spPr>
          <a:xfrm>
            <a:off x="4046008" y="5334881"/>
            <a:ext cx="1109542" cy="1307630"/>
          </a:xfrm>
          <a:prstGeom prst="rect">
            <a:avLst/>
          </a:prstGeom>
          <a:ln w="3175" cmpd="sng">
            <a:solidFill>
              <a:schemeClr val="tx1"/>
            </a:solidFill>
          </a:ln>
        </p:spPr>
      </p:pic>
      <p:sp>
        <p:nvSpPr>
          <p:cNvPr id="264" name="TextBox 263"/>
          <p:cNvSpPr txBox="1"/>
          <p:nvPr/>
        </p:nvSpPr>
        <p:spPr>
          <a:xfrm>
            <a:off x="1867300" y="2763324"/>
            <a:ext cx="877163" cy="369332"/>
          </a:xfrm>
          <a:prstGeom prst="rect">
            <a:avLst/>
          </a:prstGeom>
          <a:noFill/>
        </p:spPr>
        <p:txBody>
          <a:bodyPr wrap="none" rtlCol="0">
            <a:spAutoFit/>
          </a:bodyPr>
          <a:lstStyle/>
          <a:p>
            <a:r>
              <a:rPr lang="en-US" dirty="0" smtClean="0"/>
              <a:t>Rubrics</a:t>
            </a:r>
            <a:endParaRPr lang="en-US" dirty="0"/>
          </a:p>
        </p:txBody>
      </p:sp>
      <p:sp>
        <p:nvSpPr>
          <p:cNvPr id="265" name="TextBox 264"/>
          <p:cNvSpPr txBox="1"/>
          <p:nvPr/>
        </p:nvSpPr>
        <p:spPr>
          <a:xfrm>
            <a:off x="4748466" y="2763324"/>
            <a:ext cx="738754" cy="369332"/>
          </a:xfrm>
          <a:prstGeom prst="rect">
            <a:avLst/>
          </a:prstGeom>
          <a:noFill/>
        </p:spPr>
        <p:txBody>
          <a:bodyPr wrap="none" rtlCol="0">
            <a:spAutoFit/>
          </a:bodyPr>
          <a:lstStyle/>
          <a:p>
            <a:r>
              <a:rPr lang="en-US" dirty="0" smtClean="0"/>
              <a:t>Views</a:t>
            </a:r>
            <a:endParaRPr lang="en-US" dirty="0"/>
          </a:p>
        </p:txBody>
      </p:sp>
      <p:sp>
        <p:nvSpPr>
          <p:cNvPr id="266" name="TextBox 265"/>
          <p:cNvSpPr txBox="1"/>
          <p:nvPr/>
        </p:nvSpPr>
        <p:spPr>
          <a:xfrm>
            <a:off x="7345733" y="2763324"/>
            <a:ext cx="1351652" cy="369332"/>
          </a:xfrm>
          <a:prstGeom prst="rect">
            <a:avLst/>
          </a:prstGeom>
          <a:noFill/>
        </p:spPr>
        <p:txBody>
          <a:bodyPr wrap="none" rtlCol="0">
            <a:spAutoFit/>
          </a:bodyPr>
          <a:lstStyle/>
          <a:p>
            <a:r>
              <a:rPr lang="en-US" dirty="0" smtClean="0"/>
              <a:t>Connections</a:t>
            </a:r>
            <a:endParaRPr lang="en-US" dirty="0"/>
          </a:p>
        </p:txBody>
      </p:sp>
      <p:grpSp>
        <p:nvGrpSpPr>
          <p:cNvPr id="6" name="Group 5"/>
          <p:cNvGrpSpPr/>
          <p:nvPr/>
        </p:nvGrpSpPr>
        <p:grpSpPr>
          <a:xfrm>
            <a:off x="457200" y="4294137"/>
            <a:ext cx="3225800" cy="1354619"/>
            <a:chOff x="457200" y="4294137"/>
            <a:chExt cx="3225800" cy="1354619"/>
          </a:xfrm>
        </p:grpSpPr>
        <p:grpSp>
          <p:nvGrpSpPr>
            <p:cNvPr id="9" name="Group 8"/>
            <p:cNvGrpSpPr/>
            <p:nvPr/>
          </p:nvGrpSpPr>
          <p:grpSpPr>
            <a:xfrm>
              <a:off x="457200" y="4294137"/>
              <a:ext cx="3225800" cy="1354619"/>
              <a:chOff x="457200" y="2248418"/>
              <a:chExt cx="3225800" cy="1354619"/>
            </a:xfrm>
          </p:grpSpPr>
          <p:sp>
            <p:nvSpPr>
              <p:cNvPr id="10" name="Rectangle 9"/>
              <p:cNvSpPr/>
              <p:nvPr/>
            </p:nvSpPr>
            <p:spPr>
              <a:xfrm>
                <a:off x="457200" y="2248418"/>
                <a:ext cx="3225800" cy="135461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1" name="Folded Corner 10"/>
              <p:cNvSpPr/>
              <p:nvPr/>
            </p:nvSpPr>
            <p:spPr>
              <a:xfrm>
                <a:off x="579172"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2" name="Folded Corner 11"/>
              <p:cNvSpPr/>
              <p:nvPr/>
            </p:nvSpPr>
            <p:spPr>
              <a:xfrm>
                <a:off x="1186944"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 name="Folded Corner 12"/>
              <p:cNvSpPr/>
              <p:nvPr/>
            </p:nvSpPr>
            <p:spPr>
              <a:xfrm>
                <a:off x="1794716"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Folded Corner 13"/>
              <p:cNvSpPr/>
              <p:nvPr/>
            </p:nvSpPr>
            <p:spPr>
              <a:xfrm>
                <a:off x="2402488"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olded Corner 14"/>
              <p:cNvSpPr/>
              <p:nvPr/>
            </p:nvSpPr>
            <p:spPr>
              <a:xfrm>
                <a:off x="3010260"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67" name="TextBox 266"/>
            <p:cNvSpPr txBox="1"/>
            <p:nvPr/>
          </p:nvSpPr>
          <p:spPr>
            <a:xfrm>
              <a:off x="487923" y="5224841"/>
              <a:ext cx="2294168" cy="369332"/>
            </a:xfrm>
            <a:prstGeom prst="rect">
              <a:avLst/>
            </a:prstGeom>
            <a:noFill/>
          </p:spPr>
          <p:txBody>
            <a:bodyPr wrap="none" rtlCol="0">
              <a:spAutoFit/>
            </a:bodyPr>
            <a:lstStyle/>
            <a:p>
              <a:r>
                <a:rPr lang="en-US" dirty="0"/>
                <a:t>Web Accessible </a:t>
              </a:r>
              <a:r>
                <a:rPr lang="en-US" dirty="0" smtClean="0"/>
                <a:t>Folder</a:t>
              </a:r>
              <a:endParaRPr lang="en-US" dirty="0"/>
            </a:p>
          </p:txBody>
        </p:sp>
      </p:grpSp>
      <p:grpSp>
        <p:nvGrpSpPr>
          <p:cNvPr id="268" name="Group 267"/>
          <p:cNvGrpSpPr/>
          <p:nvPr/>
        </p:nvGrpSpPr>
        <p:grpSpPr>
          <a:xfrm>
            <a:off x="5518558" y="4294137"/>
            <a:ext cx="3225800" cy="1354619"/>
            <a:chOff x="5115050" y="2248418"/>
            <a:chExt cx="3225800" cy="1354619"/>
          </a:xfrm>
        </p:grpSpPr>
        <p:grpSp>
          <p:nvGrpSpPr>
            <p:cNvPr id="269" name="Group 268"/>
            <p:cNvGrpSpPr/>
            <p:nvPr/>
          </p:nvGrpSpPr>
          <p:grpSpPr>
            <a:xfrm>
              <a:off x="5115050" y="2248418"/>
              <a:ext cx="3225800" cy="1354619"/>
              <a:chOff x="5115050" y="2248418"/>
              <a:chExt cx="3225800" cy="1354619"/>
            </a:xfrm>
          </p:grpSpPr>
          <p:sp>
            <p:nvSpPr>
              <p:cNvPr id="271" name="Rectangle 270"/>
              <p:cNvSpPr/>
              <p:nvPr/>
            </p:nvSpPr>
            <p:spPr>
              <a:xfrm>
                <a:off x="5115050" y="2248418"/>
                <a:ext cx="3225800" cy="135461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72" name="Folded Corner 271"/>
              <p:cNvSpPr/>
              <p:nvPr/>
            </p:nvSpPr>
            <p:spPr>
              <a:xfrm>
                <a:off x="5237022"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3" name="Folded Corner 272"/>
              <p:cNvSpPr/>
              <p:nvPr/>
            </p:nvSpPr>
            <p:spPr>
              <a:xfrm>
                <a:off x="5844794"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4" name="Folded Corner 273"/>
              <p:cNvSpPr/>
              <p:nvPr/>
            </p:nvSpPr>
            <p:spPr>
              <a:xfrm>
                <a:off x="6452566"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5" name="Folded Corner 274"/>
              <p:cNvSpPr/>
              <p:nvPr/>
            </p:nvSpPr>
            <p:spPr>
              <a:xfrm>
                <a:off x="7060338"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6" name="Folded Corner 275"/>
              <p:cNvSpPr/>
              <p:nvPr/>
            </p:nvSpPr>
            <p:spPr>
              <a:xfrm>
                <a:off x="7668110" y="2392332"/>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70" name="TextBox 269"/>
            <p:cNvSpPr txBox="1"/>
            <p:nvPr/>
          </p:nvSpPr>
          <p:spPr>
            <a:xfrm>
              <a:off x="5169433" y="3186664"/>
              <a:ext cx="2294168" cy="369332"/>
            </a:xfrm>
            <a:prstGeom prst="rect">
              <a:avLst/>
            </a:prstGeom>
            <a:noFill/>
          </p:spPr>
          <p:txBody>
            <a:bodyPr wrap="none" rtlCol="0">
              <a:spAutoFit/>
            </a:bodyPr>
            <a:lstStyle/>
            <a:p>
              <a:r>
                <a:rPr lang="en-US" dirty="0"/>
                <a:t>Web Accessible </a:t>
              </a:r>
              <a:r>
                <a:rPr lang="en-US" dirty="0" smtClean="0"/>
                <a:t>Folder</a:t>
              </a:r>
              <a:endParaRPr lang="en-US" dirty="0"/>
            </a:p>
          </p:txBody>
        </p:sp>
      </p:grpSp>
      <p:sp>
        <p:nvSpPr>
          <p:cNvPr id="277" name="TextBox 276"/>
          <p:cNvSpPr txBox="1"/>
          <p:nvPr/>
        </p:nvSpPr>
        <p:spPr>
          <a:xfrm>
            <a:off x="5143824" y="6287251"/>
            <a:ext cx="838691" cy="369332"/>
          </a:xfrm>
          <a:prstGeom prst="rect">
            <a:avLst/>
          </a:prstGeom>
          <a:noFill/>
        </p:spPr>
        <p:txBody>
          <a:bodyPr wrap="none" rtlCol="0">
            <a:spAutoFit/>
          </a:bodyPr>
          <a:lstStyle/>
          <a:p>
            <a:r>
              <a:rPr lang="en-US" dirty="0" smtClean="0"/>
              <a:t>Portals</a:t>
            </a:r>
            <a:endParaRPr lang="en-US" dirty="0"/>
          </a:p>
        </p:txBody>
      </p:sp>
      <p:cxnSp>
        <p:nvCxnSpPr>
          <p:cNvPr id="5" name="Curved Connector 4"/>
          <p:cNvCxnSpPr>
            <a:stCxn id="11" idx="0"/>
            <a:endCxn id="132" idx="1"/>
          </p:cNvCxnSpPr>
          <p:nvPr/>
        </p:nvCxnSpPr>
        <p:spPr>
          <a:xfrm rot="5400000" flipH="1" flipV="1">
            <a:off x="389090" y="3675902"/>
            <a:ext cx="1231859" cy="292441"/>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8" name="Curved Connector 277"/>
          <p:cNvCxnSpPr>
            <a:stCxn id="12" idx="0"/>
            <a:endCxn id="122" idx="1"/>
          </p:cNvCxnSpPr>
          <p:nvPr/>
        </p:nvCxnSpPr>
        <p:spPr>
          <a:xfrm rot="16200000" flipV="1">
            <a:off x="845377" y="3816856"/>
            <a:ext cx="1079459" cy="162931"/>
          </a:xfrm>
          <a:prstGeom prst="curvedConnector4">
            <a:avLst>
              <a:gd name="adj1" fmla="val 34896"/>
              <a:gd name="adj2" fmla="val 264397"/>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3" name="Curved Connector 282"/>
          <p:cNvCxnSpPr>
            <a:stCxn id="13" idx="0"/>
            <a:endCxn id="112" idx="1"/>
          </p:cNvCxnSpPr>
          <p:nvPr/>
        </p:nvCxnSpPr>
        <p:spPr>
          <a:xfrm rot="16200000" flipV="1">
            <a:off x="1301663" y="3665370"/>
            <a:ext cx="927059" cy="618303"/>
          </a:xfrm>
          <a:prstGeom prst="curvedConnector4">
            <a:avLst>
              <a:gd name="adj1" fmla="val 29908"/>
              <a:gd name="adj2" fmla="val 13697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6" name="Curved Connector 285"/>
          <p:cNvCxnSpPr>
            <a:stCxn id="14" idx="0"/>
            <a:endCxn id="102" idx="3"/>
          </p:cNvCxnSpPr>
          <p:nvPr/>
        </p:nvCxnSpPr>
        <p:spPr>
          <a:xfrm rot="16200000" flipV="1">
            <a:off x="2037576" y="3793511"/>
            <a:ext cx="774659" cy="514421"/>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89" name="Curved Connector 288"/>
          <p:cNvCxnSpPr>
            <a:stCxn id="132" idx="0"/>
            <a:endCxn id="256" idx="2"/>
          </p:cNvCxnSpPr>
          <p:nvPr/>
        </p:nvCxnSpPr>
        <p:spPr>
          <a:xfrm rot="16200000" flipV="1">
            <a:off x="1168763" y="2571552"/>
            <a:ext cx="462922" cy="61287"/>
          </a:xfrm>
          <a:prstGeom prst="curvedConnector3">
            <a:avLst>
              <a:gd name="adj1" fmla="val 50000"/>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2" name="Curved Connector 291"/>
          <p:cNvCxnSpPr>
            <a:stCxn id="122" idx="0"/>
            <a:endCxn id="255" idx="2"/>
          </p:cNvCxnSpPr>
          <p:nvPr/>
        </p:nvCxnSpPr>
        <p:spPr>
          <a:xfrm rot="5400000" flipH="1" flipV="1">
            <a:off x="1723508" y="2230494"/>
            <a:ext cx="615322" cy="895804"/>
          </a:xfrm>
          <a:prstGeom prst="curvedConnector3">
            <a:avLst>
              <a:gd name="adj1" fmla="val 42449"/>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95" name="Curved Connector 294"/>
          <p:cNvCxnSpPr>
            <a:stCxn id="102" idx="0"/>
            <a:endCxn id="261" idx="2"/>
          </p:cNvCxnSpPr>
          <p:nvPr/>
        </p:nvCxnSpPr>
        <p:spPr>
          <a:xfrm rot="5400000" flipH="1" flipV="1">
            <a:off x="2278253" y="1980549"/>
            <a:ext cx="920122" cy="1700495"/>
          </a:xfrm>
          <a:prstGeom prst="curvedConnector3">
            <a:avLst>
              <a:gd name="adj1" fmla="val 1970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0" name="Curved Connector 299"/>
          <p:cNvCxnSpPr>
            <a:stCxn id="78" idx="1"/>
            <a:endCxn id="261" idx="2"/>
          </p:cNvCxnSpPr>
          <p:nvPr/>
        </p:nvCxnSpPr>
        <p:spPr>
          <a:xfrm rot="10800000">
            <a:off x="3588563" y="2370736"/>
            <a:ext cx="378735" cy="835453"/>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3" name="Curved Connector 302"/>
          <p:cNvCxnSpPr>
            <a:stCxn id="59" idx="0"/>
            <a:endCxn id="257" idx="2"/>
          </p:cNvCxnSpPr>
          <p:nvPr/>
        </p:nvCxnSpPr>
        <p:spPr>
          <a:xfrm rot="5400000" flipH="1" flipV="1">
            <a:off x="4241029" y="2529030"/>
            <a:ext cx="615318" cy="298729"/>
          </a:xfrm>
          <a:prstGeom prst="curvedConnector3">
            <a:avLst>
              <a:gd name="adj1" fmla="val 50000"/>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6" name="Curved Connector 305"/>
          <p:cNvCxnSpPr>
            <a:stCxn id="21" idx="3"/>
            <a:endCxn id="259" idx="2"/>
          </p:cNvCxnSpPr>
          <p:nvPr/>
        </p:nvCxnSpPr>
        <p:spPr>
          <a:xfrm flipV="1">
            <a:off x="4983751" y="2370735"/>
            <a:ext cx="823793" cy="1292653"/>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09" name="Curved Connector 308"/>
          <p:cNvCxnSpPr>
            <a:stCxn id="274" idx="0"/>
            <a:endCxn id="21" idx="3"/>
          </p:cNvCxnSpPr>
          <p:nvPr/>
        </p:nvCxnSpPr>
        <p:spPr>
          <a:xfrm rot="16200000" flipV="1">
            <a:off x="5672395" y="2974745"/>
            <a:ext cx="774663" cy="2151950"/>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3" name="Curved Connector 312"/>
          <p:cNvCxnSpPr>
            <a:stCxn id="272" idx="0"/>
            <a:endCxn id="40" idx="1"/>
          </p:cNvCxnSpPr>
          <p:nvPr/>
        </p:nvCxnSpPr>
        <p:spPr>
          <a:xfrm rot="16200000" flipV="1">
            <a:off x="4632596" y="3150490"/>
            <a:ext cx="927063" cy="1648060"/>
          </a:xfrm>
          <a:prstGeom prst="curvedConnector4">
            <a:avLst>
              <a:gd name="adj1" fmla="val 12367"/>
              <a:gd name="adj2" fmla="val 127498"/>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18" name="Curved Connector 317"/>
          <p:cNvCxnSpPr>
            <a:stCxn id="228" idx="1"/>
            <a:endCxn id="258" idx="2"/>
          </p:cNvCxnSpPr>
          <p:nvPr/>
        </p:nvCxnSpPr>
        <p:spPr>
          <a:xfrm rot="10800000" flipH="1">
            <a:off x="6651655" y="2370736"/>
            <a:ext cx="265379" cy="835453"/>
          </a:xfrm>
          <a:prstGeom prst="curvedConnector4">
            <a:avLst>
              <a:gd name="adj1" fmla="val -86141"/>
              <a:gd name="adj2" fmla="val 72295"/>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1" name="Curved Connector 320"/>
          <p:cNvCxnSpPr>
            <a:stCxn id="147" idx="3"/>
            <a:endCxn id="260" idx="2"/>
          </p:cNvCxnSpPr>
          <p:nvPr/>
        </p:nvCxnSpPr>
        <p:spPr>
          <a:xfrm flipV="1">
            <a:off x="7668110" y="2370735"/>
            <a:ext cx="358415" cy="1292653"/>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4" name="Curved Connector 323"/>
          <p:cNvCxnSpPr>
            <a:stCxn id="174" idx="1"/>
            <a:endCxn id="259" idx="2"/>
          </p:cNvCxnSpPr>
          <p:nvPr/>
        </p:nvCxnSpPr>
        <p:spPr>
          <a:xfrm rot="10800000">
            <a:off x="5807544" y="2370736"/>
            <a:ext cx="1148912" cy="1140253"/>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27" name="Curved Connector 326"/>
          <p:cNvCxnSpPr>
            <a:stCxn id="272" idx="1"/>
            <a:endCxn id="102" idx="3"/>
          </p:cNvCxnSpPr>
          <p:nvPr/>
        </p:nvCxnSpPr>
        <p:spPr>
          <a:xfrm rot="10800000">
            <a:off x="2167694" y="3663392"/>
            <a:ext cx="3472836" cy="1147194"/>
          </a:xfrm>
          <a:prstGeom prst="curvedConnector3">
            <a:avLst>
              <a:gd name="adj1" fmla="val 50000"/>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0" name="Curved Connector 329"/>
          <p:cNvCxnSpPr>
            <a:stCxn id="271" idx="2"/>
            <a:endCxn id="263" idx="3"/>
          </p:cNvCxnSpPr>
          <p:nvPr/>
        </p:nvCxnSpPr>
        <p:spPr>
          <a:xfrm rot="5400000">
            <a:off x="5973534" y="4830772"/>
            <a:ext cx="339940" cy="1975908"/>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333" name="Curved Connector 332"/>
          <p:cNvCxnSpPr>
            <a:stCxn id="10" idx="2"/>
            <a:endCxn id="263" idx="1"/>
          </p:cNvCxnSpPr>
          <p:nvPr/>
        </p:nvCxnSpPr>
        <p:spPr>
          <a:xfrm rot="16200000" flipH="1">
            <a:off x="2888084" y="4830772"/>
            <a:ext cx="339940" cy="1975908"/>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55755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2"/>
                                        </p:tgtEl>
                                        <p:attrNameLst>
                                          <p:attrName>style.visibility</p:attrName>
                                        </p:attrNameLst>
                                      </p:cBhvr>
                                      <p:to>
                                        <p:strVal val="visible"/>
                                      </p:to>
                                    </p:set>
                                    <p:animEffect transition="in" filter="fade">
                                      <p:cBhvr>
                                        <p:cTn id="10" dur="500"/>
                                        <p:tgtEl>
                                          <p:spTgt spid="262"/>
                                        </p:tgtEl>
                                      </p:cBhvr>
                                    </p:animEffect>
                                  </p:childTnLst>
                                </p:cTn>
                              </p:par>
                              <p:par>
                                <p:cTn id="11" presetID="10"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500"/>
                                        <p:tgtEl>
                                          <p:spTgt spid="6"/>
                                        </p:tgtEl>
                                      </p:cBhvr>
                                    </p:animEffect>
                                  </p:childTnLst>
                                </p:cTn>
                              </p:par>
                              <p:par>
                                <p:cTn id="14" presetID="10" presetClass="entr" presetSubtype="0" fill="hold" nodeType="withEffect">
                                  <p:stCondLst>
                                    <p:cond delay="0"/>
                                  </p:stCondLst>
                                  <p:childTnLst>
                                    <p:set>
                                      <p:cBhvr>
                                        <p:cTn id="15" dur="1" fill="hold">
                                          <p:stCondLst>
                                            <p:cond delay="0"/>
                                          </p:stCondLst>
                                        </p:cTn>
                                        <p:tgtEl>
                                          <p:spTgt spid="268"/>
                                        </p:tgtEl>
                                        <p:attrNameLst>
                                          <p:attrName>style.visibility</p:attrName>
                                        </p:attrNameLst>
                                      </p:cBhvr>
                                      <p:to>
                                        <p:strVal val="visible"/>
                                      </p:to>
                                    </p:set>
                                    <p:animEffect transition="in" filter="fade">
                                      <p:cBhvr>
                                        <p:cTn id="16" dur="500"/>
                                        <p:tgtEl>
                                          <p:spTgt spid="268"/>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97"/>
                                        </p:tgtEl>
                                        <p:attrNameLst>
                                          <p:attrName>style.visibility</p:attrName>
                                        </p:attrNameLst>
                                      </p:cBhvr>
                                      <p:to>
                                        <p:strVal val="visible"/>
                                      </p:to>
                                    </p:set>
                                    <p:animEffect transition="in" filter="fade">
                                      <p:cBhvr>
                                        <p:cTn id="21" dur="500"/>
                                        <p:tgtEl>
                                          <p:spTgt spid="9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264"/>
                                        </p:tgtEl>
                                        <p:attrNameLst>
                                          <p:attrName>style.visibility</p:attrName>
                                        </p:attrNameLst>
                                      </p:cBhvr>
                                      <p:to>
                                        <p:strVal val="visible"/>
                                      </p:to>
                                    </p:set>
                                    <p:animEffect transition="in" filter="fade">
                                      <p:cBhvr>
                                        <p:cTn id="24" dur="500"/>
                                        <p:tgtEl>
                                          <p:spTgt spid="264"/>
                                        </p:tgtEl>
                                      </p:cBhvr>
                                    </p:animEffect>
                                  </p:childTnLst>
                                </p:cTn>
                              </p:par>
                              <p:par>
                                <p:cTn id="25" presetID="10"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265"/>
                                        </p:tgtEl>
                                        <p:attrNameLst>
                                          <p:attrName>style.visibility</p:attrName>
                                        </p:attrNameLst>
                                      </p:cBhvr>
                                      <p:to>
                                        <p:strVal val="visible"/>
                                      </p:to>
                                    </p:set>
                                    <p:animEffect transition="in" filter="fade">
                                      <p:cBhvr>
                                        <p:cTn id="30" dur="500"/>
                                        <p:tgtEl>
                                          <p:spTgt spid="265"/>
                                        </p:tgtEl>
                                      </p:cBhvr>
                                    </p:animEffect>
                                  </p:childTnLst>
                                </p:cTn>
                              </p:par>
                              <p:par>
                                <p:cTn id="31" presetID="10" presetClass="entr" presetSubtype="0" fill="hold" nodeType="withEffect">
                                  <p:stCondLst>
                                    <p:cond delay="0"/>
                                  </p:stCondLst>
                                  <p:childTnLst>
                                    <p:set>
                                      <p:cBhvr>
                                        <p:cTn id="32" dur="1" fill="hold">
                                          <p:stCondLst>
                                            <p:cond delay="0"/>
                                          </p:stCondLst>
                                        </p:cTn>
                                        <p:tgtEl>
                                          <p:spTgt spid="142"/>
                                        </p:tgtEl>
                                        <p:attrNameLst>
                                          <p:attrName>style.visibility</p:attrName>
                                        </p:attrNameLst>
                                      </p:cBhvr>
                                      <p:to>
                                        <p:strVal val="visible"/>
                                      </p:to>
                                    </p:set>
                                    <p:animEffect transition="in" filter="fade">
                                      <p:cBhvr>
                                        <p:cTn id="33" dur="500"/>
                                        <p:tgtEl>
                                          <p:spTgt spid="142"/>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66"/>
                                        </p:tgtEl>
                                        <p:attrNameLst>
                                          <p:attrName>style.visibility</p:attrName>
                                        </p:attrNameLst>
                                      </p:cBhvr>
                                      <p:to>
                                        <p:strVal val="visible"/>
                                      </p:to>
                                    </p:set>
                                    <p:animEffect transition="in" filter="fade">
                                      <p:cBhvr>
                                        <p:cTn id="36" dur="500"/>
                                        <p:tgtEl>
                                          <p:spTgt spid="266"/>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wipe(down)">
                                      <p:cBhvr>
                                        <p:cTn id="41" dur="500"/>
                                        <p:tgtEl>
                                          <p:spTgt spid="5"/>
                                        </p:tgtEl>
                                      </p:cBhvr>
                                    </p:animEffect>
                                  </p:childTnLst>
                                </p:cTn>
                              </p:par>
                              <p:par>
                                <p:cTn id="42" presetID="22" presetClass="entr" presetSubtype="4" fill="hold" nodeType="withEffect">
                                  <p:stCondLst>
                                    <p:cond delay="0"/>
                                  </p:stCondLst>
                                  <p:childTnLst>
                                    <p:set>
                                      <p:cBhvr>
                                        <p:cTn id="43" dur="1" fill="hold">
                                          <p:stCondLst>
                                            <p:cond delay="0"/>
                                          </p:stCondLst>
                                        </p:cTn>
                                        <p:tgtEl>
                                          <p:spTgt spid="278"/>
                                        </p:tgtEl>
                                        <p:attrNameLst>
                                          <p:attrName>style.visibility</p:attrName>
                                        </p:attrNameLst>
                                      </p:cBhvr>
                                      <p:to>
                                        <p:strVal val="visible"/>
                                      </p:to>
                                    </p:set>
                                    <p:animEffect transition="in" filter="wipe(down)">
                                      <p:cBhvr>
                                        <p:cTn id="44" dur="500"/>
                                        <p:tgtEl>
                                          <p:spTgt spid="278"/>
                                        </p:tgtEl>
                                      </p:cBhvr>
                                    </p:animEffect>
                                  </p:childTnLst>
                                </p:cTn>
                              </p:par>
                              <p:par>
                                <p:cTn id="45" presetID="22" presetClass="entr" presetSubtype="4" fill="hold" nodeType="withEffect">
                                  <p:stCondLst>
                                    <p:cond delay="0"/>
                                  </p:stCondLst>
                                  <p:childTnLst>
                                    <p:set>
                                      <p:cBhvr>
                                        <p:cTn id="46" dur="1" fill="hold">
                                          <p:stCondLst>
                                            <p:cond delay="0"/>
                                          </p:stCondLst>
                                        </p:cTn>
                                        <p:tgtEl>
                                          <p:spTgt spid="283"/>
                                        </p:tgtEl>
                                        <p:attrNameLst>
                                          <p:attrName>style.visibility</p:attrName>
                                        </p:attrNameLst>
                                      </p:cBhvr>
                                      <p:to>
                                        <p:strVal val="visible"/>
                                      </p:to>
                                    </p:set>
                                    <p:animEffect transition="in" filter="wipe(down)">
                                      <p:cBhvr>
                                        <p:cTn id="47" dur="500"/>
                                        <p:tgtEl>
                                          <p:spTgt spid="283"/>
                                        </p:tgtEl>
                                      </p:cBhvr>
                                    </p:animEffect>
                                  </p:childTnLst>
                                </p:cTn>
                              </p:par>
                              <p:par>
                                <p:cTn id="48" presetID="22" presetClass="entr" presetSubtype="4" fill="hold" nodeType="withEffect">
                                  <p:stCondLst>
                                    <p:cond delay="0"/>
                                  </p:stCondLst>
                                  <p:childTnLst>
                                    <p:set>
                                      <p:cBhvr>
                                        <p:cTn id="49" dur="1" fill="hold">
                                          <p:stCondLst>
                                            <p:cond delay="0"/>
                                          </p:stCondLst>
                                        </p:cTn>
                                        <p:tgtEl>
                                          <p:spTgt spid="286"/>
                                        </p:tgtEl>
                                        <p:attrNameLst>
                                          <p:attrName>style.visibility</p:attrName>
                                        </p:attrNameLst>
                                      </p:cBhvr>
                                      <p:to>
                                        <p:strVal val="visible"/>
                                      </p:to>
                                    </p:set>
                                    <p:animEffect transition="in" filter="wipe(down)">
                                      <p:cBhvr>
                                        <p:cTn id="50" dur="500"/>
                                        <p:tgtEl>
                                          <p:spTgt spid="286"/>
                                        </p:tgtEl>
                                      </p:cBhvr>
                                    </p:animEffect>
                                  </p:childTnLst>
                                </p:cTn>
                              </p:par>
                              <p:par>
                                <p:cTn id="51" presetID="22" presetClass="entr" presetSubtype="4" fill="hold" nodeType="withEffect">
                                  <p:stCondLst>
                                    <p:cond delay="0"/>
                                  </p:stCondLst>
                                  <p:childTnLst>
                                    <p:set>
                                      <p:cBhvr>
                                        <p:cTn id="52" dur="1" fill="hold">
                                          <p:stCondLst>
                                            <p:cond delay="0"/>
                                          </p:stCondLst>
                                        </p:cTn>
                                        <p:tgtEl>
                                          <p:spTgt spid="313"/>
                                        </p:tgtEl>
                                        <p:attrNameLst>
                                          <p:attrName>style.visibility</p:attrName>
                                        </p:attrNameLst>
                                      </p:cBhvr>
                                      <p:to>
                                        <p:strVal val="visible"/>
                                      </p:to>
                                    </p:set>
                                    <p:animEffect transition="in" filter="wipe(down)">
                                      <p:cBhvr>
                                        <p:cTn id="53" dur="500"/>
                                        <p:tgtEl>
                                          <p:spTgt spid="313"/>
                                        </p:tgtEl>
                                      </p:cBhvr>
                                    </p:animEffect>
                                  </p:childTnLst>
                                </p:cTn>
                              </p:par>
                              <p:par>
                                <p:cTn id="54" presetID="22" presetClass="entr" presetSubtype="4" fill="hold" nodeType="withEffect">
                                  <p:stCondLst>
                                    <p:cond delay="0"/>
                                  </p:stCondLst>
                                  <p:childTnLst>
                                    <p:set>
                                      <p:cBhvr>
                                        <p:cTn id="55" dur="1" fill="hold">
                                          <p:stCondLst>
                                            <p:cond delay="0"/>
                                          </p:stCondLst>
                                        </p:cTn>
                                        <p:tgtEl>
                                          <p:spTgt spid="309"/>
                                        </p:tgtEl>
                                        <p:attrNameLst>
                                          <p:attrName>style.visibility</p:attrName>
                                        </p:attrNameLst>
                                      </p:cBhvr>
                                      <p:to>
                                        <p:strVal val="visible"/>
                                      </p:to>
                                    </p:set>
                                    <p:animEffect transition="in" filter="wipe(down)">
                                      <p:cBhvr>
                                        <p:cTn id="56" dur="500"/>
                                        <p:tgtEl>
                                          <p:spTgt spid="309"/>
                                        </p:tgtEl>
                                      </p:cBhvr>
                                    </p:animEffect>
                                  </p:childTnLst>
                                </p:cTn>
                              </p:par>
                              <p:par>
                                <p:cTn id="57" presetID="22" presetClass="entr" presetSubtype="4" fill="hold" nodeType="withEffect">
                                  <p:stCondLst>
                                    <p:cond delay="0"/>
                                  </p:stCondLst>
                                  <p:childTnLst>
                                    <p:set>
                                      <p:cBhvr>
                                        <p:cTn id="58" dur="1" fill="hold">
                                          <p:stCondLst>
                                            <p:cond delay="0"/>
                                          </p:stCondLst>
                                        </p:cTn>
                                        <p:tgtEl>
                                          <p:spTgt spid="327"/>
                                        </p:tgtEl>
                                        <p:attrNameLst>
                                          <p:attrName>style.visibility</p:attrName>
                                        </p:attrNameLst>
                                      </p:cBhvr>
                                      <p:to>
                                        <p:strVal val="visible"/>
                                      </p:to>
                                    </p:set>
                                    <p:animEffect transition="in" filter="wipe(down)">
                                      <p:cBhvr>
                                        <p:cTn id="59" dur="500"/>
                                        <p:tgtEl>
                                          <p:spTgt spid="327"/>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289"/>
                                        </p:tgtEl>
                                        <p:attrNameLst>
                                          <p:attrName>style.visibility</p:attrName>
                                        </p:attrNameLst>
                                      </p:cBhvr>
                                      <p:to>
                                        <p:strVal val="visible"/>
                                      </p:to>
                                    </p:set>
                                    <p:animEffect transition="in" filter="wipe(down)">
                                      <p:cBhvr>
                                        <p:cTn id="64" dur="500"/>
                                        <p:tgtEl>
                                          <p:spTgt spid="289"/>
                                        </p:tgtEl>
                                      </p:cBhvr>
                                    </p:animEffect>
                                  </p:childTnLst>
                                </p:cTn>
                              </p:par>
                              <p:par>
                                <p:cTn id="65" presetID="22" presetClass="entr" presetSubtype="4" fill="hold" nodeType="withEffect">
                                  <p:stCondLst>
                                    <p:cond delay="0"/>
                                  </p:stCondLst>
                                  <p:childTnLst>
                                    <p:set>
                                      <p:cBhvr>
                                        <p:cTn id="66" dur="1" fill="hold">
                                          <p:stCondLst>
                                            <p:cond delay="0"/>
                                          </p:stCondLst>
                                        </p:cTn>
                                        <p:tgtEl>
                                          <p:spTgt spid="292"/>
                                        </p:tgtEl>
                                        <p:attrNameLst>
                                          <p:attrName>style.visibility</p:attrName>
                                        </p:attrNameLst>
                                      </p:cBhvr>
                                      <p:to>
                                        <p:strVal val="visible"/>
                                      </p:to>
                                    </p:set>
                                    <p:animEffect transition="in" filter="wipe(down)">
                                      <p:cBhvr>
                                        <p:cTn id="67" dur="500"/>
                                        <p:tgtEl>
                                          <p:spTgt spid="292"/>
                                        </p:tgtEl>
                                      </p:cBhvr>
                                    </p:animEffect>
                                  </p:childTnLst>
                                </p:cTn>
                              </p:par>
                              <p:par>
                                <p:cTn id="68" presetID="22" presetClass="entr" presetSubtype="4" fill="hold" nodeType="withEffect">
                                  <p:stCondLst>
                                    <p:cond delay="0"/>
                                  </p:stCondLst>
                                  <p:childTnLst>
                                    <p:set>
                                      <p:cBhvr>
                                        <p:cTn id="69" dur="1" fill="hold">
                                          <p:stCondLst>
                                            <p:cond delay="0"/>
                                          </p:stCondLst>
                                        </p:cTn>
                                        <p:tgtEl>
                                          <p:spTgt spid="295"/>
                                        </p:tgtEl>
                                        <p:attrNameLst>
                                          <p:attrName>style.visibility</p:attrName>
                                        </p:attrNameLst>
                                      </p:cBhvr>
                                      <p:to>
                                        <p:strVal val="visible"/>
                                      </p:to>
                                    </p:set>
                                    <p:animEffect transition="in" filter="wipe(down)">
                                      <p:cBhvr>
                                        <p:cTn id="70" dur="500"/>
                                        <p:tgtEl>
                                          <p:spTgt spid="295"/>
                                        </p:tgtEl>
                                      </p:cBhvr>
                                    </p:animEffect>
                                  </p:childTnLst>
                                </p:cTn>
                              </p:par>
                              <p:par>
                                <p:cTn id="71" presetID="22" presetClass="entr" presetSubtype="4" fill="hold" nodeType="withEffect">
                                  <p:stCondLst>
                                    <p:cond delay="0"/>
                                  </p:stCondLst>
                                  <p:childTnLst>
                                    <p:set>
                                      <p:cBhvr>
                                        <p:cTn id="72" dur="1" fill="hold">
                                          <p:stCondLst>
                                            <p:cond delay="0"/>
                                          </p:stCondLst>
                                        </p:cTn>
                                        <p:tgtEl>
                                          <p:spTgt spid="300"/>
                                        </p:tgtEl>
                                        <p:attrNameLst>
                                          <p:attrName>style.visibility</p:attrName>
                                        </p:attrNameLst>
                                      </p:cBhvr>
                                      <p:to>
                                        <p:strVal val="visible"/>
                                      </p:to>
                                    </p:set>
                                    <p:animEffect transition="in" filter="wipe(down)">
                                      <p:cBhvr>
                                        <p:cTn id="73" dur="500"/>
                                        <p:tgtEl>
                                          <p:spTgt spid="300"/>
                                        </p:tgtEl>
                                      </p:cBhvr>
                                    </p:animEffect>
                                  </p:childTnLst>
                                </p:cTn>
                              </p:par>
                              <p:par>
                                <p:cTn id="74" presetID="22" presetClass="entr" presetSubtype="4" fill="hold" nodeType="withEffect">
                                  <p:stCondLst>
                                    <p:cond delay="0"/>
                                  </p:stCondLst>
                                  <p:childTnLst>
                                    <p:set>
                                      <p:cBhvr>
                                        <p:cTn id="75" dur="1" fill="hold">
                                          <p:stCondLst>
                                            <p:cond delay="0"/>
                                          </p:stCondLst>
                                        </p:cTn>
                                        <p:tgtEl>
                                          <p:spTgt spid="303"/>
                                        </p:tgtEl>
                                        <p:attrNameLst>
                                          <p:attrName>style.visibility</p:attrName>
                                        </p:attrNameLst>
                                      </p:cBhvr>
                                      <p:to>
                                        <p:strVal val="visible"/>
                                      </p:to>
                                    </p:set>
                                    <p:animEffect transition="in" filter="wipe(down)">
                                      <p:cBhvr>
                                        <p:cTn id="76" dur="500"/>
                                        <p:tgtEl>
                                          <p:spTgt spid="303"/>
                                        </p:tgtEl>
                                      </p:cBhvr>
                                    </p:animEffect>
                                  </p:childTnLst>
                                </p:cTn>
                              </p:par>
                              <p:par>
                                <p:cTn id="77" presetID="22" presetClass="entr" presetSubtype="4" fill="hold" nodeType="withEffect">
                                  <p:stCondLst>
                                    <p:cond delay="0"/>
                                  </p:stCondLst>
                                  <p:childTnLst>
                                    <p:set>
                                      <p:cBhvr>
                                        <p:cTn id="78" dur="1" fill="hold">
                                          <p:stCondLst>
                                            <p:cond delay="0"/>
                                          </p:stCondLst>
                                        </p:cTn>
                                        <p:tgtEl>
                                          <p:spTgt spid="306"/>
                                        </p:tgtEl>
                                        <p:attrNameLst>
                                          <p:attrName>style.visibility</p:attrName>
                                        </p:attrNameLst>
                                      </p:cBhvr>
                                      <p:to>
                                        <p:strVal val="visible"/>
                                      </p:to>
                                    </p:set>
                                    <p:animEffect transition="in" filter="wipe(down)">
                                      <p:cBhvr>
                                        <p:cTn id="79" dur="500"/>
                                        <p:tgtEl>
                                          <p:spTgt spid="306"/>
                                        </p:tgtEl>
                                      </p:cBhvr>
                                    </p:animEffect>
                                  </p:childTnLst>
                                </p:cTn>
                              </p:par>
                              <p:par>
                                <p:cTn id="80" presetID="22" presetClass="entr" presetSubtype="4" fill="hold" nodeType="withEffect">
                                  <p:stCondLst>
                                    <p:cond delay="0"/>
                                  </p:stCondLst>
                                  <p:childTnLst>
                                    <p:set>
                                      <p:cBhvr>
                                        <p:cTn id="81" dur="1" fill="hold">
                                          <p:stCondLst>
                                            <p:cond delay="0"/>
                                          </p:stCondLst>
                                        </p:cTn>
                                        <p:tgtEl>
                                          <p:spTgt spid="324"/>
                                        </p:tgtEl>
                                        <p:attrNameLst>
                                          <p:attrName>style.visibility</p:attrName>
                                        </p:attrNameLst>
                                      </p:cBhvr>
                                      <p:to>
                                        <p:strVal val="visible"/>
                                      </p:to>
                                    </p:set>
                                    <p:animEffect transition="in" filter="wipe(down)">
                                      <p:cBhvr>
                                        <p:cTn id="82" dur="500"/>
                                        <p:tgtEl>
                                          <p:spTgt spid="324"/>
                                        </p:tgtEl>
                                      </p:cBhvr>
                                    </p:animEffect>
                                  </p:childTnLst>
                                </p:cTn>
                              </p:par>
                              <p:par>
                                <p:cTn id="83" presetID="22" presetClass="entr" presetSubtype="4" fill="hold" nodeType="withEffect">
                                  <p:stCondLst>
                                    <p:cond delay="0"/>
                                  </p:stCondLst>
                                  <p:childTnLst>
                                    <p:set>
                                      <p:cBhvr>
                                        <p:cTn id="84" dur="1" fill="hold">
                                          <p:stCondLst>
                                            <p:cond delay="0"/>
                                          </p:stCondLst>
                                        </p:cTn>
                                        <p:tgtEl>
                                          <p:spTgt spid="318"/>
                                        </p:tgtEl>
                                        <p:attrNameLst>
                                          <p:attrName>style.visibility</p:attrName>
                                        </p:attrNameLst>
                                      </p:cBhvr>
                                      <p:to>
                                        <p:strVal val="visible"/>
                                      </p:to>
                                    </p:set>
                                    <p:animEffect transition="in" filter="wipe(down)">
                                      <p:cBhvr>
                                        <p:cTn id="85" dur="500"/>
                                        <p:tgtEl>
                                          <p:spTgt spid="318"/>
                                        </p:tgtEl>
                                      </p:cBhvr>
                                    </p:animEffect>
                                  </p:childTnLst>
                                </p:cTn>
                              </p:par>
                              <p:par>
                                <p:cTn id="86" presetID="22" presetClass="entr" presetSubtype="4" fill="hold" nodeType="withEffect">
                                  <p:stCondLst>
                                    <p:cond delay="0"/>
                                  </p:stCondLst>
                                  <p:childTnLst>
                                    <p:set>
                                      <p:cBhvr>
                                        <p:cTn id="87" dur="1" fill="hold">
                                          <p:stCondLst>
                                            <p:cond delay="0"/>
                                          </p:stCondLst>
                                        </p:cTn>
                                        <p:tgtEl>
                                          <p:spTgt spid="321"/>
                                        </p:tgtEl>
                                        <p:attrNameLst>
                                          <p:attrName>style.visibility</p:attrName>
                                        </p:attrNameLst>
                                      </p:cBhvr>
                                      <p:to>
                                        <p:strVal val="visible"/>
                                      </p:to>
                                    </p:set>
                                    <p:animEffect transition="in" filter="wipe(down)">
                                      <p:cBhvr>
                                        <p:cTn id="88" dur="500"/>
                                        <p:tgtEl>
                                          <p:spTgt spid="321"/>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nodeType="clickEffect">
                                  <p:stCondLst>
                                    <p:cond delay="0"/>
                                  </p:stCondLst>
                                  <p:childTnLst>
                                    <p:set>
                                      <p:cBhvr>
                                        <p:cTn id="92" dur="1" fill="hold">
                                          <p:stCondLst>
                                            <p:cond delay="0"/>
                                          </p:stCondLst>
                                        </p:cTn>
                                        <p:tgtEl>
                                          <p:spTgt spid="263"/>
                                        </p:tgtEl>
                                        <p:attrNameLst>
                                          <p:attrName>style.visibility</p:attrName>
                                        </p:attrNameLst>
                                      </p:cBhvr>
                                      <p:to>
                                        <p:strVal val="visible"/>
                                      </p:to>
                                    </p:set>
                                    <p:animEffect transition="in" filter="fade">
                                      <p:cBhvr>
                                        <p:cTn id="93" dur="500"/>
                                        <p:tgtEl>
                                          <p:spTgt spid="263"/>
                                        </p:tgtEl>
                                      </p:cBhvr>
                                    </p:animEffect>
                                  </p:childTnLst>
                                </p:cTn>
                              </p:par>
                              <p:par>
                                <p:cTn id="94" presetID="10" presetClass="entr" presetSubtype="0" fill="hold" grpId="0" nodeType="withEffect">
                                  <p:stCondLst>
                                    <p:cond delay="0"/>
                                  </p:stCondLst>
                                  <p:childTnLst>
                                    <p:set>
                                      <p:cBhvr>
                                        <p:cTn id="95" dur="1" fill="hold">
                                          <p:stCondLst>
                                            <p:cond delay="0"/>
                                          </p:stCondLst>
                                        </p:cTn>
                                        <p:tgtEl>
                                          <p:spTgt spid="277"/>
                                        </p:tgtEl>
                                        <p:attrNameLst>
                                          <p:attrName>style.visibility</p:attrName>
                                        </p:attrNameLst>
                                      </p:cBhvr>
                                      <p:to>
                                        <p:strVal val="visible"/>
                                      </p:to>
                                    </p:set>
                                    <p:animEffect transition="in" filter="fade">
                                      <p:cBhvr>
                                        <p:cTn id="96" dur="500"/>
                                        <p:tgtEl>
                                          <p:spTgt spid="277"/>
                                        </p:tgtEl>
                                      </p:cBhvr>
                                    </p:animEffect>
                                  </p:childTnLst>
                                </p:cTn>
                              </p:par>
                            </p:childTnLst>
                          </p:cTn>
                        </p:par>
                        <p:par>
                          <p:cTn id="97" fill="hold">
                            <p:stCondLst>
                              <p:cond delay="500"/>
                            </p:stCondLst>
                            <p:childTnLst>
                              <p:par>
                                <p:cTn id="98" presetID="22" presetClass="entr" presetSubtype="1" fill="hold" nodeType="afterEffect">
                                  <p:stCondLst>
                                    <p:cond delay="0"/>
                                  </p:stCondLst>
                                  <p:childTnLst>
                                    <p:set>
                                      <p:cBhvr>
                                        <p:cTn id="99" dur="1" fill="hold">
                                          <p:stCondLst>
                                            <p:cond delay="0"/>
                                          </p:stCondLst>
                                        </p:cTn>
                                        <p:tgtEl>
                                          <p:spTgt spid="333"/>
                                        </p:tgtEl>
                                        <p:attrNameLst>
                                          <p:attrName>style.visibility</p:attrName>
                                        </p:attrNameLst>
                                      </p:cBhvr>
                                      <p:to>
                                        <p:strVal val="visible"/>
                                      </p:to>
                                    </p:set>
                                    <p:animEffect transition="in" filter="wipe(up)">
                                      <p:cBhvr>
                                        <p:cTn id="100" dur="500"/>
                                        <p:tgtEl>
                                          <p:spTgt spid="333"/>
                                        </p:tgtEl>
                                      </p:cBhvr>
                                    </p:animEffect>
                                  </p:childTnLst>
                                </p:cTn>
                              </p:par>
                            </p:childTnLst>
                          </p:cTn>
                        </p:par>
                        <p:par>
                          <p:cTn id="101" fill="hold">
                            <p:stCondLst>
                              <p:cond delay="1000"/>
                            </p:stCondLst>
                            <p:childTnLst>
                              <p:par>
                                <p:cTn id="102" presetID="22" presetClass="entr" presetSubtype="1" fill="hold" nodeType="afterEffect">
                                  <p:stCondLst>
                                    <p:cond delay="0"/>
                                  </p:stCondLst>
                                  <p:childTnLst>
                                    <p:set>
                                      <p:cBhvr>
                                        <p:cTn id="103" dur="1" fill="hold">
                                          <p:stCondLst>
                                            <p:cond delay="0"/>
                                          </p:stCondLst>
                                        </p:cTn>
                                        <p:tgtEl>
                                          <p:spTgt spid="330"/>
                                        </p:tgtEl>
                                        <p:attrNameLst>
                                          <p:attrName>style.visibility</p:attrName>
                                        </p:attrNameLst>
                                      </p:cBhvr>
                                      <p:to>
                                        <p:strVal val="visible"/>
                                      </p:to>
                                    </p:set>
                                    <p:animEffect transition="in" filter="wipe(up)">
                                      <p:cBhvr>
                                        <p:cTn id="104" dur="500"/>
                                        <p:tgtEl>
                                          <p:spTgt spid="3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 grpId="0"/>
      <p:bldP spid="264" grpId="0"/>
      <p:bldP spid="265" grpId="0"/>
      <p:bldP spid="266" grpId="0"/>
      <p:bldP spid="27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4268" y="206225"/>
            <a:ext cx="5064436" cy="708810"/>
          </a:xfrm>
        </p:spPr>
        <p:txBody>
          <a:bodyPr>
            <a:normAutofit/>
          </a:bodyPr>
          <a:lstStyle/>
          <a:p>
            <a:pPr algn="l"/>
            <a:r>
              <a:rPr lang="en-US" sz="3200" dirty="0" smtClean="0"/>
              <a:t>The Data Management Wiki</a:t>
            </a:r>
            <a:endParaRPr lang="en-US" sz="3200" dirty="0"/>
          </a:p>
        </p:txBody>
      </p:sp>
      <p:pic>
        <p:nvPicPr>
          <p:cNvPr id="4" name="Picture 3">
            <a:hlinkClick r:id="rId2"/>
          </p:cNvPr>
          <p:cNvPicPr>
            <a:picLocks noChangeAspect="1"/>
          </p:cNvPicPr>
          <p:nvPr/>
        </p:nvPicPr>
        <p:blipFill rotWithShape="1">
          <a:blip r:embed="rId3"/>
          <a:srcRect b="5826"/>
          <a:stretch/>
        </p:blipFill>
        <p:spPr>
          <a:xfrm>
            <a:off x="4551853" y="2117446"/>
            <a:ext cx="4152410" cy="4378862"/>
          </a:xfrm>
          <a:prstGeom prst="rect">
            <a:avLst/>
          </a:prstGeom>
          <a:ln w="3175" cmpd="sng">
            <a:solidFill>
              <a:schemeClr val="tx1"/>
            </a:solidFill>
          </a:ln>
        </p:spPr>
      </p:pic>
      <p:grpSp>
        <p:nvGrpSpPr>
          <p:cNvPr id="5" name="Group 4"/>
          <p:cNvGrpSpPr/>
          <p:nvPr/>
        </p:nvGrpSpPr>
        <p:grpSpPr>
          <a:xfrm>
            <a:off x="364268" y="941243"/>
            <a:ext cx="8296274" cy="996827"/>
            <a:chOff x="452439" y="1836193"/>
            <a:chExt cx="8296274" cy="996827"/>
          </a:xfrm>
        </p:grpSpPr>
        <p:sp>
          <p:nvSpPr>
            <p:cNvPr id="6" name="Rectangle 5"/>
            <p:cNvSpPr/>
            <p:nvPr/>
          </p:nvSpPr>
          <p:spPr>
            <a:xfrm>
              <a:off x="452439" y="1873821"/>
              <a:ext cx="8296274" cy="95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Wiki</a:t>
              </a:r>
              <a:endParaRPr lang="en-US" dirty="0"/>
            </a:p>
          </p:txBody>
        </p:sp>
        <p:pic>
          <p:nvPicPr>
            <p:cNvPr id="7" name="Picture 6"/>
            <p:cNvPicPr>
              <a:picLocks noChangeAspect="1"/>
            </p:cNvPicPr>
            <p:nvPr/>
          </p:nvPicPr>
          <p:blipFill>
            <a:blip r:embed="rId4"/>
            <a:stretch>
              <a:fillRect/>
            </a:stretch>
          </p:blipFill>
          <p:spPr>
            <a:xfrm>
              <a:off x="2164746" y="1954981"/>
              <a:ext cx="628650" cy="793243"/>
            </a:xfrm>
            <a:prstGeom prst="rect">
              <a:avLst/>
            </a:prstGeom>
            <a:ln w="3175" cmpd="sng">
              <a:solidFill>
                <a:schemeClr val="tx1"/>
              </a:solidFill>
            </a:ln>
          </p:spPr>
        </p:pic>
        <p:pic>
          <p:nvPicPr>
            <p:cNvPr id="8" name="Picture 7"/>
            <p:cNvPicPr>
              <a:picLocks noChangeAspect="1"/>
            </p:cNvPicPr>
            <p:nvPr/>
          </p:nvPicPr>
          <p:blipFill>
            <a:blip r:embed="rId5"/>
            <a:stretch>
              <a:fillRect/>
            </a:stretch>
          </p:blipFill>
          <p:spPr>
            <a:xfrm>
              <a:off x="1055255" y="1954981"/>
              <a:ext cx="628650" cy="793243"/>
            </a:xfrm>
            <a:prstGeom prst="rect">
              <a:avLst/>
            </a:prstGeom>
            <a:ln w="3175" cmpd="sng">
              <a:solidFill>
                <a:schemeClr val="tx1"/>
              </a:solidFill>
            </a:ln>
          </p:spPr>
        </p:pic>
        <p:pic>
          <p:nvPicPr>
            <p:cNvPr id="9" name="Picture 8"/>
            <p:cNvPicPr>
              <a:picLocks noChangeAspect="1"/>
            </p:cNvPicPr>
            <p:nvPr/>
          </p:nvPicPr>
          <p:blipFill>
            <a:blip r:embed="rId6"/>
            <a:stretch>
              <a:fillRect/>
            </a:stretch>
          </p:blipFill>
          <p:spPr>
            <a:xfrm>
              <a:off x="4383728" y="1954981"/>
              <a:ext cx="628650" cy="793243"/>
            </a:xfrm>
            <a:prstGeom prst="rect">
              <a:avLst/>
            </a:prstGeom>
            <a:ln w="3175" cmpd="sng">
              <a:solidFill>
                <a:schemeClr val="tx1"/>
              </a:solidFill>
            </a:ln>
          </p:spPr>
        </p:pic>
        <p:pic>
          <p:nvPicPr>
            <p:cNvPr id="10" name="Picture 9"/>
            <p:cNvPicPr>
              <a:picLocks noChangeAspect="1"/>
            </p:cNvPicPr>
            <p:nvPr/>
          </p:nvPicPr>
          <p:blipFill>
            <a:blip r:embed="rId7"/>
            <a:stretch>
              <a:fillRect/>
            </a:stretch>
          </p:blipFill>
          <p:spPr>
            <a:xfrm>
              <a:off x="6602710" y="1954981"/>
              <a:ext cx="628650" cy="793243"/>
            </a:xfrm>
            <a:prstGeom prst="rect">
              <a:avLst/>
            </a:prstGeom>
            <a:ln w="3175" cmpd="sng">
              <a:solidFill>
                <a:schemeClr val="tx1"/>
              </a:solidFill>
            </a:ln>
          </p:spPr>
        </p:pic>
        <p:pic>
          <p:nvPicPr>
            <p:cNvPr id="11" name="Picture 10"/>
            <p:cNvPicPr>
              <a:picLocks noChangeAspect="1"/>
            </p:cNvPicPr>
            <p:nvPr/>
          </p:nvPicPr>
          <p:blipFill>
            <a:blip r:embed="rId8"/>
            <a:stretch>
              <a:fillRect/>
            </a:stretch>
          </p:blipFill>
          <p:spPr>
            <a:xfrm>
              <a:off x="5493219" y="1954981"/>
              <a:ext cx="628650" cy="793243"/>
            </a:xfrm>
            <a:prstGeom prst="rect">
              <a:avLst/>
            </a:prstGeom>
            <a:ln w="3175" cmpd="sng">
              <a:solidFill>
                <a:schemeClr val="tx1"/>
              </a:solidFill>
            </a:ln>
          </p:spPr>
        </p:pic>
        <p:pic>
          <p:nvPicPr>
            <p:cNvPr id="12" name="Picture 11"/>
            <p:cNvPicPr>
              <a:picLocks noChangeAspect="1"/>
            </p:cNvPicPr>
            <p:nvPr/>
          </p:nvPicPr>
          <p:blipFill>
            <a:blip r:embed="rId9"/>
            <a:stretch>
              <a:fillRect/>
            </a:stretch>
          </p:blipFill>
          <p:spPr>
            <a:xfrm>
              <a:off x="7712200" y="1954981"/>
              <a:ext cx="628650" cy="793243"/>
            </a:xfrm>
            <a:prstGeom prst="rect">
              <a:avLst/>
            </a:prstGeom>
            <a:ln w="3175" cmpd="sng">
              <a:solidFill>
                <a:schemeClr val="tx1"/>
              </a:solidFill>
            </a:ln>
          </p:spPr>
        </p:pic>
        <p:pic>
          <p:nvPicPr>
            <p:cNvPr id="13" name="Picture 12"/>
            <p:cNvPicPr>
              <a:picLocks noChangeAspect="1"/>
            </p:cNvPicPr>
            <p:nvPr/>
          </p:nvPicPr>
          <p:blipFill>
            <a:blip r:embed="rId10"/>
            <a:stretch>
              <a:fillRect/>
            </a:stretch>
          </p:blipFill>
          <p:spPr>
            <a:xfrm>
              <a:off x="3274237" y="1954981"/>
              <a:ext cx="628650" cy="793243"/>
            </a:xfrm>
            <a:prstGeom prst="rect">
              <a:avLst/>
            </a:prstGeom>
            <a:ln w="3175" cmpd="sng">
              <a:solidFill>
                <a:schemeClr val="tx1"/>
              </a:solidFill>
            </a:ln>
          </p:spPr>
        </p:pic>
        <p:sp>
          <p:nvSpPr>
            <p:cNvPr id="14" name="TextBox 13"/>
            <p:cNvSpPr txBox="1"/>
            <p:nvPr/>
          </p:nvSpPr>
          <p:spPr>
            <a:xfrm>
              <a:off x="457200" y="1836193"/>
              <a:ext cx="600908" cy="369333"/>
            </a:xfrm>
            <a:prstGeom prst="rect">
              <a:avLst/>
            </a:prstGeom>
            <a:noFill/>
          </p:spPr>
          <p:txBody>
            <a:bodyPr wrap="none" rtlCol="0">
              <a:spAutoFit/>
            </a:bodyPr>
            <a:lstStyle/>
            <a:p>
              <a:r>
                <a:rPr lang="en-US" dirty="0" smtClean="0"/>
                <a:t>Wiki</a:t>
              </a:r>
              <a:endParaRPr lang="en-US" dirty="0"/>
            </a:p>
          </p:txBody>
        </p:sp>
      </p:grpSp>
      <p:sp>
        <p:nvSpPr>
          <p:cNvPr id="3" name="Rectangle 2"/>
          <p:cNvSpPr/>
          <p:nvPr/>
        </p:nvSpPr>
        <p:spPr>
          <a:xfrm>
            <a:off x="366937" y="2184860"/>
            <a:ext cx="3928619" cy="3785652"/>
          </a:xfrm>
          <a:prstGeom prst="rect">
            <a:avLst/>
          </a:prstGeom>
        </p:spPr>
        <p:txBody>
          <a:bodyPr wrap="square">
            <a:spAutoFit/>
          </a:bodyPr>
          <a:lstStyle/>
          <a:p>
            <a:r>
              <a:rPr lang="en-US" sz="2400" dirty="0" smtClean="0"/>
              <a:t>The NOAA Data Management wiki is a community knowledge resource developed and maintained by a small group in NOAA and available to all.</a:t>
            </a:r>
          </a:p>
          <a:p>
            <a:endParaRPr lang="en-US" sz="2400" dirty="0"/>
          </a:p>
          <a:p>
            <a:r>
              <a:rPr lang="en-US" sz="2400" dirty="0" smtClean="0"/>
              <a:t>It is the heart of the tools.</a:t>
            </a:r>
          </a:p>
          <a:p>
            <a:endParaRPr lang="en-US" sz="2400" dirty="0"/>
          </a:p>
          <a:p>
            <a:r>
              <a:rPr lang="en-US" sz="2400" dirty="0" smtClean="0"/>
              <a:t>https</a:t>
            </a:r>
            <a:r>
              <a:rPr lang="en-US" sz="2400" dirty="0"/>
              <a:t>://geo-ide.noaa.gov/wiki</a:t>
            </a:r>
          </a:p>
        </p:txBody>
      </p:sp>
    </p:spTree>
    <p:extLst>
      <p:ext uri="{BB962C8B-B14F-4D97-AF65-F5344CB8AC3E}">
        <p14:creationId xmlns:p14="http://schemas.microsoft.com/office/powerpoint/2010/main" val="543129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Effect transition="in" filter="wipe(left)">
                                      <p:cBhvr>
                                        <p:cTn id="17" dur="500"/>
                                        <p:tgtEl>
                                          <p:spTgt spid="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2512" y="289045"/>
            <a:ext cx="2180807" cy="546824"/>
          </a:xfrm>
        </p:spPr>
        <p:txBody>
          <a:bodyPr>
            <a:noAutofit/>
          </a:bodyPr>
          <a:lstStyle/>
          <a:p>
            <a:pPr algn="l"/>
            <a:r>
              <a:rPr lang="en-US" sz="3200" dirty="0" smtClean="0"/>
              <a:t>Wiki Pages</a:t>
            </a:r>
            <a:endParaRPr lang="en-US" sz="3200" dirty="0"/>
          </a:p>
        </p:txBody>
      </p:sp>
      <p:pic>
        <p:nvPicPr>
          <p:cNvPr id="6" name="Picture 5">
            <a:hlinkClick r:id="rId3"/>
          </p:cNvPr>
          <p:cNvPicPr>
            <a:picLocks noChangeAspect="1"/>
          </p:cNvPicPr>
          <p:nvPr/>
        </p:nvPicPr>
        <p:blipFill>
          <a:blip r:embed="rId4"/>
          <a:stretch>
            <a:fillRect/>
          </a:stretch>
        </p:blipFill>
        <p:spPr>
          <a:xfrm>
            <a:off x="452438" y="996533"/>
            <a:ext cx="4055490" cy="5126714"/>
          </a:xfrm>
          <a:prstGeom prst="rect">
            <a:avLst/>
          </a:prstGeom>
          <a:ln w="3175" cmpd="sng">
            <a:solidFill>
              <a:srgbClr val="000000"/>
            </a:solidFill>
          </a:ln>
        </p:spPr>
      </p:pic>
      <p:sp>
        <p:nvSpPr>
          <p:cNvPr id="8" name="TextBox 7"/>
          <p:cNvSpPr txBox="1"/>
          <p:nvPr/>
        </p:nvSpPr>
        <p:spPr>
          <a:xfrm>
            <a:off x="500547" y="3203192"/>
            <a:ext cx="4062958" cy="1477328"/>
          </a:xfrm>
          <a:prstGeom prst="rect">
            <a:avLst/>
          </a:prstGeom>
          <a:solidFill>
            <a:schemeClr val="bg1">
              <a:alpha val="80000"/>
            </a:schemeClr>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a:t>Discussion</a:t>
            </a:r>
          </a:p>
          <a:p>
            <a:pPr marL="285750" indent="-285750">
              <a:buFont typeface="Arial"/>
              <a:buChar char="•"/>
            </a:pPr>
            <a:r>
              <a:rPr lang="en-US" dirty="0"/>
              <a:t>Explanation, guidance, rationale, examples</a:t>
            </a:r>
          </a:p>
          <a:p>
            <a:pPr marL="285750" indent="-285750">
              <a:buFont typeface="Arial"/>
              <a:buChar char="•"/>
            </a:pPr>
            <a:r>
              <a:rPr lang="en-US" dirty="0"/>
              <a:t>Developed first – organic evolution in response to community </a:t>
            </a:r>
            <a:r>
              <a:rPr lang="en-US" dirty="0" smtClean="0"/>
              <a:t>needs</a:t>
            </a:r>
            <a:endParaRPr lang="en-US" dirty="0"/>
          </a:p>
        </p:txBody>
      </p:sp>
      <p:pic>
        <p:nvPicPr>
          <p:cNvPr id="5" name="Picture 4">
            <a:hlinkClick r:id="rId5"/>
          </p:cNvPr>
          <p:cNvPicPr>
            <a:picLocks noChangeAspect="1"/>
          </p:cNvPicPr>
          <p:nvPr/>
        </p:nvPicPr>
        <p:blipFill>
          <a:blip r:embed="rId6"/>
          <a:stretch>
            <a:fillRect/>
          </a:stretch>
        </p:blipFill>
        <p:spPr>
          <a:xfrm>
            <a:off x="2532026" y="1243848"/>
            <a:ext cx="4062957" cy="5126714"/>
          </a:xfrm>
          <a:prstGeom prst="rect">
            <a:avLst/>
          </a:prstGeom>
          <a:ln w="3175" cmpd="sng">
            <a:solidFill>
              <a:schemeClr val="tx1"/>
            </a:solidFill>
          </a:ln>
        </p:spPr>
      </p:pic>
      <p:sp>
        <p:nvSpPr>
          <p:cNvPr id="9" name="TextBox 8"/>
          <p:cNvSpPr txBox="1"/>
          <p:nvPr/>
        </p:nvSpPr>
        <p:spPr>
          <a:xfrm>
            <a:off x="2574101" y="4381717"/>
            <a:ext cx="4062958" cy="1200329"/>
          </a:xfrm>
          <a:prstGeom prst="rect">
            <a:avLst/>
          </a:prstGeom>
          <a:solidFill>
            <a:schemeClr val="bg1">
              <a:alpha val="80000"/>
            </a:schemeClr>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a:t>Class / Element</a:t>
            </a:r>
          </a:p>
          <a:p>
            <a:pPr marL="285750" indent="-285750">
              <a:buFont typeface="Arial"/>
              <a:buChar char="•"/>
            </a:pPr>
            <a:r>
              <a:rPr lang="en-US" dirty="0"/>
              <a:t>Structure, order, alternatives</a:t>
            </a:r>
          </a:p>
          <a:p>
            <a:pPr marL="285750" indent="-285750">
              <a:buFont typeface="Arial"/>
              <a:buChar char="•"/>
            </a:pPr>
            <a:r>
              <a:rPr lang="en-US" dirty="0" smtClean="0"/>
              <a:t>Came later for specific support of metadata editing</a:t>
            </a:r>
            <a:endParaRPr lang="en-US" dirty="0"/>
          </a:p>
        </p:txBody>
      </p:sp>
      <p:pic>
        <p:nvPicPr>
          <p:cNvPr id="4" name="Picture 3">
            <a:hlinkClick r:id="rId7"/>
          </p:cNvPr>
          <p:cNvPicPr>
            <a:picLocks noChangeAspect="1"/>
          </p:cNvPicPr>
          <p:nvPr/>
        </p:nvPicPr>
        <p:blipFill>
          <a:blip r:embed="rId8"/>
          <a:stretch>
            <a:fillRect/>
          </a:stretch>
        </p:blipFill>
        <p:spPr>
          <a:xfrm>
            <a:off x="4619080" y="1491164"/>
            <a:ext cx="4062958" cy="5126714"/>
          </a:xfrm>
          <a:prstGeom prst="rect">
            <a:avLst/>
          </a:prstGeom>
          <a:ln w="3175" cmpd="sng">
            <a:solidFill>
              <a:schemeClr val="tx1"/>
            </a:solidFill>
          </a:ln>
        </p:spPr>
      </p:pic>
      <p:sp>
        <p:nvSpPr>
          <p:cNvPr id="10" name="TextBox 9"/>
          <p:cNvSpPr txBox="1"/>
          <p:nvPr/>
        </p:nvSpPr>
        <p:spPr>
          <a:xfrm>
            <a:off x="4647655" y="5283242"/>
            <a:ext cx="4062958" cy="923330"/>
          </a:xfrm>
          <a:prstGeom prst="rect">
            <a:avLst/>
          </a:prstGeom>
          <a:solidFill>
            <a:schemeClr val="bg1">
              <a:alpha val="80000"/>
            </a:schemeClr>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en-US" dirty="0" smtClean="0"/>
              <a:t>Training</a:t>
            </a:r>
          </a:p>
          <a:p>
            <a:pPr marL="285750" indent="-285750">
              <a:buFont typeface="Arial"/>
              <a:buChar char="•"/>
            </a:pPr>
            <a:r>
              <a:rPr lang="en-US" dirty="0" smtClean="0"/>
              <a:t>Part </a:t>
            </a:r>
            <a:r>
              <a:rPr lang="en-US" dirty="0"/>
              <a:t>of structured </a:t>
            </a:r>
            <a:r>
              <a:rPr lang="en-US" dirty="0" smtClean="0"/>
              <a:t>paths </a:t>
            </a:r>
            <a:r>
              <a:rPr lang="en-US" dirty="0"/>
              <a:t>through wiki content</a:t>
            </a:r>
          </a:p>
        </p:txBody>
      </p:sp>
    </p:spTree>
    <p:extLst>
      <p:ext uri="{BB962C8B-B14F-4D97-AF65-F5344CB8AC3E}">
        <p14:creationId xmlns:p14="http://schemas.microsoft.com/office/powerpoint/2010/main" val="3913238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5283" y="257563"/>
            <a:ext cx="3047134" cy="611277"/>
          </a:xfrm>
        </p:spPr>
        <p:txBody>
          <a:bodyPr>
            <a:normAutofit/>
          </a:bodyPr>
          <a:lstStyle/>
          <a:p>
            <a:pPr algn="l"/>
            <a:r>
              <a:rPr lang="en-US" sz="3200" dirty="0" smtClean="0"/>
              <a:t>Wiki Navigation</a:t>
            </a:r>
            <a:endParaRPr lang="en-US" sz="3200" dirty="0"/>
          </a:p>
        </p:txBody>
      </p:sp>
      <p:pic>
        <p:nvPicPr>
          <p:cNvPr id="6" name="Picture 5">
            <a:hlinkClick r:id="rId3"/>
          </p:cNvPr>
          <p:cNvPicPr>
            <a:picLocks noChangeAspect="1"/>
          </p:cNvPicPr>
          <p:nvPr/>
        </p:nvPicPr>
        <p:blipFill>
          <a:blip r:embed="rId4"/>
          <a:stretch>
            <a:fillRect/>
          </a:stretch>
        </p:blipFill>
        <p:spPr>
          <a:xfrm>
            <a:off x="446088" y="939401"/>
            <a:ext cx="6110259" cy="5057278"/>
          </a:xfrm>
          <a:prstGeom prst="rect">
            <a:avLst/>
          </a:prstGeom>
          <a:ln w="3175" cmpd="sng">
            <a:solidFill>
              <a:schemeClr val="tx1"/>
            </a:solidFill>
          </a:ln>
        </p:spPr>
      </p:pic>
      <p:sp>
        <p:nvSpPr>
          <p:cNvPr id="8" name="TextBox 7"/>
          <p:cNvSpPr txBox="1"/>
          <p:nvPr/>
        </p:nvSpPr>
        <p:spPr>
          <a:xfrm>
            <a:off x="461910" y="3869895"/>
            <a:ext cx="4062958" cy="923330"/>
          </a:xfrm>
          <a:prstGeom prst="rect">
            <a:avLst/>
          </a:prstGeom>
          <a:solidFill>
            <a:schemeClr val="bg1">
              <a:alpha val="80000"/>
            </a:schemeClr>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Categories</a:t>
            </a:r>
            <a:endParaRPr lang="en-US" b="1" dirty="0"/>
          </a:p>
          <a:p>
            <a:pPr marL="285750" indent="-285750">
              <a:buFont typeface="Arial"/>
              <a:buChar char="•"/>
            </a:pPr>
            <a:r>
              <a:rPr lang="en-US" dirty="0" smtClean="0"/>
              <a:t>Automatic </a:t>
            </a:r>
            <a:r>
              <a:rPr lang="en-US" dirty="0" err="1" smtClean="0"/>
              <a:t>mediaWiki</a:t>
            </a:r>
            <a:r>
              <a:rPr lang="en-US" dirty="0" smtClean="0"/>
              <a:t> Capability</a:t>
            </a:r>
            <a:endParaRPr lang="en-US" dirty="0"/>
          </a:p>
          <a:p>
            <a:pPr marL="285750" indent="-285750">
              <a:buFont typeface="Arial"/>
              <a:buChar char="•"/>
            </a:pPr>
            <a:r>
              <a:rPr lang="en-US" dirty="0" smtClean="0"/>
              <a:t>Many-to-Many, Sub-Categories </a:t>
            </a:r>
            <a:endParaRPr lang="en-US" dirty="0"/>
          </a:p>
        </p:txBody>
      </p:sp>
      <p:pic>
        <p:nvPicPr>
          <p:cNvPr id="7" name="Picture 6">
            <a:hlinkClick r:id="rId5"/>
          </p:cNvPr>
          <p:cNvPicPr>
            <a:picLocks noChangeAspect="1"/>
          </p:cNvPicPr>
          <p:nvPr/>
        </p:nvPicPr>
        <p:blipFill>
          <a:blip r:embed="rId6"/>
          <a:stretch>
            <a:fillRect/>
          </a:stretch>
        </p:blipFill>
        <p:spPr>
          <a:xfrm>
            <a:off x="1511461" y="1146518"/>
            <a:ext cx="6110259" cy="5064627"/>
          </a:xfrm>
          <a:prstGeom prst="rect">
            <a:avLst/>
          </a:prstGeom>
          <a:ln w="3175" cmpd="sng">
            <a:solidFill>
              <a:schemeClr val="tx1"/>
            </a:solidFill>
          </a:ln>
        </p:spPr>
      </p:pic>
      <p:sp>
        <p:nvSpPr>
          <p:cNvPr id="10" name="TextBox 9"/>
          <p:cNvSpPr txBox="1"/>
          <p:nvPr/>
        </p:nvSpPr>
        <p:spPr>
          <a:xfrm>
            <a:off x="2493389" y="4639750"/>
            <a:ext cx="4062958" cy="923330"/>
          </a:xfrm>
          <a:prstGeom prst="rect">
            <a:avLst/>
          </a:prstGeom>
          <a:solidFill>
            <a:schemeClr val="bg1">
              <a:alpha val="80000"/>
            </a:schemeClr>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Categories as “Home Pages”</a:t>
            </a:r>
            <a:endParaRPr lang="en-US" b="1" dirty="0"/>
          </a:p>
          <a:p>
            <a:pPr marL="285750" indent="-285750">
              <a:buFont typeface="Arial"/>
              <a:buChar char="•"/>
            </a:pPr>
            <a:r>
              <a:rPr lang="en-US" dirty="0" smtClean="0"/>
              <a:t>Automatic page lists</a:t>
            </a:r>
            <a:endParaRPr lang="en-US" dirty="0"/>
          </a:p>
          <a:p>
            <a:pPr marL="285750" indent="-285750">
              <a:buFont typeface="Arial"/>
              <a:buChar char="•"/>
            </a:pPr>
            <a:r>
              <a:rPr lang="en-US" dirty="0" smtClean="0"/>
              <a:t>Simplifies navigation and maintenance</a:t>
            </a:r>
            <a:endParaRPr lang="en-US" dirty="0"/>
          </a:p>
        </p:txBody>
      </p:sp>
      <p:pic>
        <p:nvPicPr>
          <p:cNvPr id="5" name="Picture 4"/>
          <p:cNvPicPr>
            <a:picLocks noChangeAspect="1"/>
          </p:cNvPicPr>
          <p:nvPr/>
        </p:nvPicPr>
        <p:blipFill>
          <a:blip r:embed="rId7"/>
          <a:stretch>
            <a:fillRect/>
          </a:stretch>
        </p:blipFill>
        <p:spPr>
          <a:xfrm>
            <a:off x="2576834" y="1360983"/>
            <a:ext cx="6110259" cy="5057278"/>
          </a:xfrm>
          <a:prstGeom prst="rect">
            <a:avLst/>
          </a:prstGeom>
          <a:ln w="3175" cmpd="sng">
            <a:solidFill>
              <a:schemeClr val="tx1"/>
            </a:solidFill>
          </a:ln>
        </p:spPr>
      </p:pic>
      <p:sp>
        <p:nvSpPr>
          <p:cNvPr id="11" name="TextBox 10"/>
          <p:cNvSpPr txBox="1"/>
          <p:nvPr/>
        </p:nvSpPr>
        <p:spPr>
          <a:xfrm>
            <a:off x="4524868" y="5409605"/>
            <a:ext cx="4062958" cy="923330"/>
          </a:xfrm>
          <a:prstGeom prst="rect">
            <a:avLst/>
          </a:prstGeom>
          <a:solidFill>
            <a:schemeClr val="bg1">
              <a:alpha val="80000"/>
            </a:schemeClr>
          </a:solidFill>
          <a:ln w="3175" cmpd="sng">
            <a:solidFill>
              <a:schemeClr val="tx1"/>
            </a:solidFill>
          </a:ln>
          <a:effectLst>
            <a:outerShdw blurRad="50800" dist="38100" dir="2700000" algn="tl" rotWithShape="0">
              <a:prstClr val="black">
                <a:alpha val="40000"/>
              </a:prstClr>
            </a:outerShdw>
          </a:effectLst>
        </p:spPr>
        <p:txBody>
          <a:bodyPr wrap="square" rtlCol="0">
            <a:spAutoFit/>
          </a:bodyPr>
          <a:lstStyle/>
          <a:p>
            <a:r>
              <a:rPr lang="en-US" b="1" dirty="0" smtClean="0"/>
              <a:t>ISO Explorer</a:t>
            </a:r>
            <a:endParaRPr lang="en-US" b="1" dirty="0"/>
          </a:p>
          <a:p>
            <a:pPr marL="285750" indent="-285750">
              <a:buFont typeface="Arial"/>
              <a:buChar char="•"/>
            </a:pPr>
            <a:r>
              <a:rPr lang="en-US" dirty="0" smtClean="0"/>
              <a:t>Consistent presentation (templates)</a:t>
            </a:r>
            <a:endParaRPr lang="en-US" dirty="0"/>
          </a:p>
          <a:p>
            <a:pPr marL="285750" indent="-285750">
              <a:buFont typeface="Arial"/>
              <a:buChar char="•"/>
            </a:pPr>
            <a:r>
              <a:rPr lang="en-US" dirty="0" smtClean="0"/>
              <a:t>Follows structure of standard</a:t>
            </a:r>
            <a:endParaRPr lang="en-US" dirty="0"/>
          </a:p>
        </p:txBody>
      </p:sp>
    </p:spTree>
    <p:extLst>
      <p:ext uri="{BB962C8B-B14F-4D97-AF65-F5344CB8AC3E}">
        <p14:creationId xmlns:p14="http://schemas.microsoft.com/office/powerpoint/2010/main" val="226373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CreatedUploaded.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46" y="1036881"/>
            <a:ext cx="8259307" cy="5113516"/>
          </a:xfrm>
          <a:prstGeom prst="rect">
            <a:avLst/>
          </a:prstGeom>
          <a:ln w="12700">
            <a:solidFill>
              <a:schemeClr val="tx1"/>
            </a:solidFill>
          </a:ln>
        </p:spPr>
      </p:pic>
      <p:sp>
        <p:nvSpPr>
          <p:cNvPr id="5" name="Oval 4"/>
          <p:cNvSpPr/>
          <p:nvPr/>
        </p:nvSpPr>
        <p:spPr>
          <a:xfrm>
            <a:off x="1019732" y="4998341"/>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52</a:t>
            </a:r>
            <a:endParaRPr lang="en-US" dirty="0"/>
          </a:p>
        </p:txBody>
      </p:sp>
      <p:sp>
        <p:nvSpPr>
          <p:cNvPr id="6" name="Oval 5"/>
          <p:cNvSpPr/>
          <p:nvPr/>
        </p:nvSpPr>
        <p:spPr>
          <a:xfrm>
            <a:off x="1820717" y="5143106"/>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42</a:t>
            </a:r>
            <a:endParaRPr lang="en-US" dirty="0"/>
          </a:p>
        </p:txBody>
      </p:sp>
      <p:sp>
        <p:nvSpPr>
          <p:cNvPr id="7" name="Oval 6"/>
          <p:cNvSpPr/>
          <p:nvPr/>
        </p:nvSpPr>
        <p:spPr>
          <a:xfrm>
            <a:off x="2474095" y="5388914"/>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5</a:t>
            </a:r>
            <a:endParaRPr lang="en-US" dirty="0"/>
          </a:p>
        </p:txBody>
      </p:sp>
      <p:sp>
        <p:nvSpPr>
          <p:cNvPr id="8" name="Oval 7"/>
          <p:cNvSpPr/>
          <p:nvPr/>
        </p:nvSpPr>
        <p:spPr>
          <a:xfrm>
            <a:off x="3465627" y="2749700"/>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232</a:t>
            </a:r>
            <a:endParaRPr lang="en-US" dirty="0"/>
          </a:p>
        </p:txBody>
      </p:sp>
      <p:sp>
        <p:nvSpPr>
          <p:cNvPr id="9" name="Oval 8"/>
          <p:cNvSpPr/>
          <p:nvPr/>
        </p:nvSpPr>
        <p:spPr>
          <a:xfrm>
            <a:off x="4701906" y="3912426"/>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127</a:t>
            </a:r>
            <a:endParaRPr lang="en-US" dirty="0"/>
          </a:p>
        </p:txBody>
      </p:sp>
      <p:sp>
        <p:nvSpPr>
          <p:cNvPr id="10" name="Oval 9"/>
          <p:cNvSpPr/>
          <p:nvPr/>
        </p:nvSpPr>
        <p:spPr>
          <a:xfrm>
            <a:off x="6108655" y="1123596"/>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359</a:t>
            </a:r>
            <a:endParaRPr lang="en-US" dirty="0"/>
          </a:p>
        </p:txBody>
      </p:sp>
      <p:sp>
        <p:nvSpPr>
          <p:cNvPr id="11" name="Oval 10"/>
          <p:cNvSpPr/>
          <p:nvPr/>
        </p:nvSpPr>
        <p:spPr>
          <a:xfrm>
            <a:off x="7774112" y="2401304"/>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255</a:t>
            </a:r>
            <a:endParaRPr lang="en-US" dirty="0"/>
          </a:p>
        </p:txBody>
      </p:sp>
      <p:sp>
        <p:nvSpPr>
          <p:cNvPr id="18" name="Title 17"/>
          <p:cNvSpPr>
            <a:spLocks noGrp="1"/>
          </p:cNvSpPr>
          <p:nvPr>
            <p:ph type="ctrTitle"/>
          </p:nvPr>
        </p:nvSpPr>
        <p:spPr>
          <a:xfrm>
            <a:off x="359086" y="299786"/>
            <a:ext cx="2892427" cy="512383"/>
          </a:xfrm>
        </p:spPr>
        <p:txBody>
          <a:bodyPr>
            <a:normAutofit fontScale="90000"/>
          </a:bodyPr>
          <a:lstStyle/>
          <a:p>
            <a:pPr algn="l"/>
            <a:r>
              <a:rPr lang="en-US" sz="3200" dirty="0" smtClean="0"/>
              <a:t>Content Creation</a:t>
            </a:r>
            <a:endParaRPr lang="en-US" sz="3200" dirty="0"/>
          </a:p>
        </p:txBody>
      </p:sp>
    </p:spTree>
    <p:extLst>
      <p:ext uri="{BB962C8B-B14F-4D97-AF65-F5344CB8AC3E}">
        <p14:creationId xmlns:p14="http://schemas.microsoft.com/office/powerpoint/2010/main" val="1646218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WikiEditHistory.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346" y="1036880"/>
            <a:ext cx="8259307" cy="5113517"/>
          </a:xfrm>
          <a:prstGeom prst="rect">
            <a:avLst/>
          </a:prstGeom>
          <a:ln w="3175" cmpd="sng">
            <a:solidFill>
              <a:srgbClr val="000000"/>
            </a:solidFill>
          </a:ln>
        </p:spPr>
      </p:pic>
      <p:sp>
        <p:nvSpPr>
          <p:cNvPr id="5" name="Oval 4"/>
          <p:cNvSpPr/>
          <p:nvPr/>
        </p:nvSpPr>
        <p:spPr>
          <a:xfrm>
            <a:off x="1066196" y="4711813"/>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49</a:t>
            </a:r>
            <a:endParaRPr lang="en-US" dirty="0"/>
          </a:p>
        </p:txBody>
      </p:sp>
      <p:sp>
        <p:nvSpPr>
          <p:cNvPr id="6" name="Oval 5"/>
          <p:cNvSpPr/>
          <p:nvPr/>
        </p:nvSpPr>
        <p:spPr>
          <a:xfrm>
            <a:off x="1696813" y="5150850"/>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17</a:t>
            </a:r>
            <a:endParaRPr lang="en-US" dirty="0"/>
          </a:p>
        </p:txBody>
      </p:sp>
      <p:sp>
        <p:nvSpPr>
          <p:cNvPr id="7" name="Oval 6"/>
          <p:cNvSpPr/>
          <p:nvPr/>
        </p:nvSpPr>
        <p:spPr>
          <a:xfrm>
            <a:off x="2288234" y="5342450"/>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a:t>3</a:t>
            </a:r>
          </a:p>
        </p:txBody>
      </p:sp>
      <p:sp>
        <p:nvSpPr>
          <p:cNvPr id="8" name="Oval 7"/>
          <p:cNvSpPr/>
          <p:nvPr/>
        </p:nvSpPr>
        <p:spPr>
          <a:xfrm>
            <a:off x="3302999" y="4825013"/>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52</a:t>
            </a:r>
            <a:endParaRPr lang="en-US" dirty="0"/>
          </a:p>
        </p:txBody>
      </p:sp>
      <p:sp>
        <p:nvSpPr>
          <p:cNvPr id="9" name="Oval 8"/>
          <p:cNvSpPr/>
          <p:nvPr/>
        </p:nvSpPr>
        <p:spPr>
          <a:xfrm>
            <a:off x="4427518" y="5083731"/>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31</a:t>
            </a:r>
            <a:endParaRPr lang="en-US" dirty="0"/>
          </a:p>
        </p:txBody>
      </p:sp>
      <p:sp>
        <p:nvSpPr>
          <p:cNvPr id="10" name="Oval 9"/>
          <p:cNvSpPr/>
          <p:nvPr/>
        </p:nvSpPr>
        <p:spPr>
          <a:xfrm>
            <a:off x="6108655" y="3754380"/>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111</a:t>
            </a:r>
            <a:endParaRPr lang="en-US" dirty="0"/>
          </a:p>
        </p:txBody>
      </p:sp>
      <p:sp>
        <p:nvSpPr>
          <p:cNvPr id="11" name="Oval 10"/>
          <p:cNvSpPr/>
          <p:nvPr/>
        </p:nvSpPr>
        <p:spPr>
          <a:xfrm>
            <a:off x="7774112" y="1123596"/>
            <a:ext cx="548777" cy="517437"/>
          </a:xfrm>
          <a:prstGeom prst="ellipse">
            <a:avLst/>
          </a:prstGeom>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en-US" dirty="0" smtClean="0"/>
              <a:t>269</a:t>
            </a:r>
            <a:endParaRPr lang="en-US" dirty="0"/>
          </a:p>
        </p:txBody>
      </p:sp>
      <p:sp>
        <p:nvSpPr>
          <p:cNvPr id="18" name="Title 17"/>
          <p:cNvSpPr>
            <a:spLocks noGrp="1"/>
          </p:cNvSpPr>
          <p:nvPr>
            <p:ph type="ctrTitle"/>
          </p:nvPr>
        </p:nvSpPr>
        <p:spPr>
          <a:xfrm>
            <a:off x="359086" y="299786"/>
            <a:ext cx="2892427" cy="512383"/>
          </a:xfrm>
        </p:spPr>
        <p:txBody>
          <a:bodyPr>
            <a:normAutofit fontScale="90000"/>
          </a:bodyPr>
          <a:lstStyle/>
          <a:p>
            <a:pPr algn="l"/>
            <a:r>
              <a:rPr lang="en-US" sz="3200" dirty="0" smtClean="0"/>
              <a:t>Content Updates</a:t>
            </a:r>
            <a:endParaRPr lang="en-US" sz="3200" dirty="0"/>
          </a:p>
        </p:txBody>
      </p:sp>
    </p:spTree>
    <p:extLst>
      <p:ext uri="{BB962C8B-B14F-4D97-AF65-F5344CB8AC3E}">
        <p14:creationId xmlns:p14="http://schemas.microsoft.com/office/powerpoint/2010/main" val="2306261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500"/>
                                        <p:tgtEl>
                                          <p:spTgt spid="8"/>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2500"/>
                            </p:stCondLst>
                            <p:childTnLst>
                              <p:par>
                                <p:cTn id="30" presetID="10"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500"/>
                                        <p:tgtEl>
                                          <p:spTgt spid="10"/>
                                        </p:tgtEl>
                                      </p:cBhvr>
                                    </p:animEffect>
                                  </p:childTnLst>
                                </p:cTn>
                              </p:par>
                            </p:childTnLst>
                          </p:cTn>
                        </p:par>
                        <p:par>
                          <p:cTn id="33" fill="hold">
                            <p:stCondLst>
                              <p:cond delay="3000"/>
                            </p:stCondLst>
                            <p:childTnLst>
                              <p:par>
                                <p:cTn id="34" presetID="10" presetClass="entr" presetSubtype="0" fill="hold" grpId="0" nodeType="after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p:cNvGrpSpPr/>
          <p:nvPr/>
        </p:nvGrpSpPr>
        <p:grpSpPr>
          <a:xfrm>
            <a:off x="457200" y="4671625"/>
            <a:ext cx="3225800" cy="1354619"/>
            <a:chOff x="457200" y="2434274"/>
            <a:chExt cx="3225800" cy="1354619"/>
          </a:xfrm>
        </p:grpSpPr>
        <p:grpSp>
          <p:nvGrpSpPr>
            <p:cNvPr id="11" name="Group 10"/>
            <p:cNvGrpSpPr/>
            <p:nvPr/>
          </p:nvGrpSpPr>
          <p:grpSpPr>
            <a:xfrm>
              <a:off x="457200" y="2434274"/>
              <a:ext cx="3225800" cy="1354619"/>
              <a:chOff x="457200" y="2248418"/>
              <a:chExt cx="3225800" cy="1354619"/>
            </a:xfrm>
          </p:grpSpPr>
          <p:sp>
            <p:nvSpPr>
              <p:cNvPr id="13" name="Rectangle 12"/>
              <p:cNvSpPr/>
              <p:nvPr/>
            </p:nvSpPr>
            <p:spPr>
              <a:xfrm>
                <a:off x="457200" y="2248418"/>
                <a:ext cx="3225800" cy="135461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14" name="Folded Corner 13"/>
              <p:cNvSpPr/>
              <p:nvPr/>
            </p:nvSpPr>
            <p:spPr>
              <a:xfrm>
                <a:off x="579172"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5" name="Folded Corner 14"/>
              <p:cNvSpPr/>
              <p:nvPr/>
            </p:nvSpPr>
            <p:spPr>
              <a:xfrm>
                <a:off x="1186944"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6" name="Folded Corner 15"/>
              <p:cNvSpPr/>
              <p:nvPr/>
            </p:nvSpPr>
            <p:spPr>
              <a:xfrm>
                <a:off x="1794716"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7" name="Folded Corner 16"/>
              <p:cNvSpPr/>
              <p:nvPr/>
            </p:nvSpPr>
            <p:spPr>
              <a:xfrm>
                <a:off x="2402488"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8" name="Folded Corner 17"/>
              <p:cNvSpPr/>
              <p:nvPr/>
            </p:nvSpPr>
            <p:spPr>
              <a:xfrm>
                <a:off x="3010260"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12" name="TextBox 11"/>
            <p:cNvSpPr txBox="1"/>
            <p:nvPr/>
          </p:nvSpPr>
          <p:spPr>
            <a:xfrm>
              <a:off x="487923" y="2455532"/>
              <a:ext cx="2294168" cy="369332"/>
            </a:xfrm>
            <a:prstGeom prst="rect">
              <a:avLst/>
            </a:prstGeom>
            <a:noFill/>
          </p:spPr>
          <p:txBody>
            <a:bodyPr wrap="none" rtlCol="0">
              <a:spAutoFit/>
            </a:bodyPr>
            <a:lstStyle/>
            <a:p>
              <a:r>
                <a:rPr lang="en-US" dirty="0"/>
                <a:t>Web Accessible </a:t>
              </a:r>
              <a:r>
                <a:rPr lang="en-US" dirty="0" smtClean="0"/>
                <a:t>Folder</a:t>
              </a:r>
              <a:endParaRPr lang="en-US" dirty="0"/>
            </a:p>
          </p:txBody>
        </p:sp>
      </p:grpSp>
      <p:grpSp>
        <p:nvGrpSpPr>
          <p:cNvPr id="19" name="Group 18"/>
          <p:cNvGrpSpPr/>
          <p:nvPr/>
        </p:nvGrpSpPr>
        <p:grpSpPr>
          <a:xfrm>
            <a:off x="5518558" y="4671625"/>
            <a:ext cx="3225800" cy="1354619"/>
            <a:chOff x="5115050" y="2248418"/>
            <a:chExt cx="3225800" cy="1354619"/>
          </a:xfrm>
        </p:grpSpPr>
        <p:grpSp>
          <p:nvGrpSpPr>
            <p:cNvPr id="20" name="Group 19"/>
            <p:cNvGrpSpPr/>
            <p:nvPr/>
          </p:nvGrpSpPr>
          <p:grpSpPr>
            <a:xfrm>
              <a:off x="5115050" y="2248418"/>
              <a:ext cx="3225800" cy="1354619"/>
              <a:chOff x="5115050" y="2248418"/>
              <a:chExt cx="3225800" cy="1354619"/>
            </a:xfrm>
          </p:grpSpPr>
          <p:sp>
            <p:nvSpPr>
              <p:cNvPr id="22" name="Rectangle 21"/>
              <p:cNvSpPr/>
              <p:nvPr/>
            </p:nvSpPr>
            <p:spPr>
              <a:xfrm>
                <a:off x="5115050" y="2248418"/>
                <a:ext cx="3225800" cy="1354619"/>
              </a:xfrm>
              <a:prstGeom prst="rect">
                <a:avLst/>
              </a:prstGeom>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dirty="0"/>
              </a:p>
            </p:txBody>
          </p:sp>
          <p:sp>
            <p:nvSpPr>
              <p:cNvPr id="23" name="Folded Corner 22"/>
              <p:cNvSpPr/>
              <p:nvPr/>
            </p:nvSpPr>
            <p:spPr>
              <a:xfrm>
                <a:off x="5237022"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Folded Corner 23"/>
              <p:cNvSpPr/>
              <p:nvPr/>
            </p:nvSpPr>
            <p:spPr>
              <a:xfrm>
                <a:off x="5844794"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Folded Corner 24"/>
              <p:cNvSpPr/>
              <p:nvPr/>
            </p:nvSpPr>
            <p:spPr>
              <a:xfrm>
                <a:off x="6452566"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Folded Corner 25"/>
              <p:cNvSpPr/>
              <p:nvPr/>
            </p:nvSpPr>
            <p:spPr>
              <a:xfrm>
                <a:off x="7060338"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Folded Corner 26"/>
              <p:cNvSpPr/>
              <p:nvPr/>
            </p:nvSpPr>
            <p:spPr>
              <a:xfrm>
                <a:off x="7668110" y="2726147"/>
                <a:ext cx="559254" cy="745069"/>
              </a:xfrm>
              <a:prstGeom prst="foldedCorner">
                <a:avLst/>
              </a:prstGeom>
              <a:solidFill>
                <a:schemeClr val="bg1"/>
              </a:solidFill>
              <a:ln w="3175" cmpd="sng">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1" name="TextBox 20"/>
            <p:cNvSpPr txBox="1"/>
            <p:nvPr/>
          </p:nvSpPr>
          <p:spPr>
            <a:xfrm>
              <a:off x="5169433" y="2269676"/>
              <a:ext cx="2294168" cy="369332"/>
            </a:xfrm>
            <a:prstGeom prst="rect">
              <a:avLst/>
            </a:prstGeom>
            <a:noFill/>
          </p:spPr>
          <p:txBody>
            <a:bodyPr wrap="none" rtlCol="0">
              <a:spAutoFit/>
            </a:bodyPr>
            <a:lstStyle/>
            <a:p>
              <a:r>
                <a:rPr lang="en-US" dirty="0"/>
                <a:t>Web Accessible </a:t>
              </a:r>
              <a:r>
                <a:rPr lang="en-US" dirty="0" smtClean="0"/>
                <a:t>Folder</a:t>
              </a:r>
              <a:endParaRPr lang="en-US" dirty="0"/>
            </a:p>
          </p:txBody>
        </p:sp>
      </p:grpSp>
      <p:sp>
        <p:nvSpPr>
          <p:cNvPr id="2" name="Title 1"/>
          <p:cNvSpPr>
            <a:spLocks noGrp="1"/>
          </p:cNvSpPr>
          <p:nvPr>
            <p:ph type="title"/>
          </p:nvPr>
        </p:nvSpPr>
        <p:spPr>
          <a:xfrm>
            <a:off x="361097" y="308480"/>
            <a:ext cx="4158362" cy="500994"/>
          </a:xfrm>
        </p:spPr>
        <p:txBody>
          <a:bodyPr>
            <a:noAutofit/>
          </a:bodyPr>
          <a:lstStyle/>
          <a:p>
            <a:pPr algn="l"/>
            <a:r>
              <a:rPr lang="en-US" sz="3200" dirty="0" smtClean="0"/>
              <a:t>Web Accessible Folders</a:t>
            </a:r>
            <a:endParaRPr lang="en-US" sz="3200" dirty="0"/>
          </a:p>
        </p:txBody>
      </p:sp>
      <p:pic>
        <p:nvPicPr>
          <p:cNvPr id="4" name="Picture 3">
            <a:hlinkClick r:id="rId3"/>
          </p:cNvPr>
          <p:cNvPicPr>
            <a:picLocks noChangeAspect="1"/>
          </p:cNvPicPr>
          <p:nvPr/>
        </p:nvPicPr>
        <p:blipFill>
          <a:blip r:embed="rId4"/>
          <a:stretch>
            <a:fillRect/>
          </a:stretch>
        </p:blipFill>
        <p:spPr>
          <a:xfrm>
            <a:off x="454025" y="899122"/>
            <a:ext cx="8294688" cy="5518970"/>
          </a:xfrm>
          <a:prstGeom prst="rect">
            <a:avLst/>
          </a:prstGeom>
          <a:ln w="3175" cmpd="sng">
            <a:solidFill>
              <a:schemeClr val="tx1"/>
            </a:solidFill>
          </a:ln>
        </p:spPr>
      </p:pic>
      <p:sp>
        <p:nvSpPr>
          <p:cNvPr id="5" name="TextBox 4"/>
          <p:cNvSpPr txBox="1"/>
          <p:nvPr/>
        </p:nvSpPr>
        <p:spPr>
          <a:xfrm>
            <a:off x="1055914" y="5349212"/>
            <a:ext cx="853119" cy="461665"/>
          </a:xfrm>
          <a:prstGeom prst="rect">
            <a:avLst/>
          </a:prstGeom>
          <a:solidFill>
            <a:schemeClr val="bg1"/>
          </a:solidFill>
          <a:ln w="3175">
            <a:solidFill>
              <a:schemeClr val="tx1"/>
            </a:solidFill>
          </a:ln>
        </p:spPr>
        <p:txBody>
          <a:bodyPr wrap="none" rtlCol="0">
            <a:spAutoFit/>
          </a:bodyPr>
          <a:lstStyle/>
          <a:p>
            <a:r>
              <a:rPr lang="en-US" sz="2400" dirty="0" smtClean="0"/>
              <a:t>Titles</a:t>
            </a:r>
            <a:endParaRPr lang="en-US" sz="2400" dirty="0"/>
          </a:p>
        </p:txBody>
      </p:sp>
      <p:sp>
        <p:nvSpPr>
          <p:cNvPr id="6" name="TextBox 5"/>
          <p:cNvSpPr txBox="1"/>
          <p:nvPr/>
        </p:nvSpPr>
        <p:spPr>
          <a:xfrm>
            <a:off x="3842657" y="5349212"/>
            <a:ext cx="803746" cy="461665"/>
          </a:xfrm>
          <a:prstGeom prst="rect">
            <a:avLst/>
          </a:prstGeom>
          <a:solidFill>
            <a:schemeClr val="bg1"/>
          </a:solidFill>
          <a:ln w="3175">
            <a:solidFill>
              <a:schemeClr val="tx1"/>
            </a:solidFill>
          </a:ln>
        </p:spPr>
        <p:txBody>
          <a:bodyPr wrap="none" rtlCol="0">
            <a:spAutoFit/>
          </a:bodyPr>
          <a:lstStyle/>
          <a:p>
            <a:r>
              <a:rPr lang="en-US" sz="2400" dirty="0" smtClean="0"/>
              <a:t>Links</a:t>
            </a:r>
            <a:endParaRPr lang="en-US" sz="2400" dirty="0"/>
          </a:p>
        </p:txBody>
      </p:sp>
      <p:sp>
        <p:nvSpPr>
          <p:cNvPr id="7" name="TextBox 6"/>
          <p:cNvSpPr txBox="1"/>
          <p:nvPr/>
        </p:nvSpPr>
        <p:spPr>
          <a:xfrm>
            <a:off x="4931228" y="5349212"/>
            <a:ext cx="992388" cy="461665"/>
          </a:xfrm>
          <a:prstGeom prst="rect">
            <a:avLst/>
          </a:prstGeom>
          <a:solidFill>
            <a:schemeClr val="bg1"/>
          </a:solidFill>
          <a:ln w="3175">
            <a:solidFill>
              <a:schemeClr val="tx1"/>
            </a:solidFill>
          </a:ln>
        </p:spPr>
        <p:txBody>
          <a:bodyPr wrap="none" rtlCol="0">
            <a:spAutoFit/>
          </a:bodyPr>
          <a:lstStyle/>
          <a:p>
            <a:r>
              <a:rPr lang="en-US" sz="2400" dirty="0" smtClean="0"/>
              <a:t>Scores</a:t>
            </a:r>
            <a:endParaRPr lang="en-US" sz="2400" dirty="0"/>
          </a:p>
        </p:txBody>
      </p:sp>
      <p:sp>
        <p:nvSpPr>
          <p:cNvPr id="8" name="TextBox 7"/>
          <p:cNvSpPr txBox="1"/>
          <p:nvPr/>
        </p:nvSpPr>
        <p:spPr>
          <a:xfrm>
            <a:off x="6085104" y="5349212"/>
            <a:ext cx="891783" cy="461665"/>
          </a:xfrm>
          <a:prstGeom prst="rect">
            <a:avLst/>
          </a:prstGeom>
          <a:solidFill>
            <a:schemeClr val="bg1"/>
          </a:solidFill>
          <a:ln w="3175">
            <a:solidFill>
              <a:schemeClr val="tx1"/>
            </a:solidFill>
          </a:ln>
        </p:spPr>
        <p:txBody>
          <a:bodyPr wrap="none" rtlCol="0">
            <a:spAutoFit/>
          </a:bodyPr>
          <a:lstStyle/>
          <a:p>
            <a:r>
              <a:rPr lang="en-US" sz="2400" dirty="0" smtClean="0"/>
              <a:t>Dates</a:t>
            </a:r>
            <a:endParaRPr lang="en-US" sz="2400" dirty="0"/>
          </a:p>
        </p:txBody>
      </p:sp>
      <p:sp>
        <p:nvSpPr>
          <p:cNvPr id="9" name="TextBox 8"/>
          <p:cNvSpPr txBox="1"/>
          <p:nvPr/>
        </p:nvSpPr>
        <p:spPr>
          <a:xfrm>
            <a:off x="7195456" y="5349212"/>
            <a:ext cx="919482" cy="461665"/>
          </a:xfrm>
          <a:prstGeom prst="rect">
            <a:avLst/>
          </a:prstGeom>
          <a:solidFill>
            <a:schemeClr val="bg1"/>
          </a:solidFill>
          <a:ln w="3175">
            <a:solidFill>
              <a:schemeClr val="tx1"/>
            </a:solidFill>
          </a:ln>
        </p:spPr>
        <p:txBody>
          <a:bodyPr wrap="none" rtlCol="0">
            <a:spAutoFit/>
          </a:bodyPr>
          <a:lstStyle/>
          <a:p>
            <a:r>
              <a:rPr lang="en-US" sz="2400" dirty="0" smtClean="0"/>
              <a:t>Views</a:t>
            </a:r>
            <a:endParaRPr lang="en-US" sz="2400" dirty="0"/>
          </a:p>
        </p:txBody>
      </p:sp>
    </p:spTree>
    <p:extLst>
      <p:ext uri="{BB962C8B-B14F-4D97-AF65-F5344CB8AC3E}">
        <p14:creationId xmlns:p14="http://schemas.microsoft.com/office/powerpoint/2010/main" val="20611410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500"/>
                                        <p:tgtEl>
                                          <p:spTgt spid="7"/>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6524" y="197198"/>
            <a:ext cx="4948273" cy="732041"/>
          </a:xfrm>
        </p:spPr>
        <p:txBody>
          <a:bodyPr>
            <a:normAutofit/>
          </a:bodyPr>
          <a:lstStyle/>
          <a:p>
            <a:pPr algn="l"/>
            <a:r>
              <a:rPr lang="en-US" sz="3200" dirty="0" smtClean="0"/>
              <a:t>Guide View (HTML)</a:t>
            </a:r>
            <a:endParaRPr lang="en-US" sz="3200" dirty="0"/>
          </a:p>
        </p:txBody>
      </p:sp>
      <p:pic>
        <p:nvPicPr>
          <p:cNvPr id="4" name="Picture 3">
            <a:hlinkClick r:id="rId3"/>
          </p:cNvPr>
          <p:cNvPicPr>
            <a:picLocks noChangeAspect="1"/>
          </p:cNvPicPr>
          <p:nvPr/>
        </p:nvPicPr>
        <p:blipFill>
          <a:blip r:embed="rId4"/>
          <a:stretch>
            <a:fillRect/>
          </a:stretch>
        </p:blipFill>
        <p:spPr>
          <a:xfrm>
            <a:off x="1976412" y="929239"/>
            <a:ext cx="5191175" cy="4302823"/>
          </a:xfrm>
          <a:prstGeom prst="rect">
            <a:avLst/>
          </a:prstGeom>
          <a:ln w="3175" cmpd="sng">
            <a:solidFill>
              <a:schemeClr val="tx1"/>
            </a:solidFill>
          </a:ln>
        </p:spPr>
      </p:pic>
      <p:grpSp>
        <p:nvGrpSpPr>
          <p:cNvPr id="5" name="Group 4"/>
          <p:cNvGrpSpPr/>
          <p:nvPr/>
        </p:nvGrpSpPr>
        <p:grpSpPr>
          <a:xfrm>
            <a:off x="436884" y="5385376"/>
            <a:ext cx="8296274" cy="996827"/>
            <a:chOff x="452439" y="1836193"/>
            <a:chExt cx="8296274" cy="996827"/>
          </a:xfrm>
        </p:grpSpPr>
        <p:sp>
          <p:nvSpPr>
            <p:cNvPr id="6" name="Rectangle 5"/>
            <p:cNvSpPr/>
            <p:nvPr/>
          </p:nvSpPr>
          <p:spPr>
            <a:xfrm>
              <a:off x="452439" y="1873821"/>
              <a:ext cx="8296274" cy="95919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Wiki</a:t>
              </a:r>
              <a:endParaRPr lang="en-US" dirty="0"/>
            </a:p>
          </p:txBody>
        </p:sp>
        <p:pic>
          <p:nvPicPr>
            <p:cNvPr id="7" name="Picture 6"/>
            <p:cNvPicPr>
              <a:picLocks noChangeAspect="1"/>
            </p:cNvPicPr>
            <p:nvPr/>
          </p:nvPicPr>
          <p:blipFill>
            <a:blip r:embed="rId5"/>
            <a:stretch>
              <a:fillRect/>
            </a:stretch>
          </p:blipFill>
          <p:spPr>
            <a:xfrm>
              <a:off x="2164746" y="1954981"/>
              <a:ext cx="628650" cy="793243"/>
            </a:xfrm>
            <a:prstGeom prst="rect">
              <a:avLst/>
            </a:prstGeom>
            <a:ln w="3175" cmpd="sng">
              <a:solidFill>
                <a:schemeClr val="tx1"/>
              </a:solidFill>
            </a:ln>
          </p:spPr>
        </p:pic>
        <p:pic>
          <p:nvPicPr>
            <p:cNvPr id="8" name="Picture 7"/>
            <p:cNvPicPr>
              <a:picLocks noChangeAspect="1"/>
            </p:cNvPicPr>
            <p:nvPr/>
          </p:nvPicPr>
          <p:blipFill>
            <a:blip r:embed="rId6"/>
            <a:stretch>
              <a:fillRect/>
            </a:stretch>
          </p:blipFill>
          <p:spPr>
            <a:xfrm>
              <a:off x="1055255" y="1954981"/>
              <a:ext cx="628650" cy="793243"/>
            </a:xfrm>
            <a:prstGeom prst="rect">
              <a:avLst/>
            </a:prstGeom>
            <a:ln w="3175" cmpd="sng">
              <a:solidFill>
                <a:schemeClr val="tx1"/>
              </a:solidFill>
            </a:ln>
          </p:spPr>
        </p:pic>
        <p:pic>
          <p:nvPicPr>
            <p:cNvPr id="9" name="Picture 8"/>
            <p:cNvPicPr>
              <a:picLocks noChangeAspect="1"/>
            </p:cNvPicPr>
            <p:nvPr/>
          </p:nvPicPr>
          <p:blipFill>
            <a:blip r:embed="rId7"/>
            <a:stretch>
              <a:fillRect/>
            </a:stretch>
          </p:blipFill>
          <p:spPr>
            <a:xfrm>
              <a:off x="4383728" y="1954981"/>
              <a:ext cx="628650" cy="793243"/>
            </a:xfrm>
            <a:prstGeom prst="rect">
              <a:avLst/>
            </a:prstGeom>
            <a:ln w="3175" cmpd="sng">
              <a:solidFill>
                <a:schemeClr val="tx1"/>
              </a:solidFill>
            </a:ln>
          </p:spPr>
        </p:pic>
        <p:pic>
          <p:nvPicPr>
            <p:cNvPr id="10" name="Picture 9"/>
            <p:cNvPicPr>
              <a:picLocks noChangeAspect="1"/>
            </p:cNvPicPr>
            <p:nvPr/>
          </p:nvPicPr>
          <p:blipFill>
            <a:blip r:embed="rId8"/>
            <a:stretch>
              <a:fillRect/>
            </a:stretch>
          </p:blipFill>
          <p:spPr>
            <a:xfrm>
              <a:off x="6602710" y="1954981"/>
              <a:ext cx="628650" cy="793243"/>
            </a:xfrm>
            <a:prstGeom prst="rect">
              <a:avLst/>
            </a:prstGeom>
            <a:ln w="3175" cmpd="sng">
              <a:solidFill>
                <a:schemeClr val="tx1"/>
              </a:solidFill>
            </a:ln>
          </p:spPr>
        </p:pic>
        <p:pic>
          <p:nvPicPr>
            <p:cNvPr id="11" name="Picture 10"/>
            <p:cNvPicPr>
              <a:picLocks noChangeAspect="1"/>
            </p:cNvPicPr>
            <p:nvPr/>
          </p:nvPicPr>
          <p:blipFill>
            <a:blip r:embed="rId9"/>
            <a:stretch>
              <a:fillRect/>
            </a:stretch>
          </p:blipFill>
          <p:spPr>
            <a:xfrm>
              <a:off x="5493219" y="1954981"/>
              <a:ext cx="628650" cy="793243"/>
            </a:xfrm>
            <a:prstGeom prst="rect">
              <a:avLst/>
            </a:prstGeom>
            <a:ln w="3175" cmpd="sng">
              <a:solidFill>
                <a:schemeClr val="tx1"/>
              </a:solidFill>
            </a:ln>
          </p:spPr>
        </p:pic>
        <p:pic>
          <p:nvPicPr>
            <p:cNvPr id="12" name="Picture 11"/>
            <p:cNvPicPr>
              <a:picLocks noChangeAspect="1"/>
            </p:cNvPicPr>
            <p:nvPr/>
          </p:nvPicPr>
          <p:blipFill>
            <a:blip r:embed="rId10"/>
            <a:stretch>
              <a:fillRect/>
            </a:stretch>
          </p:blipFill>
          <p:spPr>
            <a:xfrm>
              <a:off x="7712200" y="1954981"/>
              <a:ext cx="628650" cy="793243"/>
            </a:xfrm>
            <a:prstGeom prst="rect">
              <a:avLst/>
            </a:prstGeom>
            <a:ln w="3175" cmpd="sng">
              <a:solidFill>
                <a:schemeClr val="tx1"/>
              </a:solidFill>
            </a:ln>
          </p:spPr>
        </p:pic>
        <p:pic>
          <p:nvPicPr>
            <p:cNvPr id="13" name="Picture 12"/>
            <p:cNvPicPr>
              <a:picLocks noChangeAspect="1"/>
            </p:cNvPicPr>
            <p:nvPr/>
          </p:nvPicPr>
          <p:blipFill>
            <a:blip r:embed="rId11"/>
            <a:stretch>
              <a:fillRect/>
            </a:stretch>
          </p:blipFill>
          <p:spPr>
            <a:xfrm>
              <a:off x="3274237" y="1954981"/>
              <a:ext cx="628650" cy="793243"/>
            </a:xfrm>
            <a:prstGeom prst="rect">
              <a:avLst/>
            </a:prstGeom>
            <a:ln w="3175" cmpd="sng">
              <a:solidFill>
                <a:schemeClr val="tx1"/>
              </a:solidFill>
            </a:ln>
          </p:spPr>
        </p:pic>
        <p:sp>
          <p:nvSpPr>
            <p:cNvPr id="14" name="TextBox 13"/>
            <p:cNvSpPr txBox="1"/>
            <p:nvPr/>
          </p:nvSpPr>
          <p:spPr>
            <a:xfrm>
              <a:off x="457200" y="1836193"/>
              <a:ext cx="600908" cy="369333"/>
            </a:xfrm>
            <a:prstGeom prst="rect">
              <a:avLst/>
            </a:prstGeom>
            <a:noFill/>
          </p:spPr>
          <p:txBody>
            <a:bodyPr wrap="none" rtlCol="0">
              <a:spAutoFit/>
            </a:bodyPr>
            <a:lstStyle/>
            <a:p>
              <a:r>
                <a:rPr lang="en-US" dirty="0" smtClean="0"/>
                <a:t>Wiki</a:t>
              </a:r>
              <a:endParaRPr lang="en-US" dirty="0"/>
            </a:p>
          </p:txBody>
        </p:sp>
      </p:grpSp>
      <p:sp>
        <p:nvSpPr>
          <p:cNvPr id="3" name="Rectangle 2"/>
          <p:cNvSpPr/>
          <p:nvPr/>
        </p:nvSpPr>
        <p:spPr>
          <a:xfrm>
            <a:off x="2386871" y="2481943"/>
            <a:ext cx="434514" cy="261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Rectangle 14"/>
          <p:cNvSpPr/>
          <p:nvPr/>
        </p:nvSpPr>
        <p:spPr>
          <a:xfrm>
            <a:off x="2821385" y="3156857"/>
            <a:ext cx="434514" cy="261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2386871" y="3875314"/>
            <a:ext cx="434514" cy="261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2562570" y="4561114"/>
            <a:ext cx="434514" cy="261257"/>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8" name="Curved Connector 17"/>
          <p:cNvCxnSpPr>
            <a:stCxn id="3" idx="3"/>
            <a:endCxn id="12" idx="0"/>
          </p:cNvCxnSpPr>
          <p:nvPr/>
        </p:nvCxnSpPr>
        <p:spPr>
          <a:xfrm>
            <a:off x="2821385" y="2612572"/>
            <a:ext cx="5189585" cy="2891592"/>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1" name="Curved Connector 20"/>
          <p:cNvCxnSpPr>
            <a:stCxn id="15" idx="3"/>
            <a:endCxn id="11" idx="0"/>
          </p:cNvCxnSpPr>
          <p:nvPr/>
        </p:nvCxnSpPr>
        <p:spPr>
          <a:xfrm>
            <a:off x="3255899" y="3287486"/>
            <a:ext cx="2536090" cy="2216678"/>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4" name="Curved Connector 23"/>
          <p:cNvCxnSpPr>
            <a:stCxn id="16" idx="3"/>
            <a:endCxn id="9" idx="0"/>
          </p:cNvCxnSpPr>
          <p:nvPr/>
        </p:nvCxnSpPr>
        <p:spPr>
          <a:xfrm>
            <a:off x="2821385" y="4005943"/>
            <a:ext cx="1861113" cy="1498221"/>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cxnSp>
        <p:nvCxnSpPr>
          <p:cNvPr id="27" name="Curved Connector 26"/>
          <p:cNvCxnSpPr>
            <a:stCxn id="17" idx="3"/>
            <a:endCxn id="13" idx="0"/>
          </p:cNvCxnSpPr>
          <p:nvPr/>
        </p:nvCxnSpPr>
        <p:spPr>
          <a:xfrm>
            <a:off x="2997084" y="4691743"/>
            <a:ext cx="575923" cy="812421"/>
          </a:xfrm>
          <a:prstGeom prst="curvedConnector2">
            <a:avLst/>
          </a:prstGeom>
          <a:ln w="12700" cmpd="sng">
            <a:solidFill>
              <a:srgbClr val="00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23235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wipe(left)">
                                      <p:cBhvr>
                                        <p:cTn id="12" dur="500"/>
                                        <p:tgtEl>
                                          <p:spTgt spid="18"/>
                                        </p:tgtEl>
                                      </p:cBhvr>
                                    </p:animEffect>
                                  </p:childTnLst>
                                </p:cTn>
                              </p:par>
                            </p:childTnLst>
                          </p:cTn>
                        </p:par>
                        <p:par>
                          <p:cTn id="13" fill="hold">
                            <p:stCondLst>
                              <p:cond delay="500"/>
                            </p:stCondLst>
                            <p:childTnLst>
                              <p:par>
                                <p:cTn id="14" presetID="22" presetClass="entr" presetSubtype="8" fill="hold" nodeType="after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wipe(left)">
                                      <p:cBhvr>
                                        <p:cTn id="16" dur="500"/>
                                        <p:tgtEl>
                                          <p:spTgt spid="21"/>
                                        </p:tgtEl>
                                      </p:cBhvr>
                                    </p:animEffect>
                                  </p:childTnLst>
                                </p:cTn>
                              </p:par>
                            </p:childTnLst>
                          </p:cTn>
                        </p:par>
                        <p:par>
                          <p:cTn id="17" fill="hold">
                            <p:stCondLst>
                              <p:cond delay="1000"/>
                            </p:stCondLst>
                            <p:childTnLst>
                              <p:par>
                                <p:cTn id="18" presetID="22" presetClass="entr" presetSubtype="8" fill="hold" nodeType="afterEffect">
                                  <p:stCondLst>
                                    <p:cond delay="0"/>
                                  </p:stCondLst>
                                  <p:childTnLst>
                                    <p:set>
                                      <p:cBhvr>
                                        <p:cTn id="19" dur="1" fill="hold">
                                          <p:stCondLst>
                                            <p:cond delay="0"/>
                                          </p:stCondLst>
                                        </p:cTn>
                                        <p:tgtEl>
                                          <p:spTgt spid="24"/>
                                        </p:tgtEl>
                                        <p:attrNameLst>
                                          <p:attrName>style.visibility</p:attrName>
                                        </p:attrNameLst>
                                      </p:cBhvr>
                                      <p:to>
                                        <p:strVal val="visible"/>
                                      </p:to>
                                    </p:set>
                                    <p:animEffect transition="in" filter="wipe(left)">
                                      <p:cBhvr>
                                        <p:cTn id="20" dur="500"/>
                                        <p:tgtEl>
                                          <p:spTgt spid="24"/>
                                        </p:tgtEl>
                                      </p:cBhvr>
                                    </p:animEffect>
                                  </p:childTnLst>
                                </p:cTn>
                              </p:par>
                            </p:childTnLst>
                          </p:cTn>
                        </p:par>
                        <p:par>
                          <p:cTn id="21" fill="hold">
                            <p:stCondLst>
                              <p:cond delay="1500"/>
                            </p:stCondLst>
                            <p:childTnLst>
                              <p:par>
                                <p:cTn id="22" presetID="22" presetClass="entr" presetSubtype="8" fill="hold" nodeType="afterEffect">
                                  <p:stCondLst>
                                    <p:cond delay="0"/>
                                  </p:stCondLst>
                                  <p:childTnLst>
                                    <p:set>
                                      <p:cBhvr>
                                        <p:cTn id="23" dur="1" fill="hold">
                                          <p:stCondLst>
                                            <p:cond delay="0"/>
                                          </p:stCondLst>
                                        </p:cTn>
                                        <p:tgtEl>
                                          <p:spTgt spid="27"/>
                                        </p:tgtEl>
                                        <p:attrNameLst>
                                          <p:attrName>style.visibility</p:attrName>
                                        </p:attrNameLst>
                                      </p:cBhvr>
                                      <p:to>
                                        <p:strVal val="visible"/>
                                      </p:to>
                                    </p:set>
                                    <p:animEffect transition="in" filter="wipe(left)">
                                      <p:cBhvr>
                                        <p:cTn id="24"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1041" y="204942"/>
            <a:ext cx="3786638" cy="716554"/>
          </a:xfrm>
        </p:spPr>
        <p:txBody>
          <a:bodyPr>
            <a:normAutofit/>
          </a:bodyPr>
          <a:lstStyle/>
          <a:p>
            <a:pPr algn="l"/>
            <a:r>
              <a:rPr lang="en-US" sz="3200" dirty="0" smtClean="0"/>
              <a:t>Metadata Evaluation</a:t>
            </a:r>
            <a:endParaRPr lang="en-US" sz="3200" dirty="0"/>
          </a:p>
        </p:txBody>
      </p:sp>
      <p:sp>
        <p:nvSpPr>
          <p:cNvPr id="3" name="Content Placeholder 2"/>
          <p:cNvSpPr>
            <a:spLocks noGrp="1"/>
          </p:cNvSpPr>
          <p:nvPr>
            <p:ph idx="1"/>
          </p:nvPr>
        </p:nvSpPr>
        <p:spPr>
          <a:xfrm>
            <a:off x="446285" y="1104604"/>
            <a:ext cx="8229600" cy="4525963"/>
          </a:xfrm>
        </p:spPr>
        <p:txBody>
          <a:bodyPr/>
          <a:lstStyle/>
          <a:p>
            <a:r>
              <a:rPr lang="en-US" dirty="0" smtClean="0"/>
              <a:t>Requires conventions or model that can be used for evaluation (a set of suggested fields and practices)</a:t>
            </a:r>
          </a:p>
          <a:p>
            <a:r>
              <a:rPr lang="en-US" dirty="0" smtClean="0"/>
              <a:t>Oriented towards use cases (text search, spatial/temporal search, lineage, …)</a:t>
            </a:r>
          </a:p>
          <a:p>
            <a:r>
              <a:rPr lang="en-US" dirty="0" smtClean="0"/>
              <a:t>Evaluates completeness, not quality</a:t>
            </a:r>
          </a:p>
          <a:p>
            <a:r>
              <a:rPr lang="en-US" dirty="0" smtClean="0"/>
              <a:t>Designated Community Representatives (OAIS) = gold standard</a:t>
            </a:r>
            <a:endParaRPr lang="en-US" dirty="0"/>
          </a:p>
        </p:txBody>
      </p:sp>
    </p:spTree>
    <p:extLst>
      <p:ext uri="{BB962C8B-B14F-4D97-AF65-F5344CB8AC3E}">
        <p14:creationId xmlns:p14="http://schemas.microsoft.com/office/powerpoint/2010/main" val="17433417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3622</TotalTime>
  <Words>595</Words>
  <Application>Microsoft Office PowerPoint</Application>
  <PresentationFormat>On-screen Show (4:3)</PresentationFormat>
  <Paragraphs>155</Paragraphs>
  <Slides>15</Slides>
  <Notes>11</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Office Theme</vt:lpstr>
      <vt:lpstr>Wikis, Rubrics, Views and Connections: An Integrated Approach to Improving Documentation Ted Habermann, Anna Milan, NOAA/NESDIS/NGDC</vt:lpstr>
      <vt:lpstr>The Data Management Wiki</vt:lpstr>
      <vt:lpstr>Wiki Pages</vt:lpstr>
      <vt:lpstr>Wiki Navigation</vt:lpstr>
      <vt:lpstr>Content Creation</vt:lpstr>
      <vt:lpstr>Content Updates</vt:lpstr>
      <vt:lpstr>Web Accessible Folders</vt:lpstr>
      <vt:lpstr>Guide View (HTML)</vt:lpstr>
      <vt:lpstr>Metadata Evaluation</vt:lpstr>
      <vt:lpstr>Rubrics are made of Spirals made of Fields</vt:lpstr>
      <vt:lpstr>Spiral = Concepts To Address Documentation Need</vt:lpstr>
      <vt:lpstr>Spirals and Rubrics</vt:lpstr>
      <vt:lpstr>Spiral = Concepts That Address Documentation Need</vt:lpstr>
      <vt:lpstr>Connections</vt:lpstr>
      <vt:lpstr>An Integrated Approach to Improving Documentation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Ted Habermann</dc:creator>
  <cp:lastModifiedBy>Ted Habermann</cp:lastModifiedBy>
  <cp:revision>36</cp:revision>
  <dcterms:created xsi:type="dcterms:W3CDTF">2013-01-01T18:11:14Z</dcterms:created>
  <dcterms:modified xsi:type="dcterms:W3CDTF">2013-01-08T13:35:04Z</dcterms:modified>
</cp:coreProperties>
</file>