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7" r:id="rId6"/>
    <p:sldId id="262" r:id="rId7"/>
    <p:sldId id="263" r:id="rId8"/>
    <p:sldId id="268" r:id="rId9"/>
    <p:sldId id="269" r:id="rId10"/>
    <p:sldId id="264" r:id="rId11"/>
    <p:sldId id="265" r:id="rId12"/>
    <p:sldId id="266" r:id="rId13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343"/>
    <a:srgbClr val="DAE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90929"/>
  </p:normalViewPr>
  <p:slideViewPr>
    <p:cSldViewPr>
      <p:cViewPr>
        <p:scale>
          <a:sx n="77" d="100"/>
          <a:sy n="77" d="100"/>
        </p:scale>
        <p:origin x="-342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3DCDC-0C8F-4FFE-AE74-23D94E0E8838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4B64-1DB7-4396-B318-C1D525AD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B4B64-1DB7-4396-B318-C1D525AD97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8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B4B64-1DB7-4396-B318-C1D525AD97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8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B4B64-1DB7-4396-B318-C1D525AD97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8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92667" y="1524000"/>
            <a:ext cx="8724053" cy="2032000"/>
          </a:xfrm>
          <a:ln>
            <a:noFill/>
          </a:ln>
        </p:spPr>
        <p:txBody>
          <a:bodyPr vert="horz" tIns="0" rIns="203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92667" y="3587262"/>
            <a:ext cx="8727440" cy="1947333"/>
          </a:xfrm>
        </p:spPr>
        <p:txBody>
          <a:bodyPr lIns="0" rIns="20320"/>
          <a:lstStyle>
            <a:lvl1pPr marL="0" marR="50799" indent="0" algn="r">
              <a:buNone/>
              <a:defRPr>
                <a:solidFill>
                  <a:schemeClr val="tx1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48E87-E732-4495-ACDC-173FDB1BD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D0F47-A009-4A44-A461-10A251097C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016002"/>
            <a:ext cx="2286000" cy="579084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16002"/>
            <a:ext cx="6688667" cy="579084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5E88D-2625-4348-A908-002BF68FCC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8FA8D-7307-44F7-8603-72BDDD218B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" y="1463040"/>
            <a:ext cx="8636000" cy="151384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280" y="3005182"/>
            <a:ext cx="8636000" cy="1677458"/>
          </a:xfrm>
        </p:spPr>
        <p:txBody>
          <a:bodyPr lIns="50799" rIns="50799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D6887-BA23-4390-987E-2DACFC8894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17838-C76D-4ADC-895A-A800DD863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 tIns="50799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61387"/>
            <a:ext cx="4489098" cy="732613"/>
          </a:xfrm>
        </p:spPr>
        <p:txBody>
          <a:bodyPr lIns="50799" tIns="0" rIns="50799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40" y="2066397"/>
            <a:ext cx="4490861" cy="727603"/>
          </a:xfrm>
        </p:spPr>
        <p:txBody>
          <a:bodyPr lIns="50799" tIns="0" rIns="50799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94000"/>
            <a:ext cx="4489098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794000"/>
            <a:ext cx="4490861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453A8-A827-4529-8EC7-ED240F0C9D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228667" cy="1270000"/>
          </a:xfrm>
        </p:spPr>
        <p:txBody>
          <a:bodyPr vert="horz" tIns="5079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639F3-96C5-40F2-8913-D9A5A3B70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C006B-1AE9-4595-9E37-EFEDBADA92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2"/>
            <a:ext cx="3048000" cy="129116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862667"/>
            <a:ext cx="3048000" cy="5080000"/>
          </a:xfrm>
        </p:spPr>
        <p:txBody>
          <a:bodyPr lIns="20320" rIns="20320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72278" y="1862667"/>
            <a:ext cx="5679722" cy="50800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8B539-9809-4730-8AE2-69EE5BE4C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517503" y="1231197"/>
            <a:ext cx="5842000" cy="4572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93482" y="5955299"/>
            <a:ext cx="172720" cy="17272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307774"/>
            <a:ext cx="2458720" cy="1758468"/>
          </a:xfrm>
        </p:spPr>
        <p:txBody>
          <a:bodyPr vert="horz" lIns="50799" tIns="50799" rIns="50799" bIns="50799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3143094"/>
            <a:ext cx="2455333" cy="2421467"/>
          </a:xfrm>
        </p:spPr>
        <p:txBody>
          <a:bodyPr lIns="71119" rIns="50799" bIns="50799" anchor="t"/>
          <a:lstStyle>
            <a:lvl1pPr marL="0" indent="0" algn="l">
              <a:spcBef>
                <a:spcPts val="278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4667" y="7062612"/>
            <a:ext cx="677333" cy="405694"/>
          </a:xfrm>
        </p:spPr>
        <p:txBody>
          <a:bodyPr/>
          <a:lstStyle/>
          <a:p>
            <a:pPr>
              <a:defRPr/>
            </a:pPr>
            <a:fld id="{6D2368C4-01FB-4ABC-BEF7-C1E3DA6059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73103" y="1332797"/>
            <a:ext cx="5130800" cy="43688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84" y="6462889"/>
            <a:ext cx="10181167" cy="1157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68333" y="6910917"/>
            <a:ext cx="5291667" cy="709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84" y="-7938"/>
            <a:ext cx="10181167" cy="1157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68333" y="-7937"/>
            <a:ext cx="5291667" cy="709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  <a:prstGeom prst="rect">
            <a:avLst/>
          </a:prstGeom>
        </p:spPr>
        <p:txBody>
          <a:bodyPr vert="horz" lIns="0" tIns="50799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8000" y="2150533"/>
            <a:ext cx="9144000" cy="4876800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63334" y="7062612"/>
            <a:ext cx="3725333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05333" y="7062612"/>
            <a:ext cx="846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286846-B611-420D-86D7-706EA15DC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1130" y="224898"/>
            <a:ext cx="10200609" cy="7213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4797" indent="-30479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1193" indent="-27431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indent="-27431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20787" indent="-23367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84" indent="-23367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0381" indent="-23367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579" indent="-20319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8376" indent="-203198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indent="-20319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967038"/>
            <a:ext cx="8821738" cy="1846262"/>
          </a:xfrm>
        </p:spPr>
        <p:txBody>
          <a:bodyPr lIns="0" tIns="0" rIns="0" bIns="0"/>
          <a:lstStyle/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900" dirty="0" smtClean="0">
                <a:solidFill>
                  <a:srgbClr val="FFFFFF"/>
                </a:solidFill>
                <a:latin typeface="Arial" charset="0"/>
              </a:rPr>
              <a:t>ISO-2 and more</a:t>
            </a: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sz="2900" dirty="0" smtClean="0">
              <a:solidFill>
                <a:srgbClr val="FFFFFF"/>
              </a:solidFill>
              <a:latin typeface="Arial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sz="2900" dirty="0" smtClean="0">
              <a:solidFill>
                <a:srgbClr val="FFFFFF"/>
              </a:solidFill>
              <a:latin typeface="Arial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sz="2900" dirty="0" smtClean="0">
              <a:solidFill>
                <a:srgbClr val="FFFFFF"/>
              </a:solidFill>
              <a:latin typeface="Arial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sz="2900" dirty="0" smtClean="0">
              <a:solidFill>
                <a:srgbClr val="FFFFFF"/>
              </a:solidFill>
              <a:latin typeface="Arial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sz="2900" dirty="0" smtClean="0">
              <a:solidFill>
                <a:srgbClr val="FFFFFF"/>
              </a:solidFill>
              <a:latin typeface="Arial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endParaRPr lang="en-US" sz="29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7200" y="2286000"/>
            <a:ext cx="3852863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NGDC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Geoportal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51063" y="6468269"/>
            <a:ext cx="7102475" cy="923131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marR="50799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995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99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3985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198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9975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david.neufeld@noaa.gov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January 4</a:t>
            </a:r>
            <a:r>
              <a:rPr lang="en-US" sz="2000" baseline="30000" dirty="0" smtClean="0">
                <a:solidFill>
                  <a:srgbClr val="FFFFFF"/>
                </a:solidFill>
                <a:latin typeface="Arial" charset="0"/>
              </a:rPr>
              <a:t>th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, 2012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337375"/>
            <a:ext cx="5137279" cy="50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850" y="473075"/>
            <a:ext cx="9258300" cy="1220788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Collaboration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3200" y="2246272"/>
            <a:ext cx="9902825" cy="55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Information sharing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with NODC speed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deployment process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Working with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ESRI/USGS 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on ISO-2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and THREDDs</a:t>
            </a: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GEO-IDE wiki to share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Progress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Improved locator services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Google code base</a:t>
            </a: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5852" y="1676400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http://geo-ide.noaa.gov/wiki/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850" y="473075"/>
            <a:ext cx="9258300" cy="1220788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Next steps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2588" y="1828800"/>
            <a:ext cx="9902825" cy="355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Collaborate with OOI for ocean </a:t>
            </a: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ontology services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Continue work with ESRI on improved THREDDs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harvesting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Integrating metadata tag clouds</a:t>
            </a: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Focus on lineage and sensor metadata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955800" y="3124200"/>
            <a:ext cx="6400800" cy="1220788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Questions / Demo</a:t>
            </a:r>
          </a:p>
        </p:txBody>
      </p:sp>
    </p:spTree>
    <p:extLst>
      <p:ext uri="{BB962C8B-B14F-4D97-AF65-F5344CB8AC3E}">
        <p14:creationId xmlns:p14="http://schemas.microsoft.com/office/powerpoint/2010/main" val="38553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82588" y="1828800"/>
            <a:ext cx="9902825" cy="46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Progress</a:t>
            </a:r>
            <a:endParaRPr lang="en-US" dirty="0"/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Current workflow</a:t>
            </a:r>
            <a:endParaRPr lang="en-US" dirty="0">
              <a:latin typeface="Arial" charset="0"/>
              <a:cs typeface="Arial" charset="0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Common property meanings eases multiple dialects</a:t>
            </a:r>
            <a:endParaRPr lang="en-US" dirty="0">
              <a:latin typeface="Arial" charset="0"/>
              <a:cs typeface="Arial" charset="0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Improving metadata content 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Federated searches</a:t>
            </a: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ISO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DS_Series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Support</a:t>
            </a:r>
            <a:endParaRPr lang="en-US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Collaboration</a:t>
            </a: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Wiki</a:t>
            </a: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Locator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services</a:t>
            </a: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Google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code shared repository?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Next steps</a:t>
            </a: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Integrating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ontology services for ocean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communities</a:t>
            </a: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Keywords tag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cloud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850" y="473075"/>
            <a:ext cx="9258300" cy="1220788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98600" y="4419600"/>
            <a:ext cx="16002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5600" y="1828800"/>
            <a:ext cx="9902825" cy="214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NGDC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Geoportal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went ‘live’ on December 22</a:t>
            </a:r>
            <a:r>
              <a:rPr lang="en-US" sz="2700" baseline="30000" dirty="0" smtClean="0">
                <a:solidFill>
                  <a:srgbClr val="000000"/>
                </a:solidFill>
                <a:latin typeface="Arial" charset="0"/>
              </a:rPr>
              <a:t>nd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, 2011</a:t>
            </a:r>
            <a:endParaRPr lang="en-US" dirty="0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Over 15,000 records</a:t>
            </a:r>
            <a:endParaRPr lang="en-US" dirty="0">
              <a:latin typeface="Arial" charset="0"/>
              <a:cs typeface="Arial" charset="0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Mixed content RDF, FGDC, </a:t>
            </a:r>
          </a:p>
          <a:p>
            <a:pPr marL="571500" lvl="2" indent="0" eaLnBrk="1" hangingPunct="1">
              <a:lnSpc>
                <a:spcPct val="95000"/>
              </a:lnSpc>
              <a:buClr>
                <a:srgbClr val="000000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ISO-2</a:t>
            </a:r>
            <a:endParaRPr lang="en-US" dirty="0">
              <a:latin typeface="Arial" charset="0"/>
              <a:cs typeface="Arial" charset="0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Accessible Folder </a:t>
            </a:r>
          </a:p>
          <a:p>
            <a:pPr marL="571500" lvl="2" indent="0" eaLnBrk="1" hangingPunct="1">
              <a:lnSpc>
                <a:spcPct val="95000"/>
              </a:lnSpc>
              <a:buClr>
                <a:srgbClr val="000000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(WAF) centric model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850" y="473075"/>
            <a:ext cx="9258300" cy="1220788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Current Workflow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47" y="3247787"/>
            <a:ext cx="4974453" cy="414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33838" y="5111578"/>
            <a:ext cx="1236362" cy="533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FGDC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33838" y="6019800"/>
            <a:ext cx="1236362" cy="533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ISO-2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56000" y="5517976"/>
            <a:ext cx="685800" cy="654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3" y="4667250"/>
            <a:ext cx="8096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5858" y="60915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ncISO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388" y="4436417"/>
            <a:ext cx="955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860800" y="3505200"/>
            <a:ext cx="5562600" cy="2895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2588" y="1828800"/>
            <a:ext cx="9902825" cy="192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Expanding the shared conceptual model </a:t>
            </a:r>
          </a:p>
          <a:p>
            <a:pPr marL="1028700" lvl="2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property-meanings.xml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Simplifies modifications to search page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Enhances customized links in results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850" y="473075"/>
            <a:ext cx="9258300" cy="1220788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Common Property Meanings</a:t>
            </a:r>
          </a:p>
        </p:txBody>
      </p:sp>
      <p:sp>
        <p:nvSpPr>
          <p:cNvPr id="6" name="Oval 5"/>
          <p:cNvSpPr/>
          <p:nvPr/>
        </p:nvSpPr>
        <p:spPr>
          <a:xfrm>
            <a:off x="812800" y="3733800"/>
            <a:ext cx="1600200" cy="685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keywords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78116" y="4724400"/>
            <a:ext cx="1600200" cy="685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title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65200" y="5715000"/>
            <a:ext cx="1600200" cy="685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geometry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22800" y="3744097"/>
            <a:ext cx="1600200" cy="685800"/>
          </a:xfrm>
          <a:prstGeom prst="ellipse">
            <a:avLst/>
          </a:prstGeom>
          <a:solidFill>
            <a:srgbClr val="DAE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startDate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32600" y="3759543"/>
            <a:ext cx="1600200" cy="685800"/>
          </a:xfrm>
          <a:prstGeom prst="ellipse">
            <a:avLst/>
          </a:prstGeom>
          <a:solidFill>
            <a:srgbClr val="DAE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endDate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18000" y="5257800"/>
            <a:ext cx="1851112" cy="762000"/>
          </a:xfrm>
          <a:prstGeom prst="ellipse">
            <a:avLst/>
          </a:prstGeom>
          <a:solidFill>
            <a:srgbClr val="DAE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Types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46330" y="5236176"/>
            <a:ext cx="2057400" cy="762000"/>
          </a:xfrm>
          <a:prstGeom prst="ellipse">
            <a:avLst/>
          </a:prstGeom>
          <a:solidFill>
            <a:srgbClr val="DAE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distributionLinks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2588" y="1828800"/>
            <a:ext cx="9902825" cy="7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Example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startDate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/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endDate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850" y="473075"/>
            <a:ext cx="9258300" cy="1220788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Common Property Meanings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711" y="2819400"/>
            <a:ext cx="84144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&lt;property meaning=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startDate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xpath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/metadata/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idinfo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timeperd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timeinfo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rngdates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begdate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"/&gt;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&lt;property meaning=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endDate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xpath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metadata/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idinfo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timeperd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timeinfo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rngdates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enddate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"/&gt;            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68" y="5300008"/>
            <a:ext cx="985013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&lt;property meaning=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startDate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xpath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gmi:MI_Metadata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/../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gmd:extent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gml:TimePeriod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gml:beginPosition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"/&gt;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&lt;property meaning=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endDate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xpath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gmi:MI_Metadata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/../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gmd:extent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gml:TimePeriod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gml:endPosition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"/&gt;           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23622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FGDC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00" y="495300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ISO-2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850" y="473075"/>
            <a:ext cx="9258300" cy="1220788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Common Property Meanings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778301"/>
            <a:ext cx="6457950" cy="575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184775" y="3429000"/>
            <a:ext cx="2638425" cy="457200"/>
          </a:xfrm>
          <a:prstGeom prst="roundRect">
            <a:avLst/>
          </a:prstGeom>
          <a:solidFill>
            <a:srgbClr val="AB434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108200" y="4104503"/>
            <a:ext cx="2638425" cy="548960"/>
          </a:xfrm>
          <a:prstGeom prst="roundRect">
            <a:avLst/>
          </a:prstGeom>
          <a:solidFill>
            <a:srgbClr val="AB434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108199" y="6858000"/>
            <a:ext cx="990601" cy="548960"/>
          </a:xfrm>
          <a:prstGeom prst="roundRect">
            <a:avLst/>
          </a:prstGeom>
          <a:solidFill>
            <a:srgbClr val="AB434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850" y="473075"/>
            <a:ext cx="9258300" cy="1220788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Metadata Improvements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2588" y="1828800"/>
            <a:ext cx="9902825" cy="355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Working with data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providers key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to success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!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IOOS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OceanSITES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UAF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864526"/>
            <a:ext cx="5638800" cy="560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6832600" y="4666063"/>
            <a:ext cx="2438400" cy="43933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7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850" y="473075"/>
            <a:ext cx="9258300" cy="1220788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Federated Searches</a:t>
            </a:r>
            <a:endParaRPr lang="en-US" dirty="0" smtClean="0">
              <a:solidFill>
                <a:srgbClr val="04617B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865668"/>
            <a:ext cx="7543800" cy="537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5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850" y="1065212"/>
            <a:ext cx="9258300" cy="1220788"/>
          </a:xfrm>
          <a:prstGeom prst="rect">
            <a:avLst/>
          </a:prstGeom>
        </p:spPr>
        <p:txBody>
          <a:bodyPr vert="horz" lIns="0" tIns="0" rIns="0" bIns="0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err="1" smtClean="0">
                <a:solidFill>
                  <a:srgbClr val="04617B"/>
                </a:solidFill>
                <a:latin typeface="Arial" charset="0"/>
              </a:rPr>
              <a:t>DS_Series</a:t>
            </a:r>
            <a:r>
              <a:rPr lang="en-US" dirty="0">
                <a:solidFill>
                  <a:srgbClr val="04617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– (</a:t>
            </a:r>
            <a:r>
              <a:rPr lang="en-US" dirty="0" err="1" smtClean="0">
                <a:solidFill>
                  <a:srgbClr val="04617B"/>
                </a:solidFill>
                <a:latin typeface="Arial" charset="0"/>
              </a:rPr>
              <a:t>indexables</a:t>
            </a:r>
            <a:r>
              <a:rPr lang="en-US" dirty="0" smtClean="0">
                <a:solidFill>
                  <a:srgbClr val="04617B"/>
                </a:solidFill>
                <a:latin typeface="Arial" charset="0"/>
              </a:rPr>
              <a:t>/definition xml)</a:t>
            </a:r>
          </a:p>
          <a:p>
            <a:pPr>
              <a:lnSpc>
                <a:spcPct val="95000"/>
              </a:lnSpc>
            </a:pPr>
            <a:r>
              <a:rPr lang="en-US" sz="4800" dirty="0" smtClean="0">
                <a:solidFill>
                  <a:srgbClr val="04617B"/>
                </a:solidFill>
                <a:latin typeface="Arial" charset="0"/>
              </a:rPr>
              <a:t>Network/Collection </a:t>
            </a:r>
            <a:r>
              <a:rPr lang="en-US" sz="4800" dirty="0">
                <a:solidFill>
                  <a:srgbClr val="04617B"/>
                </a:solidFill>
                <a:latin typeface="Arial" charset="0"/>
              </a:rPr>
              <a:t>Level Metadata</a:t>
            </a:r>
            <a:endParaRPr lang="en-US" sz="4800" dirty="0" smtClean="0">
              <a:solidFill>
                <a:srgbClr val="04617B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560320"/>
            <a:ext cx="8178800" cy="49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7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4028</TotalTime>
  <Words>264</Words>
  <Application>Microsoft Office PowerPoint</Application>
  <PresentationFormat>Custom</PresentationFormat>
  <Paragraphs>116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David Neufeld</cp:lastModifiedBy>
  <cp:revision>50</cp:revision>
  <dcterms:created xsi:type="dcterms:W3CDTF">2004-05-06T09:28:21Z</dcterms:created>
  <dcterms:modified xsi:type="dcterms:W3CDTF">2012-01-03T04:19:43Z</dcterms:modified>
</cp:coreProperties>
</file>