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91" r:id="rId2"/>
    <p:sldId id="444" r:id="rId3"/>
    <p:sldId id="419" r:id="rId4"/>
    <p:sldId id="433" r:id="rId5"/>
    <p:sldId id="445" r:id="rId6"/>
    <p:sldId id="452" r:id="rId7"/>
    <p:sldId id="407" r:id="rId8"/>
    <p:sldId id="446" r:id="rId9"/>
    <p:sldId id="447" r:id="rId10"/>
    <p:sldId id="448" r:id="rId11"/>
    <p:sldId id="450" r:id="rId12"/>
    <p:sldId id="451" r:id="rId13"/>
    <p:sldId id="453" r:id="rId14"/>
    <p:sldId id="454" r:id="rId15"/>
    <p:sldId id="455" r:id="rId16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4F3CF"/>
    <a:srgbClr val="009900"/>
    <a:srgbClr val="9BBB59"/>
    <a:srgbClr val="8064A2"/>
    <a:srgbClr val="4F81BD"/>
    <a:srgbClr val="C0504D"/>
    <a:srgbClr val="16BDD4"/>
    <a:srgbClr val="4ED9EC"/>
    <a:srgbClr val="17C4DB"/>
    <a:srgbClr val="FDFC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7924" autoAdjust="0"/>
  </p:normalViewPr>
  <p:slideViewPr>
    <p:cSldViewPr>
      <p:cViewPr varScale="1">
        <p:scale>
          <a:sx n="73" d="100"/>
          <a:sy n="73" d="100"/>
        </p:scale>
        <p:origin x="-1264" y="-10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61"/>
        <p:guide pos="224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4E382-4EE1-48D1-873C-7C02F9D574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BB5C-469C-4197-A474-7F0460086249}">
      <dgm:prSet phldrT="[Text]"/>
      <dgm:spPr>
        <a:solidFill>
          <a:srgbClr val="4F81BD"/>
        </a:solidFill>
      </dgm:spPr>
      <dgm:t>
        <a:bodyPr/>
        <a:lstStyle/>
        <a:p>
          <a:r>
            <a:rPr lang="en-US" dirty="0" smtClean="0"/>
            <a:t>Architectures</a:t>
          </a:r>
          <a:endParaRPr lang="en-US" dirty="0"/>
        </a:p>
      </dgm:t>
    </dgm:pt>
    <dgm:pt modelId="{EEE48468-9117-408E-9B6C-EF1C16566A51}" type="parTrans" cxnId="{69B10D8A-37AC-46C3-B26E-C15B268FAA8E}">
      <dgm:prSet/>
      <dgm:spPr/>
      <dgm:t>
        <a:bodyPr/>
        <a:lstStyle/>
        <a:p>
          <a:endParaRPr lang="en-US"/>
        </a:p>
      </dgm:t>
    </dgm:pt>
    <dgm:pt modelId="{CAA950E1-4C6E-4B2D-81D2-DDC19D42FD1F}" type="sibTrans" cxnId="{69B10D8A-37AC-46C3-B26E-C15B268FAA8E}">
      <dgm:prSet/>
      <dgm:spPr/>
      <dgm:t>
        <a:bodyPr/>
        <a:lstStyle/>
        <a:p>
          <a:endParaRPr lang="en-US"/>
        </a:p>
      </dgm:t>
    </dgm:pt>
    <dgm:pt modelId="{A5911BBE-DECA-45B0-AF66-D7DE02D2C021}">
      <dgm:prSet/>
      <dgm:spPr>
        <a:solidFill>
          <a:srgbClr val="8064A2"/>
        </a:solidFill>
      </dgm:spPr>
      <dgm:t>
        <a:bodyPr/>
        <a:lstStyle/>
        <a:p>
          <a:r>
            <a:rPr lang="en-US" dirty="0" smtClean="0"/>
            <a:t>Cost Models</a:t>
          </a:r>
        </a:p>
      </dgm:t>
    </dgm:pt>
    <dgm:pt modelId="{B62839EE-5CA0-4DAF-A2CF-C13B14CA06FE}" type="parTrans" cxnId="{7E371CBF-A15C-4A67-A007-AF2DA091954A}">
      <dgm:prSet/>
      <dgm:spPr/>
      <dgm:t>
        <a:bodyPr/>
        <a:lstStyle/>
        <a:p>
          <a:endParaRPr lang="en-US"/>
        </a:p>
      </dgm:t>
    </dgm:pt>
    <dgm:pt modelId="{48425D72-6474-4310-BC67-C0DE70B16DD6}" type="sibTrans" cxnId="{7E371CBF-A15C-4A67-A007-AF2DA091954A}">
      <dgm:prSet/>
      <dgm:spPr/>
      <dgm:t>
        <a:bodyPr/>
        <a:lstStyle/>
        <a:p>
          <a:endParaRPr lang="en-US"/>
        </a:p>
      </dgm:t>
    </dgm:pt>
    <dgm:pt modelId="{B0EB1BE0-515A-40F0-9197-C711B905D76D}">
      <dgm:prSet/>
      <dgm:spPr>
        <a:solidFill>
          <a:srgbClr val="9BBB59"/>
        </a:solidFill>
      </dgm:spPr>
      <dgm:t>
        <a:bodyPr/>
        <a:lstStyle/>
        <a:p>
          <a:r>
            <a:rPr lang="en-US" dirty="0" smtClean="0"/>
            <a:t>Certification</a:t>
          </a:r>
        </a:p>
      </dgm:t>
    </dgm:pt>
    <dgm:pt modelId="{9B531B4C-C1E4-4939-98E9-882DE98C6B16}" type="parTrans" cxnId="{8100C2C6-5470-479F-8EEF-F3ED9F0860A1}">
      <dgm:prSet/>
      <dgm:spPr/>
      <dgm:t>
        <a:bodyPr/>
        <a:lstStyle/>
        <a:p>
          <a:endParaRPr lang="en-US"/>
        </a:p>
      </dgm:t>
    </dgm:pt>
    <dgm:pt modelId="{CAEA7225-B9E7-4DBC-9EFB-171D12951B46}" type="sibTrans" cxnId="{8100C2C6-5470-479F-8EEF-F3ED9F0860A1}">
      <dgm:prSet/>
      <dgm:spPr/>
      <dgm:t>
        <a:bodyPr/>
        <a:lstStyle/>
        <a:p>
          <a:endParaRPr lang="en-US"/>
        </a:p>
      </dgm:t>
    </dgm:pt>
    <dgm:pt modelId="{3E53C0F2-B60B-4D30-914D-8F2647C68D76}">
      <dgm:prSet/>
      <dgm:spPr>
        <a:solidFill>
          <a:srgbClr val="C0504D"/>
        </a:solidFill>
      </dgm:spPr>
      <dgm:t>
        <a:bodyPr/>
        <a:lstStyle/>
        <a:p>
          <a:r>
            <a:rPr lang="en-US" dirty="0" smtClean="0"/>
            <a:t>Comparisons</a:t>
          </a:r>
        </a:p>
      </dgm:t>
    </dgm:pt>
    <dgm:pt modelId="{21650FFA-6528-4D6D-9995-742BDB92ABD2}" type="parTrans" cxnId="{564B25BB-9D47-49B3-9F00-79FC1E9707DD}">
      <dgm:prSet/>
      <dgm:spPr/>
      <dgm:t>
        <a:bodyPr/>
        <a:lstStyle/>
        <a:p>
          <a:endParaRPr lang="en-US"/>
        </a:p>
      </dgm:t>
    </dgm:pt>
    <dgm:pt modelId="{471FBD67-10DB-46D4-BFC2-DA4C6CA767E6}" type="sibTrans" cxnId="{564B25BB-9D47-49B3-9F00-79FC1E9707DD}">
      <dgm:prSet/>
      <dgm:spPr/>
      <dgm:t>
        <a:bodyPr/>
        <a:lstStyle/>
        <a:p>
          <a:endParaRPr lang="en-US"/>
        </a:p>
      </dgm:t>
    </dgm:pt>
    <dgm:pt modelId="{CD6E02DD-A9A1-47AC-9A78-58DFFFD0FAB8}">
      <dgm:prSet phldrT="[Text]"/>
      <dgm:spPr>
        <a:solidFill>
          <a:srgbClr val="4F81BD">
            <a:alpha val="23000"/>
          </a:srgbClr>
        </a:solidFill>
      </dgm:spPr>
      <dgm:t>
        <a:bodyPr/>
        <a:lstStyle/>
        <a:p>
          <a:r>
            <a:rPr lang="en-US" dirty="0" smtClean="0"/>
            <a:t>Identify requirements-driven solution architectures and platforms  for various sized deployments of geospatial data and services</a:t>
          </a:r>
          <a:endParaRPr lang="en-US" dirty="0"/>
        </a:p>
      </dgm:t>
    </dgm:pt>
    <dgm:pt modelId="{F69702E9-D2EB-4B3B-AD72-46A2CD567239}" type="parTrans" cxnId="{0D5780BC-388C-4B27-889D-595C5EBFE9B3}">
      <dgm:prSet/>
      <dgm:spPr/>
      <dgm:t>
        <a:bodyPr/>
        <a:lstStyle/>
        <a:p>
          <a:endParaRPr lang="en-US"/>
        </a:p>
      </dgm:t>
    </dgm:pt>
    <dgm:pt modelId="{1B2ABF9A-9AA8-4F48-BBE0-C171D6A20EF6}" type="sibTrans" cxnId="{0D5780BC-388C-4B27-889D-595C5EBFE9B3}">
      <dgm:prSet/>
      <dgm:spPr/>
      <dgm:t>
        <a:bodyPr/>
        <a:lstStyle/>
        <a:p>
          <a:endParaRPr lang="en-US"/>
        </a:p>
      </dgm:t>
    </dgm:pt>
    <dgm:pt modelId="{AAD44014-01B3-4FB7-BC1D-B505EA273DF1}">
      <dgm:prSet/>
      <dgm:spPr>
        <a:solidFill>
          <a:srgbClr val="8064A2">
            <a:alpha val="25000"/>
          </a:srgbClr>
        </a:solidFill>
      </dgm:spPr>
      <dgm:t>
        <a:bodyPr/>
        <a:lstStyle/>
        <a:p>
          <a:r>
            <a:rPr lang="en-US" dirty="0" smtClean="0"/>
            <a:t>Document and assess cost models to support scalability, reliability, and redundancy</a:t>
          </a:r>
        </a:p>
      </dgm:t>
    </dgm:pt>
    <dgm:pt modelId="{6528DEB1-080C-4DD9-8E25-B0B36A4A5588}" type="parTrans" cxnId="{32E1D96B-1041-4BA9-B273-1DF6A13AACB1}">
      <dgm:prSet/>
      <dgm:spPr/>
      <dgm:t>
        <a:bodyPr/>
        <a:lstStyle/>
        <a:p>
          <a:endParaRPr lang="en-US"/>
        </a:p>
      </dgm:t>
    </dgm:pt>
    <dgm:pt modelId="{B637CE76-8800-41E9-83D1-6D4E823EFF50}" type="sibTrans" cxnId="{32E1D96B-1041-4BA9-B273-1DF6A13AACB1}">
      <dgm:prSet/>
      <dgm:spPr/>
      <dgm:t>
        <a:bodyPr/>
        <a:lstStyle/>
        <a:p>
          <a:endParaRPr lang="en-US"/>
        </a:p>
      </dgm:t>
    </dgm:pt>
    <dgm:pt modelId="{EF3882CD-FC0B-440E-A1BF-C08790EF3553}">
      <dgm:prSet/>
      <dgm:spPr>
        <a:solidFill>
          <a:srgbClr val="9BBB59">
            <a:alpha val="25000"/>
          </a:srgbClr>
        </a:solidFill>
      </dgm:spPr>
      <dgm:t>
        <a:bodyPr/>
        <a:lstStyle/>
        <a:p>
          <a:r>
            <a:rPr lang="en-US" dirty="0" smtClean="0"/>
            <a:t>Expedite FISMA (security) certification and accreditation for agency adoption of packaged solution architectures</a:t>
          </a:r>
        </a:p>
      </dgm:t>
    </dgm:pt>
    <dgm:pt modelId="{615E45B7-8FEA-420D-ABB1-86C78335A074}" type="parTrans" cxnId="{D02A3307-B326-47CC-9727-69E3B0B9C2BE}">
      <dgm:prSet/>
      <dgm:spPr/>
      <dgm:t>
        <a:bodyPr/>
        <a:lstStyle/>
        <a:p>
          <a:endParaRPr lang="en-US"/>
        </a:p>
      </dgm:t>
    </dgm:pt>
    <dgm:pt modelId="{85BB7B8A-B884-41AA-B9B5-C54959E59EEC}" type="sibTrans" cxnId="{D02A3307-B326-47CC-9727-69E3B0B9C2BE}">
      <dgm:prSet/>
      <dgm:spPr/>
      <dgm:t>
        <a:bodyPr/>
        <a:lstStyle/>
        <a:p>
          <a:endParaRPr lang="en-US"/>
        </a:p>
      </dgm:t>
    </dgm:pt>
    <dgm:pt modelId="{2429FF5F-7C10-49C1-806F-4C4686335013}">
      <dgm:prSet/>
      <dgm:spPr>
        <a:solidFill>
          <a:srgbClr val="C0504D">
            <a:alpha val="25000"/>
          </a:srgbClr>
        </a:solidFill>
      </dgm:spPr>
      <dgm:t>
        <a:bodyPr/>
        <a:lstStyle/>
        <a:p>
          <a:r>
            <a:rPr lang="en-US" dirty="0" smtClean="0"/>
            <a:t>Support and collect cost comparison information from agencies for existing and externally-hosted Cloud solutions</a:t>
          </a:r>
        </a:p>
      </dgm:t>
    </dgm:pt>
    <dgm:pt modelId="{768F3390-66A3-4049-9DFD-B83A7EE5B78C}" type="parTrans" cxnId="{D7B8CFAB-08C6-47F7-B762-3D12B7FF18B9}">
      <dgm:prSet/>
      <dgm:spPr/>
      <dgm:t>
        <a:bodyPr/>
        <a:lstStyle/>
        <a:p>
          <a:endParaRPr lang="en-US"/>
        </a:p>
      </dgm:t>
    </dgm:pt>
    <dgm:pt modelId="{CF34E3FB-0B02-484E-8CB7-13F49C7CA261}" type="sibTrans" cxnId="{D7B8CFAB-08C6-47F7-B762-3D12B7FF18B9}">
      <dgm:prSet/>
      <dgm:spPr/>
      <dgm:t>
        <a:bodyPr/>
        <a:lstStyle/>
        <a:p>
          <a:endParaRPr lang="en-US"/>
        </a:p>
      </dgm:t>
    </dgm:pt>
    <dgm:pt modelId="{7F4E90A7-FC7B-4ACE-86D2-C5FAE1665B38}">
      <dgm:prSet/>
      <dgm:spPr>
        <a:solidFill>
          <a:srgbClr val="C0504D">
            <a:alpha val="25000"/>
          </a:srgbClr>
        </a:solidFill>
      </dgm:spPr>
      <dgm:t>
        <a:bodyPr/>
        <a:lstStyle/>
        <a:p>
          <a:r>
            <a:rPr lang="en-US" dirty="0" smtClean="0"/>
            <a:t>Document lessons learned and best practices</a:t>
          </a:r>
        </a:p>
      </dgm:t>
    </dgm:pt>
    <dgm:pt modelId="{E1497489-904D-4BD6-B01B-43F54E2E5460}" type="parTrans" cxnId="{6A99FD50-1F90-438B-9097-2D541A77339B}">
      <dgm:prSet/>
      <dgm:spPr/>
      <dgm:t>
        <a:bodyPr/>
        <a:lstStyle/>
        <a:p>
          <a:endParaRPr lang="en-US"/>
        </a:p>
      </dgm:t>
    </dgm:pt>
    <dgm:pt modelId="{1BF81C31-79F4-40FA-BE18-59BF45B16E54}" type="sibTrans" cxnId="{6A99FD50-1F90-438B-9097-2D541A77339B}">
      <dgm:prSet/>
      <dgm:spPr/>
      <dgm:t>
        <a:bodyPr/>
        <a:lstStyle/>
        <a:p>
          <a:endParaRPr lang="en-US"/>
        </a:p>
      </dgm:t>
    </dgm:pt>
    <dgm:pt modelId="{22AA212B-2313-48B0-9393-5018211D4C56}" type="pres">
      <dgm:prSet presAssocID="{B9D4E382-4EE1-48D1-873C-7C02F9D57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87FA8-2729-4FC4-82D5-4FA84998209C}" type="pres">
      <dgm:prSet presAssocID="{AB5CBB5C-469C-4197-A474-7F04600862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541FB-F990-4F4F-AC12-A8FE138B7D0B}" type="pres">
      <dgm:prSet presAssocID="{AB5CBB5C-469C-4197-A474-7F046008624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8F31F-518F-4EEE-8530-7A9071135BCA}" type="pres">
      <dgm:prSet presAssocID="{A5911BBE-DECA-45B0-AF66-D7DE02D2C0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923DA-55BD-4C24-AB5C-3825F885528D}" type="pres">
      <dgm:prSet presAssocID="{A5911BBE-DECA-45B0-AF66-D7DE02D2C02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116FE-A7F8-465E-BCB2-D301598CA45C}" type="pres">
      <dgm:prSet presAssocID="{B0EB1BE0-515A-40F0-9197-C711B905D7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29F46-F39C-487E-AEB5-B6EB439E3064}" type="pres">
      <dgm:prSet presAssocID="{B0EB1BE0-515A-40F0-9197-C711B905D76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6F853-6178-4946-99AC-3C9ECC69567B}" type="pres">
      <dgm:prSet presAssocID="{3E53C0F2-B60B-4D30-914D-8F2647C68D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1E97C-9AAD-45B2-985F-945230133718}" type="pres">
      <dgm:prSet presAssocID="{3E53C0F2-B60B-4D30-914D-8F2647C68D7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780BC-388C-4B27-889D-595C5EBFE9B3}" srcId="{AB5CBB5C-469C-4197-A474-7F0460086249}" destId="{CD6E02DD-A9A1-47AC-9A78-58DFFFD0FAB8}" srcOrd="0" destOrd="0" parTransId="{F69702E9-D2EB-4B3B-AD72-46A2CD567239}" sibTransId="{1B2ABF9A-9AA8-4F48-BBE0-C171D6A20EF6}"/>
    <dgm:cxn modelId="{3B8DC899-E655-4D32-B597-B57137912E4D}" type="presOf" srcId="{EF3882CD-FC0B-440E-A1BF-C08790EF3553}" destId="{7C229F46-F39C-487E-AEB5-B6EB439E3064}" srcOrd="0" destOrd="0" presId="urn:microsoft.com/office/officeart/2005/8/layout/vList2"/>
    <dgm:cxn modelId="{69B10D8A-37AC-46C3-B26E-C15B268FAA8E}" srcId="{B9D4E382-4EE1-48D1-873C-7C02F9D57408}" destId="{AB5CBB5C-469C-4197-A474-7F0460086249}" srcOrd="0" destOrd="0" parTransId="{EEE48468-9117-408E-9B6C-EF1C16566A51}" sibTransId="{CAA950E1-4C6E-4B2D-81D2-DDC19D42FD1F}"/>
    <dgm:cxn modelId="{564B25BB-9D47-49B3-9F00-79FC1E9707DD}" srcId="{B9D4E382-4EE1-48D1-873C-7C02F9D57408}" destId="{3E53C0F2-B60B-4D30-914D-8F2647C68D76}" srcOrd="3" destOrd="0" parTransId="{21650FFA-6528-4D6D-9995-742BDB92ABD2}" sibTransId="{471FBD67-10DB-46D4-BFC2-DA4C6CA767E6}"/>
    <dgm:cxn modelId="{1927BDFD-41C8-4277-9FD3-D96BF737D44F}" type="presOf" srcId="{B0EB1BE0-515A-40F0-9197-C711B905D76D}" destId="{BE7116FE-A7F8-465E-BCB2-D301598CA45C}" srcOrd="0" destOrd="0" presId="urn:microsoft.com/office/officeart/2005/8/layout/vList2"/>
    <dgm:cxn modelId="{8100C2C6-5470-479F-8EEF-F3ED9F0860A1}" srcId="{B9D4E382-4EE1-48D1-873C-7C02F9D57408}" destId="{B0EB1BE0-515A-40F0-9197-C711B905D76D}" srcOrd="2" destOrd="0" parTransId="{9B531B4C-C1E4-4939-98E9-882DE98C6B16}" sibTransId="{CAEA7225-B9E7-4DBC-9EFB-171D12951B46}"/>
    <dgm:cxn modelId="{7E371CBF-A15C-4A67-A007-AF2DA091954A}" srcId="{B9D4E382-4EE1-48D1-873C-7C02F9D57408}" destId="{A5911BBE-DECA-45B0-AF66-D7DE02D2C021}" srcOrd="1" destOrd="0" parTransId="{B62839EE-5CA0-4DAF-A2CF-C13B14CA06FE}" sibTransId="{48425D72-6474-4310-BC67-C0DE70B16DD6}"/>
    <dgm:cxn modelId="{5C020B63-AE01-4172-9188-4712AE6AE18D}" type="presOf" srcId="{AB5CBB5C-469C-4197-A474-7F0460086249}" destId="{AD687FA8-2729-4FC4-82D5-4FA84998209C}" srcOrd="0" destOrd="0" presId="urn:microsoft.com/office/officeart/2005/8/layout/vList2"/>
    <dgm:cxn modelId="{D02A3307-B326-47CC-9727-69E3B0B9C2BE}" srcId="{B0EB1BE0-515A-40F0-9197-C711B905D76D}" destId="{EF3882CD-FC0B-440E-A1BF-C08790EF3553}" srcOrd="0" destOrd="0" parTransId="{615E45B7-8FEA-420D-ABB1-86C78335A074}" sibTransId="{85BB7B8A-B884-41AA-B9B5-C54959E59EEC}"/>
    <dgm:cxn modelId="{9DC2F8A1-0806-4745-B255-CA6015973B5E}" type="presOf" srcId="{CD6E02DD-A9A1-47AC-9A78-58DFFFD0FAB8}" destId="{755541FB-F990-4F4F-AC12-A8FE138B7D0B}" srcOrd="0" destOrd="0" presId="urn:microsoft.com/office/officeart/2005/8/layout/vList2"/>
    <dgm:cxn modelId="{22DE2DE4-45D8-465B-87A7-6012F60846FE}" type="presOf" srcId="{A5911BBE-DECA-45B0-AF66-D7DE02D2C021}" destId="{77E8F31F-518F-4EEE-8530-7A9071135BCA}" srcOrd="0" destOrd="0" presId="urn:microsoft.com/office/officeart/2005/8/layout/vList2"/>
    <dgm:cxn modelId="{064820EB-5E76-4077-93C0-DCB8F537CDC1}" type="presOf" srcId="{2429FF5F-7C10-49C1-806F-4C4686335013}" destId="{7331E97C-9AAD-45B2-985F-945230133718}" srcOrd="0" destOrd="0" presId="urn:microsoft.com/office/officeart/2005/8/layout/vList2"/>
    <dgm:cxn modelId="{FDA8C110-0CCD-4A8B-9821-F79A4EDE611D}" type="presOf" srcId="{B9D4E382-4EE1-48D1-873C-7C02F9D57408}" destId="{22AA212B-2313-48B0-9393-5018211D4C56}" srcOrd="0" destOrd="0" presId="urn:microsoft.com/office/officeart/2005/8/layout/vList2"/>
    <dgm:cxn modelId="{32E1D96B-1041-4BA9-B273-1DF6A13AACB1}" srcId="{A5911BBE-DECA-45B0-AF66-D7DE02D2C021}" destId="{AAD44014-01B3-4FB7-BC1D-B505EA273DF1}" srcOrd="0" destOrd="0" parTransId="{6528DEB1-080C-4DD9-8E25-B0B36A4A5588}" sibTransId="{B637CE76-8800-41E9-83D1-6D4E823EFF50}"/>
    <dgm:cxn modelId="{8535F87E-302A-42AE-98F9-C5BBF31E321C}" type="presOf" srcId="{3E53C0F2-B60B-4D30-914D-8F2647C68D76}" destId="{16E6F853-6178-4946-99AC-3C9ECC69567B}" srcOrd="0" destOrd="0" presId="urn:microsoft.com/office/officeart/2005/8/layout/vList2"/>
    <dgm:cxn modelId="{6A99FD50-1F90-438B-9097-2D541A77339B}" srcId="{3E53C0F2-B60B-4D30-914D-8F2647C68D76}" destId="{7F4E90A7-FC7B-4ACE-86D2-C5FAE1665B38}" srcOrd="1" destOrd="0" parTransId="{E1497489-904D-4BD6-B01B-43F54E2E5460}" sibTransId="{1BF81C31-79F4-40FA-BE18-59BF45B16E54}"/>
    <dgm:cxn modelId="{D7B8CFAB-08C6-47F7-B762-3D12B7FF18B9}" srcId="{3E53C0F2-B60B-4D30-914D-8F2647C68D76}" destId="{2429FF5F-7C10-49C1-806F-4C4686335013}" srcOrd="0" destOrd="0" parTransId="{768F3390-66A3-4049-9DFD-B83A7EE5B78C}" sibTransId="{CF34E3FB-0B02-484E-8CB7-13F49C7CA261}"/>
    <dgm:cxn modelId="{6605CB99-9CC1-4A78-9429-AACB5FC36405}" type="presOf" srcId="{7F4E90A7-FC7B-4ACE-86D2-C5FAE1665B38}" destId="{7331E97C-9AAD-45B2-985F-945230133718}" srcOrd="0" destOrd="1" presId="urn:microsoft.com/office/officeart/2005/8/layout/vList2"/>
    <dgm:cxn modelId="{0919FE65-D02B-4F8D-9D2A-C524734BBBB5}" type="presOf" srcId="{AAD44014-01B3-4FB7-BC1D-B505EA273DF1}" destId="{CD6923DA-55BD-4C24-AB5C-3825F885528D}" srcOrd="0" destOrd="0" presId="urn:microsoft.com/office/officeart/2005/8/layout/vList2"/>
    <dgm:cxn modelId="{13CFD624-679F-4818-A8AE-0C524EC0AE63}" type="presParOf" srcId="{22AA212B-2313-48B0-9393-5018211D4C56}" destId="{AD687FA8-2729-4FC4-82D5-4FA84998209C}" srcOrd="0" destOrd="0" presId="urn:microsoft.com/office/officeart/2005/8/layout/vList2"/>
    <dgm:cxn modelId="{586BE908-72E9-4AD5-B8BC-C0059E0E5096}" type="presParOf" srcId="{22AA212B-2313-48B0-9393-5018211D4C56}" destId="{755541FB-F990-4F4F-AC12-A8FE138B7D0B}" srcOrd="1" destOrd="0" presId="urn:microsoft.com/office/officeart/2005/8/layout/vList2"/>
    <dgm:cxn modelId="{62298032-11DF-4D7D-9555-9C76BFC68EAE}" type="presParOf" srcId="{22AA212B-2313-48B0-9393-5018211D4C56}" destId="{77E8F31F-518F-4EEE-8530-7A9071135BCA}" srcOrd="2" destOrd="0" presId="urn:microsoft.com/office/officeart/2005/8/layout/vList2"/>
    <dgm:cxn modelId="{6B0CB735-704D-48F1-A09B-18C5A41C82FE}" type="presParOf" srcId="{22AA212B-2313-48B0-9393-5018211D4C56}" destId="{CD6923DA-55BD-4C24-AB5C-3825F885528D}" srcOrd="3" destOrd="0" presId="urn:microsoft.com/office/officeart/2005/8/layout/vList2"/>
    <dgm:cxn modelId="{708029CB-FB21-40A7-8074-FD4D3A8D8741}" type="presParOf" srcId="{22AA212B-2313-48B0-9393-5018211D4C56}" destId="{BE7116FE-A7F8-465E-BCB2-D301598CA45C}" srcOrd="4" destOrd="0" presId="urn:microsoft.com/office/officeart/2005/8/layout/vList2"/>
    <dgm:cxn modelId="{8C5D07F5-FC1D-4D26-8446-2BBF4F76DD1B}" type="presParOf" srcId="{22AA212B-2313-48B0-9393-5018211D4C56}" destId="{7C229F46-F39C-487E-AEB5-B6EB439E3064}" srcOrd="5" destOrd="0" presId="urn:microsoft.com/office/officeart/2005/8/layout/vList2"/>
    <dgm:cxn modelId="{26D4EBBE-01E8-4DAA-B7CE-72782190F13F}" type="presParOf" srcId="{22AA212B-2313-48B0-9393-5018211D4C56}" destId="{16E6F853-6178-4946-99AC-3C9ECC69567B}" srcOrd="6" destOrd="0" presId="urn:microsoft.com/office/officeart/2005/8/layout/vList2"/>
    <dgm:cxn modelId="{EAAC8580-AFEF-4392-8480-FA09D9352B73}" type="presParOf" srcId="{22AA212B-2313-48B0-9393-5018211D4C56}" destId="{7331E97C-9AAD-45B2-985F-9452301337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687FA8-2729-4FC4-82D5-4FA84998209C}">
      <dsp:nvSpPr>
        <dsp:cNvPr id="0" name=""/>
        <dsp:cNvSpPr/>
      </dsp:nvSpPr>
      <dsp:spPr>
        <a:xfrm>
          <a:off x="0" y="220942"/>
          <a:ext cx="5600699" cy="43173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Architectures</a:t>
          </a:r>
          <a:endParaRPr lang="en-US" sz="1800" kern="1200" dirty="0"/>
        </a:p>
      </dsp:txBody>
      <dsp:txXfrm>
        <a:off x="0" y="220942"/>
        <a:ext cx="5600699" cy="431730"/>
      </dsp:txXfrm>
    </dsp:sp>
    <dsp:sp modelId="{755541FB-F990-4F4F-AC12-A8FE138B7D0B}">
      <dsp:nvSpPr>
        <dsp:cNvPr id="0" name=""/>
        <dsp:cNvSpPr/>
      </dsp:nvSpPr>
      <dsp:spPr>
        <a:xfrm>
          <a:off x="0" y="652672"/>
          <a:ext cx="5600699" cy="437805"/>
        </a:xfrm>
        <a:prstGeom prst="rect">
          <a:avLst/>
        </a:prstGeom>
        <a:solidFill>
          <a:srgbClr val="4F81BD">
            <a:alpha val="2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Identify requirements-driven solution architectures and platforms  for various sized deployments of geospatial data and services</a:t>
          </a:r>
          <a:endParaRPr lang="en-US" sz="1400" kern="1200" dirty="0"/>
        </a:p>
      </dsp:txBody>
      <dsp:txXfrm>
        <a:off x="0" y="652672"/>
        <a:ext cx="5600699" cy="437805"/>
      </dsp:txXfrm>
    </dsp:sp>
    <dsp:sp modelId="{77E8F31F-518F-4EEE-8530-7A9071135BCA}">
      <dsp:nvSpPr>
        <dsp:cNvPr id="0" name=""/>
        <dsp:cNvSpPr/>
      </dsp:nvSpPr>
      <dsp:spPr>
        <a:xfrm>
          <a:off x="0" y="1090477"/>
          <a:ext cx="5600699" cy="431730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 Models</a:t>
          </a:r>
        </a:p>
      </dsp:txBody>
      <dsp:txXfrm>
        <a:off x="0" y="1090477"/>
        <a:ext cx="5600699" cy="431730"/>
      </dsp:txXfrm>
    </dsp:sp>
    <dsp:sp modelId="{CD6923DA-55BD-4C24-AB5C-3825F885528D}">
      <dsp:nvSpPr>
        <dsp:cNvPr id="0" name=""/>
        <dsp:cNvSpPr/>
      </dsp:nvSpPr>
      <dsp:spPr>
        <a:xfrm>
          <a:off x="0" y="1522207"/>
          <a:ext cx="5600699" cy="437805"/>
        </a:xfrm>
        <a:prstGeom prst="rect">
          <a:avLst/>
        </a:prstGeom>
        <a:solidFill>
          <a:srgbClr val="8064A2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Document and assess cost models to support scalability, reliability, and redundancy</a:t>
          </a:r>
        </a:p>
      </dsp:txBody>
      <dsp:txXfrm>
        <a:off x="0" y="1522207"/>
        <a:ext cx="5600699" cy="437805"/>
      </dsp:txXfrm>
    </dsp:sp>
    <dsp:sp modelId="{BE7116FE-A7F8-465E-BCB2-D301598CA45C}">
      <dsp:nvSpPr>
        <dsp:cNvPr id="0" name=""/>
        <dsp:cNvSpPr/>
      </dsp:nvSpPr>
      <dsp:spPr>
        <a:xfrm>
          <a:off x="0" y="1960012"/>
          <a:ext cx="5600699" cy="431730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Certification</a:t>
          </a:r>
        </a:p>
      </dsp:txBody>
      <dsp:txXfrm>
        <a:off x="0" y="1960012"/>
        <a:ext cx="5600699" cy="431730"/>
      </dsp:txXfrm>
    </dsp:sp>
    <dsp:sp modelId="{7C229F46-F39C-487E-AEB5-B6EB439E3064}">
      <dsp:nvSpPr>
        <dsp:cNvPr id="0" name=""/>
        <dsp:cNvSpPr/>
      </dsp:nvSpPr>
      <dsp:spPr>
        <a:xfrm>
          <a:off x="0" y="2391742"/>
          <a:ext cx="5600699" cy="437805"/>
        </a:xfrm>
        <a:prstGeom prst="rect">
          <a:avLst/>
        </a:prstGeom>
        <a:solidFill>
          <a:srgbClr val="9BBB59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Expedite FISMA (security) certification and accreditation for agency adoption of packaged solution architectures</a:t>
          </a:r>
        </a:p>
      </dsp:txBody>
      <dsp:txXfrm>
        <a:off x="0" y="2391742"/>
        <a:ext cx="5600699" cy="437805"/>
      </dsp:txXfrm>
    </dsp:sp>
    <dsp:sp modelId="{16E6F853-6178-4946-99AC-3C9ECC69567B}">
      <dsp:nvSpPr>
        <dsp:cNvPr id="0" name=""/>
        <dsp:cNvSpPr/>
      </dsp:nvSpPr>
      <dsp:spPr>
        <a:xfrm>
          <a:off x="0" y="2829547"/>
          <a:ext cx="5600699" cy="431730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Comparisons</a:t>
          </a:r>
        </a:p>
      </dsp:txBody>
      <dsp:txXfrm>
        <a:off x="0" y="2829547"/>
        <a:ext cx="5600699" cy="431730"/>
      </dsp:txXfrm>
    </dsp:sp>
    <dsp:sp modelId="{7331E97C-9AAD-45B2-985F-945230133718}">
      <dsp:nvSpPr>
        <dsp:cNvPr id="0" name=""/>
        <dsp:cNvSpPr/>
      </dsp:nvSpPr>
      <dsp:spPr>
        <a:xfrm>
          <a:off x="0" y="3261277"/>
          <a:ext cx="5600699" cy="670680"/>
        </a:xfrm>
        <a:prstGeom prst="rect">
          <a:avLst/>
        </a:prstGeom>
        <a:solidFill>
          <a:srgbClr val="C0504D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Support and collect cost comparison information from agencies for existing and externally-hosted Cloud solutions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Document lessons learned and best practices</a:t>
          </a:r>
        </a:p>
      </dsp:txBody>
      <dsp:txXfrm>
        <a:off x="0" y="3261277"/>
        <a:ext cx="5600699" cy="67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3513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8488" y="0"/>
            <a:ext cx="3083512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 algn="r"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7780"/>
            <a:ext cx="3083513" cy="4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8488" y="8927780"/>
            <a:ext cx="3083512" cy="4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 algn="r"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560E42-15EC-480E-837E-E8E6ED401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3513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488" y="0"/>
            <a:ext cx="3083512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 algn="r"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914" y="4464692"/>
            <a:ext cx="5212174" cy="42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7780"/>
            <a:ext cx="3083513" cy="4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488" y="8927780"/>
            <a:ext cx="3083512" cy="4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 algn="r" defTabSz="944492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D8E6873-BB3D-4B9D-BEBF-788623FB2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Abstract:</a:t>
            </a:r>
          </a:p>
          <a:p>
            <a:endParaRPr lang="en-US" dirty="0" smtClean="0"/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 enables cloud savings and benefits for a large pool of existing applications as well as new development. Our presentation will show a layered architectural framework to understand the fundamental dimensions and components of Geospatial </a:t>
            </a:r>
            <a:r>
              <a:rPr lang="en-US" dirty="0" err="1" smtClean="0"/>
              <a:t>PaaS</a:t>
            </a:r>
            <a:r>
              <a:rPr lang="en-US" dirty="0" smtClean="0"/>
              <a:t>, including the key distinction between user and provider-composed platforms. We feature a case study based on a multiagency Geospatial Community Platform as a framework to present critical issues and techniques for platform construction and multi-tier platform management in a secure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E6873-BB3D-4B9D-BEBF-788623FB20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6A914D-66FF-4E30-8E33-68F277801684}" type="slidenum">
              <a:rPr lang="en-US"/>
              <a:pPr/>
              <a:t>4</a:t>
            </a:fld>
            <a:endParaRPr lang="en-US"/>
          </a:p>
        </p:txBody>
      </p:sp>
      <p:sp>
        <p:nvSpPr>
          <p:cNvPr id="368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06500" y="704850"/>
            <a:ext cx="4699000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329" y="4463160"/>
            <a:ext cx="5689890" cy="42302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large chunks of functionality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PaaS</a:t>
            </a:r>
            <a:endParaRPr lang="en-US" dirty="0" smtClean="0"/>
          </a:p>
          <a:p>
            <a:r>
              <a:rPr lang="en-US" dirty="0" smtClean="0"/>
              <a:t>App Servers: that provide key services to applications. Like JEE and .NET, PHP</a:t>
            </a:r>
          </a:p>
          <a:p>
            <a:r>
              <a:rPr lang="en-US" dirty="0" smtClean="0"/>
              <a:t>Enablers: Like air.  The crucial invisible service glue</a:t>
            </a:r>
            <a:r>
              <a:rPr lang="en-US" baseline="0" dirty="0" smtClean="0"/>
              <a:t> that give apps the Platform Environment that they need</a:t>
            </a:r>
          </a:p>
          <a:p>
            <a:r>
              <a:rPr lang="en-US" dirty="0" err="1" smtClean="0"/>
              <a:t>Libs</a:t>
            </a:r>
            <a:r>
              <a:rPr lang="en-US" dirty="0" smtClean="0"/>
              <a:t> that you call, and frameworks that call your app and provide core services</a:t>
            </a:r>
          </a:p>
          <a:p>
            <a:r>
              <a:rPr lang="en-US" dirty="0" smtClean="0"/>
              <a:t>Runtimes that enable code to operate in the operating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F66-1009-4018-8DB0-236FAB6DFC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14450" y="1905000"/>
            <a:ext cx="0" cy="457200"/>
          </a:xfrm>
          <a:prstGeom prst="line">
            <a:avLst/>
          </a:prstGeom>
          <a:noFill/>
          <a:ln w="76200">
            <a:solidFill>
              <a:srgbClr val="0B1F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221984C5-4BB0-479D-818A-904192AAFC17}" type="slidenum">
              <a:rPr lang="en-US" sz="900" b="0"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b="0" dirty="0"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7963" y="2743200"/>
            <a:ext cx="6191250" cy="2971800"/>
          </a:xfrm>
        </p:spPr>
        <p:txBody>
          <a:bodyPr/>
          <a:lstStyle>
            <a:lvl1pPr>
              <a:defRPr/>
            </a:lvl1pPr>
            <a:lvl2pPr marL="452438" lvl="1" indent="-215900">
              <a:defRPr/>
            </a:lvl2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7963" y="1219200"/>
            <a:ext cx="6191250" cy="1143000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327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228600"/>
            <a:ext cx="6070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28600"/>
            <a:ext cx="82962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0" y="1333500"/>
            <a:ext cx="396875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96875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333500"/>
            <a:ext cx="3968750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968750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 userDrawn="1"/>
        </p:nvCxnSpPr>
        <p:spPr bwMode="auto">
          <a:xfrm>
            <a:off x="342900" y="1066800"/>
            <a:ext cx="8420100" cy="1588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304800"/>
            <a:ext cx="8296275" cy="685800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333500"/>
            <a:ext cx="8089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28600"/>
            <a:ext cx="8296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9026E816-EE71-46B6-BC03-73F7509A0362}" type="slidenum">
              <a:rPr lang="en-US" sz="900" b="0"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b="0" dirty="0">
              <a:cs typeface="+mn-cs"/>
            </a:endParaRPr>
          </a:p>
        </p:txBody>
      </p:sp>
      <p:cxnSp>
        <p:nvCxnSpPr>
          <p:cNvPr id="1032" name="Straight Connector 7"/>
          <p:cNvCxnSpPr>
            <a:cxnSpLocks noChangeShapeType="1"/>
          </p:cNvCxnSpPr>
          <p:nvPr/>
        </p:nvCxnSpPr>
        <p:spPr bwMode="auto">
          <a:xfrm>
            <a:off x="342900" y="1066800"/>
            <a:ext cx="8420100" cy="1588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4" r:id="rId2"/>
    <p:sldLayoutId id="2147483805" r:id="rId3"/>
    <p:sldLayoutId id="2147483806" r:id="rId4"/>
    <p:sldLayoutId id="2147483807" r:id="rId5"/>
    <p:sldLayoutId id="2147483815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0B1F65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2pPr>
      <a:lvl3pPr marL="749300" indent="-1778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tform_as_a_service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1828800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r>
              <a:rPr lang="en-US" sz="2800" dirty="0" smtClean="0"/>
              <a:t>Deploying Federal Geospatial Services in the Cloud: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000" i="1" dirty="0" smtClean="0"/>
              <a:t>Federal Geographic Data Committee (FGDC) and the GeoCloud Sandbox Initiative</a:t>
            </a:r>
          </a:p>
          <a:p>
            <a:pPr algn="l">
              <a:lnSpc>
                <a:spcPct val="90000"/>
              </a:lnSpc>
            </a:pP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67500" y="6362700"/>
            <a:ext cx="247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Draft – For Official Use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419600"/>
            <a:ext cx="2618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Doug Nebert</a:t>
            </a:r>
          </a:p>
          <a:p>
            <a:r>
              <a:rPr lang="en-US" sz="2000" b="0" dirty="0" smtClean="0"/>
              <a:t>USGS/FGDC</a:t>
            </a:r>
            <a:endParaRPr lang="en-US" sz="2000" b="0" dirty="0" smtClean="0"/>
          </a:p>
          <a:p>
            <a:r>
              <a:rPr lang="en-US" sz="2000" b="0" dirty="0" smtClean="0"/>
              <a:t>June 18, 2012 - ESIP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GeoCloud-II Instance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1402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i="1" dirty="0" smtClean="0"/>
              <a:t>GIS Server, </a:t>
            </a:r>
          </a:p>
          <a:p>
            <a:pPr algn="ctr" eaLnBrk="0" hangingPunct="0"/>
            <a:r>
              <a:rPr lang="en-US" i="1" dirty="0" smtClean="0"/>
              <a:t>Web Services, </a:t>
            </a:r>
          </a:p>
          <a:p>
            <a:pPr algn="ctr" eaLnBrk="0" hangingPunct="0"/>
            <a:r>
              <a:rPr lang="en-US" i="1" dirty="0" smtClean="0"/>
              <a:t>Software,</a:t>
            </a:r>
          </a:p>
          <a:p>
            <a:pPr algn="ctr" eaLnBrk="0" hangingPunct="0"/>
            <a:r>
              <a:rPr lang="en-US" i="1" dirty="0" smtClean="0"/>
              <a:t>64-bit Operating </a:t>
            </a:r>
          </a:p>
          <a:p>
            <a:pPr algn="ctr" eaLnBrk="0" hangingPunct="0"/>
            <a:r>
              <a:rPr lang="en-US" i="1" dirty="0" smtClean="0"/>
              <a:t>System, on EC2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2057400"/>
            <a:ext cx="1219200" cy="1066800"/>
          </a:xfrm>
          <a:prstGeom prst="rect">
            <a:avLst/>
          </a:prstGeom>
          <a:solidFill>
            <a:srgbClr val="AAA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ArcGIS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Server,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SQLServer</a:t>
            </a:r>
            <a:r>
              <a:rPr lang="en-US" dirty="0" smtClean="0"/>
              <a:t>,</a:t>
            </a:r>
          </a:p>
          <a:p>
            <a:pPr algn="ctr" eaLnBrk="0" hangingPunct="0"/>
            <a:r>
              <a:rPr lang="en-US" dirty="0" smtClean="0"/>
              <a:t>Script envt.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Win 2008 R2</a:t>
            </a:r>
            <a:r>
              <a:rPr lang="en-US" dirty="0" smtClean="0"/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3429000"/>
            <a:ext cx="1219200" cy="10668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OpenGeo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Server,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PostgreSQL</a:t>
            </a:r>
            <a:r>
              <a:rPr lang="en-US" dirty="0" smtClean="0"/>
              <a:t>,</a:t>
            </a:r>
          </a:p>
          <a:p>
            <a:pPr algn="ctr" eaLnBrk="0" hangingPunct="0"/>
            <a:r>
              <a:rPr lang="en-US" dirty="0" smtClean="0"/>
              <a:t>Script envt.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CentOS 5.X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15200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876800" y="2133600"/>
            <a:ext cx="1219200" cy="8382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Storage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 (Virtual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 Disk)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2286000"/>
            <a:ext cx="2163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 smtClean="0"/>
              <a:t>Mounted Project-specific</a:t>
            </a:r>
          </a:p>
          <a:p>
            <a:pPr algn="ctr" eaLnBrk="0" hangingPunct="0"/>
            <a:r>
              <a:rPr lang="en-US" i="1" dirty="0" smtClean="0"/>
              <a:t>Data, configuration files,</a:t>
            </a:r>
          </a:p>
          <a:p>
            <a:pPr algn="ctr" eaLnBrk="0" hangingPunct="0"/>
            <a:r>
              <a:rPr lang="en-US" i="1" dirty="0" smtClean="0"/>
              <a:t>Elastic Block Store (EBS), </a:t>
            </a:r>
          </a:p>
          <a:p>
            <a:pPr algn="ctr" eaLnBrk="0" hangingPunct="0"/>
            <a:r>
              <a:rPr lang="en-US" i="1" dirty="0" smtClean="0"/>
              <a:t>could host files behind DB</a:t>
            </a:r>
          </a:p>
        </p:txBody>
      </p:sp>
      <p:cxnSp>
        <p:nvCxnSpPr>
          <p:cNvPr id="12" name="Straight Arrow Connector 11"/>
          <p:cNvCxnSpPr>
            <a:stCxn id="6" idx="3"/>
            <a:endCxn id="9" idx="1"/>
          </p:cNvCxnSpPr>
          <p:nvPr/>
        </p:nvCxnSpPr>
        <p:spPr bwMode="auto">
          <a:xfrm flipV="1">
            <a:off x="3810000" y="2552700"/>
            <a:ext cx="1066800" cy="381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038600" y="2514600"/>
            <a:ext cx="740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7" idx="3"/>
            <a:endCxn id="9" idx="1"/>
          </p:cNvCxnSpPr>
          <p:nvPr/>
        </p:nvCxnSpPr>
        <p:spPr bwMode="auto">
          <a:xfrm flipV="1">
            <a:off x="3810000" y="2552700"/>
            <a:ext cx="1066800" cy="14097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876800" y="3429000"/>
            <a:ext cx="1219200" cy="1066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Other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Image,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err="1" smtClean="0"/>
              <a:t>incl</a:t>
            </a:r>
            <a:r>
              <a:rPr lang="en-US" i="1" dirty="0" smtClean="0"/>
              <a:t> OS</a:t>
            </a:r>
            <a:endParaRPr kumimoji="0" lang="en-US" sz="1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baseline="0" dirty="0" smtClean="0"/>
              <a:t>(Optional)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6622" y="3581400"/>
            <a:ext cx="3027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 smtClean="0"/>
              <a:t>Amazon Machine Image of other apps</a:t>
            </a:r>
          </a:p>
          <a:p>
            <a:pPr algn="ctr" eaLnBrk="0" hangingPunct="0"/>
            <a:r>
              <a:rPr lang="en-US" i="1" dirty="0" smtClean="0"/>
              <a:t>(Oracle, </a:t>
            </a:r>
            <a:r>
              <a:rPr lang="en-US" i="1" dirty="0" err="1" smtClean="0"/>
              <a:t>GeoNode</a:t>
            </a:r>
            <a:r>
              <a:rPr lang="en-US" i="1" dirty="0" smtClean="0"/>
              <a:t>, etc.)_</a:t>
            </a:r>
          </a:p>
          <a:p>
            <a:pPr algn="ctr" eaLnBrk="0" hangingPunct="0"/>
            <a:r>
              <a:rPr lang="en-US" i="1" dirty="0" smtClean="0"/>
              <a:t>or clone of secure system</a:t>
            </a:r>
          </a:p>
          <a:p>
            <a:pPr algn="ctr" eaLnBrk="0" hangingPunct="0"/>
            <a:r>
              <a:rPr lang="en-US" i="1" dirty="0" smtClean="0"/>
              <a:t>from agency</a:t>
            </a:r>
          </a:p>
        </p:txBody>
      </p:sp>
      <p:cxnSp>
        <p:nvCxnSpPr>
          <p:cNvPr id="27" name="Straight Arrow Connector 26"/>
          <p:cNvCxnSpPr>
            <a:stCxn id="6" idx="3"/>
            <a:endCxn id="22" idx="1"/>
          </p:cNvCxnSpPr>
          <p:nvPr/>
        </p:nvCxnSpPr>
        <p:spPr bwMode="auto">
          <a:xfrm>
            <a:off x="3810000" y="2590800"/>
            <a:ext cx="1066800" cy="1371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Arrow Connector 27"/>
          <p:cNvCxnSpPr>
            <a:stCxn id="7" idx="3"/>
            <a:endCxn id="22" idx="1"/>
          </p:cNvCxnSpPr>
          <p:nvPr/>
        </p:nvCxnSpPr>
        <p:spPr bwMode="auto">
          <a:xfrm>
            <a:off x="3810000" y="3962400"/>
            <a:ext cx="1066800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676400" y="4876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i="1" dirty="0" smtClean="0"/>
              <a:t> Each of these boxes represents a Virtual Machine</a:t>
            </a:r>
          </a:p>
          <a:p>
            <a:pPr>
              <a:buFont typeface="Arial"/>
              <a:buChar char="•"/>
            </a:pPr>
            <a:r>
              <a:rPr lang="en-US" sz="1800" i="1" dirty="0" smtClean="0"/>
              <a:t> A typical project will use two instances – one for software (non-persistent), one for data</a:t>
            </a:r>
            <a:endParaRPr lang="en-US" sz="18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1600200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Geospatial App Server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1600200"/>
            <a:ext cx="173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Persistent Volume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931251" y="3657600"/>
            <a:ext cx="86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49826"/>
          </a:xfrm>
        </p:spPr>
        <p:txBody>
          <a:bodyPr/>
          <a:lstStyle/>
          <a:p>
            <a:r>
              <a:rPr lang="en-US" dirty="0" smtClean="0"/>
              <a:t>GeoCloud-II Kick-Off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04796"/>
            <a:ext cx="7772400" cy="4712774"/>
          </a:xfrm>
        </p:spPr>
        <p:txBody>
          <a:bodyPr/>
          <a:lstStyle/>
          <a:p>
            <a:r>
              <a:rPr lang="en-US" sz="2800" dirty="0" smtClean="0"/>
              <a:t>Selected ten+ projects that will be deploying either ArcGIS Server or OpenGeo Suite using secure Amazon Web Services in partnership with HHS and </a:t>
            </a:r>
            <a:r>
              <a:rPr lang="en-US" sz="2800" dirty="0" err="1" smtClean="0"/>
              <a:t>eGlobalTech</a:t>
            </a:r>
            <a:endParaRPr lang="en-US" sz="2800" dirty="0" smtClean="0"/>
          </a:p>
          <a:p>
            <a:r>
              <a:rPr lang="en-US" sz="2800" dirty="0" smtClean="0"/>
              <a:t>Focus this year is on deployment of common software ‘platforms’ for shared security certification and Web Services for geospatial data to be registered with the Geospatial Platform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GeoCloud Projects, 2012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8750" cy="4610100"/>
          </a:xfrm>
        </p:spPr>
        <p:txBody>
          <a:bodyPr/>
          <a:lstStyle/>
          <a:p>
            <a:r>
              <a:rPr lang="en-US" sz="2000" dirty="0" smtClean="0"/>
              <a:t>Web-Based Vector Feature Editing of the NHD (USGS) </a:t>
            </a:r>
          </a:p>
          <a:p>
            <a:r>
              <a:rPr lang="en-US" sz="2000" dirty="0" smtClean="0"/>
              <a:t>School District Demographic Data System (Dept of Education)</a:t>
            </a:r>
          </a:p>
          <a:p>
            <a:r>
              <a:rPr lang="en-US" sz="2000" dirty="0" smtClean="0"/>
              <a:t>Administrative Forest Boundary Data (USDA USFS) </a:t>
            </a:r>
          </a:p>
          <a:p>
            <a:r>
              <a:rPr lang="en-US" sz="2000" dirty="0" smtClean="0"/>
              <a:t>Farm Service Agency Imagery - NAIP (USDA FSA)</a:t>
            </a:r>
          </a:p>
          <a:p>
            <a:r>
              <a:rPr lang="en-US" sz="2000" dirty="0" err="1" smtClean="0"/>
              <a:t>TIGERWeb</a:t>
            </a:r>
            <a:r>
              <a:rPr lang="en-US" sz="2000" dirty="0" smtClean="0"/>
              <a:t> (Census)</a:t>
            </a:r>
          </a:p>
          <a:p>
            <a:r>
              <a:rPr lang="en-US" sz="2000" dirty="0" err="1" smtClean="0"/>
              <a:t>StreamStats</a:t>
            </a:r>
            <a:r>
              <a:rPr lang="en-US" sz="2000" dirty="0" smtClean="0"/>
              <a:t> (USGS)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Inland Electronic Navigation Chart (IENC) data set (USACE) </a:t>
            </a:r>
          </a:p>
          <a:p>
            <a:r>
              <a:rPr lang="en-US" sz="2000" dirty="0" smtClean="0"/>
              <a:t>Wildlife Data and Mapping, Joint Services (FWS/USGS) </a:t>
            </a:r>
          </a:p>
          <a:p>
            <a:r>
              <a:rPr lang="en-US" sz="2000" dirty="0" smtClean="0"/>
              <a:t>Civil Applications Center Global </a:t>
            </a:r>
            <a:r>
              <a:rPr lang="en-US" sz="2000" dirty="0" err="1" smtClean="0"/>
              <a:t>Fiducials</a:t>
            </a:r>
            <a:r>
              <a:rPr lang="en-US" sz="2000" dirty="0" smtClean="0"/>
              <a:t> (USGS)</a:t>
            </a:r>
          </a:p>
          <a:p>
            <a:r>
              <a:rPr lang="en-US" sz="2000" dirty="0" err="1" smtClean="0"/>
              <a:t>GeoMine</a:t>
            </a:r>
            <a:r>
              <a:rPr lang="en-US" sz="2000" dirty="0" smtClean="0"/>
              <a:t> Project (OSM)</a:t>
            </a:r>
          </a:p>
          <a:p>
            <a:r>
              <a:rPr lang="en-US" sz="2000" dirty="0" err="1" smtClean="0"/>
              <a:t>GeoNode</a:t>
            </a:r>
            <a:r>
              <a:rPr lang="en-US" sz="2000" dirty="0" smtClean="0"/>
              <a:t> (NOAA) </a:t>
            </a:r>
          </a:p>
          <a:p>
            <a:r>
              <a:rPr lang="en-US" sz="2000" dirty="0" smtClean="0"/>
              <a:t>General Land Office Proposal (BLM) </a:t>
            </a:r>
          </a:p>
          <a:p>
            <a:r>
              <a:rPr lang="en-US" sz="2000" dirty="0" smtClean="0"/>
              <a:t>Arctic SDI (USGS)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0058400" cy="5880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780318" cy="5727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780318" cy="572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</a:t>
            </a:r>
            <a:r>
              <a:rPr lang="en-US" dirty="0" err="1" smtClean="0"/>
              <a:t>GeoCloud</a:t>
            </a:r>
            <a:r>
              <a:rPr lang="en-US" dirty="0" smtClean="0"/>
              <a:t> Sandbox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Initiated as an Architecture and Technology Working Group activity in December 2009 with a call to federal agencies to nominate geospatial applications for testing in the Cloud environment for a one-year prototyping process coordinated by FGDC and GSA</a:t>
            </a:r>
          </a:p>
          <a:p>
            <a:r>
              <a:rPr lang="en-US" sz="2000" dirty="0" smtClean="0"/>
              <a:t>Eleven projects have been nominated by federal agencies as existing projects with existing software suites to be deployed in commercial- or government-hosted Cloud environments</a:t>
            </a:r>
          </a:p>
          <a:p>
            <a:r>
              <a:rPr lang="en-US" sz="2000" dirty="0" smtClean="0"/>
              <a:t>Two deployment environments (platforms) were abstracted from the nominated projects: Open source service stack on Linux64 and a Commercial service stack on Windows 2008 Server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</a:rPr>
              <a:t>Deploying Federal Geospatial Services in the Cloud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>
                <a:solidFill>
                  <a:srgbClr val="000099"/>
                </a:solidFill>
              </a:rPr>
              <a:t>GeoCloud</a:t>
            </a:r>
            <a:r>
              <a:rPr lang="en-US" i="1" dirty="0" smtClean="0">
                <a:solidFill>
                  <a:srgbClr val="000099"/>
                </a:solidFill>
              </a:rPr>
              <a:t> Goals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Year-long project cycles to incubate and monitor externally-hosted Cloud data and service solutions for the geospatial domain, to support the Geospatial Platform activity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2362200"/>
          <a:ext cx="5600700" cy="41529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6400800" y="2476500"/>
            <a:ext cx="2552700" cy="952500"/>
          </a:xfrm>
          <a:prstGeom prst="roundRect">
            <a:avLst/>
          </a:prstGeom>
          <a:solidFill>
            <a:srgbClr val="4F81BD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Acquire, </a:t>
            </a:r>
            <a:r>
              <a:rPr lang="en-US" dirty="0" smtClean="0"/>
              <a:t>compose,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document, and deploy reference platform cloud that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Geospatial Platform standards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00800" y="3619500"/>
            <a:ext cx="2514600" cy="685800"/>
          </a:xfrm>
          <a:prstGeom prst="roundRect">
            <a:avLst/>
          </a:prstGeom>
          <a:solidFill>
            <a:srgbClr val="8064A2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Monitor costs, loads, issues and options in support of OMB IT project document guidance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00800" y="4495800"/>
            <a:ext cx="2514600" cy="685800"/>
          </a:xfrm>
          <a:prstGeom prst="roundRect">
            <a:avLst/>
          </a:prstGeom>
          <a:solidFill>
            <a:srgbClr val="9BBB59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Certify Geospatial Solution Packages to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facilitate re-use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00800" y="5448300"/>
            <a:ext cx="2552700" cy="952500"/>
          </a:xfrm>
          <a:prstGeom prst="roundRect">
            <a:avLst/>
          </a:prstGeom>
          <a:solidFill>
            <a:srgbClr val="C0504D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/>
              <a:t>Document Best Practices and guides to agencies on adoption of geospatial Cloud infrastructure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2133600"/>
            <a:ext cx="226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Activities, Outcomes</a:t>
            </a:r>
            <a:endParaRPr lang="en-US" sz="1600" i="1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5867400" y="2819400"/>
            <a:ext cx="533400" cy="5715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867400" y="3848100"/>
            <a:ext cx="533400" cy="5715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867400" y="4762500"/>
            <a:ext cx="533400" cy="5715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67400" y="5676900"/>
            <a:ext cx="533400" cy="571500"/>
          </a:xfrm>
          <a:prstGeom prst="rightArrow">
            <a:avLst/>
          </a:prstGeom>
          <a:solidFill>
            <a:srgbClr val="F4F3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5069"/>
            <a:ext cx="8229600" cy="914496"/>
          </a:xfrm>
        </p:spPr>
        <p:txBody>
          <a:bodyPr lIns="81639" tIns="42452" rIns="81639" bIns="42452"/>
          <a:lstStyle/>
          <a:p>
            <a:pPr eaLnBrk="1">
              <a:lnSpc>
                <a:spcPct val="100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i="1" dirty="0" smtClean="0"/>
              <a:t>Platform as a Service (</a:t>
            </a:r>
            <a:r>
              <a:rPr lang="en-US" i="1" dirty="0" err="1" smtClean="0"/>
              <a:t>PaaS</a:t>
            </a:r>
            <a:r>
              <a:rPr lang="en-US" i="1" dirty="0" smtClean="0"/>
              <a:t>)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960" y="1447352"/>
            <a:ext cx="5028480" cy="4648808"/>
          </a:xfrm>
        </p:spPr>
        <p:txBody>
          <a:bodyPr lIns="81639" tIns="42452" rIns="81639" bIns="42452"/>
          <a:lstStyle/>
          <a:p>
            <a:pPr marL="5760" indent="7201" eaLnBrk="1">
              <a:lnSpc>
                <a:spcPct val="90000"/>
              </a:lnSpc>
              <a:spcBef>
                <a:spcPts val="454"/>
              </a:spcBef>
              <a:buClr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1800" dirty="0" smtClean="0"/>
              <a:t>“A </a:t>
            </a:r>
            <a:r>
              <a:rPr lang="en-US" sz="1800" i="1" dirty="0" smtClean="0"/>
              <a:t>cloud platform</a:t>
            </a:r>
            <a:r>
              <a:rPr lang="en-US" sz="1800" dirty="0" smtClean="0"/>
              <a:t> (</a:t>
            </a:r>
            <a:r>
              <a:rPr lang="en-US" sz="1800" dirty="0" err="1" smtClean="0">
                <a:solidFill>
                  <a:srgbClr val="009999"/>
                </a:solidFill>
                <a:hlinkClick r:id="rId3"/>
              </a:rPr>
              <a:t>PaaS</a:t>
            </a:r>
            <a:r>
              <a:rPr lang="en-US" sz="1800" dirty="0" smtClean="0"/>
              <a:t>) delivers a computing platform and/or solution stack as a service, generally consuming </a:t>
            </a:r>
            <a:r>
              <a:rPr lang="en-US" sz="1800" i="1" dirty="0" smtClean="0"/>
              <a:t>cloud infrastructure</a:t>
            </a:r>
            <a:r>
              <a:rPr lang="en-US" sz="1800" dirty="0" smtClean="0"/>
              <a:t> and supporting </a:t>
            </a:r>
            <a:r>
              <a:rPr lang="en-US" sz="1800" i="1" dirty="0" smtClean="0"/>
              <a:t>cloud applications</a:t>
            </a:r>
            <a:r>
              <a:rPr lang="en-US" sz="1800" dirty="0" smtClean="0"/>
              <a:t>. It facilitates deployment of applications without the cost and complexity of buying and managing the underlying hardware and software layers.”*</a:t>
            </a:r>
          </a:p>
          <a:p>
            <a:pPr marL="5760" indent="7201" eaLnBrk="1">
              <a:lnSpc>
                <a:spcPct val="90000"/>
              </a:lnSpc>
              <a:spcBef>
                <a:spcPts val="454"/>
              </a:spcBef>
              <a:buClr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sz="1800" dirty="0" smtClean="0"/>
          </a:p>
          <a:p>
            <a:pPr marL="5760" indent="7201" eaLnBrk="1">
              <a:lnSpc>
                <a:spcPct val="90000"/>
              </a:lnSpc>
              <a:spcBef>
                <a:spcPts val="454"/>
              </a:spcBef>
              <a:buClr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400" dirty="0" smtClean="0"/>
              <a:t>The GeoCloud is piloting the deployment of candidate services via </a:t>
            </a:r>
            <a:r>
              <a:rPr lang="en-US" sz="2400" b="1" i="1" dirty="0" smtClean="0"/>
              <a:t>geospatial solution architectures </a:t>
            </a:r>
            <a:r>
              <a:rPr lang="en-US" sz="2400" dirty="0" smtClean="0"/>
              <a:t>(suites of software) by composing reference platforms </a:t>
            </a:r>
            <a:r>
              <a:rPr lang="en-US" sz="2400" i="1" dirty="0" smtClean="0"/>
              <a:t>on top of </a:t>
            </a:r>
            <a:r>
              <a:rPr lang="en-US" sz="2400" dirty="0" smtClean="0"/>
              <a:t>secure IaaS to provide common geospatial capabilities. 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441" y="2438177"/>
            <a:ext cx="3647520" cy="2439616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36530" cy="316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 dirty="0" smtClean="0">
                <a:solidFill>
                  <a:srgbClr val="000000"/>
                </a:solidFill>
                <a:latin typeface="Tahoma" charset="0"/>
              </a:rPr>
              <a:t> * http</a:t>
            </a:r>
            <a:r>
              <a:rPr lang="en-US" sz="1500" dirty="0">
                <a:solidFill>
                  <a:srgbClr val="000000"/>
                </a:solidFill>
                <a:latin typeface="Tahoma" charset="0"/>
              </a:rPr>
              <a:t>://en.wikipedia.org/wiki/Cloud_computing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3304" y="3392904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PaaS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633408" y="4598736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IaaS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a Service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Geospatial Platform agency data services for OMB Circular A-16 (Nationally Significant Data Sets) are predicated on high-availability Web services providing query-level access into terabyte to </a:t>
            </a:r>
            <a:r>
              <a:rPr lang="en-US" sz="2400" dirty="0" err="1" smtClean="0"/>
              <a:t>petabyte</a:t>
            </a:r>
            <a:r>
              <a:rPr lang="en-US" sz="2400" dirty="0" smtClean="0"/>
              <a:t> geospatial databases</a:t>
            </a:r>
          </a:p>
          <a:p>
            <a:r>
              <a:rPr lang="en-US" sz="2400" dirty="0" smtClean="0"/>
              <a:t>Platform (</a:t>
            </a:r>
            <a:r>
              <a:rPr lang="en-US" sz="2400" dirty="0" err="1" smtClean="0"/>
              <a:t>PaaS</a:t>
            </a:r>
            <a:r>
              <a:rPr lang="en-US" sz="2400" dirty="0" smtClean="0"/>
              <a:t>) complements other types of data hosting in the Cloud environment by providing Web services for standardized data access and processing</a:t>
            </a:r>
          </a:p>
          <a:p>
            <a:r>
              <a:rPr lang="en-US" sz="2400" dirty="0" smtClean="0"/>
              <a:t>Part of the Geospatial Platform that will facilitate geospatial data lifecycle management and agile publishing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form-arch-2012-05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876800" y="3962400"/>
            <a:ext cx="4267200" cy="1600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ounded Rectangle 20"/>
          <p:cNvSpPr>
            <a:spLocks noChangeArrowheads="1"/>
          </p:cNvSpPr>
          <p:nvPr/>
        </p:nvSpPr>
        <p:spPr bwMode="auto">
          <a:xfrm>
            <a:off x="419100" y="2133600"/>
            <a:ext cx="4648200" cy="27432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/>
          <a:lstStyle/>
          <a:p>
            <a:pPr eaLnBrk="0" hangingPunct="0"/>
            <a:r>
              <a:rPr lang="en-US"/>
              <a:t>Platform as</a:t>
            </a:r>
          </a:p>
          <a:p>
            <a:pPr eaLnBrk="0" hangingPunct="0"/>
            <a:r>
              <a:rPr lang="en-US"/>
              <a:t>a Service </a:t>
            </a:r>
          </a:p>
          <a:p>
            <a:pPr eaLnBrk="0" hangingPunct="0"/>
            <a:r>
              <a:rPr lang="en-US"/>
              <a:t>(PaaS)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23863" y="228600"/>
            <a:ext cx="8296275" cy="685800"/>
          </a:xfrm>
        </p:spPr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</a:rPr>
              <a:t>Platform as a Service Architectural Framework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i="1" dirty="0" smtClean="0">
                <a:solidFill>
                  <a:srgbClr val="000099"/>
                </a:solidFill>
              </a:rPr>
              <a:t>Distinguishing Application, Platform and Infrastructure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409700"/>
            <a:ext cx="4648200" cy="5715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/>
          <a:lstStyle/>
          <a:p>
            <a:pPr eaLnBrk="0" hangingPunct="0">
              <a:defRPr/>
            </a:pPr>
            <a:r>
              <a:rPr lang="en-US" dirty="0" smtClean="0"/>
              <a:t>Applications</a:t>
            </a:r>
          </a:p>
          <a:p>
            <a:pPr eaLnBrk="0" hangingPunct="0">
              <a:defRPr/>
            </a:pPr>
            <a:r>
              <a:rPr lang="en-US" dirty="0" smtClean="0"/>
              <a:t>10 identified </a:t>
            </a:r>
            <a:r>
              <a:rPr lang="en-US" dirty="0" err="1" smtClean="0"/>
              <a:t>GeoSpatial</a:t>
            </a:r>
            <a:r>
              <a:rPr lang="en-US" dirty="0" smtClean="0"/>
              <a:t> Applications + more agency apps…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19100" y="4914900"/>
            <a:ext cx="4419600" cy="12192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45720" rIns="45720"/>
          <a:lstStyle/>
          <a:p>
            <a:pPr eaLnBrk="0" hangingPunct="0">
              <a:defRPr/>
            </a:pPr>
            <a:r>
              <a:rPr lang="en-US" dirty="0" smtClean="0"/>
              <a:t>Infrastructure</a:t>
            </a:r>
          </a:p>
          <a:p>
            <a:pPr eaLnBrk="0" hangingPunct="0">
              <a:defRPr/>
            </a:pPr>
            <a:r>
              <a:rPr lang="en-US" dirty="0" smtClean="0"/>
              <a:t>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400300" y="5334000"/>
            <a:ext cx="2362200" cy="3429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 / CPU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00300" y="5715000"/>
            <a:ext cx="2362200" cy="3429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1143000"/>
            <a:ext cx="3619500" cy="10156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Application Servers: </a:t>
            </a:r>
            <a:r>
              <a:rPr lang="en-US" b="0" dirty="0"/>
              <a:t>Provide the deployment environment for actual business applications with access to enablers, frameworks and </a:t>
            </a:r>
            <a:r>
              <a:rPr lang="en-US" b="0" dirty="0" smtClean="0"/>
              <a:t>runtimes, including interfaces and payload standards endorsed by the FGDC.</a:t>
            </a:r>
            <a:endParaRPr 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3467100"/>
            <a:ext cx="3619500" cy="17240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Frameworks </a:t>
            </a:r>
            <a:r>
              <a:rPr lang="en-US" b="0" dirty="0"/>
              <a:t>provide bundled access to common behaviors and services, which applications can rely upon.  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Libraries </a:t>
            </a:r>
            <a:r>
              <a:rPr lang="en-US" b="0" dirty="0"/>
              <a:t>are reusable code modules which can be called directly from an application.  </a:t>
            </a:r>
          </a:p>
          <a:p>
            <a:pPr>
              <a:spcAft>
                <a:spcPts val="600"/>
              </a:spcAft>
              <a:defRPr/>
            </a:pPr>
            <a:r>
              <a:rPr lang="en-US" b="0" dirty="0"/>
              <a:t>Frameworks and Libraries save time and expense freeing developers from having to build common code and behaviors.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2209800"/>
            <a:ext cx="3619500" cy="12001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Platform Enablers: </a:t>
            </a:r>
            <a:r>
              <a:rPr lang="en-US" b="0" dirty="0"/>
              <a:t> Platform enablers provide core supporting capabilities for developing , testing and deploying code, including DBMS, Directory, Queue, Service Bus, etc.  A relational database is the most common enabler example but is not present in all platforms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5295900"/>
            <a:ext cx="3619500" cy="8302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Runtimes: </a:t>
            </a:r>
            <a:r>
              <a:rPr lang="en-US" b="0" dirty="0"/>
              <a:t>provide the execution support  for developing and running the code.  Examples include Java, Python, Microsoft Common Language Runtime, etc.</a:t>
            </a:r>
          </a:p>
        </p:txBody>
      </p:sp>
      <p:cxnSp>
        <p:nvCxnSpPr>
          <p:cNvPr id="29708" name="Straight Connector 27"/>
          <p:cNvCxnSpPr>
            <a:cxnSpLocks noChangeShapeType="1"/>
            <a:endCxn id="20" idx="1"/>
          </p:cNvCxnSpPr>
          <p:nvPr/>
        </p:nvCxnSpPr>
        <p:spPr bwMode="auto">
          <a:xfrm rot="5400000" flipH="1" flipV="1">
            <a:off x="4502066" y="1835068"/>
            <a:ext cx="1016169" cy="6476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9" name="Straight Connector 28"/>
          <p:cNvCxnSpPr>
            <a:cxnSpLocks noChangeShapeType="1"/>
            <a:endCxn id="21" idx="1"/>
          </p:cNvCxnSpPr>
          <p:nvPr/>
        </p:nvCxnSpPr>
        <p:spPr bwMode="auto">
          <a:xfrm>
            <a:off x="4800600" y="3765550"/>
            <a:ext cx="533400" cy="5635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0" name="Straight Connector 31"/>
          <p:cNvCxnSpPr>
            <a:cxnSpLocks noChangeShapeType="1"/>
            <a:endCxn id="22" idx="1"/>
          </p:cNvCxnSpPr>
          <p:nvPr/>
        </p:nvCxnSpPr>
        <p:spPr bwMode="auto">
          <a:xfrm rot="5400000" flipH="1" flipV="1">
            <a:off x="4852987" y="2833688"/>
            <a:ext cx="504825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1" name="Straight Connector 34"/>
          <p:cNvCxnSpPr>
            <a:cxnSpLocks noChangeShapeType="1"/>
            <a:endCxn id="24" idx="1"/>
          </p:cNvCxnSpPr>
          <p:nvPr/>
        </p:nvCxnSpPr>
        <p:spPr bwMode="auto">
          <a:xfrm rot="16200000" flipH="1">
            <a:off x="4303712" y="4681538"/>
            <a:ext cx="1374775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2" name="Footer Placeholder 1"/>
          <p:cNvSpPr txBox="1">
            <a:spLocks/>
          </p:cNvSpPr>
          <p:nvPr/>
        </p:nvSpPr>
        <p:spPr bwMode="auto">
          <a:xfrm>
            <a:off x="1638300" y="6858000"/>
            <a:ext cx="480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DRAFT - GSA OCIO INTERNAL USE ONLY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47800" y="2247900"/>
            <a:ext cx="3505200" cy="2590800"/>
            <a:chOff x="1447800" y="2667000"/>
            <a:chExt cx="3505200" cy="2590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447800" y="3009900"/>
              <a:ext cx="3505200" cy="18669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/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29715" name="Down Arrow 18"/>
            <p:cNvSpPr>
              <a:spLocks noChangeArrowheads="1"/>
            </p:cNvSpPr>
            <p:nvPr/>
          </p:nvSpPr>
          <p:spPr bwMode="auto">
            <a:xfrm flipV="1">
              <a:off x="3173413" y="2667000"/>
              <a:ext cx="484187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9716" name="Down Arrow 19"/>
            <p:cNvSpPr>
              <a:spLocks noChangeArrowheads="1"/>
            </p:cNvSpPr>
            <p:nvPr/>
          </p:nvSpPr>
          <p:spPr bwMode="auto">
            <a:xfrm>
              <a:off x="3162300" y="4800600"/>
              <a:ext cx="484188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438400" y="3200400"/>
              <a:ext cx="2362200" cy="3429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eaLnBrk="0" hangingPunct="0">
                <a:defRPr/>
              </a:pPr>
              <a:r>
                <a:rPr lang="en-US" dirty="0"/>
                <a:t>Application Servers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438400" y="4013200"/>
              <a:ext cx="2362200" cy="3429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eaLnBrk="0" hangingPunct="0">
                <a:defRPr/>
              </a:pPr>
              <a:r>
                <a:rPr lang="en-US" dirty="0"/>
                <a:t>App Frameworks / Libraries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2438400" y="4419600"/>
              <a:ext cx="2362200" cy="3429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eaLnBrk="0" hangingPunct="0">
                <a:defRPr/>
              </a:pPr>
              <a:r>
                <a:rPr lang="en-US" dirty="0"/>
                <a:t>Runtime Systems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2438400" y="3606800"/>
              <a:ext cx="2362200" cy="3429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eaLnBrk="0" hangingPunct="0">
                <a:defRPr/>
              </a:pPr>
              <a:r>
                <a:rPr lang="en-US" dirty="0"/>
                <a:t>Platform Enablers (DB’s, etc)</a:t>
              </a:r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2400300" y="4953000"/>
            <a:ext cx="2362200" cy="3429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163105"/>
            <a:ext cx="8089900" cy="4610100"/>
          </a:xfrm>
        </p:spPr>
        <p:txBody>
          <a:bodyPr/>
          <a:lstStyle/>
          <a:p>
            <a:r>
              <a:rPr lang="en-US" sz="1800" dirty="0" smtClean="0"/>
              <a:t>The sandbox is a shared Amazon AWS account with access to:</a:t>
            </a:r>
          </a:p>
          <a:p>
            <a:pPr lvl="1"/>
            <a:r>
              <a:rPr lang="en-US" sz="1800" dirty="0" smtClean="0"/>
              <a:t>Common platform images and artifacts</a:t>
            </a:r>
          </a:p>
          <a:p>
            <a:pPr lvl="1"/>
            <a:r>
              <a:rPr lang="en-US" sz="1800" dirty="0" smtClean="0"/>
              <a:t>A common provisioning mechanism for launching applications on platforms</a:t>
            </a:r>
          </a:p>
          <a:p>
            <a:r>
              <a:rPr lang="en-US" sz="1800" dirty="0" smtClean="0"/>
              <a:t>Projects load data and customize interfaces on existing Geospatial Cloud Platforms.  There is a preference for Cloud-enabling pre-existing Web solutions.</a:t>
            </a:r>
          </a:p>
          <a:p>
            <a:r>
              <a:rPr lang="en-US" sz="1800" dirty="0" smtClean="0"/>
              <a:t>Platform images are periodically updated and enhanced by the community</a:t>
            </a:r>
          </a:p>
          <a:p>
            <a:pPr lvl="1"/>
            <a:r>
              <a:rPr lang="en-US" sz="1800" dirty="0" smtClean="0"/>
              <a:t>After a platform update, projects re-test their provisioning in sandbox</a:t>
            </a:r>
          </a:p>
          <a:p>
            <a:pPr lvl="1"/>
            <a:r>
              <a:rPr lang="en-US" sz="1800" dirty="0" smtClean="0"/>
              <a:t>Once tested, projects re-launch on the new platform</a:t>
            </a:r>
          </a:p>
          <a:p>
            <a:r>
              <a:rPr lang="en-US" sz="1800" dirty="0" smtClean="0"/>
              <a:t>After sandbox, projects operate in a project-specific account</a:t>
            </a:r>
          </a:p>
          <a:p>
            <a:r>
              <a:rPr lang="en-US" sz="1800" dirty="0" smtClean="0"/>
              <a:t>At the end of the year, projects take over the funding of their account using Departmental or government-wide Cloud acquisition mechanisms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000099"/>
                </a:solidFill>
              </a:rPr>
              <a:t>GeoCloud</a:t>
            </a:r>
            <a:r>
              <a:rPr lang="en-US" i="1" dirty="0" smtClean="0">
                <a:solidFill>
                  <a:srgbClr val="000099"/>
                </a:solidFill>
              </a:rPr>
              <a:t> Sandbox</a:t>
            </a:r>
            <a:br>
              <a:rPr lang="en-US" i="1" dirty="0" smtClean="0">
                <a:solidFill>
                  <a:srgbClr val="000099"/>
                </a:solidFill>
              </a:rPr>
            </a:br>
            <a:r>
              <a:rPr lang="en-US" i="1" dirty="0" smtClean="0">
                <a:solidFill>
                  <a:srgbClr val="000099"/>
                </a:solidFill>
              </a:rPr>
              <a:t>The Basics</a:t>
            </a:r>
            <a:endParaRPr lang="en-US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163105"/>
            <a:ext cx="8089900" cy="4610100"/>
          </a:xfrm>
        </p:spPr>
        <p:txBody>
          <a:bodyPr/>
          <a:lstStyle/>
          <a:p>
            <a:r>
              <a:rPr lang="en-US" sz="2000" dirty="0"/>
              <a:t>Single centrally maintained </a:t>
            </a:r>
            <a:r>
              <a:rPr lang="en-US" sz="2000" dirty="0" smtClean="0"/>
              <a:t>platform on Amazon AWS Infrastructure </a:t>
            </a:r>
            <a:endParaRPr lang="en-US" sz="2000" dirty="0"/>
          </a:p>
          <a:p>
            <a:pPr lvl="1"/>
            <a:r>
              <a:rPr lang="en-US" sz="2000" dirty="0" err="1" smtClean="0"/>
              <a:t>OpenSource</a:t>
            </a:r>
            <a:r>
              <a:rPr lang="en-US" sz="2000" dirty="0" smtClean="0"/>
              <a:t> </a:t>
            </a:r>
            <a:r>
              <a:rPr lang="en-US" sz="2000" dirty="0"/>
              <a:t>(OSS) based on CentOS, in full operation, Secure AMI from </a:t>
            </a:r>
            <a:r>
              <a:rPr lang="en-US" sz="2000" dirty="0" smtClean="0"/>
              <a:t>Census.  In 2012, adding </a:t>
            </a:r>
            <a:r>
              <a:rPr lang="en-US" sz="2000" dirty="0" err="1" smtClean="0"/>
              <a:t>OSGeo</a:t>
            </a:r>
            <a:r>
              <a:rPr lang="en-US" sz="2000" dirty="0" smtClean="0"/>
              <a:t> Geospatial application server suite.</a:t>
            </a:r>
            <a:endParaRPr lang="en-US" sz="2000" dirty="0"/>
          </a:p>
          <a:p>
            <a:pPr lvl="1"/>
            <a:r>
              <a:rPr lang="en-US" sz="2000" dirty="0"/>
              <a:t>ArcGIS based on Windows </a:t>
            </a:r>
            <a:r>
              <a:rPr lang="en-US" sz="2000" dirty="0" smtClean="0"/>
              <a:t>2008</a:t>
            </a:r>
            <a:r>
              <a:rPr lang="en-US" sz="2000" dirty="0" smtClean="0"/>
              <a:t> R2 with </a:t>
            </a:r>
            <a:r>
              <a:rPr lang="en-US" sz="2000" dirty="0" smtClean="0"/>
              <a:t>local security policies, </a:t>
            </a:r>
            <a:r>
              <a:rPr lang="en-US" sz="2000" dirty="0"/>
              <a:t>in </a:t>
            </a:r>
            <a:r>
              <a:rPr lang="en-US" sz="2000" dirty="0" smtClean="0"/>
              <a:t>process (Versions 10.0 and 10.1)</a:t>
            </a:r>
          </a:p>
          <a:p>
            <a:pPr lvl="1"/>
            <a:r>
              <a:rPr lang="en-US" sz="2000" dirty="0"/>
              <a:t>“Born anew” with every launch</a:t>
            </a:r>
          </a:p>
          <a:p>
            <a:pPr lvl="1"/>
            <a:r>
              <a:rPr lang="en-US" sz="2000" dirty="0" smtClean="0"/>
              <a:t>Provisioning mechanism</a:t>
            </a:r>
          </a:p>
          <a:p>
            <a:pPr lvl="2"/>
            <a:r>
              <a:rPr lang="en-US" sz="2000" dirty="0" smtClean="0"/>
              <a:t>Each platform launch has a persistent (EBS) volume that is specific to each project, not the platform</a:t>
            </a:r>
          </a:p>
          <a:p>
            <a:pPr lvl="2"/>
            <a:r>
              <a:rPr lang="en-US" sz="2000" dirty="0" smtClean="0"/>
              <a:t>The persistent volume must contain all data and </a:t>
            </a:r>
            <a:r>
              <a:rPr lang="en-US" sz="2000" dirty="0" smtClean="0"/>
              <a:t>customizations, including </a:t>
            </a:r>
            <a:r>
              <a:rPr lang="en-US" sz="2000" dirty="0" smtClean="0"/>
              <a:t>Esri software license (from each project)</a:t>
            </a:r>
            <a:endParaRPr lang="en-US" sz="2000" dirty="0" smtClean="0"/>
          </a:p>
          <a:p>
            <a:pPr lvl="2"/>
            <a:r>
              <a:rPr lang="en-US" sz="2000" dirty="0" smtClean="0"/>
              <a:t>The persistent volume survives platform (software) changes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</a:rPr>
              <a:t>Overview</a:t>
            </a:r>
            <a:br>
              <a:rPr lang="en-US" i="1" dirty="0" smtClean="0">
                <a:solidFill>
                  <a:srgbClr val="000099"/>
                </a:solidFill>
              </a:rPr>
            </a:br>
            <a:r>
              <a:rPr lang="en-US" i="1" dirty="0" err="1" smtClean="0">
                <a:solidFill>
                  <a:srgbClr val="000099"/>
                </a:solidFill>
              </a:rPr>
              <a:t>GeoCloud</a:t>
            </a:r>
            <a:r>
              <a:rPr lang="en-US" i="1" dirty="0" smtClean="0">
                <a:solidFill>
                  <a:srgbClr val="000099"/>
                </a:solidFill>
              </a:rPr>
              <a:t> Platform Description</a:t>
            </a:r>
            <a:endParaRPr lang="en-US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5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Blue Spot Color">
  <a:themeElements>
    <a:clrScheme name="1 Blue Spot Color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1 Blue Spot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Blue Spot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Blue Spot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14385</TotalTime>
  <Words>1424</Words>
  <Application>Microsoft Macintosh PowerPoint</Application>
  <PresentationFormat>On-screen Show (4:3)</PresentationFormat>
  <Paragraphs>146</Paragraphs>
  <Slides>15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 Blue Spot Color</vt:lpstr>
      <vt:lpstr>Slide 1</vt:lpstr>
      <vt:lpstr>Background on GeoCloud Sandbox Initiative</vt:lpstr>
      <vt:lpstr>Deploying Federal Geospatial Services in the Cloud  GeoCloud Goals and Activities</vt:lpstr>
      <vt:lpstr>Platform as a Service (PaaS)</vt:lpstr>
      <vt:lpstr>Platform as a Service </vt:lpstr>
      <vt:lpstr>Slide 6</vt:lpstr>
      <vt:lpstr>Platform as a Service Architectural Framework Distinguishing Application, Platform and Infrastructure</vt:lpstr>
      <vt:lpstr>GeoCloud Sandbox The Basics</vt:lpstr>
      <vt:lpstr>Overview GeoCloud Platform Description</vt:lpstr>
      <vt:lpstr>GeoCloud-II Instance Architecture</vt:lpstr>
      <vt:lpstr>GeoCloud-II Kick-Off</vt:lpstr>
      <vt:lpstr>GeoCloud Projects, 2012</vt:lpstr>
      <vt:lpstr>Slide 13</vt:lpstr>
      <vt:lpstr>Slide 14</vt:lpstr>
      <vt:lpstr>Slide 15</vt:lpstr>
    </vt:vector>
  </TitlesOfParts>
  <Company>General Services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Bakaltchev</dc:creator>
  <cp:lastModifiedBy>Douglas Nebert</cp:lastModifiedBy>
  <cp:revision>2542</cp:revision>
  <cp:lastPrinted>2010-05-04T22:46:30Z</cp:lastPrinted>
  <dcterms:created xsi:type="dcterms:W3CDTF">2012-06-18T18:47:49Z</dcterms:created>
  <dcterms:modified xsi:type="dcterms:W3CDTF">2012-06-18T19:00:50Z</dcterms:modified>
</cp:coreProperties>
</file>