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94" r:id="rId20"/>
    <p:sldId id="290" r:id="rId21"/>
    <p:sldId id="295" r:id="rId22"/>
    <p:sldId id="296" r:id="rId23"/>
    <p:sldId id="304" r:id="rId24"/>
    <p:sldId id="305" r:id="rId25"/>
    <p:sldId id="307" r:id="rId26"/>
    <p:sldId id="267" r:id="rId27"/>
    <p:sldId id="293" r:id="rId28"/>
    <p:sldId id="292" r:id="rId29"/>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Background</a:t>
            </a:r>
            <a:r>
              <a:rPr lang="en-US" baseline="0" dirty="0" smtClean="0">
                <a:latin typeface="Calibri" charset="0"/>
                <a:ea typeface="MS PGothic" charset="0"/>
              </a:rPr>
              <a:t> and context</a:t>
            </a:r>
            <a:r>
              <a:rPr lang="en-US" dirty="0" smtClean="0">
                <a:latin typeface="Calibri" charset="0"/>
                <a:ea typeface="MS PGothic" charset="0"/>
              </a:rPr>
              <a:t>:  </a:t>
            </a:r>
            <a:r>
              <a:rPr lang="en-US" dirty="0">
                <a:latin typeface="Calibri" charset="0"/>
                <a:ea typeface="MS PGothic" charset="0"/>
              </a:rPr>
              <a:t>Voiceover Script for Slide 3</a:t>
            </a: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References Module:  Voiceover script</a:t>
            </a:r>
          </a:p>
          <a:p>
            <a:r>
              <a:rPr lang="en-US" dirty="0">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dataone.org/best-practices"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http://geopreservation.org/" TargetMode="External"/><Relationship Id="rId4" Type="http://schemas.openxmlformats.org/officeDocument/2006/relationships/hyperlink" Target="http://force11.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info.nfais.org/info/ChenDownsNov10.pdf"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www.asis.org/asist2011/posters/337_FINAL_SUBMISSION.pdf" TargetMode="External"/><Relationship Id="rId4" Type="http://schemas.openxmlformats.org/officeDocument/2006/relationships/hyperlink" Target="http://dx.doi.org/10.1038/nclimate17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dirty="0" smtClean="0"/>
              <a:t>Tracking Data Usage</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NASA Socioeconomic </a:t>
            </a:r>
            <a:r>
              <a:rPr lang="en-US" sz="2400" dirty="0" smtClean="0"/>
              <a:t>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a:xfrm>
            <a:off x="101600" y="2324100"/>
            <a:ext cx="12801600" cy="5295900"/>
          </a:xfrm>
        </p:spPr>
        <p:txBody>
          <a:bodyPr/>
          <a:lstStyle/>
          <a:p>
            <a:pPr eaLnBrk="1" hangingPunct="1"/>
            <a:r>
              <a:rPr lang="en-US" dirty="0" smtClean="0">
                <a:solidFill>
                  <a:schemeClr val="tx1"/>
                </a:solidFill>
              </a:rPr>
              <a:t>Preservation strategies: What do long-term archives do with my data?</a:t>
            </a:r>
          </a:p>
          <a:p>
            <a:pPr lvl="1" eaLnBrk="1" hangingPunct="1"/>
            <a:r>
              <a:rPr lang="en-US" dirty="0" smtClean="0">
                <a:solidFill>
                  <a:schemeClr val="tx1"/>
                </a:solidFill>
              </a:rPr>
              <a:t>Archives may promote and track the use of data that they maintain</a:t>
            </a:r>
          </a:p>
          <a:p>
            <a:pPr eaLnBrk="1" hangingPunct="1"/>
            <a:r>
              <a:rPr lang="en-US" dirty="0" smtClean="0">
                <a:solidFill>
                  <a:schemeClr val="tx1"/>
                </a:solidFill>
              </a:rPr>
              <a:t>Providing </a:t>
            </a:r>
            <a:r>
              <a:rPr lang="en-US" dirty="0">
                <a:solidFill>
                  <a:schemeClr val="tx1"/>
                </a:solidFill>
              </a:rPr>
              <a:t>access to your data: </a:t>
            </a:r>
            <a:r>
              <a:rPr lang="en-US" dirty="0" smtClean="0">
                <a:solidFill>
                  <a:schemeClr val="tx1"/>
                </a:solidFill>
              </a:rPr>
              <a:t>Broadening </a:t>
            </a:r>
            <a:r>
              <a:rPr lang="en-US" dirty="0">
                <a:solidFill>
                  <a:schemeClr val="tx1"/>
                </a:solidFill>
              </a:rPr>
              <a:t>your user </a:t>
            </a:r>
            <a:r>
              <a:rPr lang="en-US" dirty="0" smtClean="0">
                <a:solidFill>
                  <a:schemeClr val="tx1"/>
                </a:solidFill>
              </a:rPr>
              <a:t>community</a:t>
            </a:r>
          </a:p>
          <a:p>
            <a:pPr lvl="1" eaLnBrk="1" hangingPunct="1"/>
            <a:r>
              <a:rPr lang="en-US" dirty="0" smtClean="0">
                <a:solidFill>
                  <a:schemeClr val="tx1"/>
                </a:solidFill>
              </a:rPr>
              <a:t>Results from tracking data use will help broaden your user community</a:t>
            </a:r>
            <a:endParaRPr lang="en-US" dirty="0">
              <a:solidFill>
                <a:schemeClr val="tx1"/>
              </a:solidFill>
            </a:endParaRPr>
          </a:p>
          <a:p>
            <a:pPr eaLnBrk="1" hangingPunct="1"/>
            <a:r>
              <a:rPr lang="en-US" dirty="0">
                <a:solidFill>
                  <a:schemeClr val="tx1"/>
                </a:solidFill>
              </a:rPr>
              <a:t>Providing access to your data: Determining your audience</a:t>
            </a:r>
          </a:p>
          <a:p>
            <a:pPr lvl="1" eaLnBrk="1" hangingPunct="1"/>
            <a:r>
              <a:rPr lang="en-US" dirty="0">
                <a:solidFill>
                  <a:schemeClr val="tx1"/>
                </a:solidFill>
              </a:rPr>
              <a:t>Determine your audience to understand their data needs</a:t>
            </a:r>
          </a:p>
          <a:p>
            <a:pPr eaLnBrk="1" hangingPunct="1"/>
            <a:r>
              <a:rPr lang="en-US" dirty="0" smtClean="0">
                <a:solidFill>
                  <a:schemeClr val="tx1"/>
                </a:solidFill>
              </a:rPr>
              <a:t>Responsible data use: Citation and credit</a:t>
            </a:r>
          </a:p>
          <a:p>
            <a:pPr lvl="1" eaLnBrk="1" hangingPunct="1"/>
            <a:r>
              <a:rPr lang="en-US" dirty="0" smtClean="0">
                <a:solidFill>
                  <a:schemeClr val="tx1"/>
                </a:solidFill>
              </a:rPr>
              <a:t>Data citations are beneficial and can be used to track data usage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1625600" y="3048000"/>
            <a:ext cx="10515600" cy="3429000"/>
          </a:xfrm>
        </p:spPr>
        <p:txBody>
          <a:bodyPr/>
          <a:lstStyle/>
          <a:p>
            <a:r>
              <a:rPr lang="en-US" dirty="0" smtClean="0">
                <a:latin typeface="Helvetica Neue" charset="0"/>
                <a:ea typeface="ヒラギノ角ゴ ProN W3" charset="0"/>
                <a:cs typeface="ヒラギノ角ゴ ProN W3" charset="0"/>
              </a:rPr>
              <a:t>Background and context</a:t>
            </a:r>
          </a:p>
          <a:p>
            <a:r>
              <a:rPr lang="en-US" dirty="0" smtClean="0">
                <a:latin typeface="Helvetica Neue" charset="0"/>
                <a:ea typeface="ヒラギノ角ゴ ProN W3" charset="0"/>
                <a:cs typeface="ヒラギノ角ゴ ProN W3" charset="0"/>
              </a:rPr>
              <a:t>Relevance to data management</a:t>
            </a:r>
          </a:p>
          <a:p>
            <a:r>
              <a:rPr lang="en-US" dirty="0" smtClean="0">
                <a:latin typeface="Helvetica Neue" charset="0"/>
                <a:ea typeface="ヒラギノ角ゴ ProN W3" charset="0"/>
                <a:cs typeface="ヒラギノ角ゴ ProN W3" charset="0"/>
              </a:rPr>
              <a:t>What can data usage tell me about my data?</a:t>
            </a:r>
          </a:p>
          <a:p>
            <a:r>
              <a:rPr lang="en-US" dirty="0" smtClean="0">
                <a:latin typeface="Helvetica Neue" charset="0"/>
                <a:ea typeface="ヒラギノ角ゴ ProN W3" charset="0"/>
                <a:cs typeface="ヒラギノ角ゴ ProN W3" charset="0"/>
              </a:rPr>
              <a:t>Where can I find usage information about my data?</a:t>
            </a:r>
          </a:p>
          <a:p>
            <a:r>
              <a:rPr lang="en-US" dirty="0" smtClean="0">
                <a:latin typeface="Helvetica Neue" charset="0"/>
                <a:ea typeface="ヒラギノ角ゴ ProN W3" charset="0"/>
                <a:cs typeface="ヒラギノ角ゴ ProN W3" charset="0"/>
              </a:rPr>
              <a:t>Tracking data citations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895600"/>
            <a:ext cx="11861800" cy="6400800"/>
          </a:xfrm>
        </p:spPr>
        <p:txBody>
          <a:bodyPr/>
          <a:lstStyle/>
          <a:p>
            <a:r>
              <a:rPr lang="en-US" dirty="0"/>
              <a:t>Scientific data can be used for </a:t>
            </a:r>
            <a:r>
              <a:rPr lang="en-US" dirty="0" smtClean="0"/>
              <a:t>purposes other than </a:t>
            </a:r>
            <a:r>
              <a:rPr lang="en-US" dirty="0"/>
              <a:t>those </a:t>
            </a:r>
            <a:r>
              <a:rPr lang="en-US" dirty="0" smtClean="0"/>
              <a:t>originally planned</a:t>
            </a:r>
          </a:p>
          <a:p>
            <a:pPr lvl="1"/>
            <a:r>
              <a:rPr lang="en-US" dirty="0" smtClean="0"/>
              <a:t>New products, such as maps, can be created and distributed</a:t>
            </a:r>
          </a:p>
          <a:p>
            <a:pPr lvl="1"/>
            <a:r>
              <a:rPr lang="en-US" dirty="0" smtClean="0"/>
              <a:t>Data </a:t>
            </a:r>
            <a:r>
              <a:rPr lang="en-US" dirty="0"/>
              <a:t>may be integrated with other data to create new data</a:t>
            </a:r>
          </a:p>
          <a:p>
            <a:pPr lvl="1"/>
            <a:r>
              <a:rPr lang="en-US" dirty="0"/>
              <a:t>Studies may be published about the use of the data</a:t>
            </a:r>
          </a:p>
          <a:p>
            <a:pPr lvl="1"/>
            <a:r>
              <a:rPr lang="en-US" dirty="0"/>
              <a:t>Policies, plans, and reports may result from using the data</a:t>
            </a:r>
          </a:p>
          <a:p>
            <a:r>
              <a:rPr lang="en-US" dirty="0"/>
              <a:t>Tracking scientific </a:t>
            </a:r>
            <a:r>
              <a:rPr lang="en-US" dirty="0" smtClean="0"/>
              <a:t>data usage</a:t>
            </a:r>
          </a:p>
          <a:p>
            <a:pPr lvl="1"/>
            <a:r>
              <a:rPr lang="en-US" dirty="0"/>
              <a:t>I</a:t>
            </a:r>
            <a:r>
              <a:rPr lang="en-US" dirty="0" smtClean="0"/>
              <a:t>dentifies </a:t>
            </a:r>
            <a:r>
              <a:rPr lang="en-US" dirty="0"/>
              <a:t>how </a:t>
            </a:r>
            <a:r>
              <a:rPr lang="en-US" dirty="0" smtClean="0"/>
              <a:t>they </a:t>
            </a:r>
            <a:r>
              <a:rPr lang="en-US" dirty="0"/>
              <a:t>have been </a:t>
            </a:r>
            <a:r>
              <a:rPr lang="en-US" dirty="0" smtClean="0"/>
              <a:t>used </a:t>
            </a:r>
          </a:p>
          <a:p>
            <a:pPr lvl="1"/>
            <a:r>
              <a:rPr lang="en-US" dirty="0" smtClean="0"/>
              <a:t>Reveals any </a:t>
            </a:r>
            <a:r>
              <a:rPr lang="en-US" dirty="0"/>
              <a:t>benefits and impacts of their </a:t>
            </a:r>
            <a:r>
              <a:rPr lang="en-US" dirty="0" smtClean="0"/>
              <a:t>use </a:t>
            </a:r>
            <a:endParaRPr lang="en-US" dirty="0"/>
          </a:p>
          <a:p>
            <a:pPr lvl="1"/>
            <a:r>
              <a:rPr lang="en-US" dirty="0"/>
              <a:t>C</a:t>
            </a:r>
            <a:r>
              <a:rPr lang="en-US" dirty="0" smtClean="0"/>
              <a:t>an be used to justify </a:t>
            </a:r>
            <a:r>
              <a:rPr lang="en-US" dirty="0"/>
              <a:t>previous and future data </a:t>
            </a:r>
            <a:r>
              <a:rPr lang="en-US" dirty="0" smtClean="0"/>
              <a:t>efforts</a:t>
            </a: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sz="3200" dirty="0"/>
              <a:t>Data producers, distributors, stewards, and sponsors need to know how the data have been used</a:t>
            </a:r>
          </a:p>
          <a:p>
            <a:pPr lvl="1"/>
            <a:r>
              <a:rPr lang="en-US" dirty="0"/>
              <a:t>Producers </a:t>
            </a:r>
            <a:r>
              <a:rPr lang="en-US" dirty="0" smtClean="0"/>
              <a:t>learn whether </a:t>
            </a:r>
            <a:r>
              <a:rPr lang="en-US" dirty="0"/>
              <a:t>the data are useful to others</a:t>
            </a:r>
          </a:p>
          <a:p>
            <a:pPr lvl="1"/>
            <a:r>
              <a:rPr lang="en-US" dirty="0"/>
              <a:t>Distributors </a:t>
            </a:r>
            <a:r>
              <a:rPr lang="en-US" dirty="0" smtClean="0"/>
              <a:t>learn </a:t>
            </a:r>
            <a:r>
              <a:rPr lang="en-US" dirty="0"/>
              <a:t>which communities </a:t>
            </a:r>
            <a:r>
              <a:rPr lang="en-US" dirty="0" smtClean="0"/>
              <a:t>are being served</a:t>
            </a:r>
            <a:endParaRPr lang="en-US" dirty="0"/>
          </a:p>
          <a:p>
            <a:pPr lvl="1"/>
            <a:r>
              <a:rPr lang="en-US" dirty="0"/>
              <a:t>Stewards can document prior </a:t>
            </a:r>
            <a:r>
              <a:rPr lang="en-US" dirty="0" smtClean="0"/>
              <a:t>use of the data </a:t>
            </a:r>
          </a:p>
          <a:p>
            <a:pPr lvl="1"/>
            <a:r>
              <a:rPr lang="en-US" dirty="0" smtClean="0"/>
              <a:t>Sponsors learn whether their investment in the data paid off</a:t>
            </a:r>
          </a:p>
          <a:p>
            <a:r>
              <a:rPr lang="en-US" sz="3200" dirty="0" smtClean="0"/>
              <a:t>Knowledge of data use </a:t>
            </a:r>
            <a:r>
              <a:rPr lang="en-US" sz="3200" dirty="0"/>
              <a:t>may </a:t>
            </a:r>
            <a:r>
              <a:rPr lang="en-US" sz="3200" b="1" dirty="0"/>
              <a:t>identify opportunities </a:t>
            </a:r>
            <a:r>
              <a:rPr lang="en-US" sz="3200" dirty="0"/>
              <a:t>for new data collection and distribution efforts</a:t>
            </a:r>
          </a:p>
          <a:p>
            <a:r>
              <a:rPr lang="en-US" sz="3200" dirty="0"/>
              <a:t>Tracking data </a:t>
            </a:r>
            <a:r>
              <a:rPr lang="en-US" sz="3200" dirty="0" smtClean="0"/>
              <a:t>use </a:t>
            </a:r>
            <a:r>
              <a:rPr lang="en-US" sz="3200" dirty="0"/>
              <a:t>can </a:t>
            </a:r>
            <a:r>
              <a:rPr lang="en-US" sz="3200" b="1" dirty="0"/>
              <a:t>justify </a:t>
            </a:r>
            <a:r>
              <a:rPr lang="en-US" sz="3200" b="1" dirty="0" smtClean="0"/>
              <a:t>efforts </a:t>
            </a:r>
            <a:r>
              <a:rPr lang="en-US" sz="3200" dirty="0"/>
              <a:t>of collecting data and of developing and distributing data products or services</a:t>
            </a:r>
          </a:p>
          <a:p>
            <a:r>
              <a:rPr lang="en-US" sz="3200" dirty="0"/>
              <a:t>Evidence of beneficial data use </a:t>
            </a:r>
            <a:r>
              <a:rPr lang="en-US" sz="3200" b="1" dirty="0"/>
              <a:t>demonstrates accomplishments </a:t>
            </a:r>
            <a:r>
              <a:rPr lang="en-US" sz="3200" dirty="0"/>
              <a:t>for those who contributed to the effort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912489">
            <a:off x="10922000" y="3048000"/>
            <a:ext cx="815340" cy="1615440"/>
          </a:xfrm>
          <a:prstGeom prst="rect">
            <a:avLst/>
          </a:prstGeom>
        </p:spPr>
      </p:pic>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What can data usage tell me about my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sz="3200" dirty="0"/>
              <a:t>W</a:t>
            </a:r>
            <a:r>
              <a:rPr lang="en-US" sz="3200" dirty="0" smtClean="0"/>
              <a:t>ho your data users are by discipline or level of expertise  </a:t>
            </a:r>
          </a:p>
          <a:p>
            <a:pPr lvl="1"/>
            <a:r>
              <a:rPr lang="en-US" sz="2600" dirty="0" smtClean="0"/>
              <a:t>discipline </a:t>
            </a:r>
            <a:r>
              <a:rPr lang="en-US" sz="2600" dirty="0"/>
              <a:t>(oceanography, geology, etc</a:t>
            </a:r>
            <a:r>
              <a:rPr lang="en-US" sz="2600" dirty="0" smtClean="0"/>
              <a:t>.)</a:t>
            </a:r>
          </a:p>
          <a:p>
            <a:pPr lvl="1"/>
            <a:r>
              <a:rPr lang="en-US" sz="2600" dirty="0" smtClean="0"/>
              <a:t>level </a:t>
            </a:r>
            <a:r>
              <a:rPr lang="en-US" sz="2600" dirty="0"/>
              <a:t>of expertise (graduate students, experienced climate scientists, etc.)</a:t>
            </a:r>
          </a:p>
          <a:p>
            <a:r>
              <a:rPr lang="en-US" sz="3200" dirty="0" smtClean="0"/>
              <a:t>Why your data are used</a:t>
            </a:r>
          </a:p>
          <a:p>
            <a:pPr lvl="1"/>
            <a:r>
              <a:rPr lang="en-US" sz="2600" dirty="0"/>
              <a:t>S</a:t>
            </a:r>
            <a:r>
              <a:rPr lang="en-US" sz="2600" dirty="0" smtClean="0"/>
              <a:t>cientific research</a:t>
            </a:r>
          </a:p>
          <a:p>
            <a:pPr lvl="1"/>
            <a:r>
              <a:rPr lang="en-US" sz="2600" dirty="0" smtClean="0"/>
              <a:t>Education </a:t>
            </a:r>
          </a:p>
          <a:p>
            <a:pPr lvl="1"/>
            <a:r>
              <a:rPr lang="en-US" sz="2600" dirty="0" smtClean="0"/>
              <a:t>Policy-making </a:t>
            </a:r>
            <a:endParaRPr lang="en-US" sz="2600" dirty="0"/>
          </a:p>
          <a:p>
            <a:pPr lvl="1"/>
            <a:r>
              <a:rPr lang="en-US" sz="2600" dirty="0"/>
              <a:t>P</a:t>
            </a:r>
            <a:r>
              <a:rPr lang="en-US" sz="2600" dirty="0" smtClean="0"/>
              <a:t>lanning</a:t>
            </a:r>
            <a:endParaRPr lang="en-US" sz="2600" dirty="0"/>
          </a:p>
          <a:p>
            <a:r>
              <a:rPr lang="en-US" sz="3200" dirty="0"/>
              <a:t>U</a:t>
            </a:r>
            <a:r>
              <a:rPr lang="en-US" sz="3200" dirty="0" smtClean="0"/>
              <a:t>ses </a:t>
            </a:r>
            <a:r>
              <a:rPr lang="en-US" sz="3200" dirty="0"/>
              <a:t>of similar data c</a:t>
            </a:r>
            <a:r>
              <a:rPr lang="en-US" sz="3200" dirty="0" smtClean="0"/>
              <a:t>ould </a:t>
            </a:r>
            <a:r>
              <a:rPr lang="en-US" sz="3200" dirty="0"/>
              <a:t>inform </a:t>
            </a:r>
            <a:r>
              <a:rPr lang="en-US" sz="3200" dirty="0" smtClean="0"/>
              <a:t>data </a:t>
            </a:r>
            <a:r>
              <a:rPr lang="en-US" sz="3200" dirty="0"/>
              <a:t>development and dissemination plans</a:t>
            </a:r>
          </a:p>
          <a:p>
            <a:r>
              <a:rPr lang="en-US" sz="3200" dirty="0"/>
              <a:t>P</a:t>
            </a:r>
            <a:r>
              <a:rPr lang="en-US" sz="3200" dirty="0" smtClean="0"/>
              <a:t>ast </a:t>
            </a:r>
            <a:r>
              <a:rPr lang="en-US" sz="3200" dirty="0"/>
              <a:t>and current uses </a:t>
            </a:r>
            <a:r>
              <a:rPr lang="en-US" sz="3200" dirty="0" smtClean="0"/>
              <a:t>can be used to </a:t>
            </a:r>
          </a:p>
          <a:p>
            <a:pPr lvl="1"/>
            <a:r>
              <a:rPr lang="en-US" sz="2600" dirty="0"/>
              <a:t>I</a:t>
            </a:r>
            <a:r>
              <a:rPr lang="en-US" sz="2600" dirty="0" smtClean="0"/>
              <a:t>nform enhancements </a:t>
            </a:r>
            <a:r>
              <a:rPr lang="en-US" sz="2600" dirty="0"/>
              <a:t>for data products and related services </a:t>
            </a:r>
            <a:endParaRPr lang="en-US" sz="2600" dirty="0" smtClean="0"/>
          </a:p>
          <a:p>
            <a:pPr lvl="1"/>
            <a:r>
              <a:rPr lang="en-US" sz="2600" dirty="0"/>
              <a:t>I</a:t>
            </a:r>
            <a:r>
              <a:rPr lang="en-US" sz="2600" dirty="0" smtClean="0"/>
              <a:t>dentify </a:t>
            </a:r>
            <a:r>
              <a:rPr lang="en-US" sz="2600" dirty="0"/>
              <a:t>the impacts of the resources</a:t>
            </a:r>
          </a:p>
        </p:txBody>
      </p:sp>
    </p:spTree>
    <p:extLst>
      <p:ext uri="{BB962C8B-B14F-4D97-AF65-F5344CB8AC3E}">
        <p14:creationId xmlns:p14="http://schemas.microsoft.com/office/powerpoint/2010/main" val="1470134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sz="4000" dirty="0" smtClean="0">
                <a:latin typeface="Helvetica Neue Light" charset="0"/>
                <a:ea typeface="ヒラギノ角ゴ ProN W3" charset="0"/>
                <a:cs typeface="ヒラギノ角ゴ ProN W3" charset="0"/>
              </a:rPr>
              <a:t>Where can I </a:t>
            </a:r>
            <a:r>
              <a:rPr lang="en-US" sz="4000" dirty="0">
                <a:latin typeface="Helvetica Neue Light" charset="0"/>
                <a:ea typeface="ヒラギノ角ゴ ProN W3" charset="0"/>
                <a:cs typeface="ヒラギノ角ゴ ProN W3" charset="0"/>
              </a:rPr>
              <a:t>find </a:t>
            </a:r>
            <a:r>
              <a:rPr lang="en-US" sz="4000" dirty="0" smtClean="0">
                <a:latin typeface="Helvetica Neue Light" charset="0"/>
                <a:ea typeface="ヒラギノ角ゴ ProN W3" charset="0"/>
                <a:cs typeface="ヒラギノ角ゴ ProN W3" charset="0"/>
              </a:rPr>
              <a:t>usage information about my data </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286000"/>
            <a:ext cx="11861800" cy="6248400"/>
          </a:xfrm>
        </p:spPr>
        <p:txBody>
          <a:bodyPr/>
          <a:lstStyle/>
          <a:p>
            <a:r>
              <a:rPr lang="en-US" dirty="0"/>
              <a:t>Data </a:t>
            </a:r>
            <a:r>
              <a:rPr lang="en-US" dirty="0" smtClean="0"/>
              <a:t>citations</a:t>
            </a:r>
          </a:p>
          <a:p>
            <a:pPr lvl="1"/>
            <a:r>
              <a:rPr lang="en-US" dirty="0" smtClean="0"/>
              <a:t>Citations of data are evidence of data use for a publication</a:t>
            </a:r>
          </a:p>
          <a:p>
            <a:pPr lvl="1"/>
            <a:r>
              <a:rPr lang="en-US" dirty="0" smtClean="0"/>
              <a:t>Scientific publication services now publish data citations indexes </a:t>
            </a:r>
            <a:endParaRPr lang="en-US" dirty="0"/>
          </a:p>
          <a:p>
            <a:r>
              <a:rPr lang="en-US" dirty="0" smtClean="0"/>
              <a:t>Metrics </a:t>
            </a:r>
            <a:r>
              <a:rPr lang="en-US" dirty="0"/>
              <a:t>for access and support (describe in privacy policy)</a:t>
            </a:r>
          </a:p>
          <a:p>
            <a:pPr lvl="1"/>
            <a:r>
              <a:rPr lang="en-US" dirty="0"/>
              <a:t>Web metrics </a:t>
            </a:r>
            <a:r>
              <a:rPr lang="en-US" dirty="0" smtClean="0"/>
              <a:t>for initial </a:t>
            </a:r>
            <a:r>
              <a:rPr lang="en-US" dirty="0"/>
              <a:t>and repeat </a:t>
            </a:r>
            <a:r>
              <a:rPr lang="en-US" dirty="0" smtClean="0"/>
              <a:t>visits, downloads</a:t>
            </a:r>
            <a:endParaRPr lang="en-US" dirty="0"/>
          </a:p>
          <a:p>
            <a:pPr lvl="1"/>
            <a:r>
              <a:rPr lang="en-US" dirty="0"/>
              <a:t>Contact information </a:t>
            </a:r>
            <a:r>
              <a:rPr lang="en-US" dirty="0" smtClean="0"/>
              <a:t>of users who request </a:t>
            </a:r>
            <a:r>
              <a:rPr lang="en-US" dirty="0"/>
              <a:t>assistance</a:t>
            </a:r>
          </a:p>
          <a:p>
            <a:r>
              <a:rPr lang="en-US" dirty="0"/>
              <a:t>Registration</a:t>
            </a:r>
          </a:p>
          <a:p>
            <a:pPr lvl="1"/>
            <a:r>
              <a:rPr lang="en-US" dirty="0"/>
              <a:t>Request contact information from </a:t>
            </a:r>
            <a:r>
              <a:rPr lang="en-US" dirty="0" smtClean="0"/>
              <a:t>data recipients</a:t>
            </a:r>
            <a:endParaRPr lang="en-US" dirty="0"/>
          </a:p>
          <a:p>
            <a:r>
              <a:rPr lang="en-US" dirty="0" smtClean="0"/>
              <a:t>User </a:t>
            </a:r>
            <a:r>
              <a:rPr lang="en-US" dirty="0"/>
              <a:t>surveys (with approval of ethics board)</a:t>
            </a:r>
          </a:p>
          <a:p>
            <a:pPr lvl="1"/>
            <a:r>
              <a:rPr lang="en-US" dirty="0" smtClean="0"/>
              <a:t>Administer questionnaires to data webpage visitors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1" y="5410200"/>
            <a:ext cx="1828800" cy="2310459"/>
          </a:xfrm>
          <a:prstGeom prst="rect">
            <a:avLst/>
          </a:prstGeom>
        </p:spPr>
      </p:pic>
    </p:spTree>
    <p:extLst>
      <p:ext uri="{BB962C8B-B14F-4D97-AF65-F5344CB8AC3E}">
        <p14:creationId xmlns:p14="http://schemas.microsoft.com/office/powerpoint/2010/main" val="32177515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data citations</a:t>
            </a:r>
            <a:endParaRPr lang="en-US" dirty="0"/>
          </a:p>
        </p:txBody>
      </p:sp>
      <p:sp>
        <p:nvSpPr>
          <p:cNvPr id="3" name="Content Placeholder 2"/>
          <p:cNvSpPr>
            <a:spLocks noGrp="1"/>
          </p:cNvSpPr>
          <p:nvPr>
            <p:ph idx="1"/>
          </p:nvPr>
        </p:nvSpPr>
        <p:spPr>
          <a:xfrm>
            <a:off x="177800" y="2743200"/>
            <a:ext cx="11861800" cy="6261100"/>
          </a:xfrm>
        </p:spPr>
        <p:txBody>
          <a:bodyPr/>
          <a:lstStyle/>
          <a:p>
            <a:r>
              <a:rPr lang="en-US" dirty="0" smtClean="0"/>
              <a:t>Encourage users to cite your data</a:t>
            </a:r>
          </a:p>
          <a:p>
            <a:pPr lvl="1"/>
            <a:r>
              <a:rPr lang="en-US" dirty="0" smtClean="0"/>
              <a:t>Similar to citing articles</a:t>
            </a:r>
          </a:p>
          <a:p>
            <a:r>
              <a:rPr lang="en-US" dirty="0"/>
              <a:t>P</a:t>
            </a:r>
            <a:r>
              <a:rPr lang="en-US" dirty="0" smtClean="0"/>
              <a:t>rovide </a:t>
            </a:r>
            <a:r>
              <a:rPr lang="en-US" dirty="0"/>
              <a:t>a recommended citation for </a:t>
            </a:r>
            <a:r>
              <a:rPr lang="en-US" dirty="0" smtClean="0"/>
              <a:t>your data</a:t>
            </a:r>
          </a:p>
          <a:p>
            <a:pPr lvl="1"/>
            <a:r>
              <a:rPr lang="en-US" dirty="0" smtClean="0"/>
              <a:t>Include author, publication date, title and </a:t>
            </a:r>
            <a:r>
              <a:rPr lang="en-US" dirty="0"/>
              <a:t>version, </a:t>
            </a:r>
            <a:r>
              <a:rPr lang="en-US" dirty="0" smtClean="0"/>
              <a:t>publisher or distributor, and locator or identifier</a:t>
            </a:r>
          </a:p>
          <a:p>
            <a:pPr lvl="1"/>
            <a:r>
              <a:rPr lang="en-US" dirty="0" smtClean="0"/>
              <a:t>Display recommended citation with your data</a:t>
            </a:r>
          </a:p>
          <a:p>
            <a:r>
              <a:rPr lang="en-US" dirty="0"/>
              <a:t>S</a:t>
            </a:r>
            <a:r>
              <a:rPr lang="en-US" dirty="0" smtClean="0"/>
              <a:t>ubscribe </a:t>
            </a:r>
            <a:r>
              <a:rPr lang="en-US" dirty="0"/>
              <a:t>to </a:t>
            </a:r>
            <a:r>
              <a:rPr lang="en-US" dirty="0" smtClean="0"/>
              <a:t>citation alerts </a:t>
            </a:r>
            <a:r>
              <a:rPr lang="en-US" dirty="0"/>
              <a:t>from publishers</a:t>
            </a:r>
          </a:p>
          <a:p>
            <a:pPr lvl="1"/>
            <a:r>
              <a:rPr lang="en-US" dirty="0"/>
              <a:t>References in published scientific literature (articles, books, etc.)</a:t>
            </a:r>
          </a:p>
          <a:p>
            <a:pPr lvl="1"/>
            <a:r>
              <a:rPr lang="en-US" dirty="0"/>
              <a:t>References in gray literature (presentations, reports, blogs, etc.)</a:t>
            </a:r>
          </a:p>
          <a:p>
            <a:pPr lvl="1"/>
            <a:r>
              <a:rPr lang="en-US" dirty="0"/>
              <a:t>References in popular media (magazines, newspapers, radio, television, etc.)</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5800" y="2134018"/>
            <a:ext cx="5755857" cy="1752181"/>
          </a:xfrm>
          <a:prstGeom prst="rect">
            <a:avLst/>
          </a:prstGeom>
        </p:spPr>
      </p:pic>
      <p:sp>
        <p:nvSpPr>
          <p:cNvPr id="7" name="Rectangle 6"/>
          <p:cNvSpPr/>
          <p:nvPr/>
        </p:nvSpPr>
        <p:spPr bwMode="auto">
          <a:xfrm>
            <a:off x="7035800" y="2057400"/>
            <a:ext cx="5800174" cy="1828800"/>
          </a:xfrm>
          <a:prstGeom prst="rect">
            <a:avLst/>
          </a:prstGeom>
          <a:no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endParaRPr>
          </a:p>
        </p:txBody>
      </p:sp>
    </p:spTree>
    <p:extLst>
      <p:ext uri="{BB962C8B-B14F-4D97-AF65-F5344CB8AC3E}">
        <p14:creationId xmlns:p14="http://schemas.microsoft.com/office/powerpoint/2010/main" val="6663365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3276600"/>
          </a:xfrm>
        </p:spPr>
        <p:txBody>
          <a:bodyPr/>
          <a:lstStyle/>
          <a:p>
            <a:pPr eaLnBrk="1" hangingPunct="1"/>
            <a:r>
              <a:rPr lang="en-US" sz="2400" dirty="0" err="1"/>
              <a:t>DataONE</a:t>
            </a:r>
            <a:r>
              <a:rPr lang="en-US" sz="2400" dirty="0"/>
              <a:t> Best Practices Database. </a:t>
            </a:r>
            <a:r>
              <a:rPr lang="en-US" sz="2400" dirty="0" smtClean="0"/>
              <a:t>2012. </a:t>
            </a:r>
            <a:r>
              <a:rPr lang="en-US" sz="2400" dirty="0" err="1"/>
              <a:t>DataONE</a:t>
            </a:r>
            <a:r>
              <a:rPr lang="en-US" sz="2400" dirty="0"/>
              <a:t>. </a:t>
            </a:r>
            <a:r>
              <a:rPr lang="en-US" sz="2400" dirty="0" smtClean="0"/>
              <a:t>Available online at  </a:t>
            </a:r>
            <a:r>
              <a:rPr lang="en-US" sz="2400" dirty="0">
                <a:hlinkClick r:id="rId3"/>
              </a:rPr>
              <a:t>http://</a:t>
            </a:r>
            <a:r>
              <a:rPr lang="en-US" sz="2400" dirty="0" smtClean="0">
                <a:hlinkClick r:id="rId3"/>
              </a:rPr>
              <a:t>www.dataone.org/best-practices</a:t>
            </a:r>
            <a:r>
              <a:rPr lang="en-US" sz="2400" dirty="0" smtClean="0"/>
              <a:t> </a:t>
            </a:r>
          </a:p>
          <a:p>
            <a:pPr eaLnBrk="1" hangingPunct="1"/>
            <a:r>
              <a:rPr lang="en-US" sz="2400" dirty="0">
                <a:solidFill>
                  <a:schemeClr val="tx1"/>
                </a:solidFill>
              </a:rPr>
              <a:t>Force11 (the Future of Research Communications and e-Scholarship). </a:t>
            </a:r>
            <a:r>
              <a:rPr lang="en-US" sz="2400" dirty="0">
                <a:solidFill>
                  <a:schemeClr val="tx1"/>
                </a:solidFill>
                <a:hlinkClick r:id="rId4"/>
              </a:rPr>
              <a:t>http://force11.org</a:t>
            </a:r>
            <a:r>
              <a:rPr lang="en-US" sz="2400" dirty="0" smtClean="0">
                <a:solidFill>
                  <a:schemeClr val="tx1"/>
                </a:solidFill>
                <a:hlinkClick r:id="rId4"/>
              </a:rPr>
              <a:t>/</a:t>
            </a:r>
            <a:endParaRPr lang="en-US" sz="2400" dirty="0" smtClean="0">
              <a:solidFill>
                <a:schemeClr val="tx1"/>
              </a:solidFill>
            </a:endParaRPr>
          </a:p>
          <a:p>
            <a:pPr eaLnBrk="1" hangingPunct="1"/>
            <a:r>
              <a:rPr lang="en-US" sz="2400" dirty="0" smtClean="0">
                <a:solidFill>
                  <a:schemeClr val="tx1"/>
                </a:solidFill>
              </a:rPr>
              <a:t>Geospatial </a:t>
            </a:r>
            <a:r>
              <a:rPr lang="en-US" sz="2400" dirty="0">
                <a:solidFill>
                  <a:schemeClr val="tx1"/>
                </a:solidFill>
              </a:rPr>
              <a:t>Data Preservation Resource Center. 2011. </a:t>
            </a:r>
            <a:r>
              <a:rPr lang="en-US" sz="2400" dirty="0" smtClean="0">
                <a:solidFill>
                  <a:schemeClr val="tx1"/>
                </a:solidFill>
              </a:rPr>
              <a:t>CIESIN, Columbia University. Available </a:t>
            </a:r>
            <a:r>
              <a:rPr lang="en-US" sz="2400" dirty="0">
                <a:solidFill>
                  <a:schemeClr val="tx1"/>
                </a:solidFill>
              </a:rPr>
              <a:t>online at </a:t>
            </a:r>
            <a:r>
              <a:rPr lang="en-US" sz="2400" dirty="0">
                <a:solidFill>
                  <a:schemeClr val="tx1"/>
                </a:solidFill>
                <a:hlinkClick r:id="rId5"/>
              </a:rPr>
              <a:t>http://geopreservation.org/</a:t>
            </a:r>
            <a:endParaRPr lang="en-US" sz="2400" dirty="0">
              <a:solidFill>
                <a:schemeClr val="tx1"/>
              </a:solidFill>
            </a:endParaRPr>
          </a:p>
          <a:p>
            <a:pPr eaLnBrk="1" hangingPunct="1"/>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514600"/>
            <a:ext cx="11861800" cy="4572000"/>
          </a:xfrm>
        </p:spPr>
        <p:txBody>
          <a:bodyPr/>
          <a:lstStyle/>
          <a:p>
            <a:pPr eaLnBrk="1" hangingPunct="1"/>
            <a:r>
              <a:rPr lang="en-US" sz="2400" dirty="0">
                <a:solidFill>
                  <a:schemeClr val="tx1"/>
                </a:solidFill>
              </a:rPr>
              <a:t>Chen, R. S. &amp; Downs, R. R. 2010. Evaluating the Use and Impact of Scientific Data. NFAIS Workshop on Assessing The Usage and Value of Scholarly and Scientific Output: An Overview of Traditional and Emerging Metrics. Philadelphia, PA. Nov. 10, 2010 </a:t>
            </a:r>
            <a:r>
              <a:rPr lang="en-US" sz="2400" dirty="0">
                <a:solidFill>
                  <a:schemeClr val="tx1"/>
                </a:solidFill>
                <a:hlinkClick r:id="rId3"/>
              </a:rPr>
              <a:t>http://</a:t>
            </a:r>
            <a:r>
              <a:rPr lang="en-US" sz="2400" dirty="0" smtClean="0">
                <a:solidFill>
                  <a:schemeClr val="tx1"/>
                </a:solidFill>
                <a:hlinkClick r:id="rId3"/>
              </a:rPr>
              <a:t>info.nfais.org/info/ChenDownsNov10.pdf</a:t>
            </a:r>
            <a:endParaRPr lang="en-US" sz="2400" dirty="0">
              <a:solidFill>
                <a:schemeClr val="tx1"/>
              </a:solidFill>
            </a:endParaRPr>
          </a:p>
          <a:p>
            <a:pPr eaLnBrk="1" hangingPunct="1"/>
            <a:r>
              <a:rPr lang="it-IT" sz="2400" dirty="0">
                <a:solidFill>
                  <a:schemeClr val="tx1"/>
                </a:solidFill>
              </a:rPr>
              <a:t>Database Bonanza. 2012. Nature Climate Change 2, 703. </a:t>
            </a:r>
            <a:r>
              <a:rPr lang="it-IT" sz="2400" dirty="0">
                <a:solidFill>
                  <a:schemeClr val="tx1"/>
                </a:solidFill>
                <a:hlinkClick r:id="rId4"/>
              </a:rPr>
              <a:t>http://</a:t>
            </a:r>
            <a:r>
              <a:rPr lang="it-IT" sz="2400" dirty="0" smtClean="0">
                <a:solidFill>
                  <a:schemeClr val="tx1"/>
                </a:solidFill>
                <a:hlinkClick r:id="rId4"/>
              </a:rPr>
              <a:t>dx.doi.org/10.1038/nclimate1713</a:t>
            </a:r>
            <a:endParaRPr lang="it-IT" sz="2400" dirty="0" smtClean="0">
              <a:solidFill>
                <a:schemeClr val="tx1"/>
              </a:solidFill>
            </a:endParaRPr>
          </a:p>
          <a:p>
            <a:pPr eaLnBrk="1" hangingPunct="1"/>
            <a:r>
              <a:rPr lang="en-US" sz="2400" dirty="0" smtClean="0">
                <a:solidFill>
                  <a:schemeClr val="tx1"/>
                </a:solidFill>
              </a:rPr>
              <a:t>Heather </a:t>
            </a:r>
            <a:r>
              <a:rPr lang="en-US" sz="2400" dirty="0">
                <a:solidFill>
                  <a:schemeClr val="tx1"/>
                </a:solidFill>
              </a:rPr>
              <a:t>A. </a:t>
            </a:r>
            <a:r>
              <a:rPr lang="en-US" sz="2400" dirty="0" err="1">
                <a:solidFill>
                  <a:schemeClr val="tx1"/>
                </a:solidFill>
              </a:rPr>
              <a:t>Piwowar</a:t>
            </a:r>
            <a:r>
              <a:rPr lang="en-US" sz="2400" dirty="0">
                <a:solidFill>
                  <a:schemeClr val="tx1"/>
                </a:solidFill>
              </a:rPr>
              <a:t>, H. A., Carlson, J. D., Vision, T. J. 2011. Beginning to track 1000 datasets from public repositories into the published literature. Proceedings of the American Society for Information Science and Technology 48(1), </a:t>
            </a:r>
            <a:r>
              <a:rPr lang="en-US" sz="2400" dirty="0" smtClean="0">
                <a:solidFill>
                  <a:schemeClr val="tx1"/>
                </a:solidFill>
              </a:rPr>
              <a:t>1–4. </a:t>
            </a:r>
            <a:r>
              <a:rPr lang="en-US" sz="2400" dirty="0">
                <a:solidFill>
                  <a:schemeClr val="tx1"/>
                </a:solidFill>
              </a:rPr>
              <a:t>DOI: 10.1002/meet.2011.14504801337. Available online at: </a:t>
            </a:r>
            <a:r>
              <a:rPr lang="en-US" sz="2400" dirty="0">
                <a:solidFill>
                  <a:schemeClr val="tx1"/>
                </a:solidFill>
                <a:hlinkClick r:id="rId5"/>
              </a:rPr>
              <a:t>http://</a:t>
            </a:r>
            <a:r>
              <a:rPr lang="en-US" sz="2400" dirty="0" smtClean="0">
                <a:solidFill>
                  <a:schemeClr val="tx1"/>
                </a:solidFill>
                <a:hlinkClick r:id="rId5"/>
              </a:rPr>
              <a:t>www.asis.org/asist2011/posters/337_FINAL_SUBMISSION.pdf</a:t>
            </a:r>
            <a:endParaRPr lang="en-US" sz="2400" dirty="0" smtClean="0">
              <a:solidFill>
                <a:schemeClr val="tx1"/>
              </a:solidFill>
            </a:endParaRPr>
          </a:p>
          <a:p>
            <a:pPr marL="0" indent="0" eaLnBrk="1" hangingPunct="1">
              <a:buNone/>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7128</TotalTime>
  <Pages>0</Pages>
  <Words>1572</Words>
  <Characters>0</Characters>
  <Application>Microsoft Office PowerPoint</Application>
  <PresentationFormat>Custom</PresentationFormat>
  <Lines>0</Lines>
  <Paragraphs>145</Paragraphs>
  <Slides>10</Slides>
  <Notes>9</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Tracking Data Usage</vt:lpstr>
      <vt:lpstr>Overview</vt:lpstr>
      <vt:lpstr>Background and context </vt:lpstr>
      <vt:lpstr>Relevance to data management </vt:lpstr>
      <vt:lpstr>What can data usage tell me about my data? </vt:lpstr>
      <vt:lpstr>Where can I find usage information about my data  </vt:lpstr>
      <vt:lpstr>Tracking data citations</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Access to Your Data: Tracking Data Usage</dc:title>
  <dc:creator>Robert R. Downs</dc:creator>
  <cp:lastModifiedBy>Robert R Downs</cp:lastModifiedBy>
  <cp:revision>141</cp:revision>
  <dcterms:created xsi:type="dcterms:W3CDTF">2011-08-09T22:31:13Z</dcterms:created>
  <dcterms:modified xsi:type="dcterms:W3CDTF">2012-11-09T14:31:55Z</dcterms:modified>
</cp:coreProperties>
</file>