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56" r:id="rId20"/>
    <p:sldId id="290" r:id="rId21"/>
    <p:sldId id="291" r:id="rId22"/>
    <p:sldId id="296" r:id="rId23"/>
    <p:sldId id="294" r:id="rId24"/>
    <p:sldId id="295" r:id="rId25"/>
    <p:sldId id="299" r:id="rId26"/>
    <p:sldId id="297" r:id="rId27"/>
    <p:sldId id="293" r:id="rId28"/>
    <p:sldId id="298" r:id="rId29"/>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1pPr>
    <a:lvl2pPr marL="4572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2pPr>
    <a:lvl3pPr marL="9144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3pPr>
    <a:lvl4pPr marL="13716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4pPr>
    <a:lvl5pPr marL="18288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5pPr>
    <a:lvl6pPr marL="22860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6pPr>
    <a:lvl7pPr marL="27432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7pPr>
    <a:lvl8pPr marL="32004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8pPr>
    <a:lvl9pPr marL="36576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94660"/>
  </p:normalViewPr>
  <p:slideViewPr>
    <p:cSldViewPr>
      <p:cViewPr>
        <p:scale>
          <a:sx n="62" d="100"/>
          <a:sy n="62" d="100"/>
        </p:scale>
        <p:origin x="-1315"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F0F2296D-33FD-4632-B4EC-FCD36FEA3C65}" type="datetime1">
              <a:rPr lang="en-US"/>
              <a:pPr>
                <a:defRPr/>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2DB3FB49-185F-487D-BBDE-CBF1B7353D4D}" type="slidenum">
              <a:rPr lang="en-US"/>
              <a:pPr>
                <a:defRPr/>
              </a:pPr>
              <a:t>‹#›</a:t>
            </a:fld>
            <a:endParaRPr lang="en-US"/>
          </a:p>
        </p:txBody>
      </p:sp>
    </p:spTree>
    <p:extLst>
      <p:ext uri="{BB962C8B-B14F-4D97-AF65-F5344CB8AC3E}">
        <p14:creationId xmlns:p14="http://schemas.microsoft.com/office/powerpoint/2010/main" val="31370199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665BE63-5EB2-4D4A-8AAA-7F9AD582A5E5}"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Overview Module:  Voiceover Script for Slide 2</a:t>
            </a:r>
          </a:p>
          <a:p>
            <a:endParaRPr lang="en-US" smtClean="0">
              <a:ea typeface="MS PGothic"/>
              <a:cs typeface="MS PGothic"/>
            </a:endParaRPr>
          </a:p>
          <a:p>
            <a:r>
              <a:rPr lang="en-US" smtClean="0">
                <a:ea typeface="MS PGothic"/>
                <a:cs typeface="MS PGothic"/>
              </a:rPr>
              <a:t>Just to give you an overview of what this module will cover, we have defined this module as:   </a:t>
            </a:r>
          </a:p>
          <a:p>
            <a:endParaRPr lang="en-US" smtClean="0">
              <a:ea typeface="MS PGothic"/>
              <a:cs typeface="MS PGothic"/>
            </a:endParaRPr>
          </a:p>
          <a:p>
            <a:r>
              <a:rPr lang="en-US" smtClean="0">
                <a:ea typeface="MS PGothic"/>
                <a:cs typeface="MS PGothic"/>
              </a:rPr>
              <a:t>We think the following information might be helpful for you to understand as background for the topics covered in this module:  </a:t>
            </a:r>
          </a:p>
          <a:p>
            <a:endParaRPr lang="en-US" smtClean="0">
              <a:ea typeface="MS PGothic"/>
              <a:cs typeface="MS PGothic"/>
            </a:endParaRPr>
          </a:p>
          <a:p>
            <a:r>
              <a:rPr lang="en-US" smtClean="0">
                <a:ea typeface="MS PGothic"/>
                <a:cs typeface="MS PGothic"/>
              </a:rPr>
              <a:t>As a high level overview, we'll touch upon these topics in this module: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2E6E25F1-C5D3-4D11-93B8-BC423C9E9C36}" type="slidenum">
              <a:rPr lang="en-US" sz="1200" smtClean="0"/>
              <a:pPr eaLnBrk="1" hangingPunct="1"/>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Relevance to Data Management Module:  Voiceover Script for Slide 3</a:t>
            </a:r>
          </a:p>
          <a:p>
            <a:endParaRPr lang="en-US" smtClean="0">
              <a:ea typeface="MS PGothic"/>
              <a:cs typeface="MS PGothic"/>
            </a:endParaRPr>
          </a:p>
          <a:p>
            <a:r>
              <a:rPr lang="en-US" smtClean="0">
                <a:ea typeface="MS PGothic"/>
                <a:cs typeface="MS PGothic"/>
              </a:rPr>
              <a:t>Now that you have an idea of what this module will cover, you might be wondering why these topics are important for data management.  To answer that question, please consider the following:</a:t>
            </a:r>
          </a:p>
          <a:p>
            <a:endParaRPr lang="en-US" smtClean="0">
              <a:ea typeface="MS PGothic"/>
              <a:cs typeface="MS PGothic"/>
            </a:endParaRPr>
          </a:p>
          <a:p>
            <a:endParaRPr lang="en-US" smtClean="0">
              <a:ea typeface="MS PGothic"/>
              <a:cs typeface="MS PGothic"/>
            </a:endParaRPr>
          </a:p>
          <a:p>
            <a:r>
              <a:rPr lang="en-US" smtClean="0">
                <a:ea typeface="MS PGothic"/>
                <a:cs typeface="MS PGothic"/>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smtClean="0">
              <a:ea typeface="MS PGothic"/>
              <a:cs typeface="MS PGothic"/>
            </a:endParaRPr>
          </a:p>
          <a:p>
            <a:r>
              <a:rPr lang="en-US" smtClean="0">
                <a:ea typeface="MS PGothic"/>
                <a:cs typeface="MS PGothic"/>
              </a:rPr>
              <a:t>On the other hand, a few warning thoughts might be in order.  For instance: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72BBE1C1-7345-47F0-B64B-C5B635394FAD}" type="slidenum">
              <a:rPr lang="en-US" sz="1200" smtClean="0"/>
              <a:pPr eaLnBrk="1" hangingPunct="1"/>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Resources Module:  Voiceover script</a:t>
            </a:r>
          </a:p>
          <a:p>
            <a:endParaRPr lang="en-US" smtClean="0">
              <a:ea typeface="MS PGothic"/>
              <a:cs typeface="MS PGothic"/>
            </a:endParaRPr>
          </a:p>
          <a:p>
            <a:r>
              <a:rPr lang="en-US" smtClean="0">
                <a:ea typeface="MS PGothic"/>
                <a:cs typeface="MS PGothic"/>
              </a:rPr>
              <a:t>We've collected some additional resources that might you might find helpful should you need more information about some of the areas that we've covered briefly.  We'd also like to explain why we think they might be useful.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B6952F53-BCB8-4D1F-9393-26AE9328229E}" type="slidenum">
              <a:rPr lang="en-US" sz="1200" smtClean="0"/>
              <a:pPr eaLnBrk="1" hangingPunct="1"/>
              <a:t>8</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References Module:  Voiceover script</a:t>
            </a:r>
          </a:p>
          <a:p>
            <a:r>
              <a:rPr lang="en-US" smtClean="0">
                <a:ea typeface="MS PGothic"/>
                <a:cs typeface="MS PGothic"/>
              </a:rPr>
              <a:t>Within this module, we've made reference to a number of published information sources that we think you may want to review when you want more in-depth information.  The most relevant references are listed here.</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1267F5B5-C7C1-4329-B78B-3C42163BB173}" type="slidenum">
              <a:rPr lang="en-US" sz="1200" smtClean="0"/>
              <a:pPr eaLnBrk="1" hangingPunct="1"/>
              <a:t>9</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Other Relevant Modules Module:  Voiceover script</a:t>
            </a:r>
          </a:p>
          <a:p>
            <a:endParaRPr lang="en-US" smtClean="0">
              <a:ea typeface="MS PGothic"/>
              <a:cs typeface="MS PGothic"/>
            </a:endParaRPr>
          </a:p>
          <a:p>
            <a:r>
              <a:rPr lang="en-US" smtClean="0">
                <a:ea typeface="MS PGothic"/>
                <a:cs typeface="MS PGothic"/>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16F4116-5E59-4491-BFCD-39EAB62BB97D}" type="slidenum">
              <a:rPr lang="en-US" sz="1200" smtClean="0"/>
              <a:pPr eaLnBrk="1" hangingPunct="1"/>
              <a:t>10</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2785979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178136"/>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88219096"/>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75296"/>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06151396"/>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0022976"/>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668950"/>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34892945"/>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2973160"/>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2947206"/>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0880137"/>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443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4164753"/>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5679186"/>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96884166"/>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9163796"/>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2329329"/>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36749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8972249"/>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1670695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073689"/>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9864683"/>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988238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5982469"/>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9435944"/>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456680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94867421"/>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578661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66015506"/>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822540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657850"/>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75431748"/>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249064"/>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958090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1965537"/>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4724448"/>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7329658"/>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1422618"/>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3849805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2008124"/>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47016154"/>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6813014"/>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472870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159505724"/>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317642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3757478"/>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1375481"/>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6032416"/>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0188672"/>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1525708"/>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49902666"/>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6719472"/>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8567494"/>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770653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192422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647490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3837889"/>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060085"/>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3320712"/>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907145"/>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5041134"/>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674362"/>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68810870"/>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599498"/>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36535316"/>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7459399"/>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79730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195071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0464775"/>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331764"/>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1842969"/>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732117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1386384"/>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1638465"/>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9005437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1002625"/>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11709772"/>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147161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05334300"/>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4596640"/>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69440014"/>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2818742"/>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1828668"/>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4801944"/>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117349"/>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7889989"/>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55911545"/>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719863"/>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9017988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6154604"/>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287631"/>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5573552"/>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70353268"/>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8500844"/>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217602"/>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048564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6897310"/>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9986633"/>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89109256"/>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260630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188593"/>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3515738"/>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4900855"/>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704824"/>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00309794"/>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5591897"/>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0096480"/>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054964"/>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3988231"/>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4463420"/>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210711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912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0734585"/>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54546"/>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67157322"/>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4017241"/>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3216299"/>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0682541"/>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91951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5110166"/>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88670936"/>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519483"/>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221360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304819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459402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6237656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677158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6578644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809025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366151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1170053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358156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2034584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3674901"/>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621657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16159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744676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90114682"/>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0957054"/>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901015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334210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0544464"/>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93722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16792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937598"/>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4791334"/>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3317948"/>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2193811"/>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7858049"/>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74255645"/>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406367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7770496"/>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76568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61051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911912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115481601"/>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2283307"/>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4740987"/>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368130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947499"/>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2844752"/>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66536316"/>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0496546"/>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5416821"/>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232596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02638342"/>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8032029"/>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32497097"/>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9242987"/>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5148321"/>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4123899"/>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7652697"/>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8195424"/>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7741351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6950078"/>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6717403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8912406"/>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8926128"/>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2872055"/>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02643050"/>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908369"/>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3898752"/>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54955851"/>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59383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280284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6704497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76644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3419263"/>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8729"/>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4848573"/>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4898796"/>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38634062"/>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2940268"/>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565336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3732447"/>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2089277"/>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4170970"/>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396361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7695288"/>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407837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62845996"/>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9897527"/>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478489"/>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7147240"/>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6076575"/>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682269"/>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44931159"/>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9099974"/>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91873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72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711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55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600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2044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711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55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6002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2044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6387"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6388"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smtClean="0">
                <a:sym typeface="Helvetica Neue Light"/>
              </a:rPr>
              <a:t>Click to edit Master title style</a:t>
            </a:r>
          </a:p>
        </p:txBody>
      </p:sp>
      <p:sp>
        <p:nvSpPr>
          <p:cNvPr id="17411"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smtClean="0">
                <a:sym typeface="Helvetica Neue Light"/>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a:buChar char="•"/>
        <a:defRPr sz="3400">
          <a:solidFill>
            <a:srgbClr val="606060"/>
          </a:solidFill>
          <a:latin typeface="+mn-lt"/>
          <a:ea typeface="+mn-ea"/>
          <a:cs typeface="+mn-cs"/>
          <a:sym typeface="Helvetica Neue"/>
        </a:defRPr>
      </a:lvl1pPr>
      <a:lvl2pPr marL="660400" indent="-266700" algn="l" rtl="0" eaLnBrk="0" fontAlgn="base" hangingPunct="0">
        <a:spcBef>
          <a:spcPts val="600"/>
        </a:spcBef>
        <a:spcAft>
          <a:spcPct val="0"/>
        </a:spcAft>
        <a:buClr>
          <a:srgbClr val="606060"/>
        </a:buClr>
        <a:buSzPct val="100000"/>
        <a:buFont typeface="Helvetica Neue"/>
        <a:buChar char="•"/>
        <a:defRPr sz="2800">
          <a:solidFill>
            <a:srgbClr val="606060"/>
          </a:solidFill>
          <a:latin typeface="+mn-lt"/>
          <a:ea typeface="+mn-ea"/>
          <a:cs typeface="+mn-cs"/>
          <a:sym typeface="Helvetica Neue"/>
        </a:defRPr>
      </a:lvl2pPr>
      <a:lvl3pPr marL="1104900" indent="-266700" algn="l" rtl="0" eaLnBrk="0" fontAlgn="base" hangingPunct="0">
        <a:spcBef>
          <a:spcPts val="600"/>
        </a:spcBef>
        <a:spcAft>
          <a:spcPct val="0"/>
        </a:spcAft>
        <a:buClr>
          <a:srgbClr val="606060"/>
        </a:buClr>
        <a:buSzPct val="100000"/>
        <a:buFont typeface="Helvetica Neue"/>
        <a:buChar char="•"/>
        <a:defRPr sz="2400">
          <a:solidFill>
            <a:srgbClr val="606060"/>
          </a:solidFill>
          <a:latin typeface="+mn-lt"/>
          <a:ea typeface="+mn-ea"/>
          <a:cs typeface="+mn-cs"/>
          <a:sym typeface="Helvetica Neue"/>
        </a:defRPr>
      </a:lvl3pPr>
      <a:lvl4pPr marL="15494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4pPr>
      <a:lvl5pPr marL="19939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1pPr>
      <a:lvl2pPr marL="660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2pPr>
      <a:lvl3pPr marL="1104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3pPr>
      <a:lvl4pPr marL="15494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4pPr>
      <a:lvl5pPr marL="1993900" indent="-266700" algn="l" rtl="0" eaLnBrk="0" fontAlgn="base" hangingPunct="0">
        <a:spcBef>
          <a:spcPts val="4800"/>
        </a:spcBef>
        <a:spcAft>
          <a:spcPct val="0"/>
        </a:spcAft>
        <a:buClr>
          <a:srgbClr val="606060"/>
        </a:buClr>
        <a:buSzPct val="100000"/>
        <a:buFont typeface="Helvetica Neue"/>
        <a:buChar char="•"/>
        <a:defRPr sz="2600">
          <a:solidFill>
            <a:srgbClr val="606060"/>
          </a:solidFill>
          <a:latin typeface="+mn-lt"/>
          <a:ea typeface="+mn-ea"/>
          <a:cs typeface="+mn-cs"/>
          <a:sym typeface="Helvetica Neue"/>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smtClean="0"/>
              <a:t/>
            </a:r>
            <a:br>
              <a:rPr lang="en-US" sz="4800" smtClean="0"/>
            </a:br>
            <a:r>
              <a:rPr lang="en-US" sz="4800" smtClean="0"/>
              <a:t>Providing access to your data:</a:t>
            </a:r>
            <a:br>
              <a:rPr lang="en-US" sz="4800" smtClean="0"/>
            </a:br>
            <a:r>
              <a:rPr lang="en-US" sz="4800" smtClean="0"/>
              <a:t>Determining your audience</a:t>
            </a:r>
            <a:endParaRPr lang="en-US" smtClean="0"/>
          </a:p>
        </p:txBody>
      </p:sp>
      <p:sp>
        <p:nvSpPr>
          <p:cNvPr id="19459"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smtClean="0"/>
              <a:t>NASA Socioeconomic </a:t>
            </a:r>
            <a:r>
              <a:rPr lang="en-US" sz="2400" dirty="0" smtClean="0"/>
              <a:t>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1946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19462"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19463"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19465"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p:txBody>
          <a:bodyPr/>
          <a:lstStyle/>
          <a:p>
            <a:pPr eaLnBrk="1" hangingPunct="1"/>
            <a:r>
              <a:rPr lang="en-US" smtClean="0"/>
              <a:t>Other Relevant Modules</a:t>
            </a:r>
          </a:p>
        </p:txBody>
      </p:sp>
      <p:sp>
        <p:nvSpPr>
          <p:cNvPr id="32770" name="Rectangle 2"/>
          <p:cNvSpPr>
            <a:spLocks noGrp="1" noChangeArrowheads="1"/>
          </p:cNvSpPr>
          <p:nvPr>
            <p:ph type="body" idx="1"/>
          </p:nvPr>
        </p:nvSpPr>
        <p:spPr>
          <a:xfrm>
            <a:off x="571500" y="2133600"/>
            <a:ext cx="11861800" cy="6756400"/>
          </a:xfrm>
        </p:spPr>
        <p:txBody>
          <a:bodyPr/>
          <a:lstStyle/>
          <a:p>
            <a:pPr eaLnBrk="1" hangingPunct="1"/>
            <a:r>
              <a:rPr lang="en-US" smtClean="0">
                <a:solidFill>
                  <a:schemeClr val="tx1"/>
                </a:solidFill>
              </a:rPr>
              <a:t>Broadening your user community</a:t>
            </a:r>
          </a:p>
          <a:p>
            <a:pPr lvl="1" eaLnBrk="1" hangingPunct="1"/>
            <a:r>
              <a:rPr lang="en-US" smtClean="0">
                <a:solidFill>
                  <a:schemeClr val="tx1"/>
                </a:solidFill>
              </a:rPr>
              <a:t>Identify current and potential audiences for possible expansion</a:t>
            </a:r>
          </a:p>
          <a:p>
            <a:pPr eaLnBrk="1" hangingPunct="1"/>
            <a:r>
              <a:rPr lang="en-US" smtClean="0">
                <a:solidFill>
                  <a:schemeClr val="tx1"/>
                </a:solidFill>
              </a:rPr>
              <a:t>Choosing and adopting community accepted standards</a:t>
            </a:r>
          </a:p>
          <a:p>
            <a:pPr lvl="1" eaLnBrk="1" hangingPunct="1"/>
            <a:r>
              <a:rPr lang="en-US" smtClean="0">
                <a:solidFill>
                  <a:schemeClr val="tx1"/>
                </a:solidFill>
              </a:rPr>
              <a:t>Adopted Standards should reflect practices of your user community</a:t>
            </a:r>
          </a:p>
          <a:p>
            <a:pPr eaLnBrk="1" hangingPunct="1"/>
            <a:r>
              <a:rPr lang="en-US" smtClean="0">
                <a:solidFill>
                  <a:schemeClr val="tx1"/>
                </a:solidFill>
              </a:rPr>
              <a:t>Introduction to metadata and metadata standards</a:t>
            </a:r>
          </a:p>
          <a:p>
            <a:pPr lvl="1" eaLnBrk="1" hangingPunct="1"/>
            <a:r>
              <a:rPr lang="en-US" smtClean="0">
                <a:solidFill>
                  <a:schemeClr val="tx1"/>
                </a:solidFill>
              </a:rPr>
              <a:t>Describing your data in metadata enables users to find your data</a:t>
            </a:r>
          </a:p>
          <a:p>
            <a:pPr eaLnBrk="1" hangingPunct="1"/>
            <a:r>
              <a:rPr lang="en-US" smtClean="0">
                <a:solidFill>
                  <a:schemeClr val="tx1"/>
                </a:solidFill>
              </a:rPr>
              <a:t>Rights</a:t>
            </a:r>
          </a:p>
          <a:p>
            <a:pPr lvl="1" eaLnBrk="1" hangingPunct="1"/>
            <a:r>
              <a:rPr lang="en-US" smtClean="0">
                <a:solidFill>
                  <a:schemeClr val="tx1"/>
                </a:solidFill>
              </a:rPr>
              <a:t>Providing sufficient rights allows more users and uses of your data</a:t>
            </a:r>
          </a:p>
          <a:p>
            <a:pPr eaLnBrk="1" hangingPunct="1"/>
            <a:r>
              <a:rPr lang="en-US" smtClean="0">
                <a:solidFill>
                  <a:schemeClr val="tx1"/>
                </a:solidFill>
              </a:rPr>
              <a:t>Tracking data usage</a:t>
            </a:r>
          </a:p>
          <a:p>
            <a:pPr lvl="1" eaLnBrk="1" hangingPunct="1"/>
            <a:r>
              <a:rPr lang="en-US" smtClean="0">
                <a:solidFill>
                  <a:schemeClr val="tx1"/>
                </a:solidFill>
              </a:rPr>
              <a:t>Measure changes in your community of data users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Overview</a:t>
            </a:r>
          </a:p>
        </p:txBody>
      </p:sp>
      <p:sp>
        <p:nvSpPr>
          <p:cNvPr id="23554" name="Content Placeholder 2"/>
          <p:cNvSpPr>
            <a:spLocks noGrp="1"/>
          </p:cNvSpPr>
          <p:nvPr>
            <p:ph idx="1"/>
          </p:nvPr>
        </p:nvSpPr>
        <p:spPr>
          <a:xfrm>
            <a:off x="571500" y="2133600"/>
            <a:ext cx="11861800" cy="6756400"/>
          </a:xfrm>
        </p:spPr>
        <p:txBody>
          <a:bodyPr/>
          <a:lstStyle/>
          <a:p>
            <a:pPr>
              <a:buFont typeface="Helvetica Neue" charset="0"/>
              <a:buChar char="•"/>
              <a:defRPr/>
            </a:pPr>
            <a:r>
              <a:rPr lang="en-US" sz="3200" dirty="0" smtClean="0">
                <a:sym typeface="Helvetica Neue" charset="0"/>
              </a:rPr>
              <a:t>Audiences </a:t>
            </a:r>
            <a:r>
              <a:rPr lang="en-US" sz="3200" dirty="0">
                <a:sym typeface="Helvetica Neue" charset="0"/>
              </a:rPr>
              <a:t>for </a:t>
            </a:r>
            <a:r>
              <a:rPr lang="en-US" sz="3200" dirty="0" smtClean="0">
                <a:sym typeface="Helvetica Neue" charset="0"/>
              </a:rPr>
              <a:t>your data include users and potential users</a:t>
            </a:r>
          </a:p>
          <a:p>
            <a:pPr lvl="1">
              <a:buFont typeface="Helvetica Neue" charset="0"/>
              <a:buChar char="•"/>
              <a:defRPr/>
            </a:pPr>
            <a:r>
              <a:rPr lang="en-US" sz="2600" dirty="0" smtClean="0">
                <a:sym typeface="Helvetica Neue" charset="0"/>
              </a:rPr>
              <a:t>One </a:t>
            </a:r>
            <a:r>
              <a:rPr lang="en-US" sz="2600" dirty="0">
                <a:sym typeface="Helvetica Neue" charset="0"/>
              </a:rPr>
              <a:t>or more audiences may be determined for data products and </a:t>
            </a:r>
            <a:r>
              <a:rPr lang="en-US" sz="2600" dirty="0" smtClean="0">
                <a:sym typeface="Helvetica Neue" charset="0"/>
              </a:rPr>
              <a:t>services</a:t>
            </a:r>
          </a:p>
          <a:p>
            <a:pPr lvl="1">
              <a:buFont typeface="Helvetica Neue" charset="0"/>
              <a:buChar char="•"/>
              <a:defRPr/>
            </a:pPr>
            <a:r>
              <a:rPr lang="en-US" sz="2600" dirty="0" smtClean="0">
                <a:sym typeface="Helvetica Neue" charset="0"/>
              </a:rPr>
              <a:t>The audience </a:t>
            </a:r>
            <a:r>
              <a:rPr lang="en-US" sz="2600" dirty="0">
                <a:sym typeface="Helvetica Neue" charset="0"/>
              </a:rPr>
              <a:t>of data users can change throughout the data lifecycle</a:t>
            </a:r>
          </a:p>
          <a:p>
            <a:pPr lvl="1">
              <a:buFont typeface="Helvetica Neue" charset="0"/>
              <a:buChar char="•"/>
              <a:defRPr/>
            </a:pPr>
            <a:r>
              <a:rPr lang="en-US" sz="2600" dirty="0">
                <a:sym typeface="Helvetica Neue" charset="0"/>
              </a:rPr>
              <a:t>Audience can reflect demographics or purposes for using data </a:t>
            </a:r>
          </a:p>
          <a:p>
            <a:pPr>
              <a:buFont typeface="Helvetica Neue" charset="0"/>
              <a:buChar char="•"/>
              <a:defRPr/>
            </a:pPr>
            <a:r>
              <a:rPr lang="en-US" sz="3200" dirty="0" smtClean="0">
                <a:sym typeface="Helvetica Neue" charset="0"/>
              </a:rPr>
              <a:t>Determine your data users to identify their needs</a:t>
            </a:r>
          </a:p>
          <a:p>
            <a:pPr lvl="1">
              <a:buFont typeface="Helvetica Neue" charset="0"/>
              <a:buChar char="•"/>
              <a:defRPr/>
            </a:pPr>
            <a:r>
              <a:rPr lang="en-US" sz="2600" dirty="0">
                <a:sym typeface="Helvetica Neue" charset="0"/>
              </a:rPr>
              <a:t>Inform development of data products and services </a:t>
            </a:r>
          </a:p>
          <a:p>
            <a:pPr lvl="1">
              <a:buFont typeface="Helvetica Neue" charset="0"/>
              <a:buChar char="•"/>
              <a:defRPr/>
            </a:pPr>
            <a:r>
              <a:rPr lang="en-US" sz="2600" dirty="0">
                <a:sym typeface="Helvetica Neue" charset="0"/>
              </a:rPr>
              <a:t>Improve support provided to assist your data users</a:t>
            </a:r>
          </a:p>
          <a:p>
            <a:pPr lvl="1">
              <a:buFont typeface="Helvetica Neue" charset="0"/>
              <a:buChar char="•"/>
              <a:defRPr/>
            </a:pPr>
            <a:r>
              <a:rPr lang="en-US" sz="2600" dirty="0" smtClean="0">
                <a:sym typeface="Helvetica Neue" charset="0"/>
              </a:rPr>
              <a:t>Identify</a:t>
            </a:r>
            <a:r>
              <a:rPr lang="en-US" sz="2600" dirty="0">
                <a:sym typeface="Helvetica Neue" charset="0"/>
              </a:rPr>
              <a:t> </a:t>
            </a:r>
            <a:r>
              <a:rPr lang="en-US" sz="2600" dirty="0" smtClean="0">
                <a:sym typeface="Helvetica Neue" charset="0"/>
              </a:rPr>
              <a:t>data </a:t>
            </a:r>
            <a:r>
              <a:rPr lang="en-US" sz="2600" dirty="0">
                <a:sym typeface="Helvetica Neue" charset="0"/>
              </a:rPr>
              <a:t>products and services </a:t>
            </a:r>
            <a:r>
              <a:rPr lang="en-US" sz="2600" dirty="0" smtClean="0">
                <a:sym typeface="Helvetica Neue" charset="0"/>
              </a:rPr>
              <a:t> </a:t>
            </a:r>
            <a:r>
              <a:rPr lang="en-US" sz="2600" dirty="0">
                <a:sym typeface="Helvetica Neue" charset="0"/>
              </a:rPr>
              <a:t>to </a:t>
            </a:r>
            <a:r>
              <a:rPr lang="en-US" sz="2600" dirty="0" smtClean="0">
                <a:sym typeface="Helvetica Neue" charset="0"/>
              </a:rPr>
              <a:t>offer </a:t>
            </a:r>
            <a:r>
              <a:rPr lang="en-US" sz="2600" dirty="0">
                <a:sym typeface="Helvetica Neue" charset="0"/>
              </a:rPr>
              <a:t>new </a:t>
            </a:r>
            <a:r>
              <a:rPr lang="en-US" sz="2600" dirty="0" smtClean="0">
                <a:sym typeface="Helvetica Neue" charset="0"/>
              </a:rPr>
              <a:t>user communities </a:t>
            </a:r>
          </a:p>
          <a:p>
            <a:pPr lvl="1">
              <a:buFont typeface="Helvetica Neue" charset="0"/>
              <a:buChar char="•"/>
              <a:defRPr/>
            </a:pPr>
            <a:r>
              <a:rPr lang="en-US" sz="2600" dirty="0" smtClean="0">
                <a:sym typeface="Helvetica Neue" charset="0"/>
              </a:rPr>
              <a:t>Verify </a:t>
            </a:r>
            <a:r>
              <a:rPr lang="en-US" sz="2600" dirty="0">
                <a:sym typeface="Helvetica Neue" charset="0"/>
              </a:rPr>
              <a:t>that resources continue to meet your data users’ needs </a:t>
            </a:r>
          </a:p>
          <a:p>
            <a:pPr marL="266700" lvl="1">
              <a:buFont typeface="Helvetica Neue" charset="0"/>
              <a:buChar char="•"/>
              <a:defRPr/>
            </a:pPr>
            <a:r>
              <a:rPr lang="en-US" sz="3200" dirty="0">
                <a:sym typeface="Helvetica Neue" charset="0"/>
              </a:rPr>
              <a:t>Determine audience to improve use throughout data lifecycle</a:t>
            </a:r>
          </a:p>
          <a:p>
            <a:pPr lvl="1">
              <a:buFont typeface="Helvetica Neue" charset="0"/>
              <a:buChar char="•"/>
              <a:defRPr/>
            </a:pPr>
            <a:r>
              <a:rPr lang="en-US" sz="2600" dirty="0" smtClean="0">
                <a:sym typeface="Helvetica Neue" charset="0"/>
              </a:rPr>
              <a:t>Initial use can inform development</a:t>
            </a:r>
            <a:r>
              <a:rPr lang="en-US" sz="2600" dirty="0">
                <a:sym typeface="Helvetica Neue" charset="0"/>
              </a:rPr>
              <a:t>, dissemination, and </a:t>
            </a:r>
            <a:r>
              <a:rPr lang="en-US" sz="2600" dirty="0" smtClean="0">
                <a:sym typeface="Helvetica Neue" charset="0"/>
              </a:rPr>
              <a:t>stewardship</a:t>
            </a:r>
          </a:p>
          <a:p>
            <a:pPr lvl="1">
              <a:buFont typeface="Helvetica Neue" charset="0"/>
              <a:buChar char="•"/>
              <a:defRPr/>
            </a:pPr>
            <a:r>
              <a:rPr lang="en-US" sz="2600" dirty="0">
                <a:sym typeface="Helvetica Neue" charset="0"/>
              </a:rPr>
              <a:t>L</a:t>
            </a:r>
            <a:r>
              <a:rPr lang="en-US" sz="2600" dirty="0" smtClean="0">
                <a:sym typeface="Helvetica Neue" charset="0"/>
              </a:rPr>
              <a:t>ater use can inform </a:t>
            </a:r>
            <a:r>
              <a:rPr lang="en-US" sz="2600" dirty="0">
                <a:sym typeface="Helvetica Neue" charset="0"/>
              </a:rPr>
              <a:t>improvements </a:t>
            </a:r>
            <a:r>
              <a:rPr lang="en-US" sz="2600" dirty="0" smtClean="0">
                <a:sym typeface="Helvetica Neue" charset="0"/>
              </a:rPr>
              <a:t>to </a:t>
            </a:r>
            <a:r>
              <a:rPr lang="en-US" sz="2600" dirty="0">
                <a:sym typeface="Helvetica Neue" charset="0"/>
              </a:rPr>
              <a:t>serve current and future </a:t>
            </a:r>
            <a:r>
              <a:rPr lang="en-US" sz="2600" dirty="0" smtClean="0">
                <a:sym typeface="Helvetica Neue" charset="0"/>
              </a:rPr>
              <a:t>users </a:t>
            </a:r>
            <a:endParaRPr lang="en-US" sz="2600" dirty="0">
              <a:sym typeface="Helvetica Neue"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Relevance to Data Management	</a:t>
            </a:r>
          </a:p>
        </p:txBody>
      </p:sp>
      <p:sp>
        <p:nvSpPr>
          <p:cNvPr id="21507" name="Content Placeholder 2"/>
          <p:cNvSpPr>
            <a:spLocks noGrp="1"/>
          </p:cNvSpPr>
          <p:nvPr>
            <p:ph idx="1"/>
          </p:nvPr>
        </p:nvSpPr>
        <p:spPr>
          <a:xfrm>
            <a:off x="330200" y="2374900"/>
            <a:ext cx="12103100" cy="3238500"/>
          </a:xfrm>
          <a:ln w="25400">
            <a:solidFill>
              <a:schemeClr val="accent1"/>
            </a:solidFill>
            <a:miter lim="800000"/>
            <a:headEnd/>
            <a:tailEnd/>
          </a:ln>
        </p:spPr>
        <p:txBody>
          <a:bodyPr/>
          <a:lstStyle/>
          <a:p>
            <a:r>
              <a:rPr lang="en-US" sz="3200" smtClean="0"/>
              <a:t>Data producers who determine the audience for their data</a:t>
            </a:r>
          </a:p>
          <a:p>
            <a:pPr lvl="1"/>
            <a:r>
              <a:rPr lang="en-US" smtClean="0"/>
              <a:t>Develop and describe data for use by their users</a:t>
            </a:r>
          </a:p>
          <a:p>
            <a:pPr lvl="1"/>
            <a:r>
              <a:rPr lang="en-US" smtClean="0"/>
              <a:t>Create data documentation that their users understand</a:t>
            </a:r>
          </a:p>
          <a:p>
            <a:pPr lvl="1"/>
            <a:r>
              <a:rPr lang="en-US" smtClean="0"/>
              <a:t>Inform their users about the availability of their data</a:t>
            </a:r>
          </a:p>
          <a:p>
            <a:pPr lvl="1"/>
            <a:r>
              <a:rPr lang="en-US" smtClean="0"/>
              <a:t>Learn about services and tools that their data users need</a:t>
            </a:r>
          </a:p>
          <a:p>
            <a:pPr lvl="1"/>
            <a:r>
              <a:rPr lang="en-US" smtClean="0"/>
              <a:t>Assess data services and tools on how users’ needs are met</a:t>
            </a:r>
          </a:p>
        </p:txBody>
      </p:sp>
      <p:sp>
        <p:nvSpPr>
          <p:cNvPr id="21508" name="Content Placeholder 2"/>
          <p:cNvSpPr txBox="1">
            <a:spLocks/>
          </p:cNvSpPr>
          <p:nvPr/>
        </p:nvSpPr>
        <p:spPr bwMode="auto">
          <a:xfrm>
            <a:off x="330200" y="5943600"/>
            <a:ext cx="12103100" cy="3200400"/>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50800" tIns="50800" rIns="50800" bIns="50800"/>
          <a:lstStyle>
            <a:lvl1pPr marL="266700" indent="-266700" eaLnBrk="0" hangingPunct="0">
              <a:defRPr sz="4200">
                <a:solidFill>
                  <a:srgbClr val="000000"/>
                </a:solidFill>
                <a:latin typeface="Helvetica Neue Light"/>
                <a:ea typeface="ヒラギノ角ゴ ProN W3"/>
                <a:cs typeface="ヒラギノ角ゴ ProN W3"/>
                <a:sym typeface="Helvetica Neue Light"/>
              </a:defRPr>
            </a:lvl1pPr>
            <a:lvl2pPr marL="660400" indent="-26670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spcBef>
                <a:spcPts val="600"/>
              </a:spcBef>
              <a:buClr>
                <a:srgbClr val="606060"/>
              </a:buClr>
              <a:buSzPct val="100000"/>
              <a:buFont typeface="Helvetica Neue"/>
              <a:buChar char="•"/>
            </a:pPr>
            <a:r>
              <a:rPr lang="en-US" sz="3400">
                <a:solidFill>
                  <a:srgbClr val="606060"/>
                </a:solidFill>
                <a:latin typeface="Helvetica Neue"/>
                <a:sym typeface="Helvetica Neue"/>
              </a:rPr>
              <a:t>Enabling users to find, access, understand, and use data</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Fosters use of the data by more users</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Improves capabilities for users to use data</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Allows data to contribute to science</a:t>
            </a:r>
          </a:p>
          <a:p>
            <a:pPr lvl="1">
              <a:spcBef>
                <a:spcPts val="600"/>
              </a:spcBef>
              <a:buClr>
                <a:srgbClr val="606060"/>
              </a:buClr>
              <a:buSzPct val="100000"/>
              <a:buFont typeface="Helvetica Neue"/>
              <a:buChar char="•"/>
            </a:pPr>
            <a:r>
              <a:rPr lang="en-US" sz="2800">
                <a:solidFill>
                  <a:srgbClr val="606060"/>
                </a:solidFill>
                <a:latin typeface="Helvetica Neue"/>
                <a:sym typeface="Helvetica Neue"/>
              </a:rPr>
              <a:t>Enhances recognition and reputation of data producers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Advantages of determining your data users</a:t>
            </a:r>
          </a:p>
        </p:txBody>
      </p:sp>
      <p:sp>
        <p:nvSpPr>
          <p:cNvPr id="22531" name="Content Placeholder 2"/>
          <p:cNvSpPr>
            <a:spLocks noGrp="1"/>
          </p:cNvSpPr>
          <p:nvPr>
            <p:ph idx="1"/>
          </p:nvPr>
        </p:nvSpPr>
        <p:spPr>
          <a:xfrm>
            <a:off x="571500" y="2324100"/>
            <a:ext cx="11861800" cy="4762500"/>
          </a:xfrm>
        </p:spPr>
        <p:txBody>
          <a:bodyPr/>
          <a:lstStyle/>
          <a:p>
            <a:r>
              <a:rPr lang="en-US" smtClean="0"/>
              <a:t>Determining the intended audience can inform </a:t>
            </a:r>
          </a:p>
          <a:p>
            <a:pPr lvl="1"/>
            <a:r>
              <a:rPr lang="en-US" smtClean="0"/>
              <a:t>Initial data development and dissemination plans</a:t>
            </a:r>
          </a:p>
          <a:p>
            <a:pPr lvl="1"/>
            <a:r>
              <a:rPr lang="en-US" smtClean="0"/>
              <a:t>Data descriptions and metadata enabling users to find your data</a:t>
            </a:r>
          </a:p>
          <a:p>
            <a:pPr lvl="1"/>
            <a:r>
              <a:rPr lang="en-US" smtClean="0"/>
              <a:t>Data documentation that can be understood by users</a:t>
            </a:r>
          </a:p>
          <a:p>
            <a:r>
              <a:rPr lang="en-US" smtClean="0"/>
              <a:t>Identifying past and current users can inform</a:t>
            </a:r>
          </a:p>
          <a:p>
            <a:pPr lvl="1"/>
            <a:r>
              <a:rPr lang="en-US" smtClean="0"/>
              <a:t>Improvements to data and documentation</a:t>
            </a:r>
          </a:p>
          <a:p>
            <a:pPr lvl="1"/>
            <a:r>
              <a:rPr lang="en-US" smtClean="0"/>
              <a:t>Development of new data and data products, such as maps</a:t>
            </a:r>
          </a:p>
          <a:p>
            <a:pPr lvl="1"/>
            <a:r>
              <a:rPr lang="en-US" smtClean="0"/>
              <a:t>Development of services, like data analysis and visualization tools </a:t>
            </a:r>
          </a:p>
          <a:p>
            <a:pPr lvl="1"/>
            <a:r>
              <a:rPr lang="en-US" smtClean="0"/>
              <a:t>Assessment of the impact of the data on the audience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Changes in audience throughout data lifecycle</a:t>
            </a:r>
          </a:p>
        </p:txBody>
      </p:sp>
      <p:sp>
        <p:nvSpPr>
          <p:cNvPr id="23555" name="Content Placeholder 2"/>
          <p:cNvSpPr>
            <a:spLocks noGrp="1"/>
          </p:cNvSpPr>
          <p:nvPr>
            <p:ph idx="1"/>
          </p:nvPr>
        </p:nvSpPr>
        <p:spPr>
          <a:xfrm>
            <a:off x="787400" y="2286000"/>
            <a:ext cx="11582400" cy="6565900"/>
          </a:xfrm>
        </p:spPr>
        <p:txBody>
          <a:bodyPr/>
          <a:lstStyle/>
          <a:p>
            <a:r>
              <a:rPr lang="en-US" smtClean="0"/>
              <a:t>Initial audience of data users may be limited</a:t>
            </a:r>
          </a:p>
          <a:p>
            <a:pPr lvl="1"/>
            <a:r>
              <a:rPr lang="en-US" smtClean="0"/>
              <a:t>Data collectors, their colleagues and students </a:t>
            </a:r>
          </a:p>
          <a:p>
            <a:r>
              <a:rPr lang="en-US" smtClean="0"/>
              <a:t>Promotion and public dissemination increases audience</a:t>
            </a:r>
          </a:p>
          <a:p>
            <a:pPr lvl="1"/>
            <a:r>
              <a:rPr lang="en-US" smtClean="0"/>
              <a:t>Changes in data uses or demographics of data users</a:t>
            </a:r>
          </a:p>
          <a:p>
            <a:r>
              <a:rPr lang="en-US" smtClean="0"/>
              <a:t>More use can increase data citations and add users </a:t>
            </a:r>
          </a:p>
          <a:p>
            <a:pPr lvl="1"/>
            <a:r>
              <a:rPr lang="en-US" smtClean="0"/>
              <a:t>New analyses and applications to other topics </a:t>
            </a:r>
          </a:p>
          <a:p>
            <a:r>
              <a:rPr lang="en-US" smtClean="0"/>
              <a:t>Disseminating integrated data may diversify audience</a:t>
            </a:r>
          </a:p>
          <a:p>
            <a:pPr lvl="1"/>
            <a:r>
              <a:rPr lang="en-US" smtClean="0"/>
              <a:t>Disciplines (oceanography, geology, etc.)</a:t>
            </a:r>
          </a:p>
          <a:p>
            <a:pPr lvl="1"/>
            <a:r>
              <a:rPr lang="en-US" smtClean="0"/>
              <a:t>Expertise (graduate students, experienced climate scientists, etc.)</a:t>
            </a:r>
          </a:p>
          <a:p>
            <a:r>
              <a:rPr lang="en-US" smtClean="0"/>
              <a:t>Creating services for using data enables more uses</a:t>
            </a:r>
          </a:p>
          <a:p>
            <a:pPr lvl="1"/>
            <a:r>
              <a:rPr lang="en-US" smtClean="0"/>
              <a:t>Scientific research, education, policy-making and planning</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Methods for determining your data users</a:t>
            </a:r>
          </a:p>
        </p:txBody>
      </p:sp>
      <p:sp>
        <p:nvSpPr>
          <p:cNvPr id="24579" name="Content Placeholder 2"/>
          <p:cNvSpPr>
            <a:spLocks noGrp="1"/>
          </p:cNvSpPr>
          <p:nvPr>
            <p:ph idx="1"/>
          </p:nvPr>
        </p:nvSpPr>
        <p:spPr>
          <a:xfrm>
            <a:off x="1028700" y="4114800"/>
            <a:ext cx="11112500" cy="3890169"/>
          </a:xfrm>
        </p:spPr>
        <p:txBody>
          <a:bodyPr/>
          <a:lstStyle/>
          <a:p>
            <a:r>
              <a:rPr lang="en-US" sz="3200" dirty="0" smtClean="0"/>
              <a:t>Record contact information of data recipients</a:t>
            </a:r>
          </a:p>
          <a:p>
            <a:pPr lvl="1"/>
            <a:r>
              <a:rPr lang="en-US" sz="2600" dirty="0" smtClean="0"/>
              <a:t>Team members may share data with students and colleagues</a:t>
            </a:r>
          </a:p>
          <a:p>
            <a:r>
              <a:rPr lang="en-US" sz="3200" dirty="0" smtClean="0"/>
              <a:t>Web metrics on web-based data distribution</a:t>
            </a:r>
          </a:p>
          <a:p>
            <a:pPr lvl="1"/>
            <a:r>
              <a:rPr lang="en-US" sz="2600" dirty="0" smtClean="0"/>
              <a:t>Track page visits and downloads if distributed via web page</a:t>
            </a:r>
          </a:p>
          <a:p>
            <a:pPr lvl="1"/>
            <a:r>
              <a:rPr lang="en-US" sz="2600" dirty="0" smtClean="0"/>
              <a:t>Conform to organizational privacy policy if collecting user information</a:t>
            </a:r>
          </a:p>
          <a:p>
            <a:r>
              <a:rPr lang="en-US" sz="3200" dirty="0" smtClean="0"/>
              <a:t>Requests for help</a:t>
            </a:r>
          </a:p>
          <a:p>
            <a:pPr lvl="1"/>
            <a:r>
              <a:rPr lang="en-US" sz="2600" dirty="0" smtClean="0"/>
              <a:t>Contact information from your users who request assistance</a:t>
            </a:r>
          </a:p>
        </p:txBody>
      </p:sp>
      <p:pic>
        <p:nvPicPr>
          <p:cNvPr id="2458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83800" y="2100948"/>
            <a:ext cx="2057400"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584200"/>
            <a:ext cx="12192000" cy="1397000"/>
          </a:xfrm>
        </p:spPr>
        <p:txBody>
          <a:bodyPr/>
          <a:lstStyle/>
          <a:p>
            <a:r>
              <a:rPr lang="en-US" dirty="0"/>
              <a:t>Methods for determining your data </a:t>
            </a:r>
            <a:r>
              <a:rPr lang="en-US" dirty="0" smtClean="0"/>
              <a:t>users (cont.)</a:t>
            </a:r>
            <a:endParaRPr lang="en-US" dirty="0"/>
          </a:p>
        </p:txBody>
      </p:sp>
      <p:sp>
        <p:nvSpPr>
          <p:cNvPr id="3" name="Content Placeholder 2"/>
          <p:cNvSpPr>
            <a:spLocks noGrp="1"/>
          </p:cNvSpPr>
          <p:nvPr>
            <p:ph idx="1"/>
          </p:nvPr>
        </p:nvSpPr>
        <p:spPr>
          <a:xfrm>
            <a:off x="787400" y="3124200"/>
            <a:ext cx="11582400" cy="4229100"/>
          </a:xfrm>
        </p:spPr>
        <p:txBody>
          <a:bodyPr/>
          <a:lstStyle/>
          <a:p>
            <a:r>
              <a:rPr lang="en-US" sz="3200" dirty="0"/>
              <a:t>Registration</a:t>
            </a:r>
          </a:p>
          <a:p>
            <a:pPr lvl="1"/>
            <a:r>
              <a:rPr lang="en-US" sz="2600" dirty="0"/>
              <a:t>Ask for contact information from data requesters</a:t>
            </a:r>
          </a:p>
          <a:p>
            <a:r>
              <a:rPr lang="en-US" sz="3200" dirty="0"/>
              <a:t>User surveys </a:t>
            </a:r>
          </a:p>
          <a:p>
            <a:pPr lvl="1"/>
            <a:r>
              <a:rPr lang="en-US" sz="2600" dirty="0"/>
              <a:t>Administer questionnaires to visitors of data webpage</a:t>
            </a:r>
          </a:p>
          <a:p>
            <a:pPr lvl="1"/>
            <a:r>
              <a:rPr lang="en-US" sz="2600" dirty="0"/>
              <a:t>Comply with organizational policies to protect human research subjects</a:t>
            </a:r>
          </a:p>
          <a:p>
            <a:r>
              <a:rPr lang="en-US" sz="3200" dirty="0"/>
              <a:t>Track citations about the use of your data</a:t>
            </a:r>
          </a:p>
          <a:p>
            <a:pPr lvl="1"/>
            <a:r>
              <a:rPr lang="en-US" sz="2600" dirty="0"/>
              <a:t>Obtain information on audience (discipline) from citing publications</a:t>
            </a:r>
          </a:p>
          <a:p>
            <a:pPr lvl="1"/>
            <a:r>
              <a:rPr lang="en-US" sz="2600" dirty="0"/>
              <a:t>Scientific articles, books, presentations, reports, blogs, popular </a:t>
            </a:r>
            <a:r>
              <a:rPr lang="en-US" sz="2600" dirty="0" smtClean="0"/>
              <a:t>media</a:t>
            </a:r>
            <a:endParaRPr lang="en-US" sz="2600"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38719" y="2438400"/>
            <a:ext cx="2057400"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984610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p:txBody>
          <a:bodyPr/>
          <a:lstStyle/>
          <a:p>
            <a:pPr eaLnBrk="1" hangingPunct="1"/>
            <a:r>
              <a:rPr lang="en-US" smtClean="0"/>
              <a:t>Resources</a:t>
            </a:r>
          </a:p>
        </p:txBody>
      </p:sp>
      <p:sp>
        <p:nvSpPr>
          <p:cNvPr id="32770" name="Rectangle 2"/>
          <p:cNvSpPr>
            <a:spLocks noGrp="1" noChangeArrowheads="1"/>
          </p:cNvSpPr>
          <p:nvPr>
            <p:ph type="body" idx="1"/>
          </p:nvPr>
        </p:nvSpPr>
        <p:spPr/>
        <p:txBody>
          <a:bodyPr/>
          <a:lstStyle/>
          <a:p>
            <a:pPr eaLnBrk="1" hangingPunct="1"/>
            <a:r>
              <a:rPr lang="en-US" sz="3200" smtClean="0">
                <a:solidFill>
                  <a:schemeClr val="tx1"/>
                </a:solidFill>
              </a:rPr>
              <a:t>Downs, R. R. 2011. Working with Your Archive Organization. Data Management 101 for the Earth Scientist. American Geophysical Union Workshop. Available online at http://wiki.esipfed.org/index.php/2011AGUworkshop</a:t>
            </a:r>
          </a:p>
          <a:p>
            <a:pPr lvl="1" eaLnBrk="1" hangingPunct="1"/>
            <a:r>
              <a:rPr lang="en-US" smtClean="0">
                <a:solidFill>
                  <a:schemeClr val="tx1"/>
                </a:solidFill>
              </a:rPr>
              <a:t>Suggestions for assessing and broadening data user  community</a:t>
            </a:r>
          </a:p>
          <a:p>
            <a:pPr eaLnBrk="1" hangingPunct="1"/>
            <a:r>
              <a:rPr lang="en-US" sz="3200" smtClean="0">
                <a:solidFill>
                  <a:schemeClr val="tx1"/>
                </a:solidFill>
              </a:rPr>
              <a:t>Federation of Earth Science Information Partners (ESIP). 2012. Data Citation Guidelines for Data Providers and Archives. Edited by M. A. Parsons, B. Barkstrom, R. R. Downs, R. Duerr, C. Tilmes and the ESIP Data Preservation and Stewardship Committee. ESIP Commons. http://commons.esipfed.org/node/308</a:t>
            </a:r>
          </a:p>
          <a:p>
            <a:pPr lvl="1" eaLnBrk="1" hangingPunct="1"/>
            <a:r>
              <a:rPr lang="en-US" smtClean="0">
                <a:solidFill>
                  <a:schemeClr val="tx1"/>
                </a:solidFill>
              </a:rPr>
              <a:t>Encouraging data citations may lead to more use and enable identification of disciplines for journals citing your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smtClean="0"/>
              <a:t>References</a:t>
            </a:r>
          </a:p>
        </p:txBody>
      </p:sp>
      <p:sp>
        <p:nvSpPr>
          <p:cNvPr id="32770" name="Rectangle 2"/>
          <p:cNvSpPr>
            <a:spLocks noGrp="1" noChangeArrowheads="1"/>
          </p:cNvSpPr>
          <p:nvPr>
            <p:ph type="body" idx="1"/>
          </p:nvPr>
        </p:nvSpPr>
        <p:spPr/>
        <p:txBody>
          <a:bodyPr/>
          <a:lstStyle/>
          <a:p>
            <a:pPr eaLnBrk="1" hangingPunct="1"/>
            <a:r>
              <a:rPr lang="en-US" smtClean="0">
                <a:solidFill>
                  <a:schemeClr val="tx1"/>
                </a:solidFill>
              </a:rPr>
              <a:t>Chen, R. S. and Downs, R. R. 2010. Evaluating the Use and Impact of Scientific Data. Assessing The Usage and Value of Scholarly and Scientific Output: An Overview of Traditional and Emerging Metrics. Available online at http://info.nfais.org/info/ChenDownsNov10.pdf</a:t>
            </a:r>
          </a:p>
          <a:p>
            <a:pPr lvl="1" eaLnBrk="1" hangingPunct="1"/>
            <a:r>
              <a:rPr lang="en-US" smtClean="0">
                <a:solidFill>
                  <a:schemeClr val="tx1"/>
                </a:solidFill>
              </a:rPr>
              <a:t>Determine audience using techniques for assessing impact of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6882</TotalTime>
  <Pages>0</Pages>
  <Words>1238</Words>
  <Characters>0</Characters>
  <Application>Microsoft Office PowerPoint</Application>
  <PresentationFormat>Custom</PresentationFormat>
  <Lines>0</Lines>
  <Paragraphs>125</Paragraphs>
  <Slides>10</Slides>
  <Notes>6</Notes>
  <HiddenSlides>0</HiddenSlides>
  <MMClips>0</MMClips>
  <ScaleCrop>false</ScaleCrop>
  <HeadingPairs>
    <vt:vector size="4" baseType="variant">
      <vt:variant>
        <vt:lpstr>Theme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Determining your audience</vt:lpstr>
      <vt:lpstr>Overview</vt:lpstr>
      <vt:lpstr>Relevance to Data Management </vt:lpstr>
      <vt:lpstr>Advantages of determining your data users</vt:lpstr>
      <vt:lpstr>Changes in audience throughout data lifecycle</vt:lpstr>
      <vt:lpstr>Methods for determining your data users</vt:lpstr>
      <vt:lpstr>Methods for determining your data users (cont.)</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119</cp:revision>
  <dcterms:created xsi:type="dcterms:W3CDTF">2011-08-09T22:31:13Z</dcterms:created>
  <dcterms:modified xsi:type="dcterms:W3CDTF">2012-11-09T14:30:20Z</dcterms:modified>
</cp:coreProperties>
</file>