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285" r:id="rId3"/>
    <p:sldId id="257" r:id="rId4"/>
    <p:sldId id="258" r:id="rId5"/>
    <p:sldId id="259" r:id="rId6"/>
    <p:sldId id="260" r:id="rId7"/>
    <p:sldId id="263" r:id="rId8"/>
    <p:sldId id="267" r:id="rId9"/>
    <p:sldId id="269" r:id="rId10"/>
    <p:sldId id="302" r:id="rId11"/>
    <p:sldId id="271" r:id="rId12"/>
    <p:sldId id="272" r:id="rId13"/>
    <p:sldId id="273" r:id="rId14"/>
    <p:sldId id="274" r:id="rId15"/>
    <p:sldId id="275" r:id="rId16"/>
    <p:sldId id="276" r:id="rId17"/>
    <p:sldId id="297" r:id="rId18"/>
    <p:sldId id="298" r:id="rId19"/>
    <p:sldId id="301" r:id="rId20"/>
    <p:sldId id="299" r:id="rId21"/>
    <p:sldId id="284" r:id="rId22"/>
    <p:sldId id="278" r:id="rId23"/>
    <p:sldId id="287" r:id="rId24"/>
    <p:sldId id="288" r:id="rId25"/>
    <p:sldId id="289" r:id="rId26"/>
    <p:sldId id="290" r:id="rId27"/>
    <p:sldId id="291" r:id="rId28"/>
    <p:sldId id="292" r:id="rId29"/>
    <p:sldId id="293" r:id="rId30"/>
    <p:sldId id="294" r:id="rId31"/>
    <p:sldId id="279" r:id="rId32"/>
    <p:sldId id="296" r:id="rId33"/>
    <p:sldId id="300" r:id="rId34"/>
    <p:sldId id="282" r:id="rId35"/>
    <p:sldId id="270" r:id="rId36"/>
    <p:sldId id="286" r:id="rId37"/>
    <p:sldId id="280" r:id="rId38"/>
    <p:sldId id="281" r:id="rId39"/>
    <p:sldId id="264" r:id="rId40"/>
    <p:sldId id="265" r:id="rId41"/>
    <p:sldId id="266" r:id="rId42"/>
    <p:sldId id="29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65" autoAdjust="0"/>
  </p:normalViewPr>
  <p:slideViewPr>
    <p:cSldViewPr snapToGrid="0" snapToObjects="1">
      <p:cViewPr>
        <p:scale>
          <a:sx n="100" d="100"/>
          <a:sy n="100" d="100"/>
        </p:scale>
        <p:origin x="-744" y="-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359F0-CF70-8442-9105-812D48AEE64D}" type="datetimeFigureOut">
              <a:rPr lang="en-US" smtClean="0"/>
              <a:t>11/13/14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469D5-C230-2544-B4B6-2FBC54ECD84E}" type="slidenum">
              <a:rPr lang="en-US" smtClean="0"/>
              <a:t>‹#›</a:t>
            </a:fld>
            <a:endParaRPr lang="en-US"/>
          </a:p>
        </p:txBody>
      </p:sp>
    </p:spTree>
    <p:extLst>
      <p:ext uri="{BB962C8B-B14F-4D97-AF65-F5344CB8AC3E}">
        <p14:creationId xmlns:p14="http://schemas.microsoft.com/office/powerpoint/2010/main" val="3877379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manage a data center that provides</a:t>
            </a:r>
            <a:r>
              <a:rPr lang="en-US" baseline="0" dirty="0" smtClean="0"/>
              <a:t> solar irradiance data…</a:t>
            </a:r>
          </a:p>
          <a:p>
            <a:r>
              <a:rPr lang="en-US" baseline="0" dirty="0" smtClean="0"/>
              <a:t>When SORCE ends, I’ll go begging…</a:t>
            </a:r>
          </a:p>
          <a:p>
            <a:r>
              <a:rPr lang="en-US" baseline="0" dirty="0" smtClean="0"/>
              <a:t>But that is not topic of my </a:t>
            </a:r>
            <a:r>
              <a:rPr lang="en-US" baseline="0" dirty="0" err="1" smtClean="0"/>
              <a:t>tlak</a:t>
            </a:r>
            <a:endParaRPr lang="en-US" baseline="0" dirty="0" smtClean="0"/>
          </a:p>
          <a:p>
            <a:r>
              <a:rPr lang="en-US" baseline="0" dirty="0" smtClean="0"/>
              <a:t>I’m here </a:t>
            </a:r>
            <a:r>
              <a:rPr lang="en-US" baseline="0" smtClean="0"/>
              <a:t>to represent ESIP.</a:t>
            </a:r>
          </a:p>
          <a:p>
            <a:endParaRPr lang="en-US" dirty="0"/>
          </a:p>
        </p:txBody>
      </p:sp>
      <p:sp>
        <p:nvSpPr>
          <p:cNvPr id="4" name="Slide Number Placeholder 3"/>
          <p:cNvSpPr>
            <a:spLocks noGrp="1"/>
          </p:cNvSpPr>
          <p:nvPr>
            <p:ph type="sldNum" sz="quarter" idx="10"/>
          </p:nvPr>
        </p:nvSpPr>
        <p:spPr/>
        <p:txBody>
          <a:bodyPr/>
          <a:lstStyle/>
          <a:p>
            <a:fld id="{BACDA627-D28B-CF4A-A62E-70D38D4AFB03}" type="slidenum">
              <a:rPr lang="en-US" smtClean="0"/>
              <a:t>1</a:t>
            </a:fld>
            <a:endParaRPr lang="en-US"/>
          </a:p>
        </p:txBody>
      </p:sp>
    </p:spTree>
    <p:extLst>
      <p:ext uri="{BB962C8B-B14F-4D97-AF65-F5344CB8AC3E}">
        <p14:creationId xmlns:p14="http://schemas.microsoft.com/office/powerpoint/2010/main" val="183309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pPr lvl="0"/>
            <a:endParaRPr/>
          </a:p>
        </p:txBody>
      </p:sp>
      <p:sp>
        <p:nvSpPr>
          <p:cNvPr id="121" name="Shape 121"/>
          <p:cNvSpPr>
            <a:spLocks noGrp="1"/>
          </p:cNvSpPr>
          <p:nvPr>
            <p:ph type="body" sz="quarter" idx="1"/>
          </p:nvPr>
        </p:nvSpPr>
        <p:spPr>
          <a:prstGeom prst="rect">
            <a:avLst/>
          </a:prstGeom>
        </p:spPr>
        <p:txBody>
          <a:bodyPr/>
          <a:lstStyle/>
          <a:p>
            <a:pPr lvl="0">
              <a:defRPr sz="1800"/>
            </a:pPr>
            <a:r>
              <a:rPr sz="2200" dirty="0"/>
              <a:t>Start using term SDE</a:t>
            </a:r>
          </a:p>
          <a:p>
            <a:pPr lvl="0">
              <a:defRPr sz="1800"/>
            </a:pPr>
            <a:r>
              <a:rPr sz="2200" dirty="0" smtClean="0"/>
              <a:t>Stakeholders </a:t>
            </a:r>
            <a:r>
              <a:rPr sz="2200" dirty="0"/>
              <a:t>from </a:t>
            </a:r>
            <a:r>
              <a:rPr lang="en-US" sz="2200" dirty="0" smtClean="0"/>
              <a:t>many </a:t>
            </a:r>
            <a:r>
              <a:rPr sz="2200" dirty="0" smtClean="0"/>
              <a:t>arenas also</a:t>
            </a:r>
            <a:r>
              <a:rPr lang="en-US" sz="2200" dirty="0" smtClean="0"/>
              <a:t> </a:t>
            </a:r>
            <a:r>
              <a:rPr sz="2200" dirty="0" smtClean="0"/>
              <a:t> </a:t>
            </a:r>
            <a:r>
              <a:rPr sz="2200" dirty="0"/>
              <a:t>care: legal, etc...</a:t>
            </a:r>
          </a:p>
          <a:p>
            <a:pPr lvl="0">
              <a:defRPr sz="1800"/>
            </a:pPr>
            <a:r>
              <a:rPr sz="2200" dirty="0"/>
              <a:t>Extremely difficult to work across these stakeholder boundaries</a:t>
            </a:r>
            <a:r>
              <a:rPr sz="2200" dirty="0" smtClean="0"/>
              <a:t>.</a:t>
            </a:r>
            <a:endParaRPr lang="en-US" sz="2200" dirty="0" smtClean="0"/>
          </a:p>
          <a:p>
            <a:pPr lvl="0">
              <a:defRPr sz="1800"/>
            </a:pPr>
            <a:r>
              <a:rPr lang="en-US" sz="2200" dirty="0" smtClean="0"/>
              <a:t>Duplicative, non-aligned efforts.</a:t>
            </a:r>
            <a:endParaRPr sz="2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pPr lvl="0"/>
            <a:endParaRPr/>
          </a:p>
        </p:txBody>
      </p:sp>
      <p:sp>
        <p:nvSpPr>
          <p:cNvPr id="127" name="Shape 127"/>
          <p:cNvSpPr>
            <a:spLocks noGrp="1"/>
          </p:cNvSpPr>
          <p:nvPr>
            <p:ph type="body" sz="quarter" idx="1"/>
          </p:nvPr>
        </p:nvSpPr>
        <p:spPr>
          <a:prstGeom prst="rect">
            <a:avLst/>
          </a:prstGeom>
        </p:spPr>
        <p:txBody>
          <a:bodyPr/>
          <a:lstStyle/>
          <a:p>
            <a:pPr lvl="0">
              <a:defRPr sz="1800"/>
            </a:pPr>
            <a:r>
              <a:rPr sz="2200"/>
              <a:t>Today funding issues are arguably worse than in 2008.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Volunteers give time, community</a:t>
            </a:r>
            <a:r>
              <a:rPr lang="en-US" baseline="0" dirty="0" smtClean="0"/>
              <a:t> provides input.</a:t>
            </a:r>
            <a:endParaRPr lang="en-US" dirty="0" smtClean="0"/>
          </a:p>
          <a:p>
            <a:r>
              <a:rPr lang="en-US" dirty="0" smtClean="0"/>
              <a:t>E.g. </a:t>
            </a:r>
            <a:r>
              <a:rPr lang="en-US" dirty="0" err="1" smtClean="0"/>
              <a:t>heliophysics</a:t>
            </a:r>
            <a:r>
              <a:rPr lang="en-US" baseline="0" dirty="0" smtClean="0"/>
              <a:t> decadal survey steers </a:t>
            </a:r>
            <a:r>
              <a:rPr lang="en-US" baseline="0" dirty="0" err="1" smtClean="0"/>
              <a:t>heliophysics</a:t>
            </a:r>
            <a:r>
              <a:rPr lang="en-US" baseline="0" dirty="0" smtClean="0"/>
              <a:t> community for 10 years.</a:t>
            </a:r>
            <a:endParaRPr lang="en-US" dirty="0"/>
          </a:p>
        </p:txBody>
      </p:sp>
      <p:sp>
        <p:nvSpPr>
          <p:cNvPr id="4" name="Slide Number Placeholder 3"/>
          <p:cNvSpPr>
            <a:spLocks noGrp="1"/>
          </p:cNvSpPr>
          <p:nvPr>
            <p:ph type="sldNum" sz="quarter" idx="10"/>
          </p:nvPr>
        </p:nvSpPr>
        <p:spPr/>
        <p:txBody>
          <a:bodyPr/>
          <a:lstStyle/>
          <a:p>
            <a:fld id="{5AE469D5-C230-2544-B4B6-2FBC54ECD84E}" type="slidenum">
              <a:rPr lang="en-US" smtClean="0"/>
              <a:t>21</a:t>
            </a:fld>
            <a:endParaRPr lang="en-US"/>
          </a:p>
        </p:txBody>
      </p:sp>
    </p:spTree>
    <p:extLst>
      <p:ext uri="{BB962C8B-B14F-4D97-AF65-F5344CB8AC3E}">
        <p14:creationId xmlns:p14="http://schemas.microsoft.com/office/powerpoint/2010/main" val="360405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pPr lvl="0"/>
            <a:endParaRPr/>
          </a:p>
        </p:txBody>
      </p:sp>
      <p:sp>
        <p:nvSpPr>
          <p:cNvPr id="164" name="Shape 164"/>
          <p:cNvSpPr>
            <a:spLocks noGrp="1"/>
          </p:cNvSpPr>
          <p:nvPr>
            <p:ph type="body" sz="quarter" idx="1"/>
          </p:nvPr>
        </p:nvSpPr>
        <p:spPr>
          <a:prstGeom prst="rect">
            <a:avLst/>
          </a:prstGeom>
        </p:spPr>
        <p:txBody>
          <a:bodyPr/>
          <a:lstStyle/>
          <a:p>
            <a:pPr lvl="0">
              <a:defRPr sz="1800"/>
            </a:pPr>
            <a:r>
              <a:t>1) ESIP: “Making data matter.” Cross agency, ...</a:t>
            </a:r>
          </a:p>
          <a:p>
            <a:pPr lvl="0">
              <a:defRPr sz="1800"/>
            </a:pPr>
            <a:r>
              <a:t>2) NRC reports </a:t>
            </a:r>
            <a:r>
              <a:rPr>
                <a:latin typeface="Arial"/>
                <a:ea typeface="Arial"/>
                <a:cs typeface="Arial"/>
                <a:sym typeface="Arial"/>
              </a:rPr>
              <a:t>examine some of society's most pressing issues.</a:t>
            </a:r>
          </a:p>
          <a:p>
            <a:pPr lvl="0" defTabSz="457200">
              <a:defRPr sz="1800"/>
            </a:pPr>
            <a:r>
              <a:rPr>
                <a:latin typeface="Arial"/>
                <a:ea typeface="Arial"/>
                <a:cs typeface="Arial"/>
                <a:sym typeface="Arial"/>
              </a:rPr>
              <a:t>Independent, authoritative reports frequently form the basis of public policy for decades to come.</a:t>
            </a:r>
          </a:p>
          <a:p>
            <a:pPr lvl="0" defTabSz="457200">
              <a:defRPr sz="1800"/>
            </a:pPr>
            <a:r>
              <a:rPr>
                <a:latin typeface="Arial"/>
                <a:ea typeface="Arial"/>
                <a:cs typeface="Arial"/>
                <a:sym typeface="Arial"/>
              </a:rPr>
              <a:t>Under NRC division on Policy and Global Affairs is the BRDI (not tied to a science board, which tend to be domain specific)</a:t>
            </a:r>
          </a:p>
          <a:p>
            <a:pPr lvl="0" defTabSz="457200">
              <a:defRPr sz="1800"/>
            </a:pPr>
            <a:r>
              <a:rPr>
                <a:latin typeface="Arial"/>
                <a:ea typeface="Arial"/>
                <a:cs typeface="Arial"/>
                <a:sym typeface="Arial"/>
              </a:rPr>
              <a:t>3) Data study effort</a:t>
            </a:r>
          </a:p>
          <a:p>
            <a:pPr lvl="0" defTabSz="457200">
              <a:defRPr sz="1800"/>
            </a:pPr>
            <a:r>
              <a:rPr>
                <a:latin typeface="Arial"/>
                <a:ea typeface="Arial"/>
                <a:cs typeface="Arial"/>
                <a:sym typeface="Arial"/>
              </a:rPr>
              <a:t>Orgs would use study results in planning, prioritizing, and execution of their mission.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469D5-C230-2544-B4B6-2FBC54ECD84E}" type="slidenum">
              <a:rPr lang="en-US" smtClean="0"/>
              <a:t>26</a:t>
            </a:fld>
            <a:endParaRPr lang="en-US"/>
          </a:p>
        </p:txBody>
      </p:sp>
    </p:spTree>
    <p:extLst>
      <p:ext uri="{BB962C8B-B14F-4D97-AF65-F5344CB8AC3E}">
        <p14:creationId xmlns:p14="http://schemas.microsoft.com/office/powerpoint/2010/main" val="395728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scientific</a:t>
            </a:r>
            <a:r>
              <a:rPr lang="en-US" baseline="0" dirty="0" smtClean="0"/>
              <a:t> questions, but social, cultural, …</a:t>
            </a:r>
            <a:endParaRPr lang="en-US" dirty="0"/>
          </a:p>
        </p:txBody>
      </p:sp>
      <p:sp>
        <p:nvSpPr>
          <p:cNvPr id="4" name="Slide Number Placeholder 3"/>
          <p:cNvSpPr>
            <a:spLocks noGrp="1"/>
          </p:cNvSpPr>
          <p:nvPr>
            <p:ph type="sldNum" sz="quarter" idx="10"/>
          </p:nvPr>
        </p:nvSpPr>
        <p:spPr/>
        <p:txBody>
          <a:bodyPr/>
          <a:lstStyle/>
          <a:p>
            <a:fld id="{5AE469D5-C230-2544-B4B6-2FBC54ECD84E}" type="slidenum">
              <a:rPr lang="en-US" smtClean="0"/>
              <a:t>27</a:t>
            </a:fld>
            <a:endParaRPr lang="en-US"/>
          </a:p>
        </p:txBody>
      </p:sp>
    </p:spTree>
    <p:extLst>
      <p:ext uri="{BB962C8B-B14F-4D97-AF65-F5344CB8AC3E}">
        <p14:creationId xmlns:p14="http://schemas.microsoft.com/office/powerpoint/2010/main" val="215147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pPr lvl="0"/>
            <a:endParaRPr/>
          </a:p>
        </p:txBody>
      </p:sp>
      <p:sp>
        <p:nvSpPr>
          <p:cNvPr id="185" name="Shape 185"/>
          <p:cNvSpPr>
            <a:spLocks noGrp="1"/>
          </p:cNvSpPr>
          <p:nvPr>
            <p:ph type="body" sz="quarter" idx="1"/>
          </p:nvPr>
        </p:nvSpPr>
        <p:spPr>
          <a:prstGeom prst="rect">
            <a:avLst/>
          </a:prstGeom>
        </p:spPr>
        <p:txBody>
          <a:bodyPr/>
          <a:lstStyle/>
          <a:p>
            <a:pPr lvl="1" indent="0">
              <a:defRPr sz="1800"/>
            </a:pPr>
            <a:r>
              <a:rPr dirty="0">
                <a:latin typeface="Arial"/>
                <a:ea typeface="Arial"/>
                <a:cs typeface="Arial"/>
                <a:sym typeface="Arial"/>
              </a:rPr>
              <a:t>Focus not on science, but on research/scientific data </a:t>
            </a:r>
            <a:r>
              <a:rPr b="1" i="1" dirty="0">
                <a:latin typeface="Arial"/>
                <a:ea typeface="Arial"/>
                <a:cs typeface="Arial"/>
                <a:sym typeface="Arial"/>
              </a:rPr>
              <a:t>per se</a:t>
            </a:r>
            <a:endParaRPr i="1" dirty="0">
              <a:latin typeface="Arial"/>
              <a:ea typeface="Arial"/>
              <a:cs typeface="Arial"/>
              <a:sym typeface="Arial"/>
            </a:endParaRPr>
          </a:p>
          <a:p>
            <a:pPr lvl="1" indent="0">
              <a:defRPr sz="1800"/>
            </a:pPr>
            <a:r>
              <a:rPr dirty="0">
                <a:latin typeface="Arial"/>
                <a:ea typeface="Arial"/>
                <a:cs typeface="Arial"/>
                <a:sym typeface="Arial"/>
              </a:rPr>
              <a:t>Independent,  authoritative, overarching </a:t>
            </a:r>
          </a:p>
          <a:p>
            <a:pPr lvl="1" indent="0">
              <a:defRPr sz="1800"/>
            </a:pPr>
            <a:r>
              <a:rPr dirty="0">
                <a:latin typeface="Arial"/>
                <a:ea typeface="Arial"/>
                <a:cs typeface="Arial"/>
                <a:sym typeface="Arial"/>
              </a:rPr>
              <a:t>Long term horizon, spanning Administrations, Congress, technological trends</a:t>
            </a:r>
          </a:p>
          <a:p>
            <a:pPr lvl="1" indent="0">
              <a:defRPr sz="1800"/>
            </a:pPr>
            <a:r>
              <a:rPr dirty="0">
                <a:latin typeface="Arial"/>
                <a:ea typeface="Arial"/>
                <a:cs typeface="Arial"/>
                <a:sym typeface="Arial"/>
              </a:rPr>
              <a:t>Include the private sector</a:t>
            </a:r>
          </a:p>
          <a:p>
            <a:pPr lvl="1" indent="0">
              <a:defRPr sz="1800"/>
            </a:pPr>
            <a:r>
              <a:rPr dirty="0">
                <a:latin typeface="Arial"/>
                <a:ea typeface="Arial"/>
                <a:cs typeface="Arial"/>
                <a:sym typeface="Arial"/>
              </a:rPr>
              <a:t>Could be ongoing, </a:t>
            </a:r>
            <a:r>
              <a:rPr dirty="0" smtClean="0">
                <a:latin typeface="Arial"/>
                <a:ea typeface="Arial"/>
                <a:cs typeface="Arial"/>
                <a:sym typeface="Arial"/>
              </a:rPr>
              <a:t>consistent</a:t>
            </a:r>
            <a:endParaRPr lang="en-US" dirty="0" smtClean="0">
              <a:latin typeface="Arial"/>
              <a:ea typeface="Arial"/>
              <a:cs typeface="Arial"/>
              <a:sym typeface="Arial"/>
            </a:endParaRPr>
          </a:p>
          <a:p>
            <a:pPr lvl="1" indent="0">
              <a:defRPr sz="1800"/>
            </a:pPr>
            <a:r>
              <a:rPr lang="en-US" dirty="0" smtClean="0">
                <a:latin typeface="Arial"/>
                <a:ea typeface="Arial"/>
                <a:cs typeface="Arial"/>
                <a:sym typeface="Arial"/>
              </a:rPr>
              <a:t>Note: review existing reports – what worked, what didn’t</a:t>
            </a:r>
            <a:r>
              <a:rPr lang="en-US" baseline="0" dirty="0" smtClean="0">
                <a:latin typeface="Arial"/>
                <a:ea typeface="Arial"/>
                <a:cs typeface="Arial"/>
                <a:sym typeface="Arial"/>
              </a:rPr>
              <a:t> and why not?</a:t>
            </a:r>
            <a:endParaRPr dirty="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don’t know where we’re going, any</a:t>
            </a:r>
            <a:r>
              <a:rPr lang="en-US" baseline="0" dirty="0" smtClean="0"/>
              <a:t> road will do.</a:t>
            </a:r>
            <a:endParaRPr lang="en-US" dirty="0"/>
          </a:p>
        </p:txBody>
      </p:sp>
      <p:sp>
        <p:nvSpPr>
          <p:cNvPr id="4" name="Slide Number Placeholder 3"/>
          <p:cNvSpPr>
            <a:spLocks noGrp="1"/>
          </p:cNvSpPr>
          <p:nvPr>
            <p:ph type="sldNum" sz="quarter" idx="10"/>
          </p:nvPr>
        </p:nvSpPr>
        <p:spPr/>
        <p:txBody>
          <a:bodyPr/>
          <a:lstStyle/>
          <a:p>
            <a:fld id="{5AE469D5-C230-2544-B4B6-2FBC54ECD84E}" type="slidenum">
              <a:rPr lang="en-US" smtClean="0"/>
              <a:t>32</a:t>
            </a:fld>
            <a:endParaRPr lang="en-US"/>
          </a:p>
        </p:txBody>
      </p:sp>
    </p:spTree>
    <p:extLst>
      <p:ext uri="{BB962C8B-B14F-4D97-AF65-F5344CB8AC3E}">
        <p14:creationId xmlns:p14="http://schemas.microsoft.com/office/powerpoint/2010/main" val="60491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p:sp>
      <p:sp>
        <p:nvSpPr>
          <p:cNvPr id="27651" name="Rectangle 2"/>
          <p:cNvSpPr>
            <a:spLocks noGrp="1" noChangeArrowheads="1"/>
          </p:cNvSpPr>
          <p:nvPr>
            <p:ph type="body" idx="1"/>
          </p:nvPr>
        </p:nvSpPr>
        <p:spPr>
          <a:noFill/>
          <a:ln w="9525"/>
        </p:spPr>
        <p:txBody>
          <a:bodyPr/>
          <a:lstStyle/>
          <a:p>
            <a:endParaRPr lang="en-US" dirty="0"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Motto: </a:t>
            </a:r>
            <a:r>
              <a:rPr lang="en-US" dirty="0" err="1" smtClean="0"/>
              <a:t>Makng</a:t>
            </a:r>
            <a:r>
              <a:rPr lang="en-US" dirty="0" smtClean="0"/>
              <a:t> data matter</a:t>
            </a:r>
            <a:endParaRPr lang="en-US" dirty="0"/>
          </a:p>
        </p:txBody>
      </p:sp>
      <p:sp>
        <p:nvSpPr>
          <p:cNvPr id="4" name="Slide Number Placeholder 3"/>
          <p:cNvSpPr>
            <a:spLocks noGrp="1"/>
          </p:cNvSpPr>
          <p:nvPr>
            <p:ph type="sldNum" sz="quarter" idx="10"/>
          </p:nvPr>
        </p:nvSpPr>
        <p:spPr/>
        <p:txBody>
          <a:bodyPr/>
          <a:lstStyle/>
          <a:p>
            <a:fld id="{5AE469D5-C230-2544-B4B6-2FBC54ECD84E}" type="slidenum">
              <a:rPr lang="en-US" smtClean="0"/>
              <a:t>3</a:t>
            </a:fld>
            <a:endParaRPr lang="en-US"/>
          </a:p>
        </p:txBody>
      </p:sp>
    </p:spTree>
    <p:extLst>
      <p:ext uri="{BB962C8B-B14F-4D97-AF65-F5344CB8AC3E}">
        <p14:creationId xmlns:p14="http://schemas.microsoft.com/office/powerpoint/2010/main" val="68159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p:sp>
      <p:sp>
        <p:nvSpPr>
          <p:cNvPr id="19459" name="Rectangle 2"/>
          <p:cNvSpPr>
            <a:spLocks noGrp="1" noChangeArrowheads="1"/>
          </p:cNvSpPr>
          <p:nvPr>
            <p:ph type="body" idx="1"/>
          </p:nvPr>
        </p:nvSpPr>
        <p:spPr>
          <a:noFill/>
          <a:ln w="9525"/>
        </p:spPr>
        <p:txBody>
          <a:bodyPr/>
          <a:lstStyle/>
          <a:p>
            <a:pPr eaLnBrk="1"/>
            <a:r>
              <a:rPr lang="en-US" smtClean="0"/>
              <a:t>Benefits of Engaging with Community:</a:t>
            </a:r>
          </a:p>
          <a:p>
            <a:pPr eaLnBrk="1"/>
            <a:endParaRPr lang="en-US" smtClean="0"/>
          </a:p>
          <a:p>
            <a:pPr eaLnBrk="1"/>
            <a:r>
              <a:rPr lang="en-US" smtClean="0"/>
              <a:t>Enhance staff knowledge through peer knowledge exchange</a:t>
            </a:r>
          </a:p>
          <a:p>
            <a:pPr eaLnBrk="1"/>
            <a:r>
              <a:rPr lang="en-US" smtClean="0"/>
              <a:t>Take away new technologies</a:t>
            </a:r>
          </a:p>
          <a:p>
            <a:pPr eaLnBrk="1"/>
            <a:r>
              <a:rPr lang="en-US" smtClean="0"/>
              <a:t>Identify new collaborations</a:t>
            </a:r>
          </a:p>
          <a:p>
            <a:pPr eaLnBrk="1"/>
            <a:r>
              <a:rPr lang="en-US" smtClean="0"/>
              <a:t>Leverage scarce resources through reuse, repurpose</a:t>
            </a:r>
          </a:p>
          <a:p>
            <a:pPr eaLnBrk="1"/>
            <a:r>
              <a:rPr lang="en-US" smtClean="0"/>
              <a:t>Help define community best practices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form a cluster:</a:t>
            </a:r>
            <a:r>
              <a:rPr lang="en-US" baseline="0" dirty="0" smtClean="0"/>
              <a:t> send the VP an email</a:t>
            </a:r>
          </a:p>
          <a:p>
            <a:endParaRPr lang="en-US" dirty="0"/>
          </a:p>
        </p:txBody>
      </p:sp>
      <p:sp>
        <p:nvSpPr>
          <p:cNvPr id="4" name="Slide Number Placeholder 3"/>
          <p:cNvSpPr>
            <a:spLocks noGrp="1"/>
          </p:cNvSpPr>
          <p:nvPr>
            <p:ph type="sldNum" sz="quarter" idx="10"/>
          </p:nvPr>
        </p:nvSpPr>
        <p:spPr/>
        <p:txBody>
          <a:bodyPr/>
          <a:lstStyle/>
          <a:p>
            <a:fld id="{5AE469D5-C230-2544-B4B6-2FBC54ECD84E}" type="slidenum">
              <a:rPr lang="en-US" smtClean="0"/>
              <a:t>7</a:t>
            </a:fld>
            <a:endParaRPr lang="en-US"/>
          </a:p>
        </p:txBody>
      </p:sp>
    </p:spTree>
    <p:extLst>
      <p:ext uri="{BB962C8B-B14F-4D97-AF65-F5344CB8AC3E}">
        <p14:creationId xmlns:p14="http://schemas.microsoft.com/office/powerpoint/2010/main" val="322761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p:sp>
      <p:sp>
        <p:nvSpPr>
          <p:cNvPr id="27651" name="Rectangle 2"/>
          <p:cNvSpPr>
            <a:spLocks noGrp="1" noChangeArrowheads="1"/>
          </p:cNvSpPr>
          <p:nvPr>
            <p:ph type="body" idx="1"/>
          </p:nvPr>
        </p:nvSpPr>
        <p:spPr>
          <a:noFill/>
          <a:ln w="9525"/>
        </p:spPr>
        <p:txBody>
          <a:bodyPr/>
          <a:lstStyle/>
          <a:p>
            <a:endParaRPr lang="en-US" dirty="0"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p:sp>
      <p:sp>
        <p:nvSpPr>
          <p:cNvPr id="27651" name="Rectangle 2"/>
          <p:cNvSpPr>
            <a:spLocks noGrp="1" noChangeArrowheads="1"/>
          </p:cNvSpPr>
          <p:nvPr>
            <p:ph type="body" idx="1"/>
          </p:nvPr>
        </p:nvSpPr>
        <p:spPr>
          <a:noFill/>
          <a:ln w="9525"/>
        </p:spPr>
        <p:txBody>
          <a:bodyPr/>
          <a:lstStyle/>
          <a:p>
            <a:r>
              <a:rPr lang="en-US" smtClean="0">
                <a:ea typeface="ＭＳ Ｐゴシック" charset="-128"/>
                <a:cs typeface="ＭＳ Ｐゴシック" charset="-128"/>
              </a:rPr>
              <a:t>Testbed activities:</a:t>
            </a:r>
          </a:p>
          <a:p>
            <a:pPr>
              <a:buFont typeface="Wingdings" charset="2"/>
              <a:buChar char="§"/>
            </a:pPr>
            <a:r>
              <a:rPr lang="en-US" smtClean="0">
                <a:ea typeface="ＭＳ Ｐゴシック" charset="-128"/>
                <a:cs typeface="ＭＳ Ｐゴシック" charset="-128"/>
              </a:rPr>
              <a:t>Digital Identifiers Evaluation</a:t>
            </a:r>
          </a:p>
          <a:p>
            <a:pPr>
              <a:buFont typeface="Wingdings" charset="2"/>
              <a:buChar char="§"/>
            </a:pPr>
            <a:r>
              <a:rPr lang="en-US" smtClean="0">
                <a:ea typeface="ＭＳ Ｐゴシック" charset="-128"/>
                <a:cs typeface="ＭＳ Ｐゴシック" charset="-128"/>
              </a:rPr>
              <a:t>Deploy a Testbed Portal</a:t>
            </a:r>
          </a:p>
          <a:p>
            <a:pPr>
              <a:buFont typeface="Wingdings" charset="2"/>
              <a:buChar char="§"/>
            </a:pPr>
            <a:r>
              <a:rPr lang="en-US" smtClean="0">
                <a:ea typeface="ＭＳ Ｐゴシック" charset="-128"/>
                <a:cs typeface="ＭＳ Ｐゴシック" charset="-128"/>
              </a:rPr>
              <a:t>Esri Geoportal Server: Discovery Services and Clients: Interoperability Testing, Advertisement, and Assessment of Data to Service Broker</a:t>
            </a:r>
          </a:p>
          <a:p>
            <a:pPr>
              <a:buFont typeface="Wingdings" charset="2"/>
              <a:buChar char="§"/>
            </a:pPr>
            <a:r>
              <a:rPr lang="en-US" smtClean="0">
                <a:ea typeface="ＭＳ Ｐゴシック" charset="-128"/>
                <a:cs typeface="ＭＳ Ｐゴシック" charset="-128"/>
              </a:rPr>
              <a:t>A Classification and Annotation Scheme for Data and Service Quality</a:t>
            </a:r>
          </a:p>
          <a:p>
            <a:pPr>
              <a:buFont typeface="Wingdings" charset="2"/>
              <a:buChar char="§"/>
            </a:pPr>
            <a:r>
              <a:rPr lang="en-US" smtClean="0">
                <a:ea typeface="ＭＳ Ｐゴシック" charset="-128"/>
                <a:cs typeface="ＭＳ Ｐゴシック" charset="-128"/>
              </a:rPr>
              <a:t>Drupal Metadata Editing Tool Suite</a:t>
            </a:r>
          </a:p>
          <a:p>
            <a:pPr>
              <a:buFont typeface="Wingdings" charset="2"/>
              <a:buChar char="§"/>
            </a:pPr>
            <a:r>
              <a:rPr lang="en-US" smtClean="0">
                <a:ea typeface="ＭＳ Ｐゴシック" charset="-128"/>
                <a:cs typeface="ＭＳ Ｐゴシック" charset="-128"/>
              </a:rPr>
              <a:t>Data Stewardship: Metadata and Identifier Mapping</a:t>
            </a:r>
          </a:p>
          <a:p>
            <a:pPr>
              <a:buFont typeface="Wingdings" charset="2"/>
              <a:buChar char="§"/>
            </a:pPr>
            <a:r>
              <a:rPr lang="en-US" smtClean="0">
                <a:ea typeface="ＭＳ Ｐゴシック" charset="-128"/>
                <a:cs typeface="ＭＳ Ｐゴシック" charset="-128"/>
              </a:rPr>
              <a:t>ESIP Ontologies in the Cloud: Semantic Web Focus</a:t>
            </a:r>
          </a:p>
          <a:p>
            <a:pPr>
              <a:buFont typeface="Wingdings" charset="2"/>
              <a:buChar char="§"/>
            </a:pPr>
            <a:r>
              <a:rPr lang="en-US" smtClean="0">
                <a:ea typeface="ＭＳ Ｐゴシック" charset="-128"/>
                <a:cs typeface="ＭＳ Ｐゴシック" charset="-128"/>
              </a:rPr>
              <a:t>ESIP DOES not build infrastructure – it enables other to leverage the work across the community to build better infrastructure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469D5-C230-2544-B4B6-2FBC54ECD84E}" type="slidenum">
              <a:rPr lang="en-US" smtClean="0"/>
              <a:t>10</a:t>
            </a:fld>
            <a:endParaRPr lang="en-US"/>
          </a:p>
        </p:txBody>
      </p:sp>
    </p:spTree>
    <p:extLst>
      <p:ext uri="{BB962C8B-B14F-4D97-AF65-F5344CB8AC3E}">
        <p14:creationId xmlns:p14="http://schemas.microsoft.com/office/powerpoint/2010/main" val="264210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p>
            <a:pPr lvl="0">
              <a:defRPr sz="1800"/>
            </a:pPr>
            <a:r>
              <a:rPr sz="2200"/>
              <a:t>Much brain power, ink, electrons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pPr lvl="0"/>
            <a:endParaRPr/>
          </a:p>
        </p:txBody>
      </p:sp>
      <p:sp>
        <p:nvSpPr>
          <p:cNvPr id="111" name="Shape 111"/>
          <p:cNvSpPr>
            <a:spLocks noGrp="1"/>
          </p:cNvSpPr>
          <p:nvPr>
            <p:ph type="body" sz="quarter" idx="1"/>
          </p:nvPr>
        </p:nvSpPr>
        <p:spPr>
          <a:prstGeom prst="rect">
            <a:avLst/>
          </a:prstGeom>
        </p:spPr>
        <p:txBody>
          <a:bodyPr/>
          <a:lstStyle/>
          <a:p>
            <a:pPr lvl="0">
              <a:defRPr sz="1800"/>
            </a:pPr>
            <a:r>
              <a:rPr sz="2200"/>
              <a:t>So, what’s the problem?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DA4E059-2ABF-9740-8833-A8748ACC86CD}"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4E059-2ABF-9740-8833-A8748ACC86CD}"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8D1A-336D-474E-91B4-819064758611}"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A4E059-2ABF-9740-8833-A8748ACC86CD}"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A4E059-2ABF-9740-8833-A8748ACC86CD}"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pPr>
            <a:r>
              <a:rPr sz="590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extLst>
      <p:ext uri="{BB962C8B-B14F-4D97-AF65-F5344CB8AC3E}">
        <p14:creationId xmlns:p14="http://schemas.microsoft.com/office/powerpoint/2010/main" val="34910345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A4E059-2ABF-9740-8833-A8748ACC86CD}"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DA4E059-2ABF-9740-8833-A8748ACC86CD}"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8D1A-336D-474E-91B4-819064758611}"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4E059-2ABF-9740-8833-A8748ACC86CD}"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DA4E059-2ABF-9740-8833-A8748ACC86CD}"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DA4E059-2ABF-9740-8833-A8748ACC86CD}" type="datetimeFigureOut">
              <a:rPr lang="en-US" smtClean="0"/>
              <a:t>11/13/14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DA4E059-2ABF-9740-8833-A8748ACC86CD}" type="datetimeFigureOut">
              <a:rPr lang="en-US" smtClean="0"/>
              <a:t>11/13/14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4E059-2ABF-9740-8833-A8748ACC86CD}" type="datetimeFigureOut">
              <a:rPr lang="en-US" smtClean="0"/>
              <a:t>11/13/14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4E059-2ABF-9740-8833-A8748ACC86CD}"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8D1A-336D-474E-91B4-8190647586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DA4E059-2ABF-9740-8833-A8748ACC86CD}" type="datetimeFigureOut">
              <a:rPr lang="en-US" smtClean="0"/>
              <a:t>11/13/14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FC58D1A-336D-474E-91B4-8190647586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commons.esipfed.org/2015WinterMeeting" TargetMode="External"/><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gif"/><Relationship Id="rId5" Type="http://schemas.openxmlformats.org/officeDocument/2006/relationships/image" Target="../media/image17.png"/><Relationship Id="rId6" Type="http://schemas.openxmlformats.org/officeDocument/2006/relationships/image" Target="../media/image18.gif"/><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esipfed.org/node/2638" TargetMode="Externa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repository.jisc.ac.uk/5568/1/iDF308_-_Digital_Infrastructure_Directions_Report,_Jan14_v1-04.pdf" TargetMode="External"/><Relationship Id="rId3" Type="http://schemas.openxmlformats.org/officeDocument/2006/relationships/image" Target="../media/image2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jpeg"/><Relationship Id="rId13"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www.nsf.gov/pubs/2011/oise11003/index.jsp%5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hyperlink" Target="http://esipfed.org" TargetMode="External"/><Relationship Id="rId4" Type="http://schemas.openxmlformats.org/officeDocument/2006/relationships/hyperlink" Target="http://wiki.esipfed.org" TargetMode="External"/><Relationship Id="rId5" Type="http://schemas.openxmlformats.org/officeDocument/2006/relationships/hyperlink" Target="http://bit.ly/Jf5Idx" TargetMode="External"/><Relationship Id="rId1" Type="http://schemas.openxmlformats.org/officeDocument/2006/relationships/slideLayout" Target="../slideLayouts/slideLayout13.xml"/><Relationship Id="rId2" Type="http://schemas.openxmlformats.org/officeDocument/2006/relationships/hyperlink" Target="mailto:anne.wilson@lasp.colorado.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sipfed.org" TargetMode="External"/><Relationship Id="rId4" Type="http://schemas.openxmlformats.org/officeDocument/2006/relationships/hyperlink" Target="http://wiki.esipfed.org" TargetMode="External"/><Relationship Id="rId5" Type="http://schemas.openxmlformats.org/officeDocument/2006/relationships/hyperlink" Target="http://commons.esipfed.org" TargetMode="External"/><Relationship Id="rId6" Type="http://schemas.openxmlformats.org/officeDocument/2006/relationships/hyperlink" Target="https://github.com/ESIPFed" TargetMode="External"/><Relationship Id="rId7" Type="http://schemas.openxmlformats.org/officeDocument/2006/relationships/hyperlink" Target="http://tinyurl.com/esip-facebook" TargetMode="External"/><Relationship Id="rId8"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AutoShape 4"/>
          <p:cNvSpPr>
            <a:spLocks/>
          </p:cNvSpPr>
          <p:nvPr/>
        </p:nvSpPr>
        <p:spPr bwMode="auto">
          <a:xfrm>
            <a:off x="92646" y="1"/>
            <a:ext cx="987846" cy="6905997"/>
          </a:xfrm>
          <a:custGeom>
            <a:avLst/>
            <a:gdLst>
              <a:gd name="T0" fmla="*/ 2147483647 w 9842"/>
              <a:gd name="T1" fmla="*/ 2147483647 h 21600"/>
              <a:gd name="T2" fmla="*/ 2147483647 w 9842"/>
              <a:gd name="T3" fmla="*/ 2147483647 h 21600"/>
              <a:gd name="T4" fmla="*/ 2147483647 w 9842"/>
              <a:gd name="T5" fmla="*/ 2147483647 h 21600"/>
              <a:gd name="T6" fmla="*/ 2147483647 w 9842"/>
              <a:gd name="T7" fmla="*/ 2147483647 h 21600"/>
              <a:gd name="T8" fmla="*/ 0 60000 65536"/>
              <a:gd name="T9" fmla="*/ 0 60000 65536"/>
              <a:gd name="T10" fmla="*/ 0 60000 65536"/>
              <a:gd name="T11" fmla="*/ 0 60000 65536"/>
              <a:gd name="T12" fmla="*/ 0 w 9842"/>
              <a:gd name="T13" fmla="*/ 0 h 21600"/>
              <a:gd name="T14" fmla="*/ 9842 w 9842"/>
              <a:gd name="T15" fmla="*/ 21600 h 21600"/>
            </a:gdLst>
            <a:ahLst/>
            <a:cxnLst>
              <a:cxn ang="T8">
                <a:pos x="T0" y="T1"/>
              </a:cxn>
              <a:cxn ang="T9">
                <a:pos x="T2" y="T3"/>
              </a:cxn>
              <a:cxn ang="T10">
                <a:pos x="T4" y="T5"/>
              </a:cxn>
              <a:cxn ang="T11">
                <a:pos x="T6" y="T7"/>
              </a:cxn>
            </a:cxnLst>
            <a:rect l="T12" t="T13" r="T14" b="T15"/>
            <a:pathLst>
              <a:path w="9842" h="21600">
                <a:moveTo>
                  <a:pt x="-1" y="0"/>
                </a:moveTo>
                <a:lnTo>
                  <a:pt x="9618" y="20"/>
                </a:lnTo>
                <a:cubicBezTo>
                  <a:pt x="12234" y="3620"/>
                  <a:pt x="-9366" y="6460"/>
                  <a:pt x="9533" y="21600"/>
                </a:cubicBezTo>
                <a:lnTo>
                  <a:pt x="-1" y="21600"/>
                </a:lnTo>
                <a:lnTo>
                  <a:pt x="-1" y="0"/>
                </a:lnTo>
                <a:close/>
              </a:path>
            </a:pathLst>
          </a:custGeom>
          <a:gradFill rotWithShape="0">
            <a:gsLst>
              <a:gs pos="0">
                <a:srgbClr val="003171">
                  <a:alpha val="20784"/>
                </a:srgbClr>
              </a:gs>
              <a:gs pos="100000">
                <a:srgbClr val="65A8FF">
                  <a:alpha val="20784"/>
                </a:srgbClr>
              </a:gs>
            </a:gsLst>
            <a:lin ang="0"/>
          </a:gradFill>
          <a:ln w="9525">
            <a:noFill/>
            <a:round/>
            <a:headEnd/>
            <a:tailEnd/>
          </a:ln>
        </p:spPr>
        <p:txBody>
          <a:bodyPr lIns="50798" tIns="50798" rIns="50798" bIns="50798" anchor="ctr">
            <a:prstTxWarp prst="textNoShape">
              <a:avLst/>
            </a:prstTxWarp>
          </a:bodyPr>
          <a:lstStyle/>
          <a:p>
            <a:endParaRPr lang="en-US"/>
          </a:p>
        </p:txBody>
      </p:sp>
      <p:sp>
        <p:nvSpPr>
          <p:cNvPr id="14344" name="AutoShape 5"/>
          <p:cNvSpPr>
            <a:spLocks/>
          </p:cNvSpPr>
          <p:nvPr/>
        </p:nvSpPr>
        <p:spPr bwMode="auto">
          <a:xfrm rot="10800000" flipH="1">
            <a:off x="82600" y="-4464"/>
            <a:ext cx="639589" cy="6905997"/>
          </a:xfrm>
          <a:custGeom>
            <a:avLst/>
            <a:gdLst>
              <a:gd name="T0" fmla="*/ 2147483647 w 9842"/>
              <a:gd name="T1" fmla="*/ 2147483647 h 21600"/>
              <a:gd name="T2" fmla="*/ 2147483647 w 9842"/>
              <a:gd name="T3" fmla="*/ 2147483647 h 21600"/>
              <a:gd name="T4" fmla="*/ 2147483647 w 9842"/>
              <a:gd name="T5" fmla="*/ 2147483647 h 21600"/>
              <a:gd name="T6" fmla="*/ 2147483647 w 9842"/>
              <a:gd name="T7" fmla="*/ 2147483647 h 21600"/>
              <a:gd name="T8" fmla="*/ 0 60000 65536"/>
              <a:gd name="T9" fmla="*/ 0 60000 65536"/>
              <a:gd name="T10" fmla="*/ 0 60000 65536"/>
              <a:gd name="T11" fmla="*/ 0 60000 65536"/>
              <a:gd name="T12" fmla="*/ 0 w 9842"/>
              <a:gd name="T13" fmla="*/ 0 h 21600"/>
              <a:gd name="T14" fmla="*/ 9842 w 9842"/>
              <a:gd name="T15" fmla="*/ 21600 h 21600"/>
            </a:gdLst>
            <a:ahLst/>
            <a:cxnLst>
              <a:cxn ang="T8">
                <a:pos x="T0" y="T1"/>
              </a:cxn>
              <a:cxn ang="T9">
                <a:pos x="T2" y="T3"/>
              </a:cxn>
              <a:cxn ang="T10">
                <a:pos x="T4" y="T5"/>
              </a:cxn>
              <a:cxn ang="T11">
                <a:pos x="T6" y="T7"/>
              </a:cxn>
            </a:cxnLst>
            <a:rect l="T12" t="T13" r="T14" b="T15"/>
            <a:pathLst>
              <a:path w="9842" h="21600">
                <a:moveTo>
                  <a:pt x="-1" y="0"/>
                </a:moveTo>
                <a:lnTo>
                  <a:pt x="9618" y="20"/>
                </a:lnTo>
                <a:cubicBezTo>
                  <a:pt x="12234" y="3620"/>
                  <a:pt x="-9366" y="6460"/>
                  <a:pt x="9533" y="21600"/>
                </a:cubicBezTo>
                <a:lnTo>
                  <a:pt x="-1" y="21600"/>
                </a:lnTo>
                <a:lnTo>
                  <a:pt x="-1" y="0"/>
                </a:lnTo>
                <a:close/>
              </a:path>
            </a:pathLst>
          </a:custGeom>
          <a:gradFill rotWithShape="0">
            <a:gsLst>
              <a:gs pos="0">
                <a:srgbClr val="003171">
                  <a:alpha val="20784"/>
                </a:srgbClr>
              </a:gs>
              <a:gs pos="100000">
                <a:srgbClr val="65A8FF">
                  <a:alpha val="20784"/>
                </a:srgbClr>
              </a:gs>
            </a:gsLst>
            <a:lin ang="0"/>
          </a:gradFill>
          <a:ln w="9525">
            <a:noFill/>
            <a:round/>
            <a:headEnd/>
            <a:tailEnd/>
          </a:ln>
        </p:spPr>
        <p:txBody>
          <a:bodyPr lIns="50798" tIns="50798" rIns="50798" bIns="50798" anchor="ctr">
            <a:prstTxWarp prst="textNoShape">
              <a:avLst/>
            </a:prstTxWarp>
          </a:bodyPr>
          <a:lstStyle/>
          <a:p>
            <a:endParaRPr lang="en-US"/>
          </a:p>
        </p:txBody>
      </p:sp>
      <p:sp>
        <p:nvSpPr>
          <p:cNvPr id="14345" name="Rectangle 6"/>
          <p:cNvSpPr>
            <a:spLocks noGrp="1" noChangeArrowheads="1"/>
          </p:cNvSpPr>
          <p:nvPr>
            <p:ph type="title"/>
          </p:nvPr>
        </p:nvSpPr>
        <p:spPr>
          <a:xfrm>
            <a:off x="246683" y="1613642"/>
            <a:ext cx="8665145" cy="1030941"/>
          </a:xfrm>
        </p:spPr>
        <p:txBody>
          <a:bodyPr lIns="88896" tIns="88896" rIns="88896" bIns="88896" anchor="b">
            <a:normAutofit fontScale="90000"/>
          </a:bodyPr>
          <a:lstStyle/>
          <a:p>
            <a:pPr marL="214305" defTabSz="914145"/>
            <a:r>
              <a:rPr lang="en-US" sz="3600" b="1" dirty="0" smtClean="0">
                <a:solidFill>
                  <a:srgbClr val="1E4649"/>
                </a:solidFill>
                <a:latin typeface="Trebuchet MS" charset="0"/>
                <a:ea typeface="Trebuchet MS" charset="0"/>
                <a:cs typeface="Trebuchet MS" charset="0"/>
                <a:sym typeface="Trebuchet MS" charset="0"/>
              </a:rPr>
              <a:t>Actualizing an Effective, Sustainable Science Data Infrastructure</a:t>
            </a:r>
            <a:endParaRPr lang="en-US" sz="3600" dirty="0">
              <a:solidFill>
                <a:srgbClr val="1E4649"/>
              </a:solidFill>
            </a:endParaRPr>
          </a:p>
        </p:txBody>
      </p:sp>
      <p:sp>
        <p:nvSpPr>
          <p:cNvPr id="14346" name="Rectangle 7"/>
          <p:cNvSpPr>
            <a:spLocks noGrp="1" noChangeArrowheads="1"/>
          </p:cNvSpPr>
          <p:nvPr>
            <p:ph idx="1"/>
          </p:nvPr>
        </p:nvSpPr>
        <p:spPr>
          <a:xfrm>
            <a:off x="602660" y="2631833"/>
            <a:ext cx="7987604" cy="925339"/>
          </a:xfrm>
        </p:spPr>
        <p:txBody>
          <a:bodyPr lIns="88896" tIns="88896" rIns="88896" bIns="88896" anchor="t">
            <a:normAutofit/>
          </a:bodyPr>
          <a:lstStyle/>
          <a:p>
            <a:pPr marL="107152" indent="0" algn="ctr" defTabSz="914145">
              <a:spcBef>
                <a:spcPct val="0"/>
              </a:spcBef>
              <a:buNone/>
            </a:pPr>
            <a:r>
              <a:rPr lang="en-US" b="1" dirty="0" smtClean="0">
                <a:solidFill>
                  <a:srgbClr val="1E4649"/>
                </a:solidFill>
                <a:latin typeface=""/>
              </a:rPr>
              <a:t>Session on Sustaining Data Centers </a:t>
            </a:r>
            <a:endParaRPr lang="en-US" b="1" dirty="0" smtClean="0">
              <a:solidFill>
                <a:srgbClr val="1E4649"/>
              </a:solidFill>
              <a:latin typeface=""/>
            </a:endParaRPr>
          </a:p>
          <a:p>
            <a:pPr marL="107152" indent="0" algn="ctr" defTabSz="914145">
              <a:spcBef>
                <a:spcPct val="0"/>
              </a:spcBef>
              <a:buNone/>
            </a:pPr>
            <a:r>
              <a:rPr lang="en-US" b="1" dirty="0" smtClean="0">
                <a:solidFill>
                  <a:srgbClr val="1E4649"/>
                </a:solidFill>
                <a:latin typeface=""/>
              </a:rPr>
              <a:t>for </a:t>
            </a:r>
            <a:r>
              <a:rPr lang="en-US" b="1" dirty="0" smtClean="0">
                <a:solidFill>
                  <a:srgbClr val="1E4649"/>
                </a:solidFill>
                <a:latin typeface=""/>
              </a:rPr>
              <a:t>Sustainable Research</a:t>
            </a:r>
            <a:endParaRPr lang="en-US" b="1" dirty="0">
              <a:solidFill>
                <a:srgbClr val="1E4649"/>
              </a:solidFill>
              <a:latin typeface=""/>
            </a:endParaRPr>
          </a:p>
        </p:txBody>
      </p:sp>
      <p:pic>
        <p:nvPicPr>
          <p:cNvPr id="10" name="Picture 9" descr="ESIP Logo.jpg"/>
          <p:cNvPicPr>
            <a:picLocks noChangeAspect="1"/>
          </p:cNvPicPr>
          <p:nvPr/>
        </p:nvPicPr>
        <p:blipFill>
          <a:blip r:embed="rId3">
            <a:alphaModFix/>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518047" y="-4464"/>
            <a:ext cx="6179749" cy="1439466"/>
          </a:xfrm>
          <a:prstGeom prst="rect">
            <a:avLst/>
          </a:prstGeom>
        </p:spPr>
      </p:pic>
      <p:sp>
        <p:nvSpPr>
          <p:cNvPr id="13" name="Subtitle 2"/>
          <p:cNvSpPr txBox="1">
            <a:spLocks/>
          </p:cNvSpPr>
          <p:nvPr/>
        </p:nvSpPr>
        <p:spPr>
          <a:xfrm>
            <a:off x="1322920" y="3690472"/>
            <a:ext cx="6999315" cy="343647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None/>
            </a:pPr>
            <a:r>
              <a:rPr lang="en-US" sz="2000" b="1" dirty="0"/>
              <a:t>Anne </a:t>
            </a:r>
            <a:r>
              <a:rPr lang="en-US" sz="2000" b="1" dirty="0" smtClean="0"/>
              <a:t>Wilson</a:t>
            </a:r>
            <a:r>
              <a:rPr lang="en-US" sz="2000" b="1" baseline="30000" dirty="0" smtClean="0"/>
              <a:t>1</a:t>
            </a:r>
            <a:r>
              <a:rPr lang="en-US" sz="2000" b="1" dirty="0" smtClean="0"/>
              <a:t>, </a:t>
            </a:r>
            <a:r>
              <a:rPr lang="en-US" sz="2000" b="1" dirty="0"/>
              <a:t>Robert R. Downs</a:t>
            </a:r>
            <a:r>
              <a:rPr lang="en-US" sz="2000" b="1" baseline="30000" dirty="0"/>
              <a:t>2</a:t>
            </a:r>
            <a:r>
              <a:rPr lang="en-US" sz="2000" b="1" dirty="0"/>
              <a:t>, Peter Fox</a:t>
            </a:r>
            <a:r>
              <a:rPr lang="en-US" sz="2000" b="1" baseline="30000" dirty="0"/>
              <a:t>3</a:t>
            </a:r>
            <a:r>
              <a:rPr lang="en-US" sz="2000" b="1" dirty="0"/>
              <a:t>, W. Christopher Lenhardt</a:t>
            </a:r>
            <a:r>
              <a:rPr lang="en-US" sz="2000" b="1" baseline="30000" dirty="0"/>
              <a:t>4</a:t>
            </a:r>
            <a:r>
              <a:rPr lang="en-US" sz="2000" b="1" dirty="0"/>
              <a:t>, William Michener</a:t>
            </a:r>
            <a:r>
              <a:rPr lang="en-US" sz="2000" b="1" baseline="30000" dirty="0"/>
              <a:t>5</a:t>
            </a:r>
            <a:r>
              <a:rPr lang="en-US" sz="2000" b="1" dirty="0"/>
              <a:t>, </a:t>
            </a:r>
            <a:r>
              <a:rPr lang="en-US" sz="2000" b="1" dirty="0" err="1"/>
              <a:t>Hampapuram</a:t>
            </a:r>
            <a:r>
              <a:rPr lang="en-US" sz="2000" b="1" dirty="0"/>
              <a:t> Ramapriyan</a:t>
            </a:r>
            <a:r>
              <a:rPr lang="en-US" sz="2000" b="1" baseline="30000" dirty="0"/>
              <a:t>6</a:t>
            </a:r>
            <a:r>
              <a:rPr lang="en-US" sz="2000" b="1" dirty="0"/>
              <a:t>, Erin Robinson</a:t>
            </a:r>
            <a:r>
              <a:rPr lang="en-US" sz="2000" b="1" baseline="30000" dirty="0"/>
              <a:t>7</a:t>
            </a:r>
            <a:r>
              <a:rPr lang="en-US" sz="2000" dirty="0"/>
              <a:t> </a:t>
            </a:r>
            <a:endParaRPr lang="en-US" sz="2000" dirty="0"/>
          </a:p>
          <a:p>
            <a:pPr marL="0" indent="0" algn="ctr">
              <a:lnSpc>
                <a:spcPct val="50000"/>
              </a:lnSpc>
              <a:buNone/>
            </a:pPr>
            <a:r>
              <a:rPr lang="en-US" sz="2000" dirty="0" err="1" smtClean="0"/>
              <a:t>SciDataCon</a:t>
            </a:r>
            <a:r>
              <a:rPr lang="en-US" sz="2000" dirty="0" smtClean="0"/>
              <a:t> </a:t>
            </a:r>
            <a:r>
              <a:rPr lang="en-US" sz="2000" dirty="0" smtClean="0"/>
              <a:t>2014, New </a:t>
            </a:r>
            <a:r>
              <a:rPr lang="en-US" sz="2000" dirty="0" err="1" smtClean="0"/>
              <a:t>Dehli</a:t>
            </a:r>
            <a:endParaRPr lang="en-US" sz="2000" dirty="0" smtClean="0"/>
          </a:p>
          <a:p>
            <a:pPr marL="0" indent="0" algn="ctr">
              <a:lnSpc>
                <a:spcPct val="50000"/>
              </a:lnSpc>
              <a:buNone/>
            </a:pPr>
            <a:r>
              <a:rPr lang="en-US" sz="2000" dirty="0" smtClean="0"/>
              <a:t>November 4, </a:t>
            </a:r>
            <a:r>
              <a:rPr lang="en-US" sz="2000" dirty="0" smtClean="0"/>
              <a:t>2014</a:t>
            </a:r>
          </a:p>
          <a:p>
            <a:pPr marL="0" indent="0">
              <a:lnSpc>
                <a:spcPct val="50000"/>
              </a:lnSpc>
              <a:spcBef>
                <a:spcPts val="1600"/>
              </a:spcBef>
              <a:buNone/>
            </a:pPr>
            <a:r>
              <a:rPr lang="en-US" sz="1000" i="1" baseline="30000" dirty="0" smtClean="0"/>
              <a:t>1</a:t>
            </a:r>
            <a:r>
              <a:rPr lang="en-US" sz="1000" i="1" dirty="0" smtClean="0"/>
              <a:t>Laboratory </a:t>
            </a:r>
            <a:r>
              <a:rPr lang="en-US" sz="1000" i="1" dirty="0"/>
              <a:t>for Atmospheric and Space Physics, 1234 Innovation Drive, Boulder, CO, 80303, USA.</a:t>
            </a:r>
            <a:endParaRPr lang="en-US" sz="1000" dirty="0"/>
          </a:p>
          <a:p>
            <a:pPr marL="0" indent="0">
              <a:lnSpc>
                <a:spcPct val="50000"/>
              </a:lnSpc>
              <a:spcBef>
                <a:spcPts val="400"/>
              </a:spcBef>
              <a:buNone/>
            </a:pPr>
            <a:r>
              <a:rPr lang="en-US" sz="1000" i="1" baseline="30000" dirty="0"/>
              <a:t>2</a:t>
            </a:r>
            <a:r>
              <a:rPr lang="en-US" sz="1000" i="1" dirty="0"/>
              <a:t>Center for International Earth Science Information Network, Columbia University, Palisades, New York.</a:t>
            </a:r>
            <a:endParaRPr lang="en-US" sz="1000" dirty="0"/>
          </a:p>
          <a:p>
            <a:pPr marL="0" indent="0">
              <a:lnSpc>
                <a:spcPct val="50000"/>
              </a:lnSpc>
              <a:spcBef>
                <a:spcPts val="400"/>
              </a:spcBef>
              <a:buNone/>
            </a:pPr>
            <a:r>
              <a:rPr lang="en-US" sz="1000" i="1" baseline="30000" dirty="0"/>
              <a:t>3</a:t>
            </a:r>
            <a:r>
              <a:rPr lang="en-US" sz="1000" i="1" dirty="0"/>
              <a:t>Renssalaer Polytechnic Institute, Troy, NY, USA.</a:t>
            </a:r>
            <a:endParaRPr lang="en-US" sz="1000" dirty="0"/>
          </a:p>
          <a:p>
            <a:pPr marL="0" indent="0">
              <a:lnSpc>
                <a:spcPct val="50000"/>
              </a:lnSpc>
              <a:spcBef>
                <a:spcPts val="400"/>
              </a:spcBef>
              <a:buNone/>
            </a:pPr>
            <a:r>
              <a:rPr lang="en-US" sz="1000" i="1" baseline="30000" dirty="0"/>
              <a:t>4</a:t>
            </a:r>
            <a:r>
              <a:rPr lang="en-US" sz="1000" i="1" dirty="0"/>
              <a:t>Renaissance Computing Institute, UNC Chapel Hill, NC, USA.</a:t>
            </a:r>
            <a:endParaRPr lang="en-US" sz="1000" dirty="0"/>
          </a:p>
          <a:p>
            <a:pPr marL="0" indent="0">
              <a:lnSpc>
                <a:spcPct val="50000"/>
              </a:lnSpc>
              <a:spcBef>
                <a:spcPts val="400"/>
              </a:spcBef>
              <a:buNone/>
            </a:pPr>
            <a:r>
              <a:rPr lang="en-US" sz="1000" i="1" baseline="30000" dirty="0"/>
              <a:t>5</a:t>
            </a:r>
            <a:r>
              <a:rPr lang="en-US" sz="1000" i="1" dirty="0"/>
              <a:t>University of New Mexico, Albuquerque, NM, USA.</a:t>
            </a:r>
            <a:endParaRPr lang="en-US" sz="1000" dirty="0"/>
          </a:p>
          <a:p>
            <a:pPr marL="0" indent="0">
              <a:lnSpc>
                <a:spcPct val="50000"/>
              </a:lnSpc>
              <a:spcBef>
                <a:spcPts val="400"/>
              </a:spcBef>
              <a:buNone/>
            </a:pPr>
            <a:r>
              <a:rPr lang="en-US" sz="1000" i="1" baseline="30000" dirty="0"/>
              <a:t>6</a:t>
            </a:r>
            <a:r>
              <a:rPr lang="en-US" sz="1000" i="1" dirty="0"/>
              <a:t>NASA Goddard Space Flight Center, Greenbelt, MD, USA.</a:t>
            </a:r>
            <a:endParaRPr lang="en-US" sz="1000" dirty="0"/>
          </a:p>
          <a:p>
            <a:pPr marL="0" indent="0">
              <a:lnSpc>
                <a:spcPct val="50000"/>
              </a:lnSpc>
              <a:spcBef>
                <a:spcPts val="400"/>
              </a:spcBef>
              <a:buNone/>
            </a:pPr>
            <a:r>
              <a:rPr lang="en-US" sz="1000" i="1" baseline="30000" dirty="0"/>
              <a:t>7</a:t>
            </a:r>
            <a:r>
              <a:rPr lang="en-US" sz="1000" i="1" dirty="0"/>
              <a:t>Foundation for Earth Science, Boulder, CO, USA.</a:t>
            </a:r>
            <a:endParaRPr lang="en-US" sz="1000" dirty="0"/>
          </a:p>
          <a:p>
            <a:pPr>
              <a:lnSpc>
                <a:spcPct val="50000"/>
              </a:lnSpc>
              <a:spcBef>
                <a:spcPts val="400"/>
              </a:spcBef>
            </a:pPr>
            <a:r>
              <a:rPr lang="en-US" sz="1000" dirty="0"/>
              <a:t>Email: </a:t>
            </a:r>
            <a:r>
              <a:rPr lang="en-US" sz="1000" dirty="0" err="1"/>
              <a:t>anne.wilson@lasp.colorado.edu</a:t>
            </a:r>
            <a:r>
              <a:rPr lang="en-US" sz="1000" dirty="0"/>
              <a:t> </a:t>
            </a:r>
            <a:endParaRPr lang="en-US" sz="1000" dirty="0"/>
          </a:p>
        </p:txBody>
      </p:sp>
    </p:spTree>
    <p:extLst>
      <p:ext uri="{BB962C8B-B14F-4D97-AF65-F5344CB8AC3E}">
        <p14:creationId xmlns:p14="http://schemas.microsoft.com/office/powerpoint/2010/main" val="39628150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892918" y="331691"/>
            <a:ext cx="8042276" cy="1336956"/>
          </a:xfrm>
        </p:spPr>
        <p:txBody>
          <a:bodyPr/>
          <a:lstStyle/>
          <a:p>
            <a:r>
              <a:rPr lang="en-US" dirty="0">
                <a:latin typeface="Helvetica Neue Light" charset="0"/>
                <a:ea typeface="ヒラギノ角ゴ ProN W3" charset="0"/>
                <a:cs typeface="ヒラギノ角ゴ ProN W3" charset="0"/>
              </a:rPr>
              <a:t>Save the Date – ESIP Winter Meeting!</a:t>
            </a:r>
          </a:p>
        </p:txBody>
      </p:sp>
      <p:sp>
        <p:nvSpPr>
          <p:cNvPr id="20482" name="Content Placeholder 3"/>
          <p:cNvSpPr>
            <a:spLocks noGrp="1"/>
          </p:cNvSpPr>
          <p:nvPr>
            <p:ph sz="half" idx="2"/>
          </p:nvPr>
        </p:nvSpPr>
        <p:spPr>
          <a:xfrm>
            <a:off x="3286125" y="1858248"/>
            <a:ext cx="5857875" cy="3864223"/>
          </a:xfrm>
        </p:spPr>
        <p:txBody>
          <a:bodyPr/>
          <a:lstStyle/>
          <a:p>
            <a:r>
              <a:rPr lang="en-US" dirty="0">
                <a:solidFill>
                  <a:srgbClr val="000000"/>
                </a:solidFill>
                <a:latin typeface="Helvetica Neue" charset="0"/>
                <a:ea typeface="ヒラギノ角ゴ ProN W3" charset="0"/>
                <a:cs typeface="ヒラギノ角ゴ ProN W3" charset="0"/>
              </a:rPr>
              <a:t>When: January 6-8, 2015</a:t>
            </a:r>
          </a:p>
          <a:p>
            <a:r>
              <a:rPr lang="en-US" dirty="0">
                <a:solidFill>
                  <a:srgbClr val="000000"/>
                </a:solidFill>
                <a:latin typeface="Helvetica Neue" charset="0"/>
                <a:ea typeface="ヒラギノ角ゴ ProN W3" charset="0"/>
                <a:cs typeface="ヒラギノ角ゴ ProN W3" charset="0"/>
              </a:rPr>
              <a:t>Where: Renaissance </a:t>
            </a:r>
            <a:r>
              <a:rPr lang="en-US" dirty="0" err="1">
                <a:solidFill>
                  <a:srgbClr val="000000"/>
                </a:solidFill>
                <a:latin typeface="Helvetica Neue" charset="0"/>
                <a:ea typeface="ヒラギノ角ゴ ProN W3" charset="0"/>
                <a:cs typeface="ヒラギノ角ゴ ProN W3" charset="0"/>
              </a:rPr>
              <a:t>Dupont</a:t>
            </a:r>
            <a:r>
              <a:rPr lang="en-US" dirty="0">
                <a:solidFill>
                  <a:srgbClr val="000000"/>
                </a:solidFill>
                <a:latin typeface="Helvetica Neue" charset="0"/>
                <a:ea typeface="ヒラギノ角ゴ ProN W3" charset="0"/>
                <a:cs typeface="ヒラギノ角ゴ ProN W3" charset="0"/>
              </a:rPr>
              <a:t> Circle, Washington, D.C.</a:t>
            </a:r>
          </a:p>
          <a:p>
            <a:r>
              <a:rPr lang="en-US" dirty="0">
                <a:solidFill>
                  <a:srgbClr val="000000"/>
                </a:solidFill>
                <a:latin typeface="Helvetica Neue" charset="0"/>
                <a:ea typeface="ヒラギノ角ゴ ProN W3" charset="0"/>
                <a:cs typeface="ヒラギノ角ゴ ProN W3" charset="0"/>
              </a:rPr>
              <a:t>Theme: </a:t>
            </a:r>
            <a:r>
              <a:rPr lang="en-US" i="1" dirty="0">
                <a:solidFill>
                  <a:srgbClr val="000000"/>
                </a:solidFill>
                <a:latin typeface="Helvetica Neue" charset="0"/>
                <a:ea typeface="ヒラギノ角ゴ ProN W3" charset="0"/>
                <a:cs typeface="ヒラギノ角ゴ ProN W3" charset="0"/>
              </a:rPr>
              <a:t>Earth Science and Data in Support of Food Resilience: Climate, Energy, Water Nexus</a:t>
            </a:r>
          </a:p>
          <a:p>
            <a:r>
              <a:rPr lang="en-US" dirty="0">
                <a:solidFill>
                  <a:srgbClr val="000000"/>
                </a:solidFill>
                <a:latin typeface="Helvetica Neue" charset="0"/>
                <a:ea typeface="ヒラギノ角ゴ ProN W3" charset="0"/>
                <a:cs typeface="ヒラギノ角ゴ ProN W3" charset="0"/>
              </a:rPr>
              <a:t>Details: </a:t>
            </a:r>
            <a:r>
              <a:rPr lang="en-US" dirty="0">
                <a:solidFill>
                  <a:srgbClr val="000000"/>
                </a:solidFill>
                <a:latin typeface="Helvetica Neue" charset="0"/>
                <a:ea typeface="ヒラギノ角ゴ ProN W3" charset="0"/>
                <a:cs typeface="ヒラギノ角ゴ ProN W3" charset="0"/>
                <a:hlinkClick r:id="rId3"/>
              </a:rPr>
              <a:t>http://commons.esipfed.org/2015WinterMeeting</a:t>
            </a:r>
            <a:endParaRPr lang="en-US" dirty="0">
              <a:solidFill>
                <a:srgbClr val="000000"/>
              </a:solidFill>
              <a:latin typeface="Helvetica Neue" charset="0"/>
              <a:ea typeface="ヒラギノ角ゴ ProN W3" charset="0"/>
              <a:cs typeface="ヒラギノ角ゴ ProN W3" charset="0"/>
            </a:endParaRPr>
          </a:p>
          <a:p>
            <a:r>
              <a:rPr lang="en-US" dirty="0">
                <a:solidFill>
                  <a:srgbClr val="000000"/>
                </a:solidFill>
                <a:latin typeface="Helvetica Neue" charset="0"/>
                <a:ea typeface="ヒラギノ角ゴ ProN W3" charset="0"/>
                <a:cs typeface="ヒラギノ角ゴ ProN W3" charset="0"/>
              </a:rPr>
              <a:t>Early Registration ends December 15, 2014</a:t>
            </a:r>
          </a:p>
        </p:txBody>
      </p:sp>
      <p:pic>
        <p:nvPicPr>
          <p:cNvPr id="20483" name="Content Placeholder 2"/>
          <p:cNvPicPr>
            <a:picLocks noGrp="1" noChangeAspect="1"/>
          </p:cNvPicPr>
          <p:nvPr>
            <p:ph sz="half" idx="1"/>
          </p:nvPr>
        </p:nvPicPr>
        <p:blipFill>
          <a:blip r:embed="rId4">
            <a:extLst>
              <a:ext uri="{28A0092B-C50C-407E-A947-70E740481C1C}">
                <a14:useLocalDpi xmlns:a14="http://schemas.microsoft.com/office/drawing/2010/main" val="0"/>
              </a:ext>
            </a:extLst>
          </a:blip>
          <a:srcRect l="19083" r="19083"/>
          <a:stretch>
            <a:fillRect/>
          </a:stretch>
        </p:blipFill>
        <p:spPr>
          <a:xfrm>
            <a:off x="640895" y="2272414"/>
            <a:ext cx="2332399" cy="2615566"/>
          </a:xfrm>
        </p:spPr>
      </p:pic>
      <p:sp>
        <p:nvSpPr>
          <p:cNvPr id="5" name="AutoShape 1"/>
          <p:cNvSpPr>
            <a:spLocks/>
          </p:cNvSpPr>
          <p:nvPr/>
        </p:nvSpPr>
        <p:spPr bwMode="auto">
          <a:xfrm rot="10800000" flipH="1">
            <a:off x="-8930" y="-19406"/>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60814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275" y="690275"/>
            <a:ext cx="8042276" cy="1336956"/>
          </a:xfrm>
        </p:spPr>
        <p:txBody>
          <a:bodyPr/>
          <a:lstStyle/>
          <a:p>
            <a:r>
              <a:rPr lang="en-US" dirty="0" smtClean="0"/>
              <a:t>Data Study Working Group</a:t>
            </a:r>
            <a:endParaRPr lang="en-US" dirty="0"/>
          </a:p>
        </p:txBody>
      </p:sp>
      <p:sp>
        <p:nvSpPr>
          <p:cNvPr id="5" name="Content Placeholder 2"/>
          <p:cNvSpPr>
            <a:spLocks noGrp="1"/>
          </p:cNvSpPr>
          <p:nvPr>
            <p:ph idx="1"/>
          </p:nvPr>
        </p:nvSpPr>
        <p:spPr>
          <a:xfrm>
            <a:off x="549275" y="2646083"/>
            <a:ext cx="8042276" cy="1791446"/>
          </a:xfrm>
        </p:spPr>
        <p:txBody>
          <a:bodyPr>
            <a:normAutofit/>
          </a:bodyPr>
          <a:lstStyle/>
          <a:p>
            <a:r>
              <a:rPr lang="en-US" dirty="0" smtClean="0"/>
              <a:t>Cluster formed January 2013</a:t>
            </a:r>
          </a:p>
          <a:p>
            <a:r>
              <a:rPr lang="en-US" dirty="0" smtClean="0"/>
              <a:t>Became a Working Group Fall 2013</a:t>
            </a:r>
          </a:p>
          <a:p>
            <a:r>
              <a:rPr lang="en-US" dirty="0" smtClean="0"/>
              <a:t>Goal: a unified vision and plan for research data</a:t>
            </a:r>
            <a:endParaRPr lang="en-US" dirty="0"/>
          </a:p>
        </p:txBody>
      </p:sp>
      <p:sp>
        <p:nvSpPr>
          <p:cNvPr id="6"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7" name="Picture 6" descr="ESIP Logo.jpg"/>
          <p:cNvPicPr>
            <a:picLocks noChangeAspect="1"/>
          </p:cNvPicPr>
          <p:nvPr/>
        </p:nvPicPr>
        <p:blipFill>
          <a:blip r:embed="rId2">
            <a:alphaModFix/>
          </a:blip>
          <a:stretch>
            <a:fillRect/>
          </a:stretch>
        </p:blipFill>
        <p:spPr>
          <a:xfrm>
            <a:off x="5872873" y="90570"/>
            <a:ext cx="3196422" cy="803672"/>
          </a:xfrm>
          <a:prstGeom prst="rect">
            <a:avLst/>
          </a:prstGeom>
        </p:spPr>
      </p:pic>
    </p:spTree>
    <p:extLst>
      <p:ext uri="{BB962C8B-B14F-4D97-AF65-F5344CB8AC3E}">
        <p14:creationId xmlns:p14="http://schemas.microsoft.com/office/powerpoint/2010/main" val="31055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50468" y="360174"/>
            <a:ext cx="9321784" cy="503019"/>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2700" dirty="0">
                <a:solidFill>
                  <a:schemeClr val="accent1"/>
                </a:solidFill>
              </a:rPr>
              <a:t>We’ve been talking about ‘the data problem’ for years!</a:t>
            </a:r>
          </a:p>
        </p:txBody>
      </p:sp>
      <p:sp>
        <p:nvSpPr>
          <p:cNvPr id="86" name="Shape 86"/>
          <p:cNvSpPr/>
          <p:nvPr/>
        </p:nvSpPr>
        <p:spPr>
          <a:xfrm>
            <a:off x="214312" y="1152074"/>
            <a:ext cx="5777508" cy="85696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2400"/>
            </a:lvl1pPr>
          </a:lstStyle>
          <a:p>
            <a:pPr lvl="0">
              <a:defRPr sz="1800"/>
            </a:pPr>
            <a:r>
              <a:rPr sz="1700"/>
              <a:t>NSB Report: “Long-lived Data Collections: Enabling Research and Education in the 21st Century,” Sept 2005</a:t>
            </a:r>
          </a:p>
        </p:txBody>
      </p:sp>
      <p:sp>
        <p:nvSpPr>
          <p:cNvPr id="87" name="Shape 87"/>
          <p:cNvSpPr/>
          <p:nvPr/>
        </p:nvSpPr>
        <p:spPr>
          <a:xfrm>
            <a:off x="937617" y="1893094"/>
            <a:ext cx="5295305" cy="117871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defTabSz="457200">
              <a:defRPr sz="2550" b="1">
                <a:latin typeface="Helvetica"/>
                <a:ea typeface="Helvetica"/>
                <a:cs typeface="Helvetica"/>
                <a:sym typeface="Helvetica"/>
              </a:defRPr>
            </a:lvl1pPr>
          </a:lstStyle>
          <a:p>
            <a:pPr lvl="0">
              <a:defRPr sz="1800" b="0"/>
            </a:pPr>
            <a:r>
              <a:rPr sz="1800"/>
              <a:t>“We have a shared responsibility to create and implement strategies to realize the full potential of digital information for present and future generations.” –eGY Declaration, 2007</a:t>
            </a:r>
          </a:p>
        </p:txBody>
      </p:sp>
      <p:pic>
        <p:nvPicPr>
          <p:cNvPr id="88" name="NSB Long-lived Data Collections.jpg"/>
          <p:cNvPicPr/>
          <p:nvPr/>
        </p:nvPicPr>
        <p:blipFill>
          <a:blip r:embed="rId3">
            <a:extLst/>
          </a:blip>
          <a:stretch>
            <a:fillRect/>
          </a:stretch>
        </p:blipFill>
        <p:spPr>
          <a:xfrm>
            <a:off x="6393657" y="955477"/>
            <a:ext cx="1089712" cy="1419821"/>
          </a:xfrm>
          <a:prstGeom prst="rect">
            <a:avLst/>
          </a:prstGeom>
          <a:ln w="12700">
            <a:miter lim="400000"/>
          </a:ln>
        </p:spPr>
      </p:pic>
      <p:sp>
        <p:nvSpPr>
          <p:cNvPr id="89" name="Shape 89"/>
          <p:cNvSpPr/>
          <p:nvPr/>
        </p:nvSpPr>
        <p:spPr>
          <a:xfrm>
            <a:off x="-1239" y="5459324"/>
            <a:ext cx="2652118" cy="111857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2400"/>
            </a:lvl1pPr>
          </a:lstStyle>
          <a:p>
            <a:pPr lvl="0">
              <a:defRPr sz="1800"/>
            </a:pPr>
            <a:r>
              <a:rPr sz="1700"/>
              <a:t>NSF: “Changing the Conduct of Science in the Information Age” 2011</a:t>
            </a:r>
          </a:p>
        </p:txBody>
      </p:sp>
      <p:pic>
        <p:nvPicPr>
          <p:cNvPr id="90" name="NSF Changing the Conduct of Science.gif"/>
          <p:cNvPicPr/>
          <p:nvPr/>
        </p:nvPicPr>
        <p:blipFill>
          <a:blip r:embed="rId4">
            <a:extLst/>
          </a:blip>
          <a:stretch>
            <a:fillRect/>
          </a:stretch>
        </p:blipFill>
        <p:spPr>
          <a:xfrm>
            <a:off x="2750344" y="5400873"/>
            <a:ext cx="678656" cy="877227"/>
          </a:xfrm>
          <a:prstGeom prst="rect">
            <a:avLst/>
          </a:prstGeom>
          <a:ln w="12700">
            <a:solidFill/>
            <a:miter lim="400000"/>
          </a:ln>
        </p:spPr>
      </p:pic>
      <p:pic>
        <p:nvPicPr>
          <p:cNvPr id="91" name="0700 eGY_Declaration.png"/>
          <p:cNvPicPr/>
          <p:nvPr/>
        </p:nvPicPr>
        <p:blipFill>
          <a:blip r:embed="rId5">
            <a:extLst/>
          </a:blip>
          <a:stretch>
            <a:fillRect/>
          </a:stretch>
        </p:blipFill>
        <p:spPr>
          <a:xfrm>
            <a:off x="7639610" y="2479476"/>
            <a:ext cx="1307938" cy="1482329"/>
          </a:xfrm>
          <a:prstGeom prst="rect">
            <a:avLst/>
          </a:prstGeom>
          <a:ln w="12700">
            <a:miter lim="400000"/>
          </a:ln>
        </p:spPr>
      </p:pic>
      <p:sp>
        <p:nvSpPr>
          <p:cNvPr id="92" name="Shape 92"/>
          <p:cNvSpPr/>
          <p:nvPr/>
        </p:nvSpPr>
        <p:spPr>
          <a:xfrm>
            <a:off x="312539" y="4724797"/>
            <a:ext cx="5170289" cy="533796"/>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defTabSz="321457">
              <a:spcBef>
                <a:spcPts val="70"/>
              </a:spcBef>
              <a:defRPr sz="1800"/>
            </a:pPr>
            <a:r>
              <a:rPr sz="1000" i="1">
                <a:latin typeface="Helvetica"/>
                <a:ea typeface="Helvetica"/>
                <a:cs typeface="Helvetica"/>
                <a:sym typeface="Helvetica"/>
              </a:rPr>
              <a:t>"Harnessing the Power of Digital Data for Science and Society"</a:t>
            </a:r>
            <a:r>
              <a:rPr sz="1000">
                <a:latin typeface="Helvetica"/>
                <a:ea typeface="Helvetica"/>
                <a:cs typeface="Helvetica"/>
                <a:sym typeface="Helvetica"/>
              </a:rPr>
              <a:t>, Report of the Interagency Working Group on Digital Data to the Committee on Science of the National Science and Technology Council, January 2009</a:t>
            </a:r>
          </a:p>
        </p:txBody>
      </p:sp>
      <p:pic>
        <p:nvPicPr>
          <p:cNvPr id="93" name="BRTF Sustaining the Digital Investment Final Report.gif"/>
          <p:cNvPicPr/>
          <p:nvPr/>
        </p:nvPicPr>
        <p:blipFill>
          <a:blip r:embed="rId6">
            <a:extLst/>
          </a:blip>
          <a:stretch>
            <a:fillRect/>
          </a:stretch>
        </p:blipFill>
        <p:spPr>
          <a:xfrm>
            <a:off x="5973961" y="3295055"/>
            <a:ext cx="1017984" cy="1316248"/>
          </a:xfrm>
          <a:prstGeom prst="rect">
            <a:avLst/>
          </a:prstGeom>
          <a:ln w="12700">
            <a:miter lim="400000"/>
          </a:ln>
        </p:spPr>
      </p:pic>
      <p:sp>
        <p:nvSpPr>
          <p:cNvPr id="94" name="Shape 94"/>
          <p:cNvSpPr/>
          <p:nvPr/>
        </p:nvSpPr>
        <p:spPr>
          <a:xfrm>
            <a:off x="1509117" y="3670102"/>
            <a:ext cx="4152305" cy="82153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defTabSz="457200">
              <a:spcBef>
                <a:spcPts val="1000"/>
              </a:spcBef>
              <a:defRPr sz="1700">
                <a:solidFill>
                  <a:srgbClr val="0B7A5B"/>
                </a:solidFill>
                <a:latin typeface="Verdana"/>
                <a:ea typeface="Verdana"/>
                <a:cs typeface="Verdana"/>
                <a:sym typeface="Verdana"/>
              </a:defRPr>
            </a:lvl1pPr>
          </a:lstStyle>
          <a:p>
            <a:pPr lvl="0">
              <a:defRPr sz="1800">
                <a:solidFill>
                  <a:srgbClr val="000000"/>
                </a:solidFill>
              </a:defRPr>
            </a:pPr>
            <a:r>
              <a:rPr sz="1200"/>
              <a:t>“Sustainable economics for a digital planet: Ensuring long term access to digital information”, The Blue Ribbon Task Force on Sustainable Digital Preservation and Access, 2010</a:t>
            </a:r>
          </a:p>
        </p:txBody>
      </p:sp>
      <p:sp>
        <p:nvSpPr>
          <p:cNvPr id="95" name="Shape 95"/>
          <p:cNvSpPr/>
          <p:nvPr/>
        </p:nvSpPr>
        <p:spPr>
          <a:xfrm>
            <a:off x="4339828" y="5385594"/>
            <a:ext cx="4286250" cy="533796"/>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defTabSz="457200">
              <a:spcBef>
                <a:spcPts val="100"/>
              </a:spcBef>
              <a:defRPr sz="1400">
                <a:latin typeface="Helvetica"/>
                <a:ea typeface="Helvetica"/>
                <a:cs typeface="Helvetica"/>
                <a:sym typeface="Helvetica"/>
              </a:defRPr>
            </a:lvl1pPr>
          </a:lstStyle>
          <a:p>
            <a:pPr lvl="0">
              <a:defRPr sz="1800"/>
            </a:pPr>
            <a:r>
              <a:rPr sz="1000"/>
              <a:t>"Harnessing the Power of Digital Data: Taking the Next Step", Scientific Data Management (SDM) for Government Agencies: Report from the Workshop to Improve SDM, July 2010</a:t>
            </a:r>
          </a:p>
        </p:txBody>
      </p:sp>
      <p:sp>
        <p:nvSpPr>
          <p:cNvPr id="96" name="Shape 96"/>
          <p:cNvSpPr/>
          <p:nvPr/>
        </p:nvSpPr>
        <p:spPr>
          <a:xfrm>
            <a:off x="258961" y="994271"/>
            <a:ext cx="5828540"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defTabSz="321457">
              <a:spcBef>
                <a:spcPts val="70"/>
              </a:spcBef>
              <a:defRPr sz="1800"/>
            </a:pPr>
            <a:r>
              <a:rPr sz="1000" i="1">
                <a:latin typeface="Helvetica"/>
                <a:ea typeface="Helvetica"/>
                <a:cs typeface="Helvetica"/>
                <a:sym typeface="Helvetica"/>
              </a:rPr>
              <a:t>"Priority Area Assessment on Scientific Data and Information"</a:t>
            </a:r>
            <a:r>
              <a:rPr sz="1000">
                <a:latin typeface="Helvetica"/>
                <a:ea typeface="Helvetica"/>
                <a:cs typeface="Helvetica"/>
                <a:sym typeface="Helvetica"/>
              </a:rPr>
              <a:t>, International Council for Science, 2004</a:t>
            </a:r>
          </a:p>
        </p:txBody>
      </p:sp>
      <p:sp>
        <p:nvSpPr>
          <p:cNvPr id="97" name="Shape 97"/>
          <p:cNvSpPr/>
          <p:nvPr/>
        </p:nvSpPr>
        <p:spPr>
          <a:xfrm>
            <a:off x="276820" y="3144243"/>
            <a:ext cx="3366492" cy="533796"/>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defTabSz="321457">
              <a:spcBef>
                <a:spcPts val="70"/>
              </a:spcBef>
              <a:defRPr sz="1800"/>
            </a:pPr>
            <a:r>
              <a:rPr sz="1000" i="1">
                <a:latin typeface="Helvetica"/>
                <a:ea typeface="Helvetica"/>
                <a:cs typeface="Helvetica"/>
                <a:sym typeface="Helvetica"/>
              </a:rPr>
              <a:t>"Report from the ad hoc Strategic Committee on Information and Data"</a:t>
            </a:r>
            <a:r>
              <a:rPr sz="1000">
                <a:latin typeface="Helvetica"/>
                <a:ea typeface="Helvetica"/>
                <a:cs typeface="Helvetica"/>
                <a:sym typeface="Helvetica"/>
              </a:rPr>
              <a:t>, International Council for Science, June 2008</a:t>
            </a:r>
          </a:p>
        </p:txBody>
      </p:sp>
      <p:sp>
        <p:nvSpPr>
          <p:cNvPr id="98" name="Shape 98"/>
          <p:cNvSpPr/>
          <p:nvPr/>
        </p:nvSpPr>
        <p:spPr>
          <a:xfrm>
            <a:off x="3884414" y="6266211"/>
            <a:ext cx="4768453" cy="37990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defTabSz="321457">
              <a:spcBef>
                <a:spcPts val="70"/>
              </a:spcBef>
              <a:defRPr sz="1800"/>
            </a:pPr>
            <a:r>
              <a:rPr sz="1000" i="1">
                <a:latin typeface="Helvetica"/>
                <a:ea typeface="Helvetica"/>
                <a:cs typeface="Helvetica"/>
                <a:sym typeface="Helvetica"/>
              </a:rPr>
              <a:t>"Report of the Ad-hoc Strategic Coordinating Committee on Information and Data (SCCID Report)"</a:t>
            </a:r>
            <a:r>
              <a:rPr sz="1000">
                <a:latin typeface="Helvetica"/>
                <a:ea typeface="Helvetica"/>
                <a:cs typeface="Helvetica"/>
                <a:sym typeface="Helvetica"/>
              </a:rPr>
              <a:t>, International Council for Science, April 2011</a:t>
            </a:r>
          </a:p>
        </p:txBody>
      </p:sp>
      <p:sp>
        <p:nvSpPr>
          <p:cNvPr id="99" name="Shape 99"/>
          <p:cNvSpPr/>
          <p:nvPr/>
        </p:nvSpPr>
        <p:spPr>
          <a:xfrm>
            <a:off x="482204" y="101303"/>
            <a:ext cx="8355148"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defTabSz="457200">
              <a:spcBef>
                <a:spcPts val="100"/>
              </a:spcBef>
              <a:defRPr sz="1400">
                <a:latin typeface="Helvetica"/>
                <a:ea typeface="Helvetica"/>
                <a:cs typeface="Helvetica"/>
                <a:sym typeface="Helvetica"/>
              </a:defRPr>
            </a:lvl1pPr>
          </a:lstStyle>
          <a:p>
            <a:pPr lvl="0">
              <a:defRPr sz="1800"/>
            </a:pPr>
            <a:r>
              <a:rPr sz="1000"/>
              <a:t>National Research Council. Geoscience Data and Collections: National Resources in Peril. Washington, DC: The National Academies Press, 2002</a:t>
            </a:r>
          </a:p>
        </p:txBody>
      </p:sp>
      <p:sp>
        <p:nvSpPr>
          <p:cNvPr id="17"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970661612"/>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652568" y="1492611"/>
            <a:ext cx="8367117" cy="4490264"/>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marL="344227" marR="321457" indent="-160281" defTabSz="321457">
              <a:defRPr sz="1800"/>
            </a:pPr>
            <a:r>
              <a:rPr sz="1900" dirty="0">
                <a:latin typeface="Arial"/>
                <a:ea typeface="Arial"/>
                <a:cs typeface="Arial"/>
                <a:sym typeface="Arial"/>
              </a:rPr>
              <a:t>●</a:t>
            </a:r>
            <a:r>
              <a:rPr sz="1900" dirty="0">
                <a:latin typeface="Calibri"/>
                <a:ea typeface="Calibri"/>
                <a:cs typeface="Calibri"/>
                <a:sym typeface="Calibri"/>
              </a:rPr>
              <a:t>The Blue Ribbon Task Force on Sustainable Digital Preservation and Access </a:t>
            </a:r>
          </a:p>
          <a:p>
            <a:pPr marL="344227" marR="321457" indent="-160281" defTabSz="321457">
              <a:defRPr sz="1800"/>
            </a:pPr>
            <a:r>
              <a:rPr sz="1900" dirty="0">
                <a:latin typeface="Arial"/>
                <a:ea typeface="Arial"/>
                <a:cs typeface="Arial"/>
                <a:sym typeface="Arial"/>
              </a:rPr>
              <a:t>●</a:t>
            </a:r>
            <a:r>
              <a:rPr sz="1900" dirty="0">
                <a:latin typeface="Calibri"/>
                <a:ea typeface="Calibri"/>
                <a:cs typeface="Calibri"/>
                <a:sym typeface="Calibri"/>
              </a:rPr>
              <a:t>Data.gov</a:t>
            </a:r>
          </a:p>
          <a:p>
            <a:pPr marL="344227" marR="321457" indent="-160281" defTabSz="321457">
              <a:defRPr sz="1800"/>
            </a:pPr>
            <a:r>
              <a:rPr sz="1900" dirty="0">
                <a:latin typeface="Arial"/>
                <a:ea typeface="Arial"/>
                <a:cs typeface="Arial"/>
                <a:sym typeface="Arial"/>
              </a:rPr>
              <a:t>●</a:t>
            </a:r>
            <a:r>
              <a:rPr sz="1900" dirty="0">
                <a:latin typeface="Calibri"/>
                <a:ea typeface="Calibri"/>
                <a:cs typeface="Calibri"/>
                <a:sym typeface="Calibri"/>
              </a:rPr>
              <a:t>EarthCube</a:t>
            </a:r>
          </a:p>
          <a:p>
            <a:pPr marL="183945" marR="321457" defTabSz="321457">
              <a:buSzPct val="125000"/>
              <a:buChar char="•"/>
              <a:defRPr sz="1800"/>
            </a:pPr>
            <a:r>
              <a:rPr sz="1900" dirty="0">
                <a:latin typeface="Calibri"/>
                <a:ea typeface="Calibri"/>
                <a:cs typeface="Calibri"/>
                <a:sym typeface="Calibri"/>
              </a:rPr>
              <a:t>ESIP</a:t>
            </a:r>
          </a:p>
          <a:p>
            <a:pPr marL="183945" marR="321457" defTabSz="321457">
              <a:buSzPct val="125000"/>
              <a:buChar char="•"/>
              <a:defRPr sz="1800"/>
            </a:pPr>
            <a:r>
              <a:rPr sz="1900" dirty="0">
                <a:latin typeface="Calibri"/>
                <a:ea typeface="Calibri"/>
                <a:cs typeface="Calibri"/>
                <a:sym typeface="Calibri"/>
              </a:rPr>
              <a:t>eGy Declaration</a:t>
            </a:r>
          </a:p>
          <a:p>
            <a:pPr marL="344227" marR="321457" indent="-160281" defTabSz="321457">
              <a:defRPr sz="1800"/>
            </a:pPr>
            <a:r>
              <a:rPr sz="1900" dirty="0">
                <a:latin typeface="Arial"/>
                <a:ea typeface="Arial"/>
                <a:cs typeface="Arial"/>
                <a:sym typeface="Arial"/>
              </a:rPr>
              <a:t>●</a:t>
            </a:r>
            <a:r>
              <a:rPr sz="1900" dirty="0">
                <a:latin typeface="Calibri"/>
                <a:ea typeface="Calibri"/>
                <a:cs typeface="Calibri"/>
                <a:sym typeface="Calibri"/>
              </a:rPr>
              <a:t>National Research Council </a:t>
            </a:r>
          </a:p>
          <a:p>
            <a:pPr marL="344227" marR="321457" indent="-160281" defTabSz="321457">
              <a:defRPr sz="1800"/>
            </a:pPr>
            <a:r>
              <a:rPr sz="1900" dirty="0">
                <a:latin typeface="Arial"/>
                <a:ea typeface="Arial"/>
                <a:cs typeface="Arial"/>
                <a:sym typeface="Arial"/>
              </a:rPr>
              <a:t>●</a:t>
            </a:r>
            <a:r>
              <a:rPr sz="1900" dirty="0">
                <a:latin typeface="Calibri"/>
                <a:ea typeface="Calibri"/>
                <a:cs typeface="Calibri"/>
                <a:sym typeface="Calibri"/>
              </a:rPr>
              <a:t>NASA’s Earth Science Data System Working Groups</a:t>
            </a:r>
            <a:endParaRPr sz="1900" dirty="0">
              <a:latin typeface="Arial"/>
              <a:ea typeface="Arial"/>
              <a:cs typeface="Arial"/>
              <a:sym typeface="Arial"/>
            </a:endParaRPr>
          </a:p>
          <a:p>
            <a:pPr marL="344227" marR="321457" indent="-160281" defTabSz="321457">
              <a:defRPr sz="1800"/>
            </a:pPr>
            <a:r>
              <a:rPr sz="1900" dirty="0">
                <a:latin typeface="Arial"/>
                <a:ea typeface="Arial"/>
                <a:cs typeface="Arial"/>
                <a:sym typeface="Arial"/>
              </a:rPr>
              <a:t>●</a:t>
            </a:r>
            <a:r>
              <a:rPr sz="1900" dirty="0">
                <a:latin typeface="Calibri"/>
                <a:ea typeface="Calibri"/>
                <a:cs typeface="Calibri"/>
                <a:sym typeface="Calibri"/>
              </a:rPr>
              <a:t>National Consortium for Data Science</a:t>
            </a:r>
          </a:p>
          <a:p>
            <a:pPr marL="183945" marR="321457" defTabSz="321457">
              <a:buSzPct val="125000"/>
              <a:buChar char="•"/>
              <a:defRPr sz="1800"/>
            </a:pPr>
            <a:r>
              <a:rPr sz="1900" dirty="0">
                <a:latin typeface="Calibri"/>
                <a:ea typeface="Calibri"/>
                <a:cs typeface="Calibri"/>
                <a:sym typeface="Calibri"/>
              </a:rPr>
              <a:t>NOAA’s Environmental Data Management Committee</a:t>
            </a:r>
          </a:p>
          <a:p>
            <a:pPr marL="344227" marR="321457" indent="-160281" defTabSz="321457">
              <a:defRPr sz="1800"/>
            </a:pPr>
            <a:r>
              <a:rPr sz="1900" dirty="0">
                <a:latin typeface="Arial"/>
                <a:ea typeface="Arial"/>
                <a:cs typeface="Arial"/>
                <a:sym typeface="Arial"/>
              </a:rPr>
              <a:t>●OSTP declaration</a:t>
            </a:r>
          </a:p>
          <a:p>
            <a:pPr marL="183945" marR="321457" defTabSz="321457">
              <a:buSzPct val="125000"/>
              <a:buChar char="•"/>
              <a:defRPr sz="1800"/>
            </a:pPr>
            <a:r>
              <a:rPr sz="1900" dirty="0">
                <a:latin typeface="Calibri"/>
                <a:ea typeface="Calibri"/>
                <a:cs typeface="Calibri"/>
                <a:sym typeface="Calibri"/>
              </a:rPr>
              <a:t>Research Data Alliance</a:t>
            </a:r>
          </a:p>
          <a:p>
            <a:pPr marL="344227" marR="321457" indent="-160281" defTabSz="321457">
              <a:spcBef>
                <a:spcPts val="844"/>
              </a:spcBef>
              <a:defRPr sz="1800"/>
            </a:pPr>
            <a:r>
              <a:rPr sz="1900" dirty="0" smtClean="0">
                <a:latin typeface="Arial"/>
                <a:ea typeface="Arial"/>
                <a:cs typeface="Arial"/>
                <a:sym typeface="Arial"/>
              </a:rPr>
              <a:t>●</a:t>
            </a:r>
            <a:r>
              <a:rPr lang="en-US" sz="1900" dirty="0" smtClean="0">
                <a:latin typeface="Calibri"/>
                <a:ea typeface="Calibri"/>
                <a:cs typeface="Calibri"/>
                <a:sym typeface="Calibri"/>
              </a:rPr>
              <a:t>DataNet </a:t>
            </a:r>
            <a:r>
              <a:rPr sz="1900" dirty="0" smtClean="0">
                <a:latin typeface="Calibri"/>
                <a:ea typeface="Calibri"/>
                <a:cs typeface="Calibri"/>
                <a:sym typeface="Calibri"/>
              </a:rPr>
              <a:t>and </a:t>
            </a:r>
            <a:r>
              <a:rPr sz="1900" dirty="0">
                <a:latin typeface="Calibri"/>
                <a:ea typeface="Calibri"/>
                <a:cs typeface="Calibri"/>
                <a:sym typeface="Calibri"/>
              </a:rPr>
              <a:t>its funded projects, such as DataONE and Terra Populus</a:t>
            </a:r>
          </a:p>
          <a:p>
            <a:pPr marL="183945" marR="321457" defTabSz="321457">
              <a:spcBef>
                <a:spcPts val="844"/>
              </a:spcBef>
              <a:buSzPct val="125000"/>
              <a:buChar char="•"/>
              <a:defRPr sz="1800"/>
            </a:pPr>
            <a:r>
              <a:rPr lang="en-US" sz="1900" dirty="0" smtClean="0">
                <a:latin typeface="Calibri"/>
                <a:ea typeface="Calibri"/>
                <a:cs typeface="Calibri"/>
                <a:sym typeface="Calibri"/>
              </a:rPr>
              <a:t>CODATA</a:t>
            </a:r>
          </a:p>
          <a:p>
            <a:pPr marL="183945" marR="321457" defTabSz="321457">
              <a:spcBef>
                <a:spcPts val="844"/>
              </a:spcBef>
              <a:buSzPct val="125000"/>
              <a:buChar char="•"/>
              <a:defRPr sz="1800"/>
            </a:pPr>
            <a:r>
              <a:rPr lang="en-US" sz="1900" dirty="0" smtClean="0">
                <a:latin typeface="Calibri"/>
                <a:ea typeface="Calibri"/>
                <a:cs typeface="Calibri"/>
                <a:sym typeface="Calibri"/>
              </a:rPr>
              <a:t>World Data System</a:t>
            </a:r>
            <a:endParaRPr sz="1900" dirty="0">
              <a:latin typeface="Calibri"/>
              <a:ea typeface="Calibri"/>
              <a:cs typeface="Calibri"/>
              <a:sym typeface="Calibri"/>
            </a:endParaRPr>
          </a:p>
        </p:txBody>
      </p:sp>
      <p:sp>
        <p:nvSpPr>
          <p:cNvPr id="104" name="Shape 104"/>
          <p:cNvSpPr/>
          <p:nvPr/>
        </p:nvSpPr>
        <p:spPr>
          <a:xfrm>
            <a:off x="1204947" y="857569"/>
            <a:ext cx="7761286"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3000" dirty="0">
                <a:solidFill>
                  <a:srgbClr val="2C7C9F"/>
                </a:solidFill>
              </a:rPr>
              <a:t>Current Declarations, Efforts, and Reports</a:t>
            </a:r>
          </a:p>
        </p:txBody>
      </p:sp>
      <p:sp>
        <p:nvSpPr>
          <p:cNvPr id="105" name="Shape 105"/>
          <p:cNvSpPr/>
          <p:nvPr/>
        </p:nvSpPr>
        <p:spPr>
          <a:xfrm>
            <a:off x="5570882" y="6015137"/>
            <a:ext cx="2145077"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3000"/>
              <a:t>and others!</a:t>
            </a:r>
          </a:p>
        </p:txBody>
      </p:sp>
      <p:sp>
        <p:nvSpPr>
          <p:cNvPr id="106" name="Shape 106"/>
          <p:cNvSpPr/>
          <p:nvPr/>
        </p:nvSpPr>
        <p:spPr>
          <a:xfrm>
            <a:off x="916671" y="184051"/>
            <a:ext cx="3689458"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3000" dirty="0">
                <a:solidFill>
                  <a:srgbClr val="2C7C9F"/>
                </a:solidFill>
              </a:rPr>
              <a:t>We’re working on it:</a:t>
            </a:r>
          </a:p>
        </p:txBody>
      </p:sp>
      <p:sp>
        <p:nvSpPr>
          <p:cNvPr id="6"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7" name="Picture 6" descr="ESIP Logo.jpg"/>
          <p:cNvPicPr>
            <a:picLocks noChangeAspect="1"/>
          </p:cNvPicPr>
          <p:nvPr/>
        </p:nvPicPr>
        <p:blipFill>
          <a:blip r:embed="rId2">
            <a:alphaModFix/>
          </a:blip>
          <a:stretch>
            <a:fillRect/>
          </a:stretch>
        </p:blipFill>
        <p:spPr>
          <a:xfrm>
            <a:off x="5872873" y="90570"/>
            <a:ext cx="3196422" cy="803672"/>
          </a:xfrm>
          <a:prstGeom prst="rect">
            <a:avLst/>
          </a:prstGeom>
        </p:spPr>
      </p:pic>
    </p:spTree>
    <p:extLst>
      <p:ext uri="{BB962C8B-B14F-4D97-AF65-F5344CB8AC3E}">
        <p14:creationId xmlns:p14="http://schemas.microsoft.com/office/powerpoint/2010/main" val="2848257931"/>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892969" y="1175968"/>
            <a:ext cx="7608560" cy="3000375"/>
          </a:xfrm>
          <a:prstGeom prst="rect">
            <a:avLst/>
          </a:prstGeom>
        </p:spPr>
        <p:txBody>
          <a:bodyPr/>
          <a:lstStyle/>
          <a:p>
            <a:pPr lvl="0">
              <a:defRPr sz="1800"/>
            </a:pPr>
            <a:r>
              <a:rPr sz="5900" dirty="0"/>
              <a:t>With all this effort, why are we here? </a:t>
            </a:r>
          </a:p>
          <a:p>
            <a:pPr lvl="0">
              <a:defRPr sz="1800"/>
            </a:pPr>
            <a:r>
              <a:rPr sz="5900" dirty="0"/>
              <a:t>Why are we worried?</a:t>
            </a:r>
          </a:p>
        </p:txBody>
      </p:sp>
      <p:pic>
        <p:nvPicPr>
          <p:cNvPr id="109" name="fright.jpg"/>
          <p:cNvPicPr/>
          <p:nvPr/>
        </p:nvPicPr>
        <p:blipFill>
          <a:blip r:embed="rId3">
            <a:extLst/>
          </a:blip>
          <a:stretch>
            <a:fillRect/>
          </a:stretch>
        </p:blipFill>
        <p:spPr>
          <a:xfrm>
            <a:off x="3643313" y="4640869"/>
            <a:ext cx="2094334" cy="1562696"/>
          </a:xfrm>
          <a:prstGeom prst="rect">
            <a:avLst/>
          </a:prstGeom>
          <a:ln w="12700">
            <a:miter lim="400000"/>
          </a:ln>
        </p:spPr>
      </p:pic>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5" name="Picture 4" descr="ESIP Logo.jpg"/>
          <p:cNvPicPr>
            <a:picLocks noChangeAspect="1"/>
          </p:cNvPicPr>
          <p:nvPr/>
        </p:nvPicPr>
        <p:blipFill>
          <a:blip r:embed="rId4">
            <a:alphaModFix/>
          </a:blip>
          <a:stretch>
            <a:fillRect/>
          </a:stretch>
        </p:blipFill>
        <p:spPr>
          <a:xfrm>
            <a:off x="5872873" y="90570"/>
            <a:ext cx="3196422" cy="803672"/>
          </a:xfrm>
          <a:prstGeom prst="rect">
            <a:avLst/>
          </a:prstGeom>
        </p:spPr>
      </p:pic>
    </p:spTree>
    <p:extLst>
      <p:ext uri="{BB962C8B-B14F-4D97-AF65-F5344CB8AC3E}">
        <p14:creationId xmlns:p14="http://schemas.microsoft.com/office/powerpoint/2010/main" val="2366231766"/>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1058282" y="300312"/>
            <a:ext cx="8099983"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3000" dirty="0">
                <a:solidFill>
                  <a:srgbClr val="2C7C9F"/>
                </a:solidFill>
              </a:rPr>
              <a:t>Stakeholders in the Science Data Enterprise</a:t>
            </a:r>
          </a:p>
        </p:txBody>
      </p:sp>
      <p:sp>
        <p:nvSpPr>
          <p:cNvPr id="114" name="Shape 114"/>
          <p:cNvSpPr/>
          <p:nvPr/>
        </p:nvSpPr>
        <p:spPr>
          <a:xfrm>
            <a:off x="709033" y="1043088"/>
            <a:ext cx="5108817" cy="422711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lgn="l">
              <a:defRPr sz="1800"/>
            </a:pPr>
            <a:r>
              <a:rPr sz="3000" dirty="0"/>
              <a:t>Scientific</a:t>
            </a:r>
          </a:p>
          <a:p>
            <a:pPr lvl="0" algn="l">
              <a:defRPr sz="1800"/>
            </a:pPr>
            <a:r>
              <a:rPr sz="3000" dirty="0"/>
              <a:t>Technical</a:t>
            </a:r>
          </a:p>
          <a:p>
            <a:pPr lvl="0" algn="l">
              <a:defRPr sz="1800"/>
            </a:pPr>
            <a:r>
              <a:rPr sz="3000" dirty="0"/>
              <a:t>Organizational/Institutional</a:t>
            </a:r>
          </a:p>
          <a:p>
            <a:pPr lvl="0" algn="l">
              <a:defRPr sz="1800"/>
            </a:pPr>
            <a:r>
              <a:rPr sz="3000" dirty="0"/>
              <a:t>Economic/financial</a:t>
            </a:r>
          </a:p>
          <a:p>
            <a:pPr lvl="0" algn="l">
              <a:defRPr sz="1800"/>
            </a:pPr>
            <a:r>
              <a:rPr sz="3000" dirty="0"/>
              <a:t>Policy/legal</a:t>
            </a:r>
          </a:p>
          <a:p>
            <a:pPr lvl="0" algn="l">
              <a:defRPr sz="1800"/>
            </a:pPr>
            <a:r>
              <a:rPr sz="3000" dirty="0"/>
              <a:t>Socio-cultural</a:t>
            </a:r>
          </a:p>
          <a:p>
            <a:pPr lvl="0" algn="l">
              <a:defRPr sz="1800"/>
            </a:pPr>
            <a:r>
              <a:rPr sz="3000" dirty="0"/>
              <a:t>Publishing</a:t>
            </a:r>
          </a:p>
          <a:p>
            <a:pPr lvl="0" algn="l">
              <a:defRPr sz="1800"/>
            </a:pPr>
            <a:r>
              <a:rPr sz="3000" dirty="0"/>
              <a:t>Information science</a:t>
            </a:r>
          </a:p>
          <a:p>
            <a:pPr lvl="0" algn="l">
              <a:defRPr sz="1800"/>
            </a:pPr>
            <a:r>
              <a:rPr sz="3000" dirty="0"/>
              <a:t>Library science</a:t>
            </a:r>
          </a:p>
        </p:txBody>
      </p:sp>
      <p:sp>
        <p:nvSpPr>
          <p:cNvPr id="115" name="Shape 115"/>
          <p:cNvSpPr/>
          <p:nvPr/>
        </p:nvSpPr>
        <p:spPr>
          <a:xfrm>
            <a:off x="125805" y="5324725"/>
            <a:ext cx="8885040" cy="1611014"/>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defRPr sz="1800"/>
            </a:pPr>
            <a:r>
              <a:rPr lang="en-US" sz="2500" dirty="0" smtClean="0"/>
              <a:t>Range of stakeholders is very broad, but groups and organizations </a:t>
            </a:r>
            <a:r>
              <a:rPr sz="2500" dirty="0" smtClean="0"/>
              <a:t>are </a:t>
            </a:r>
            <a:r>
              <a:rPr sz="2500" dirty="0"/>
              <a:t>addressing the problems </a:t>
            </a:r>
            <a:r>
              <a:rPr sz="2500" b="1" dirty="0"/>
              <a:t>piecemeal</a:t>
            </a:r>
            <a:r>
              <a:rPr sz="2500" dirty="0"/>
              <a:t> and from </a:t>
            </a:r>
            <a:r>
              <a:rPr sz="2500" b="1" dirty="0"/>
              <a:t>limited perspectives</a:t>
            </a:r>
            <a:r>
              <a:rPr sz="2500" dirty="0"/>
              <a:t>, which can negatively impact coherence and effectiveness.</a:t>
            </a:r>
          </a:p>
        </p:txBody>
      </p:sp>
      <p:pic>
        <p:nvPicPr>
          <p:cNvPr id="116" name="BlindMen&amp;theElephant-medium-1.jpg"/>
          <p:cNvPicPr/>
          <p:nvPr/>
        </p:nvPicPr>
        <p:blipFill>
          <a:blip r:embed="rId3">
            <a:extLst/>
          </a:blip>
          <a:stretch>
            <a:fillRect/>
          </a:stretch>
        </p:blipFill>
        <p:spPr>
          <a:xfrm>
            <a:off x="5711083" y="1143000"/>
            <a:ext cx="3152180" cy="1902390"/>
          </a:xfrm>
          <a:prstGeom prst="rect">
            <a:avLst/>
          </a:prstGeom>
          <a:ln w="12700">
            <a:miter lim="400000"/>
          </a:ln>
        </p:spPr>
      </p:pic>
      <p:grpSp>
        <p:nvGrpSpPr>
          <p:cNvPr id="119" name="Group 119"/>
          <p:cNvGrpSpPr/>
          <p:nvPr/>
        </p:nvGrpSpPr>
        <p:grpSpPr>
          <a:xfrm rot="20321918">
            <a:off x="5741789" y="3411141"/>
            <a:ext cx="2259212" cy="2044899"/>
            <a:chOff x="0" y="0"/>
            <a:chExt cx="3213100" cy="2908300"/>
          </a:xfrm>
        </p:grpSpPr>
        <p:pic>
          <p:nvPicPr>
            <p:cNvPr id="117" name="misaligned gears.png"/>
            <p:cNvPicPr/>
            <p:nvPr/>
          </p:nvPicPr>
          <p:blipFill>
            <a:blip r:embed="rId4">
              <a:extLst/>
            </a:blip>
            <a:stretch>
              <a:fillRect/>
            </a:stretch>
          </p:blipFill>
          <p:spPr>
            <a:xfrm>
              <a:off x="0" y="0"/>
              <a:ext cx="2908300" cy="2908300"/>
            </a:xfrm>
            <a:prstGeom prst="rect">
              <a:avLst/>
            </a:prstGeom>
            <a:ln w="12700" cap="flat">
              <a:noFill/>
              <a:miter lim="400000"/>
            </a:ln>
            <a:effectLst/>
          </p:spPr>
        </p:pic>
        <p:sp>
          <p:nvSpPr>
            <p:cNvPr id="118" name="Shape 118"/>
            <p:cNvSpPr/>
            <p:nvPr/>
          </p:nvSpPr>
          <p:spPr>
            <a:xfrm>
              <a:off x="1968500" y="2641600"/>
              <a:ext cx="1244600" cy="266700"/>
            </a:xfrm>
            <a:prstGeom prst="rect">
              <a:avLst/>
            </a:prstGeom>
            <a:solidFill>
              <a:srgbClr val="FFFFFF"/>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grpSp>
      <p:sp>
        <p:nvSpPr>
          <p:cNvPr id="9"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2008461990"/>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89297" y="285750"/>
            <a:ext cx="8956477" cy="1714500"/>
          </a:xfrm>
          <a:prstGeom prst="rect">
            <a:avLst/>
          </a:prstGeom>
        </p:spPr>
        <p:txBody>
          <a:bodyPr/>
          <a:lstStyle>
            <a:lvl1pPr>
              <a:defRPr sz="7200"/>
            </a:lvl1pPr>
          </a:lstStyle>
          <a:p>
            <a:pPr lvl="0">
              <a:defRPr sz="1800"/>
            </a:pPr>
            <a:r>
              <a:rPr sz="5100"/>
              <a:t>No Sustainable Economic Model</a:t>
            </a:r>
          </a:p>
        </p:txBody>
      </p:sp>
      <p:sp>
        <p:nvSpPr>
          <p:cNvPr id="124" name="Shape 124"/>
          <p:cNvSpPr/>
          <p:nvPr/>
        </p:nvSpPr>
        <p:spPr>
          <a:xfrm>
            <a:off x="410766" y="2042937"/>
            <a:ext cx="8313539" cy="2903676"/>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sz="2500" dirty="0"/>
              <a:t> “There is no general agreement, however, about </a:t>
            </a:r>
            <a:r>
              <a:rPr sz="2500" i="1" dirty="0"/>
              <a:t>who is responsible</a:t>
            </a:r>
            <a:r>
              <a:rPr sz="2500" dirty="0"/>
              <a:t> and </a:t>
            </a:r>
            <a:r>
              <a:rPr sz="2500" i="1" dirty="0"/>
              <a:t>who should pay</a:t>
            </a:r>
            <a:r>
              <a:rPr sz="2500" dirty="0"/>
              <a:t> for the access to, preservation of, valuable present and future digital information.  Creating sustainable economic models for digital access and preservation is a major challenge for all all sectors, ...”       </a:t>
            </a:r>
          </a:p>
          <a:p>
            <a:pPr lvl="0" algn="l">
              <a:defRPr sz="1800"/>
            </a:pPr>
            <a:r>
              <a:rPr sz="1700" dirty="0"/>
              <a:t>[Blue Ribbon Task Force on Sustainable Digital Preservation and Access Interim Report,  2008] </a:t>
            </a:r>
          </a:p>
        </p:txBody>
      </p:sp>
      <p:sp>
        <p:nvSpPr>
          <p:cNvPr id="125" name="Shape 125"/>
          <p:cNvSpPr/>
          <p:nvPr/>
        </p:nvSpPr>
        <p:spPr>
          <a:xfrm>
            <a:off x="330398" y="4915000"/>
            <a:ext cx="8117086" cy="1457126"/>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1">
              <a:spcBef>
                <a:spcPts val="1687"/>
              </a:spcBef>
              <a:defRPr sz="1800"/>
            </a:pPr>
            <a:r>
              <a:rPr sz="3000" dirty="0"/>
              <a:t>Agencies are being asked to do more and better data management with less funding.</a:t>
            </a:r>
          </a:p>
        </p:txBody>
      </p:sp>
      <p:sp>
        <p:nvSpPr>
          <p:cNvPr id="5"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3557155489"/>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10" y="164357"/>
            <a:ext cx="8785411" cy="1685973"/>
          </a:xfrm>
        </p:spPr>
        <p:txBody>
          <a:bodyPr/>
          <a:lstStyle/>
          <a:p>
            <a:pPr lvl="0">
              <a:defRPr sz="1800"/>
            </a:pPr>
            <a:r>
              <a:rPr lang="en-US" sz="3200" dirty="0">
                <a:solidFill>
                  <a:srgbClr val="2C7C9F"/>
                </a:solidFill>
              </a:rPr>
              <a:t>The needs are greater than the scope of any </a:t>
            </a:r>
            <a:br>
              <a:rPr lang="en-US" sz="3200" dirty="0">
                <a:solidFill>
                  <a:srgbClr val="2C7C9F"/>
                </a:solidFill>
              </a:rPr>
            </a:br>
            <a:r>
              <a:rPr lang="en-US" sz="3200" dirty="0">
                <a:solidFill>
                  <a:srgbClr val="2C7C9F"/>
                </a:solidFill>
              </a:rPr>
              <a:t>single agency or organization</a:t>
            </a:r>
            <a:br>
              <a:rPr lang="en-US" sz="3200" dirty="0">
                <a:solidFill>
                  <a:srgbClr val="2C7C9F"/>
                </a:solidFill>
              </a:rPr>
            </a:br>
            <a:endParaRPr lang="en-US" sz="3200" dirty="0">
              <a:solidFill>
                <a:srgbClr val="2C7C9F"/>
              </a:solidFill>
            </a:endParaRPr>
          </a:p>
        </p:txBody>
      </p:sp>
      <p:sp>
        <p:nvSpPr>
          <p:cNvPr id="3" name="Text Placeholder 2"/>
          <p:cNvSpPr>
            <a:spLocks noGrp="1"/>
          </p:cNvSpPr>
          <p:nvPr>
            <p:ph type="body" idx="1"/>
          </p:nvPr>
        </p:nvSpPr>
        <p:spPr/>
        <p:txBody>
          <a:bodyPr>
            <a:normAutofit/>
          </a:bodyPr>
          <a:lstStyle/>
          <a:p>
            <a:r>
              <a:rPr lang="en-US" sz="3000" dirty="0" smtClean="0">
                <a:solidFill>
                  <a:srgbClr val="000000"/>
                </a:solidFill>
              </a:rPr>
              <a:t>Agencies are not tasked to address</a:t>
            </a:r>
          </a:p>
          <a:p>
            <a:pPr lvl="1"/>
            <a:r>
              <a:rPr lang="en-US" dirty="0" smtClean="0">
                <a:solidFill>
                  <a:srgbClr val="000000"/>
                </a:solidFill>
              </a:rPr>
              <a:t>Inconsistent</a:t>
            </a:r>
            <a:r>
              <a:rPr lang="en-US" dirty="0">
                <a:solidFill>
                  <a:srgbClr val="000000"/>
                </a:solidFill>
              </a:rPr>
              <a:t>, short term </a:t>
            </a:r>
            <a:r>
              <a:rPr lang="en-US" dirty="0" smtClean="0">
                <a:solidFill>
                  <a:srgbClr val="000000"/>
                </a:solidFill>
              </a:rPr>
              <a:t>funding</a:t>
            </a:r>
          </a:p>
          <a:p>
            <a:pPr lvl="1"/>
            <a:r>
              <a:rPr lang="en-US" dirty="0">
                <a:solidFill>
                  <a:srgbClr val="000000"/>
                </a:solidFill>
              </a:rPr>
              <a:t>Cross organizational infrastructure: e.g. “Establish federally funded platforms for data and code sharing that are independent of institutions and individual researchers” </a:t>
            </a:r>
            <a:r>
              <a:rPr lang="en-US" sz="1400" dirty="0">
                <a:solidFill>
                  <a:srgbClr val="000000"/>
                </a:solidFill>
              </a:rPr>
              <a:t>[CCSIA]</a:t>
            </a:r>
          </a:p>
          <a:p>
            <a:pPr lvl="1"/>
            <a:r>
              <a:rPr lang="en-US" dirty="0" smtClean="0">
                <a:solidFill>
                  <a:srgbClr val="000000"/>
                </a:solidFill>
              </a:rPr>
              <a:t>“</a:t>
            </a:r>
            <a:r>
              <a:rPr lang="en-US" dirty="0">
                <a:solidFill>
                  <a:srgbClr val="000000"/>
                </a:solidFill>
              </a:rPr>
              <a:t>Develop pilot projects that compare different technical solutions for developing and maintaining open data platforms, fostering the replication of research, and ensuring attribution for intellectual contributions.”  </a:t>
            </a:r>
            <a:r>
              <a:rPr lang="en-US" sz="1400" dirty="0">
                <a:solidFill>
                  <a:srgbClr val="000000"/>
                </a:solidFill>
              </a:rPr>
              <a:t>[CCSIA]</a:t>
            </a:r>
          </a:p>
          <a:p>
            <a:pPr lvl="1"/>
            <a:endParaRPr lang="en-US" dirty="0">
              <a:solidFill>
                <a:srgbClr val="000000"/>
              </a:solidFill>
            </a:endParaRPr>
          </a:p>
        </p:txBody>
      </p:sp>
      <p:sp>
        <p:nvSpPr>
          <p:cNvPr id="5"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116185431"/>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275" y="149412"/>
            <a:ext cx="8042276" cy="6529294"/>
          </a:xfrm>
        </p:spPr>
        <p:txBody>
          <a:bodyPr>
            <a:noAutofit/>
          </a:bodyPr>
          <a:lstStyle/>
          <a:p>
            <a:pPr lvl="0"/>
            <a:r>
              <a:rPr lang="en-US" sz="2800" dirty="0" smtClean="0">
                <a:solidFill>
                  <a:srgbClr val="000000"/>
                </a:solidFill>
              </a:rPr>
              <a:t>Agencies are not tasked to address </a:t>
            </a:r>
            <a:r>
              <a:rPr lang="en-US" sz="1600" dirty="0" smtClean="0">
                <a:solidFill>
                  <a:srgbClr val="000000"/>
                </a:solidFill>
              </a:rPr>
              <a:t>(continued)</a:t>
            </a:r>
            <a:r>
              <a:rPr lang="en-US" sz="2800" dirty="0" smtClean="0">
                <a:solidFill>
                  <a:srgbClr val="000000"/>
                </a:solidFill>
              </a:rPr>
              <a:t>:</a:t>
            </a:r>
          </a:p>
          <a:p>
            <a:pPr lvl="1"/>
            <a:r>
              <a:rPr lang="en-US" sz="1800" dirty="0">
                <a:solidFill>
                  <a:srgbClr val="000000"/>
                </a:solidFill>
              </a:rPr>
              <a:t>“Develop an Open Research License (ORL) to resolve conflicts between reproducibility and copyright law </a:t>
            </a:r>
            <a:r>
              <a:rPr lang="en-US" sz="1400" dirty="0">
                <a:solidFill>
                  <a:srgbClr val="000000"/>
                </a:solidFill>
              </a:rPr>
              <a:t>[CCSIA]</a:t>
            </a:r>
          </a:p>
          <a:p>
            <a:pPr lvl="1"/>
            <a:r>
              <a:rPr lang="en-US" sz="1800" dirty="0" smtClean="0">
                <a:solidFill>
                  <a:srgbClr val="000000"/>
                </a:solidFill>
              </a:rPr>
              <a:t>“</a:t>
            </a:r>
            <a:r>
              <a:rPr lang="en-US" sz="1800" dirty="0">
                <a:solidFill>
                  <a:srgbClr val="000000"/>
                </a:solidFill>
              </a:rPr>
              <a:t>Confusion, lack of alignment between stakeholders, roles, and responsibilities” </a:t>
            </a:r>
            <a:r>
              <a:rPr lang="en-US" sz="1400" dirty="0">
                <a:solidFill>
                  <a:srgbClr val="000000"/>
                </a:solidFill>
              </a:rPr>
              <a:t>[BRTF]</a:t>
            </a:r>
          </a:p>
          <a:p>
            <a:pPr lvl="1"/>
            <a:r>
              <a:rPr lang="en-US" sz="1800" dirty="0">
                <a:solidFill>
                  <a:srgbClr val="000000"/>
                </a:solidFill>
              </a:rPr>
              <a:t>Uneven appreciation of issues, goals: “the urgency of the matter is not uniformly appreciated” </a:t>
            </a:r>
            <a:r>
              <a:rPr lang="en-US" sz="1400" dirty="0">
                <a:solidFill>
                  <a:srgbClr val="000000"/>
                </a:solidFill>
              </a:rPr>
              <a:t>[BRTF</a:t>
            </a:r>
            <a:r>
              <a:rPr lang="en-US" sz="1400" dirty="0" smtClean="0">
                <a:solidFill>
                  <a:srgbClr val="000000"/>
                </a:solidFill>
              </a:rPr>
              <a:t>]</a:t>
            </a:r>
          </a:p>
          <a:p>
            <a:pPr lvl="1"/>
            <a:r>
              <a:rPr lang="en-US" sz="1800" dirty="0">
                <a:solidFill>
                  <a:srgbClr val="000000"/>
                </a:solidFill>
              </a:rPr>
              <a:t>Creation of a system of persistent ids for both researchers and their outputs, usable by publishers.  “This involves creating taxonomies of data and other entities, incentives for </a:t>
            </a:r>
            <a:r>
              <a:rPr lang="en-US" sz="1800" dirty="0" smtClean="0">
                <a:solidFill>
                  <a:srgbClr val="000000"/>
                </a:solidFill>
              </a:rPr>
              <a:t>changing, …the </a:t>
            </a:r>
            <a:r>
              <a:rPr lang="en-US" sz="1800" dirty="0">
                <a:solidFill>
                  <a:srgbClr val="000000"/>
                </a:solidFill>
              </a:rPr>
              <a:t>development, implementation, and use of standardized identification systems to facilitate attribution by requiring system registration as a prerequisite for agency funding.”  </a:t>
            </a:r>
            <a:r>
              <a:rPr lang="en-US" sz="1400" dirty="0">
                <a:solidFill>
                  <a:srgbClr val="000000"/>
                </a:solidFill>
              </a:rPr>
              <a:t>[CCSIA</a:t>
            </a:r>
            <a:r>
              <a:rPr lang="en-US" sz="1400" dirty="0" smtClean="0">
                <a:solidFill>
                  <a:srgbClr val="000000"/>
                </a:solidFill>
              </a:rPr>
              <a:t>]</a:t>
            </a:r>
          </a:p>
          <a:p>
            <a:pPr lvl="1"/>
            <a:r>
              <a:rPr lang="en-US" sz="1800" dirty="0" smtClean="0">
                <a:solidFill>
                  <a:srgbClr val="000000"/>
                </a:solidFill>
              </a:rPr>
              <a:t>Connecting </a:t>
            </a:r>
            <a:r>
              <a:rPr lang="en-US" sz="1800" dirty="0">
                <a:solidFill>
                  <a:srgbClr val="000000"/>
                </a:solidFill>
              </a:rPr>
              <a:t>data to publications</a:t>
            </a:r>
          </a:p>
          <a:p>
            <a:pPr lvl="1"/>
            <a:r>
              <a:rPr lang="en-US" sz="1800" dirty="0" smtClean="0">
                <a:solidFill>
                  <a:srgbClr val="000000"/>
                </a:solidFill>
              </a:rPr>
              <a:t>The </a:t>
            </a:r>
            <a:r>
              <a:rPr lang="en-US" sz="1800" dirty="0">
                <a:solidFill>
                  <a:srgbClr val="000000"/>
                </a:solidFill>
              </a:rPr>
              <a:t>role of the private sector</a:t>
            </a:r>
          </a:p>
          <a:p>
            <a:pPr lvl="1"/>
            <a:r>
              <a:rPr lang="en-US" sz="1800" dirty="0">
                <a:solidFill>
                  <a:srgbClr val="000000"/>
                </a:solidFill>
              </a:rPr>
              <a:t>Inadequate incentives</a:t>
            </a:r>
          </a:p>
          <a:p>
            <a:pPr lvl="1"/>
            <a:r>
              <a:rPr lang="en-US" sz="1800" dirty="0">
                <a:solidFill>
                  <a:srgbClr val="000000"/>
                </a:solidFill>
              </a:rPr>
              <a:t>The issue of </a:t>
            </a:r>
            <a:r>
              <a:rPr lang="en-US" sz="1800" dirty="0" smtClean="0">
                <a:solidFill>
                  <a:srgbClr val="000000"/>
                </a:solidFill>
              </a:rPr>
              <a:t>attribution and reward for data</a:t>
            </a:r>
            <a:endParaRPr lang="en-US" sz="1800" dirty="0">
              <a:solidFill>
                <a:srgbClr val="000000"/>
              </a:solidFill>
            </a:endParaRPr>
          </a:p>
          <a:p>
            <a:pPr lvl="1"/>
            <a:r>
              <a:rPr lang="en-US" sz="1800" dirty="0">
                <a:solidFill>
                  <a:srgbClr val="000000"/>
                </a:solidFill>
              </a:rPr>
              <a:t>Workforce </a:t>
            </a:r>
            <a:r>
              <a:rPr lang="en-US" sz="1800" dirty="0" smtClean="0">
                <a:solidFill>
                  <a:srgbClr val="000000"/>
                </a:solidFill>
              </a:rPr>
              <a:t>training</a:t>
            </a:r>
          </a:p>
          <a:p>
            <a:pPr lvl="1"/>
            <a:r>
              <a:rPr lang="en-US" sz="1800" b="1" dirty="0" smtClean="0">
                <a:solidFill>
                  <a:srgbClr val="000000"/>
                </a:solidFill>
              </a:rPr>
              <a:t>“The </a:t>
            </a:r>
            <a:r>
              <a:rPr lang="en-US" sz="1800" b="1" dirty="0">
                <a:solidFill>
                  <a:srgbClr val="000000"/>
                </a:solidFill>
              </a:rPr>
              <a:t>fear that it’s all too big to take </a:t>
            </a:r>
            <a:r>
              <a:rPr lang="en-US" sz="1800" b="1" dirty="0" smtClean="0">
                <a:solidFill>
                  <a:srgbClr val="000000"/>
                </a:solidFill>
              </a:rPr>
              <a:t>on.” </a:t>
            </a:r>
            <a:r>
              <a:rPr lang="en-US" sz="1400" b="1" dirty="0">
                <a:solidFill>
                  <a:srgbClr val="000000"/>
                </a:solidFill>
              </a:rPr>
              <a:t>[BRTF</a:t>
            </a:r>
            <a:r>
              <a:rPr lang="en-US" sz="1400" b="1" dirty="0" smtClean="0">
                <a:solidFill>
                  <a:srgbClr val="000000"/>
                </a:solidFill>
              </a:rPr>
              <a:t>]</a:t>
            </a:r>
            <a:endParaRPr lang="en-US" sz="1400" b="1" dirty="0">
              <a:solidFill>
                <a:srgbClr val="000000"/>
              </a:solidFill>
            </a:endParaRP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696507415"/>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28" y="1581536"/>
            <a:ext cx="8042276" cy="3041591"/>
          </a:xfrm>
        </p:spPr>
        <p:txBody>
          <a:bodyPr/>
          <a:lstStyle/>
          <a:p>
            <a:r>
              <a:rPr lang="en-US" dirty="0"/>
              <a:t>Technology is changing science and producing more data faster than we are responding.</a:t>
            </a: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5" name="Picture 4" descr="ESIP Logo.jpg"/>
          <p:cNvPicPr>
            <a:picLocks noChangeAspect="1"/>
          </p:cNvPicPr>
          <p:nvPr/>
        </p:nvPicPr>
        <p:blipFill>
          <a:blip r:embed="rId2">
            <a:alphaModFix/>
          </a:blip>
          <a:stretch>
            <a:fillRect/>
          </a:stretch>
        </p:blipFill>
        <p:spPr>
          <a:xfrm>
            <a:off x="5872873" y="90570"/>
            <a:ext cx="3196422" cy="803672"/>
          </a:xfrm>
          <a:prstGeom prst="rect">
            <a:avLst/>
          </a:prstGeom>
        </p:spPr>
      </p:pic>
    </p:spTree>
    <p:extLst>
      <p:ext uri="{BB962C8B-B14F-4D97-AF65-F5344CB8AC3E}">
        <p14:creationId xmlns:p14="http://schemas.microsoft.com/office/powerpoint/2010/main" val="139027779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solidFill>
                  <a:schemeClr val="tx1"/>
                </a:solidFill>
              </a:rPr>
              <a:t>Introduction to ESIP</a:t>
            </a:r>
          </a:p>
          <a:p>
            <a:r>
              <a:rPr lang="en-US" dirty="0" smtClean="0">
                <a:solidFill>
                  <a:schemeClr val="tx1"/>
                </a:solidFill>
              </a:rPr>
              <a:t>The Problem</a:t>
            </a:r>
          </a:p>
          <a:p>
            <a:r>
              <a:rPr lang="en-US" dirty="0" smtClean="0">
                <a:solidFill>
                  <a:schemeClr val="tx1"/>
                </a:solidFill>
              </a:rPr>
              <a:t>Introduction to U.S. </a:t>
            </a:r>
            <a:r>
              <a:rPr lang="en-US" dirty="0">
                <a:solidFill>
                  <a:schemeClr val="tx1"/>
                </a:solidFill>
              </a:rPr>
              <a:t>s</a:t>
            </a:r>
            <a:r>
              <a:rPr lang="en-US" dirty="0" smtClean="0">
                <a:solidFill>
                  <a:schemeClr val="tx1"/>
                </a:solidFill>
              </a:rPr>
              <a:t>cientific institutions</a:t>
            </a:r>
          </a:p>
          <a:p>
            <a:pPr lvl="1"/>
            <a:r>
              <a:rPr lang="en-US" dirty="0" smtClean="0">
                <a:solidFill>
                  <a:schemeClr val="tx1"/>
                </a:solidFill>
              </a:rPr>
              <a:t>National Academy of Sciences (NAS)</a:t>
            </a:r>
          </a:p>
          <a:p>
            <a:pPr lvl="1"/>
            <a:r>
              <a:rPr lang="en-US" dirty="0" smtClean="0">
                <a:solidFill>
                  <a:schemeClr val="tx1"/>
                </a:solidFill>
              </a:rPr>
              <a:t>National Research Council (NRC)</a:t>
            </a:r>
          </a:p>
          <a:p>
            <a:pPr lvl="1"/>
            <a:r>
              <a:rPr lang="en-US" dirty="0" smtClean="0">
                <a:solidFill>
                  <a:schemeClr val="tx1"/>
                </a:solidFill>
              </a:rPr>
              <a:t>Board on Research Data and Information (BRDI)</a:t>
            </a:r>
          </a:p>
          <a:p>
            <a:r>
              <a:rPr lang="en-US" dirty="0" smtClean="0">
                <a:solidFill>
                  <a:schemeClr val="tx1"/>
                </a:solidFill>
              </a:rPr>
              <a:t>Towards solutions: A overarching study and guiding plan for research data</a:t>
            </a:r>
            <a:endParaRPr lang="en-US" dirty="0">
              <a:solidFill>
                <a:schemeClr val="tx1"/>
              </a:solidFill>
            </a:endParaRP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5" name="Picture 4" descr="ESIP Logo.jpg"/>
          <p:cNvPicPr>
            <a:picLocks noChangeAspect="1"/>
          </p:cNvPicPr>
          <p:nvPr/>
        </p:nvPicPr>
        <p:blipFill>
          <a:blip r:embed="rId2">
            <a:alphaModFix/>
          </a:blip>
          <a:stretch>
            <a:fillRect/>
          </a:stretch>
        </p:blipFill>
        <p:spPr>
          <a:xfrm>
            <a:off x="5947578" y="0"/>
            <a:ext cx="3196422" cy="803672"/>
          </a:xfrm>
          <a:prstGeom prst="rect">
            <a:avLst/>
          </a:prstGeom>
        </p:spPr>
      </p:pic>
    </p:spTree>
    <p:extLst>
      <p:ext uri="{BB962C8B-B14F-4D97-AF65-F5344CB8AC3E}">
        <p14:creationId xmlns:p14="http://schemas.microsoft.com/office/powerpoint/2010/main" val="597810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523" y="313613"/>
            <a:ext cx="8042276" cy="1336956"/>
          </a:xfrm>
        </p:spPr>
        <p:txBody>
          <a:bodyPr/>
          <a:lstStyle/>
          <a:p>
            <a:r>
              <a:rPr lang="en-US" dirty="0" smtClean="0"/>
              <a:t>The National Academies </a:t>
            </a:r>
            <a:br>
              <a:rPr lang="en-US" dirty="0" smtClean="0"/>
            </a:br>
            <a:r>
              <a:rPr lang="en-US" dirty="0" smtClean="0"/>
              <a:t>of Science </a:t>
            </a:r>
            <a:endParaRPr lang="en-US" dirty="0"/>
          </a:p>
        </p:txBody>
      </p:sp>
      <p:sp>
        <p:nvSpPr>
          <p:cNvPr id="3" name="Text Placeholder 2"/>
          <p:cNvSpPr>
            <a:spLocks noGrp="1"/>
          </p:cNvSpPr>
          <p:nvPr>
            <p:ph type="body" idx="1"/>
          </p:nvPr>
        </p:nvSpPr>
        <p:spPr>
          <a:xfrm>
            <a:off x="683744" y="2556425"/>
            <a:ext cx="8042276" cy="4107328"/>
          </a:xfrm>
        </p:spPr>
        <p:txBody>
          <a:bodyPr>
            <a:noAutofit/>
          </a:bodyPr>
          <a:lstStyle/>
          <a:p>
            <a:pPr>
              <a:lnSpc>
                <a:spcPct val="90000"/>
              </a:lnSpc>
            </a:pPr>
            <a:r>
              <a:rPr lang="en-US" sz="2000" dirty="0" smtClean="0">
                <a:solidFill>
                  <a:srgbClr val="000000"/>
                </a:solidFill>
              </a:rPr>
              <a:t>Provide </a:t>
            </a:r>
            <a:r>
              <a:rPr lang="en-US" sz="2000" dirty="0">
                <a:solidFill>
                  <a:srgbClr val="000000"/>
                </a:solidFill>
              </a:rPr>
              <a:t>advice to the </a:t>
            </a:r>
            <a:r>
              <a:rPr lang="en-US" sz="2000" dirty="0" smtClean="0">
                <a:solidFill>
                  <a:srgbClr val="000000"/>
                </a:solidFill>
              </a:rPr>
              <a:t>United States on </a:t>
            </a:r>
            <a:r>
              <a:rPr lang="en-US" sz="2000" dirty="0">
                <a:solidFill>
                  <a:srgbClr val="000000"/>
                </a:solidFill>
              </a:rPr>
              <a:t>science, engineering, and </a:t>
            </a:r>
            <a:r>
              <a:rPr lang="en-US" sz="2000" dirty="0" smtClean="0">
                <a:solidFill>
                  <a:srgbClr val="000000"/>
                </a:solidFill>
              </a:rPr>
              <a:t>medicine</a:t>
            </a:r>
            <a:endParaRPr lang="en-US" sz="2000" dirty="0">
              <a:solidFill>
                <a:srgbClr val="000000"/>
              </a:solidFill>
            </a:endParaRPr>
          </a:p>
          <a:p>
            <a:pPr>
              <a:lnSpc>
                <a:spcPct val="90000"/>
              </a:lnSpc>
            </a:pPr>
            <a:r>
              <a:rPr lang="en-US" sz="2000" dirty="0">
                <a:solidFill>
                  <a:srgbClr val="000000"/>
                </a:solidFill>
              </a:rPr>
              <a:t>Non-profit, private, not part of U.S. </a:t>
            </a:r>
            <a:r>
              <a:rPr lang="en-US" sz="2000" dirty="0" smtClean="0">
                <a:solidFill>
                  <a:srgbClr val="000000"/>
                </a:solidFill>
              </a:rPr>
              <a:t>government</a:t>
            </a:r>
            <a:endParaRPr lang="en-US" sz="2000" dirty="0">
              <a:solidFill>
                <a:srgbClr val="000000"/>
              </a:solidFill>
            </a:endParaRPr>
          </a:p>
          <a:p>
            <a:pPr>
              <a:lnSpc>
                <a:spcPct val="90000"/>
              </a:lnSpc>
            </a:pPr>
            <a:r>
              <a:rPr lang="en-US" sz="2000" dirty="0">
                <a:solidFill>
                  <a:srgbClr val="000000"/>
                </a:solidFill>
              </a:rPr>
              <a:t>Comprised of four </a:t>
            </a:r>
            <a:r>
              <a:rPr lang="en-US" sz="2000" dirty="0" smtClean="0">
                <a:solidFill>
                  <a:srgbClr val="000000"/>
                </a:solidFill>
              </a:rPr>
              <a:t>academies</a:t>
            </a:r>
            <a:endParaRPr lang="en-US" sz="2000" dirty="0">
              <a:solidFill>
                <a:srgbClr val="000000"/>
              </a:solidFill>
            </a:endParaRPr>
          </a:p>
          <a:p>
            <a:pPr lvl="1">
              <a:lnSpc>
                <a:spcPct val="90000"/>
              </a:lnSpc>
            </a:pPr>
            <a:r>
              <a:rPr lang="en-US" sz="2000" dirty="0">
                <a:solidFill>
                  <a:srgbClr val="000000"/>
                </a:solidFill>
              </a:rPr>
              <a:t>National Academy of Science (NAS</a:t>
            </a:r>
            <a:r>
              <a:rPr lang="en-US" sz="2000" dirty="0" smtClean="0">
                <a:solidFill>
                  <a:srgbClr val="000000"/>
                </a:solidFill>
              </a:rPr>
              <a:t>)</a:t>
            </a:r>
            <a:endParaRPr lang="en-US" sz="2000" dirty="0">
              <a:solidFill>
                <a:srgbClr val="000000"/>
              </a:solidFill>
            </a:endParaRPr>
          </a:p>
          <a:p>
            <a:pPr lvl="1">
              <a:lnSpc>
                <a:spcPct val="90000"/>
              </a:lnSpc>
            </a:pPr>
            <a:r>
              <a:rPr lang="en-US" sz="2000" dirty="0">
                <a:solidFill>
                  <a:srgbClr val="000000"/>
                </a:solidFill>
              </a:rPr>
              <a:t>Created by law signed by Lincoln in 1863 to provide </a:t>
            </a:r>
            <a:r>
              <a:rPr lang="en-US" sz="2000" dirty="0" smtClean="0">
                <a:solidFill>
                  <a:srgbClr val="000000"/>
                </a:solidFill>
              </a:rPr>
              <a:t>independent advice </a:t>
            </a:r>
            <a:r>
              <a:rPr lang="en-US" sz="2000" dirty="0">
                <a:solidFill>
                  <a:srgbClr val="000000"/>
                </a:solidFill>
              </a:rPr>
              <a:t>on scientific matters </a:t>
            </a:r>
          </a:p>
          <a:p>
            <a:pPr lvl="1">
              <a:lnSpc>
                <a:spcPct val="90000"/>
              </a:lnSpc>
            </a:pPr>
            <a:r>
              <a:rPr lang="en-US" sz="2000" dirty="0">
                <a:solidFill>
                  <a:srgbClr val="000000"/>
                </a:solidFill>
              </a:rPr>
              <a:t>1916 established National Research Council (NRC</a:t>
            </a:r>
            <a:r>
              <a:rPr lang="en-US" sz="2000" dirty="0" smtClean="0">
                <a:solidFill>
                  <a:srgbClr val="000000"/>
                </a:solidFill>
              </a:rPr>
              <a:t>)</a:t>
            </a:r>
            <a:endParaRPr lang="en-US" sz="2000" dirty="0">
              <a:solidFill>
                <a:srgbClr val="000000"/>
              </a:solidFill>
            </a:endParaRPr>
          </a:p>
          <a:p>
            <a:pPr lvl="1">
              <a:lnSpc>
                <a:spcPct val="90000"/>
              </a:lnSpc>
            </a:pPr>
            <a:r>
              <a:rPr lang="en-US" sz="2000" dirty="0">
                <a:solidFill>
                  <a:srgbClr val="000000"/>
                </a:solidFill>
              </a:rPr>
              <a:t>1964 established National Academy of Engineering (NAE</a:t>
            </a:r>
            <a:r>
              <a:rPr lang="en-US" sz="2000" dirty="0" smtClean="0">
                <a:solidFill>
                  <a:srgbClr val="000000"/>
                </a:solidFill>
              </a:rPr>
              <a:t>)</a:t>
            </a:r>
            <a:endParaRPr lang="en-US" sz="2000" dirty="0">
              <a:solidFill>
                <a:srgbClr val="000000"/>
              </a:solidFill>
            </a:endParaRPr>
          </a:p>
          <a:p>
            <a:pPr lvl="1">
              <a:lnSpc>
                <a:spcPct val="90000"/>
              </a:lnSpc>
            </a:pPr>
            <a:r>
              <a:rPr lang="en-US" sz="2000" dirty="0">
                <a:solidFill>
                  <a:srgbClr val="000000"/>
                </a:solidFill>
              </a:rPr>
              <a:t>1970 established Institute of Medicine (IOM</a:t>
            </a:r>
            <a:r>
              <a:rPr lang="en-US" sz="2000" dirty="0" smtClean="0">
                <a:solidFill>
                  <a:srgbClr val="000000"/>
                </a:solidFill>
              </a:rPr>
              <a:t>)</a:t>
            </a:r>
            <a:endParaRPr lang="en-US" sz="2000" dirty="0">
              <a:solidFill>
                <a:srgbClr val="000000"/>
              </a:solidFill>
            </a:endParaRP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6" name="nationa academies.jpg"/>
          <p:cNvPicPr/>
          <p:nvPr/>
        </p:nvPicPr>
        <p:blipFill>
          <a:blip r:embed="rId2">
            <a:extLst/>
          </a:blip>
          <a:stretch>
            <a:fillRect/>
          </a:stretch>
        </p:blipFill>
        <p:spPr>
          <a:xfrm>
            <a:off x="6571377" y="1176324"/>
            <a:ext cx="2232422" cy="1125141"/>
          </a:xfrm>
          <a:prstGeom prst="rect">
            <a:avLst/>
          </a:prstGeom>
          <a:ln w="12700">
            <a:miter lim="400000"/>
          </a:ln>
        </p:spPr>
      </p:pic>
      <p:pic>
        <p:nvPicPr>
          <p:cNvPr id="7" name="nationa academies 2.jpg"/>
          <p:cNvPicPr/>
          <p:nvPr/>
        </p:nvPicPr>
        <p:blipFill>
          <a:blip r:embed="rId3">
            <a:extLst/>
          </a:blip>
          <a:stretch>
            <a:fillRect/>
          </a:stretch>
        </p:blipFill>
        <p:spPr>
          <a:xfrm>
            <a:off x="786262" y="974585"/>
            <a:ext cx="1649144" cy="1445886"/>
          </a:xfrm>
          <a:prstGeom prst="rect">
            <a:avLst/>
          </a:prstGeom>
          <a:ln w="12700">
            <a:miter lim="400000"/>
          </a:ln>
        </p:spPr>
      </p:pic>
    </p:spTree>
    <p:extLst>
      <p:ext uri="{BB962C8B-B14F-4D97-AF65-F5344CB8AC3E}">
        <p14:creationId xmlns:p14="http://schemas.microsoft.com/office/powerpoint/2010/main" val="2008903901"/>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
        <p:nvSpPr>
          <p:cNvPr id="289" name="Shape 289"/>
          <p:cNvSpPr/>
          <p:nvPr/>
        </p:nvSpPr>
        <p:spPr>
          <a:xfrm>
            <a:off x="1232297" y="146989"/>
            <a:ext cx="6742828" cy="118012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lgn="ctr">
              <a:defRPr sz="1800"/>
            </a:pPr>
            <a:r>
              <a:rPr sz="3600" dirty="0">
                <a:solidFill>
                  <a:srgbClr val="2C7C9F"/>
                </a:solidFill>
              </a:rPr>
              <a:t>The National Research Council </a:t>
            </a:r>
            <a:endParaRPr lang="en-US" sz="3600" dirty="0" smtClean="0">
              <a:solidFill>
                <a:srgbClr val="2C7C9F"/>
              </a:solidFill>
            </a:endParaRPr>
          </a:p>
          <a:p>
            <a:pPr lvl="0" algn="ctr">
              <a:defRPr sz="1800"/>
            </a:pPr>
            <a:r>
              <a:rPr sz="3600" dirty="0" smtClean="0">
                <a:solidFill>
                  <a:srgbClr val="2C7C9F"/>
                </a:solidFill>
              </a:rPr>
              <a:t>and </a:t>
            </a:r>
            <a:r>
              <a:rPr sz="3600" dirty="0">
                <a:solidFill>
                  <a:srgbClr val="2C7C9F"/>
                </a:solidFill>
              </a:rPr>
              <a:t>its </a:t>
            </a:r>
            <a:r>
              <a:rPr lang="en-US" sz="3600" dirty="0" smtClean="0">
                <a:solidFill>
                  <a:srgbClr val="2C7C9F"/>
                </a:solidFill>
              </a:rPr>
              <a:t>S</a:t>
            </a:r>
            <a:r>
              <a:rPr sz="3600" dirty="0" smtClean="0">
                <a:solidFill>
                  <a:srgbClr val="2C7C9F"/>
                </a:solidFill>
              </a:rPr>
              <a:t>tudies</a:t>
            </a:r>
            <a:endParaRPr sz="3600" dirty="0">
              <a:solidFill>
                <a:srgbClr val="2C7C9F"/>
              </a:solidFill>
            </a:endParaRPr>
          </a:p>
        </p:txBody>
      </p:sp>
      <p:sp>
        <p:nvSpPr>
          <p:cNvPr id="290" name="Shape 290"/>
          <p:cNvSpPr/>
          <p:nvPr/>
        </p:nvSpPr>
        <p:spPr>
          <a:xfrm>
            <a:off x="1852705" y="1709455"/>
            <a:ext cx="6602771" cy="933906"/>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lgn="l">
              <a:defRPr sz="4000"/>
            </a:lvl1pPr>
          </a:lstStyle>
          <a:p>
            <a:pPr lvl="0">
              <a:defRPr sz="1800"/>
            </a:pPr>
            <a:r>
              <a:rPr sz="2800" dirty="0"/>
              <a:t>The NRC is the “operating arm” of the National Academies of Science</a:t>
            </a:r>
          </a:p>
        </p:txBody>
      </p:sp>
      <p:sp>
        <p:nvSpPr>
          <p:cNvPr id="291" name="Shape 291"/>
          <p:cNvSpPr/>
          <p:nvPr/>
        </p:nvSpPr>
        <p:spPr>
          <a:xfrm>
            <a:off x="918536" y="4361795"/>
            <a:ext cx="6411516" cy="111857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defTabSz="457200">
              <a:defRPr sz="2400" b="1">
                <a:solidFill>
                  <a:srgbClr val="3F3F3F"/>
                </a:solidFill>
                <a:latin typeface="Arial"/>
                <a:ea typeface="Arial"/>
                <a:cs typeface="Arial"/>
                <a:sym typeface="Arial"/>
              </a:defRPr>
            </a:lvl1pPr>
          </a:lstStyle>
          <a:p>
            <a:pPr lvl="0">
              <a:defRPr sz="1800" b="0">
                <a:solidFill>
                  <a:srgbClr val="000000"/>
                </a:solidFill>
              </a:defRPr>
            </a:pPr>
            <a:r>
              <a:rPr sz="1700" dirty="0"/>
              <a:t>“The reports that result from their efforts frequently form the basis of public policy for decades to come. In addition, members of standing committees and roundtables provide ongoing advice and guidance on a range of issues.”</a:t>
            </a:r>
          </a:p>
        </p:txBody>
      </p:sp>
      <p:sp>
        <p:nvSpPr>
          <p:cNvPr id="292" name="Shape 292"/>
          <p:cNvSpPr/>
          <p:nvPr/>
        </p:nvSpPr>
        <p:spPr>
          <a:xfrm>
            <a:off x="455365" y="2879016"/>
            <a:ext cx="6411516" cy="138018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defTabSz="457200">
              <a:defRPr sz="2400">
                <a:solidFill>
                  <a:srgbClr val="3F3F3F"/>
                </a:solidFill>
                <a:latin typeface="Arial"/>
                <a:ea typeface="Arial"/>
                <a:cs typeface="Arial"/>
                <a:sym typeface="Arial"/>
              </a:defRPr>
            </a:lvl1pPr>
          </a:lstStyle>
          <a:p>
            <a:pPr lvl="0">
              <a:defRPr sz="1800">
                <a:solidFill>
                  <a:srgbClr val="000000"/>
                </a:solidFill>
              </a:defRPr>
            </a:pPr>
            <a:r>
              <a:rPr sz="1700" dirty="0"/>
              <a:t>“Each year, more than 6,000 experts, including members of the National Academy of Sciences, the National Academy of Engineering, and the Institute of Medicine, </a:t>
            </a:r>
            <a:r>
              <a:rPr sz="1700" b="1" dirty="0"/>
              <a:t>volunteer</a:t>
            </a:r>
            <a:r>
              <a:rPr sz="1700" dirty="0"/>
              <a:t> their time to serve on hundreds of NRC and IOM study committees that examine some of society's most pressing issues.”  </a:t>
            </a:r>
          </a:p>
        </p:txBody>
      </p:sp>
      <p:pic>
        <p:nvPicPr>
          <p:cNvPr id="296" name="NRC-banner-logo.png"/>
          <p:cNvPicPr/>
          <p:nvPr/>
        </p:nvPicPr>
        <p:blipFill>
          <a:blip r:embed="rId3">
            <a:extLst/>
          </a:blip>
          <a:stretch>
            <a:fillRect/>
          </a:stretch>
        </p:blipFill>
        <p:spPr>
          <a:xfrm>
            <a:off x="380470" y="1050421"/>
            <a:ext cx="1313947" cy="1312664"/>
          </a:xfrm>
          <a:prstGeom prst="rect">
            <a:avLst/>
          </a:prstGeom>
          <a:ln w="12700">
            <a:miter lim="400000"/>
          </a:ln>
        </p:spPr>
      </p:pic>
      <p:sp>
        <p:nvSpPr>
          <p:cNvPr id="2" name="TextBox 1"/>
          <p:cNvSpPr txBox="1"/>
          <p:nvPr/>
        </p:nvSpPr>
        <p:spPr>
          <a:xfrm>
            <a:off x="2569899" y="5677656"/>
            <a:ext cx="5790167" cy="830997"/>
          </a:xfrm>
          <a:prstGeom prst="rect">
            <a:avLst/>
          </a:prstGeom>
          <a:noFill/>
        </p:spPr>
        <p:txBody>
          <a:bodyPr wrap="none" rtlCol="0">
            <a:spAutoFit/>
          </a:bodyPr>
          <a:lstStyle/>
          <a:p>
            <a:r>
              <a:rPr lang="en-US" sz="2400" dirty="0" smtClean="0"/>
              <a:t>Input is provided by the community.</a:t>
            </a:r>
          </a:p>
          <a:p>
            <a:r>
              <a:rPr lang="en-US" sz="2400" dirty="0" smtClean="0"/>
              <a:t>These reports can have major impact.</a:t>
            </a:r>
            <a:endParaRPr lang="en-US" sz="2400" dirty="0"/>
          </a:p>
        </p:txBody>
      </p:sp>
    </p:spTree>
    <p:extLst>
      <p:ext uri="{BB962C8B-B14F-4D97-AF65-F5344CB8AC3E}">
        <p14:creationId xmlns:p14="http://schemas.microsoft.com/office/powerpoint/2010/main" val="895874141"/>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esip logo.jpg"/>
          <p:cNvPicPr/>
          <p:nvPr/>
        </p:nvPicPr>
        <p:blipFill>
          <a:blip r:embed="rId3">
            <a:extLst/>
          </a:blip>
          <a:stretch>
            <a:fillRect/>
          </a:stretch>
        </p:blipFill>
        <p:spPr>
          <a:xfrm>
            <a:off x="187523" y="392907"/>
            <a:ext cx="2169914" cy="795440"/>
          </a:xfrm>
          <a:prstGeom prst="rect">
            <a:avLst/>
          </a:prstGeom>
          <a:ln w="12700">
            <a:miter lim="400000"/>
          </a:ln>
        </p:spPr>
      </p:pic>
      <p:sp>
        <p:nvSpPr>
          <p:cNvPr id="154" name="Shape 154"/>
          <p:cNvSpPr/>
          <p:nvPr/>
        </p:nvSpPr>
        <p:spPr>
          <a:xfrm>
            <a:off x="1598564" y="210080"/>
            <a:ext cx="7442989" cy="626129"/>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5600"/>
            </a:lvl1pPr>
          </a:lstStyle>
          <a:p>
            <a:pPr lvl="0">
              <a:defRPr sz="1800"/>
            </a:pPr>
            <a:r>
              <a:rPr sz="3600" dirty="0">
                <a:solidFill>
                  <a:srgbClr val="2C7C9F"/>
                </a:solidFill>
              </a:rPr>
              <a:t>Spearheading an NRC Data Study</a:t>
            </a:r>
          </a:p>
        </p:txBody>
      </p:sp>
      <p:sp>
        <p:nvSpPr>
          <p:cNvPr id="155" name="Shape 155"/>
          <p:cNvSpPr/>
          <p:nvPr/>
        </p:nvSpPr>
        <p:spPr>
          <a:xfrm>
            <a:off x="1358102" y="5686803"/>
            <a:ext cx="5670352" cy="37990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3600"/>
            </a:lvl1pPr>
          </a:lstStyle>
          <a:p>
            <a:pPr lvl="0">
              <a:defRPr sz="1800"/>
            </a:pPr>
            <a:r>
              <a:rPr sz="2000" dirty="0"/>
              <a:t>Study initiation is a community-led effort</a:t>
            </a:r>
          </a:p>
        </p:txBody>
      </p:sp>
      <p:sp>
        <p:nvSpPr>
          <p:cNvPr id="156" name="Shape 156"/>
          <p:cNvSpPr/>
          <p:nvPr/>
        </p:nvSpPr>
        <p:spPr>
          <a:xfrm>
            <a:off x="430287" y="1518004"/>
            <a:ext cx="4616649" cy="284212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sz="2000" dirty="0" smtClean="0"/>
              <a:t>Working in partnership with the community, the</a:t>
            </a:r>
            <a:r>
              <a:rPr lang="en-US" sz="2000" dirty="0" smtClean="0"/>
              <a:t> NRC</a:t>
            </a:r>
            <a:r>
              <a:rPr sz="2000" dirty="0" smtClean="0"/>
              <a:t> BRDI, and with support from the Moore Foundation and the National Consortium for Data Science, ESIP is leading efforts to define and scope </a:t>
            </a:r>
            <a:r>
              <a:rPr sz="2000" b="1" dirty="0" smtClean="0"/>
              <a:t>an NRC data study</a:t>
            </a:r>
            <a:r>
              <a:rPr sz="2000" dirty="0" smtClean="0"/>
              <a:t> to provide a consensus view on </a:t>
            </a:r>
            <a:r>
              <a:rPr sz="2000" b="1" dirty="0" smtClean="0"/>
              <a:t>research priorities for the science data enterprise</a:t>
            </a:r>
            <a:endParaRPr sz="2000" b="1" dirty="0"/>
          </a:p>
        </p:txBody>
      </p:sp>
      <p:pic>
        <p:nvPicPr>
          <p:cNvPr id="157" name="BRDI.jpg"/>
          <p:cNvPicPr/>
          <p:nvPr/>
        </p:nvPicPr>
        <p:blipFill>
          <a:blip r:embed="rId4">
            <a:extLst/>
          </a:blip>
          <a:stretch>
            <a:fillRect/>
          </a:stretch>
        </p:blipFill>
        <p:spPr>
          <a:xfrm>
            <a:off x="6054328" y="1098351"/>
            <a:ext cx="1866305" cy="2152055"/>
          </a:xfrm>
          <a:prstGeom prst="rect">
            <a:avLst/>
          </a:prstGeom>
          <a:ln w="12700">
            <a:miter lim="400000"/>
          </a:ln>
        </p:spPr>
      </p:pic>
      <p:sp>
        <p:nvSpPr>
          <p:cNvPr id="158" name="Shape 158"/>
          <p:cNvSpPr/>
          <p:nvPr/>
        </p:nvSpPr>
        <p:spPr>
          <a:xfrm>
            <a:off x="2643188" y="6301928"/>
            <a:ext cx="6429375" cy="37990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3600"/>
            </a:lvl1pPr>
          </a:lstStyle>
          <a:p>
            <a:pPr lvl="0">
              <a:defRPr sz="1800"/>
            </a:pPr>
            <a:r>
              <a:rPr sz="2000" dirty="0"/>
              <a:t>Organizations, agencies would fund the study</a:t>
            </a:r>
          </a:p>
        </p:txBody>
      </p:sp>
      <p:grpSp>
        <p:nvGrpSpPr>
          <p:cNvPr id="161" name="Group 161"/>
          <p:cNvGrpSpPr/>
          <p:nvPr/>
        </p:nvGrpSpPr>
        <p:grpSpPr>
          <a:xfrm>
            <a:off x="5018484" y="3320391"/>
            <a:ext cx="3946923" cy="1301567"/>
            <a:chOff x="0" y="0"/>
            <a:chExt cx="5613400" cy="1851116"/>
          </a:xfrm>
        </p:grpSpPr>
        <p:pic>
          <p:nvPicPr>
            <p:cNvPr id="159" name="BRDI PaGA.png"/>
            <p:cNvPicPr/>
            <p:nvPr/>
          </p:nvPicPr>
          <p:blipFill>
            <a:blip r:embed="rId5">
              <a:extLst/>
            </a:blip>
            <a:stretch>
              <a:fillRect/>
            </a:stretch>
          </p:blipFill>
          <p:spPr>
            <a:xfrm>
              <a:off x="0" y="0"/>
              <a:ext cx="5562600" cy="1119667"/>
            </a:xfrm>
            <a:prstGeom prst="rect">
              <a:avLst/>
            </a:prstGeom>
            <a:ln w="12700" cap="flat">
              <a:noFill/>
              <a:miter lim="400000"/>
            </a:ln>
            <a:effectLst/>
          </p:spPr>
        </p:pic>
        <p:sp>
          <p:nvSpPr>
            <p:cNvPr id="160" name="Shape 160"/>
            <p:cNvSpPr/>
            <p:nvPr/>
          </p:nvSpPr>
          <p:spPr>
            <a:xfrm>
              <a:off x="50800" y="1048618"/>
              <a:ext cx="5562600" cy="802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200"/>
              </a:lvl1pPr>
            </a:lstStyle>
            <a:p>
              <a:pPr lvl="0">
                <a:defRPr sz="1800"/>
              </a:pPr>
              <a:r>
                <a:rPr sz="1500"/>
                <a:t>Under Policy and Global Affairs, rather than one of the science Boards</a:t>
              </a:r>
            </a:p>
          </p:txBody>
        </p:sp>
      </p:grpSp>
      <p:grpSp>
        <p:nvGrpSpPr>
          <p:cNvPr id="2" name="Group 1"/>
          <p:cNvGrpSpPr/>
          <p:nvPr/>
        </p:nvGrpSpPr>
        <p:grpSpPr>
          <a:xfrm>
            <a:off x="357188" y="4900364"/>
            <a:ext cx="7389638" cy="589359"/>
            <a:chOff x="357188" y="5009555"/>
            <a:chExt cx="7389638" cy="589359"/>
          </a:xfrm>
        </p:grpSpPr>
        <p:sp>
          <p:nvSpPr>
            <p:cNvPr id="153" name="Shape 153"/>
            <p:cNvSpPr/>
            <p:nvPr/>
          </p:nvSpPr>
          <p:spPr>
            <a:xfrm>
              <a:off x="357188" y="5009555"/>
              <a:ext cx="7108031" cy="589359"/>
            </a:xfrm>
            <a:prstGeom prst="rect">
              <a:avLst/>
            </a:prstGeom>
            <a:solidFill>
              <a:srgbClr val="FFB635">
                <a:alpha val="31000"/>
              </a:srgbClr>
            </a:solidFill>
            <a:ln w="25400">
              <a:solidFill>
                <a:srgbClr val="000000">
                  <a:alpha val="3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62" name="Shape 162"/>
            <p:cNvSpPr/>
            <p:nvPr/>
          </p:nvSpPr>
          <p:spPr>
            <a:xfrm>
              <a:off x="415552" y="5109815"/>
              <a:ext cx="7331274" cy="37990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a:solidFill>
                    <a:srgbClr val="040100"/>
                  </a:solidFill>
                </a:defRPr>
              </a:lvl1pPr>
            </a:lstStyle>
            <a:p>
              <a:pPr lvl="0">
                <a:defRPr sz="1800">
                  <a:solidFill>
                    <a:srgbClr val="000000"/>
                  </a:solidFill>
                </a:defRPr>
              </a:pPr>
              <a:r>
                <a:rPr sz="2000" dirty="0"/>
                <a:t>ESIP is cross agency, community-led, neutral</a:t>
              </a:r>
            </a:p>
          </p:txBody>
        </p:sp>
      </p:grpSp>
      <p:sp>
        <p:nvSpPr>
          <p:cNvPr id="13"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90460324"/>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76054"/>
            <a:ext cx="8042276" cy="1336956"/>
          </a:xfrm>
        </p:spPr>
        <p:txBody>
          <a:bodyPr/>
          <a:lstStyle/>
          <a:p>
            <a:r>
              <a:rPr lang="en-US" dirty="0" smtClean="0"/>
              <a:t>Data Study Working Group Activities to Date</a:t>
            </a:r>
            <a:endParaRPr lang="en-US" dirty="0"/>
          </a:p>
        </p:txBody>
      </p:sp>
      <p:sp>
        <p:nvSpPr>
          <p:cNvPr id="3" name="Text Placeholder 2"/>
          <p:cNvSpPr>
            <a:spLocks noGrp="1"/>
          </p:cNvSpPr>
          <p:nvPr>
            <p:ph type="body" idx="1"/>
          </p:nvPr>
        </p:nvSpPr>
        <p:spPr>
          <a:xfrm>
            <a:off x="549275" y="2268679"/>
            <a:ext cx="8042276" cy="4343400"/>
          </a:xfrm>
        </p:spPr>
        <p:txBody>
          <a:bodyPr/>
          <a:lstStyle/>
          <a:p>
            <a:r>
              <a:rPr lang="en-US" dirty="0" smtClean="0">
                <a:solidFill>
                  <a:srgbClr val="000000"/>
                </a:solidFill>
              </a:rPr>
              <a:t>Fall 2013 presentation to NRC BRDI</a:t>
            </a:r>
          </a:p>
          <a:p>
            <a:r>
              <a:rPr lang="en-US" dirty="0" smtClean="0">
                <a:solidFill>
                  <a:srgbClr val="000000"/>
                </a:solidFill>
              </a:rPr>
              <a:t>January, 2014 workshop: </a:t>
            </a:r>
          </a:p>
          <a:p>
            <a:pPr lvl="1"/>
            <a:r>
              <a:rPr lang="en-US" dirty="0" smtClean="0">
                <a:solidFill>
                  <a:srgbClr val="000000"/>
                </a:solidFill>
              </a:rPr>
              <a:t>Press release: </a:t>
            </a:r>
            <a:r>
              <a:rPr lang="en-US" dirty="0" smtClean="0">
                <a:solidFill>
                  <a:srgbClr val="000000"/>
                </a:solidFill>
                <a:hlinkClick r:id="rId2"/>
              </a:rPr>
              <a:t>http</a:t>
            </a:r>
            <a:r>
              <a:rPr lang="en-US" dirty="0">
                <a:solidFill>
                  <a:srgbClr val="000000"/>
                </a:solidFill>
                <a:hlinkClick r:id="rId2"/>
              </a:rPr>
              <a:t>://esipfed.org/node/</a:t>
            </a:r>
            <a:r>
              <a:rPr lang="en-US" dirty="0" smtClean="0">
                <a:solidFill>
                  <a:srgbClr val="000000"/>
                </a:solidFill>
                <a:hlinkClick r:id="rId2"/>
              </a:rPr>
              <a:t>2638</a:t>
            </a:r>
            <a:endParaRPr lang="en-US" dirty="0" smtClean="0">
              <a:solidFill>
                <a:srgbClr val="000000"/>
              </a:solidFill>
            </a:endParaRPr>
          </a:p>
          <a:p>
            <a:pPr lvl="1"/>
            <a:r>
              <a:rPr lang="en-US" dirty="0" smtClean="0">
                <a:solidFill>
                  <a:srgbClr val="000000"/>
                </a:solidFill>
              </a:rPr>
              <a:t>Workshop report: http</a:t>
            </a:r>
            <a:r>
              <a:rPr lang="en-US" dirty="0">
                <a:solidFill>
                  <a:srgbClr val="000000"/>
                </a:solidFill>
              </a:rPr>
              <a:t>://</a:t>
            </a:r>
            <a:r>
              <a:rPr lang="en-US" dirty="0" err="1">
                <a:solidFill>
                  <a:srgbClr val="000000"/>
                </a:solidFill>
              </a:rPr>
              <a:t>commons.esipfed.org</a:t>
            </a:r>
            <a:r>
              <a:rPr lang="en-US" dirty="0">
                <a:solidFill>
                  <a:srgbClr val="000000"/>
                </a:solidFill>
              </a:rPr>
              <a:t>/node/2635</a:t>
            </a:r>
            <a:endParaRPr lang="en-US" dirty="0" smtClean="0">
              <a:solidFill>
                <a:srgbClr val="000000"/>
              </a:solidFill>
            </a:endParaRPr>
          </a:p>
          <a:p>
            <a:r>
              <a:rPr lang="en-US" dirty="0" smtClean="0">
                <a:solidFill>
                  <a:srgbClr val="000000"/>
                </a:solidFill>
              </a:rPr>
              <a:t>American Geophysical Union (AGU) EOS article to appear before Fall meeting (December)</a:t>
            </a:r>
          </a:p>
          <a:p>
            <a:r>
              <a:rPr lang="en-US" dirty="0" smtClean="0">
                <a:solidFill>
                  <a:srgbClr val="000000"/>
                </a:solidFill>
              </a:rPr>
              <a:t>Provide input to NITRD Big Data Initiative</a:t>
            </a:r>
          </a:p>
          <a:p>
            <a:pPr marL="0" indent="0">
              <a:buNone/>
            </a:pPr>
            <a:endParaRPr lang="en-US" dirty="0">
              <a:solidFill>
                <a:srgbClr val="000000"/>
              </a:solidFill>
            </a:endParaRP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5" name="Picture 4" descr="ESIP Logo.jpg"/>
          <p:cNvPicPr>
            <a:picLocks noChangeAspect="1"/>
          </p:cNvPicPr>
          <p:nvPr/>
        </p:nvPicPr>
        <p:blipFill>
          <a:blip r:embed="rId3">
            <a:alphaModFix/>
          </a:blip>
          <a:stretch>
            <a:fillRect/>
          </a:stretch>
        </p:blipFill>
        <p:spPr>
          <a:xfrm>
            <a:off x="5872873" y="-27618"/>
            <a:ext cx="3196422" cy="803672"/>
          </a:xfrm>
          <a:prstGeom prst="rect">
            <a:avLst/>
          </a:prstGeom>
        </p:spPr>
      </p:pic>
    </p:spTree>
    <p:extLst>
      <p:ext uri="{BB962C8B-B14F-4D97-AF65-F5344CB8AC3E}">
        <p14:creationId xmlns:p14="http://schemas.microsoft.com/office/powerpoint/2010/main" val="4121988550"/>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Conclusions</a:t>
            </a:r>
            <a:endParaRPr lang="en-US" dirty="0"/>
          </a:p>
        </p:txBody>
      </p:sp>
      <p:sp>
        <p:nvSpPr>
          <p:cNvPr id="3" name="Text Placeholder 2"/>
          <p:cNvSpPr>
            <a:spLocks noGrp="1"/>
          </p:cNvSpPr>
          <p:nvPr>
            <p:ph type="body" idx="1"/>
          </p:nvPr>
        </p:nvSpPr>
        <p:spPr/>
        <p:txBody>
          <a:bodyPr>
            <a:normAutofit fontScale="92500"/>
          </a:bodyPr>
          <a:lstStyle/>
          <a:p>
            <a:r>
              <a:rPr lang="en-US" dirty="0" smtClean="0">
                <a:solidFill>
                  <a:srgbClr val="000000"/>
                </a:solidFill>
              </a:rPr>
              <a:t>Vision: A Science Data Infrastructure (SDI)</a:t>
            </a:r>
          </a:p>
          <a:p>
            <a:pPr lvl="1"/>
            <a:r>
              <a:rPr lang="en-US" dirty="0" smtClean="0">
                <a:solidFill>
                  <a:srgbClr val="000000"/>
                </a:solidFill>
              </a:rPr>
              <a:t>Ubiquitous, reliable, easy to use system for publishing, finding, understanding, using, and accrediting scientific data, including all relevant management and stewardship aspects throughout the data lifecycle</a:t>
            </a:r>
          </a:p>
          <a:p>
            <a:r>
              <a:rPr lang="en-US" dirty="0" smtClean="0">
                <a:solidFill>
                  <a:srgbClr val="000000"/>
                </a:solidFill>
              </a:rPr>
              <a:t>Identified five major challenge areas</a:t>
            </a:r>
          </a:p>
          <a:p>
            <a:pPr lvl="1"/>
            <a:r>
              <a:rPr lang="en-US" dirty="0" smtClean="0">
                <a:solidFill>
                  <a:srgbClr val="000000"/>
                </a:solidFill>
              </a:rPr>
              <a:t>Economics of research data</a:t>
            </a:r>
          </a:p>
          <a:p>
            <a:pPr lvl="1"/>
            <a:r>
              <a:rPr lang="en-US" dirty="0" smtClean="0">
                <a:solidFill>
                  <a:srgbClr val="000000"/>
                </a:solidFill>
              </a:rPr>
              <a:t>Cultural values and awareness</a:t>
            </a:r>
          </a:p>
          <a:p>
            <a:pPr lvl="1"/>
            <a:r>
              <a:rPr lang="en-US" dirty="0" smtClean="0">
                <a:solidFill>
                  <a:srgbClr val="000000"/>
                </a:solidFill>
              </a:rPr>
              <a:t>Data science research, goals</a:t>
            </a:r>
          </a:p>
          <a:p>
            <a:pPr lvl="1"/>
            <a:r>
              <a:rPr lang="en-US" dirty="0" smtClean="0">
                <a:solidFill>
                  <a:srgbClr val="000000"/>
                </a:solidFill>
              </a:rPr>
              <a:t>Education Challenges</a:t>
            </a:r>
          </a:p>
          <a:p>
            <a:pPr lvl="1"/>
            <a:r>
              <a:rPr lang="en-US" dirty="0" smtClean="0">
                <a:solidFill>
                  <a:srgbClr val="000000"/>
                </a:solidFill>
              </a:rPr>
              <a:t>Legal, ethical and policy challenges</a:t>
            </a:r>
            <a:endParaRPr lang="en-US" dirty="0">
              <a:solidFill>
                <a:srgbClr val="000000"/>
              </a:solidFill>
            </a:endParaRP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5" name="Picture 4" descr="ESIP Logo.jpg"/>
          <p:cNvPicPr>
            <a:picLocks noChangeAspect="1"/>
          </p:cNvPicPr>
          <p:nvPr/>
        </p:nvPicPr>
        <p:blipFill>
          <a:blip r:embed="rId2">
            <a:alphaModFix/>
          </a:blip>
          <a:stretch>
            <a:fillRect/>
          </a:stretch>
        </p:blipFill>
        <p:spPr>
          <a:xfrm>
            <a:off x="5872873" y="90570"/>
            <a:ext cx="3196422" cy="803672"/>
          </a:xfrm>
          <a:prstGeom prst="rect">
            <a:avLst/>
          </a:prstGeom>
        </p:spPr>
      </p:pic>
    </p:spTree>
    <p:extLst>
      <p:ext uri="{BB962C8B-B14F-4D97-AF65-F5344CB8AC3E}">
        <p14:creationId xmlns:p14="http://schemas.microsoft.com/office/powerpoint/2010/main" val="2771787358"/>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507" y="-14936"/>
            <a:ext cx="8490137" cy="1041120"/>
          </a:xfrm>
        </p:spPr>
        <p:txBody>
          <a:bodyPr/>
          <a:lstStyle/>
          <a:p>
            <a:r>
              <a:rPr lang="en-US" dirty="0" smtClean="0"/>
              <a:t>Economics of Research Data</a:t>
            </a:r>
            <a:endParaRPr lang="en-US" dirty="0"/>
          </a:p>
        </p:txBody>
      </p:sp>
      <p:sp>
        <p:nvSpPr>
          <p:cNvPr id="3" name="Text Placeholder 2"/>
          <p:cNvSpPr>
            <a:spLocks noGrp="1"/>
          </p:cNvSpPr>
          <p:nvPr>
            <p:ph type="body" idx="1"/>
          </p:nvPr>
        </p:nvSpPr>
        <p:spPr>
          <a:xfrm>
            <a:off x="549275" y="1181853"/>
            <a:ext cx="8042276" cy="4343400"/>
          </a:xfrm>
        </p:spPr>
        <p:txBody>
          <a:bodyPr>
            <a:normAutofit lnSpcReduction="10000"/>
          </a:bodyPr>
          <a:lstStyle/>
          <a:p>
            <a:r>
              <a:rPr lang="en-US" dirty="0" smtClean="0">
                <a:solidFill>
                  <a:srgbClr val="000000"/>
                </a:solidFill>
              </a:rPr>
              <a:t>The top challenge: Develop an economic model for sustained infrastructure </a:t>
            </a:r>
            <a:r>
              <a:rPr lang="en-US" b="1" dirty="0" smtClean="0">
                <a:solidFill>
                  <a:srgbClr val="000000"/>
                </a:solidFill>
              </a:rPr>
              <a:t>without competing for research dollars</a:t>
            </a:r>
          </a:p>
          <a:p>
            <a:pPr lvl="1"/>
            <a:r>
              <a:rPr lang="en-US" dirty="0" smtClean="0">
                <a:solidFill>
                  <a:srgbClr val="000000"/>
                </a:solidFill>
              </a:rPr>
              <a:t>Treat as infrastructure, like highway or utility?</a:t>
            </a:r>
          </a:p>
          <a:p>
            <a:r>
              <a:rPr lang="en-US" dirty="0" smtClean="0">
                <a:solidFill>
                  <a:srgbClr val="000000"/>
                </a:solidFill>
              </a:rPr>
              <a:t>Interest in economic models, cost models, and return on investment of research data is growing</a:t>
            </a:r>
          </a:p>
          <a:p>
            <a:pPr lvl="1"/>
            <a:r>
              <a:rPr lang="en-US" dirty="0" smtClean="0">
                <a:solidFill>
                  <a:srgbClr val="000000"/>
                </a:solidFill>
              </a:rPr>
              <a:t>Efforts to measure impact and generative potential</a:t>
            </a:r>
          </a:p>
          <a:p>
            <a:pPr lvl="1"/>
            <a:r>
              <a:rPr lang="en-US" dirty="0" smtClean="0">
                <a:solidFill>
                  <a:srgbClr val="000000"/>
                </a:solidFill>
              </a:rPr>
              <a:t>JISC report: qualitative and quantitative analysis</a:t>
            </a:r>
          </a:p>
          <a:p>
            <a:pPr lvl="2"/>
            <a:r>
              <a:rPr lang="en-US" dirty="0" smtClean="0">
                <a:solidFill>
                  <a:srgbClr val="000000"/>
                </a:solidFill>
              </a:rPr>
              <a:t>  “A very significant increase in research efficiency was reported by users as a result of their using the data </a:t>
            </a:r>
            <a:r>
              <a:rPr lang="en-US" dirty="0" err="1" smtClean="0">
                <a:solidFill>
                  <a:srgbClr val="000000"/>
                </a:solidFill>
              </a:rPr>
              <a:t>centres</a:t>
            </a:r>
            <a:r>
              <a:rPr lang="en-US" dirty="0" smtClean="0">
                <a:solidFill>
                  <a:srgbClr val="000000"/>
                </a:solidFill>
              </a:rPr>
              <a:t>.  These estimated efficiency gains ranged from 2 and up to 20 times the costs…”</a:t>
            </a: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
        <p:nvSpPr>
          <p:cNvPr id="5" name="TextBox 4"/>
          <p:cNvSpPr txBox="1"/>
          <p:nvPr/>
        </p:nvSpPr>
        <p:spPr>
          <a:xfrm>
            <a:off x="549275" y="5943601"/>
            <a:ext cx="5812118" cy="707886"/>
          </a:xfrm>
          <a:prstGeom prst="rect">
            <a:avLst/>
          </a:prstGeom>
          <a:noFill/>
        </p:spPr>
        <p:txBody>
          <a:bodyPr wrap="square" rtlCol="0">
            <a:spAutoFit/>
          </a:bodyPr>
          <a:lstStyle/>
          <a:p>
            <a:r>
              <a:rPr lang="en-US" sz="1000" dirty="0" smtClean="0"/>
              <a:t>[</a:t>
            </a:r>
            <a:r>
              <a:rPr lang="en-US" sz="1000" dirty="0" err="1" smtClean="0"/>
              <a:t>Jisc</a:t>
            </a:r>
            <a:r>
              <a:rPr lang="en-US" sz="1000" dirty="0" smtClean="0"/>
              <a:t> 2014] The Value and Impact of Data Sharing and </a:t>
            </a:r>
            <a:r>
              <a:rPr lang="en-US" sz="1000" dirty="0" err="1" smtClean="0"/>
              <a:t>Curation</a:t>
            </a:r>
            <a:r>
              <a:rPr lang="en-US" sz="1000" dirty="0" smtClean="0"/>
              <a:t>, A synthesis of three recent studies of UK research data </a:t>
            </a:r>
            <a:r>
              <a:rPr lang="en-US" sz="1000" dirty="0" err="1" smtClean="0"/>
              <a:t>centres</a:t>
            </a:r>
            <a:r>
              <a:rPr lang="en-US" sz="1000" dirty="0" smtClean="0"/>
              <a:t>”, March 2014, </a:t>
            </a:r>
            <a:r>
              <a:rPr lang="en-US" sz="1000" dirty="0" smtClean="0">
                <a:hlinkClick r:id="rId2"/>
              </a:rPr>
              <a:t>http://repository.jisc.ac.uk/5568/1/iDF308_-_Digital_Infrastructure_Dire...</a:t>
            </a:r>
            <a:r>
              <a:rPr lang="en-US" sz="1000" dirty="0" smtClean="0"/>
              <a:t>.</a:t>
            </a:r>
          </a:p>
          <a:p>
            <a:endParaRPr lang="en-US" sz="1000" dirty="0"/>
          </a:p>
        </p:txBody>
      </p:sp>
      <p:pic>
        <p:nvPicPr>
          <p:cNvPr id="6" name="Picture 5" descr="jisc report im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904" y="5296964"/>
            <a:ext cx="1286057" cy="1444796"/>
          </a:xfrm>
          <a:prstGeom prst="rect">
            <a:avLst/>
          </a:prstGeom>
        </p:spPr>
      </p:pic>
    </p:spTree>
    <p:extLst>
      <p:ext uri="{BB962C8B-B14F-4D97-AF65-F5344CB8AC3E}">
        <p14:creationId xmlns:p14="http://schemas.microsoft.com/office/powerpoint/2010/main" val="3196746825"/>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268942"/>
            <a:ext cx="8744137" cy="936533"/>
          </a:xfrm>
        </p:spPr>
        <p:txBody>
          <a:bodyPr/>
          <a:lstStyle/>
          <a:p>
            <a:r>
              <a:rPr lang="en-US" dirty="0" smtClean="0"/>
              <a:t>Cultural Values and Awareness</a:t>
            </a:r>
            <a:endParaRPr lang="en-US" dirty="0"/>
          </a:p>
        </p:txBody>
      </p:sp>
      <p:sp>
        <p:nvSpPr>
          <p:cNvPr id="3" name="Text Placeholder 2"/>
          <p:cNvSpPr>
            <a:spLocks noGrp="1"/>
          </p:cNvSpPr>
          <p:nvPr>
            <p:ph type="body" idx="1"/>
          </p:nvPr>
        </p:nvSpPr>
        <p:spPr/>
        <p:txBody>
          <a:bodyPr>
            <a:normAutofit lnSpcReduction="10000"/>
          </a:bodyPr>
          <a:lstStyle/>
          <a:p>
            <a:r>
              <a:rPr lang="en-US" dirty="0">
                <a:solidFill>
                  <a:srgbClr val="000000"/>
                </a:solidFill>
              </a:rPr>
              <a:t>New academic values must be set for data management and </a:t>
            </a:r>
            <a:r>
              <a:rPr lang="en-US" dirty="0" smtClean="0">
                <a:solidFill>
                  <a:srgbClr val="000000"/>
                </a:solidFill>
              </a:rPr>
              <a:t>stewardship</a:t>
            </a:r>
            <a:endParaRPr lang="en-US" dirty="0">
              <a:solidFill>
                <a:srgbClr val="000000"/>
              </a:solidFill>
            </a:endParaRPr>
          </a:p>
          <a:p>
            <a:r>
              <a:rPr lang="en-US" dirty="0">
                <a:solidFill>
                  <a:srgbClr val="000000"/>
                </a:solidFill>
              </a:rPr>
              <a:t>Cultural incentive and reward structures do not reflect the importance of quality data </a:t>
            </a:r>
            <a:r>
              <a:rPr lang="en-US" dirty="0" smtClean="0">
                <a:solidFill>
                  <a:srgbClr val="000000"/>
                </a:solidFill>
              </a:rPr>
              <a:t>management</a:t>
            </a:r>
          </a:p>
          <a:p>
            <a:pPr lvl="1"/>
            <a:r>
              <a:rPr lang="en-US" dirty="0" smtClean="0">
                <a:solidFill>
                  <a:srgbClr val="000000"/>
                </a:solidFill>
              </a:rPr>
              <a:t>E.g., attribution, rewards for producing, managing data</a:t>
            </a:r>
            <a:endParaRPr lang="en-US" dirty="0">
              <a:solidFill>
                <a:srgbClr val="000000"/>
              </a:solidFill>
            </a:endParaRPr>
          </a:p>
          <a:p>
            <a:r>
              <a:rPr lang="en-US" dirty="0">
                <a:solidFill>
                  <a:srgbClr val="000000"/>
                </a:solidFill>
              </a:rPr>
              <a:t>Attractive, rewarding career paths must be established for system builders in </a:t>
            </a:r>
            <a:r>
              <a:rPr lang="en-US" dirty="0" smtClean="0">
                <a:solidFill>
                  <a:srgbClr val="000000"/>
                </a:solidFill>
              </a:rPr>
              <a:t>science</a:t>
            </a:r>
            <a:endParaRPr lang="en-US" dirty="0">
              <a:solidFill>
                <a:srgbClr val="000000"/>
              </a:solidFill>
            </a:endParaRPr>
          </a:p>
          <a:p>
            <a:r>
              <a:rPr lang="en-US" dirty="0">
                <a:solidFill>
                  <a:srgbClr val="000000"/>
                </a:solidFill>
              </a:rPr>
              <a:t>Data stewardship must be integrated into ways that science is </a:t>
            </a:r>
            <a:r>
              <a:rPr lang="en-US" dirty="0" smtClean="0">
                <a:solidFill>
                  <a:srgbClr val="000000"/>
                </a:solidFill>
              </a:rPr>
              <a:t>taught</a:t>
            </a:r>
            <a:endParaRPr lang="en-US" dirty="0">
              <a:solidFill>
                <a:srgbClr val="000000"/>
              </a:solidFill>
            </a:endParaRPr>
          </a:p>
          <a:p>
            <a:endParaRPr lang="en-US" dirty="0">
              <a:solidFill>
                <a:srgbClr val="000000"/>
              </a:solidFill>
            </a:endParaRP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51974955"/>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38" y="104592"/>
            <a:ext cx="8445313" cy="921591"/>
          </a:xfrm>
        </p:spPr>
        <p:txBody>
          <a:bodyPr/>
          <a:lstStyle/>
          <a:p>
            <a:r>
              <a:rPr lang="en-US" dirty="0" smtClean="0"/>
              <a:t>Data Science Research, Goals</a:t>
            </a:r>
            <a:endParaRPr lang="en-US" dirty="0"/>
          </a:p>
        </p:txBody>
      </p:sp>
      <p:sp>
        <p:nvSpPr>
          <p:cNvPr id="3" name="Text Placeholder 2"/>
          <p:cNvSpPr>
            <a:spLocks noGrp="1"/>
          </p:cNvSpPr>
          <p:nvPr>
            <p:ph type="body" idx="1"/>
          </p:nvPr>
        </p:nvSpPr>
        <p:spPr>
          <a:xfrm>
            <a:off x="549275" y="1166912"/>
            <a:ext cx="8042276" cy="5377328"/>
          </a:xfrm>
        </p:spPr>
        <p:txBody>
          <a:bodyPr>
            <a:normAutofit/>
          </a:bodyPr>
          <a:lstStyle/>
          <a:p>
            <a:pPr>
              <a:lnSpc>
                <a:spcPct val="70000"/>
              </a:lnSpc>
            </a:pPr>
            <a:r>
              <a:rPr lang="en-US" sz="1800" dirty="0" smtClean="0">
                <a:solidFill>
                  <a:srgbClr val="000000"/>
                </a:solidFill>
              </a:rPr>
              <a:t>What </a:t>
            </a:r>
            <a:r>
              <a:rPr lang="en-US" sz="1800" dirty="0">
                <a:solidFill>
                  <a:srgbClr val="000000"/>
                </a:solidFill>
              </a:rPr>
              <a:t>information, best practices, and tools are needed along the stages of the data lifecycle?</a:t>
            </a:r>
          </a:p>
          <a:p>
            <a:pPr lvl="1">
              <a:lnSpc>
                <a:spcPct val="70000"/>
              </a:lnSpc>
            </a:pPr>
            <a:r>
              <a:rPr lang="en-US" sz="1600" dirty="0">
                <a:solidFill>
                  <a:srgbClr val="000000"/>
                </a:solidFill>
              </a:rPr>
              <a:t>How to measure the value and impact of a data set?</a:t>
            </a:r>
          </a:p>
          <a:p>
            <a:pPr lvl="1">
              <a:lnSpc>
                <a:spcPct val="70000"/>
              </a:lnSpc>
            </a:pPr>
            <a:r>
              <a:rPr lang="en-US" sz="1600" dirty="0">
                <a:solidFill>
                  <a:srgbClr val="000000"/>
                </a:solidFill>
              </a:rPr>
              <a:t>How to identify which data sets to throw away?  Which to keep?  For how long?  At what cost?  At what resolution?  In what format?</a:t>
            </a:r>
          </a:p>
          <a:p>
            <a:pPr lvl="1">
              <a:lnSpc>
                <a:spcPct val="70000"/>
              </a:lnSpc>
            </a:pPr>
            <a:r>
              <a:rPr lang="en-US" sz="1600" dirty="0">
                <a:solidFill>
                  <a:srgbClr val="000000"/>
                </a:solidFill>
              </a:rPr>
              <a:t>What information about the data should be kept and for how long?</a:t>
            </a:r>
          </a:p>
          <a:p>
            <a:pPr lvl="1">
              <a:lnSpc>
                <a:spcPct val="70000"/>
              </a:lnSpc>
            </a:pPr>
            <a:r>
              <a:rPr lang="en-US" sz="1600" dirty="0">
                <a:solidFill>
                  <a:srgbClr val="000000"/>
                </a:solidFill>
              </a:rPr>
              <a:t>What attribution, provenance tracking, citation and </a:t>
            </a:r>
            <a:r>
              <a:rPr lang="en-US" sz="1600" dirty="0" err="1">
                <a:solidFill>
                  <a:srgbClr val="000000"/>
                </a:solidFill>
              </a:rPr>
              <a:t>curation</a:t>
            </a:r>
            <a:r>
              <a:rPr lang="en-US" sz="1600" dirty="0">
                <a:solidFill>
                  <a:srgbClr val="000000"/>
                </a:solidFill>
              </a:rPr>
              <a:t> tools and practices are needed and at what points in the data lifecycle?</a:t>
            </a:r>
          </a:p>
          <a:p>
            <a:pPr>
              <a:lnSpc>
                <a:spcPct val="70000"/>
              </a:lnSpc>
            </a:pPr>
            <a:r>
              <a:rPr lang="en-US" sz="1800" dirty="0">
                <a:solidFill>
                  <a:srgbClr val="000000"/>
                </a:solidFill>
              </a:rPr>
              <a:t>What new practices and tools are need to be developed?  How can they be infused?</a:t>
            </a:r>
          </a:p>
          <a:p>
            <a:pPr>
              <a:lnSpc>
                <a:spcPct val="70000"/>
              </a:lnSpc>
            </a:pPr>
            <a:r>
              <a:rPr lang="en-US" sz="1800" dirty="0">
                <a:solidFill>
                  <a:srgbClr val="000000"/>
                </a:solidFill>
              </a:rPr>
              <a:t>What cultural and social changes are needed?</a:t>
            </a:r>
          </a:p>
          <a:p>
            <a:pPr>
              <a:lnSpc>
                <a:spcPct val="70000"/>
              </a:lnSpc>
            </a:pPr>
            <a:r>
              <a:rPr lang="en-US" sz="1800" dirty="0">
                <a:solidFill>
                  <a:srgbClr val="000000"/>
                </a:solidFill>
              </a:rPr>
              <a:t>How to facilitate future access to current data?</a:t>
            </a:r>
          </a:p>
          <a:p>
            <a:pPr>
              <a:lnSpc>
                <a:spcPct val="70000"/>
              </a:lnSpc>
            </a:pPr>
            <a:r>
              <a:rPr lang="en-US" sz="1800" dirty="0">
                <a:solidFill>
                  <a:srgbClr val="000000"/>
                </a:solidFill>
              </a:rPr>
              <a:t>Is there a set of essential SDI components or functionality that can be identified?</a:t>
            </a:r>
          </a:p>
          <a:p>
            <a:pPr>
              <a:lnSpc>
                <a:spcPct val="70000"/>
              </a:lnSpc>
            </a:pPr>
            <a:r>
              <a:rPr lang="en-US" sz="1800" dirty="0">
                <a:solidFill>
                  <a:srgbClr val="000000"/>
                </a:solidFill>
              </a:rPr>
              <a:t>Is there a fundamental common data model that could aid in data interoperability and fusion?  Is there a mathematics of data?</a:t>
            </a:r>
          </a:p>
          <a:p>
            <a:pPr>
              <a:lnSpc>
                <a:spcPct val="70000"/>
              </a:lnSpc>
            </a:pPr>
            <a:endParaRPr lang="en-US" sz="1800" dirty="0">
              <a:solidFill>
                <a:srgbClr val="000000"/>
              </a:solidFill>
            </a:endParaRP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641010694"/>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9061"/>
            <a:ext cx="8042276" cy="1041120"/>
          </a:xfrm>
        </p:spPr>
        <p:txBody>
          <a:bodyPr/>
          <a:lstStyle/>
          <a:p>
            <a:r>
              <a:rPr lang="en-US" dirty="0" smtClean="0"/>
              <a:t>Education Challenges</a:t>
            </a:r>
            <a:endParaRPr lang="en-US" dirty="0"/>
          </a:p>
        </p:txBody>
      </p:sp>
      <p:sp>
        <p:nvSpPr>
          <p:cNvPr id="3" name="Text Placeholder 2"/>
          <p:cNvSpPr>
            <a:spLocks noGrp="1"/>
          </p:cNvSpPr>
          <p:nvPr>
            <p:ph type="body" idx="1"/>
          </p:nvPr>
        </p:nvSpPr>
        <p:spPr/>
        <p:txBody>
          <a:bodyPr/>
          <a:lstStyle/>
          <a:p>
            <a:r>
              <a:rPr lang="en-US" dirty="0" smtClean="0">
                <a:solidFill>
                  <a:srgbClr val="000000"/>
                </a:solidFill>
              </a:rPr>
              <a:t>Technology, </a:t>
            </a:r>
            <a:r>
              <a:rPr lang="en-US" dirty="0" err="1" smtClean="0">
                <a:solidFill>
                  <a:srgbClr val="000000"/>
                </a:solidFill>
              </a:rPr>
              <a:t>eScience</a:t>
            </a:r>
            <a:r>
              <a:rPr lang="en-US" dirty="0" smtClean="0">
                <a:solidFill>
                  <a:srgbClr val="000000"/>
                </a:solidFill>
              </a:rPr>
              <a:t> is changing the nature of science</a:t>
            </a:r>
          </a:p>
          <a:p>
            <a:r>
              <a:rPr lang="en-US" dirty="0">
                <a:solidFill>
                  <a:srgbClr val="000000"/>
                </a:solidFill>
              </a:rPr>
              <a:t>Development of current and next-generation workers</a:t>
            </a:r>
          </a:p>
          <a:p>
            <a:r>
              <a:rPr lang="en-US" dirty="0" smtClean="0">
                <a:solidFill>
                  <a:srgbClr val="000000"/>
                </a:solidFill>
              </a:rPr>
              <a:t>Access to science data in classrooms, including K-12</a:t>
            </a:r>
          </a:p>
          <a:p>
            <a:r>
              <a:rPr lang="en-US" dirty="0" smtClean="0">
                <a:solidFill>
                  <a:srgbClr val="000000"/>
                </a:solidFill>
              </a:rPr>
              <a:t>Providing data to educators in ways they can use easily</a:t>
            </a:r>
            <a:endParaRPr lang="en-US" dirty="0">
              <a:solidFill>
                <a:srgbClr val="000000"/>
              </a:solidFill>
            </a:endParaRP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1289864139"/>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30511"/>
            <a:ext cx="8042276" cy="1336956"/>
          </a:xfrm>
        </p:spPr>
        <p:txBody>
          <a:bodyPr/>
          <a:lstStyle/>
          <a:p>
            <a:r>
              <a:rPr lang="en-US" dirty="0" smtClean="0"/>
              <a:t>Legal, Ethical, and Policy Challenges</a:t>
            </a:r>
            <a:endParaRPr lang="en-US" dirty="0"/>
          </a:p>
        </p:txBody>
      </p:sp>
      <p:sp>
        <p:nvSpPr>
          <p:cNvPr id="3" name="Text Placeholder 2"/>
          <p:cNvSpPr>
            <a:spLocks noGrp="1"/>
          </p:cNvSpPr>
          <p:nvPr>
            <p:ph type="body" idx="1"/>
          </p:nvPr>
        </p:nvSpPr>
        <p:spPr>
          <a:xfrm>
            <a:off x="549275" y="2285999"/>
            <a:ext cx="8042276" cy="3674037"/>
          </a:xfrm>
        </p:spPr>
        <p:txBody>
          <a:bodyPr/>
          <a:lstStyle/>
          <a:p>
            <a:r>
              <a:rPr lang="en-US" dirty="0" smtClean="0">
                <a:solidFill>
                  <a:srgbClr val="000000"/>
                </a:solidFill>
              </a:rPr>
              <a:t>Licensing</a:t>
            </a:r>
          </a:p>
          <a:p>
            <a:r>
              <a:rPr lang="en-US" dirty="0" smtClean="0">
                <a:solidFill>
                  <a:srgbClr val="000000"/>
                </a:solidFill>
              </a:rPr>
              <a:t>Transparency, verifiability, repeatability</a:t>
            </a:r>
          </a:p>
          <a:p>
            <a:r>
              <a:rPr lang="en-US" dirty="0" smtClean="0">
                <a:solidFill>
                  <a:srgbClr val="000000"/>
                </a:solidFill>
              </a:rPr>
              <a:t>Ethical use of data</a:t>
            </a:r>
            <a:endParaRPr lang="en-US" dirty="0">
              <a:solidFill>
                <a:srgbClr val="000000"/>
              </a:solidFill>
            </a:endParaRPr>
          </a:p>
          <a:p>
            <a:r>
              <a:rPr lang="en-US" dirty="0" smtClean="0">
                <a:solidFill>
                  <a:srgbClr val="000000"/>
                </a:solidFill>
              </a:rPr>
              <a:t>Establishment of an agency, council, or office? </a:t>
            </a:r>
            <a:endParaRPr lang="en-US" dirty="0">
              <a:solidFill>
                <a:srgbClr val="000000"/>
              </a:solidFill>
            </a:endParaRPr>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1984181310"/>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
        <p:nvSpPr>
          <p:cNvPr id="15365" name="Rectangle 4"/>
          <p:cNvSpPr>
            <a:spLocks noGrp="1" noChangeArrowheads="1"/>
          </p:cNvSpPr>
          <p:nvPr>
            <p:ph type="title"/>
          </p:nvPr>
        </p:nvSpPr>
        <p:spPr>
          <a:xfrm>
            <a:off x="1194475" y="1744303"/>
            <a:ext cx="4434912" cy="757376"/>
          </a:xfrm>
        </p:spPr>
        <p:txBody>
          <a:bodyPr lIns="88896" tIns="88896" rIns="88896" bIns="88896" anchor="b">
            <a:normAutofit fontScale="90000"/>
          </a:bodyPr>
          <a:lstStyle/>
          <a:p>
            <a:pPr algn="l" defTabSz="914145"/>
            <a:r>
              <a:rPr lang="en-US" sz="3900" b="1" dirty="0">
                <a:solidFill>
                  <a:srgbClr val="1E4649"/>
                </a:solidFill>
                <a:latin typeface="Trebuchet MS" charset="0"/>
                <a:ea typeface="Trebuchet MS" charset="0"/>
                <a:cs typeface="Trebuchet MS" charset="0"/>
                <a:sym typeface="Trebuchet MS" charset="0"/>
              </a:rPr>
              <a:t>ESIP Vision</a:t>
            </a:r>
            <a:endParaRPr lang="en-US" dirty="0">
              <a:solidFill>
                <a:srgbClr val="1E4649"/>
              </a:solidFill>
            </a:endParaRPr>
          </a:p>
        </p:txBody>
      </p:sp>
      <p:sp>
        <p:nvSpPr>
          <p:cNvPr id="15366" name="Rectangle 5"/>
          <p:cNvSpPr>
            <a:spLocks noGrp="1" noChangeArrowheads="1"/>
          </p:cNvSpPr>
          <p:nvPr>
            <p:ph idx="1"/>
          </p:nvPr>
        </p:nvSpPr>
        <p:spPr>
          <a:xfrm>
            <a:off x="562212" y="2499966"/>
            <a:ext cx="8229823" cy="1518394"/>
          </a:xfrm>
        </p:spPr>
        <p:txBody>
          <a:bodyPr lIns="88896" tIns="88896" rIns="88896" bIns="88896" anchor="t"/>
          <a:lstStyle/>
          <a:p>
            <a:pPr marL="0" indent="0" defTabSz="914145">
              <a:spcBef>
                <a:spcPct val="0"/>
              </a:spcBef>
              <a:buNone/>
            </a:pPr>
            <a:r>
              <a:rPr lang="en-US" i="1" dirty="0">
                <a:solidFill>
                  <a:srgbClr val="1E4649"/>
                </a:solidFill>
                <a:latin typeface="Trebuchet MS" charset="0"/>
                <a:ea typeface="Trebuchet MS" charset="0"/>
                <a:cs typeface="Trebuchet MS" charset="0"/>
                <a:sym typeface="Trebuchet MS" charset="0"/>
              </a:rPr>
              <a:t>To be a community of leaders promoting the collection, stewardship and use of Earth science data, information and knowledge that is responsive to societal needs. </a:t>
            </a:r>
            <a:endParaRPr lang="en-US" dirty="0">
              <a:solidFill>
                <a:srgbClr val="1E4649"/>
              </a:solidFill>
            </a:endParaRPr>
          </a:p>
        </p:txBody>
      </p:sp>
      <p:grpSp>
        <p:nvGrpSpPr>
          <p:cNvPr id="2" name="Group 6"/>
          <p:cNvGrpSpPr>
            <a:grpSpLocks/>
          </p:cNvGrpSpPr>
          <p:nvPr/>
        </p:nvGrpSpPr>
        <p:grpSpPr bwMode="auto">
          <a:xfrm>
            <a:off x="51346" y="4089508"/>
            <a:ext cx="2529334" cy="2553891"/>
            <a:chOff x="0" y="0"/>
            <a:chExt cx="284" cy="287"/>
          </a:xfrm>
        </p:grpSpPr>
        <p:pic>
          <p:nvPicPr>
            <p:cNvPr id="15378" name="Picture 7"/>
            <p:cNvPicPr>
              <a:picLocks noChangeAspect="1"/>
            </p:cNvPicPr>
            <p:nvPr/>
          </p:nvPicPr>
          <p:blipFill>
            <a:blip r:embed="rId3"/>
            <a:srcRect/>
            <a:stretch>
              <a:fillRect/>
            </a:stretch>
          </p:blipFill>
          <p:spPr bwMode="auto">
            <a:xfrm>
              <a:off x="124" y="39"/>
              <a:ext cx="158" cy="239"/>
            </a:xfrm>
            <a:prstGeom prst="rect">
              <a:avLst/>
            </a:prstGeom>
            <a:noFill/>
            <a:ln w="12700" cap="rnd">
              <a:noFill/>
              <a:round/>
              <a:headEnd/>
              <a:tailEnd/>
            </a:ln>
          </p:spPr>
        </p:pic>
        <p:pic>
          <p:nvPicPr>
            <p:cNvPr id="15379" name="Picture 8"/>
            <p:cNvPicPr>
              <a:picLocks noChangeAspect="1"/>
            </p:cNvPicPr>
            <p:nvPr/>
          </p:nvPicPr>
          <p:blipFill>
            <a:blip r:embed="rId4"/>
            <a:srcRect/>
            <a:stretch>
              <a:fillRect/>
            </a:stretch>
          </p:blipFill>
          <p:spPr bwMode="auto">
            <a:xfrm>
              <a:off x="4" y="2"/>
              <a:ext cx="165" cy="123"/>
            </a:xfrm>
            <a:prstGeom prst="rect">
              <a:avLst/>
            </a:prstGeom>
            <a:noFill/>
            <a:ln w="12700" cap="rnd">
              <a:noFill/>
              <a:round/>
              <a:headEnd/>
              <a:tailEnd/>
            </a:ln>
          </p:spPr>
        </p:pic>
        <p:pic>
          <p:nvPicPr>
            <p:cNvPr id="15380" name="Picture 9" descr="image.png"/>
            <p:cNvPicPr>
              <a:picLocks noChangeAspect="1"/>
            </p:cNvPicPr>
            <p:nvPr/>
          </p:nvPicPr>
          <p:blipFill>
            <a:blip r:embed="rId5"/>
            <a:srcRect/>
            <a:stretch>
              <a:fillRect/>
            </a:stretch>
          </p:blipFill>
          <p:spPr bwMode="auto">
            <a:xfrm>
              <a:off x="14" y="171"/>
              <a:ext cx="144" cy="116"/>
            </a:xfrm>
            <a:prstGeom prst="rect">
              <a:avLst/>
            </a:prstGeom>
            <a:noFill/>
            <a:ln w="12700">
              <a:noFill/>
              <a:miter lim="0"/>
              <a:headEnd/>
              <a:tailEnd/>
            </a:ln>
          </p:spPr>
        </p:pic>
      </p:grpSp>
      <p:grpSp>
        <p:nvGrpSpPr>
          <p:cNvPr id="3" name="Group 10"/>
          <p:cNvGrpSpPr>
            <a:grpSpLocks/>
          </p:cNvGrpSpPr>
          <p:nvPr/>
        </p:nvGrpSpPr>
        <p:grpSpPr bwMode="auto">
          <a:xfrm>
            <a:off x="5779740" y="4152305"/>
            <a:ext cx="3339703" cy="2505894"/>
            <a:chOff x="0" y="0"/>
            <a:chExt cx="375" cy="281"/>
          </a:xfrm>
        </p:grpSpPr>
        <p:pic>
          <p:nvPicPr>
            <p:cNvPr id="15374" name="Picture 11"/>
            <p:cNvPicPr>
              <a:picLocks noChangeAspect="1"/>
            </p:cNvPicPr>
            <p:nvPr/>
          </p:nvPicPr>
          <p:blipFill>
            <a:blip r:embed="rId6">
              <a:alphaModFix amt="71000"/>
            </a:blip>
            <a:srcRect/>
            <a:stretch>
              <a:fillRect/>
            </a:stretch>
          </p:blipFill>
          <p:spPr bwMode="auto">
            <a:xfrm>
              <a:off x="-4" y="29"/>
              <a:ext cx="93" cy="180"/>
            </a:xfrm>
            <a:prstGeom prst="rect">
              <a:avLst/>
            </a:prstGeom>
            <a:noFill/>
            <a:ln w="12700" cap="rnd">
              <a:noFill/>
              <a:round/>
              <a:headEnd/>
              <a:tailEnd/>
            </a:ln>
          </p:spPr>
        </p:pic>
        <p:pic>
          <p:nvPicPr>
            <p:cNvPr id="15375" name="Picture 12" descr="image.png"/>
            <p:cNvPicPr>
              <a:picLocks noChangeAspect="1"/>
            </p:cNvPicPr>
            <p:nvPr/>
          </p:nvPicPr>
          <p:blipFill>
            <a:blip r:embed="rId7"/>
            <a:srcRect/>
            <a:stretch>
              <a:fillRect/>
            </a:stretch>
          </p:blipFill>
          <p:spPr bwMode="auto">
            <a:xfrm>
              <a:off x="106" y="0"/>
              <a:ext cx="207" cy="138"/>
            </a:xfrm>
            <a:prstGeom prst="rect">
              <a:avLst/>
            </a:prstGeom>
            <a:noFill/>
            <a:ln w="12700">
              <a:noFill/>
              <a:miter lim="0"/>
              <a:headEnd/>
              <a:tailEnd/>
            </a:ln>
          </p:spPr>
        </p:pic>
        <p:pic>
          <p:nvPicPr>
            <p:cNvPr id="15376" name="Picture 13" descr="InsertedImage.jpg"/>
            <p:cNvPicPr>
              <a:picLocks noChangeAspect="1"/>
            </p:cNvPicPr>
            <p:nvPr/>
          </p:nvPicPr>
          <p:blipFill>
            <a:blip r:embed="rId8"/>
            <a:srcRect/>
            <a:stretch>
              <a:fillRect/>
            </a:stretch>
          </p:blipFill>
          <p:spPr bwMode="auto">
            <a:xfrm>
              <a:off x="91" y="170"/>
              <a:ext cx="166" cy="111"/>
            </a:xfrm>
            <a:prstGeom prst="rect">
              <a:avLst/>
            </a:prstGeom>
            <a:noFill/>
            <a:ln w="12700">
              <a:noFill/>
              <a:miter lim="0"/>
              <a:headEnd/>
              <a:tailEnd/>
            </a:ln>
          </p:spPr>
        </p:pic>
        <p:pic>
          <p:nvPicPr>
            <p:cNvPr id="15377" name="Picture 14" descr="image.png"/>
            <p:cNvPicPr>
              <a:picLocks noChangeAspect="1"/>
            </p:cNvPicPr>
            <p:nvPr/>
          </p:nvPicPr>
          <p:blipFill>
            <a:blip r:embed="rId9"/>
            <a:srcRect/>
            <a:stretch>
              <a:fillRect/>
            </a:stretch>
          </p:blipFill>
          <p:spPr bwMode="auto">
            <a:xfrm>
              <a:off x="201" y="77"/>
              <a:ext cx="174" cy="124"/>
            </a:xfrm>
            <a:prstGeom prst="rect">
              <a:avLst/>
            </a:prstGeom>
            <a:noFill/>
            <a:ln w="12700">
              <a:noFill/>
              <a:miter lim="0"/>
              <a:headEnd/>
              <a:tailEnd/>
            </a:ln>
          </p:spPr>
        </p:pic>
      </p:grpSp>
      <p:grpSp>
        <p:nvGrpSpPr>
          <p:cNvPr id="4" name="Group 15"/>
          <p:cNvGrpSpPr>
            <a:grpSpLocks/>
          </p:cNvGrpSpPr>
          <p:nvPr/>
        </p:nvGrpSpPr>
        <p:grpSpPr bwMode="auto">
          <a:xfrm>
            <a:off x="2654350" y="4018360"/>
            <a:ext cx="2932286" cy="2743646"/>
            <a:chOff x="0" y="0"/>
            <a:chExt cx="329" cy="308"/>
          </a:xfrm>
        </p:grpSpPr>
        <p:pic>
          <p:nvPicPr>
            <p:cNvPr id="15370" name="Picture 16"/>
            <p:cNvPicPr>
              <a:picLocks noChangeAspect="1"/>
            </p:cNvPicPr>
            <p:nvPr/>
          </p:nvPicPr>
          <p:blipFill>
            <a:blip r:embed="rId6">
              <a:alphaModFix amt="71000"/>
            </a:blip>
            <a:srcRect/>
            <a:stretch>
              <a:fillRect/>
            </a:stretch>
          </p:blipFill>
          <p:spPr bwMode="auto">
            <a:xfrm>
              <a:off x="-4" y="44"/>
              <a:ext cx="93" cy="180"/>
            </a:xfrm>
            <a:prstGeom prst="rect">
              <a:avLst/>
            </a:prstGeom>
            <a:noFill/>
            <a:ln w="12700" cap="rnd">
              <a:noFill/>
              <a:round/>
              <a:headEnd/>
              <a:tailEnd/>
            </a:ln>
          </p:spPr>
        </p:pic>
        <p:pic>
          <p:nvPicPr>
            <p:cNvPr id="15371" name="Picture 17" descr="image.png"/>
            <p:cNvPicPr>
              <a:picLocks noChangeAspect="1"/>
            </p:cNvPicPr>
            <p:nvPr/>
          </p:nvPicPr>
          <p:blipFill>
            <a:blip r:embed="rId10"/>
            <a:srcRect/>
            <a:stretch>
              <a:fillRect/>
            </a:stretch>
          </p:blipFill>
          <p:spPr bwMode="auto">
            <a:xfrm>
              <a:off x="157" y="92"/>
              <a:ext cx="172" cy="115"/>
            </a:xfrm>
            <a:prstGeom prst="rect">
              <a:avLst/>
            </a:prstGeom>
            <a:noFill/>
            <a:ln w="12700">
              <a:noFill/>
              <a:miter lim="0"/>
              <a:headEnd/>
              <a:tailEnd/>
            </a:ln>
          </p:spPr>
        </p:pic>
        <p:pic>
          <p:nvPicPr>
            <p:cNvPr id="15372" name="Picture 18" descr="image.png"/>
            <p:cNvPicPr>
              <a:picLocks noChangeAspect="1"/>
            </p:cNvPicPr>
            <p:nvPr/>
          </p:nvPicPr>
          <p:blipFill>
            <a:blip r:embed="rId11"/>
            <a:srcRect/>
            <a:stretch>
              <a:fillRect/>
            </a:stretch>
          </p:blipFill>
          <p:spPr bwMode="auto">
            <a:xfrm>
              <a:off x="85" y="0"/>
              <a:ext cx="166" cy="124"/>
            </a:xfrm>
            <a:prstGeom prst="rect">
              <a:avLst/>
            </a:prstGeom>
            <a:noFill/>
            <a:ln w="12700">
              <a:noFill/>
              <a:miter lim="0"/>
              <a:headEnd/>
              <a:tailEnd/>
            </a:ln>
          </p:spPr>
        </p:pic>
        <p:pic>
          <p:nvPicPr>
            <p:cNvPr id="15373" name="Picture 19" descr="InsertedImage.jpg"/>
            <p:cNvPicPr>
              <a:picLocks noChangeAspect="1"/>
            </p:cNvPicPr>
            <p:nvPr/>
          </p:nvPicPr>
          <p:blipFill>
            <a:blip r:embed="rId12"/>
            <a:srcRect l="12852" r="37157"/>
            <a:stretch>
              <a:fillRect/>
            </a:stretch>
          </p:blipFill>
          <p:spPr bwMode="auto">
            <a:xfrm>
              <a:off x="113" y="163"/>
              <a:ext cx="109" cy="145"/>
            </a:xfrm>
            <a:prstGeom prst="rect">
              <a:avLst/>
            </a:prstGeom>
            <a:noFill/>
            <a:ln w="25400">
              <a:solidFill>
                <a:srgbClr val="FFFFFF"/>
              </a:solidFill>
              <a:miter lim="0"/>
              <a:headEnd/>
              <a:tailEnd/>
            </a:ln>
          </p:spPr>
        </p:pic>
      </p:grpSp>
      <p:pic>
        <p:nvPicPr>
          <p:cNvPr id="21" name="Picture 20" descr="ESIP Logo.jpg"/>
          <p:cNvPicPr>
            <a:picLocks noChangeAspect="1"/>
          </p:cNvPicPr>
          <p:nvPr/>
        </p:nvPicPr>
        <p:blipFill>
          <a:blip r:embed="rId13">
            <a:alphaModFix/>
          </a:blip>
          <a:stretch>
            <a:fillRect/>
          </a:stretch>
        </p:blipFill>
        <p:spPr>
          <a:xfrm>
            <a:off x="5947578" y="0"/>
            <a:ext cx="3196422" cy="803672"/>
          </a:xfrm>
          <a:prstGeom prst="rect">
            <a:avLst/>
          </a:prstGeom>
        </p:spPr>
      </p:pic>
      <p:sp>
        <p:nvSpPr>
          <p:cNvPr id="20" name="Rectangle 4"/>
          <p:cNvSpPr txBox="1">
            <a:spLocks noChangeArrowheads="1"/>
          </p:cNvSpPr>
          <p:nvPr/>
        </p:nvSpPr>
        <p:spPr>
          <a:xfrm>
            <a:off x="1309205" y="424984"/>
            <a:ext cx="4434912" cy="757376"/>
          </a:xfrm>
          <a:prstGeom prst="rect">
            <a:avLst/>
          </a:prstGeom>
        </p:spPr>
        <p:txBody>
          <a:bodyPr vert="horz" lIns="88896" tIns="88896" rIns="88896" bIns="88896" rtlCol="0" anchor="b" anchorCtr="0">
            <a:normAutofit fontScale="900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defTabSz="914145"/>
            <a:r>
              <a:rPr lang="en-US" sz="3900" b="1" dirty="0" smtClean="0">
                <a:latin typeface="Trebuchet MS" charset="0"/>
                <a:ea typeface="Trebuchet MS" charset="0"/>
                <a:cs typeface="Trebuchet MS" charset="0"/>
                <a:sym typeface="Trebuchet MS" charset="0"/>
              </a:rPr>
              <a:t>Introduction to ESIP</a:t>
            </a:r>
            <a:endParaRPr lang="en-US" dirty="0"/>
          </a:p>
        </p:txBody>
      </p:sp>
      <p:sp>
        <p:nvSpPr>
          <p:cNvPr id="5" name="Rectangle 4"/>
          <p:cNvSpPr/>
          <p:nvPr/>
        </p:nvSpPr>
        <p:spPr>
          <a:xfrm>
            <a:off x="813902" y="1212062"/>
            <a:ext cx="8022899" cy="461665"/>
          </a:xfrm>
          <a:prstGeom prst="rect">
            <a:avLst/>
          </a:prstGeom>
        </p:spPr>
        <p:txBody>
          <a:bodyPr wrap="none">
            <a:spAutoFit/>
          </a:bodyPr>
          <a:lstStyle/>
          <a:p>
            <a:r>
              <a:rPr lang="en-US" sz="2400" dirty="0" smtClean="0"/>
              <a:t>The Federation of Earth Science Information Partners</a:t>
            </a:r>
          </a:p>
        </p:txBody>
      </p:sp>
    </p:spTree>
    <p:extLst>
      <p:ext uri="{BB962C8B-B14F-4D97-AF65-F5344CB8AC3E}">
        <p14:creationId xmlns:p14="http://schemas.microsoft.com/office/powerpoint/2010/main" val="264140015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Stakeholders</a:t>
            </a:r>
            <a:endParaRPr lang="en-US" dirty="0"/>
          </a:p>
        </p:txBody>
      </p:sp>
      <p:sp>
        <p:nvSpPr>
          <p:cNvPr id="3" name="Text Placeholder 2"/>
          <p:cNvSpPr>
            <a:spLocks noGrp="1"/>
          </p:cNvSpPr>
          <p:nvPr>
            <p:ph type="body" idx="1"/>
          </p:nvPr>
        </p:nvSpPr>
        <p:spPr/>
        <p:txBody>
          <a:bodyPr>
            <a:noAutofit/>
          </a:bodyPr>
          <a:lstStyle/>
          <a:p>
            <a:pPr>
              <a:lnSpc>
                <a:spcPct val="50000"/>
              </a:lnSpc>
            </a:pPr>
            <a:r>
              <a:rPr lang="en-US" sz="2000" b="1" dirty="0">
                <a:solidFill>
                  <a:srgbClr val="000000"/>
                </a:solidFill>
              </a:rPr>
              <a:t>Data Lifecycle</a:t>
            </a:r>
          </a:p>
          <a:p>
            <a:pPr lvl="1">
              <a:lnSpc>
                <a:spcPct val="50000"/>
              </a:lnSpc>
            </a:pPr>
            <a:r>
              <a:rPr lang="en-US" sz="1800" dirty="0">
                <a:solidFill>
                  <a:srgbClr val="000000"/>
                </a:solidFill>
              </a:rPr>
              <a:t>Consumers or end-users</a:t>
            </a:r>
          </a:p>
          <a:p>
            <a:pPr lvl="1">
              <a:lnSpc>
                <a:spcPct val="50000"/>
              </a:lnSpc>
            </a:pPr>
            <a:r>
              <a:rPr lang="en-US" sz="1800" dirty="0">
                <a:solidFill>
                  <a:srgbClr val="000000"/>
                </a:solidFill>
              </a:rPr>
              <a:t>Long-term curators</a:t>
            </a:r>
          </a:p>
          <a:p>
            <a:pPr lvl="1">
              <a:lnSpc>
                <a:spcPct val="50000"/>
              </a:lnSpc>
            </a:pPr>
            <a:r>
              <a:rPr lang="en-US" sz="1800" dirty="0">
                <a:solidFill>
                  <a:srgbClr val="000000"/>
                </a:solidFill>
              </a:rPr>
              <a:t>Data Providers</a:t>
            </a:r>
          </a:p>
          <a:p>
            <a:pPr lvl="1">
              <a:lnSpc>
                <a:spcPct val="50000"/>
              </a:lnSpc>
            </a:pPr>
            <a:r>
              <a:rPr lang="en-US" sz="1800" dirty="0">
                <a:solidFill>
                  <a:srgbClr val="000000"/>
                </a:solidFill>
              </a:rPr>
              <a:t>Data Producers/Analyzers - Data Scientist/</a:t>
            </a:r>
            <a:r>
              <a:rPr lang="en-US" sz="1800" dirty="0" err="1">
                <a:solidFill>
                  <a:srgbClr val="000000"/>
                </a:solidFill>
              </a:rPr>
              <a:t>Informaticist</a:t>
            </a:r>
            <a:endParaRPr lang="en-US" sz="1800" dirty="0">
              <a:solidFill>
                <a:srgbClr val="000000"/>
              </a:solidFill>
            </a:endParaRPr>
          </a:p>
          <a:p>
            <a:pPr lvl="1">
              <a:lnSpc>
                <a:spcPct val="50000"/>
              </a:lnSpc>
            </a:pPr>
            <a:r>
              <a:rPr lang="en-US" sz="1800" dirty="0">
                <a:solidFill>
                  <a:srgbClr val="000000"/>
                </a:solidFill>
              </a:rPr>
              <a:t>Social Scientist</a:t>
            </a:r>
          </a:p>
          <a:p>
            <a:pPr lvl="1">
              <a:lnSpc>
                <a:spcPct val="50000"/>
              </a:lnSpc>
            </a:pPr>
            <a:r>
              <a:rPr lang="en-US" sz="1800" dirty="0">
                <a:solidFill>
                  <a:srgbClr val="000000"/>
                </a:solidFill>
              </a:rPr>
              <a:t>Data Infrastructure</a:t>
            </a:r>
          </a:p>
          <a:p>
            <a:pPr>
              <a:lnSpc>
                <a:spcPct val="50000"/>
              </a:lnSpc>
            </a:pPr>
            <a:r>
              <a:rPr lang="en-US" sz="2000" b="1" dirty="0">
                <a:solidFill>
                  <a:srgbClr val="000000"/>
                </a:solidFill>
              </a:rPr>
              <a:t>Economic Sector</a:t>
            </a:r>
          </a:p>
          <a:p>
            <a:pPr lvl="1">
              <a:lnSpc>
                <a:spcPct val="50000"/>
              </a:lnSpc>
            </a:pPr>
            <a:r>
              <a:rPr lang="en-US" sz="1800" dirty="0">
                <a:solidFill>
                  <a:srgbClr val="000000"/>
                </a:solidFill>
              </a:rPr>
              <a:t>IT Industry (for and not-for profit)</a:t>
            </a:r>
          </a:p>
          <a:p>
            <a:pPr lvl="1">
              <a:lnSpc>
                <a:spcPct val="50000"/>
              </a:lnSpc>
            </a:pPr>
            <a:r>
              <a:rPr lang="en-US" sz="1800" dirty="0">
                <a:solidFill>
                  <a:srgbClr val="000000"/>
                </a:solidFill>
              </a:rPr>
              <a:t>University Operations  </a:t>
            </a:r>
          </a:p>
          <a:p>
            <a:pPr lvl="1">
              <a:lnSpc>
                <a:spcPct val="50000"/>
              </a:lnSpc>
            </a:pPr>
            <a:r>
              <a:rPr lang="en-US" sz="1800" dirty="0">
                <a:solidFill>
                  <a:srgbClr val="000000"/>
                </a:solidFill>
              </a:rPr>
              <a:t>Education (K-20)</a:t>
            </a:r>
          </a:p>
          <a:p>
            <a:pPr lvl="1">
              <a:lnSpc>
                <a:spcPct val="50000"/>
              </a:lnSpc>
            </a:pPr>
            <a:r>
              <a:rPr lang="en-US" sz="1800" dirty="0">
                <a:solidFill>
                  <a:srgbClr val="000000"/>
                </a:solidFill>
              </a:rPr>
              <a:t>Government Funders and Advisors  </a:t>
            </a:r>
          </a:p>
          <a:p>
            <a:pPr lvl="1">
              <a:lnSpc>
                <a:spcPct val="50000"/>
              </a:lnSpc>
            </a:pPr>
            <a:r>
              <a:rPr lang="en-US" sz="1800" dirty="0">
                <a:solidFill>
                  <a:srgbClr val="000000"/>
                </a:solidFill>
              </a:rPr>
              <a:t>Foundation Funders</a:t>
            </a:r>
          </a:p>
          <a:p>
            <a:pPr lvl="1">
              <a:lnSpc>
                <a:spcPct val="50000"/>
              </a:lnSpc>
            </a:pPr>
            <a:r>
              <a:rPr lang="en-US" sz="1800" dirty="0">
                <a:solidFill>
                  <a:srgbClr val="000000"/>
                </a:solidFill>
              </a:rPr>
              <a:t>Science Policy</a:t>
            </a:r>
          </a:p>
          <a:p>
            <a:pPr>
              <a:lnSpc>
                <a:spcPct val="50000"/>
              </a:lnSpc>
            </a:pPr>
            <a:r>
              <a:rPr lang="en-US" sz="2000" b="1" dirty="0">
                <a:solidFill>
                  <a:srgbClr val="000000"/>
                </a:solidFill>
              </a:rPr>
              <a:t>Adjacent Organizations</a:t>
            </a:r>
          </a:p>
          <a:p>
            <a:pPr lvl="1">
              <a:lnSpc>
                <a:spcPct val="50000"/>
              </a:lnSpc>
            </a:pPr>
            <a:r>
              <a:rPr lang="en-US" sz="1800" dirty="0">
                <a:solidFill>
                  <a:srgbClr val="000000"/>
                </a:solidFill>
              </a:rPr>
              <a:t>Data-related Collaborative Initiatives</a:t>
            </a:r>
          </a:p>
          <a:p>
            <a:pPr lvl="1">
              <a:lnSpc>
                <a:spcPct val="50000"/>
              </a:lnSpc>
            </a:pPr>
            <a:r>
              <a:rPr lang="en-US" sz="1800" dirty="0">
                <a:solidFill>
                  <a:srgbClr val="000000"/>
                </a:solidFill>
              </a:rPr>
              <a:t>Professional Societies and Publishers</a:t>
            </a:r>
          </a:p>
          <a:p>
            <a:pPr>
              <a:lnSpc>
                <a:spcPct val="50000"/>
              </a:lnSpc>
            </a:pPr>
            <a:endParaRPr lang="en-US" sz="2000" dirty="0">
              <a:solidFill>
                <a:srgbClr val="000000"/>
              </a:solidFill>
            </a:endParaRPr>
          </a:p>
        </p:txBody>
      </p:sp>
    </p:spTree>
    <p:extLst>
      <p:ext uri="{BB962C8B-B14F-4D97-AF65-F5344CB8AC3E}">
        <p14:creationId xmlns:p14="http://schemas.microsoft.com/office/powerpoint/2010/main" val="950518728"/>
      </p:ext>
    </p:extLst>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4929187" y="1814880"/>
            <a:ext cx="3670102" cy="1549458"/>
          </a:xfrm>
          <a:prstGeom prst="rect">
            <a:avLst/>
          </a:prstGeom>
          <a:solidFill>
            <a:srgbClr val="FFB635">
              <a:alpha val="31000"/>
            </a:srgbClr>
          </a:solidFill>
          <a:ln w="25400">
            <a:solidFill>
              <a:srgbClr val="000000">
                <a:alpha val="3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70" name="Shape 170"/>
          <p:cNvSpPr/>
          <p:nvPr/>
        </p:nvSpPr>
        <p:spPr>
          <a:xfrm>
            <a:off x="230538" y="153273"/>
            <a:ext cx="883078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4800"/>
            </a:lvl1pPr>
          </a:lstStyle>
          <a:p>
            <a:pPr lvl="0">
              <a:defRPr sz="1800"/>
            </a:pPr>
            <a:r>
              <a:rPr sz="3400" dirty="0">
                <a:solidFill>
                  <a:srgbClr val="2C7C9F"/>
                </a:solidFill>
              </a:rPr>
              <a:t>What a NRC Data Study Could Accomplish</a:t>
            </a:r>
          </a:p>
        </p:txBody>
      </p:sp>
      <p:sp>
        <p:nvSpPr>
          <p:cNvPr id="171" name="Shape 171"/>
          <p:cNvSpPr/>
          <p:nvPr/>
        </p:nvSpPr>
        <p:spPr>
          <a:xfrm>
            <a:off x="5304235" y="4785713"/>
            <a:ext cx="3839765" cy="1457126"/>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lgn="l">
              <a:defRPr sz="1800"/>
            </a:pPr>
            <a:r>
              <a:rPr b="1" dirty="0"/>
              <a:t>Guiding principles and approaches that can help inform organizations that fund research, scientific research organizations, and publishing houses.</a:t>
            </a:r>
            <a:r>
              <a:rPr dirty="0"/>
              <a:t>  [CCSIA]</a:t>
            </a:r>
          </a:p>
        </p:txBody>
      </p:sp>
      <p:sp>
        <p:nvSpPr>
          <p:cNvPr id="173" name="Shape 173"/>
          <p:cNvSpPr/>
          <p:nvPr/>
        </p:nvSpPr>
        <p:spPr>
          <a:xfrm>
            <a:off x="187524" y="4335409"/>
            <a:ext cx="4973836" cy="204190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sz="1600" b="1" dirty="0"/>
              <a:t>Advice on social constructs</a:t>
            </a:r>
            <a:r>
              <a:rPr sz="1600" dirty="0"/>
              <a:t>: What incentives are necessary to engage scientists in making data accessible and shared?   What are the appropriate business models necessary to promote connecting publications to data? How might the private sector be engaged?  What are the social barriers to adopting and using [unique identifiers for researchers]? [CCSIA]</a:t>
            </a:r>
          </a:p>
        </p:txBody>
      </p:sp>
      <p:sp>
        <p:nvSpPr>
          <p:cNvPr id="174" name="Shape 174"/>
          <p:cNvSpPr/>
          <p:nvPr/>
        </p:nvSpPr>
        <p:spPr>
          <a:xfrm>
            <a:off x="5053153" y="1814880"/>
            <a:ext cx="3741539" cy="154945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sz="1600" b="1" dirty="0">
                <a:solidFill>
                  <a:srgbClr val="000102"/>
                </a:solidFill>
              </a:rPr>
              <a:t>Integration of disparate experience:</a:t>
            </a:r>
            <a:r>
              <a:rPr sz="1600" dirty="0">
                <a:solidFill>
                  <a:srgbClr val="000102"/>
                </a:solidFill>
              </a:rPr>
              <a:t> What lessons have we learned already?  What can we learn from libraries and publication efforts?  What can we learn from domain-specific successes? [CCSIA]</a:t>
            </a:r>
          </a:p>
        </p:txBody>
      </p:sp>
      <p:sp>
        <p:nvSpPr>
          <p:cNvPr id="176" name="Shape 176"/>
          <p:cNvSpPr/>
          <p:nvPr/>
        </p:nvSpPr>
        <p:spPr>
          <a:xfrm>
            <a:off x="348258" y="3026458"/>
            <a:ext cx="3446859" cy="1180127"/>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b="1" dirty="0"/>
              <a:t>Influence</a:t>
            </a:r>
            <a:r>
              <a:rPr dirty="0"/>
              <a:t>, the possibility to impact public policy, including Congress, who controls the purse</a:t>
            </a:r>
          </a:p>
        </p:txBody>
      </p:sp>
      <p:sp>
        <p:nvSpPr>
          <p:cNvPr id="166" name="Shape 166"/>
          <p:cNvSpPr/>
          <p:nvPr/>
        </p:nvSpPr>
        <p:spPr>
          <a:xfrm>
            <a:off x="187524" y="2242065"/>
            <a:ext cx="4372934" cy="564574"/>
          </a:xfrm>
          <a:prstGeom prst="rect">
            <a:avLst/>
          </a:prstGeom>
          <a:solidFill>
            <a:srgbClr val="FFB635">
              <a:alpha val="31000"/>
            </a:srgbClr>
          </a:solidFill>
          <a:ln w="25400">
            <a:solidFill>
              <a:srgbClr val="000000">
                <a:alpha val="3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77" name="Shape 177"/>
          <p:cNvSpPr/>
          <p:nvPr/>
        </p:nvSpPr>
        <p:spPr>
          <a:xfrm>
            <a:off x="234954" y="2242065"/>
            <a:ext cx="4325504" cy="564574"/>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lgn="l">
              <a:defRPr sz="1800"/>
            </a:pPr>
            <a:r>
              <a:rPr sz="1600" dirty="0"/>
              <a:t>Planning that </a:t>
            </a:r>
            <a:r>
              <a:rPr sz="1600" b="1" dirty="0"/>
              <a:t>spans Administrations and Congressional turnover</a:t>
            </a:r>
          </a:p>
        </p:txBody>
      </p:sp>
      <p:sp>
        <p:nvSpPr>
          <p:cNvPr id="178" name="Shape 178"/>
          <p:cNvSpPr/>
          <p:nvPr/>
        </p:nvSpPr>
        <p:spPr>
          <a:xfrm>
            <a:off x="187523" y="888635"/>
            <a:ext cx="8321419" cy="626129"/>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lgn="l">
              <a:defRPr sz="1800" b="1"/>
            </a:lvl1pPr>
          </a:lstStyle>
          <a:p>
            <a:pPr lvl="0">
              <a:defRPr b="0"/>
            </a:pPr>
            <a:r>
              <a:rPr b="1" dirty="0"/>
              <a:t>Overarching, independent, authoritative, expert-derived scientific advice from the highest U.S. authority</a:t>
            </a:r>
          </a:p>
        </p:txBody>
      </p:sp>
      <p:sp>
        <p:nvSpPr>
          <p:cNvPr id="179" name="Shape 179"/>
          <p:cNvSpPr/>
          <p:nvPr/>
        </p:nvSpPr>
        <p:spPr>
          <a:xfrm>
            <a:off x="598289" y="1652040"/>
            <a:ext cx="4705946" cy="349131"/>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lgn="l">
              <a:defRPr sz="1800" b="1"/>
            </a:lvl1pPr>
          </a:lstStyle>
          <a:p>
            <a:pPr lvl="0">
              <a:defRPr b="0"/>
            </a:pPr>
            <a:r>
              <a:rPr b="1" dirty="0"/>
              <a:t>Establishment of an economic model</a:t>
            </a:r>
          </a:p>
        </p:txBody>
      </p:sp>
      <p:grpSp>
        <p:nvGrpSpPr>
          <p:cNvPr id="3" name="Group 2"/>
          <p:cNvGrpSpPr/>
          <p:nvPr/>
        </p:nvGrpSpPr>
        <p:grpSpPr>
          <a:xfrm>
            <a:off x="3554016" y="3590438"/>
            <a:ext cx="4954926" cy="652213"/>
            <a:chOff x="169664" y="3590439"/>
            <a:chExt cx="4954926" cy="652213"/>
          </a:xfrm>
        </p:grpSpPr>
        <p:sp>
          <p:nvSpPr>
            <p:cNvPr id="169" name="Shape 169"/>
            <p:cNvSpPr/>
            <p:nvPr/>
          </p:nvSpPr>
          <p:spPr>
            <a:xfrm>
              <a:off x="169664" y="3590439"/>
              <a:ext cx="4393406" cy="652212"/>
            </a:xfrm>
            <a:prstGeom prst="rect">
              <a:avLst/>
            </a:prstGeom>
            <a:solidFill>
              <a:srgbClr val="FFB635">
                <a:alpha val="31000"/>
              </a:srgbClr>
            </a:solidFill>
            <a:ln w="25400">
              <a:solidFill>
                <a:srgbClr val="000000">
                  <a:alpha val="3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81" name="Shape 181"/>
            <p:cNvSpPr/>
            <p:nvPr/>
          </p:nvSpPr>
          <p:spPr>
            <a:xfrm>
              <a:off x="775832" y="3616523"/>
              <a:ext cx="4348758" cy="62612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b="1" dirty="0"/>
                <a:t>Long term visioning</a:t>
              </a:r>
              <a:r>
                <a:rPr dirty="0"/>
                <a:t> for future technological changes, trends</a:t>
              </a:r>
            </a:p>
          </p:txBody>
        </p:sp>
      </p:grpSp>
      <p:sp>
        <p:nvSpPr>
          <p:cNvPr id="20"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1271240133"/>
      </p:ext>
    </p:extLst>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72"/>
          <p:cNvSpPr/>
          <p:nvPr/>
        </p:nvSpPr>
        <p:spPr>
          <a:xfrm>
            <a:off x="250670" y="1337217"/>
            <a:ext cx="4277320" cy="2011124"/>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b="1" dirty="0"/>
              <a:t>Advice on technical constructs:</a:t>
            </a:r>
            <a:r>
              <a:rPr dirty="0"/>
              <a:t>  what are the most important digital technologies that could be used to facilitate data and knowledge access?  To what extent is progress already being made and how can progress be accelerated?  [CCSIA]</a:t>
            </a:r>
          </a:p>
        </p:txBody>
      </p:sp>
      <p:sp>
        <p:nvSpPr>
          <p:cNvPr id="5" name="Shape 175"/>
          <p:cNvSpPr/>
          <p:nvPr/>
        </p:nvSpPr>
        <p:spPr>
          <a:xfrm>
            <a:off x="3134320" y="6506835"/>
            <a:ext cx="5893594" cy="31835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sz="800"/>
              <a:t>[CCSIA]   Changing the Conduct of Science in the Information Age, June 2011   [</a:t>
            </a:r>
            <a:r>
              <a:rPr sz="800" u="sng">
                <a:hlinkClick r:id="rId3"/>
              </a:rPr>
              <a:t>http://www.nsf.gov/pubs/2011/oise11003/index.jsp]</a:t>
            </a:r>
            <a:r>
              <a:rPr sz="800"/>
              <a:t> </a:t>
            </a:r>
          </a:p>
        </p:txBody>
      </p:sp>
      <p:sp>
        <p:nvSpPr>
          <p:cNvPr id="6" name="Shape 180"/>
          <p:cNvSpPr/>
          <p:nvPr/>
        </p:nvSpPr>
        <p:spPr>
          <a:xfrm>
            <a:off x="3869765" y="5013943"/>
            <a:ext cx="4874267" cy="349131"/>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lgn="l">
              <a:defRPr sz="1800"/>
            </a:pPr>
            <a:r>
              <a:rPr dirty="0"/>
              <a:t>The possibility for </a:t>
            </a:r>
            <a:r>
              <a:rPr b="1" dirty="0"/>
              <a:t>ongoing advice, guidance</a:t>
            </a:r>
          </a:p>
        </p:txBody>
      </p:sp>
      <p:grpSp>
        <p:nvGrpSpPr>
          <p:cNvPr id="7" name="Group 6"/>
          <p:cNvGrpSpPr/>
          <p:nvPr/>
        </p:nvGrpSpPr>
        <p:grpSpPr>
          <a:xfrm>
            <a:off x="4975441" y="2465294"/>
            <a:ext cx="3544473" cy="843699"/>
            <a:chOff x="4388880" y="3165144"/>
            <a:chExt cx="3544473" cy="660614"/>
          </a:xfrm>
        </p:grpSpPr>
        <p:sp>
          <p:nvSpPr>
            <p:cNvPr id="8" name="Shape 167"/>
            <p:cNvSpPr/>
            <p:nvPr/>
          </p:nvSpPr>
          <p:spPr>
            <a:xfrm>
              <a:off x="4388880" y="3165144"/>
              <a:ext cx="3402211" cy="633289"/>
            </a:xfrm>
            <a:prstGeom prst="rect">
              <a:avLst/>
            </a:prstGeom>
            <a:solidFill>
              <a:srgbClr val="FFB635">
                <a:alpha val="31000"/>
              </a:srgbClr>
            </a:solidFill>
            <a:ln w="25400">
              <a:solidFill>
                <a:srgbClr val="000000">
                  <a:alpha val="3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9" name="Shape 182"/>
            <p:cNvSpPr/>
            <p:nvPr/>
          </p:nvSpPr>
          <p:spPr>
            <a:xfrm>
              <a:off x="4486494" y="3199629"/>
              <a:ext cx="3446859" cy="62612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b="1" dirty="0">
                  <a:solidFill>
                    <a:srgbClr val="000001"/>
                  </a:solidFill>
                </a:rPr>
                <a:t>A coherent vision</a:t>
              </a:r>
              <a:r>
                <a:rPr dirty="0">
                  <a:solidFill>
                    <a:srgbClr val="000001"/>
                  </a:solidFill>
                </a:rPr>
                <a:t> across </a:t>
              </a:r>
              <a:r>
                <a:rPr b="1" dirty="0">
                  <a:solidFill>
                    <a:srgbClr val="000001"/>
                  </a:solidFill>
                </a:rPr>
                <a:t>all</a:t>
              </a:r>
              <a:r>
                <a:rPr dirty="0">
                  <a:solidFill>
                    <a:srgbClr val="000001"/>
                  </a:solidFill>
                </a:rPr>
                <a:t> stakeholder roles</a:t>
              </a:r>
            </a:p>
          </p:txBody>
        </p:sp>
      </p:grpSp>
      <p:sp>
        <p:nvSpPr>
          <p:cNvPr id="10" name="Shape 183"/>
          <p:cNvSpPr/>
          <p:nvPr/>
        </p:nvSpPr>
        <p:spPr>
          <a:xfrm>
            <a:off x="837844" y="3833816"/>
            <a:ext cx="3446859" cy="1180127"/>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b="1" dirty="0"/>
              <a:t>Inclusion of the private sector:  </a:t>
            </a:r>
            <a:r>
              <a:rPr dirty="0"/>
              <a:t>What role might the private sector play in bringing about change? [CCSIA]</a:t>
            </a:r>
          </a:p>
        </p:txBody>
      </p:sp>
      <p:sp>
        <p:nvSpPr>
          <p:cNvPr id="11" name="Rectangle 10"/>
          <p:cNvSpPr/>
          <p:nvPr/>
        </p:nvSpPr>
        <p:spPr>
          <a:xfrm>
            <a:off x="134469" y="341717"/>
            <a:ext cx="9143999" cy="923330"/>
          </a:xfrm>
          <a:prstGeom prst="rect">
            <a:avLst/>
          </a:prstGeom>
        </p:spPr>
        <p:txBody>
          <a:bodyPr wrap="square">
            <a:spAutoFit/>
          </a:bodyPr>
          <a:lstStyle/>
          <a:p>
            <a:pPr lvl="0">
              <a:defRPr sz="1800"/>
            </a:pPr>
            <a:r>
              <a:rPr lang="en-US" sz="3400" dirty="0">
                <a:solidFill>
                  <a:srgbClr val="2C7C9F"/>
                </a:solidFill>
              </a:rPr>
              <a:t>What a NRC Data Study Could </a:t>
            </a:r>
            <a:r>
              <a:rPr lang="en-US" sz="3400" dirty="0" smtClean="0">
                <a:solidFill>
                  <a:srgbClr val="2C7C9F"/>
                </a:solidFill>
              </a:rPr>
              <a:t>Accomplish</a:t>
            </a:r>
          </a:p>
          <a:p>
            <a:pPr lvl="0" algn="ctr">
              <a:defRPr sz="1800"/>
            </a:pPr>
            <a:r>
              <a:rPr lang="en-US" sz="2000" dirty="0" smtClean="0">
                <a:solidFill>
                  <a:srgbClr val="2C7C9F"/>
                </a:solidFill>
              </a:rPr>
              <a:t>(</a:t>
            </a:r>
            <a:r>
              <a:rPr lang="en-US" sz="2000" dirty="0" err="1" smtClean="0">
                <a:solidFill>
                  <a:srgbClr val="2C7C9F"/>
                </a:solidFill>
              </a:rPr>
              <a:t>cont</a:t>
            </a:r>
            <a:r>
              <a:rPr lang="en-US" sz="2000" dirty="0" smtClean="0">
                <a:solidFill>
                  <a:srgbClr val="2C7C9F"/>
                </a:solidFill>
              </a:rPr>
              <a:t>)</a:t>
            </a:r>
            <a:endParaRPr lang="en-US" sz="2000" dirty="0">
              <a:solidFill>
                <a:srgbClr val="2C7C9F"/>
              </a:solidFill>
            </a:endParaRPr>
          </a:p>
        </p:txBody>
      </p:sp>
    </p:spTree>
    <p:extLst>
      <p:ext uri="{BB962C8B-B14F-4D97-AF65-F5344CB8AC3E}">
        <p14:creationId xmlns:p14="http://schemas.microsoft.com/office/powerpoint/2010/main" val="3916463637"/>
      </p:ext>
    </p:extLst>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6069666" cy="1336956"/>
          </a:xfrm>
        </p:spPr>
        <p:txBody>
          <a:bodyPr/>
          <a:lstStyle/>
          <a:p>
            <a:r>
              <a:rPr lang="en-US" sz="4800" dirty="0"/>
              <a:t>Data Study Risks</a:t>
            </a:r>
            <a:endParaRPr lang="en-US" dirty="0"/>
          </a:p>
        </p:txBody>
      </p:sp>
      <p:sp>
        <p:nvSpPr>
          <p:cNvPr id="3" name="Text Placeholder 2"/>
          <p:cNvSpPr>
            <a:spLocks noGrp="1"/>
          </p:cNvSpPr>
          <p:nvPr>
            <p:ph type="body" idx="1"/>
          </p:nvPr>
        </p:nvSpPr>
        <p:spPr>
          <a:xfrm>
            <a:off x="549275" y="2138077"/>
            <a:ext cx="8042276" cy="4343400"/>
          </a:xfrm>
        </p:spPr>
        <p:txBody>
          <a:bodyPr/>
          <a:lstStyle/>
          <a:p>
            <a:r>
              <a:rPr lang="en-US" dirty="0" smtClean="0">
                <a:solidFill>
                  <a:srgbClr val="000000"/>
                </a:solidFill>
              </a:rPr>
              <a:t>Producing a costly, ignored report</a:t>
            </a:r>
          </a:p>
          <a:p>
            <a:r>
              <a:rPr lang="en-US" dirty="0" smtClean="0">
                <a:solidFill>
                  <a:srgbClr val="000000"/>
                </a:solidFill>
              </a:rPr>
              <a:t>Need for sufficient specifics to be useful</a:t>
            </a:r>
          </a:p>
          <a:p>
            <a:pPr lvl="1">
              <a:defRPr sz="1800"/>
            </a:pPr>
            <a:r>
              <a:rPr lang="en-US" sz="2000" dirty="0">
                <a:solidFill>
                  <a:srgbClr val="000000"/>
                </a:solidFill>
              </a:rPr>
              <a:t>Either too broad or too narrow is not </a:t>
            </a:r>
            <a:r>
              <a:rPr lang="en-US" sz="2000" dirty="0" smtClean="0">
                <a:solidFill>
                  <a:srgbClr val="000000"/>
                </a:solidFill>
              </a:rPr>
              <a:t>helpful </a:t>
            </a:r>
            <a:endParaRPr lang="en-US" sz="2000" dirty="0">
              <a:solidFill>
                <a:srgbClr val="000000"/>
              </a:solidFill>
            </a:endParaRPr>
          </a:p>
          <a:p>
            <a:pPr lvl="1">
              <a:defRPr sz="1800"/>
            </a:pPr>
            <a:r>
              <a:rPr lang="en-US" sz="2000" dirty="0">
                <a:solidFill>
                  <a:srgbClr val="000000"/>
                </a:solidFill>
              </a:rPr>
              <a:t>Handling commonalities vs. domain specific needs</a:t>
            </a:r>
          </a:p>
          <a:p>
            <a:pPr lvl="1">
              <a:defRPr sz="1800"/>
            </a:pPr>
            <a:r>
              <a:rPr lang="en-US" sz="2000" dirty="0">
                <a:solidFill>
                  <a:srgbClr val="000000"/>
                </a:solidFill>
              </a:rPr>
              <a:t>Alignment of solutions for U.S. or global </a:t>
            </a:r>
            <a:r>
              <a:rPr lang="en-US" sz="2000" dirty="0" smtClean="0">
                <a:solidFill>
                  <a:srgbClr val="000000"/>
                </a:solidFill>
              </a:rPr>
              <a:t>network</a:t>
            </a:r>
          </a:p>
          <a:p>
            <a:r>
              <a:rPr lang="en-US" dirty="0" smtClean="0">
                <a:solidFill>
                  <a:srgbClr val="000000"/>
                </a:solidFill>
              </a:rPr>
              <a:t>What scope?  Earth science or beyond?</a:t>
            </a:r>
            <a:endParaRPr lang="en-US" dirty="0">
              <a:solidFill>
                <a:srgbClr val="000000"/>
              </a:solidFill>
            </a:endParaRPr>
          </a:p>
        </p:txBody>
      </p:sp>
      <p:pic>
        <p:nvPicPr>
          <p:cNvPr id="4" name="risk and reward.jpg"/>
          <p:cNvPicPr/>
          <p:nvPr/>
        </p:nvPicPr>
        <p:blipFill>
          <a:blip r:embed="rId2">
            <a:extLst/>
          </a:blip>
          <a:stretch>
            <a:fillRect/>
          </a:stretch>
        </p:blipFill>
        <p:spPr>
          <a:xfrm>
            <a:off x="6259711" y="428625"/>
            <a:ext cx="2473523" cy="1625203"/>
          </a:xfrm>
          <a:prstGeom prst="rect">
            <a:avLst/>
          </a:prstGeom>
          <a:ln w="12700">
            <a:miter lim="400000"/>
          </a:ln>
        </p:spPr>
      </p:pic>
      <p:sp>
        <p:nvSpPr>
          <p:cNvPr id="5"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1389053966"/>
      </p:ext>
    </p:extLst>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body" idx="1"/>
          </p:nvPr>
        </p:nvSpPr>
        <p:spPr>
          <a:xfrm>
            <a:off x="990494" y="2065756"/>
            <a:ext cx="7358063" cy="2482719"/>
          </a:xfrm>
          <a:prstGeom prst="rect">
            <a:avLst/>
          </a:prstGeom>
        </p:spPr>
        <p:txBody>
          <a:bodyPr>
            <a:normAutofit/>
          </a:bodyPr>
          <a:lstStyle/>
          <a:p>
            <a:pPr marL="0" indent="0">
              <a:buSzTx/>
              <a:buNone/>
              <a:defRPr sz="1800"/>
            </a:pPr>
            <a:r>
              <a:rPr sz="3000" dirty="0"/>
              <a:t>me:  </a:t>
            </a:r>
            <a:r>
              <a:rPr sz="3000" u="sng" dirty="0">
                <a:hlinkClick r:id="rId2"/>
              </a:rPr>
              <a:t>anne.wilson@lasp.colorado.edu</a:t>
            </a:r>
            <a:endParaRPr sz="3000" dirty="0"/>
          </a:p>
          <a:p>
            <a:pPr marL="0" lvl="0" indent="0">
              <a:buSzTx/>
              <a:buNone/>
              <a:defRPr sz="1800"/>
            </a:pPr>
            <a:r>
              <a:rPr lang="en-US" sz="3000" dirty="0" smtClean="0"/>
              <a:t>ESIP: </a:t>
            </a:r>
            <a:r>
              <a:rPr lang="en-US" sz="3200" b="1" kern="0" dirty="0">
                <a:solidFill>
                  <a:srgbClr val="1E4649"/>
                </a:solidFill>
                <a:latin typeface="Trebuchet MS" charset="0"/>
                <a:ea typeface="Trebuchet MS" charset="0"/>
                <a:cs typeface="Trebuchet MS" charset="0"/>
                <a:sym typeface="Trebuchet MS" charset="0"/>
                <a:hlinkClick r:id="rId3"/>
              </a:rPr>
              <a:t>http://esipfed.org</a:t>
            </a:r>
            <a:r>
              <a:rPr lang="en-US" sz="3200" b="1" kern="0" dirty="0">
                <a:solidFill>
                  <a:srgbClr val="1E4649"/>
                </a:solidFill>
                <a:latin typeface="Trebuchet MS" charset="0"/>
                <a:ea typeface="Trebuchet MS" charset="0"/>
                <a:cs typeface="Trebuchet MS" charset="0"/>
                <a:sym typeface="Trebuchet MS" charset="0"/>
              </a:rPr>
              <a:t> </a:t>
            </a:r>
            <a:endParaRPr lang="en-US" sz="3000" dirty="0" smtClean="0"/>
          </a:p>
          <a:p>
            <a:pPr marL="0" indent="0">
              <a:buSzTx/>
              <a:buNone/>
              <a:defRPr sz="1800"/>
            </a:pPr>
            <a:r>
              <a:rPr sz="3000" dirty="0" smtClean="0"/>
              <a:t>ESIP </a:t>
            </a:r>
            <a:r>
              <a:rPr sz="3000" dirty="0"/>
              <a:t>wiki: </a:t>
            </a:r>
            <a:r>
              <a:rPr sz="3000" u="sng" dirty="0">
                <a:hlinkClick r:id="rId4"/>
              </a:rPr>
              <a:t>http://wiki.esipfed.org</a:t>
            </a:r>
            <a:endParaRPr sz="3000" u="sng" dirty="0"/>
          </a:p>
          <a:p>
            <a:pPr marL="0" indent="241093">
              <a:spcBef>
                <a:spcPts val="0"/>
              </a:spcBef>
              <a:buSzTx/>
              <a:buNone/>
              <a:defRPr sz="1800"/>
            </a:pPr>
            <a:endParaRPr sz="3000" u="sng" dirty="0">
              <a:hlinkClick r:id="rId5"/>
            </a:endParaRPr>
          </a:p>
        </p:txBody>
      </p:sp>
      <p:sp>
        <p:nvSpPr>
          <p:cNvPr id="213" name="Shape 213"/>
          <p:cNvSpPr/>
          <p:nvPr/>
        </p:nvSpPr>
        <p:spPr>
          <a:xfrm>
            <a:off x="3795766" y="479787"/>
            <a:ext cx="1622317" cy="1103183"/>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9600"/>
            </a:lvl1pPr>
          </a:lstStyle>
          <a:p>
            <a:pPr lvl="0">
              <a:defRPr sz="1800"/>
            </a:pPr>
            <a:r>
              <a:rPr sz="6700"/>
              <a:t>Info</a:t>
            </a:r>
          </a:p>
        </p:txBody>
      </p:sp>
      <p:sp>
        <p:nvSpPr>
          <p:cNvPr id="214" name="Shape 214"/>
          <p:cNvSpPr/>
          <p:nvPr/>
        </p:nvSpPr>
        <p:spPr>
          <a:xfrm>
            <a:off x="721874" y="4561355"/>
            <a:ext cx="8295680" cy="71846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3000"/>
            </a:lvl1pPr>
          </a:lstStyle>
          <a:p>
            <a:pPr lvl="0">
              <a:defRPr sz="1800"/>
            </a:pPr>
            <a:r>
              <a:rPr sz="2100" dirty="0"/>
              <a:t>Thank you to the ESIP Data Study Working Group for assistance and support in this project!</a:t>
            </a:r>
          </a:p>
        </p:txBody>
      </p:sp>
      <p:sp>
        <p:nvSpPr>
          <p:cNvPr id="215" name="Shape 215"/>
          <p:cNvSpPr/>
          <p:nvPr/>
        </p:nvSpPr>
        <p:spPr>
          <a:xfrm>
            <a:off x="1301214" y="5563696"/>
            <a:ext cx="8295680" cy="395297"/>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3000"/>
            </a:lvl1pPr>
          </a:lstStyle>
          <a:p>
            <a:pPr lvl="0">
              <a:defRPr sz="1800"/>
            </a:pPr>
            <a:r>
              <a:rPr sz="2100" dirty="0"/>
              <a:t>Thank you, LASP, for providing support for this effort!</a:t>
            </a:r>
          </a:p>
        </p:txBody>
      </p:sp>
      <p:sp>
        <p:nvSpPr>
          <p:cNvPr id="8"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1625286766"/>
      </p:ext>
    </p:extLst>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
        <p:nvSpPr>
          <p:cNvPr id="26630" name="Rectangle 5"/>
          <p:cNvSpPr>
            <a:spLocks noGrp="1" noChangeArrowheads="1"/>
          </p:cNvSpPr>
          <p:nvPr>
            <p:ph type="title"/>
          </p:nvPr>
        </p:nvSpPr>
        <p:spPr>
          <a:xfrm>
            <a:off x="1560921" y="274588"/>
            <a:ext cx="8229823" cy="1324943"/>
          </a:xfrm>
        </p:spPr>
        <p:txBody>
          <a:bodyPr lIns="88896" tIns="88896" rIns="88896" bIns="88896" anchor="b"/>
          <a:lstStyle/>
          <a:p>
            <a:pPr algn="l" defTabSz="914145"/>
            <a:r>
              <a:rPr lang="en-US" sz="3800" b="1" dirty="0">
                <a:solidFill>
                  <a:srgbClr val="1E4649"/>
                </a:solidFill>
                <a:latin typeface="Trebuchet MS" charset="0"/>
                <a:ea typeface="Trebuchet MS" charset="0"/>
                <a:cs typeface="Trebuchet MS" charset="0"/>
                <a:sym typeface="Trebuchet MS" charset="0"/>
              </a:rPr>
              <a:t>ESIP Online</a:t>
            </a:r>
            <a:endParaRPr lang="en-US" dirty="0" smtClean="0">
              <a:solidFill>
                <a:srgbClr val="1E4649"/>
              </a:solidFill>
            </a:endParaRPr>
          </a:p>
        </p:txBody>
      </p:sp>
      <p:sp>
        <p:nvSpPr>
          <p:cNvPr id="8" name="Rectangle 4"/>
          <p:cNvSpPr txBox="1">
            <a:spLocks noChangeArrowheads="1"/>
          </p:cNvSpPr>
          <p:nvPr/>
        </p:nvSpPr>
        <p:spPr bwMode="auto">
          <a:xfrm>
            <a:off x="1375173" y="1658689"/>
            <a:ext cx="8187406" cy="4839891"/>
          </a:xfrm>
          <a:prstGeom prst="rect">
            <a:avLst/>
          </a:prstGeom>
          <a:noFill/>
          <a:ln w="12700">
            <a:noFill/>
            <a:miter lim="0"/>
            <a:headEnd/>
            <a:tailEnd/>
          </a:ln>
        </p:spPr>
        <p:txBody>
          <a:bodyPr vert="horz" wrap="square" lIns="88896" tIns="88896" rIns="88896" bIns="88896" numCol="1" anchor="t" anchorCtr="0" compatLnSpc="1">
            <a:prstTxWarp prst="textNoShape">
              <a:avLst/>
            </a:prstTxWarp>
          </a:bodyPr>
          <a:lstStyle/>
          <a:p>
            <a:pPr marL="267881" indent="-267881">
              <a:buClr>
                <a:srgbClr val="000090"/>
              </a:buClr>
              <a:buSzPct val="100000"/>
              <a:buFontTx/>
              <a:buChar char="•"/>
            </a:pPr>
            <a:r>
              <a:rPr lang="en-US" kern="0" dirty="0" smtClean="0">
                <a:solidFill>
                  <a:srgbClr val="1E4649"/>
                </a:solidFill>
                <a:latin typeface="Trebuchet MS" charset="0"/>
                <a:ea typeface="Trebuchet MS" charset="0"/>
                <a:cs typeface="Trebuchet MS" charset="0"/>
              </a:rPr>
              <a:t>Home page</a:t>
            </a:r>
          </a:p>
          <a:p>
            <a:pPr marL="508974" lvl="1" indent="-267881">
              <a:buClr>
                <a:srgbClr val="000090"/>
              </a:buClr>
              <a:buSzPct val="100000"/>
              <a:buFontTx/>
              <a:buChar char="•"/>
            </a:pPr>
            <a:r>
              <a:rPr lang="en-US" kern="0" dirty="0" smtClean="0">
                <a:solidFill>
                  <a:srgbClr val="1E4649"/>
                </a:solidFill>
                <a:latin typeface="Trebuchet MS" charset="0"/>
                <a:ea typeface="Trebuchet MS" charset="0"/>
                <a:cs typeface="Trebuchet MS" charset="0"/>
                <a:hlinkClick r:id="rId3"/>
              </a:rPr>
              <a:t>http://esipfed.org</a:t>
            </a:r>
            <a:r>
              <a:rPr lang="en-US" kern="0" dirty="0" smtClean="0">
                <a:solidFill>
                  <a:srgbClr val="1E4649"/>
                </a:solidFill>
                <a:latin typeface="Trebuchet MS" charset="0"/>
                <a:ea typeface="Trebuchet MS" charset="0"/>
                <a:cs typeface="Trebuchet MS" charset="0"/>
              </a:rPr>
              <a:t>   </a:t>
            </a:r>
          </a:p>
          <a:p>
            <a:pPr marL="267881" indent="-267881">
              <a:buClr>
                <a:srgbClr val="000090"/>
              </a:buClr>
              <a:buSzPct val="100000"/>
              <a:buFontTx/>
              <a:buChar char="•"/>
            </a:pPr>
            <a:r>
              <a:rPr lang="en-US" kern="0" dirty="0" smtClean="0">
                <a:solidFill>
                  <a:srgbClr val="1E4649"/>
                </a:solidFill>
                <a:latin typeface="Trebuchet MS" charset="0"/>
                <a:ea typeface="Trebuchet MS" charset="0"/>
                <a:cs typeface="Trebuchet MS" charset="0"/>
              </a:rPr>
              <a:t>Wiki</a:t>
            </a:r>
          </a:p>
          <a:p>
            <a:pPr marL="508974" lvl="1" indent="-267881">
              <a:buClr>
                <a:srgbClr val="000090"/>
              </a:buClr>
              <a:buSzPct val="100000"/>
              <a:buFontTx/>
              <a:buChar char="•"/>
            </a:pPr>
            <a:r>
              <a:rPr lang="en-US" kern="0" dirty="0" smtClean="0">
                <a:solidFill>
                  <a:srgbClr val="1E4649"/>
                </a:solidFill>
                <a:latin typeface="Trebuchet MS" charset="0"/>
                <a:ea typeface="Trebuchet MS" charset="0"/>
                <a:cs typeface="Trebuchet MS" charset="0"/>
                <a:hlinkClick r:id="rId4"/>
              </a:rPr>
              <a:t>http://wiki.esipfed.org</a:t>
            </a:r>
            <a:r>
              <a:rPr lang="en-US" kern="0" dirty="0" smtClean="0">
                <a:solidFill>
                  <a:srgbClr val="1E4649"/>
                </a:solidFill>
                <a:latin typeface="Trebuchet MS" charset="0"/>
                <a:ea typeface="Trebuchet MS" charset="0"/>
                <a:cs typeface="Trebuchet MS" charset="0"/>
              </a:rPr>
              <a:t> </a:t>
            </a:r>
          </a:p>
          <a:p>
            <a:pPr marL="267881" indent="-267881">
              <a:buClr>
                <a:srgbClr val="000090"/>
              </a:buClr>
              <a:buSzPct val="100000"/>
              <a:buFontTx/>
              <a:buChar char="•"/>
            </a:pPr>
            <a:r>
              <a:rPr lang="en-US" kern="0" dirty="0" smtClean="0">
                <a:solidFill>
                  <a:srgbClr val="1E4649"/>
                </a:solidFill>
                <a:latin typeface="Trebuchet MS" charset="0"/>
                <a:ea typeface="Trebuchet MS" charset="0"/>
                <a:cs typeface="Trebuchet MS" charset="0"/>
              </a:rPr>
              <a:t>Commons</a:t>
            </a:r>
          </a:p>
          <a:p>
            <a:pPr marL="508974" lvl="1" indent="-267881">
              <a:buClr>
                <a:srgbClr val="000090"/>
              </a:buClr>
              <a:buSzPct val="100000"/>
              <a:buFontTx/>
              <a:buChar char="•"/>
            </a:pPr>
            <a:r>
              <a:rPr lang="en-US" kern="0" dirty="0" smtClean="0">
                <a:solidFill>
                  <a:srgbClr val="1E4649"/>
                </a:solidFill>
                <a:latin typeface="Trebuchet MS" charset="0"/>
                <a:ea typeface="Trebuchet MS" charset="0"/>
                <a:cs typeface="Trebuchet MS" charset="0"/>
                <a:hlinkClick r:id="rId5"/>
              </a:rPr>
              <a:t>http://commons.esipfed.org</a:t>
            </a:r>
            <a:r>
              <a:rPr lang="en-US" kern="0" dirty="0" smtClean="0">
                <a:solidFill>
                  <a:srgbClr val="1E4649"/>
                </a:solidFill>
                <a:latin typeface="Trebuchet MS" charset="0"/>
                <a:ea typeface="Trebuchet MS" charset="0"/>
                <a:cs typeface="Trebuchet MS" charset="0"/>
              </a:rPr>
              <a:t> </a:t>
            </a:r>
          </a:p>
          <a:p>
            <a:pPr marL="267881" indent="-267881">
              <a:buClr>
                <a:srgbClr val="000090"/>
              </a:buClr>
              <a:buSzPct val="100000"/>
              <a:buFontTx/>
              <a:buChar char="•"/>
            </a:pPr>
            <a:r>
              <a:rPr lang="en-US" kern="0" dirty="0" err="1" smtClean="0">
                <a:solidFill>
                  <a:srgbClr val="1E4649"/>
                </a:solidFill>
                <a:latin typeface="Trebuchet MS" charset="0"/>
                <a:ea typeface="Trebuchet MS" charset="0"/>
                <a:cs typeface="Trebuchet MS" charset="0"/>
              </a:rPr>
              <a:t>GitHub</a:t>
            </a:r>
            <a:endParaRPr lang="en-US" kern="0" dirty="0" smtClean="0">
              <a:solidFill>
                <a:srgbClr val="1E4649"/>
              </a:solidFill>
              <a:latin typeface="Trebuchet MS" charset="0"/>
              <a:ea typeface="Trebuchet MS" charset="0"/>
              <a:cs typeface="Trebuchet MS" charset="0"/>
            </a:endParaRPr>
          </a:p>
          <a:p>
            <a:pPr marL="508974" lvl="1" indent="-267881">
              <a:buClr>
                <a:srgbClr val="000090"/>
              </a:buClr>
              <a:buSzPct val="100000"/>
              <a:buFontTx/>
              <a:buChar char="•"/>
            </a:pPr>
            <a:r>
              <a:rPr lang="en-US" kern="0" dirty="0">
                <a:solidFill>
                  <a:srgbClr val="1E4649"/>
                </a:solidFill>
                <a:latin typeface="Trebuchet MS" charset="0"/>
                <a:ea typeface="Trebuchet MS" charset="0"/>
                <a:cs typeface="Trebuchet MS" charset="0"/>
                <a:hlinkClick r:id="rId6"/>
              </a:rPr>
              <a:t>https://github.com/</a:t>
            </a:r>
            <a:r>
              <a:rPr lang="en-US" kern="0" dirty="0" smtClean="0">
                <a:solidFill>
                  <a:srgbClr val="1E4649"/>
                </a:solidFill>
                <a:latin typeface="Trebuchet MS" charset="0"/>
                <a:ea typeface="Trebuchet MS" charset="0"/>
                <a:cs typeface="Trebuchet MS" charset="0"/>
                <a:hlinkClick r:id="rId6"/>
              </a:rPr>
              <a:t>ESIPFed</a:t>
            </a:r>
            <a:endParaRPr lang="en-US" kern="0" dirty="0">
              <a:solidFill>
                <a:srgbClr val="1E4649"/>
              </a:solidFill>
              <a:latin typeface="Trebuchet MS" charset="0"/>
              <a:ea typeface="Trebuchet MS" charset="0"/>
              <a:cs typeface="Trebuchet MS" charset="0"/>
            </a:endParaRPr>
          </a:p>
          <a:p>
            <a:pPr marL="267881" indent="-267881">
              <a:buClr>
                <a:srgbClr val="000090"/>
              </a:buClr>
              <a:buSzPct val="100000"/>
              <a:buFontTx/>
              <a:buChar char="•"/>
            </a:pPr>
            <a:r>
              <a:rPr lang="en-US" kern="0" dirty="0" smtClean="0">
                <a:solidFill>
                  <a:srgbClr val="1E4649"/>
                </a:solidFill>
                <a:latin typeface="Trebuchet MS" charset="0"/>
                <a:ea typeface="Trebuchet MS" charset="0"/>
                <a:cs typeface="Trebuchet MS" charset="0"/>
              </a:rPr>
              <a:t>Facebook</a:t>
            </a:r>
          </a:p>
          <a:p>
            <a:pPr marL="508974" lvl="1" indent="-267881">
              <a:buClr>
                <a:srgbClr val="000090"/>
              </a:buClr>
              <a:buSzPct val="100000"/>
              <a:buFontTx/>
              <a:buChar char="•"/>
            </a:pPr>
            <a:r>
              <a:rPr lang="en-US" kern="0" dirty="0" smtClean="0">
                <a:solidFill>
                  <a:srgbClr val="1E4649"/>
                </a:solidFill>
                <a:latin typeface="Trebuchet MS" charset="0"/>
                <a:ea typeface="Trebuchet MS" charset="0"/>
                <a:cs typeface="Trebuchet MS" charset="0"/>
                <a:hlinkClick r:id="rId7"/>
              </a:rPr>
              <a:t>http://tinyurl.com/esip-facebook</a:t>
            </a:r>
            <a:r>
              <a:rPr lang="en-US" kern="0" dirty="0" smtClean="0">
                <a:solidFill>
                  <a:srgbClr val="1E4649"/>
                </a:solidFill>
                <a:latin typeface="Trebuchet MS" charset="0"/>
                <a:ea typeface="Trebuchet MS" charset="0"/>
                <a:cs typeface="Trebuchet MS" charset="0"/>
              </a:rPr>
              <a:t> </a:t>
            </a:r>
          </a:p>
          <a:p>
            <a:pPr marL="267881" indent="-267881">
              <a:buClr>
                <a:srgbClr val="000090"/>
              </a:buClr>
              <a:buSzPct val="100000"/>
              <a:buFontTx/>
              <a:buChar char="•"/>
            </a:pPr>
            <a:r>
              <a:rPr lang="en-US" kern="0" dirty="0" smtClean="0">
                <a:solidFill>
                  <a:srgbClr val="1E4649"/>
                </a:solidFill>
                <a:latin typeface="Trebuchet MS" charset="0"/>
                <a:ea typeface="Trebuchet MS" charset="0"/>
                <a:cs typeface="Trebuchet MS" charset="0"/>
              </a:rPr>
              <a:t>Twitter</a:t>
            </a:r>
          </a:p>
          <a:p>
            <a:pPr marL="508974" lvl="1" indent="-267881">
              <a:buClr>
                <a:srgbClr val="000090"/>
              </a:buClr>
              <a:buSzPct val="100000"/>
              <a:buFontTx/>
              <a:buChar char="•"/>
            </a:pPr>
            <a:r>
              <a:rPr lang="en-US" dirty="0" smtClean="0">
                <a:solidFill>
                  <a:schemeClr val="tx1"/>
                </a:solidFill>
                <a:latin typeface="Helvetica Neue" charset="0"/>
                <a:ea typeface="ヒラギノ角ゴ ProN W3" charset="0"/>
                <a:cs typeface="ヒラギノ角ゴ ProN W3" charset="0"/>
                <a:hlinkClick r:id="rId7"/>
              </a:rPr>
              <a:t>#</a:t>
            </a:r>
            <a:r>
              <a:rPr lang="en-US" dirty="0">
                <a:solidFill>
                  <a:schemeClr val="tx1"/>
                </a:solidFill>
                <a:latin typeface="Helvetica Neue" charset="0"/>
                <a:ea typeface="ヒラギノ角ゴ ProN W3" charset="0"/>
                <a:cs typeface="ヒラギノ角ゴ ProN W3" charset="0"/>
                <a:hlinkClick r:id="rId7"/>
              </a:rPr>
              <a:t>esipfed</a:t>
            </a:r>
            <a:r>
              <a:rPr lang="en-US" dirty="0">
                <a:solidFill>
                  <a:schemeClr val="tx1"/>
                </a:solidFill>
                <a:latin typeface="Helvetica Neue" charset="0"/>
                <a:ea typeface="ヒラギノ角ゴ ProN W3" charset="0"/>
                <a:cs typeface="ヒラギノ角ゴ ProN W3" charset="0"/>
              </a:rPr>
              <a:t>, @</a:t>
            </a:r>
            <a:r>
              <a:rPr lang="en-US" dirty="0" err="1">
                <a:solidFill>
                  <a:schemeClr val="tx1"/>
                </a:solidFill>
                <a:latin typeface="Helvetica Neue" charset="0"/>
                <a:ea typeface="ヒラギノ角ゴ ProN W3" charset="0"/>
                <a:cs typeface="ヒラギノ角ゴ ProN W3" charset="0"/>
              </a:rPr>
              <a:t>ESIPFed</a:t>
            </a:r>
            <a:r>
              <a:rPr lang="en-US" dirty="0">
                <a:solidFill>
                  <a:schemeClr val="tx1"/>
                </a:solidFill>
                <a:latin typeface="Helvetica Neue" charset="0"/>
                <a:ea typeface="ヒラギノ角ゴ ProN W3" charset="0"/>
                <a:cs typeface="ヒラギノ角ゴ ProN W3" charset="0"/>
              </a:rPr>
              <a:t>, @</a:t>
            </a:r>
            <a:r>
              <a:rPr lang="en-US" dirty="0" err="1" smtClean="0">
                <a:solidFill>
                  <a:schemeClr val="tx1"/>
                </a:solidFill>
                <a:latin typeface="Helvetica Neue" charset="0"/>
                <a:ea typeface="ヒラギノ角ゴ ProN W3" charset="0"/>
                <a:cs typeface="ヒラギノ角ゴ ProN W3" charset="0"/>
              </a:rPr>
              <a:t>ESIPPres</a:t>
            </a:r>
            <a:r>
              <a:rPr lang="en-US" kern="0" dirty="0" smtClean="0">
                <a:solidFill>
                  <a:srgbClr val="1E4649"/>
                </a:solidFill>
                <a:latin typeface="Trebuchet MS" charset="0"/>
                <a:ea typeface="Trebuchet MS" charset="0"/>
                <a:cs typeface="Trebuchet MS" charset="0"/>
              </a:rPr>
              <a:t> </a:t>
            </a:r>
          </a:p>
        </p:txBody>
      </p:sp>
      <p:pic>
        <p:nvPicPr>
          <p:cNvPr id="9" name="Picture 8" descr="ESIP Logo.jpg"/>
          <p:cNvPicPr>
            <a:picLocks noChangeAspect="1"/>
          </p:cNvPicPr>
          <p:nvPr/>
        </p:nvPicPr>
        <p:blipFill>
          <a:blip r:embed="rId8">
            <a:alphaModFix/>
          </a:blip>
          <a:stretch>
            <a:fillRect/>
          </a:stretch>
        </p:blipFill>
        <p:spPr>
          <a:xfrm>
            <a:off x="5947578" y="0"/>
            <a:ext cx="3196422" cy="803672"/>
          </a:xfrm>
          <a:prstGeom prst="rect">
            <a:avLst/>
          </a:prstGeom>
        </p:spPr>
      </p:pic>
    </p:spTree>
    <p:extLst>
      <p:ext uri="{BB962C8B-B14F-4D97-AF65-F5344CB8AC3E}">
        <p14:creationId xmlns:p14="http://schemas.microsoft.com/office/powerpoint/2010/main" val="336980649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1970845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hiedorn graph.001.jpg"/>
          <p:cNvPicPr/>
          <p:nvPr/>
        </p:nvPicPr>
        <p:blipFill>
          <a:blip r:embed="rId2">
            <a:extLst/>
          </a:blip>
          <a:stretch>
            <a:fillRect/>
          </a:stretch>
        </p:blipFill>
        <p:spPr>
          <a:xfrm>
            <a:off x="-410766" y="1026914"/>
            <a:ext cx="5965031" cy="4473773"/>
          </a:xfrm>
          <a:prstGeom prst="rect">
            <a:avLst/>
          </a:prstGeom>
          <a:ln w="12700">
            <a:miter lim="400000"/>
          </a:ln>
        </p:spPr>
      </p:pic>
      <p:sp>
        <p:nvSpPr>
          <p:cNvPr id="244" name="Shape 244"/>
          <p:cNvSpPr/>
          <p:nvPr/>
        </p:nvSpPr>
        <p:spPr>
          <a:xfrm>
            <a:off x="1069212" y="309067"/>
            <a:ext cx="8518893"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3000"/>
              <a:t>The importance of long tail science, dark data</a:t>
            </a:r>
          </a:p>
        </p:txBody>
      </p:sp>
      <p:sp>
        <p:nvSpPr>
          <p:cNvPr id="245" name="Shape 245"/>
          <p:cNvSpPr/>
          <p:nvPr/>
        </p:nvSpPr>
        <p:spPr>
          <a:xfrm>
            <a:off x="196453" y="1022449"/>
            <a:ext cx="8742164" cy="285750"/>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defTabSz="321457">
              <a:defRPr sz="1800"/>
            </a:pPr>
            <a:r>
              <a:rPr sz="1400"/>
              <a:t> “</a:t>
            </a:r>
            <a:r>
              <a:rPr sz="1400" b="1"/>
              <a:t>The majority of the work being done by scientists is conducted in relatively small projects</a:t>
            </a:r>
            <a:r>
              <a:rPr sz="1400"/>
              <a:t>“  </a:t>
            </a:r>
          </a:p>
        </p:txBody>
      </p:sp>
      <p:sp>
        <p:nvSpPr>
          <p:cNvPr id="246" name="Shape 246"/>
          <p:cNvSpPr/>
          <p:nvPr/>
        </p:nvSpPr>
        <p:spPr>
          <a:xfrm>
            <a:off x="5384602" y="1791247"/>
            <a:ext cx="3536156" cy="2534344"/>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defTabSz="321457">
              <a:defRPr sz="1800"/>
            </a:pPr>
            <a:r>
              <a:rPr sz="1600"/>
              <a:t> “There may only be a few scientists worldwide that would want to see a particular boutique data set but there are many thousands of these data sets. Access to these data sets can have a very substantial impact on science. </a:t>
            </a:r>
            <a:r>
              <a:rPr sz="1600" b="1"/>
              <a:t>It seems likely that transformative science is more likely to come from the tail than the  head.”</a:t>
            </a:r>
          </a:p>
        </p:txBody>
      </p:sp>
      <p:sp>
        <p:nvSpPr>
          <p:cNvPr id="247" name="Shape 247"/>
          <p:cNvSpPr/>
          <p:nvPr/>
        </p:nvSpPr>
        <p:spPr>
          <a:xfrm>
            <a:off x="125805" y="5181283"/>
            <a:ext cx="5375673" cy="182645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sz="1900"/>
              <a:t>Questions are generally clear for large-scale projects, while the long tail is a breeding ground for new ideas and never before attempted science.</a:t>
            </a:r>
          </a:p>
          <a:p>
            <a:pPr lvl="0" algn="l">
              <a:defRPr sz="1800"/>
            </a:pPr>
            <a:r>
              <a:rPr sz="1900"/>
              <a:t>Improbably, risky projects less like to be funded.</a:t>
            </a:r>
          </a:p>
        </p:txBody>
      </p:sp>
      <p:sp>
        <p:nvSpPr>
          <p:cNvPr id="248" name="Shape 248"/>
          <p:cNvSpPr/>
          <p:nvPr/>
        </p:nvSpPr>
        <p:spPr>
          <a:xfrm>
            <a:off x="5827258" y="4550966"/>
            <a:ext cx="2920009" cy="1149350"/>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defTabSz="457200">
              <a:defRPr sz="2000"/>
            </a:lvl1pPr>
          </a:lstStyle>
          <a:p>
            <a:pPr lvl="0">
              <a:defRPr sz="1800"/>
            </a:pPr>
            <a:r>
              <a:rPr sz="1400"/>
              <a:t> A parallel can be seen in bibliometrics where high impact articles are not necessarily found in high impact journals (Seglen, 1997; Sun &amp; Giles, 2007).</a:t>
            </a:r>
          </a:p>
        </p:txBody>
      </p:sp>
      <p:sp>
        <p:nvSpPr>
          <p:cNvPr id="249" name="Shape 249"/>
          <p:cNvSpPr/>
          <p:nvPr/>
        </p:nvSpPr>
        <p:spPr>
          <a:xfrm>
            <a:off x="5563195" y="6093897"/>
            <a:ext cx="3464719" cy="90312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defTabSz="457200">
              <a:defRPr sz="1800"/>
            </a:lvl1pPr>
          </a:lstStyle>
          <a:p>
            <a:pPr lvl="0"/>
            <a:r>
              <a:t>[Heidorn, “Shedding Light on the Dark Data in the Long Tail of Science”, 2008.]</a:t>
            </a:r>
          </a:p>
        </p:txBody>
      </p:sp>
      <p:sp>
        <p:nvSpPr>
          <p:cNvPr id="9"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178755706"/>
      </p:ext>
    </p:extLst>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1499442" y="99695"/>
            <a:ext cx="6137895"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4800"/>
            </a:lvl1pPr>
          </a:lstStyle>
          <a:p>
            <a:pPr lvl="0">
              <a:defRPr sz="1800"/>
            </a:pPr>
            <a:r>
              <a:rPr sz="3400"/>
              <a:t>RDA versus a NRC data study</a:t>
            </a:r>
          </a:p>
        </p:txBody>
      </p:sp>
      <p:sp>
        <p:nvSpPr>
          <p:cNvPr id="220" name="Shape 220"/>
          <p:cNvSpPr/>
          <p:nvPr/>
        </p:nvSpPr>
        <p:spPr>
          <a:xfrm>
            <a:off x="232961" y="2512616"/>
            <a:ext cx="4080868" cy="84157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short term (12 - 18 month) time frame</a:t>
            </a:r>
          </a:p>
        </p:txBody>
      </p:sp>
      <p:sp>
        <p:nvSpPr>
          <p:cNvPr id="221" name="Shape 221"/>
          <p:cNvSpPr/>
          <p:nvPr/>
        </p:nvSpPr>
        <p:spPr>
          <a:xfrm>
            <a:off x="289566" y="3360936"/>
            <a:ext cx="2321719" cy="84157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NSF sponsored</a:t>
            </a:r>
          </a:p>
        </p:txBody>
      </p:sp>
      <p:sp>
        <p:nvSpPr>
          <p:cNvPr id="222" name="Shape 222"/>
          <p:cNvSpPr/>
          <p:nvPr/>
        </p:nvSpPr>
        <p:spPr>
          <a:xfrm>
            <a:off x="1211416" y="5330305"/>
            <a:ext cx="3620341" cy="4568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lvl1pPr>
          </a:lstStyle>
          <a:p>
            <a:pPr lvl="0">
              <a:defRPr sz="1800"/>
            </a:pPr>
            <a:r>
              <a:rPr sz="2500"/>
              <a:t>1000 flowers != garden</a:t>
            </a:r>
          </a:p>
        </p:txBody>
      </p:sp>
      <p:pic>
        <p:nvPicPr>
          <p:cNvPr id="223" name="cart_before_horse.png"/>
          <p:cNvPicPr/>
          <p:nvPr/>
        </p:nvPicPr>
        <p:blipFill>
          <a:blip r:embed="rId2">
            <a:extLst/>
          </a:blip>
          <a:stretch>
            <a:fillRect/>
          </a:stretch>
        </p:blipFill>
        <p:spPr>
          <a:xfrm>
            <a:off x="5738313" y="4786313"/>
            <a:ext cx="3209235" cy="1910953"/>
          </a:xfrm>
          <a:prstGeom prst="rect">
            <a:avLst/>
          </a:prstGeom>
          <a:ln w="12700">
            <a:miter lim="400000"/>
          </a:ln>
        </p:spPr>
      </p:pic>
      <p:sp>
        <p:nvSpPr>
          <p:cNvPr id="224" name="Shape 224"/>
          <p:cNvSpPr/>
          <p:nvPr/>
        </p:nvSpPr>
        <p:spPr>
          <a:xfrm>
            <a:off x="296149" y="5763022"/>
            <a:ext cx="5179219" cy="84157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3600"/>
            </a:lvl1pPr>
          </a:lstStyle>
          <a:p>
            <a:pPr lvl="0">
              <a:defRPr sz="1800"/>
            </a:pPr>
            <a:r>
              <a:rPr sz="2500"/>
              <a:t>The two efforts seem complementary</a:t>
            </a:r>
          </a:p>
        </p:txBody>
      </p:sp>
      <p:sp>
        <p:nvSpPr>
          <p:cNvPr id="225" name="Shape 225"/>
          <p:cNvSpPr/>
          <p:nvPr/>
        </p:nvSpPr>
        <p:spPr>
          <a:xfrm>
            <a:off x="294680" y="1704479"/>
            <a:ext cx="3205758" cy="84157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Focus: implementation</a:t>
            </a:r>
          </a:p>
        </p:txBody>
      </p:sp>
      <p:sp>
        <p:nvSpPr>
          <p:cNvPr id="226" name="Shape 226"/>
          <p:cNvSpPr/>
          <p:nvPr/>
        </p:nvSpPr>
        <p:spPr>
          <a:xfrm>
            <a:off x="1193931" y="847602"/>
            <a:ext cx="713333" cy="4568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lvl1pPr>
          </a:lstStyle>
          <a:p>
            <a:pPr lvl="0">
              <a:defRPr sz="1800"/>
            </a:pPr>
            <a:r>
              <a:rPr sz="2500"/>
              <a:t>RDA</a:t>
            </a:r>
          </a:p>
        </p:txBody>
      </p:sp>
      <p:sp>
        <p:nvSpPr>
          <p:cNvPr id="227" name="Shape 227"/>
          <p:cNvSpPr/>
          <p:nvPr/>
        </p:nvSpPr>
        <p:spPr>
          <a:xfrm>
            <a:off x="4973836" y="1950418"/>
            <a:ext cx="3491508" cy="45685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Focus: planning</a:t>
            </a:r>
          </a:p>
        </p:txBody>
      </p:sp>
      <p:sp>
        <p:nvSpPr>
          <p:cNvPr id="228" name="Shape 228"/>
          <p:cNvSpPr/>
          <p:nvPr/>
        </p:nvSpPr>
        <p:spPr>
          <a:xfrm>
            <a:off x="4938117" y="2646934"/>
            <a:ext cx="2991445" cy="45685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long term planning</a:t>
            </a:r>
          </a:p>
        </p:txBody>
      </p:sp>
      <p:sp>
        <p:nvSpPr>
          <p:cNvPr id="229" name="Shape 229"/>
          <p:cNvSpPr/>
          <p:nvPr/>
        </p:nvSpPr>
        <p:spPr>
          <a:xfrm>
            <a:off x="4973836" y="3535438"/>
            <a:ext cx="3357563" cy="45685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agency independent</a:t>
            </a:r>
          </a:p>
        </p:txBody>
      </p:sp>
      <p:sp>
        <p:nvSpPr>
          <p:cNvPr id="230" name="Shape 230"/>
          <p:cNvSpPr/>
          <p:nvPr/>
        </p:nvSpPr>
        <p:spPr>
          <a:xfrm>
            <a:off x="151805" y="4030663"/>
            <a:ext cx="3491508" cy="84157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evolutionary membership</a:t>
            </a:r>
          </a:p>
        </p:txBody>
      </p:sp>
      <p:sp>
        <p:nvSpPr>
          <p:cNvPr id="231" name="Shape 231"/>
          <p:cNvSpPr/>
          <p:nvPr/>
        </p:nvSpPr>
        <p:spPr>
          <a:xfrm>
            <a:off x="4929188" y="4231581"/>
            <a:ext cx="4080867" cy="84157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planned, balanced stakeholder perspectives</a:t>
            </a:r>
          </a:p>
        </p:txBody>
      </p:sp>
      <p:sp>
        <p:nvSpPr>
          <p:cNvPr id="232" name="Shape 232"/>
          <p:cNvSpPr/>
          <p:nvPr/>
        </p:nvSpPr>
        <p:spPr>
          <a:xfrm>
            <a:off x="312539" y="1199952"/>
            <a:ext cx="1946672" cy="84157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international</a:t>
            </a:r>
          </a:p>
        </p:txBody>
      </p:sp>
      <p:sp>
        <p:nvSpPr>
          <p:cNvPr id="233" name="Shape 233"/>
          <p:cNvSpPr/>
          <p:nvPr/>
        </p:nvSpPr>
        <p:spPr>
          <a:xfrm>
            <a:off x="5000625" y="1383383"/>
            <a:ext cx="910828" cy="45685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600"/>
            </a:lvl1pPr>
          </a:lstStyle>
          <a:p>
            <a:pPr lvl="0">
              <a:defRPr sz="1800"/>
            </a:pPr>
            <a:r>
              <a:rPr sz="2500"/>
              <a:t>U.S.</a:t>
            </a:r>
          </a:p>
        </p:txBody>
      </p:sp>
      <p:sp>
        <p:nvSpPr>
          <p:cNvPr id="234" name="Shape 234"/>
          <p:cNvSpPr/>
          <p:nvPr/>
        </p:nvSpPr>
        <p:spPr>
          <a:xfrm>
            <a:off x="1062633" y="794742"/>
            <a:ext cx="973336" cy="544711"/>
          </a:xfrm>
          <a:prstGeom prst="rect">
            <a:avLst/>
          </a:prstGeom>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grpSp>
        <p:nvGrpSpPr>
          <p:cNvPr id="237" name="Group 237"/>
          <p:cNvGrpSpPr/>
          <p:nvPr/>
        </p:nvGrpSpPr>
        <p:grpSpPr>
          <a:xfrm>
            <a:off x="5447109" y="767953"/>
            <a:ext cx="2609855" cy="544711"/>
            <a:chOff x="0" y="0"/>
            <a:chExt cx="3711793" cy="774700"/>
          </a:xfrm>
        </p:grpSpPr>
        <p:sp>
          <p:nvSpPr>
            <p:cNvPr id="235" name="Shape 235"/>
            <p:cNvSpPr/>
            <p:nvPr/>
          </p:nvSpPr>
          <p:spPr>
            <a:xfrm>
              <a:off x="191740" y="78916"/>
              <a:ext cx="3520053" cy="693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pPr>
              <a:r>
                <a:rPr sz="2500"/>
                <a:t>NRC data study</a:t>
              </a:r>
            </a:p>
          </p:txBody>
        </p:sp>
        <p:sp>
          <p:nvSpPr>
            <p:cNvPr id="236" name="Shape 236"/>
            <p:cNvSpPr/>
            <p:nvPr/>
          </p:nvSpPr>
          <p:spPr>
            <a:xfrm>
              <a:off x="0" y="0"/>
              <a:ext cx="3416300" cy="774700"/>
            </a:xfrm>
            <a:prstGeom prst="rect">
              <a:avLst/>
            </a:prstGeom>
            <a:noFill/>
            <a:ln w="25400" cap="flat">
              <a:solidFill>
                <a:srgbClr val="000000"/>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grpSp>
      <p:sp>
        <p:nvSpPr>
          <p:cNvPr id="21"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Tree>
    <p:extLst>
      <p:ext uri="{BB962C8B-B14F-4D97-AF65-F5344CB8AC3E}">
        <p14:creationId xmlns:p14="http://schemas.microsoft.com/office/powerpoint/2010/main" val="1451933406"/>
      </p:ext>
    </p:extLst>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85750" y="0"/>
            <a:ext cx="5947172" cy="1714500"/>
          </a:xfrm>
        </p:spPr>
        <p:txBody>
          <a:bodyPr/>
          <a:lstStyle/>
          <a:p>
            <a:r>
              <a:rPr lang="en-US" sz="4600" dirty="0">
                <a:latin typeface="Arial"/>
                <a:ea typeface="ヒラギノ角ゴ ProN W3" charset="0"/>
                <a:cs typeface="Arial"/>
              </a:rPr>
              <a:t>Collaboration Area Structure</a:t>
            </a:r>
          </a:p>
        </p:txBody>
      </p:sp>
      <p:sp>
        <p:nvSpPr>
          <p:cNvPr id="25607" name="Content Placeholder 5"/>
          <p:cNvSpPr>
            <a:spLocks noGrp="1"/>
          </p:cNvSpPr>
          <p:nvPr>
            <p:ph sz="half" idx="1"/>
          </p:nvPr>
        </p:nvSpPr>
        <p:spPr>
          <a:xfrm>
            <a:off x="4947047" y="1071563"/>
            <a:ext cx="3857625" cy="4446984"/>
          </a:xfrm>
        </p:spPr>
        <p:txBody>
          <a:bodyPr>
            <a:normAutofit fontScale="92500" lnSpcReduction="20000"/>
          </a:bodyPr>
          <a:lstStyle/>
          <a:p>
            <a:pPr marL="0" indent="0">
              <a:spcBef>
                <a:spcPts val="1266"/>
              </a:spcBef>
              <a:buNone/>
              <a:defRPr/>
            </a:pPr>
            <a:r>
              <a:rPr lang="en-US" sz="1700" dirty="0">
                <a:latin typeface="Helvetica Neue" charset="0"/>
                <a:ea typeface="ヒラギノ角ゴ ProN W3" charset="0"/>
                <a:cs typeface="ヒラギノ角ゴ ProN W3" charset="0"/>
              </a:rPr>
              <a:t>ESIP Clusters</a:t>
            </a:r>
          </a:p>
          <a:p>
            <a:pPr>
              <a:spcBef>
                <a:spcPts val="1266"/>
              </a:spcBef>
              <a:defRPr/>
            </a:pPr>
            <a:r>
              <a:rPr lang="en-US" sz="1700" dirty="0">
                <a:latin typeface="Helvetica Neue" charset="0"/>
                <a:ea typeface="ヒラギノ角ゴ ProN W3" charset="0"/>
                <a:cs typeface="ヒラギノ角ゴ ProN W3" charset="0"/>
              </a:rPr>
              <a:t>Agriculture &amp; Climate</a:t>
            </a:r>
          </a:p>
          <a:p>
            <a:pPr>
              <a:spcBef>
                <a:spcPts val="1266"/>
              </a:spcBef>
              <a:defRPr/>
            </a:pPr>
            <a:r>
              <a:rPr lang="en-US" sz="1700" dirty="0">
                <a:latin typeface="Helvetica Neue" charset="0"/>
                <a:ea typeface="ヒラギノ角ゴ ProN W3" charset="0"/>
                <a:cs typeface="ヒラギノ角ゴ ProN W3" charset="0"/>
              </a:rPr>
              <a:t>Cloud</a:t>
            </a:r>
          </a:p>
          <a:p>
            <a:pPr>
              <a:spcBef>
                <a:spcPts val="1266"/>
              </a:spcBef>
              <a:defRPr/>
            </a:pPr>
            <a:r>
              <a:rPr lang="en-US" sz="1700" dirty="0">
                <a:latin typeface="Helvetica Neue" charset="0"/>
                <a:ea typeface="ヒラギノ角ゴ ProN W3" charset="0"/>
                <a:cs typeface="ヒラギノ角ゴ ProN W3" charset="0"/>
              </a:rPr>
              <a:t>Decisions</a:t>
            </a:r>
          </a:p>
          <a:p>
            <a:pPr>
              <a:spcBef>
                <a:spcPts val="1266"/>
              </a:spcBef>
              <a:defRPr/>
            </a:pPr>
            <a:r>
              <a:rPr lang="en-US" sz="1700" dirty="0">
                <a:latin typeface="Helvetica Neue" charset="0"/>
                <a:ea typeface="ヒラギノ角ゴ ProN W3" charset="0"/>
                <a:cs typeface="ヒラギノ角ゴ ProN W3" charset="0"/>
              </a:rPr>
              <a:t>Disasters</a:t>
            </a:r>
          </a:p>
          <a:p>
            <a:pPr>
              <a:spcBef>
                <a:spcPts val="1266"/>
              </a:spcBef>
              <a:defRPr/>
            </a:pPr>
            <a:r>
              <a:rPr lang="en-US" sz="1700" dirty="0">
                <a:latin typeface="Helvetica Neue" charset="0"/>
                <a:ea typeface="ヒラギノ角ゴ ProN W3" charset="0"/>
                <a:cs typeface="ヒラギノ角ゴ ProN W3" charset="0"/>
              </a:rPr>
              <a:t>Discovery</a:t>
            </a:r>
          </a:p>
          <a:p>
            <a:pPr>
              <a:spcBef>
                <a:spcPts val="1266"/>
              </a:spcBef>
              <a:defRPr/>
            </a:pPr>
            <a:r>
              <a:rPr lang="en-US" sz="1700" dirty="0">
                <a:latin typeface="Helvetica Neue" charset="0"/>
                <a:ea typeface="ヒラギノ角ゴ ProN W3" charset="0"/>
                <a:cs typeface="ヒラギノ角ゴ ProN W3" charset="0"/>
              </a:rPr>
              <a:t>Documentation</a:t>
            </a:r>
          </a:p>
          <a:p>
            <a:pPr>
              <a:spcBef>
                <a:spcPts val="1266"/>
              </a:spcBef>
              <a:defRPr/>
            </a:pPr>
            <a:r>
              <a:rPr lang="en-US" sz="1700" dirty="0">
                <a:latin typeface="Helvetica Neue" charset="0"/>
                <a:ea typeface="ヒラギノ角ゴ ProN W3" charset="0"/>
                <a:cs typeface="ヒラギノ角ゴ ProN W3" charset="0"/>
              </a:rPr>
              <a:t>Earth Science Data Analytics</a:t>
            </a:r>
          </a:p>
          <a:p>
            <a:pPr>
              <a:spcBef>
                <a:spcPts val="1266"/>
              </a:spcBef>
              <a:defRPr/>
            </a:pPr>
            <a:r>
              <a:rPr lang="en-US" sz="1700" dirty="0">
                <a:latin typeface="Helvetica Neue" charset="0"/>
                <a:ea typeface="ヒラギノ角ゴ ProN W3" charset="0"/>
                <a:cs typeface="ヒラギノ角ゴ ProN W3" charset="0"/>
              </a:rPr>
              <a:t>Energy &amp; Climate</a:t>
            </a:r>
          </a:p>
          <a:p>
            <a:pPr>
              <a:spcBef>
                <a:spcPts val="1266"/>
              </a:spcBef>
              <a:defRPr/>
            </a:pPr>
            <a:r>
              <a:rPr lang="en-US" sz="1700" dirty="0">
                <a:latin typeface="Helvetica Neue" charset="0"/>
                <a:ea typeface="ヒラギノ角ゴ ProN W3" charset="0"/>
                <a:cs typeface="ヒラギノ角ゴ ProN W3" charset="0"/>
              </a:rPr>
              <a:t>Info Quality</a:t>
            </a:r>
          </a:p>
          <a:p>
            <a:pPr>
              <a:spcBef>
                <a:spcPts val="1266"/>
              </a:spcBef>
              <a:defRPr/>
            </a:pPr>
            <a:r>
              <a:rPr lang="en-US" sz="1700" dirty="0">
                <a:latin typeface="Helvetica Neue" charset="0"/>
                <a:ea typeface="ヒラギノ角ゴ ProN W3" charset="0"/>
                <a:cs typeface="ヒラギノ角ゴ ProN W3" charset="0"/>
              </a:rPr>
              <a:t>Science Software</a:t>
            </a:r>
          </a:p>
          <a:p>
            <a:pPr>
              <a:spcBef>
                <a:spcPts val="1266"/>
              </a:spcBef>
              <a:defRPr/>
            </a:pPr>
            <a:r>
              <a:rPr lang="en-US" sz="1700" dirty="0">
                <a:latin typeface="Helvetica Neue" charset="0"/>
                <a:ea typeface="ヒラギノ角ゴ ProN W3" charset="0"/>
                <a:cs typeface="ヒラギノ角ゴ ProN W3" charset="0"/>
              </a:rPr>
              <a:t>Semantic Web</a:t>
            </a:r>
          </a:p>
        </p:txBody>
      </p:sp>
      <p:sp>
        <p:nvSpPr>
          <p:cNvPr id="27656" name="Content Placeholder 6"/>
          <p:cNvSpPr>
            <a:spLocks noGrp="1"/>
          </p:cNvSpPr>
          <p:nvPr>
            <p:ph sz="half" idx="2"/>
          </p:nvPr>
        </p:nvSpPr>
        <p:spPr>
          <a:xfrm>
            <a:off x="446484" y="2159584"/>
            <a:ext cx="4116586" cy="3214688"/>
          </a:xfrm>
        </p:spPr>
        <p:txBody>
          <a:bodyPr>
            <a:normAutofit fontScale="92500" lnSpcReduction="20000"/>
          </a:bodyPr>
          <a:lstStyle/>
          <a:p>
            <a:pPr marL="0" indent="0">
              <a:spcBef>
                <a:spcPts val="1266"/>
              </a:spcBef>
              <a:buNone/>
            </a:pPr>
            <a:r>
              <a:rPr lang="en-US" sz="2500" dirty="0">
                <a:latin typeface="Helvetica Neue" charset="0"/>
                <a:ea typeface="ヒラギノ角ゴ ProN W3" charset="0"/>
                <a:cs typeface="ヒラギノ角ゴ ProN W3" charset="0"/>
              </a:rPr>
              <a:t>Features</a:t>
            </a:r>
          </a:p>
          <a:p>
            <a:pPr marL="500045" lvl="1">
              <a:spcBef>
                <a:spcPts val="1266"/>
              </a:spcBef>
            </a:pPr>
            <a:r>
              <a:rPr lang="en-US" sz="2200" dirty="0">
                <a:latin typeface="Helvetica Neue" charset="0"/>
                <a:ea typeface="ヒラギノ角ゴ ProN W3" charset="0"/>
                <a:cs typeface="ヒラギノ角ゴ ProN W3" charset="0"/>
              </a:rPr>
              <a:t>Formed by sending VP email</a:t>
            </a:r>
          </a:p>
          <a:p>
            <a:pPr marL="500045" lvl="1">
              <a:spcBef>
                <a:spcPts val="1266"/>
              </a:spcBef>
            </a:pPr>
            <a:r>
              <a:rPr lang="en-US" sz="2200" dirty="0">
                <a:latin typeface="Helvetica Neue" charset="0"/>
                <a:ea typeface="ヒラギノ角ゴ ProN W3" charset="0"/>
                <a:cs typeface="ヒラギノ角ゴ ProN W3" charset="0"/>
              </a:rPr>
              <a:t>For any reason</a:t>
            </a:r>
          </a:p>
          <a:p>
            <a:pPr marL="500045" lvl="1">
              <a:spcBef>
                <a:spcPts val="1266"/>
              </a:spcBef>
            </a:pPr>
            <a:r>
              <a:rPr lang="en-US" sz="2200" dirty="0">
                <a:latin typeface="Helvetica Neue" charset="0"/>
                <a:ea typeface="ヒラギノ角ゴ ProN W3" charset="0"/>
                <a:cs typeface="ヒラギノ角ゴ ProN W3" charset="0"/>
              </a:rPr>
              <a:t>Ends when the last person hangs up</a:t>
            </a:r>
          </a:p>
          <a:p>
            <a:pPr>
              <a:spcBef>
                <a:spcPts val="1266"/>
              </a:spcBef>
            </a:pPr>
            <a:endParaRPr lang="en-US" dirty="0">
              <a:latin typeface="Helvetica Neue" charset="0"/>
              <a:ea typeface="ヒラギノ角ゴ ProN W3" charset="0"/>
              <a:cs typeface="ヒラギノ角ゴ ProN W3" charset="0"/>
            </a:endParaRPr>
          </a:p>
        </p:txBody>
      </p:sp>
      <p:cxnSp>
        <p:nvCxnSpPr>
          <p:cNvPr id="6" name="Straight Arrow Connector 5"/>
          <p:cNvCxnSpPr/>
          <p:nvPr/>
        </p:nvCxnSpPr>
        <p:spPr bwMode="auto">
          <a:xfrm>
            <a:off x="982266" y="5963915"/>
            <a:ext cx="6911578" cy="0"/>
          </a:xfrm>
          <a:prstGeom prst="straightConnector1">
            <a:avLst/>
          </a:prstGeom>
          <a:solidFill>
            <a:srgbClr val="BFBFBF"/>
          </a:solidFill>
          <a:ln w="76200" cap="flat" cmpd="sng" algn="ctr">
            <a:solidFill>
              <a:srgbClr val="00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651" name="TextBox 6"/>
          <p:cNvSpPr txBox="1">
            <a:spLocks noChangeArrowheads="1"/>
          </p:cNvSpPr>
          <p:nvPr/>
        </p:nvSpPr>
        <p:spPr bwMode="auto">
          <a:xfrm>
            <a:off x="3504918" y="6078294"/>
            <a:ext cx="2232978" cy="71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dirty="0"/>
              <a:t>Formality</a:t>
            </a:r>
          </a:p>
        </p:txBody>
      </p:sp>
      <p:sp>
        <p:nvSpPr>
          <p:cNvPr id="27652" name="TextBox 7"/>
          <p:cNvSpPr txBox="1">
            <a:spLocks noChangeArrowheads="1"/>
          </p:cNvSpPr>
          <p:nvPr/>
        </p:nvSpPr>
        <p:spPr bwMode="auto">
          <a:xfrm>
            <a:off x="928688" y="6231805"/>
            <a:ext cx="733069"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a:t>Least</a:t>
            </a:r>
          </a:p>
        </p:txBody>
      </p:sp>
      <p:sp>
        <p:nvSpPr>
          <p:cNvPr id="27653" name="TextBox 8"/>
          <p:cNvSpPr txBox="1">
            <a:spLocks noChangeArrowheads="1"/>
          </p:cNvSpPr>
          <p:nvPr/>
        </p:nvSpPr>
        <p:spPr bwMode="auto">
          <a:xfrm>
            <a:off x="7572375" y="6231805"/>
            <a:ext cx="682291"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a:t>Most</a:t>
            </a:r>
          </a:p>
        </p:txBody>
      </p:sp>
      <p:sp>
        <p:nvSpPr>
          <p:cNvPr id="10" name="Oval 9"/>
          <p:cNvSpPr/>
          <p:nvPr/>
        </p:nvSpPr>
        <p:spPr bwMode="auto">
          <a:xfrm>
            <a:off x="714374" y="4356571"/>
            <a:ext cx="1673867" cy="1446609"/>
          </a:xfrm>
          <a:prstGeom prst="ellips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291" tIns="32146" rIns="64291" bIns="32146" anchor="ctr"/>
          <a:lstStyle/>
          <a:p>
            <a:pPr>
              <a:defRPr/>
            </a:pPr>
            <a:r>
              <a:rPr lang="en-US" sz="2000" dirty="0"/>
              <a:t>Clusters</a:t>
            </a:r>
          </a:p>
        </p:txBody>
      </p:sp>
      <p:sp>
        <p:nvSpPr>
          <p:cNvPr id="11"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12" name="Picture 11" descr="ESIP Logo.jpg"/>
          <p:cNvPicPr>
            <a:picLocks noChangeAspect="1"/>
          </p:cNvPicPr>
          <p:nvPr/>
        </p:nvPicPr>
        <p:blipFill>
          <a:blip r:embed="rId2">
            <a:alphaModFix/>
          </a:blip>
          <a:stretch>
            <a:fillRect/>
          </a:stretch>
        </p:blipFill>
        <p:spPr>
          <a:xfrm>
            <a:off x="5947578" y="0"/>
            <a:ext cx="3196422" cy="803672"/>
          </a:xfrm>
          <a:prstGeom prst="rect">
            <a:avLst/>
          </a:prstGeom>
        </p:spPr>
      </p:pic>
    </p:spTree>
    <p:extLst>
      <p:ext uri="{BB962C8B-B14F-4D97-AF65-F5344CB8AC3E}">
        <p14:creationId xmlns:p14="http://schemas.microsoft.com/office/powerpoint/2010/main" val="74795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
        <p:nvSpPr>
          <p:cNvPr id="18437" name="Rectangle 5"/>
          <p:cNvSpPr>
            <a:spLocks noGrp="1" noChangeArrowheads="1"/>
          </p:cNvSpPr>
          <p:nvPr>
            <p:ph type="title"/>
          </p:nvPr>
        </p:nvSpPr>
        <p:spPr>
          <a:xfrm>
            <a:off x="1311629" y="274588"/>
            <a:ext cx="7374725" cy="582662"/>
          </a:xfrm>
        </p:spPr>
        <p:txBody>
          <a:bodyPr lIns="88896" tIns="88896" rIns="88896" bIns="88896" anchor="b">
            <a:normAutofit fontScale="90000"/>
          </a:bodyPr>
          <a:lstStyle/>
          <a:p>
            <a:pPr algn="l" defTabSz="914145"/>
            <a:r>
              <a:rPr lang="en-US" sz="3900" b="1" dirty="0">
                <a:solidFill>
                  <a:srgbClr val="1E4649"/>
                </a:solidFill>
                <a:latin typeface="Trebuchet MS" charset="0"/>
                <a:ea typeface="Trebuchet MS" charset="0"/>
                <a:cs typeface="Trebuchet MS" charset="0"/>
                <a:sym typeface="Trebuchet MS" charset="0"/>
              </a:rPr>
              <a:t>ESIP Community</a:t>
            </a:r>
            <a:endParaRPr lang="en-US" dirty="0" smtClean="0">
              <a:solidFill>
                <a:srgbClr val="1E4649"/>
              </a:solidFill>
            </a:endParaRPr>
          </a:p>
        </p:txBody>
      </p:sp>
      <p:cxnSp>
        <p:nvCxnSpPr>
          <p:cNvPr id="18438" name="Straight Arrow Connector 31"/>
          <p:cNvCxnSpPr>
            <a:cxnSpLocks noChangeShapeType="1"/>
          </p:cNvCxnSpPr>
          <p:nvPr/>
        </p:nvCxnSpPr>
        <p:spPr bwMode="auto">
          <a:xfrm rot="16200000" flipH="1">
            <a:off x="-169664" y="3295055"/>
            <a:ext cx="2946797" cy="321469"/>
          </a:xfrm>
          <a:prstGeom prst="straightConnector1">
            <a:avLst/>
          </a:prstGeom>
          <a:noFill/>
          <a:ln w="12700">
            <a:noFill/>
            <a:miter lim="0"/>
            <a:headEnd type="arrow" w="med" len="med"/>
            <a:tailEnd type="arrow" w="med" len="med"/>
          </a:ln>
        </p:spPr>
      </p:cxnSp>
      <p:sp>
        <p:nvSpPr>
          <p:cNvPr id="10" name="TextBox 9"/>
          <p:cNvSpPr txBox="1"/>
          <p:nvPr/>
        </p:nvSpPr>
        <p:spPr bwMode="auto">
          <a:xfrm>
            <a:off x="3298404" y="1835051"/>
            <a:ext cx="2023690" cy="341919"/>
          </a:xfrm>
          <a:prstGeom prst="rect">
            <a:avLst/>
          </a:prstGeom>
          <a:noFill/>
        </p:spPr>
        <p:txBody>
          <a:bodyPr lIns="64291" tIns="32146" rIns="64291" bIns="32146">
            <a:spAutoFit/>
          </a:bodyPr>
          <a:lstStyle/>
          <a:p>
            <a:pPr marL="295786" indent="-283507" defTabSz="914145">
              <a:buClr>
                <a:schemeClr val="accent6"/>
              </a:buClr>
              <a:defRPr/>
            </a:pPr>
            <a:r>
              <a:rPr lang="en-US" dirty="0">
                <a:solidFill>
                  <a:srgbClr val="1E4649"/>
                </a:solidFill>
                <a:latin typeface="Trebuchet MS" charset="0"/>
                <a:ea typeface="Trebuchet MS" charset="0"/>
                <a:cs typeface="Trebuchet MS" charset="0"/>
                <a:sym typeface="Trebuchet MS" charset="0"/>
              </a:rPr>
              <a:t>Data Providers</a:t>
            </a:r>
          </a:p>
        </p:txBody>
      </p:sp>
      <p:sp>
        <p:nvSpPr>
          <p:cNvPr id="18440" name="TextBox 10"/>
          <p:cNvSpPr txBox="1">
            <a:spLocks noChangeArrowheads="1"/>
          </p:cNvSpPr>
          <p:nvPr/>
        </p:nvSpPr>
        <p:spPr bwMode="auto">
          <a:xfrm>
            <a:off x="1636696" y="3291947"/>
            <a:ext cx="2022574" cy="341919"/>
          </a:xfrm>
          <a:prstGeom prst="rect">
            <a:avLst/>
          </a:prstGeom>
          <a:noFill/>
          <a:ln w="9525">
            <a:noFill/>
            <a:miter lim="800000"/>
            <a:headEnd/>
            <a:tailEnd/>
          </a:ln>
        </p:spPr>
        <p:txBody>
          <a:bodyPr lIns="64291" tIns="32146" rIns="64291" bIns="32146">
            <a:prstTxWarp prst="textNoShape">
              <a:avLst/>
            </a:prstTxWarp>
            <a:spAutoFit/>
          </a:bodyPr>
          <a:lstStyle/>
          <a:p>
            <a:pPr marL="295786" indent="-283507" defTabSz="914145">
              <a:buClr>
                <a:srgbClr val="2D2D8A"/>
              </a:buClr>
            </a:pPr>
            <a:r>
              <a:rPr lang="en-US" dirty="0">
                <a:solidFill>
                  <a:srgbClr val="1E4649"/>
                </a:solidFill>
                <a:latin typeface="Trebuchet MS" charset="0"/>
                <a:ea typeface="Trebuchet MS" charset="0"/>
                <a:cs typeface="Trebuchet MS" charset="0"/>
                <a:sym typeface="Trebuchet MS" charset="0"/>
              </a:rPr>
              <a:t>Data Archives</a:t>
            </a:r>
          </a:p>
        </p:txBody>
      </p:sp>
      <p:sp>
        <p:nvSpPr>
          <p:cNvPr id="12" name="TextBox 11"/>
          <p:cNvSpPr txBox="1"/>
          <p:nvPr/>
        </p:nvSpPr>
        <p:spPr bwMode="auto">
          <a:xfrm>
            <a:off x="3152050" y="5113022"/>
            <a:ext cx="2022574" cy="618918"/>
          </a:xfrm>
          <a:prstGeom prst="rect">
            <a:avLst/>
          </a:prstGeom>
          <a:noFill/>
        </p:spPr>
        <p:txBody>
          <a:bodyPr lIns="64291" tIns="32146" rIns="64291" bIns="32146">
            <a:spAutoFit/>
          </a:bodyPr>
          <a:lstStyle/>
          <a:p>
            <a:pPr marL="295786" indent="-283507" defTabSz="914145">
              <a:buClr>
                <a:schemeClr val="accent6"/>
              </a:buClr>
              <a:defRPr/>
            </a:pPr>
            <a:r>
              <a:rPr lang="en-US" dirty="0">
                <a:solidFill>
                  <a:srgbClr val="1E4649"/>
                </a:solidFill>
                <a:latin typeface="Trebuchet MS" charset="0"/>
                <a:ea typeface="Trebuchet MS" charset="0"/>
                <a:cs typeface="Trebuchet MS" charset="0"/>
                <a:sym typeface="Trebuchet MS" charset="0"/>
              </a:rPr>
              <a:t>Tool &amp; System</a:t>
            </a:r>
          </a:p>
          <a:p>
            <a:pPr marL="295786" indent="-283507" defTabSz="914145">
              <a:buClr>
                <a:schemeClr val="accent6"/>
              </a:buClr>
              <a:defRPr/>
            </a:pPr>
            <a:r>
              <a:rPr lang="en-US" dirty="0">
                <a:solidFill>
                  <a:srgbClr val="1E4649"/>
                </a:solidFill>
                <a:latin typeface="Trebuchet MS" charset="0"/>
                <a:ea typeface="Trebuchet MS" charset="0"/>
                <a:cs typeface="Trebuchet MS" charset="0"/>
                <a:sym typeface="Trebuchet MS" charset="0"/>
              </a:rPr>
              <a:t>Developers</a:t>
            </a:r>
          </a:p>
        </p:txBody>
      </p:sp>
      <p:sp>
        <p:nvSpPr>
          <p:cNvPr id="13" name="TextBox 12"/>
          <p:cNvSpPr txBox="1"/>
          <p:nvPr/>
        </p:nvSpPr>
        <p:spPr bwMode="auto">
          <a:xfrm>
            <a:off x="5659470" y="4038749"/>
            <a:ext cx="2022574" cy="618918"/>
          </a:xfrm>
          <a:prstGeom prst="rect">
            <a:avLst/>
          </a:prstGeom>
          <a:noFill/>
        </p:spPr>
        <p:txBody>
          <a:bodyPr lIns="64291" tIns="32146" rIns="64291" bIns="32146">
            <a:spAutoFit/>
          </a:bodyPr>
          <a:lstStyle/>
          <a:p>
            <a:pPr marL="295786" indent="-283507" defTabSz="914145">
              <a:buClr>
                <a:schemeClr val="accent6"/>
              </a:buClr>
              <a:defRPr/>
            </a:pPr>
            <a:r>
              <a:rPr lang="en-US" dirty="0">
                <a:solidFill>
                  <a:srgbClr val="1E4649"/>
                </a:solidFill>
                <a:latin typeface="Trebuchet MS" charset="0"/>
                <a:ea typeface="Trebuchet MS" charset="0"/>
                <a:cs typeface="Trebuchet MS" charset="0"/>
                <a:sym typeface="Trebuchet MS" charset="0"/>
              </a:rPr>
              <a:t>Application</a:t>
            </a:r>
          </a:p>
          <a:p>
            <a:pPr marL="295786" indent="-283507" defTabSz="914145">
              <a:buClr>
                <a:schemeClr val="accent6"/>
              </a:buClr>
              <a:defRPr/>
            </a:pPr>
            <a:r>
              <a:rPr lang="en-US" dirty="0">
                <a:solidFill>
                  <a:srgbClr val="1E4649"/>
                </a:solidFill>
                <a:latin typeface="Trebuchet MS" charset="0"/>
                <a:ea typeface="Trebuchet MS" charset="0"/>
                <a:cs typeface="Trebuchet MS" charset="0"/>
                <a:sym typeface="Trebuchet MS" charset="0"/>
              </a:rPr>
              <a:t>Developers</a:t>
            </a:r>
          </a:p>
        </p:txBody>
      </p:sp>
      <p:sp>
        <p:nvSpPr>
          <p:cNvPr id="14" name="TextBox 13"/>
          <p:cNvSpPr txBox="1"/>
          <p:nvPr/>
        </p:nvSpPr>
        <p:spPr bwMode="auto">
          <a:xfrm>
            <a:off x="6228068" y="2730077"/>
            <a:ext cx="2023691" cy="341919"/>
          </a:xfrm>
          <a:prstGeom prst="rect">
            <a:avLst/>
          </a:prstGeom>
          <a:noFill/>
        </p:spPr>
        <p:txBody>
          <a:bodyPr lIns="64291" tIns="32146" rIns="64291" bIns="32146">
            <a:spAutoFit/>
          </a:bodyPr>
          <a:lstStyle/>
          <a:p>
            <a:pPr marL="295786" indent="-283507" defTabSz="914145">
              <a:buClr>
                <a:schemeClr val="accent6"/>
              </a:buClr>
              <a:defRPr/>
            </a:pPr>
            <a:r>
              <a:rPr lang="en-US" dirty="0">
                <a:solidFill>
                  <a:srgbClr val="1E4649"/>
                </a:solidFill>
                <a:latin typeface="Trebuchet MS" charset="0"/>
                <a:ea typeface="Trebuchet MS" charset="0"/>
                <a:cs typeface="Trebuchet MS" charset="0"/>
                <a:sym typeface="Trebuchet MS" charset="0"/>
              </a:rPr>
              <a:t>Users</a:t>
            </a:r>
          </a:p>
        </p:txBody>
      </p:sp>
      <p:grpSp>
        <p:nvGrpSpPr>
          <p:cNvPr id="18444" name="Group 42"/>
          <p:cNvGrpSpPr>
            <a:grpSpLocks/>
          </p:cNvGrpSpPr>
          <p:nvPr/>
        </p:nvGrpSpPr>
        <p:grpSpPr bwMode="auto">
          <a:xfrm rot="586246">
            <a:off x="1548185" y="1278062"/>
            <a:ext cx="1487909" cy="3642196"/>
            <a:chOff x="558800" y="2019300"/>
            <a:chExt cx="2409148" cy="6667500"/>
          </a:xfrm>
        </p:grpSpPr>
        <p:sp>
          <p:nvSpPr>
            <p:cNvPr id="18470" name="Curved Right Arrow 37"/>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71" name="Isosceles Triangle 40"/>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45" name="Group 43"/>
          <p:cNvGrpSpPr>
            <a:grpSpLocks/>
          </p:cNvGrpSpPr>
          <p:nvPr/>
        </p:nvGrpSpPr>
        <p:grpSpPr bwMode="auto">
          <a:xfrm rot="8032200">
            <a:off x="5764114" y="453182"/>
            <a:ext cx="1486793" cy="3641080"/>
            <a:chOff x="558800" y="2019300"/>
            <a:chExt cx="2409148" cy="6667500"/>
          </a:xfrm>
        </p:grpSpPr>
        <p:sp>
          <p:nvSpPr>
            <p:cNvPr id="18468" name="Curved Right Arrow 44"/>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9" name="Isosceles Triangle 45"/>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46" name="Group 46"/>
          <p:cNvGrpSpPr>
            <a:grpSpLocks/>
          </p:cNvGrpSpPr>
          <p:nvPr/>
        </p:nvGrpSpPr>
        <p:grpSpPr bwMode="auto">
          <a:xfrm rot="-3173135">
            <a:off x="2523195" y="3354772"/>
            <a:ext cx="1316013" cy="4116586"/>
            <a:chOff x="558800" y="2019300"/>
            <a:chExt cx="2409148" cy="6667500"/>
          </a:xfrm>
        </p:grpSpPr>
        <p:sp>
          <p:nvSpPr>
            <p:cNvPr id="18466" name="Curved Right Arrow 47"/>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7" name="Isosceles Triangle 48"/>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47" name="Group 49"/>
          <p:cNvGrpSpPr>
            <a:grpSpLocks/>
          </p:cNvGrpSpPr>
          <p:nvPr/>
        </p:nvGrpSpPr>
        <p:grpSpPr bwMode="auto">
          <a:xfrm rot="4746508">
            <a:off x="3536157" y="-575965"/>
            <a:ext cx="1316012" cy="4117702"/>
            <a:chOff x="558800" y="2019300"/>
            <a:chExt cx="2409148" cy="6667500"/>
          </a:xfrm>
        </p:grpSpPr>
        <p:sp>
          <p:nvSpPr>
            <p:cNvPr id="18464" name="Curved Right Arrow 50"/>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5" name="Isosceles Triangle 51"/>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cxnSp>
        <p:nvCxnSpPr>
          <p:cNvPr id="18448" name="Straight Arrow Connector 54"/>
          <p:cNvCxnSpPr>
            <a:cxnSpLocks noChangeShapeType="1"/>
          </p:cNvCxnSpPr>
          <p:nvPr/>
        </p:nvCxnSpPr>
        <p:spPr bwMode="auto">
          <a:xfrm flipH="1">
            <a:off x="4035104" y="2302127"/>
            <a:ext cx="2232" cy="2675779"/>
          </a:xfrm>
          <a:prstGeom prst="straightConnector1">
            <a:avLst/>
          </a:prstGeom>
          <a:noFill/>
          <a:ln w="50800">
            <a:solidFill>
              <a:srgbClr val="3366FF"/>
            </a:solidFill>
            <a:miter lim="0"/>
            <a:headEnd type="arrow" w="med" len="med"/>
            <a:tailEnd type="arrow" w="med" len="med"/>
          </a:ln>
        </p:spPr>
      </p:cxnSp>
      <p:cxnSp>
        <p:nvCxnSpPr>
          <p:cNvPr id="18449" name="Straight Arrow Connector 57"/>
          <p:cNvCxnSpPr>
            <a:cxnSpLocks noChangeShapeType="1"/>
          </p:cNvCxnSpPr>
          <p:nvPr/>
        </p:nvCxnSpPr>
        <p:spPr bwMode="auto">
          <a:xfrm>
            <a:off x="4839891" y="2196703"/>
            <a:ext cx="1339453" cy="589359"/>
          </a:xfrm>
          <a:prstGeom prst="straightConnector1">
            <a:avLst/>
          </a:prstGeom>
          <a:noFill/>
          <a:ln w="50800">
            <a:solidFill>
              <a:srgbClr val="3366FF"/>
            </a:solidFill>
            <a:miter lim="0"/>
            <a:headEnd type="arrow" w="med" len="med"/>
            <a:tailEnd type="arrow" w="med" len="med"/>
          </a:ln>
        </p:spPr>
      </p:cxnSp>
      <p:cxnSp>
        <p:nvCxnSpPr>
          <p:cNvPr id="18450" name="Straight Arrow Connector 59"/>
          <p:cNvCxnSpPr>
            <a:cxnSpLocks noChangeShapeType="1"/>
          </p:cNvCxnSpPr>
          <p:nvPr/>
        </p:nvCxnSpPr>
        <p:spPr bwMode="auto">
          <a:xfrm flipV="1">
            <a:off x="2643187" y="2250281"/>
            <a:ext cx="1071563" cy="910828"/>
          </a:xfrm>
          <a:prstGeom prst="straightConnector1">
            <a:avLst/>
          </a:prstGeom>
          <a:noFill/>
          <a:ln w="50800">
            <a:solidFill>
              <a:srgbClr val="3366FF"/>
            </a:solidFill>
            <a:miter lim="0"/>
            <a:headEnd type="arrow" w="med" len="med"/>
            <a:tailEnd type="arrow" w="med" len="med"/>
          </a:ln>
        </p:spPr>
      </p:cxnSp>
      <p:cxnSp>
        <p:nvCxnSpPr>
          <p:cNvPr id="18451" name="Straight Arrow Connector 62"/>
          <p:cNvCxnSpPr>
            <a:cxnSpLocks noChangeShapeType="1"/>
          </p:cNvCxnSpPr>
          <p:nvPr/>
        </p:nvCxnSpPr>
        <p:spPr bwMode="auto">
          <a:xfrm rot="16200000" flipH="1">
            <a:off x="2268141" y="3964781"/>
            <a:ext cx="1285875" cy="964406"/>
          </a:xfrm>
          <a:prstGeom prst="straightConnector1">
            <a:avLst/>
          </a:prstGeom>
          <a:noFill/>
          <a:ln w="50800">
            <a:solidFill>
              <a:srgbClr val="3366FF"/>
            </a:solidFill>
            <a:miter lim="0"/>
            <a:headEnd type="arrow" w="med" len="med"/>
            <a:tailEnd type="arrow" w="med" len="med"/>
          </a:ln>
        </p:spPr>
      </p:cxnSp>
      <p:cxnSp>
        <p:nvCxnSpPr>
          <p:cNvPr id="18452" name="Straight Arrow Connector 65"/>
          <p:cNvCxnSpPr>
            <a:cxnSpLocks noChangeShapeType="1"/>
          </p:cNvCxnSpPr>
          <p:nvPr/>
        </p:nvCxnSpPr>
        <p:spPr bwMode="auto">
          <a:xfrm rot="5400000">
            <a:off x="4705945" y="4527352"/>
            <a:ext cx="857250" cy="803672"/>
          </a:xfrm>
          <a:prstGeom prst="straightConnector1">
            <a:avLst/>
          </a:prstGeom>
          <a:noFill/>
          <a:ln w="50800">
            <a:solidFill>
              <a:srgbClr val="3366FF"/>
            </a:solidFill>
            <a:miter lim="0"/>
            <a:headEnd type="arrow" w="med" len="med"/>
            <a:tailEnd type="arrow" w="med" len="med"/>
          </a:ln>
        </p:spPr>
      </p:cxnSp>
      <p:cxnSp>
        <p:nvCxnSpPr>
          <p:cNvPr id="18453" name="Straight Arrow Connector 68"/>
          <p:cNvCxnSpPr>
            <a:cxnSpLocks noChangeShapeType="1"/>
          </p:cNvCxnSpPr>
          <p:nvPr/>
        </p:nvCxnSpPr>
        <p:spPr bwMode="auto">
          <a:xfrm rot="5400000">
            <a:off x="6126324" y="3482020"/>
            <a:ext cx="750094" cy="1117"/>
          </a:xfrm>
          <a:prstGeom prst="straightConnector1">
            <a:avLst/>
          </a:prstGeom>
          <a:noFill/>
          <a:ln w="50800">
            <a:solidFill>
              <a:srgbClr val="3366FF"/>
            </a:solidFill>
            <a:miter lim="0"/>
            <a:headEnd type="arrow" w="med" len="med"/>
            <a:tailEnd type="arrow" w="med" len="med"/>
          </a:ln>
        </p:spPr>
      </p:cxnSp>
      <p:cxnSp>
        <p:nvCxnSpPr>
          <p:cNvPr id="18454" name="Straight Arrow Connector 70"/>
          <p:cNvCxnSpPr>
            <a:cxnSpLocks noChangeShapeType="1"/>
          </p:cNvCxnSpPr>
          <p:nvPr/>
        </p:nvCxnSpPr>
        <p:spPr bwMode="auto">
          <a:xfrm rot="5400000">
            <a:off x="4464844" y="3053953"/>
            <a:ext cx="1714500" cy="1607344"/>
          </a:xfrm>
          <a:prstGeom prst="straightConnector1">
            <a:avLst/>
          </a:prstGeom>
          <a:noFill/>
          <a:ln w="50800">
            <a:solidFill>
              <a:srgbClr val="3366FF"/>
            </a:solidFill>
            <a:miter lim="0"/>
            <a:headEnd type="arrow" w="med" len="med"/>
            <a:tailEnd type="arrow" w="med" len="med"/>
          </a:ln>
        </p:spPr>
      </p:cxnSp>
      <p:cxnSp>
        <p:nvCxnSpPr>
          <p:cNvPr id="18455" name="Straight Arrow Connector 72"/>
          <p:cNvCxnSpPr>
            <a:cxnSpLocks noChangeShapeType="1"/>
          </p:cNvCxnSpPr>
          <p:nvPr/>
        </p:nvCxnSpPr>
        <p:spPr bwMode="auto">
          <a:xfrm rot="10800000" flipV="1">
            <a:off x="3125391" y="2893219"/>
            <a:ext cx="2946797" cy="750094"/>
          </a:xfrm>
          <a:prstGeom prst="straightConnector1">
            <a:avLst/>
          </a:prstGeom>
          <a:noFill/>
          <a:ln w="50800">
            <a:solidFill>
              <a:srgbClr val="3366FF"/>
            </a:solidFill>
            <a:miter lim="0"/>
            <a:headEnd type="arrow" w="med" len="med"/>
            <a:tailEnd type="arrow" w="med" len="med"/>
          </a:ln>
        </p:spPr>
      </p:cxnSp>
      <p:cxnSp>
        <p:nvCxnSpPr>
          <p:cNvPr id="18456" name="Straight Arrow Connector 74"/>
          <p:cNvCxnSpPr>
            <a:cxnSpLocks noChangeShapeType="1"/>
          </p:cNvCxnSpPr>
          <p:nvPr/>
        </p:nvCxnSpPr>
        <p:spPr bwMode="auto">
          <a:xfrm rot="10800000">
            <a:off x="3232547" y="3857625"/>
            <a:ext cx="2357438" cy="214313"/>
          </a:xfrm>
          <a:prstGeom prst="straightConnector1">
            <a:avLst/>
          </a:prstGeom>
          <a:noFill/>
          <a:ln w="50800">
            <a:solidFill>
              <a:srgbClr val="3366FF"/>
            </a:solidFill>
            <a:miter lim="0"/>
            <a:headEnd type="arrow" w="med" len="med"/>
            <a:tailEnd type="arrow" w="med" len="med"/>
          </a:ln>
        </p:spPr>
      </p:cxnSp>
      <p:cxnSp>
        <p:nvCxnSpPr>
          <p:cNvPr id="18457" name="Straight Arrow Connector 77"/>
          <p:cNvCxnSpPr>
            <a:cxnSpLocks noChangeShapeType="1"/>
            <a:endCxn id="10" idx="2"/>
          </p:cNvCxnSpPr>
          <p:nvPr/>
        </p:nvCxnSpPr>
        <p:spPr bwMode="auto">
          <a:xfrm flipH="1" flipV="1">
            <a:off x="4310249" y="2176970"/>
            <a:ext cx="1827795" cy="1586894"/>
          </a:xfrm>
          <a:prstGeom prst="straightConnector1">
            <a:avLst/>
          </a:prstGeom>
          <a:noFill/>
          <a:ln w="50800">
            <a:solidFill>
              <a:srgbClr val="3366FF"/>
            </a:solidFill>
            <a:miter lim="0"/>
            <a:headEnd type="arrow" w="med" len="med"/>
            <a:tailEnd type="arrow" w="med" len="med"/>
          </a:ln>
        </p:spPr>
      </p:cxnSp>
      <p:grpSp>
        <p:nvGrpSpPr>
          <p:cNvPr id="18458" name="Group 46"/>
          <p:cNvGrpSpPr>
            <a:grpSpLocks/>
          </p:cNvGrpSpPr>
          <p:nvPr/>
        </p:nvGrpSpPr>
        <p:grpSpPr bwMode="auto">
          <a:xfrm rot="-7015287">
            <a:off x="5055878" y="3763306"/>
            <a:ext cx="1316013" cy="4116586"/>
            <a:chOff x="558799" y="2019300"/>
            <a:chExt cx="2409149" cy="6667501"/>
          </a:xfrm>
        </p:grpSpPr>
        <p:sp>
          <p:nvSpPr>
            <p:cNvPr id="18462" name="Curved Right Arrow 47"/>
            <p:cNvSpPr>
              <a:spLocks noChangeArrowheads="1"/>
            </p:cNvSpPr>
            <p:nvPr/>
          </p:nvSpPr>
          <p:spPr bwMode="auto">
            <a:xfrm>
              <a:off x="558799" y="2362200"/>
              <a:ext cx="2006600" cy="6324601"/>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3" name="Isosceles Triangle 48"/>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59" name="Group 46"/>
          <p:cNvGrpSpPr>
            <a:grpSpLocks/>
          </p:cNvGrpSpPr>
          <p:nvPr/>
        </p:nvGrpSpPr>
        <p:grpSpPr bwMode="auto">
          <a:xfrm rot="-9981064">
            <a:off x="6325568" y="2215679"/>
            <a:ext cx="1314896" cy="4116586"/>
            <a:chOff x="558799" y="2019300"/>
            <a:chExt cx="2409149" cy="6667501"/>
          </a:xfrm>
        </p:grpSpPr>
        <p:sp>
          <p:nvSpPr>
            <p:cNvPr id="18460" name="Curved Right Arrow 47"/>
            <p:cNvSpPr>
              <a:spLocks noChangeArrowheads="1"/>
            </p:cNvSpPr>
            <p:nvPr/>
          </p:nvSpPr>
          <p:spPr bwMode="auto">
            <a:xfrm>
              <a:off x="558799" y="2362200"/>
              <a:ext cx="2006600" cy="6324601"/>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1" name="Isosceles Triangle 48"/>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sp>
        <p:nvSpPr>
          <p:cNvPr id="41" name="TextBox 40"/>
          <p:cNvSpPr txBox="1"/>
          <p:nvPr/>
        </p:nvSpPr>
        <p:spPr>
          <a:xfrm rot="18601556">
            <a:off x="65676" y="1535229"/>
            <a:ext cx="2893219" cy="341919"/>
          </a:xfrm>
          <a:prstGeom prst="rect">
            <a:avLst/>
          </a:prstGeom>
          <a:noFill/>
        </p:spPr>
        <p:txBody>
          <a:bodyPr wrap="square" lIns="64291" tIns="32146" rIns="64291" bIns="32146" rtlCol="0">
            <a:spAutoFit/>
          </a:bodyPr>
          <a:lstStyle/>
          <a:p>
            <a:r>
              <a:rPr lang="en-US" b="1" dirty="0" smtClean="0">
                <a:solidFill>
                  <a:srgbClr val="1E4649"/>
                </a:solidFill>
              </a:rPr>
              <a:t>Multiple Science Domains</a:t>
            </a:r>
            <a:endParaRPr lang="en-US" b="1" dirty="0">
              <a:solidFill>
                <a:srgbClr val="1E4649"/>
              </a:solidFill>
            </a:endParaRPr>
          </a:p>
        </p:txBody>
      </p:sp>
      <p:sp>
        <p:nvSpPr>
          <p:cNvPr id="42" name="TextBox 41"/>
          <p:cNvSpPr txBox="1"/>
          <p:nvPr/>
        </p:nvSpPr>
        <p:spPr>
          <a:xfrm rot="3024985">
            <a:off x="6481720" y="1961098"/>
            <a:ext cx="2893219" cy="341919"/>
          </a:xfrm>
          <a:prstGeom prst="rect">
            <a:avLst/>
          </a:prstGeom>
          <a:noFill/>
        </p:spPr>
        <p:txBody>
          <a:bodyPr wrap="square" lIns="64291" tIns="32146" rIns="64291" bIns="32146" rtlCol="0">
            <a:spAutoFit/>
          </a:bodyPr>
          <a:lstStyle/>
          <a:p>
            <a:r>
              <a:rPr lang="en-US" b="1" dirty="0" smtClean="0">
                <a:solidFill>
                  <a:srgbClr val="1E4649"/>
                </a:solidFill>
              </a:rPr>
              <a:t>Cross-Agency</a:t>
            </a:r>
            <a:endParaRPr lang="en-US" b="1" dirty="0">
              <a:solidFill>
                <a:srgbClr val="1E4649"/>
              </a:solidFill>
            </a:endParaRPr>
          </a:p>
        </p:txBody>
      </p:sp>
      <p:sp>
        <p:nvSpPr>
          <p:cNvPr id="43" name="TextBox 42"/>
          <p:cNvSpPr txBox="1"/>
          <p:nvPr/>
        </p:nvSpPr>
        <p:spPr>
          <a:xfrm rot="2699871">
            <a:off x="627145" y="5508379"/>
            <a:ext cx="2424753" cy="341919"/>
          </a:xfrm>
          <a:prstGeom prst="rect">
            <a:avLst/>
          </a:prstGeom>
          <a:noFill/>
        </p:spPr>
        <p:txBody>
          <a:bodyPr wrap="square" lIns="64291" tIns="32146" rIns="64291" bIns="32146" rtlCol="0">
            <a:spAutoFit/>
          </a:bodyPr>
          <a:lstStyle/>
          <a:p>
            <a:r>
              <a:rPr lang="en-US" b="1" dirty="0" smtClean="0">
                <a:solidFill>
                  <a:srgbClr val="1E4649"/>
                </a:solidFill>
              </a:rPr>
              <a:t>Academia</a:t>
            </a:r>
            <a:endParaRPr lang="en-US" b="1" dirty="0">
              <a:solidFill>
                <a:srgbClr val="1E4649"/>
              </a:solidFill>
            </a:endParaRPr>
          </a:p>
        </p:txBody>
      </p:sp>
      <p:sp>
        <p:nvSpPr>
          <p:cNvPr id="44" name="TextBox 43"/>
          <p:cNvSpPr txBox="1"/>
          <p:nvPr/>
        </p:nvSpPr>
        <p:spPr>
          <a:xfrm rot="18882194">
            <a:off x="6725378" y="5429723"/>
            <a:ext cx="2159343" cy="341919"/>
          </a:xfrm>
          <a:prstGeom prst="rect">
            <a:avLst/>
          </a:prstGeom>
          <a:noFill/>
        </p:spPr>
        <p:txBody>
          <a:bodyPr wrap="square" lIns="64291" tIns="32146" rIns="64291" bIns="32146" rtlCol="0">
            <a:spAutoFit/>
          </a:bodyPr>
          <a:lstStyle/>
          <a:p>
            <a:r>
              <a:rPr lang="en-US" b="1" dirty="0" smtClean="0">
                <a:solidFill>
                  <a:srgbClr val="1E4649"/>
                </a:solidFill>
              </a:rPr>
              <a:t>Corporate</a:t>
            </a:r>
            <a:endParaRPr lang="en-US" b="1" dirty="0">
              <a:solidFill>
                <a:srgbClr val="1E4649"/>
              </a:solidFill>
            </a:endParaRPr>
          </a:p>
        </p:txBody>
      </p:sp>
      <p:pic>
        <p:nvPicPr>
          <p:cNvPr id="45" name="Picture 44" descr="ESIP Logo.jpg"/>
          <p:cNvPicPr>
            <a:picLocks noChangeAspect="1"/>
          </p:cNvPicPr>
          <p:nvPr/>
        </p:nvPicPr>
        <p:blipFill>
          <a:blip r:embed="rId3">
            <a:alphaModFix/>
          </a:blip>
          <a:stretch>
            <a:fillRect/>
          </a:stretch>
        </p:blipFill>
        <p:spPr>
          <a:xfrm>
            <a:off x="5947578" y="0"/>
            <a:ext cx="3196422" cy="803672"/>
          </a:xfrm>
          <a:prstGeom prst="rect">
            <a:avLst/>
          </a:prstGeom>
        </p:spPr>
      </p:pic>
    </p:spTree>
    <p:extLst>
      <p:ext uri="{BB962C8B-B14F-4D97-AF65-F5344CB8AC3E}">
        <p14:creationId xmlns:p14="http://schemas.microsoft.com/office/powerpoint/2010/main" val="44410577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bwMode="auto">
          <a:xfrm>
            <a:off x="982266" y="5963915"/>
            <a:ext cx="6911578" cy="0"/>
          </a:xfrm>
          <a:prstGeom prst="straightConnector1">
            <a:avLst/>
          </a:prstGeom>
          <a:solidFill>
            <a:srgbClr val="BFBFBF"/>
          </a:solidFill>
          <a:ln w="76200" cap="flat" cmpd="sng" algn="ctr">
            <a:solidFill>
              <a:srgbClr val="00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675" name="TextBox 6"/>
          <p:cNvSpPr txBox="1">
            <a:spLocks noChangeArrowheads="1"/>
          </p:cNvSpPr>
          <p:nvPr/>
        </p:nvSpPr>
        <p:spPr bwMode="auto">
          <a:xfrm>
            <a:off x="3532528" y="6078294"/>
            <a:ext cx="2232978" cy="71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dirty="0"/>
              <a:t>Formality</a:t>
            </a:r>
          </a:p>
        </p:txBody>
      </p:sp>
      <p:sp>
        <p:nvSpPr>
          <p:cNvPr id="28676" name="TextBox 7"/>
          <p:cNvSpPr txBox="1">
            <a:spLocks noChangeArrowheads="1"/>
          </p:cNvSpPr>
          <p:nvPr/>
        </p:nvSpPr>
        <p:spPr bwMode="auto">
          <a:xfrm>
            <a:off x="928688" y="6231805"/>
            <a:ext cx="733069"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a:t>Least</a:t>
            </a:r>
          </a:p>
        </p:txBody>
      </p:sp>
      <p:sp>
        <p:nvSpPr>
          <p:cNvPr id="28677" name="TextBox 8"/>
          <p:cNvSpPr txBox="1">
            <a:spLocks noChangeArrowheads="1"/>
          </p:cNvSpPr>
          <p:nvPr/>
        </p:nvSpPr>
        <p:spPr bwMode="auto">
          <a:xfrm>
            <a:off x="7572375" y="6231805"/>
            <a:ext cx="682291"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a:t>Most</a:t>
            </a:r>
          </a:p>
        </p:txBody>
      </p:sp>
      <p:sp>
        <p:nvSpPr>
          <p:cNvPr id="10" name="Oval 9"/>
          <p:cNvSpPr/>
          <p:nvPr/>
        </p:nvSpPr>
        <p:spPr bwMode="auto">
          <a:xfrm>
            <a:off x="714375" y="4356571"/>
            <a:ext cx="1618648" cy="1446609"/>
          </a:xfrm>
          <a:prstGeom prst="ellips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291" tIns="32146" rIns="64291" bIns="32146" anchor="ctr"/>
          <a:lstStyle/>
          <a:p>
            <a:pPr>
              <a:defRPr/>
            </a:pPr>
            <a:r>
              <a:rPr lang="en-US" sz="2000" dirty="0"/>
              <a:t>Clusters</a:t>
            </a:r>
          </a:p>
        </p:txBody>
      </p:sp>
      <p:sp>
        <p:nvSpPr>
          <p:cNvPr id="28679" name="Diamond 10"/>
          <p:cNvSpPr>
            <a:spLocks noChangeArrowheads="1"/>
          </p:cNvSpPr>
          <p:nvPr/>
        </p:nvSpPr>
        <p:spPr bwMode="auto">
          <a:xfrm>
            <a:off x="3393281" y="4302993"/>
            <a:ext cx="2308130" cy="1500188"/>
          </a:xfrm>
          <a:prstGeom prst="diamond">
            <a:avLst/>
          </a:prstGeom>
          <a:solidFill>
            <a:srgbClr val="7FBCCC"/>
          </a:solidFill>
          <a:ln w="25400">
            <a:solidFill>
              <a:srgbClr val="000000"/>
            </a:solidFill>
            <a:round/>
            <a:headEnd/>
            <a:tailEnd/>
          </a:ln>
        </p:spPr>
        <p:txBody>
          <a:bodyPr lIns="64291" tIns="32146" rIns="64291" bIns="32146"/>
          <a:lstStyle/>
          <a:p>
            <a:r>
              <a:rPr lang="en-US" sz="2000" dirty="0"/>
              <a:t>Working</a:t>
            </a:r>
          </a:p>
          <a:p>
            <a:r>
              <a:rPr lang="en-US" sz="2000" dirty="0"/>
              <a:t>Groups</a:t>
            </a:r>
          </a:p>
        </p:txBody>
      </p:sp>
      <p:sp>
        <p:nvSpPr>
          <p:cNvPr id="14" name="Title 1"/>
          <p:cNvSpPr>
            <a:spLocks noGrp="1"/>
          </p:cNvSpPr>
          <p:nvPr>
            <p:ph type="title"/>
          </p:nvPr>
        </p:nvSpPr>
        <p:spPr>
          <a:xfrm>
            <a:off x="285750" y="0"/>
            <a:ext cx="5947172" cy="1714500"/>
          </a:xfrm>
        </p:spPr>
        <p:txBody>
          <a:bodyPr/>
          <a:lstStyle/>
          <a:p>
            <a:r>
              <a:rPr lang="en-US" sz="4600" dirty="0">
                <a:latin typeface="Arial"/>
                <a:ea typeface="ヒラギノ角ゴ ProN W3" charset="0"/>
                <a:cs typeface="Arial"/>
              </a:rPr>
              <a:t>Collaboration Area Structure</a:t>
            </a:r>
          </a:p>
        </p:txBody>
      </p:sp>
      <p:sp>
        <p:nvSpPr>
          <p:cNvPr id="28680" name="Content Placeholder 2"/>
          <p:cNvSpPr>
            <a:spLocks noGrp="1"/>
          </p:cNvSpPr>
          <p:nvPr>
            <p:ph sz="half" idx="1"/>
          </p:nvPr>
        </p:nvSpPr>
        <p:spPr>
          <a:xfrm>
            <a:off x="982266" y="1591246"/>
            <a:ext cx="3625453" cy="4018359"/>
          </a:xfrm>
        </p:spPr>
        <p:txBody>
          <a:bodyPr/>
          <a:lstStyle/>
          <a:p>
            <a:pPr marL="0" indent="0">
              <a:spcBef>
                <a:spcPts val="1266"/>
              </a:spcBef>
              <a:buNone/>
            </a:pPr>
            <a:r>
              <a:rPr lang="en-US" sz="2500" dirty="0">
                <a:latin typeface="Helvetica Neue" charset="0"/>
                <a:ea typeface="ヒラギノ角ゴ ProN W3" charset="0"/>
                <a:cs typeface="ヒラギノ角ゴ ProN W3" charset="0"/>
              </a:rPr>
              <a:t>Features:</a:t>
            </a:r>
          </a:p>
          <a:p>
            <a:pPr marL="500045" lvl="1">
              <a:spcBef>
                <a:spcPts val="1266"/>
              </a:spcBef>
            </a:pPr>
            <a:r>
              <a:rPr lang="en-US" sz="2200" dirty="0">
                <a:latin typeface="Helvetica Neue" charset="0"/>
                <a:ea typeface="ヒラギノ角ゴ ProN W3" charset="0"/>
                <a:cs typeface="ヒラギノ角ゴ ProN W3" charset="0"/>
              </a:rPr>
              <a:t>Created by</a:t>
            </a:r>
            <a:br>
              <a:rPr lang="en-US" sz="2200" dirty="0">
                <a:latin typeface="Helvetica Neue" charset="0"/>
                <a:ea typeface="ヒラギノ角ゴ ProN W3" charset="0"/>
                <a:cs typeface="ヒラギノ角ゴ ProN W3" charset="0"/>
              </a:rPr>
            </a:br>
            <a:r>
              <a:rPr lang="en-US" sz="2200" dirty="0">
                <a:latin typeface="Helvetica Neue" charset="0"/>
                <a:ea typeface="ヒラギノ角ゴ ProN W3" charset="0"/>
                <a:cs typeface="ヒラギノ角ゴ ProN W3" charset="0"/>
              </a:rPr>
              <a:t>Assembly or Committee</a:t>
            </a:r>
          </a:p>
          <a:p>
            <a:pPr marL="500045" lvl="1">
              <a:spcBef>
                <a:spcPts val="1266"/>
              </a:spcBef>
            </a:pPr>
            <a:r>
              <a:rPr lang="en-US" sz="2200" dirty="0">
                <a:latin typeface="Helvetica Neue" charset="0"/>
                <a:ea typeface="ヒラギノ角ゴ ProN W3" charset="0"/>
                <a:cs typeface="ヒラギノ角ゴ ProN W3" charset="0"/>
              </a:rPr>
              <a:t>Task-oriented</a:t>
            </a:r>
          </a:p>
          <a:p>
            <a:pPr marL="500045" lvl="1">
              <a:spcBef>
                <a:spcPts val="1266"/>
              </a:spcBef>
            </a:pPr>
            <a:r>
              <a:rPr lang="en-US" sz="2200" dirty="0" smtClean="0">
                <a:latin typeface="Helvetica Neue" charset="0"/>
                <a:ea typeface="ヒラギノ角ゴ ProN W3" charset="0"/>
                <a:cs typeface="ヒラギノ角ゴ ProN W3" charset="0"/>
              </a:rPr>
              <a:t>Budget</a:t>
            </a:r>
            <a:endParaRPr lang="en-US" sz="2200" dirty="0">
              <a:latin typeface="Helvetica Neue" charset="0"/>
              <a:ea typeface="ヒラギノ角ゴ ProN W3" charset="0"/>
              <a:cs typeface="ヒラギノ角ゴ ProN W3" charset="0"/>
            </a:endParaRPr>
          </a:p>
          <a:p>
            <a:pPr>
              <a:spcBef>
                <a:spcPts val="1266"/>
              </a:spcBef>
            </a:pPr>
            <a:endParaRPr lang="en-US" dirty="0">
              <a:latin typeface="Helvetica Neue" charset="0"/>
              <a:ea typeface="ヒラギノ角ゴ ProN W3" charset="0"/>
              <a:cs typeface="ヒラギノ角ゴ ProN W3" charset="0"/>
            </a:endParaRPr>
          </a:p>
        </p:txBody>
      </p:sp>
      <p:sp>
        <p:nvSpPr>
          <p:cNvPr id="26633" name="Content Placeholder 3"/>
          <p:cNvSpPr>
            <a:spLocks noGrp="1"/>
          </p:cNvSpPr>
          <p:nvPr>
            <p:ph sz="half" idx="2"/>
          </p:nvPr>
        </p:nvSpPr>
        <p:spPr>
          <a:xfrm>
            <a:off x="5081139" y="1714500"/>
            <a:ext cx="3625453" cy="4018359"/>
          </a:xfrm>
        </p:spPr>
        <p:txBody>
          <a:bodyPr/>
          <a:lstStyle/>
          <a:p>
            <a:pPr marL="0" indent="0">
              <a:spcBef>
                <a:spcPts val="1266"/>
              </a:spcBef>
              <a:buNone/>
              <a:defRPr/>
            </a:pPr>
            <a:r>
              <a:rPr lang="en-US" sz="2200" dirty="0">
                <a:latin typeface="Helvetica Neue" charset="0"/>
                <a:ea typeface="ヒラギノ角ゴ ProN W3" charset="0"/>
                <a:cs typeface="ヒラギノ角ゴ ProN W3" charset="0"/>
              </a:rPr>
              <a:t>ESIP Working Groups</a:t>
            </a:r>
          </a:p>
          <a:p>
            <a:pPr>
              <a:spcBef>
                <a:spcPts val="1266"/>
              </a:spcBef>
              <a:defRPr/>
            </a:pPr>
            <a:r>
              <a:rPr lang="en-US" sz="2200" dirty="0">
                <a:latin typeface="Helvetica Neue" charset="0"/>
                <a:ea typeface="ヒラギノ角ゴ ProN W3" charset="0"/>
                <a:cs typeface="ヒラギノ角ゴ ProN W3" charset="0"/>
              </a:rPr>
              <a:t>Data Study</a:t>
            </a:r>
          </a:p>
          <a:p>
            <a:pPr>
              <a:spcBef>
                <a:spcPts val="1266"/>
              </a:spcBef>
              <a:defRPr/>
            </a:pPr>
            <a:r>
              <a:rPr lang="en-US" sz="2200" dirty="0">
                <a:latin typeface="Helvetica Neue" charset="0"/>
                <a:ea typeface="ヒラギノ角ゴ ProN W3" charset="0"/>
                <a:cs typeface="ヒラギノ角ゴ ProN W3" charset="0"/>
              </a:rPr>
              <a:t>Drupal</a:t>
            </a:r>
          </a:p>
          <a:p>
            <a:pPr>
              <a:spcBef>
                <a:spcPts val="1266"/>
              </a:spcBef>
              <a:defRPr/>
            </a:pPr>
            <a:r>
              <a:rPr lang="en-US" sz="2200" dirty="0">
                <a:latin typeface="Helvetica Neue" charset="0"/>
                <a:ea typeface="ヒラギノ角ゴ ProN W3" charset="0"/>
                <a:cs typeface="ヒラギノ角ゴ ProN W3" charset="0"/>
              </a:rPr>
              <a:t>Climate Education</a:t>
            </a:r>
          </a:p>
          <a:p>
            <a:pPr>
              <a:spcBef>
                <a:spcPts val="1266"/>
              </a:spcBef>
              <a:defRPr/>
            </a:pPr>
            <a:r>
              <a:rPr lang="en-US" sz="2200" dirty="0" err="1">
                <a:latin typeface="Helvetica Neue" charset="0"/>
                <a:ea typeface="ヒラギノ角ゴ ProN W3" charset="0"/>
                <a:cs typeface="ヒラギノ角ゴ ProN W3" charset="0"/>
              </a:rPr>
              <a:t>Visioneers</a:t>
            </a:r>
            <a:endParaRPr lang="en-US" dirty="0">
              <a:latin typeface="Helvetica Neue" charset="0"/>
              <a:ea typeface="ヒラギノ角ゴ ProN W3" charset="0"/>
              <a:cs typeface="ヒラギノ角ゴ ProN W3" charset="0"/>
            </a:endParaRPr>
          </a:p>
        </p:txBody>
      </p:sp>
      <p:sp>
        <p:nvSpPr>
          <p:cNvPr id="11"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12" name="Picture 11" descr="ESIP Logo.jpg"/>
          <p:cNvPicPr>
            <a:picLocks noChangeAspect="1"/>
          </p:cNvPicPr>
          <p:nvPr/>
        </p:nvPicPr>
        <p:blipFill>
          <a:blip r:embed="rId2">
            <a:alphaModFix/>
          </a:blip>
          <a:stretch>
            <a:fillRect/>
          </a:stretch>
        </p:blipFill>
        <p:spPr>
          <a:xfrm>
            <a:off x="5947578" y="0"/>
            <a:ext cx="3196422" cy="803672"/>
          </a:xfrm>
          <a:prstGeom prst="rect">
            <a:avLst/>
          </a:prstGeom>
        </p:spPr>
      </p:pic>
    </p:spTree>
    <p:extLst>
      <p:ext uri="{BB962C8B-B14F-4D97-AF65-F5344CB8AC3E}">
        <p14:creationId xmlns:p14="http://schemas.microsoft.com/office/powerpoint/2010/main" val="107973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68580" y="0"/>
            <a:ext cx="5947172" cy="1714500"/>
          </a:xfrm>
        </p:spPr>
        <p:txBody>
          <a:bodyPr/>
          <a:lstStyle/>
          <a:p>
            <a:r>
              <a:rPr lang="en-US" sz="4600" dirty="0">
                <a:latin typeface="Arial"/>
                <a:ea typeface="ヒラギノ角ゴ ProN W3" charset="0"/>
                <a:cs typeface="Arial"/>
              </a:rPr>
              <a:t>Collaboration Area Structure</a:t>
            </a:r>
          </a:p>
        </p:txBody>
      </p:sp>
      <p:sp>
        <p:nvSpPr>
          <p:cNvPr id="29705" name="Rectangle 2"/>
          <p:cNvSpPr>
            <a:spLocks noGrp="1" noChangeArrowheads="1"/>
          </p:cNvSpPr>
          <p:nvPr>
            <p:ph sz="half" idx="1"/>
          </p:nvPr>
        </p:nvSpPr>
        <p:spPr>
          <a:xfrm>
            <a:off x="392906" y="1768078"/>
            <a:ext cx="3589734" cy="2411016"/>
          </a:xfrm>
        </p:spPr>
        <p:txBody>
          <a:bodyPr>
            <a:normAutofit fontScale="92500" lnSpcReduction="10000"/>
          </a:bodyPr>
          <a:lstStyle/>
          <a:p>
            <a:pPr marL="0" indent="0">
              <a:spcBef>
                <a:spcPts val="1266"/>
              </a:spcBef>
              <a:buNone/>
            </a:pPr>
            <a:r>
              <a:rPr lang="en-US" sz="2500" dirty="0">
                <a:latin typeface="Helvetica Neue" charset="0"/>
                <a:ea typeface="ヒラギノ角ゴ ProN W3" charset="0"/>
                <a:cs typeface="ヒラギノ角ゴ ProN W3" charset="0"/>
              </a:rPr>
              <a:t>Features</a:t>
            </a:r>
          </a:p>
          <a:p>
            <a:pPr marL="500045" lvl="1">
              <a:spcBef>
                <a:spcPts val="1266"/>
              </a:spcBef>
            </a:pPr>
            <a:r>
              <a:rPr lang="en-US" sz="2200" dirty="0">
                <a:latin typeface="Helvetica Neue" charset="0"/>
                <a:ea typeface="ヒラギノ角ゴ ProN W3" charset="0"/>
                <a:cs typeface="ヒラギノ角ゴ ProN W3" charset="0"/>
              </a:rPr>
              <a:t>Chair elected by Assembly</a:t>
            </a:r>
          </a:p>
          <a:p>
            <a:pPr marL="500045" lvl="1">
              <a:spcBef>
                <a:spcPts val="1266"/>
              </a:spcBef>
            </a:pPr>
            <a:r>
              <a:rPr lang="en-US" sz="2200" dirty="0">
                <a:latin typeface="Helvetica Neue" charset="0"/>
                <a:ea typeface="ヒラギノ角ゴ ProN W3" charset="0"/>
                <a:cs typeface="ヒラギノ角ゴ ProN W3" charset="0"/>
              </a:rPr>
              <a:t>Chair serves on</a:t>
            </a:r>
            <a:br>
              <a:rPr lang="en-US" sz="2200" dirty="0">
                <a:latin typeface="Helvetica Neue" charset="0"/>
                <a:ea typeface="ヒラギノ角ゴ ProN W3" charset="0"/>
                <a:cs typeface="ヒラギノ角ゴ ProN W3" charset="0"/>
              </a:rPr>
            </a:br>
            <a:r>
              <a:rPr lang="en-US" sz="2200" dirty="0">
                <a:latin typeface="Helvetica Neue" charset="0"/>
                <a:ea typeface="ヒラギノ角ゴ ProN W3" charset="0"/>
                <a:cs typeface="ヒラギノ角ゴ ProN W3" charset="0"/>
              </a:rPr>
              <a:t>Executive Committee</a:t>
            </a:r>
          </a:p>
          <a:p>
            <a:pPr marL="500045" lvl="1">
              <a:spcBef>
                <a:spcPts val="1266"/>
              </a:spcBef>
            </a:pPr>
            <a:r>
              <a:rPr lang="en-US" sz="2200" dirty="0" smtClean="0">
                <a:latin typeface="Helvetica Neue" charset="0"/>
                <a:ea typeface="ヒラギノ角ゴ ProN W3" charset="0"/>
                <a:cs typeface="ヒラギノ角ゴ ProN W3" charset="0"/>
              </a:rPr>
              <a:t>Budget</a:t>
            </a:r>
            <a:endParaRPr lang="en-US" sz="2200" dirty="0">
              <a:latin typeface="Helvetica Neue" charset="0"/>
              <a:ea typeface="ヒラギノ角ゴ ProN W3" charset="0"/>
              <a:cs typeface="ヒラギノ角ゴ ProN W3" charset="0"/>
            </a:endParaRPr>
          </a:p>
          <a:p>
            <a:pPr>
              <a:spcBef>
                <a:spcPts val="1266"/>
              </a:spcBef>
            </a:pPr>
            <a:endParaRPr lang="en-US" dirty="0">
              <a:latin typeface="Helvetica Neue" charset="0"/>
              <a:ea typeface="ヒラギノ角ゴ ProN W3" charset="0"/>
              <a:cs typeface="ヒラギノ角ゴ ProN W3" charset="0"/>
            </a:endParaRPr>
          </a:p>
        </p:txBody>
      </p:sp>
      <p:sp>
        <p:nvSpPr>
          <p:cNvPr id="29706" name="Content Placeholder 1"/>
          <p:cNvSpPr>
            <a:spLocks noGrp="1"/>
          </p:cNvSpPr>
          <p:nvPr>
            <p:ph sz="half" idx="2"/>
          </p:nvPr>
        </p:nvSpPr>
        <p:spPr>
          <a:xfrm>
            <a:off x="4848820" y="1008477"/>
            <a:ext cx="4170164" cy="5089922"/>
          </a:xfrm>
        </p:spPr>
        <p:txBody>
          <a:bodyPr>
            <a:normAutofit fontScale="92500" lnSpcReduction="10000"/>
          </a:bodyPr>
          <a:lstStyle/>
          <a:p>
            <a:pPr marL="0" indent="0">
              <a:spcBef>
                <a:spcPts val="1266"/>
              </a:spcBef>
              <a:buNone/>
            </a:pPr>
            <a:r>
              <a:rPr lang="en-US" sz="1700" dirty="0">
                <a:latin typeface="Helvetica Neue" charset="0"/>
                <a:ea typeface="ヒラギノ角ゴ ProN W3" charset="0"/>
                <a:cs typeface="ヒラギノ角ゴ ProN W3" charset="0"/>
              </a:rPr>
              <a:t>Standing Committees</a:t>
            </a:r>
          </a:p>
          <a:p>
            <a:pPr marL="500045" lvl="1">
              <a:spcBef>
                <a:spcPts val="1266"/>
              </a:spcBef>
            </a:pPr>
            <a:r>
              <a:rPr lang="en-US" dirty="0">
                <a:latin typeface="Helvetica Neue" charset="0"/>
                <a:ea typeface="ヒラギノ角ゴ ProN W3" charset="0"/>
                <a:cs typeface="ヒラギノ角ゴ ProN W3" charset="0"/>
              </a:rPr>
              <a:t>Data Stewardship</a:t>
            </a:r>
          </a:p>
          <a:p>
            <a:pPr marL="500045" lvl="1">
              <a:spcBef>
                <a:spcPts val="1266"/>
              </a:spcBef>
            </a:pPr>
            <a:r>
              <a:rPr lang="en-US" dirty="0">
                <a:latin typeface="Helvetica Neue" charset="0"/>
                <a:ea typeface="ヒラギノ角ゴ ProN W3" charset="0"/>
                <a:cs typeface="ヒラギノ角ゴ ProN W3" charset="0"/>
              </a:rPr>
              <a:t>Education</a:t>
            </a:r>
          </a:p>
          <a:p>
            <a:pPr marL="500045" lvl="1">
              <a:spcBef>
                <a:spcPts val="1266"/>
              </a:spcBef>
            </a:pPr>
            <a:r>
              <a:rPr lang="en-US" dirty="0">
                <a:latin typeface="Helvetica Neue" charset="0"/>
                <a:ea typeface="ヒラギノ角ゴ ProN W3" charset="0"/>
                <a:cs typeface="ヒラギノ角ゴ ProN W3" charset="0"/>
              </a:rPr>
              <a:t>Information Technology and Interoperability</a:t>
            </a:r>
          </a:p>
          <a:p>
            <a:pPr marL="500045" lvl="1">
              <a:spcBef>
                <a:spcPts val="1266"/>
              </a:spcBef>
            </a:pPr>
            <a:r>
              <a:rPr lang="en-US" dirty="0">
                <a:latin typeface="Helvetica Neue" charset="0"/>
                <a:ea typeface="ヒラギノ角ゴ ProN W3" charset="0"/>
                <a:cs typeface="ヒラギノ角ゴ ProN W3" charset="0"/>
              </a:rPr>
              <a:t>Products and Services</a:t>
            </a:r>
            <a:endParaRPr lang="en-US" sz="1400" dirty="0">
              <a:latin typeface="Helvetica Neue" charset="0"/>
              <a:ea typeface="ヒラギノ角ゴ ProN W3" charset="0"/>
              <a:cs typeface="ヒラギノ角ゴ ProN W3" charset="0"/>
            </a:endParaRPr>
          </a:p>
          <a:p>
            <a:pPr marL="0" indent="0">
              <a:spcBef>
                <a:spcPts val="1266"/>
              </a:spcBef>
              <a:buNone/>
            </a:pPr>
            <a:r>
              <a:rPr lang="en-US" sz="1700" dirty="0">
                <a:latin typeface="Helvetica Neue" charset="0"/>
                <a:ea typeface="ヒラギノ角ゴ ProN W3" charset="0"/>
                <a:cs typeface="ヒラギノ角ゴ ProN W3" charset="0"/>
              </a:rPr>
              <a:t>Administrative Committees</a:t>
            </a:r>
          </a:p>
          <a:p>
            <a:pPr marL="500045" lvl="1">
              <a:spcBef>
                <a:spcPts val="1266"/>
              </a:spcBef>
            </a:pPr>
            <a:r>
              <a:rPr lang="en-US" dirty="0">
                <a:latin typeface="Helvetica Neue" charset="0"/>
                <a:ea typeface="ヒラギノ角ゴ ProN W3" charset="0"/>
                <a:cs typeface="ヒラギノ角ゴ ProN W3" charset="0"/>
              </a:rPr>
              <a:t>Constitution and Bylaws</a:t>
            </a:r>
          </a:p>
          <a:p>
            <a:pPr marL="500045" lvl="1">
              <a:spcBef>
                <a:spcPts val="1266"/>
              </a:spcBef>
            </a:pPr>
            <a:r>
              <a:rPr lang="en-US" dirty="0">
                <a:latin typeface="Helvetica Neue" charset="0"/>
                <a:ea typeface="ヒラギノ角ゴ ProN W3" charset="0"/>
                <a:cs typeface="ヒラギノ角ゴ ProN W3" charset="0"/>
              </a:rPr>
              <a:t>Finance and Appropriations</a:t>
            </a:r>
          </a:p>
          <a:p>
            <a:pPr marL="500045" lvl="1">
              <a:spcBef>
                <a:spcPts val="1266"/>
              </a:spcBef>
            </a:pPr>
            <a:r>
              <a:rPr lang="en-US" dirty="0">
                <a:latin typeface="Helvetica Neue" charset="0"/>
                <a:ea typeface="ヒラギノ角ゴ ProN W3" charset="0"/>
                <a:cs typeface="ヒラギノ角ゴ ProN W3" charset="0"/>
              </a:rPr>
              <a:t>Partnership</a:t>
            </a:r>
          </a:p>
          <a:p>
            <a:pPr>
              <a:spcBef>
                <a:spcPts val="1266"/>
              </a:spcBef>
            </a:pPr>
            <a:endParaRPr lang="en-US" sz="1700" dirty="0">
              <a:latin typeface="Helvetica Neue" charset="0"/>
              <a:ea typeface="ヒラギノ角ゴ ProN W3" charset="0"/>
              <a:cs typeface="ヒラギノ角ゴ ProN W3" charset="0"/>
            </a:endParaRPr>
          </a:p>
        </p:txBody>
      </p:sp>
      <p:cxnSp>
        <p:nvCxnSpPr>
          <p:cNvPr id="6" name="Straight Arrow Connector 5"/>
          <p:cNvCxnSpPr/>
          <p:nvPr/>
        </p:nvCxnSpPr>
        <p:spPr bwMode="auto">
          <a:xfrm>
            <a:off x="982266" y="5910337"/>
            <a:ext cx="6911578" cy="0"/>
          </a:xfrm>
          <a:prstGeom prst="straightConnector1">
            <a:avLst/>
          </a:prstGeom>
          <a:solidFill>
            <a:srgbClr val="BFBFBF"/>
          </a:solidFill>
          <a:ln w="76200" cap="flat" cmpd="sng" algn="ctr">
            <a:solidFill>
              <a:srgbClr val="00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699" name="TextBox 6"/>
          <p:cNvSpPr txBox="1">
            <a:spLocks noChangeArrowheads="1"/>
          </p:cNvSpPr>
          <p:nvPr/>
        </p:nvSpPr>
        <p:spPr bwMode="auto">
          <a:xfrm>
            <a:off x="3767213" y="6231806"/>
            <a:ext cx="2232978" cy="71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a:t>Formality</a:t>
            </a:r>
          </a:p>
        </p:txBody>
      </p:sp>
      <p:sp>
        <p:nvSpPr>
          <p:cNvPr id="29700" name="TextBox 7"/>
          <p:cNvSpPr txBox="1">
            <a:spLocks noChangeArrowheads="1"/>
          </p:cNvSpPr>
          <p:nvPr/>
        </p:nvSpPr>
        <p:spPr bwMode="auto">
          <a:xfrm>
            <a:off x="928688" y="6178227"/>
            <a:ext cx="733069"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a:t>Least</a:t>
            </a:r>
          </a:p>
        </p:txBody>
      </p:sp>
      <p:sp>
        <p:nvSpPr>
          <p:cNvPr id="29701" name="TextBox 8"/>
          <p:cNvSpPr txBox="1">
            <a:spLocks noChangeArrowheads="1"/>
          </p:cNvSpPr>
          <p:nvPr/>
        </p:nvSpPr>
        <p:spPr bwMode="auto">
          <a:xfrm>
            <a:off x="7572375" y="6178227"/>
            <a:ext cx="682291"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dirty="0"/>
              <a:t>Most</a:t>
            </a:r>
          </a:p>
        </p:txBody>
      </p:sp>
      <p:sp>
        <p:nvSpPr>
          <p:cNvPr id="10" name="Oval 9"/>
          <p:cNvSpPr/>
          <p:nvPr/>
        </p:nvSpPr>
        <p:spPr bwMode="auto">
          <a:xfrm>
            <a:off x="714375" y="4302993"/>
            <a:ext cx="1715282" cy="1446609"/>
          </a:xfrm>
          <a:prstGeom prst="ellips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291" tIns="32146" rIns="64291" bIns="32146" anchor="ctr"/>
          <a:lstStyle/>
          <a:p>
            <a:pPr>
              <a:defRPr/>
            </a:pPr>
            <a:r>
              <a:rPr lang="en-US" sz="2000" dirty="0"/>
              <a:t>Clusters</a:t>
            </a:r>
          </a:p>
        </p:txBody>
      </p:sp>
      <p:sp>
        <p:nvSpPr>
          <p:cNvPr id="29704" name="Rectangle 11"/>
          <p:cNvSpPr>
            <a:spLocks noChangeArrowheads="1"/>
          </p:cNvSpPr>
          <p:nvPr/>
        </p:nvSpPr>
        <p:spPr bwMode="auto">
          <a:xfrm>
            <a:off x="6768703" y="4473059"/>
            <a:ext cx="1607344" cy="1276543"/>
          </a:xfrm>
          <a:prstGeom prst="rect">
            <a:avLst/>
          </a:prstGeom>
          <a:solidFill>
            <a:srgbClr val="4B9CB4"/>
          </a:solidFill>
          <a:ln w="25400">
            <a:solidFill>
              <a:srgbClr val="000000"/>
            </a:solidFill>
            <a:round/>
            <a:headEnd/>
            <a:tailEnd/>
          </a:ln>
        </p:spPr>
        <p:txBody>
          <a:bodyPr lIns="64291" tIns="32146" rIns="64291" bIns="32146" anchor="ctr"/>
          <a:lstStyle/>
          <a:p>
            <a:r>
              <a:rPr lang="en-US" sz="2000" dirty="0"/>
              <a:t>Committees</a:t>
            </a:r>
          </a:p>
        </p:txBody>
      </p:sp>
      <p:sp>
        <p:nvSpPr>
          <p:cNvPr id="12"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13" name="Picture 12" descr="ESIP Logo.jpg"/>
          <p:cNvPicPr>
            <a:picLocks noChangeAspect="1"/>
          </p:cNvPicPr>
          <p:nvPr/>
        </p:nvPicPr>
        <p:blipFill>
          <a:blip r:embed="rId2">
            <a:alphaModFix/>
          </a:blip>
          <a:stretch>
            <a:fillRect/>
          </a:stretch>
        </p:blipFill>
        <p:spPr>
          <a:xfrm>
            <a:off x="5947578" y="0"/>
            <a:ext cx="3196422" cy="803672"/>
          </a:xfrm>
          <a:prstGeom prst="rect">
            <a:avLst/>
          </a:prstGeom>
        </p:spPr>
      </p:pic>
      <p:sp>
        <p:nvSpPr>
          <p:cNvPr id="16" name="Diamond 10"/>
          <p:cNvSpPr>
            <a:spLocks noChangeArrowheads="1"/>
          </p:cNvSpPr>
          <p:nvPr/>
        </p:nvSpPr>
        <p:spPr bwMode="auto">
          <a:xfrm>
            <a:off x="3241425" y="4302993"/>
            <a:ext cx="2363349" cy="1500188"/>
          </a:xfrm>
          <a:prstGeom prst="diamond">
            <a:avLst/>
          </a:prstGeom>
          <a:solidFill>
            <a:srgbClr val="7FBCCC"/>
          </a:solidFill>
          <a:ln w="25400">
            <a:solidFill>
              <a:srgbClr val="000000"/>
            </a:solidFill>
            <a:round/>
            <a:headEnd/>
            <a:tailEnd/>
          </a:ln>
        </p:spPr>
        <p:txBody>
          <a:bodyPr lIns="64291" tIns="32146" rIns="64291" bIns="32146"/>
          <a:lstStyle/>
          <a:p>
            <a:r>
              <a:rPr lang="en-US" sz="2000" dirty="0"/>
              <a:t>Working</a:t>
            </a:r>
          </a:p>
          <a:p>
            <a:r>
              <a:rPr lang="en-US" sz="2000" dirty="0"/>
              <a:t>Groups</a:t>
            </a:r>
          </a:p>
        </p:txBody>
      </p:sp>
    </p:spTree>
    <p:extLst>
      <p:ext uri="{BB962C8B-B14F-4D97-AF65-F5344CB8AC3E}">
        <p14:creationId xmlns:p14="http://schemas.microsoft.com/office/powerpoint/2010/main" val="66051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Potential outcomes of a community study</a:t>
            </a:r>
          </a:p>
          <a:p>
            <a:r>
              <a:rPr lang="en-US" dirty="0" smtClean="0"/>
              <a:t>Identification of stakeholders</a:t>
            </a:r>
          </a:p>
          <a:p>
            <a:r>
              <a:rPr lang="en-US" dirty="0" smtClean="0"/>
              <a:t>Call to action</a:t>
            </a:r>
            <a:endParaRPr lang="en-US" dirty="0"/>
          </a:p>
        </p:txBody>
      </p:sp>
      <p:pic>
        <p:nvPicPr>
          <p:cNvPr id="4" name="Picture 3" descr="ESIP Logo.jpg"/>
          <p:cNvPicPr>
            <a:picLocks noChangeAspect="1"/>
          </p:cNvPicPr>
          <p:nvPr/>
        </p:nvPicPr>
        <p:blipFill>
          <a:blip r:embed="rId2">
            <a:alphaModFix/>
          </a:blip>
          <a:stretch>
            <a:fillRect/>
          </a:stretch>
        </p:blipFill>
        <p:spPr>
          <a:xfrm>
            <a:off x="5872873" y="90570"/>
            <a:ext cx="3196422" cy="803672"/>
          </a:xfrm>
          <a:prstGeom prst="rect">
            <a:avLst/>
          </a:prstGeom>
        </p:spPr>
      </p:pic>
    </p:spTree>
    <p:extLst>
      <p:ext uri="{BB962C8B-B14F-4D97-AF65-F5344CB8AC3E}">
        <p14:creationId xmlns:p14="http://schemas.microsoft.com/office/powerpoint/2010/main" val="796672392"/>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
        <p:nvSpPr>
          <p:cNvPr id="20485" name="Rectangle 4"/>
          <p:cNvSpPr>
            <a:spLocks noGrp="1" noChangeArrowheads="1"/>
          </p:cNvSpPr>
          <p:nvPr>
            <p:ph type="title"/>
          </p:nvPr>
        </p:nvSpPr>
        <p:spPr>
          <a:xfrm>
            <a:off x="1573720" y="538424"/>
            <a:ext cx="5038298" cy="1061107"/>
          </a:xfrm>
        </p:spPr>
        <p:txBody>
          <a:bodyPr lIns="88896" tIns="88896" rIns="88896" bIns="88896" anchor="b"/>
          <a:lstStyle/>
          <a:p>
            <a:pPr algn="l" defTabSz="914145"/>
            <a:r>
              <a:rPr lang="en-US" sz="3900" b="1" dirty="0">
                <a:solidFill>
                  <a:srgbClr val="1E4649"/>
                </a:solidFill>
                <a:latin typeface="Trebuchet MS" charset="0"/>
                <a:ea typeface="Trebuchet MS" charset="0"/>
                <a:cs typeface="Trebuchet MS" charset="0"/>
                <a:sym typeface="Trebuchet MS" charset="0"/>
              </a:rPr>
              <a:t>ESIP Core Values</a:t>
            </a:r>
            <a:endParaRPr lang="en-US" dirty="0" smtClean="0">
              <a:solidFill>
                <a:srgbClr val="1E4649"/>
              </a:solidFill>
            </a:endParaRPr>
          </a:p>
        </p:txBody>
      </p:sp>
      <p:sp>
        <p:nvSpPr>
          <p:cNvPr id="6149" name="Rectangle 5"/>
          <p:cNvSpPr>
            <a:spLocks noGrp="1" noChangeArrowheads="1"/>
          </p:cNvSpPr>
          <p:nvPr>
            <p:ph idx="1"/>
          </p:nvPr>
        </p:nvSpPr>
        <p:spPr>
          <a:xfrm>
            <a:off x="1812776" y="1658689"/>
            <a:ext cx="5866980" cy="4839891"/>
          </a:xfrm>
        </p:spPr>
        <p:txBody>
          <a:bodyPr lIns="88896" tIns="88896" rIns="88896" bIns="88896" anchor="t"/>
          <a:lstStyle/>
          <a:p>
            <a:pPr marL="440888" indent="-423029" defTabSz="914145">
              <a:spcBef>
                <a:spcPct val="0"/>
              </a:spcBef>
              <a:buClr>
                <a:srgbClr val="00387E"/>
              </a:buClr>
              <a:buSzPct val="166000"/>
              <a:buFont typeface="ArialMT" charset="0"/>
              <a:buChar char="•"/>
            </a:pPr>
            <a:r>
              <a:rPr lang="en-US" sz="3100" dirty="0">
                <a:solidFill>
                  <a:srgbClr val="1E4649"/>
                </a:solidFill>
                <a:latin typeface="Trebuchet MS" charset="0"/>
                <a:ea typeface="Trebuchet MS" charset="0"/>
                <a:cs typeface="Trebuchet MS" charset="0"/>
                <a:sym typeface="Trebuchet MS" charset="0"/>
              </a:rPr>
              <a:t>Agility</a:t>
            </a:r>
          </a:p>
          <a:p>
            <a:pPr marL="440888" indent="-423029" defTabSz="914145">
              <a:spcBef>
                <a:spcPct val="0"/>
              </a:spcBef>
              <a:buClr>
                <a:srgbClr val="00387E"/>
              </a:buClr>
              <a:buSzPct val="166000"/>
              <a:buFont typeface="ArialMT" charset="0"/>
              <a:buChar char="•"/>
            </a:pPr>
            <a:r>
              <a:rPr lang="en-US" sz="3100" dirty="0">
                <a:solidFill>
                  <a:srgbClr val="1E4649"/>
                </a:solidFill>
                <a:latin typeface="Trebuchet MS" charset="0"/>
                <a:ea typeface="Trebuchet MS" charset="0"/>
                <a:cs typeface="Trebuchet MS" charset="0"/>
                <a:sym typeface="Trebuchet MS" charset="0"/>
              </a:rPr>
              <a:t>Collaborative</a:t>
            </a:r>
          </a:p>
          <a:p>
            <a:pPr marL="440888" indent="-423029" defTabSz="914145">
              <a:spcBef>
                <a:spcPct val="0"/>
              </a:spcBef>
              <a:buClr>
                <a:srgbClr val="00387E"/>
              </a:buClr>
              <a:buSzPct val="166000"/>
              <a:buFont typeface="ArialMT" charset="0"/>
              <a:buChar char="•"/>
            </a:pPr>
            <a:r>
              <a:rPr lang="en-US" sz="3100" dirty="0">
                <a:solidFill>
                  <a:srgbClr val="1E4649"/>
                </a:solidFill>
                <a:latin typeface="Trebuchet MS" charset="0"/>
                <a:ea typeface="Trebuchet MS" charset="0"/>
                <a:cs typeface="Trebuchet MS" charset="0"/>
                <a:sym typeface="Trebuchet MS" charset="0"/>
              </a:rPr>
              <a:t>Collegial</a:t>
            </a:r>
          </a:p>
          <a:p>
            <a:pPr marL="440888" indent="-423029" defTabSz="914145">
              <a:spcBef>
                <a:spcPct val="0"/>
              </a:spcBef>
              <a:buClr>
                <a:srgbClr val="00387E"/>
              </a:buClr>
              <a:buSzPct val="166000"/>
              <a:buFont typeface="ArialMT" charset="0"/>
              <a:buChar char="•"/>
            </a:pPr>
            <a:r>
              <a:rPr lang="en-US" sz="3100" dirty="0">
                <a:solidFill>
                  <a:srgbClr val="1E4649"/>
                </a:solidFill>
                <a:latin typeface="Trebuchet MS" charset="0"/>
                <a:ea typeface="Trebuchet MS" charset="0"/>
                <a:cs typeface="Trebuchet MS" charset="0"/>
                <a:sym typeface="Trebuchet MS" charset="0"/>
              </a:rPr>
              <a:t>Community-driven</a:t>
            </a:r>
          </a:p>
          <a:p>
            <a:pPr marL="440888" indent="-423029" defTabSz="914145">
              <a:spcBef>
                <a:spcPct val="0"/>
              </a:spcBef>
              <a:buClr>
                <a:srgbClr val="00387E"/>
              </a:buClr>
              <a:buSzPct val="166000"/>
              <a:buFont typeface="ArialMT" charset="0"/>
              <a:buChar char="•"/>
            </a:pPr>
            <a:r>
              <a:rPr lang="en-US" sz="3100" dirty="0">
                <a:solidFill>
                  <a:srgbClr val="1E4649"/>
                </a:solidFill>
                <a:latin typeface="Trebuchet MS" charset="0"/>
                <a:ea typeface="Trebuchet MS" charset="0"/>
                <a:cs typeface="Trebuchet MS" charset="0"/>
                <a:sym typeface="Trebuchet MS" charset="0"/>
              </a:rPr>
              <a:t>Innovative</a:t>
            </a:r>
          </a:p>
          <a:p>
            <a:pPr marL="440888" indent="-423029" defTabSz="914145">
              <a:spcBef>
                <a:spcPct val="0"/>
              </a:spcBef>
              <a:buClr>
                <a:srgbClr val="00387E"/>
              </a:buClr>
              <a:buSzPct val="166000"/>
              <a:buFont typeface="ArialMT" charset="0"/>
              <a:buChar char="•"/>
            </a:pPr>
            <a:r>
              <a:rPr lang="en-US" sz="3100" dirty="0">
                <a:solidFill>
                  <a:srgbClr val="1E4649"/>
                </a:solidFill>
                <a:latin typeface="Trebuchet MS" charset="0"/>
                <a:ea typeface="Trebuchet MS" charset="0"/>
                <a:cs typeface="Trebuchet MS" charset="0"/>
                <a:sym typeface="Trebuchet MS" charset="0"/>
              </a:rPr>
              <a:t>Neutral</a:t>
            </a:r>
          </a:p>
          <a:p>
            <a:pPr marL="440888" indent="-423029" defTabSz="914145">
              <a:spcBef>
                <a:spcPct val="0"/>
              </a:spcBef>
              <a:buClr>
                <a:srgbClr val="00387E"/>
              </a:buClr>
              <a:buSzPct val="166000"/>
              <a:buFont typeface="ArialMT" charset="0"/>
              <a:buChar char="•"/>
            </a:pPr>
            <a:r>
              <a:rPr lang="en-US" sz="3100" dirty="0">
                <a:solidFill>
                  <a:srgbClr val="1E4649"/>
                </a:solidFill>
                <a:latin typeface="Trebuchet MS" charset="0"/>
                <a:ea typeface="Trebuchet MS" charset="0"/>
                <a:cs typeface="Trebuchet MS" charset="0"/>
                <a:sym typeface="Trebuchet MS" charset="0"/>
              </a:rPr>
              <a:t>Open</a:t>
            </a:r>
          </a:p>
          <a:p>
            <a:pPr marL="440888" indent="-423029" defTabSz="914145">
              <a:spcBef>
                <a:spcPct val="0"/>
              </a:spcBef>
              <a:buClr>
                <a:srgbClr val="00387E"/>
              </a:buClr>
              <a:buSzPct val="166000"/>
              <a:buFont typeface="ArialMT" charset="0"/>
              <a:buChar char="•"/>
            </a:pPr>
            <a:r>
              <a:rPr lang="en-US" sz="3100" dirty="0">
                <a:solidFill>
                  <a:srgbClr val="1E4649"/>
                </a:solidFill>
                <a:latin typeface="Trebuchet MS" charset="0"/>
                <a:ea typeface="Trebuchet MS" charset="0"/>
                <a:cs typeface="Trebuchet MS" charset="0"/>
                <a:sym typeface="Trebuchet MS" charset="0"/>
              </a:rPr>
              <a:t>Participatory</a:t>
            </a:r>
          </a:p>
          <a:p>
            <a:pPr marL="440888" indent="-423029" defTabSz="914145">
              <a:spcBef>
                <a:spcPct val="0"/>
              </a:spcBef>
              <a:buClr>
                <a:srgbClr val="00387E"/>
              </a:buClr>
              <a:buSzPct val="166000"/>
              <a:buFont typeface="ArialMT" charset="0"/>
              <a:buChar char="•"/>
            </a:pPr>
            <a:r>
              <a:rPr lang="en-US" sz="3100" dirty="0">
                <a:solidFill>
                  <a:srgbClr val="1E4649"/>
                </a:solidFill>
                <a:latin typeface="Trebuchet MS" charset="0"/>
                <a:ea typeface="Trebuchet MS" charset="0"/>
                <a:cs typeface="Trebuchet MS" charset="0"/>
                <a:sym typeface="Trebuchet MS" charset="0"/>
              </a:rPr>
              <a:t>Voluntary</a:t>
            </a:r>
            <a:r>
              <a:rPr lang="en-US" sz="3100" b="1" dirty="0">
                <a:solidFill>
                  <a:srgbClr val="1E4649"/>
                </a:solidFill>
                <a:latin typeface="Trebuchet MS" charset="0"/>
                <a:ea typeface="Trebuchet MS" charset="0"/>
                <a:cs typeface="Trebuchet MS" charset="0"/>
                <a:sym typeface="Trebuchet MS" charset="0"/>
              </a:rPr>
              <a:t> </a:t>
            </a:r>
            <a:endParaRPr lang="en-US" sz="3100" dirty="0">
              <a:solidFill>
                <a:srgbClr val="1E4649"/>
              </a:solidFill>
              <a:latin typeface="Trebuchet MS" charset="0"/>
              <a:ea typeface="Trebuchet MS" charset="0"/>
              <a:cs typeface="Trebuchet MS" charset="0"/>
              <a:sym typeface="Trebuchet MS" charset="0"/>
            </a:endParaRPr>
          </a:p>
        </p:txBody>
      </p:sp>
      <p:pic>
        <p:nvPicPr>
          <p:cNvPr id="8" name="Picture 7" descr="ESIP Logo.jpg"/>
          <p:cNvPicPr>
            <a:picLocks noChangeAspect="1"/>
          </p:cNvPicPr>
          <p:nvPr/>
        </p:nvPicPr>
        <p:blipFill>
          <a:blip r:embed="rId2">
            <a:alphaModFix/>
          </a:blip>
          <a:stretch>
            <a:fillRect/>
          </a:stretch>
        </p:blipFill>
        <p:spPr>
          <a:xfrm>
            <a:off x="5947578" y="0"/>
            <a:ext cx="3196422" cy="803672"/>
          </a:xfrm>
          <a:prstGeom prst="rect">
            <a:avLst/>
          </a:prstGeom>
        </p:spPr>
      </p:pic>
    </p:spTree>
    <p:extLst>
      <p:ext uri="{BB962C8B-B14F-4D97-AF65-F5344CB8AC3E}">
        <p14:creationId xmlns:p14="http://schemas.microsoft.com/office/powerpoint/2010/main" val="377264687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7859" y="-321469"/>
            <a:ext cx="6215063" cy="1714500"/>
          </a:xfrm>
        </p:spPr>
        <p:txBody>
          <a:bodyPr/>
          <a:lstStyle/>
          <a:p>
            <a:pPr eaLnBrk="1" hangingPunct="1"/>
            <a:r>
              <a:rPr lang="en-US" sz="4200" dirty="0">
                <a:latin typeface="Arial"/>
                <a:ea typeface="ヒラギノ角ゴ ProN W3" charset="0"/>
                <a:cs typeface="Arial"/>
              </a:rPr>
              <a:t>Membership count</a:t>
            </a:r>
          </a:p>
        </p:txBody>
      </p:sp>
      <p:sp>
        <p:nvSpPr>
          <p:cNvPr id="26626" name="Rectangle 2"/>
          <p:cNvSpPr>
            <a:spLocks noGrp="1" noChangeArrowheads="1"/>
          </p:cNvSpPr>
          <p:nvPr>
            <p:ph sz="half" idx="1"/>
          </p:nvPr>
        </p:nvSpPr>
        <p:spPr>
          <a:xfrm>
            <a:off x="544761" y="1710569"/>
            <a:ext cx="4116586" cy="3402211"/>
          </a:xfrm>
        </p:spPr>
        <p:txBody>
          <a:bodyPr>
            <a:normAutofit fontScale="77500" lnSpcReduction="20000"/>
          </a:bodyPr>
          <a:lstStyle/>
          <a:p>
            <a:pPr>
              <a:spcBef>
                <a:spcPts val="1266"/>
              </a:spcBef>
            </a:pPr>
            <a:r>
              <a:rPr lang="en-US" sz="2500" b="1" dirty="0">
                <a:solidFill>
                  <a:srgbClr val="000000"/>
                </a:solidFill>
                <a:latin typeface="Helvetica Neue" charset="0"/>
                <a:ea typeface="ヒラギノ角ゴ ProN W3" charset="0"/>
                <a:cs typeface="ヒラギノ角ゴ ProN W3" charset="0"/>
              </a:rPr>
              <a:t>Type I: data centers </a:t>
            </a:r>
            <a:r>
              <a:rPr lang="en-US" sz="2500" dirty="0">
                <a:solidFill>
                  <a:srgbClr val="000000"/>
                </a:solidFill>
                <a:latin typeface="Helvetica Neue" charset="0"/>
                <a:ea typeface="ヒラギノ角ゴ ProN W3" charset="0"/>
                <a:cs typeface="ヒラギノ角ゴ ProN W3" charset="0"/>
              </a:rPr>
              <a:t>(23)</a:t>
            </a:r>
          </a:p>
          <a:p>
            <a:pPr marL="500045" lvl="1">
              <a:spcBef>
                <a:spcPts val="1266"/>
              </a:spcBef>
            </a:pPr>
            <a:r>
              <a:rPr lang="en-US" sz="2200" dirty="0">
                <a:solidFill>
                  <a:srgbClr val="000000"/>
                </a:solidFill>
                <a:latin typeface="Helvetica Neue" charset="0"/>
                <a:ea typeface="ヒラギノ角ゴ ProN W3" charset="0"/>
                <a:cs typeface="ヒラギノ角ゴ ProN W3" charset="0"/>
              </a:rPr>
              <a:t>NASA DAACs</a:t>
            </a:r>
          </a:p>
          <a:p>
            <a:pPr marL="500045" lvl="1">
              <a:spcBef>
                <a:spcPts val="1266"/>
              </a:spcBef>
            </a:pPr>
            <a:r>
              <a:rPr lang="en-US" sz="2200" dirty="0">
                <a:solidFill>
                  <a:srgbClr val="000000"/>
                </a:solidFill>
                <a:latin typeface="Helvetica Neue" charset="0"/>
                <a:ea typeface="ヒラギノ角ゴ ProN W3" charset="0"/>
                <a:cs typeface="ヒラギノ角ゴ ProN W3" charset="0"/>
              </a:rPr>
              <a:t>NOAA (NGDC, NODC, NCDC)</a:t>
            </a:r>
            <a:br>
              <a:rPr lang="en-US" sz="2200" dirty="0">
                <a:solidFill>
                  <a:srgbClr val="000000"/>
                </a:solidFill>
                <a:latin typeface="Helvetica Neue" charset="0"/>
                <a:ea typeface="ヒラギノ角ゴ ProN W3" charset="0"/>
                <a:cs typeface="ヒラギノ角ゴ ProN W3" charset="0"/>
              </a:rPr>
            </a:br>
            <a:endParaRPr lang="en-US" sz="2200" dirty="0">
              <a:solidFill>
                <a:srgbClr val="000000"/>
              </a:solidFill>
              <a:latin typeface="Helvetica Neue" charset="0"/>
              <a:ea typeface="ヒラギノ角ゴ ProN W3" charset="0"/>
              <a:cs typeface="ヒラギノ角ゴ ProN W3" charset="0"/>
            </a:endParaRPr>
          </a:p>
          <a:p>
            <a:pPr>
              <a:spcBef>
                <a:spcPts val="1266"/>
              </a:spcBef>
            </a:pPr>
            <a:r>
              <a:rPr lang="en-US" sz="2500" b="1" dirty="0">
                <a:solidFill>
                  <a:srgbClr val="000000"/>
                </a:solidFill>
                <a:latin typeface="Helvetica Neue" charset="0"/>
                <a:ea typeface="ヒラギノ角ゴ ProN W3" charset="0"/>
                <a:cs typeface="ヒラギノ角ゴ ProN W3" charset="0"/>
              </a:rPr>
              <a:t>Type II: researchers and tool developers</a:t>
            </a:r>
            <a:r>
              <a:rPr lang="en-US" sz="2500" dirty="0">
                <a:solidFill>
                  <a:srgbClr val="000000"/>
                </a:solidFill>
                <a:latin typeface="Helvetica Neue" charset="0"/>
                <a:ea typeface="ヒラギノ角ゴ ProN W3" charset="0"/>
                <a:cs typeface="ヒラギノ角ゴ ProN W3" charset="0"/>
              </a:rPr>
              <a:t> (72)</a:t>
            </a:r>
          </a:p>
          <a:p>
            <a:pPr marL="500045" lvl="1">
              <a:spcBef>
                <a:spcPts val="1266"/>
              </a:spcBef>
            </a:pPr>
            <a:r>
              <a:rPr lang="en-US" sz="2200" dirty="0">
                <a:solidFill>
                  <a:srgbClr val="000000"/>
                </a:solidFill>
                <a:latin typeface="Helvetica Neue" charset="0"/>
                <a:ea typeface="ヒラギノ角ゴ ProN W3" charset="0"/>
                <a:cs typeface="ヒラギノ角ゴ ProN W3" charset="0"/>
              </a:rPr>
              <a:t>Academia</a:t>
            </a:r>
          </a:p>
          <a:p>
            <a:pPr marL="500045" lvl="1">
              <a:spcBef>
                <a:spcPts val="1266"/>
              </a:spcBef>
            </a:pPr>
            <a:r>
              <a:rPr lang="en-US" sz="2200" dirty="0">
                <a:solidFill>
                  <a:srgbClr val="000000"/>
                </a:solidFill>
                <a:latin typeface="Helvetica Neue" charset="0"/>
                <a:ea typeface="ヒラギノ角ゴ ProN W3" charset="0"/>
                <a:cs typeface="ヒラギノ角ゴ ProN W3" charset="0"/>
              </a:rPr>
              <a:t>Government labs</a:t>
            </a:r>
          </a:p>
        </p:txBody>
      </p:sp>
      <p:sp>
        <p:nvSpPr>
          <p:cNvPr id="26627" name="Content Placeholder 2"/>
          <p:cNvSpPr>
            <a:spLocks noGrp="1"/>
          </p:cNvSpPr>
          <p:nvPr>
            <p:ph sz="half" idx="2"/>
          </p:nvPr>
        </p:nvSpPr>
        <p:spPr>
          <a:xfrm>
            <a:off x="5022639" y="1674728"/>
            <a:ext cx="4116586" cy="3214688"/>
          </a:xfrm>
        </p:spPr>
        <p:txBody>
          <a:bodyPr>
            <a:normAutofit fontScale="77500" lnSpcReduction="20000"/>
          </a:bodyPr>
          <a:lstStyle/>
          <a:p>
            <a:pPr>
              <a:spcBef>
                <a:spcPts val="1266"/>
              </a:spcBef>
            </a:pPr>
            <a:r>
              <a:rPr lang="en-US" sz="2500" b="1" dirty="0">
                <a:solidFill>
                  <a:srgbClr val="000000"/>
                </a:solidFill>
                <a:latin typeface="Helvetica Neue" charset="0"/>
                <a:ea typeface="ヒラギノ角ゴ ProN W3" charset="0"/>
                <a:cs typeface="ヒラギノ角ゴ ProN W3" charset="0"/>
              </a:rPr>
              <a:t>Type III: application developers </a:t>
            </a:r>
            <a:r>
              <a:rPr lang="en-US" sz="2500" dirty="0">
                <a:solidFill>
                  <a:srgbClr val="000000"/>
                </a:solidFill>
                <a:latin typeface="Helvetica Neue" charset="0"/>
                <a:ea typeface="ヒラギノ角ゴ ProN W3" charset="0"/>
                <a:cs typeface="ヒラギノ角ゴ ProN W3" charset="0"/>
              </a:rPr>
              <a:t>(61)</a:t>
            </a:r>
          </a:p>
          <a:p>
            <a:pPr marL="500045" lvl="1">
              <a:spcBef>
                <a:spcPts val="1266"/>
              </a:spcBef>
            </a:pPr>
            <a:r>
              <a:rPr lang="en-US" sz="2200" dirty="0">
                <a:solidFill>
                  <a:srgbClr val="000000"/>
                </a:solidFill>
                <a:latin typeface="Helvetica Neue" charset="0"/>
                <a:ea typeface="ヒラギノ角ゴ ProN W3" charset="0"/>
                <a:cs typeface="ヒラギノ角ゴ ProN W3" charset="0"/>
              </a:rPr>
              <a:t>Commercial</a:t>
            </a:r>
          </a:p>
          <a:p>
            <a:pPr marL="500045" lvl="1">
              <a:spcBef>
                <a:spcPts val="1266"/>
              </a:spcBef>
            </a:pPr>
            <a:r>
              <a:rPr lang="en-US" sz="2200" dirty="0">
                <a:solidFill>
                  <a:srgbClr val="000000"/>
                </a:solidFill>
                <a:latin typeface="Helvetica Neue" charset="0"/>
                <a:ea typeface="ヒラギノ角ゴ ProN W3" charset="0"/>
                <a:cs typeface="ヒラギノ角ゴ ProN W3" charset="0"/>
              </a:rPr>
              <a:t>Nonprofit</a:t>
            </a:r>
          </a:p>
          <a:p>
            <a:pPr marL="500045" lvl="1">
              <a:spcBef>
                <a:spcPts val="1266"/>
              </a:spcBef>
            </a:pPr>
            <a:r>
              <a:rPr lang="en-US" sz="2200" dirty="0">
                <a:solidFill>
                  <a:srgbClr val="000000"/>
                </a:solidFill>
                <a:latin typeface="Helvetica Neue" charset="0"/>
                <a:ea typeface="ヒラギノ角ゴ ProN W3" charset="0"/>
                <a:cs typeface="ヒラギノ角ゴ ProN W3" charset="0"/>
              </a:rPr>
              <a:t>Educational</a:t>
            </a:r>
            <a:br>
              <a:rPr lang="en-US" sz="2200" dirty="0">
                <a:solidFill>
                  <a:srgbClr val="000000"/>
                </a:solidFill>
                <a:latin typeface="Helvetica Neue" charset="0"/>
                <a:ea typeface="ヒラギノ角ゴ ProN W3" charset="0"/>
                <a:cs typeface="ヒラギノ角ゴ ProN W3" charset="0"/>
              </a:rPr>
            </a:br>
            <a:endParaRPr lang="en-US" sz="2200" dirty="0">
              <a:solidFill>
                <a:srgbClr val="000000"/>
              </a:solidFill>
              <a:latin typeface="Helvetica Neue" charset="0"/>
              <a:ea typeface="ヒラギノ角ゴ ProN W3" charset="0"/>
              <a:cs typeface="ヒラギノ角ゴ ProN W3" charset="0"/>
            </a:endParaRPr>
          </a:p>
          <a:p>
            <a:pPr>
              <a:spcBef>
                <a:spcPts val="1266"/>
              </a:spcBef>
            </a:pPr>
            <a:r>
              <a:rPr lang="en-US" sz="2500" b="1" dirty="0">
                <a:solidFill>
                  <a:srgbClr val="000000"/>
                </a:solidFill>
                <a:latin typeface="Helvetica Neue" charset="0"/>
                <a:ea typeface="ヒラギノ角ゴ ProN W3" charset="0"/>
                <a:cs typeface="ヒラギノ角ゴ ProN W3" charset="0"/>
              </a:rPr>
              <a:t>Type IV: strategic partners</a:t>
            </a:r>
            <a:r>
              <a:rPr lang="en-US" sz="2500" dirty="0">
                <a:solidFill>
                  <a:srgbClr val="000000"/>
                </a:solidFill>
                <a:latin typeface="Helvetica Neue" charset="0"/>
                <a:ea typeface="ヒラギノ角ゴ ProN W3" charset="0"/>
                <a:cs typeface="ヒラギノ角ゴ ProN W3" charset="0"/>
              </a:rPr>
              <a:t> (2)</a:t>
            </a:r>
          </a:p>
          <a:p>
            <a:pPr marL="500045" lvl="1">
              <a:spcBef>
                <a:spcPts val="1266"/>
              </a:spcBef>
            </a:pPr>
            <a:r>
              <a:rPr lang="en-US" sz="2200" dirty="0">
                <a:solidFill>
                  <a:srgbClr val="000000"/>
                </a:solidFill>
                <a:latin typeface="Helvetica Neue" charset="0"/>
                <a:ea typeface="ヒラギノ角ゴ ProN W3" charset="0"/>
                <a:cs typeface="ヒラギノ角ゴ ProN W3" charset="0"/>
              </a:rPr>
              <a:t>NASA</a:t>
            </a:r>
          </a:p>
          <a:p>
            <a:pPr marL="500045" lvl="1">
              <a:spcBef>
                <a:spcPts val="1266"/>
              </a:spcBef>
            </a:pPr>
            <a:r>
              <a:rPr lang="en-US" sz="2200" dirty="0">
                <a:solidFill>
                  <a:srgbClr val="000000"/>
                </a:solidFill>
                <a:latin typeface="Helvetica Neue" charset="0"/>
                <a:ea typeface="ヒラギノ角ゴ ProN W3" charset="0"/>
                <a:cs typeface="ヒラギノ角ゴ ProN W3" charset="0"/>
              </a:rPr>
              <a:t>NOAA</a:t>
            </a:r>
          </a:p>
        </p:txBody>
      </p:sp>
      <p:sp>
        <p:nvSpPr>
          <p:cNvPr id="6"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pic>
        <p:nvPicPr>
          <p:cNvPr id="7" name="Picture 6" descr="ESIP Logo.jpg"/>
          <p:cNvPicPr>
            <a:picLocks noChangeAspect="1"/>
          </p:cNvPicPr>
          <p:nvPr/>
        </p:nvPicPr>
        <p:blipFill>
          <a:blip r:embed="rId2">
            <a:alphaModFix/>
          </a:blip>
          <a:stretch>
            <a:fillRect/>
          </a:stretch>
        </p:blipFill>
        <p:spPr>
          <a:xfrm>
            <a:off x="5947578" y="0"/>
            <a:ext cx="3196422" cy="803672"/>
          </a:xfrm>
          <a:prstGeom prst="rect">
            <a:avLst/>
          </a:prstGeom>
        </p:spPr>
      </p:pic>
      <p:sp>
        <p:nvSpPr>
          <p:cNvPr id="2" name="TextBox 1"/>
          <p:cNvSpPr txBox="1"/>
          <p:nvPr/>
        </p:nvSpPr>
        <p:spPr>
          <a:xfrm>
            <a:off x="932336" y="4903606"/>
            <a:ext cx="7702488" cy="954107"/>
          </a:xfrm>
          <a:prstGeom prst="rect">
            <a:avLst/>
          </a:prstGeom>
          <a:noFill/>
        </p:spPr>
        <p:txBody>
          <a:bodyPr wrap="square" rtlCol="0">
            <a:spAutoFit/>
          </a:bodyPr>
          <a:lstStyle/>
          <a:p>
            <a:r>
              <a:rPr lang="en-US" sz="2800" dirty="0" smtClean="0"/>
              <a:t>Not just U.S. - International membership is growing fast!</a:t>
            </a:r>
            <a:endParaRPr lang="en-US" sz="2800" dirty="0"/>
          </a:p>
        </p:txBody>
      </p:sp>
      <p:sp>
        <p:nvSpPr>
          <p:cNvPr id="8" name="TextBox 7"/>
          <p:cNvSpPr txBox="1"/>
          <p:nvPr/>
        </p:nvSpPr>
        <p:spPr>
          <a:xfrm>
            <a:off x="1225176" y="6044461"/>
            <a:ext cx="6726571" cy="461665"/>
          </a:xfrm>
          <a:prstGeom prst="rect">
            <a:avLst/>
          </a:prstGeom>
          <a:noFill/>
        </p:spPr>
        <p:txBody>
          <a:bodyPr wrap="none" rtlCol="0">
            <a:spAutoFit/>
          </a:bodyPr>
          <a:lstStyle/>
          <a:p>
            <a:r>
              <a:rPr lang="en-US" sz="2400" dirty="0" smtClean="0"/>
              <a:t>Completely free to participate or contribute!</a:t>
            </a:r>
            <a:endParaRPr lang="en-US" sz="2400" dirty="0"/>
          </a:p>
        </p:txBody>
      </p:sp>
    </p:spTree>
    <p:extLst>
      <p:ext uri="{BB962C8B-B14F-4D97-AF65-F5344CB8AC3E}">
        <p14:creationId xmlns:p14="http://schemas.microsoft.com/office/powerpoint/2010/main" val="176494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bwMode="auto">
          <a:xfrm>
            <a:off x="1131676" y="4376345"/>
            <a:ext cx="6911578" cy="0"/>
          </a:xfrm>
          <a:prstGeom prst="straightConnector1">
            <a:avLst/>
          </a:prstGeom>
          <a:solidFill>
            <a:srgbClr val="BFBFBF"/>
          </a:solidFill>
          <a:ln w="76200" cap="flat" cmpd="sng" algn="ctr">
            <a:solidFill>
              <a:srgbClr val="00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6"/>
          <p:cNvSpPr txBox="1">
            <a:spLocks noChangeArrowheads="1"/>
          </p:cNvSpPr>
          <p:nvPr/>
        </p:nvSpPr>
        <p:spPr bwMode="auto">
          <a:xfrm>
            <a:off x="3521206" y="4704876"/>
            <a:ext cx="2232978" cy="71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dirty="0"/>
              <a:t>Formality</a:t>
            </a:r>
          </a:p>
        </p:txBody>
      </p:sp>
      <p:sp>
        <p:nvSpPr>
          <p:cNvPr id="6" name="TextBox 7"/>
          <p:cNvSpPr txBox="1">
            <a:spLocks noChangeArrowheads="1"/>
          </p:cNvSpPr>
          <p:nvPr/>
        </p:nvSpPr>
        <p:spPr bwMode="auto">
          <a:xfrm>
            <a:off x="1078098" y="4644235"/>
            <a:ext cx="733069"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a:t>Least</a:t>
            </a:r>
          </a:p>
        </p:txBody>
      </p:sp>
      <p:sp>
        <p:nvSpPr>
          <p:cNvPr id="7" name="TextBox 8"/>
          <p:cNvSpPr txBox="1">
            <a:spLocks noChangeArrowheads="1"/>
          </p:cNvSpPr>
          <p:nvPr/>
        </p:nvSpPr>
        <p:spPr bwMode="auto">
          <a:xfrm>
            <a:off x="7721785" y="4644235"/>
            <a:ext cx="682291"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dirty="0"/>
              <a:t>Most</a:t>
            </a:r>
          </a:p>
        </p:txBody>
      </p:sp>
      <p:sp>
        <p:nvSpPr>
          <p:cNvPr id="8" name="Oval 7"/>
          <p:cNvSpPr/>
          <p:nvPr/>
        </p:nvSpPr>
        <p:spPr bwMode="auto">
          <a:xfrm>
            <a:off x="863785" y="2769001"/>
            <a:ext cx="1715282" cy="1446609"/>
          </a:xfrm>
          <a:prstGeom prst="ellips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291" tIns="32146" rIns="64291" bIns="32146" anchor="ctr"/>
          <a:lstStyle/>
          <a:p>
            <a:pPr>
              <a:defRPr/>
            </a:pPr>
            <a:r>
              <a:rPr lang="en-US" sz="2000" dirty="0"/>
              <a:t>Clusters</a:t>
            </a:r>
          </a:p>
        </p:txBody>
      </p:sp>
      <p:sp>
        <p:nvSpPr>
          <p:cNvPr id="9" name="Rectangle 11"/>
          <p:cNvSpPr>
            <a:spLocks noChangeArrowheads="1"/>
          </p:cNvSpPr>
          <p:nvPr/>
        </p:nvSpPr>
        <p:spPr bwMode="auto">
          <a:xfrm>
            <a:off x="6918113" y="2939067"/>
            <a:ext cx="1607344" cy="1276543"/>
          </a:xfrm>
          <a:prstGeom prst="rect">
            <a:avLst/>
          </a:prstGeom>
          <a:solidFill>
            <a:srgbClr val="4B9CB4"/>
          </a:solidFill>
          <a:ln w="25400">
            <a:solidFill>
              <a:srgbClr val="000000"/>
            </a:solidFill>
            <a:round/>
            <a:headEnd/>
            <a:tailEnd/>
          </a:ln>
        </p:spPr>
        <p:txBody>
          <a:bodyPr lIns="64291" tIns="32146" rIns="64291" bIns="32146" anchor="ctr"/>
          <a:lstStyle/>
          <a:p>
            <a:r>
              <a:rPr lang="en-US" sz="2000" dirty="0"/>
              <a:t>Committees</a:t>
            </a:r>
          </a:p>
        </p:txBody>
      </p:sp>
      <p:sp>
        <p:nvSpPr>
          <p:cNvPr id="10" name="Title 1"/>
          <p:cNvSpPr txBox="1">
            <a:spLocks/>
          </p:cNvSpPr>
          <p:nvPr/>
        </p:nvSpPr>
        <p:spPr>
          <a:xfrm>
            <a:off x="310917" y="494452"/>
            <a:ext cx="5947172" cy="17145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dirty="0" smtClean="0">
                <a:latin typeface="Arial"/>
                <a:ea typeface="ヒラギノ角ゴ ProN W3" charset="0"/>
                <a:cs typeface="Arial"/>
              </a:rPr>
              <a:t>Collaboration Area Structure</a:t>
            </a:r>
            <a:endParaRPr lang="en-US" dirty="0">
              <a:latin typeface="Arial"/>
              <a:ea typeface="ヒラギノ角ゴ ProN W3" charset="0"/>
              <a:cs typeface="Arial"/>
            </a:endParaRPr>
          </a:p>
        </p:txBody>
      </p:sp>
      <p:pic>
        <p:nvPicPr>
          <p:cNvPr id="11" name="Picture 10" descr="ESIP Logo.jpg"/>
          <p:cNvPicPr>
            <a:picLocks noChangeAspect="1"/>
          </p:cNvPicPr>
          <p:nvPr/>
        </p:nvPicPr>
        <p:blipFill>
          <a:blip r:embed="rId3">
            <a:alphaModFix/>
          </a:blip>
          <a:stretch>
            <a:fillRect/>
          </a:stretch>
        </p:blipFill>
        <p:spPr>
          <a:xfrm>
            <a:off x="5947578" y="0"/>
            <a:ext cx="3196422" cy="803672"/>
          </a:xfrm>
          <a:prstGeom prst="rect">
            <a:avLst/>
          </a:prstGeom>
        </p:spPr>
      </p:pic>
      <p:sp>
        <p:nvSpPr>
          <p:cNvPr id="12" name="Diamond 10"/>
          <p:cNvSpPr>
            <a:spLocks noChangeArrowheads="1"/>
          </p:cNvSpPr>
          <p:nvPr/>
        </p:nvSpPr>
        <p:spPr bwMode="auto">
          <a:xfrm>
            <a:off x="3390835" y="2769001"/>
            <a:ext cx="2363349" cy="1500188"/>
          </a:xfrm>
          <a:prstGeom prst="diamond">
            <a:avLst/>
          </a:prstGeom>
          <a:solidFill>
            <a:srgbClr val="7FBCCC"/>
          </a:solidFill>
          <a:ln w="25400">
            <a:solidFill>
              <a:srgbClr val="000000"/>
            </a:solidFill>
            <a:round/>
            <a:headEnd/>
            <a:tailEnd/>
          </a:ln>
        </p:spPr>
        <p:txBody>
          <a:bodyPr lIns="64291" tIns="32146" rIns="64291" bIns="32146"/>
          <a:lstStyle/>
          <a:p>
            <a:r>
              <a:rPr lang="en-US" sz="2000" dirty="0"/>
              <a:t>Working</a:t>
            </a:r>
          </a:p>
          <a:p>
            <a:r>
              <a:rPr lang="en-US" sz="2000" dirty="0"/>
              <a:t>Groups</a:t>
            </a:r>
          </a:p>
        </p:txBody>
      </p:sp>
      <p:sp>
        <p:nvSpPr>
          <p:cNvPr id="13"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
        <p:nvSpPr>
          <p:cNvPr id="2" name="TextBox 1"/>
          <p:cNvSpPr txBox="1"/>
          <p:nvPr/>
        </p:nvSpPr>
        <p:spPr>
          <a:xfrm>
            <a:off x="2429657" y="5842002"/>
            <a:ext cx="5630468" cy="461665"/>
          </a:xfrm>
          <a:prstGeom prst="rect">
            <a:avLst/>
          </a:prstGeom>
          <a:noFill/>
        </p:spPr>
        <p:txBody>
          <a:bodyPr wrap="none" rtlCol="0">
            <a:spAutoFit/>
          </a:bodyPr>
          <a:lstStyle/>
          <a:p>
            <a:r>
              <a:rPr lang="en-US" sz="2400" dirty="0" smtClean="0"/>
              <a:t>A bottom up, grassroots organization</a:t>
            </a:r>
            <a:endParaRPr lang="en-US" sz="2400" dirty="0"/>
          </a:p>
        </p:txBody>
      </p:sp>
    </p:spTree>
    <p:extLst>
      <p:ext uri="{BB962C8B-B14F-4D97-AF65-F5344CB8AC3E}">
        <p14:creationId xmlns:p14="http://schemas.microsoft.com/office/powerpoint/2010/main" val="262191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
        <p:nvSpPr>
          <p:cNvPr id="26630" name="Rectangle 5"/>
          <p:cNvSpPr>
            <a:spLocks noGrp="1" noChangeArrowheads="1"/>
          </p:cNvSpPr>
          <p:nvPr>
            <p:ph type="title"/>
          </p:nvPr>
        </p:nvSpPr>
        <p:spPr>
          <a:xfrm>
            <a:off x="1178143" y="-207090"/>
            <a:ext cx="8229823" cy="1324943"/>
          </a:xfrm>
        </p:spPr>
        <p:txBody>
          <a:bodyPr lIns="88896" tIns="88896" rIns="88896" bIns="88896" anchor="b"/>
          <a:lstStyle/>
          <a:p>
            <a:pPr algn="l" defTabSz="914145"/>
            <a:r>
              <a:rPr lang="en-US" sz="3800" b="1" dirty="0">
                <a:solidFill>
                  <a:srgbClr val="2C7C9F"/>
                </a:solidFill>
                <a:latin typeface="Trebuchet MS" charset="0"/>
                <a:ea typeface="Trebuchet MS" charset="0"/>
                <a:cs typeface="Trebuchet MS" charset="0"/>
                <a:sym typeface="Trebuchet MS" charset="0"/>
              </a:rPr>
              <a:t>ESIP Groups</a:t>
            </a:r>
            <a:endParaRPr lang="en-US" dirty="0" smtClean="0">
              <a:solidFill>
                <a:srgbClr val="2C7C9F"/>
              </a:solidFill>
            </a:endParaRPr>
          </a:p>
        </p:txBody>
      </p:sp>
      <p:sp>
        <p:nvSpPr>
          <p:cNvPr id="10" name="Rectangle 4"/>
          <p:cNvSpPr txBox="1">
            <a:spLocks noChangeArrowheads="1"/>
          </p:cNvSpPr>
          <p:nvPr/>
        </p:nvSpPr>
        <p:spPr bwMode="auto">
          <a:xfrm>
            <a:off x="993363" y="1285875"/>
            <a:ext cx="3954735" cy="5388681"/>
          </a:xfrm>
          <a:prstGeom prst="rect">
            <a:avLst/>
          </a:prstGeom>
          <a:noFill/>
          <a:ln w="12700">
            <a:noFill/>
            <a:miter lim="0"/>
            <a:headEnd/>
            <a:tailEnd/>
          </a:ln>
        </p:spPr>
        <p:txBody>
          <a:bodyPr vert="horz" wrap="square" lIns="88896" tIns="88896" rIns="88896" bIns="88896" numCol="1" anchor="t" anchorCtr="0" compatLnSpc="1">
            <a:prstTxWarp prst="textNoShape">
              <a:avLst/>
            </a:prstTxWarp>
          </a:bodyPr>
          <a:lstStyle/>
          <a:p>
            <a:pPr marL="267881" indent="-267881">
              <a:buClr>
                <a:srgbClr val="000090"/>
              </a:buClr>
              <a:buSzPct val="100000"/>
              <a:buFontTx/>
              <a:buChar char="•"/>
            </a:pPr>
            <a:r>
              <a:rPr lang="en-US" sz="2100" b="1" kern="0" dirty="0">
                <a:solidFill>
                  <a:srgbClr val="000000"/>
                </a:solidFill>
                <a:latin typeface="Trebuchet MS" charset="0"/>
                <a:ea typeface="Trebuchet MS" charset="0"/>
                <a:cs typeface="Trebuchet MS" charset="0"/>
              </a:rPr>
              <a:t>Standing Committees</a:t>
            </a:r>
          </a:p>
          <a:p>
            <a:pPr marL="508974" lvl="1" indent="-267881">
              <a:buClr>
                <a:srgbClr val="000090"/>
              </a:buClr>
              <a:buSzPct val="100000"/>
              <a:buFontTx/>
              <a:buChar char="•"/>
            </a:pPr>
            <a:r>
              <a:rPr lang="en-US" sz="2100" kern="0" dirty="0">
                <a:solidFill>
                  <a:srgbClr val="1E4649"/>
                </a:solidFill>
                <a:latin typeface="Trebuchet MS" charset="0"/>
                <a:ea typeface="Trebuchet MS" charset="0"/>
                <a:cs typeface="Trebuchet MS" charset="0"/>
              </a:rPr>
              <a:t>Data Stewardship</a:t>
            </a:r>
          </a:p>
          <a:p>
            <a:pPr marL="508974" lvl="1" indent="-267881">
              <a:buClr>
                <a:srgbClr val="000090"/>
              </a:buClr>
              <a:buSzPct val="100000"/>
              <a:buFontTx/>
              <a:buChar char="•"/>
            </a:pPr>
            <a:r>
              <a:rPr lang="en-US" sz="2100" kern="0" dirty="0">
                <a:solidFill>
                  <a:srgbClr val="1E4649"/>
                </a:solidFill>
                <a:latin typeface="Trebuchet MS" charset="0"/>
                <a:ea typeface="Trebuchet MS" charset="0"/>
                <a:cs typeface="Trebuchet MS" charset="0"/>
              </a:rPr>
              <a:t>Education</a:t>
            </a:r>
          </a:p>
          <a:p>
            <a:pPr marL="508974" lvl="1" indent="-267881">
              <a:buClr>
                <a:srgbClr val="000090"/>
              </a:buClr>
              <a:buSzPct val="100000"/>
              <a:buFontTx/>
              <a:buChar char="•"/>
            </a:pPr>
            <a:r>
              <a:rPr lang="en-US" sz="2100" kern="0" dirty="0">
                <a:solidFill>
                  <a:srgbClr val="1E4649"/>
                </a:solidFill>
                <a:latin typeface="Trebuchet MS" charset="0"/>
                <a:ea typeface="Trebuchet MS" charset="0"/>
                <a:cs typeface="Trebuchet MS" charset="0"/>
              </a:rPr>
              <a:t>Information Technology and Interoperability</a:t>
            </a:r>
          </a:p>
          <a:p>
            <a:pPr marL="508974" lvl="1" indent="-267881">
              <a:buClr>
                <a:srgbClr val="000090"/>
              </a:buClr>
              <a:buSzPct val="100000"/>
              <a:buFontTx/>
              <a:buChar char="•"/>
            </a:pPr>
            <a:r>
              <a:rPr lang="en-US" sz="2100" kern="0" dirty="0">
                <a:solidFill>
                  <a:srgbClr val="1E4649"/>
                </a:solidFill>
                <a:latin typeface="Trebuchet MS" charset="0"/>
                <a:ea typeface="Trebuchet MS" charset="0"/>
                <a:cs typeface="Trebuchet MS" charset="0"/>
              </a:rPr>
              <a:t>Products and Services</a:t>
            </a:r>
          </a:p>
          <a:p>
            <a:pPr marL="267881" indent="-267881">
              <a:buClr>
                <a:srgbClr val="000090"/>
              </a:buClr>
              <a:buSzPct val="100000"/>
              <a:buFontTx/>
              <a:buChar char="•"/>
            </a:pPr>
            <a:r>
              <a:rPr lang="en-US" sz="2100" b="1" kern="0" dirty="0">
                <a:solidFill>
                  <a:srgbClr val="000000"/>
                </a:solidFill>
                <a:latin typeface="Trebuchet MS" charset="0"/>
                <a:ea typeface="Trebuchet MS" charset="0"/>
                <a:cs typeface="Trebuchet MS" charset="0"/>
              </a:rPr>
              <a:t>Administrative Committees</a:t>
            </a:r>
          </a:p>
          <a:p>
            <a:pPr marL="508974" lvl="1" indent="-267881">
              <a:buClr>
                <a:srgbClr val="000090"/>
              </a:buClr>
              <a:buSzPct val="100000"/>
              <a:buFontTx/>
              <a:buChar char="•"/>
            </a:pPr>
            <a:r>
              <a:rPr lang="en-US" sz="2100" kern="0" dirty="0">
                <a:solidFill>
                  <a:srgbClr val="1E4649"/>
                </a:solidFill>
                <a:latin typeface="Trebuchet MS" charset="0"/>
                <a:ea typeface="Trebuchet MS" charset="0"/>
                <a:cs typeface="Trebuchet MS" charset="0"/>
              </a:rPr>
              <a:t>Constitution and Bylaws</a:t>
            </a:r>
          </a:p>
          <a:p>
            <a:pPr marL="508974" lvl="1" indent="-267881">
              <a:buClr>
                <a:srgbClr val="000090"/>
              </a:buClr>
              <a:buSzPct val="100000"/>
              <a:buFontTx/>
              <a:buChar char="•"/>
            </a:pPr>
            <a:r>
              <a:rPr lang="en-US" sz="2100" kern="0" dirty="0">
                <a:solidFill>
                  <a:srgbClr val="1E4649"/>
                </a:solidFill>
                <a:latin typeface="Trebuchet MS" charset="0"/>
                <a:ea typeface="Trebuchet MS" charset="0"/>
                <a:cs typeface="Trebuchet MS" charset="0"/>
              </a:rPr>
              <a:t>Finance and Appropriations</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Partnership</a:t>
            </a:r>
          </a:p>
          <a:p>
            <a:pPr marL="267881" indent="-267881">
              <a:buClr>
                <a:srgbClr val="000090"/>
              </a:buClr>
              <a:buSzPct val="100000"/>
              <a:buFont typeface="Arial"/>
              <a:buChar char="•"/>
            </a:pPr>
            <a:r>
              <a:rPr lang="en-US" sz="2100" b="1" kern="0" dirty="0">
                <a:solidFill>
                  <a:srgbClr val="000000"/>
                </a:solidFill>
                <a:latin typeface="Trebuchet MS" charset="0"/>
                <a:ea typeface="Trebuchet MS" charset="0"/>
                <a:cs typeface="Trebuchet MS" charset="0"/>
              </a:rPr>
              <a:t>Working groups</a:t>
            </a:r>
          </a:p>
          <a:p>
            <a:pPr marL="508974" lvl="1" indent="-267881">
              <a:buClr>
                <a:srgbClr val="000090"/>
              </a:buClr>
              <a:buSzPct val="100000"/>
              <a:buFont typeface="Arial"/>
              <a:buChar char="•"/>
            </a:pPr>
            <a:r>
              <a:rPr lang="en-US" sz="2100" kern="0" dirty="0" smtClean="0">
                <a:solidFill>
                  <a:srgbClr val="1E4649"/>
                </a:solidFill>
                <a:latin typeface="Trebuchet MS" charset="0"/>
                <a:ea typeface="Trebuchet MS" charset="0"/>
                <a:cs typeface="Trebuchet MS" charset="0"/>
              </a:rPr>
              <a:t>Data Study</a:t>
            </a:r>
          </a:p>
          <a:p>
            <a:pPr marL="508974" lvl="1" indent="-267881">
              <a:buClr>
                <a:srgbClr val="000090"/>
              </a:buClr>
              <a:buSzPct val="100000"/>
              <a:buFont typeface="Arial"/>
              <a:buChar char="•"/>
            </a:pPr>
            <a:r>
              <a:rPr lang="en-US" sz="2100" kern="0" dirty="0" smtClean="0">
                <a:solidFill>
                  <a:srgbClr val="1E4649"/>
                </a:solidFill>
                <a:latin typeface="Trebuchet MS" charset="0"/>
                <a:ea typeface="Trebuchet MS" charset="0"/>
                <a:cs typeface="Trebuchet MS" charset="0"/>
              </a:rPr>
              <a:t>Air </a:t>
            </a:r>
            <a:r>
              <a:rPr lang="en-US" sz="2100" kern="0" dirty="0">
                <a:solidFill>
                  <a:srgbClr val="1E4649"/>
                </a:solidFill>
                <a:latin typeface="Trebuchet MS" charset="0"/>
                <a:ea typeface="Trebuchet MS" charset="0"/>
                <a:cs typeface="Trebuchet MS" charset="0"/>
              </a:rPr>
              <a:t>Quality</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Climate Education</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Energy &amp; Climate</a:t>
            </a:r>
          </a:p>
          <a:p>
            <a:pPr marL="508974" lvl="1" indent="-267881">
              <a:buClr>
                <a:srgbClr val="000090"/>
              </a:buClr>
              <a:buSzPct val="100000"/>
              <a:buFont typeface="Arial"/>
              <a:buChar char="•"/>
            </a:pPr>
            <a:r>
              <a:rPr lang="en-US" sz="2100" kern="0" dirty="0" err="1">
                <a:solidFill>
                  <a:srgbClr val="1E4649"/>
                </a:solidFill>
                <a:latin typeface="Trebuchet MS" charset="0"/>
                <a:ea typeface="Trebuchet MS" charset="0"/>
                <a:cs typeface="Trebuchet MS" charset="0"/>
              </a:rPr>
              <a:t>Visioneers</a:t>
            </a:r>
            <a:endParaRPr lang="en-US" sz="2100" kern="0" dirty="0">
              <a:solidFill>
                <a:srgbClr val="1E4649"/>
              </a:solidFill>
              <a:latin typeface="Trebuchet MS" charset="0"/>
              <a:ea typeface="Trebuchet MS" charset="0"/>
              <a:cs typeface="Trebuchet MS" charset="0"/>
            </a:endParaRPr>
          </a:p>
          <a:p>
            <a:pPr marL="508974" lvl="1" indent="-267881">
              <a:buClr>
                <a:srgbClr val="000090"/>
              </a:buClr>
              <a:buSzPct val="100000"/>
              <a:buFontTx/>
              <a:buChar char="•"/>
            </a:pPr>
            <a:endParaRPr lang="en-US" sz="2100" kern="0" dirty="0">
              <a:solidFill>
                <a:srgbClr val="1E4649"/>
              </a:solidFill>
              <a:latin typeface="Trebuchet MS" charset="0"/>
              <a:ea typeface="Trebuchet MS" charset="0"/>
              <a:cs typeface="Trebuchet MS" charset="0"/>
            </a:endParaRPr>
          </a:p>
          <a:p>
            <a:pPr marL="267881" indent="-267881" defTabSz="410751" fontAlgn="base">
              <a:spcBef>
                <a:spcPct val="0"/>
              </a:spcBef>
              <a:spcAft>
                <a:spcPct val="0"/>
              </a:spcAft>
              <a:buClr>
                <a:srgbClr val="000090"/>
              </a:buClr>
              <a:buSzPct val="100000"/>
              <a:defRPr/>
            </a:pPr>
            <a:endParaRPr lang="en-US" sz="2100" kern="0" dirty="0">
              <a:solidFill>
                <a:srgbClr val="1E4649"/>
              </a:solidFill>
              <a:latin typeface="Trebuchet MS" charset="0"/>
              <a:ea typeface="Trebuchet MS" charset="0"/>
              <a:cs typeface="Trebuchet MS" charset="0"/>
              <a:sym typeface="Helvetica Light" charset="0"/>
            </a:endParaRPr>
          </a:p>
        </p:txBody>
      </p:sp>
      <p:sp>
        <p:nvSpPr>
          <p:cNvPr id="11" name="Rectangle 4"/>
          <p:cNvSpPr txBox="1">
            <a:spLocks noChangeArrowheads="1"/>
          </p:cNvSpPr>
          <p:nvPr/>
        </p:nvSpPr>
        <p:spPr bwMode="auto">
          <a:xfrm>
            <a:off x="4948098" y="1288107"/>
            <a:ext cx="4071938" cy="4839891"/>
          </a:xfrm>
          <a:prstGeom prst="rect">
            <a:avLst/>
          </a:prstGeom>
          <a:noFill/>
          <a:ln w="12700">
            <a:noFill/>
            <a:miter lim="0"/>
            <a:headEnd/>
            <a:tailEnd/>
          </a:ln>
        </p:spPr>
        <p:txBody>
          <a:bodyPr vert="horz" wrap="square" lIns="88896" tIns="88896" rIns="88896" bIns="88896" numCol="1" anchor="t" anchorCtr="0" compatLnSpc="1">
            <a:prstTxWarp prst="textNoShape">
              <a:avLst/>
            </a:prstTxWarp>
          </a:bodyPr>
          <a:lstStyle/>
          <a:p>
            <a:pPr marL="267881" indent="-267881">
              <a:buClr>
                <a:srgbClr val="000090"/>
              </a:buClr>
              <a:buSzPct val="100000"/>
              <a:buFont typeface="Arial"/>
              <a:buChar char="•"/>
            </a:pPr>
            <a:r>
              <a:rPr lang="en-US" sz="2100" b="1" kern="0" dirty="0">
                <a:solidFill>
                  <a:srgbClr val="000000"/>
                </a:solidFill>
                <a:latin typeface="Trebuchet MS" charset="0"/>
                <a:ea typeface="Trebuchet MS" charset="0"/>
                <a:cs typeface="Trebuchet MS" charset="0"/>
              </a:rPr>
              <a:t>Clusters</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Cloud Computing</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Decisions</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Discovery</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Documentation</a:t>
            </a:r>
          </a:p>
          <a:p>
            <a:pPr marL="508974" lvl="1" indent="-267881">
              <a:buClr>
                <a:srgbClr val="000090"/>
              </a:buClr>
              <a:buSzPct val="100000"/>
              <a:buFont typeface="Arial"/>
              <a:buChar char="•"/>
            </a:pPr>
            <a:r>
              <a:rPr lang="en-US" sz="2100" kern="0" dirty="0" err="1">
                <a:solidFill>
                  <a:srgbClr val="1E4649"/>
                </a:solidFill>
                <a:latin typeface="Trebuchet MS" charset="0"/>
                <a:ea typeface="Trebuchet MS" charset="0"/>
                <a:cs typeface="Trebuchet MS" charset="0"/>
              </a:rPr>
              <a:t>Drupal</a:t>
            </a:r>
            <a:endParaRPr lang="en-US" sz="2100" kern="0" dirty="0">
              <a:solidFill>
                <a:srgbClr val="1E4649"/>
              </a:solidFill>
              <a:latin typeface="Trebuchet MS" charset="0"/>
              <a:ea typeface="Trebuchet MS" charset="0"/>
              <a:cs typeface="Trebuchet MS" charset="0"/>
            </a:endParaRP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Earth Science </a:t>
            </a:r>
            <a:r>
              <a:rPr lang="en-US" sz="2100" kern="0" dirty="0" err="1">
                <a:solidFill>
                  <a:srgbClr val="1E4649"/>
                </a:solidFill>
                <a:latin typeface="Trebuchet MS" charset="0"/>
                <a:ea typeface="Trebuchet MS" charset="0"/>
                <a:cs typeface="Trebuchet MS" charset="0"/>
              </a:rPr>
              <a:t>Collaboratory</a:t>
            </a:r>
            <a:endParaRPr lang="en-US" sz="2100" kern="0" dirty="0">
              <a:solidFill>
                <a:srgbClr val="1E4649"/>
              </a:solidFill>
              <a:latin typeface="Trebuchet MS" charset="0"/>
              <a:ea typeface="Trebuchet MS" charset="0"/>
              <a:cs typeface="Trebuchet MS" charset="0"/>
            </a:endParaRP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Geospatial</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Open Source</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Semantic Web</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Visualization</a:t>
            </a:r>
          </a:p>
          <a:p>
            <a:pPr marL="508974" lvl="1" indent="-267881">
              <a:buClr>
                <a:srgbClr val="000090"/>
              </a:buClr>
              <a:buSzPct val="100000"/>
              <a:buFont typeface="Arial"/>
              <a:buChar char="•"/>
            </a:pPr>
            <a:r>
              <a:rPr lang="en-US" sz="2100" kern="0" dirty="0">
                <a:solidFill>
                  <a:srgbClr val="1E4649"/>
                </a:solidFill>
                <a:latin typeface="Trebuchet MS" charset="0"/>
                <a:ea typeface="Trebuchet MS" charset="0"/>
                <a:cs typeface="Trebuchet MS" charset="0"/>
              </a:rPr>
              <a:t>Student Fellows</a:t>
            </a:r>
          </a:p>
          <a:p>
            <a:pPr marL="241093" lvl="1">
              <a:buClr>
                <a:srgbClr val="000090"/>
              </a:buClr>
              <a:buSzPct val="100000"/>
            </a:pPr>
            <a:endParaRPr lang="en-US" sz="2100" kern="0" dirty="0">
              <a:solidFill>
                <a:srgbClr val="1E4649"/>
              </a:solidFill>
              <a:latin typeface="Trebuchet MS" charset="0"/>
              <a:ea typeface="Trebuchet MS" charset="0"/>
              <a:cs typeface="Trebuchet MS" charset="0"/>
            </a:endParaRPr>
          </a:p>
        </p:txBody>
      </p:sp>
      <p:pic>
        <p:nvPicPr>
          <p:cNvPr id="9" name="Picture 8" descr="ESIP Logo.jpg"/>
          <p:cNvPicPr>
            <a:picLocks noChangeAspect="1"/>
          </p:cNvPicPr>
          <p:nvPr/>
        </p:nvPicPr>
        <p:blipFill>
          <a:blip r:embed="rId3">
            <a:alphaModFix/>
          </a:blip>
          <a:stretch>
            <a:fillRect/>
          </a:stretch>
        </p:blipFill>
        <p:spPr>
          <a:xfrm>
            <a:off x="5947578" y="0"/>
            <a:ext cx="3196422" cy="803672"/>
          </a:xfrm>
          <a:prstGeom prst="rect">
            <a:avLst/>
          </a:prstGeom>
        </p:spPr>
      </p:pic>
    </p:spTree>
    <p:extLst>
      <p:ext uri="{BB962C8B-B14F-4D97-AF65-F5344CB8AC3E}">
        <p14:creationId xmlns:p14="http://schemas.microsoft.com/office/powerpoint/2010/main" val="221370204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1"/>
          <p:cNvSpPr>
            <a:spLocks/>
          </p:cNvSpPr>
          <p:nvPr/>
        </p:nvSpPr>
        <p:spPr bwMode="auto">
          <a:xfrm rot="10800000" flipH="1">
            <a:off x="-8930" y="-4465"/>
            <a:ext cx="1384102" cy="6862465"/>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50798" tIns="50798" rIns="50798" bIns="50798" anchor="ctr">
            <a:prstTxWarp prst="textNoShape">
              <a:avLst/>
            </a:prstTxWarp>
          </a:bodyPr>
          <a:lstStyle/>
          <a:p>
            <a:endParaRPr lang="en-US"/>
          </a:p>
        </p:txBody>
      </p:sp>
      <p:sp>
        <p:nvSpPr>
          <p:cNvPr id="26630" name="Rectangle 5"/>
          <p:cNvSpPr>
            <a:spLocks noGrp="1" noChangeArrowheads="1"/>
          </p:cNvSpPr>
          <p:nvPr>
            <p:ph type="title"/>
          </p:nvPr>
        </p:nvSpPr>
        <p:spPr>
          <a:xfrm>
            <a:off x="815461" y="150334"/>
            <a:ext cx="8229823" cy="1324943"/>
          </a:xfrm>
        </p:spPr>
        <p:txBody>
          <a:bodyPr lIns="88896" tIns="88896" rIns="88896" bIns="88896" anchor="b"/>
          <a:lstStyle/>
          <a:p>
            <a:pPr algn="l" defTabSz="914145"/>
            <a:r>
              <a:rPr lang="en-US" sz="3800" b="1" dirty="0">
                <a:solidFill>
                  <a:srgbClr val="1E4649"/>
                </a:solidFill>
                <a:latin typeface="Trebuchet MS" charset="0"/>
                <a:ea typeface="Trebuchet MS" charset="0"/>
                <a:cs typeface="Trebuchet MS" charset="0"/>
                <a:sym typeface="Trebuchet MS" charset="0"/>
              </a:rPr>
              <a:t>Things ESIP Does</a:t>
            </a:r>
            <a:endParaRPr lang="en-US" dirty="0" smtClean="0">
              <a:solidFill>
                <a:srgbClr val="1E4649"/>
              </a:solidFill>
            </a:endParaRPr>
          </a:p>
        </p:txBody>
      </p:sp>
      <p:sp>
        <p:nvSpPr>
          <p:cNvPr id="9220" name="Rectangle 4"/>
          <p:cNvSpPr>
            <a:spLocks noGrp="1" noChangeArrowheads="1"/>
          </p:cNvSpPr>
          <p:nvPr>
            <p:ph idx="1"/>
          </p:nvPr>
        </p:nvSpPr>
        <p:spPr>
          <a:xfrm>
            <a:off x="1143000" y="1658689"/>
            <a:ext cx="7543354" cy="4839891"/>
          </a:xfrm>
        </p:spPr>
        <p:txBody>
          <a:bodyPr lIns="88896" tIns="88896" rIns="88896" bIns="88896" anchor="t">
            <a:normAutofit fontScale="92500"/>
          </a:bodyPr>
          <a:lstStyle/>
          <a:p>
            <a:pPr eaLnBrk="1" hangingPunct="1">
              <a:spcBef>
                <a:spcPct val="0"/>
              </a:spcBef>
              <a:buClr>
                <a:srgbClr val="000090"/>
              </a:buClr>
            </a:pPr>
            <a:r>
              <a:rPr lang="en-US" sz="2100" dirty="0">
                <a:solidFill>
                  <a:srgbClr val="1E4649"/>
                </a:solidFill>
                <a:latin typeface="Trebuchet MS" charset="0"/>
                <a:ea typeface="Trebuchet MS" charset="0"/>
                <a:cs typeface="Trebuchet MS" charset="0"/>
              </a:rPr>
              <a:t>Community-generated Best Practices (e.g. Citation)</a:t>
            </a:r>
          </a:p>
          <a:p>
            <a:pPr eaLnBrk="1" hangingPunct="1">
              <a:spcBef>
                <a:spcPct val="0"/>
              </a:spcBef>
              <a:buClr>
                <a:srgbClr val="000090"/>
              </a:buClr>
            </a:pPr>
            <a:r>
              <a:rPr lang="en-US" sz="2100" dirty="0" err="1">
                <a:solidFill>
                  <a:srgbClr val="1E4649"/>
                </a:solidFill>
                <a:latin typeface="Trebuchet MS" charset="0"/>
                <a:ea typeface="Trebuchet MS" charset="0"/>
                <a:cs typeface="Trebuchet MS" charset="0"/>
              </a:rPr>
              <a:t>Testbed</a:t>
            </a:r>
            <a:r>
              <a:rPr lang="en-US" sz="2100" dirty="0">
                <a:solidFill>
                  <a:srgbClr val="1E4649"/>
                </a:solidFill>
                <a:latin typeface="Trebuchet MS" charset="0"/>
                <a:ea typeface="Trebuchet MS" charset="0"/>
                <a:cs typeface="Trebuchet MS" charset="0"/>
              </a:rPr>
              <a:t> (e.g. Identifiers, Ontology)</a:t>
            </a:r>
          </a:p>
          <a:p>
            <a:pPr eaLnBrk="1" hangingPunct="1">
              <a:spcBef>
                <a:spcPct val="0"/>
              </a:spcBef>
              <a:buClr>
                <a:srgbClr val="000090"/>
              </a:buClr>
            </a:pPr>
            <a:r>
              <a:rPr lang="en-US" sz="2100" dirty="0">
                <a:solidFill>
                  <a:srgbClr val="1E4649"/>
                </a:solidFill>
                <a:latin typeface="Trebuchet MS" charset="0"/>
                <a:ea typeface="Trebuchet MS" charset="0"/>
                <a:cs typeface="Trebuchet MS" charset="0"/>
              </a:rPr>
              <a:t>Community Conventions (e.g. Discovery)</a:t>
            </a:r>
          </a:p>
          <a:p>
            <a:pPr eaLnBrk="1" hangingPunct="1">
              <a:spcBef>
                <a:spcPct val="0"/>
              </a:spcBef>
              <a:buClr>
                <a:srgbClr val="000090"/>
              </a:buClr>
            </a:pPr>
            <a:r>
              <a:rPr lang="en-US" sz="2100" dirty="0">
                <a:solidFill>
                  <a:srgbClr val="1E4649"/>
                </a:solidFill>
                <a:latin typeface="Trebuchet MS" charset="0"/>
                <a:ea typeface="Trebuchet MS" charset="0"/>
                <a:cs typeface="Trebuchet MS" charset="0"/>
              </a:rPr>
              <a:t>Professional Development</a:t>
            </a:r>
          </a:p>
          <a:p>
            <a:pPr lvl="1" eaLnBrk="1" hangingPunct="1">
              <a:spcBef>
                <a:spcPct val="0"/>
              </a:spcBef>
              <a:buClr>
                <a:srgbClr val="000090"/>
              </a:buClr>
            </a:pPr>
            <a:r>
              <a:rPr lang="en-US" sz="2000" dirty="0">
                <a:solidFill>
                  <a:srgbClr val="1E4649"/>
                </a:solidFill>
                <a:latin typeface="Trebuchet MS" charset="0"/>
                <a:ea typeface="Trebuchet MS" charset="0"/>
                <a:cs typeface="Trebuchet MS" charset="0"/>
              </a:rPr>
              <a:t>Technical Workshops</a:t>
            </a:r>
          </a:p>
          <a:p>
            <a:pPr lvl="1" eaLnBrk="1" hangingPunct="1">
              <a:spcBef>
                <a:spcPct val="0"/>
              </a:spcBef>
              <a:buClr>
                <a:srgbClr val="000090"/>
              </a:buClr>
            </a:pPr>
            <a:r>
              <a:rPr lang="en-US" sz="2000" dirty="0">
                <a:solidFill>
                  <a:srgbClr val="1E4649"/>
                </a:solidFill>
                <a:latin typeface="Trebuchet MS" charset="0"/>
                <a:ea typeface="Trebuchet MS" charset="0"/>
                <a:cs typeface="Trebuchet MS" charset="0"/>
              </a:rPr>
              <a:t>Non-technical Workshops (e.g. Evaluation, Communication)</a:t>
            </a:r>
          </a:p>
          <a:p>
            <a:pPr lvl="1" eaLnBrk="1" hangingPunct="1">
              <a:spcBef>
                <a:spcPct val="0"/>
              </a:spcBef>
              <a:buClr>
                <a:srgbClr val="000090"/>
              </a:buClr>
            </a:pPr>
            <a:r>
              <a:rPr lang="en-US" sz="2000" dirty="0">
                <a:solidFill>
                  <a:srgbClr val="1E4649"/>
                </a:solidFill>
                <a:latin typeface="Trebuchet MS" charset="0"/>
                <a:ea typeface="Trebuchet MS" charset="0"/>
                <a:cs typeface="Trebuchet MS" charset="0"/>
              </a:rPr>
              <a:t>Data Management Short Course/Workshops</a:t>
            </a:r>
          </a:p>
          <a:p>
            <a:pPr eaLnBrk="1" hangingPunct="1">
              <a:spcBef>
                <a:spcPct val="0"/>
              </a:spcBef>
              <a:buClr>
                <a:srgbClr val="000090"/>
              </a:buClr>
            </a:pPr>
            <a:r>
              <a:rPr lang="en-US" sz="2100" dirty="0">
                <a:solidFill>
                  <a:srgbClr val="1E4649"/>
                </a:solidFill>
                <a:latin typeface="Trebuchet MS" charset="0"/>
                <a:ea typeface="Trebuchet MS" charset="0"/>
                <a:cs typeface="Trebuchet MS" charset="0"/>
              </a:rPr>
              <a:t>Outreach</a:t>
            </a:r>
          </a:p>
          <a:p>
            <a:pPr lvl="1" eaLnBrk="1" hangingPunct="1">
              <a:spcBef>
                <a:spcPct val="0"/>
              </a:spcBef>
              <a:buClr>
                <a:srgbClr val="000090"/>
              </a:buClr>
            </a:pPr>
            <a:r>
              <a:rPr lang="en-US" sz="2000" dirty="0">
                <a:solidFill>
                  <a:srgbClr val="1E4649"/>
                </a:solidFill>
                <a:latin typeface="Trebuchet MS" charset="0"/>
                <a:ea typeface="Trebuchet MS" charset="0"/>
                <a:cs typeface="Trebuchet MS" charset="0"/>
              </a:rPr>
              <a:t>Education (e.g. annual teacher workshop on climate change)</a:t>
            </a:r>
          </a:p>
          <a:p>
            <a:pPr lvl="1" eaLnBrk="1" hangingPunct="1">
              <a:spcBef>
                <a:spcPct val="0"/>
              </a:spcBef>
              <a:buClr>
                <a:srgbClr val="000090"/>
              </a:buClr>
            </a:pPr>
            <a:r>
              <a:rPr lang="en-US" sz="2000" dirty="0">
                <a:solidFill>
                  <a:srgbClr val="1E4649"/>
                </a:solidFill>
                <a:latin typeface="Trebuchet MS" charset="0"/>
                <a:ea typeface="Trebuchet MS" charset="0"/>
                <a:cs typeface="Trebuchet MS" charset="0"/>
              </a:rPr>
              <a:t>Professional Societies (e.g. AGU, GSA)</a:t>
            </a:r>
          </a:p>
          <a:p>
            <a:pPr lvl="1" eaLnBrk="1" hangingPunct="1">
              <a:spcBef>
                <a:spcPct val="0"/>
              </a:spcBef>
              <a:buClr>
                <a:srgbClr val="000090"/>
              </a:buClr>
            </a:pPr>
            <a:r>
              <a:rPr lang="en-US" sz="2000" dirty="0">
                <a:solidFill>
                  <a:srgbClr val="1E4649"/>
                </a:solidFill>
                <a:latin typeface="Trebuchet MS" charset="0"/>
                <a:ea typeface="Trebuchet MS" charset="0"/>
                <a:cs typeface="Trebuchet MS" charset="0"/>
              </a:rPr>
              <a:t>International Efforts (e.g. GEO, ISRSE)</a:t>
            </a:r>
          </a:p>
          <a:p>
            <a:pPr eaLnBrk="1" hangingPunct="1">
              <a:spcBef>
                <a:spcPct val="0"/>
              </a:spcBef>
              <a:buClr>
                <a:srgbClr val="000090"/>
              </a:buClr>
            </a:pPr>
            <a:r>
              <a:rPr lang="en-US" sz="2100" dirty="0">
                <a:solidFill>
                  <a:srgbClr val="1E4649"/>
                </a:solidFill>
                <a:latin typeface="Trebuchet MS" charset="0"/>
                <a:ea typeface="Trebuchet MS" charset="0"/>
                <a:cs typeface="Trebuchet MS" charset="0"/>
              </a:rPr>
              <a:t>Provide Venue for Collaboration and Connections</a:t>
            </a:r>
          </a:p>
          <a:p>
            <a:pPr lvl="1" eaLnBrk="1" hangingPunct="1">
              <a:spcBef>
                <a:spcPct val="0"/>
              </a:spcBef>
              <a:buClr>
                <a:srgbClr val="000090"/>
              </a:buClr>
            </a:pPr>
            <a:r>
              <a:rPr lang="en-US" sz="2000" dirty="0">
                <a:solidFill>
                  <a:srgbClr val="1E4649"/>
                </a:solidFill>
                <a:latin typeface="Trebuchet MS" charset="0"/>
                <a:ea typeface="Trebuchet MS" charset="0"/>
                <a:cs typeface="Trebuchet MS" charset="0"/>
              </a:rPr>
              <a:t>Both virtual and in-person</a:t>
            </a:r>
          </a:p>
          <a:p>
            <a:pPr lvl="1" eaLnBrk="1" hangingPunct="1">
              <a:spcBef>
                <a:spcPct val="0"/>
              </a:spcBef>
              <a:buClr>
                <a:srgbClr val="000090"/>
              </a:buClr>
            </a:pPr>
            <a:r>
              <a:rPr lang="en-US" sz="2000" dirty="0">
                <a:solidFill>
                  <a:srgbClr val="1E4649"/>
                </a:solidFill>
                <a:latin typeface="Trebuchet MS" charset="0"/>
                <a:ea typeface="Trebuchet MS" charset="0"/>
                <a:cs typeface="Trebuchet MS" charset="0"/>
              </a:rPr>
              <a:t>Support with suite of collaboration tools</a:t>
            </a:r>
          </a:p>
          <a:p>
            <a:pPr eaLnBrk="1" hangingPunct="1">
              <a:spcBef>
                <a:spcPct val="0"/>
              </a:spcBef>
              <a:buClr>
                <a:srgbClr val="000090"/>
              </a:buClr>
            </a:pPr>
            <a:r>
              <a:rPr lang="en-US" sz="2000" dirty="0">
                <a:solidFill>
                  <a:srgbClr val="1E4649"/>
                </a:solidFill>
                <a:latin typeface="Trebuchet MS" charset="0"/>
                <a:ea typeface="Trebuchet MS" charset="0"/>
                <a:cs typeface="Trebuchet MS" charset="0"/>
              </a:rPr>
              <a:t>Provide mini-grants to make stuff happen</a:t>
            </a:r>
          </a:p>
        </p:txBody>
      </p:sp>
      <p:pic>
        <p:nvPicPr>
          <p:cNvPr id="8" name="Picture 7" descr="ESIP Logo.jpg"/>
          <p:cNvPicPr>
            <a:picLocks noChangeAspect="1"/>
          </p:cNvPicPr>
          <p:nvPr/>
        </p:nvPicPr>
        <p:blipFill>
          <a:blip r:embed="rId3">
            <a:alphaModFix/>
          </a:blip>
          <a:stretch>
            <a:fillRect/>
          </a:stretch>
        </p:blipFill>
        <p:spPr>
          <a:xfrm>
            <a:off x="5872873" y="90570"/>
            <a:ext cx="3196422" cy="803672"/>
          </a:xfrm>
          <a:prstGeom prst="rect">
            <a:avLst/>
          </a:prstGeom>
        </p:spPr>
      </p:pic>
    </p:spTree>
    <p:extLst>
      <p:ext uri="{BB962C8B-B14F-4D97-AF65-F5344CB8AC3E}">
        <p14:creationId xmlns:p14="http://schemas.microsoft.com/office/powerpoint/2010/main" val="422953091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4617</TotalTime>
  <Words>3357</Words>
  <Application>Microsoft Macintosh PowerPoint</Application>
  <PresentationFormat>On-screen Show (4:3)</PresentationFormat>
  <Paragraphs>458</Paragraphs>
  <Slides>42</Slides>
  <Notes>18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Breeze</vt:lpstr>
      <vt:lpstr>Actualizing an Effective, Sustainable Science Data Infrastructure</vt:lpstr>
      <vt:lpstr>Contents</vt:lpstr>
      <vt:lpstr>ESIP Vision</vt:lpstr>
      <vt:lpstr>ESIP Community</vt:lpstr>
      <vt:lpstr>ESIP Core Values</vt:lpstr>
      <vt:lpstr>Membership count</vt:lpstr>
      <vt:lpstr>PowerPoint Presentation</vt:lpstr>
      <vt:lpstr>ESIP Groups</vt:lpstr>
      <vt:lpstr>Things ESIP Does</vt:lpstr>
      <vt:lpstr>Save the Date – ESIP Winter Meeting!</vt:lpstr>
      <vt:lpstr>Data Study Working Group</vt:lpstr>
      <vt:lpstr>PowerPoint Presentation</vt:lpstr>
      <vt:lpstr>PowerPoint Presentation</vt:lpstr>
      <vt:lpstr>With all this effort, why are we here?  Why are we worried?</vt:lpstr>
      <vt:lpstr>PowerPoint Presentation</vt:lpstr>
      <vt:lpstr>No Sustainable Economic Model</vt:lpstr>
      <vt:lpstr>The needs are greater than the scope of any  single agency or organization </vt:lpstr>
      <vt:lpstr>PowerPoint Presentation</vt:lpstr>
      <vt:lpstr>Technology is changing science and producing more data faster than we are responding.</vt:lpstr>
      <vt:lpstr>The National Academies  of Science </vt:lpstr>
      <vt:lpstr>PowerPoint Presentation</vt:lpstr>
      <vt:lpstr>PowerPoint Presentation</vt:lpstr>
      <vt:lpstr>Data Study Working Group Activities to Date</vt:lpstr>
      <vt:lpstr>Workshop Conclusions</vt:lpstr>
      <vt:lpstr>Economics of Research Data</vt:lpstr>
      <vt:lpstr>Cultural Values and Awareness</vt:lpstr>
      <vt:lpstr>Data Science Research, Goals</vt:lpstr>
      <vt:lpstr>Education Challenges</vt:lpstr>
      <vt:lpstr>Legal, Ethical, and Policy Challenges</vt:lpstr>
      <vt:lpstr>Identification of Stakeholders</vt:lpstr>
      <vt:lpstr>PowerPoint Presentation</vt:lpstr>
      <vt:lpstr>PowerPoint Presentation</vt:lpstr>
      <vt:lpstr>Data Study Risks</vt:lpstr>
      <vt:lpstr>PowerPoint Presentation</vt:lpstr>
      <vt:lpstr>ESIP Online</vt:lpstr>
      <vt:lpstr>PowerPoint Presentation</vt:lpstr>
      <vt:lpstr>PowerPoint Presentation</vt:lpstr>
      <vt:lpstr>PowerPoint Presentation</vt:lpstr>
      <vt:lpstr>Collaboration Area Structure</vt:lpstr>
      <vt:lpstr>Collaboration Area Structure</vt:lpstr>
      <vt:lpstr>Collaboration Area Structure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Data Study Working Group</dc:title>
  <dc:creator>Anne</dc:creator>
  <cp:lastModifiedBy>MacP135 LASP</cp:lastModifiedBy>
  <cp:revision>56</cp:revision>
  <dcterms:created xsi:type="dcterms:W3CDTF">2014-11-02T00:02:05Z</dcterms:created>
  <dcterms:modified xsi:type="dcterms:W3CDTF">2014-11-14T18:51:14Z</dcterms:modified>
</cp:coreProperties>
</file>