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handoutMasterIdLst>
    <p:handoutMasterId r:id="rId40"/>
  </p:handoutMasterIdLst>
  <p:sldIdLst>
    <p:sldId id="1160" r:id="rId2"/>
    <p:sldId id="1185" r:id="rId3"/>
    <p:sldId id="1231" r:id="rId4"/>
    <p:sldId id="1257" r:id="rId5"/>
    <p:sldId id="1235" r:id="rId6"/>
    <p:sldId id="1161" r:id="rId7"/>
    <p:sldId id="1162" r:id="rId8"/>
    <p:sldId id="1163" r:id="rId9"/>
    <p:sldId id="1255" r:id="rId10"/>
    <p:sldId id="1238" r:id="rId11"/>
    <p:sldId id="1241" r:id="rId12"/>
    <p:sldId id="1240" r:id="rId13"/>
    <p:sldId id="1217" r:id="rId14"/>
    <p:sldId id="1214" r:id="rId15"/>
    <p:sldId id="1225" r:id="rId16"/>
    <p:sldId id="1245" r:id="rId17"/>
    <p:sldId id="1228" r:id="rId18"/>
    <p:sldId id="1227" r:id="rId19"/>
    <p:sldId id="1151" r:id="rId20"/>
    <p:sldId id="1247" r:id="rId21"/>
    <p:sldId id="1248" r:id="rId22"/>
    <p:sldId id="1230" r:id="rId23"/>
    <p:sldId id="1219" r:id="rId24"/>
    <p:sldId id="1220" r:id="rId25"/>
    <p:sldId id="1221" r:id="rId26"/>
    <p:sldId id="1166" r:id="rId27"/>
    <p:sldId id="1222" r:id="rId28"/>
    <p:sldId id="1167" r:id="rId29"/>
    <p:sldId id="1168" r:id="rId30"/>
    <p:sldId id="1261" r:id="rId31"/>
    <p:sldId id="1188" r:id="rId32"/>
    <p:sldId id="1263" r:id="rId33"/>
    <p:sldId id="1153" r:id="rId34"/>
    <p:sldId id="1155" r:id="rId35"/>
    <p:sldId id="1156" r:id="rId36"/>
    <p:sldId id="1137" r:id="rId37"/>
    <p:sldId id="1237" r:id="rId38"/>
  </p:sldIdLst>
  <p:sldSz cx="9144000" cy="6858000" type="screen4x3"/>
  <p:notesSz cx="7315200" cy="9601200"/>
  <p:defaultTextStyle>
    <a:defPPr>
      <a:defRPr lang="en-US"/>
    </a:defPPr>
    <a:lvl1pPr algn="l" rtl="0" fontAlgn="base">
      <a:spcBef>
        <a:spcPct val="0"/>
      </a:spcBef>
      <a:spcAft>
        <a:spcPct val="0"/>
      </a:spcAft>
      <a:defRPr sz="1000" kern="1200">
        <a:solidFill>
          <a:schemeClr val="tx1"/>
        </a:solidFill>
        <a:latin typeface="Times New Roman" pitchFamily="18" charset="0"/>
        <a:ea typeface="+mn-ea"/>
        <a:cs typeface="+mn-cs"/>
      </a:defRPr>
    </a:lvl1pPr>
    <a:lvl2pPr marL="457200" algn="l" rtl="0" fontAlgn="base">
      <a:spcBef>
        <a:spcPct val="0"/>
      </a:spcBef>
      <a:spcAft>
        <a:spcPct val="0"/>
      </a:spcAft>
      <a:defRPr sz="1000" kern="1200">
        <a:solidFill>
          <a:schemeClr val="tx1"/>
        </a:solidFill>
        <a:latin typeface="Times New Roman" pitchFamily="18" charset="0"/>
        <a:ea typeface="+mn-ea"/>
        <a:cs typeface="+mn-cs"/>
      </a:defRPr>
    </a:lvl2pPr>
    <a:lvl3pPr marL="914400" algn="l" rtl="0" fontAlgn="base">
      <a:spcBef>
        <a:spcPct val="0"/>
      </a:spcBef>
      <a:spcAft>
        <a:spcPct val="0"/>
      </a:spcAft>
      <a:defRPr sz="1000" kern="1200">
        <a:solidFill>
          <a:schemeClr val="tx1"/>
        </a:solidFill>
        <a:latin typeface="Times New Roman" pitchFamily="18" charset="0"/>
        <a:ea typeface="+mn-ea"/>
        <a:cs typeface="+mn-cs"/>
      </a:defRPr>
    </a:lvl3pPr>
    <a:lvl4pPr marL="1371600" algn="l" rtl="0" fontAlgn="base">
      <a:spcBef>
        <a:spcPct val="0"/>
      </a:spcBef>
      <a:spcAft>
        <a:spcPct val="0"/>
      </a:spcAft>
      <a:defRPr sz="1000" kern="1200">
        <a:solidFill>
          <a:schemeClr val="tx1"/>
        </a:solidFill>
        <a:latin typeface="Times New Roman" pitchFamily="18" charset="0"/>
        <a:ea typeface="+mn-ea"/>
        <a:cs typeface="+mn-cs"/>
      </a:defRPr>
    </a:lvl4pPr>
    <a:lvl5pPr marL="1828800" algn="l" rtl="0" fontAlgn="base">
      <a:spcBef>
        <a:spcPct val="0"/>
      </a:spcBef>
      <a:spcAft>
        <a:spcPct val="0"/>
      </a:spcAft>
      <a:defRPr sz="1000" kern="1200">
        <a:solidFill>
          <a:schemeClr val="tx1"/>
        </a:solidFill>
        <a:latin typeface="Times New Roman" pitchFamily="18" charset="0"/>
        <a:ea typeface="+mn-ea"/>
        <a:cs typeface="+mn-cs"/>
      </a:defRPr>
    </a:lvl5pPr>
    <a:lvl6pPr marL="2286000" algn="l" defTabSz="914400" rtl="0" eaLnBrk="1" latinLnBrk="0" hangingPunct="1">
      <a:defRPr sz="1000" kern="1200">
        <a:solidFill>
          <a:schemeClr val="tx1"/>
        </a:solidFill>
        <a:latin typeface="Times New Roman" pitchFamily="18" charset="0"/>
        <a:ea typeface="+mn-ea"/>
        <a:cs typeface="+mn-cs"/>
      </a:defRPr>
    </a:lvl6pPr>
    <a:lvl7pPr marL="2743200" algn="l" defTabSz="914400" rtl="0" eaLnBrk="1" latinLnBrk="0" hangingPunct="1">
      <a:defRPr sz="1000" kern="1200">
        <a:solidFill>
          <a:schemeClr val="tx1"/>
        </a:solidFill>
        <a:latin typeface="Times New Roman" pitchFamily="18" charset="0"/>
        <a:ea typeface="+mn-ea"/>
        <a:cs typeface="+mn-cs"/>
      </a:defRPr>
    </a:lvl7pPr>
    <a:lvl8pPr marL="3200400" algn="l" defTabSz="914400" rtl="0" eaLnBrk="1" latinLnBrk="0" hangingPunct="1">
      <a:defRPr sz="1000" kern="1200">
        <a:solidFill>
          <a:schemeClr val="tx1"/>
        </a:solidFill>
        <a:latin typeface="Times New Roman" pitchFamily="18" charset="0"/>
        <a:ea typeface="+mn-ea"/>
        <a:cs typeface="+mn-cs"/>
      </a:defRPr>
    </a:lvl8pPr>
    <a:lvl9pPr marL="3657600" algn="l" defTabSz="914400" rtl="0" eaLnBrk="1" latinLnBrk="0" hangingPunct="1">
      <a:defRPr sz="1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21"/>
    <a:srgbClr val="FF0000"/>
    <a:srgbClr val="CCCCFF"/>
    <a:srgbClr val="CC99FF"/>
    <a:srgbClr val="9999FF"/>
    <a:srgbClr val="FFFFBD"/>
    <a:srgbClr val="D7C5FF"/>
    <a:srgbClr val="D4C1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03" autoAdjust="0"/>
    <p:restoredTop sz="94561" autoAdjust="0"/>
  </p:normalViewPr>
  <p:slideViewPr>
    <p:cSldViewPr snapToGrid="0">
      <p:cViewPr varScale="1">
        <p:scale>
          <a:sx n="67" d="100"/>
          <a:sy n="67" d="100"/>
        </p:scale>
        <p:origin x="-49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1584" y="33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defTabSz="966788">
              <a:defRPr sz="1200"/>
            </a:lvl1pPr>
          </a:lstStyle>
          <a:p>
            <a:pPr>
              <a:defRPr/>
            </a:pPr>
            <a:endParaRPr lang="en-US"/>
          </a:p>
        </p:txBody>
      </p:sp>
      <p:sp>
        <p:nvSpPr>
          <p:cNvPr id="107523"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defTabSz="966788">
              <a:defRPr sz="1200"/>
            </a:lvl1pPr>
          </a:lstStyle>
          <a:p>
            <a:pPr>
              <a:defRPr/>
            </a:pPr>
            <a:endParaRPr lang="en-US"/>
          </a:p>
        </p:txBody>
      </p:sp>
      <p:sp>
        <p:nvSpPr>
          <p:cNvPr id="107524"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defTabSz="966788">
              <a:defRPr sz="1200"/>
            </a:lvl1pPr>
          </a:lstStyle>
          <a:p>
            <a:pPr>
              <a:defRPr/>
            </a:pPr>
            <a:endParaRPr lang="en-US"/>
          </a:p>
        </p:txBody>
      </p:sp>
      <p:sp>
        <p:nvSpPr>
          <p:cNvPr id="107525"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defTabSz="966788">
              <a:defRPr sz="1200"/>
            </a:lvl1pPr>
          </a:lstStyle>
          <a:p>
            <a:pPr>
              <a:defRPr/>
            </a:pPr>
            <a:fld id="{B4AF305A-11AB-4D20-A2E0-9698EE60F125}" type="slidenum">
              <a:rPr lang="en-US"/>
              <a:pPr>
                <a:defRPr/>
              </a:pPr>
              <a:t>‹#›</a:t>
            </a:fld>
            <a:endParaRPr lang="en-US"/>
          </a:p>
        </p:txBody>
      </p:sp>
    </p:spTree>
    <p:extLst>
      <p:ext uri="{BB962C8B-B14F-4D97-AF65-F5344CB8AC3E}">
        <p14:creationId xmlns:p14="http://schemas.microsoft.com/office/powerpoint/2010/main" xmlns="" val="367336692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8770"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defTabSz="947738">
              <a:defRPr sz="1200"/>
            </a:lvl1pPr>
          </a:lstStyle>
          <a:p>
            <a:pPr>
              <a:defRPr/>
            </a:pPr>
            <a:endParaRPr lang="en-US"/>
          </a:p>
        </p:txBody>
      </p:sp>
      <p:sp>
        <p:nvSpPr>
          <p:cNvPr id="288771"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lgn="r" defTabSz="947738">
              <a:defRPr sz="1200"/>
            </a:lvl1pPr>
          </a:lstStyle>
          <a:p>
            <a:pPr>
              <a:defRPr/>
            </a:pPr>
            <a:endParaRPr lang="en-US"/>
          </a:p>
        </p:txBody>
      </p:sp>
      <p:sp>
        <p:nvSpPr>
          <p:cNvPr id="72708"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288773"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8774"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defTabSz="947738">
              <a:defRPr sz="1200"/>
            </a:lvl1pPr>
          </a:lstStyle>
          <a:p>
            <a:pPr>
              <a:defRPr/>
            </a:pPr>
            <a:endParaRPr lang="en-US"/>
          </a:p>
        </p:txBody>
      </p:sp>
      <p:sp>
        <p:nvSpPr>
          <p:cNvPr id="288775"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lgn="r" defTabSz="947738">
              <a:defRPr sz="1200"/>
            </a:lvl1pPr>
          </a:lstStyle>
          <a:p>
            <a:pPr>
              <a:defRPr/>
            </a:pPr>
            <a:fld id="{B520B25D-C043-411B-8930-C25F0308F3C7}" type="slidenum">
              <a:rPr lang="en-US"/>
              <a:pPr>
                <a:defRPr/>
              </a:pPr>
              <a:t>‹#›</a:t>
            </a:fld>
            <a:endParaRPr lang="en-US"/>
          </a:p>
        </p:txBody>
      </p:sp>
    </p:spTree>
    <p:extLst>
      <p:ext uri="{BB962C8B-B14F-4D97-AF65-F5344CB8AC3E}">
        <p14:creationId xmlns:p14="http://schemas.microsoft.com/office/powerpoint/2010/main" xmlns="" val="410408648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821D8B7C-89DC-404E-AD38-87A43AB1F9CC}" type="slidenum">
              <a:rPr lang="en-US" altLang="zh-CN"/>
              <a:pPr/>
              <a:t>1</a:t>
            </a:fld>
            <a:endParaRPr lang="en-US" altLang="zh-CN"/>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AE57CAD-80A4-4D18-B109-D31A7D3BDC90}" type="slidenum">
              <a:rPr lang="en-US" altLang="zh-CN" smtClean="0"/>
              <a:pPr>
                <a:defRPr/>
              </a:pPr>
              <a:t>14</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Hong </a:t>
            </a:r>
            <a:r>
              <a:rPr lang="en-US" dirty="0" err="1" smtClean="0"/>
              <a:t>kong</a:t>
            </a:r>
            <a:r>
              <a:rPr lang="en-US" dirty="0" smtClean="0"/>
              <a:t> is located along the south</a:t>
            </a:r>
            <a:r>
              <a:rPr lang="en-US" baseline="0" dirty="0" smtClean="0"/>
              <a:t>-eastern coast of China. Spread over an area of roughly 30km by 40km, </a:t>
            </a:r>
            <a:r>
              <a:rPr lang="en-US" baseline="0" dirty="0" err="1" smtClean="0"/>
              <a:t>hong</a:t>
            </a:r>
            <a:r>
              <a:rPr lang="en-US" baseline="0" dirty="0" smtClean="0"/>
              <a:t> </a:t>
            </a:r>
            <a:r>
              <a:rPr lang="en-US" baseline="0" dirty="0" err="1" smtClean="0"/>
              <a:t>kong</a:t>
            </a:r>
            <a:r>
              <a:rPr lang="en-US" baseline="0" dirty="0" smtClean="0"/>
              <a:t> consists of cluster of islands with hilly terrains. HKEPD traditionally defines any source located out side the HK administrative region as regional source, but note that heavily industrialized Pearl River Delta is located just north-west of HK.</a:t>
            </a:r>
            <a:endParaRPr lang="en-US" dirty="0"/>
          </a:p>
        </p:txBody>
      </p:sp>
    </p:spTree>
    <p:extLst>
      <p:ext uri="{BB962C8B-B14F-4D97-AF65-F5344CB8AC3E}">
        <p14:creationId xmlns:p14="http://schemas.microsoft.com/office/powerpoint/2010/main" xmlns="" val="4122743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EE950E5-B50F-4FFF-9DF5-273DAF08BED6}" type="slidenum">
              <a:rPr lang="en-US" smtClean="0"/>
              <a:pPr>
                <a:defRPr/>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AE57CAD-80A4-4D18-B109-D31A7D3BDC90}" type="slidenum">
              <a:rPr lang="en-US" altLang="zh-CN" smtClean="0"/>
              <a:pPr>
                <a:defRPr/>
              </a:pPr>
              <a:t>23</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AE57CAD-80A4-4D18-B109-D31A7D3BDC90}" type="slidenum">
              <a:rPr lang="en-US" altLang="zh-CN" smtClean="0"/>
              <a:pPr>
                <a:defRPr/>
              </a:pPr>
              <a:t>24</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AE57CAD-80A4-4D18-B109-D31A7D3BDC90}" type="slidenum">
              <a:rPr lang="en-US" altLang="zh-CN" smtClean="0"/>
              <a:pPr>
                <a:defRPr/>
              </a:pPr>
              <a:t>25</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Hong </a:t>
            </a:r>
            <a:r>
              <a:rPr lang="en-US" dirty="0" err="1" smtClean="0"/>
              <a:t>kong</a:t>
            </a:r>
            <a:r>
              <a:rPr lang="en-US" dirty="0" smtClean="0"/>
              <a:t> is located along the south</a:t>
            </a:r>
            <a:r>
              <a:rPr lang="en-US" baseline="0" dirty="0" smtClean="0"/>
              <a:t>-eastern coast of China. Spread over an area of roughly 30km by 40km, </a:t>
            </a:r>
            <a:r>
              <a:rPr lang="en-US" baseline="0" dirty="0" err="1" smtClean="0"/>
              <a:t>hong</a:t>
            </a:r>
            <a:r>
              <a:rPr lang="en-US" baseline="0" dirty="0" smtClean="0"/>
              <a:t> </a:t>
            </a:r>
            <a:r>
              <a:rPr lang="en-US" baseline="0" dirty="0" err="1" smtClean="0"/>
              <a:t>kong</a:t>
            </a:r>
            <a:r>
              <a:rPr lang="en-US" baseline="0" dirty="0" smtClean="0"/>
              <a:t> consists of cluster of islands with hilly terrains. HKEPD traditionally defines any source located out side the HK administrative region as regional source, but note that heavily industrialized Pearl River Delta is located just north-west of HK.</a:t>
            </a:r>
            <a:endParaRPr lang="en-US" dirty="0"/>
          </a:p>
        </p:txBody>
      </p:sp>
    </p:spTree>
    <p:extLst>
      <p:ext uri="{BB962C8B-B14F-4D97-AF65-F5344CB8AC3E}">
        <p14:creationId xmlns="" xmlns:p14="http://schemas.microsoft.com/office/powerpoint/2010/main" val="4122743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AE57CAD-80A4-4D18-B109-D31A7D3BDC90}" type="slidenum">
              <a:rPr lang="en-US" altLang="zh-CN" smtClean="0"/>
              <a:pPr>
                <a:defRPr/>
              </a:pPr>
              <a:t>27</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Hong </a:t>
            </a:r>
            <a:r>
              <a:rPr lang="en-US" dirty="0" err="1" smtClean="0"/>
              <a:t>kong</a:t>
            </a:r>
            <a:r>
              <a:rPr lang="en-US" dirty="0" smtClean="0"/>
              <a:t> is located along the south</a:t>
            </a:r>
            <a:r>
              <a:rPr lang="en-US" baseline="0" dirty="0" smtClean="0"/>
              <a:t>-eastern coast of China. Spread over an area of roughly 30km by 40km, </a:t>
            </a:r>
            <a:r>
              <a:rPr lang="en-US" baseline="0" dirty="0" err="1" smtClean="0"/>
              <a:t>hong</a:t>
            </a:r>
            <a:r>
              <a:rPr lang="en-US" baseline="0" dirty="0" smtClean="0"/>
              <a:t> </a:t>
            </a:r>
            <a:r>
              <a:rPr lang="en-US" baseline="0" dirty="0" err="1" smtClean="0"/>
              <a:t>kong</a:t>
            </a:r>
            <a:r>
              <a:rPr lang="en-US" baseline="0" dirty="0" smtClean="0"/>
              <a:t> consists of cluster of islands with hilly terrains. HKEPD traditionally defines any source located out side the HK administrative region as regional source, but note that heavily industrialized Pearl River Delta is located just north-west of HK.</a:t>
            </a:r>
            <a:endParaRPr lang="en-US" dirty="0"/>
          </a:p>
        </p:txBody>
      </p:sp>
    </p:spTree>
    <p:extLst>
      <p:ext uri="{BB962C8B-B14F-4D97-AF65-F5344CB8AC3E}">
        <p14:creationId xmlns:p14="http://schemas.microsoft.com/office/powerpoint/2010/main" xmlns="" val="4122743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Hong </a:t>
            </a:r>
            <a:r>
              <a:rPr lang="en-US" dirty="0" err="1" smtClean="0"/>
              <a:t>kong</a:t>
            </a:r>
            <a:r>
              <a:rPr lang="en-US" dirty="0" smtClean="0"/>
              <a:t> is located along the south</a:t>
            </a:r>
            <a:r>
              <a:rPr lang="en-US" baseline="0" dirty="0" smtClean="0"/>
              <a:t>-eastern coast of China. Spread over an area of roughly 30km by 40km, </a:t>
            </a:r>
            <a:r>
              <a:rPr lang="en-US" baseline="0" dirty="0" err="1" smtClean="0"/>
              <a:t>hong</a:t>
            </a:r>
            <a:r>
              <a:rPr lang="en-US" baseline="0" dirty="0" smtClean="0"/>
              <a:t> </a:t>
            </a:r>
            <a:r>
              <a:rPr lang="en-US" baseline="0" dirty="0" err="1" smtClean="0"/>
              <a:t>kong</a:t>
            </a:r>
            <a:r>
              <a:rPr lang="en-US" baseline="0" dirty="0" smtClean="0"/>
              <a:t> consists of cluster of islands with hilly terrains. HKEPD traditionally defines any source located out side the HK administrative region as regional source, but note that heavily industrialized Pearl River Delta is located just north-west of HK.</a:t>
            </a:r>
            <a:endParaRPr lang="en-US" dirty="0"/>
          </a:p>
        </p:txBody>
      </p:sp>
    </p:spTree>
    <p:extLst>
      <p:ext uri="{BB962C8B-B14F-4D97-AF65-F5344CB8AC3E}">
        <p14:creationId xmlns:p14="http://schemas.microsoft.com/office/powerpoint/2010/main" xmlns="" val="4122743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Hong </a:t>
            </a:r>
            <a:r>
              <a:rPr lang="en-US" dirty="0" err="1" smtClean="0"/>
              <a:t>kong</a:t>
            </a:r>
            <a:r>
              <a:rPr lang="en-US" dirty="0" smtClean="0"/>
              <a:t> is located along the south</a:t>
            </a:r>
            <a:r>
              <a:rPr lang="en-US" baseline="0" dirty="0" smtClean="0"/>
              <a:t>-eastern coast of China. Spread over an area of roughly 30km by 40km, </a:t>
            </a:r>
            <a:r>
              <a:rPr lang="en-US" baseline="0" dirty="0" err="1" smtClean="0"/>
              <a:t>hong</a:t>
            </a:r>
            <a:r>
              <a:rPr lang="en-US" baseline="0" dirty="0" smtClean="0"/>
              <a:t> </a:t>
            </a:r>
            <a:r>
              <a:rPr lang="en-US" baseline="0" dirty="0" err="1" smtClean="0"/>
              <a:t>kong</a:t>
            </a:r>
            <a:r>
              <a:rPr lang="en-US" baseline="0" dirty="0" smtClean="0"/>
              <a:t> consists of cluster of islands with hilly terrains. HKEPD traditionally defines any source located out side the HK administrative region as regional source, but note that heavily industrialized Pearl River Delta is located just north-west of HK.</a:t>
            </a:r>
            <a:endParaRPr lang="en-US" dirty="0"/>
          </a:p>
        </p:txBody>
      </p:sp>
    </p:spTree>
    <p:extLst>
      <p:ext uri="{BB962C8B-B14F-4D97-AF65-F5344CB8AC3E}">
        <p14:creationId xmlns:p14="http://schemas.microsoft.com/office/powerpoint/2010/main" xmlns="" val="41227432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Hong </a:t>
            </a:r>
            <a:r>
              <a:rPr lang="en-US" dirty="0" err="1" smtClean="0"/>
              <a:t>kong</a:t>
            </a:r>
            <a:r>
              <a:rPr lang="en-US" dirty="0" smtClean="0"/>
              <a:t> is located along the south</a:t>
            </a:r>
            <a:r>
              <a:rPr lang="en-US" baseline="0" dirty="0" smtClean="0"/>
              <a:t>-eastern coast of China. Spread over an area of roughly 30km by 40km, </a:t>
            </a:r>
            <a:r>
              <a:rPr lang="en-US" baseline="0" dirty="0" err="1" smtClean="0"/>
              <a:t>hong</a:t>
            </a:r>
            <a:r>
              <a:rPr lang="en-US" baseline="0" dirty="0" smtClean="0"/>
              <a:t> </a:t>
            </a:r>
            <a:r>
              <a:rPr lang="en-US" baseline="0" dirty="0" err="1" smtClean="0"/>
              <a:t>kong</a:t>
            </a:r>
            <a:r>
              <a:rPr lang="en-US" baseline="0" dirty="0" smtClean="0"/>
              <a:t> consists of cluster of islands with hilly terrains. HKEPD traditionally defines any source located out side the HK administrative region as regional source, but note that heavily industrialized Pearl River Delta is located just north-west of HK.</a:t>
            </a:r>
            <a:endParaRPr lang="en-US" dirty="0"/>
          </a:p>
        </p:txBody>
      </p:sp>
    </p:spTree>
    <p:extLst>
      <p:ext uri="{BB962C8B-B14F-4D97-AF65-F5344CB8AC3E}">
        <p14:creationId xmlns:p14="http://schemas.microsoft.com/office/powerpoint/2010/main" xmlns="" val="4122743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Hong </a:t>
            </a:r>
            <a:r>
              <a:rPr lang="en-US" dirty="0" err="1" smtClean="0"/>
              <a:t>kong</a:t>
            </a:r>
            <a:r>
              <a:rPr lang="en-US" dirty="0" smtClean="0"/>
              <a:t> is located along the south</a:t>
            </a:r>
            <a:r>
              <a:rPr lang="en-US" baseline="0" dirty="0" smtClean="0"/>
              <a:t>-eastern coast of China. Spread over an area of roughly 30km by 40km, </a:t>
            </a:r>
            <a:r>
              <a:rPr lang="en-US" baseline="0" dirty="0" err="1" smtClean="0"/>
              <a:t>hong</a:t>
            </a:r>
            <a:r>
              <a:rPr lang="en-US" baseline="0" dirty="0" smtClean="0"/>
              <a:t> </a:t>
            </a:r>
            <a:r>
              <a:rPr lang="en-US" baseline="0" dirty="0" err="1" smtClean="0"/>
              <a:t>kong</a:t>
            </a:r>
            <a:r>
              <a:rPr lang="en-US" baseline="0" dirty="0" smtClean="0"/>
              <a:t> consists of cluster of islands with hilly terrains. HKEPD traditionally defines any source located out side the HK administrative region as regional source, but note that heavily industrialized Pearl River Delta is located just north-west of HK.</a:t>
            </a:r>
            <a:endParaRPr lang="en-US" dirty="0"/>
          </a:p>
        </p:txBody>
      </p:sp>
    </p:spTree>
    <p:extLst>
      <p:ext uri="{BB962C8B-B14F-4D97-AF65-F5344CB8AC3E}">
        <p14:creationId xmlns:p14="http://schemas.microsoft.com/office/powerpoint/2010/main" xmlns="" val="4122743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1" fontAlgn="auto" hangingPunct="1">
              <a:spcBef>
                <a:spcPts val="0"/>
              </a:spcBef>
              <a:spcAft>
                <a:spcPts val="0"/>
              </a:spcAft>
              <a:defRPr/>
            </a:pPr>
            <a:r>
              <a:rPr lang="en-US" dirty="0" smtClean="0"/>
              <a:t>So</a:t>
            </a:r>
            <a:r>
              <a:rPr lang="en-US" baseline="0" dirty="0" smtClean="0"/>
              <a:t> finally, we infer that regulations placed by HKEPD have been affective at reducing </a:t>
            </a:r>
            <a:r>
              <a:rPr lang="en-US" baseline="0" dirty="0" err="1" smtClean="0"/>
              <a:t>vehcular</a:t>
            </a:r>
            <a:r>
              <a:rPr lang="en-US" baseline="0" dirty="0" smtClean="0"/>
              <a:t> emission. However, the increase in regionally transported secondary emissions, tends to mask their impact. As the next step, HKUST is now </a:t>
            </a:r>
            <a:r>
              <a:rPr lang="en-US" baseline="0" dirty="0" err="1" smtClean="0"/>
              <a:t>modelling</a:t>
            </a:r>
            <a:r>
              <a:rPr lang="en-US" baseline="0" dirty="0" smtClean="0"/>
              <a:t> the HK air pollution using CMAS which hopefully will strength these results. </a:t>
            </a:r>
          </a:p>
          <a:p>
            <a:endParaRPr lang="en-US" dirty="0"/>
          </a:p>
        </p:txBody>
      </p:sp>
    </p:spTree>
    <p:extLst>
      <p:ext uri="{BB962C8B-B14F-4D97-AF65-F5344CB8AC3E}">
        <p14:creationId xmlns:p14="http://schemas.microsoft.com/office/powerpoint/2010/main" xmlns="" val="377578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addition to conventional source apportionment analysis on filter-based </a:t>
            </a:r>
            <a:r>
              <a:rPr lang="en-US" baseline="0" dirty="0" err="1" smtClean="0"/>
              <a:t>speciated</a:t>
            </a:r>
            <a:r>
              <a:rPr lang="en-US" baseline="0" dirty="0" smtClean="0"/>
              <a:t> PM10 and PM2.5 mass, additional analysis utilizing the structure of HK TEOM monitoring network were also performed to check the temporal trends over the region. Air mass trajectories were then used to gauge the impact of long-range transport of secondary pollutant</a:t>
            </a:r>
            <a:endParaRPr lang="en-US" dirty="0"/>
          </a:p>
        </p:txBody>
      </p:sp>
    </p:spTree>
    <p:extLst>
      <p:ext uri="{BB962C8B-B14F-4D97-AF65-F5344CB8AC3E}">
        <p14:creationId xmlns:p14="http://schemas.microsoft.com/office/powerpoint/2010/main" xmlns="" val="303993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for</a:t>
            </a:r>
            <a:r>
              <a:rPr lang="en-US" baseline="0" dirty="0" smtClean="0"/>
              <a:t> a larger spatiotemporal scale, I will discuss the work done for Hong Kong Environmental Protection Dept. In spite of a various regulation placed on vehicle based emissions to improve the air quality over the past decade, the overall PM concentration over HK remained rather consistent as shown by the annual average PM10 mass measured by TEOM. However, the frequency of low visibility, marked with solid black circles, has increased almost three-folds. A simple look at the annual averages of filter based sulfate, shown in yellow, associated with long range transport of pollutant and total carbon, of which EC from vehicles is a significant factor guides us to understand this complex </a:t>
            </a:r>
            <a:r>
              <a:rPr lang="en-US" baseline="0" dirty="0" err="1" smtClean="0"/>
              <a:t>behaviour</a:t>
            </a:r>
            <a:r>
              <a:rPr lang="en-US" baseline="0" dirty="0" smtClean="0"/>
              <a:t>.</a:t>
            </a:r>
            <a:endParaRPr lang="en-US" dirty="0"/>
          </a:p>
        </p:txBody>
      </p:sp>
    </p:spTree>
    <p:extLst>
      <p:ext uri="{BB962C8B-B14F-4D97-AF65-F5344CB8AC3E}">
        <p14:creationId xmlns:p14="http://schemas.microsoft.com/office/powerpoint/2010/main" xmlns="" val="861592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for</a:t>
            </a:r>
            <a:r>
              <a:rPr lang="en-US" baseline="0" dirty="0" smtClean="0"/>
              <a:t> a larger spatiotemporal scale, I will discuss the work done for Hong Kong Environmental Protection Dept. In spite of a various regulation placed on vehicle based emissions to improve the air quality over the past decade, the overall PM concentration over HK remained rather consistent as shown by the annual average PM10 mass measured by TEOM. However, the frequency of low visibility, marked with solid black circles, has increased almost three-folds. A simple look at the annual averages of filter based sulfate, shown in yellow, associated with long range transport of pollutant and total carbon, of which EC from vehicles is a significant factor guides us to understand this complex </a:t>
            </a:r>
            <a:r>
              <a:rPr lang="en-US" baseline="0" dirty="0" err="1" smtClean="0"/>
              <a:t>behaviour</a:t>
            </a:r>
            <a:r>
              <a:rPr lang="en-US" baseline="0" dirty="0" smtClean="0"/>
              <a:t>.</a:t>
            </a:r>
            <a:endParaRPr lang="en-US" dirty="0"/>
          </a:p>
        </p:txBody>
      </p:sp>
    </p:spTree>
    <p:extLst>
      <p:ext uri="{BB962C8B-B14F-4D97-AF65-F5344CB8AC3E}">
        <p14:creationId xmlns:p14="http://schemas.microsoft.com/office/powerpoint/2010/main" xmlns="" val="861592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Hong </a:t>
            </a:r>
            <a:r>
              <a:rPr lang="en-US" dirty="0" err="1" smtClean="0"/>
              <a:t>kong</a:t>
            </a:r>
            <a:r>
              <a:rPr lang="en-US" dirty="0" smtClean="0"/>
              <a:t> is located along the south</a:t>
            </a:r>
            <a:r>
              <a:rPr lang="en-US" baseline="0" dirty="0" smtClean="0"/>
              <a:t>-eastern coast of China. Spread over an area of roughly 30km by 40km, </a:t>
            </a:r>
            <a:r>
              <a:rPr lang="en-US" baseline="0" dirty="0" err="1" smtClean="0"/>
              <a:t>hong</a:t>
            </a:r>
            <a:r>
              <a:rPr lang="en-US" baseline="0" dirty="0" smtClean="0"/>
              <a:t> </a:t>
            </a:r>
            <a:r>
              <a:rPr lang="en-US" baseline="0" dirty="0" err="1" smtClean="0"/>
              <a:t>kong</a:t>
            </a:r>
            <a:r>
              <a:rPr lang="en-US" baseline="0" dirty="0" smtClean="0"/>
              <a:t> consists of cluster of islands with hilly terrains. HKEPD traditionally defines any source located out side the HK administrative region as regional source, but note that heavily industrialized Pearl River Delta is located just north-west of HK.</a:t>
            </a:r>
            <a:endParaRPr lang="en-US" dirty="0"/>
          </a:p>
        </p:txBody>
      </p:sp>
    </p:spTree>
    <p:extLst>
      <p:ext uri="{BB962C8B-B14F-4D97-AF65-F5344CB8AC3E}">
        <p14:creationId xmlns:p14="http://schemas.microsoft.com/office/powerpoint/2010/main" xmlns="" val="4122743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AE57CAD-80A4-4D18-B109-D31A7D3BDC90}" type="slidenum">
              <a:rPr lang="en-US" altLang="zh-CN" smtClean="0"/>
              <a:pPr>
                <a:defRPr/>
              </a:pPr>
              <a:t>12</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AE57CAD-80A4-4D18-B109-D31A7D3BDC90}" type="slidenum">
              <a:rPr lang="en-US" altLang="zh-CN" smtClean="0"/>
              <a:pPr>
                <a:defRPr/>
              </a:pPr>
              <a:t>13</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5800" y="457200"/>
            <a:ext cx="7772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685800" y="1295400"/>
            <a:ext cx="77724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3.emf"/><Relationship Id="rId5" Type="http://schemas.openxmlformats.org/officeDocument/2006/relationships/image" Target="../media/image32.png"/><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20.xml"/><Relationship Id="rId7" Type="http://schemas.openxmlformats.org/officeDocument/2006/relationships/image" Target="../media/image36.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5.png"/><Relationship Id="rId5" Type="http://schemas.openxmlformats.org/officeDocument/2006/relationships/oleObject" Target="../embeddings/oleObject7.bin"/><Relationship Id="rId4" Type="http://schemas.openxmlformats.org/officeDocument/2006/relationships/oleObject" Target="../embeddings/oleObject6.bin"/><Relationship Id="rId9" Type="http://schemas.openxmlformats.org/officeDocument/2006/relationships/image" Target="../media/image33.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DSC08200.jpg"/>
          <p:cNvPicPr>
            <a:picLocks noChangeAspect="1"/>
          </p:cNvPicPr>
          <p:nvPr/>
        </p:nvPicPr>
        <p:blipFill>
          <a:blip r:embed="rId3" cstate="print"/>
          <a:srcRect/>
          <a:stretch>
            <a:fillRect/>
          </a:stretch>
        </p:blipFill>
        <p:spPr bwMode="auto">
          <a:xfrm>
            <a:off x="1588" y="0"/>
            <a:ext cx="9140825" cy="6858000"/>
          </a:xfrm>
          <a:prstGeom prst="rect">
            <a:avLst/>
          </a:prstGeom>
          <a:noFill/>
          <a:ln w="9525">
            <a:noFill/>
            <a:miter lim="800000"/>
            <a:headEnd/>
            <a:tailEnd/>
          </a:ln>
        </p:spPr>
      </p:pic>
      <p:sp>
        <p:nvSpPr>
          <p:cNvPr id="4099" name="Rectangle 20"/>
          <p:cNvSpPr>
            <a:spLocks noGrp="1" noChangeArrowheads="1"/>
          </p:cNvSpPr>
          <p:nvPr>
            <p:ph type="ctrTitle"/>
          </p:nvPr>
        </p:nvSpPr>
        <p:spPr>
          <a:xfrm>
            <a:off x="228600" y="1"/>
            <a:ext cx="8916988" cy="1485900"/>
          </a:xfrm>
        </p:spPr>
        <p:txBody>
          <a:bodyPr/>
          <a:lstStyle/>
          <a:p>
            <a:r>
              <a:rPr lang="en-US" altLang="zh-CN" sz="2800" b="1" dirty="0" smtClean="0">
                <a:solidFill>
                  <a:schemeClr val="bg1"/>
                </a:solidFill>
              </a:rPr>
              <a:t/>
            </a:r>
            <a:br>
              <a:rPr lang="en-US" altLang="zh-CN" sz="2800" b="1" dirty="0" smtClean="0">
                <a:solidFill>
                  <a:schemeClr val="bg1"/>
                </a:solidFill>
              </a:rPr>
            </a:br>
            <a:r>
              <a:rPr lang="en-US" altLang="zh-CN" sz="2600" b="1" dirty="0" smtClean="0">
                <a:solidFill>
                  <a:schemeClr val="bg1"/>
                </a:solidFill>
              </a:rPr>
              <a:t>Building a Conceptual Model for PM over Hong Kong:  A Weight-of-Evidence Approach to Evaluating </a:t>
            </a:r>
            <a:br>
              <a:rPr lang="en-US" altLang="zh-CN" sz="2600" b="1" dirty="0" smtClean="0">
                <a:solidFill>
                  <a:schemeClr val="bg1"/>
                </a:solidFill>
              </a:rPr>
            </a:br>
            <a:r>
              <a:rPr lang="en-US" altLang="zh-CN" sz="2600" b="1" dirty="0" smtClean="0">
                <a:solidFill>
                  <a:schemeClr val="bg1"/>
                </a:solidFill>
              </a:rPr>
              <a:t>Source Apportionment Results</a:t>
            </a:r>
            <a:r>
              <a:rPr lang="en-US" altLang="zh-CN" sz="2800" b="1" dirty="0" smtClean="0">
                <a:solidFill>
                  <a:schemeClr val="bg1"/>
                </a:solidFill>
              </a:rPr>
              <a:t/>
            </a:r>
            <a:br>
              <a:rPr lang="en-US" altLang="zh-CN" sz="2800" b="1" dirty="0" smtClean="0">
                <a:solidFill>
                  <a:schemeClr val="bg1"/>
                </a:solidFill>
              </a:rPr>
            </a:br>
            <a:endParaRPr lang="en-US" altLang="zh-CN" sz="2800" dirty="0" smtClean="0">
              <a:solidFill>
                <a:schemeClr val="bg1"/>
              </a:solidFill>
            </a:endParaRPr>
          </a:p>
        </p:txBody>
      </p:sp>
      <p:sp>
        <p:nvSpPr>
          <p:cNvPr id="4100" name="Rectangle 21"/>
          <p:cNvSpPr>
            <a:spLocks noGrp="1" noChangeArrowheads="1"/>
          </p:cNvSpPr>
          <p:nvPr>
            <p:ph type="subTitle" idx="1"/>
          </p:nvPr>
        </p:nvSpPr>
        <p:spPr>
          <a:xfrm>
            <a:off x="1109663" y="1585913"/>
            <a:ext cx="8032750" cy="2900384"/>
          </a:xfrm>
        </p:spPr>
        <p:txBody>
          <a:bodyPr/>
          <a:lstStyle/>
          <a:p>
            <a:pPr algn="r" eaLnBrk="1" hangingPunct="1"/>
            <a:r>
              <a:rPr lang="en-US" altLang="zh-CN" b="1" dirty="0" smtClean="0">
                <a:solidFill>
                  <a:srgbClr val="FFFF00"/>
                </a:solidFill>
              </a:rPr>
              <a:t>Jay Turner, Varun Yadav</a:t>
            </a:r>
          </a:p>
          <a:p>
            <a:pPr algn="r" eaLnBrk="1" hangingPunct="1"/>
            <a:r>
              <a:rPr lang="en-US" altLang="zh-CN" b="1" i="1" dirty="0" smtClean="0">
                <a:solidFill>
                  <a:srgbClr val="FFFF00"/>
                </a:solidFill>
              </a:rPr>
              <a:t>Washington University in St. Louis </a:t>
            </a:r>
            <a:endParaRPr lang="en-US" altLang="zh-CN" b="1" i="1" dirty="0" smtClean="0">
              <a:solidFill>
                <a:srgbClr val="FFFF00"/>
              </a:solidFill>
            </a:endParaRPr>
          </a:p>
          <a:p>
            <a:pPr algn="r" eaLnBrk="1" hangingPunct="1"/>
            <a:r>
              <a:rPr lang="en-US" altLang="zh-CN" b="1" dirty="0" smtClean="0">
                <a:solidFill>
                  <a:srgbClr val="FFFF00"/>
                </a:solidFill>
              </a:rPr>
              <a:t>Zibing </a:t>
            </a:r>
            <a:r>
              <a:rPr lang="en-US" altLang="zh-CN" b="1" dirty="0" smtClean="0">
                <a:solidFill>
                  <a:srgbClr val="FFFF00"/>
                </a:solidFill>
              </a:rPr>
              <a:t>Yuan,  Alexis Lau</a:t>
            </a:r>
          </a:p>
          <a:p>
            <a:pPr algn="r" eaLnBrk="1" hangingPunct="1"/>
            <a:r>
              <a:rPr lang="en-US" altLang="zh-CN" sz="1600" b="1" i="1" dirty="0" smtClean="0">
                <a:solidFill>
                  <a:srgbClr val="FFFF00"/>
                </a:solidFill>
              </a:rPr>
              <a:t>Hong Kong University of Science and Technology</a:t>
            </a:r>
          </a:p>
          <a:p>
            <a:pPr algn="r" eaLnBrk="1" hangingPunct="1"/>
            <a:r>
              <a:rPr lang="en-US" altLang="zh-CN" b="1" dirty="0" smtClean="0">
                <a:solidFill>
                  <a:srgbClr val="FFFF00"/>
                </a:solidFill>
              </a:rPr>
              <a:t>Peter Louie</a:t>
            </a:r>
            <a:endParaRPr lang="en-US" altLang="zh-CN" b="1" dirty="0" smtClean="0">
              <a:solidFill>
                <a:srgbClr val="FFFF00"/>
              </a:solidFill>
            </a:endParaRPr>
          </a:p>
          <a:p>
            <a:pPr algn="r" eaLnBrk="1" hangingPunct="1"/>
            <a:r>
              <a:rPr lang="en-US" altLang="zh-CN" sz="1600" b="1" i="1" dirty="0" smtClean="0">
                <a:solidFill>
                  <a:srgbClr val="FFFF00"/>
                </a:solidFill>
              </a:rPr>
              <a:t>Hong Kong Environmental Protection Department</a:t>
            </a:r>
            <a:endParaRPr lang="en-US" altLang="zh-CN" b="1" i="1" dirty="0" smtClean="0">
              <a:solidFill>
                <a:srgbClr val="FFFF00"/>
              </a:solidFill>
            </a:endParaRPr>
          </a:p>
        </p:txBody>
      </p:sp>
      <p:sp>
        <p:nvSpPr>
          <p:cNvPr id="4101" name="Rectangle 22"/>
          <p:cNvSpPr>
            <a:spLocks noChangeArrowheads="1"/>
          </p:cNvSpPr>
          <p:nvPr/>
        </p:nvSpPr>
        <p:spPr bwMode="auto">
          <a:xfrm>
            <a:off x="0" y="6400800"/>
            <a:ext cx="9144000" cy="457200"/>
          </a:xfrm>
          <a:prstGeom prst="rect">
            <a:avLst/>
          </a:prstGeom>
          <a:noFill/>
          <a:ln w="9525">
            <a:noFill/>
            <a:miter lim="800000"/>
            <a:headEnd/>
            <a:tailEnd/>
          </a:ln>
        </p:spPr>
        <p:txBody>
          <a:bodyPr/>
          <a:lstStyle/>
          <a:p>
            <a:pPr algn="r"/>
            <a:r>
              <a:rPr lang="en-US" altLang="zh-CN" sz="2000" b="1" dirty="0">
                <a:solidFill>
                  <a:schemeClr val="bg1"/>
                </a:solidFill>
                <a:latin typeface="Arial" charset="0"/>
              </a:rPr>
              <a:t>		           		</a:t>
            </a:r>
          </a:p>
        </p:txBody>
      </p:sp>
      <p:sp>
        <p:nvSpPr>
          <p:cNvPr id="6" name="Rectangle 22"/>
          <p:cNvSpPr>
            <a:spLocks noChangeArrowheads="1"/>
          </p:cNvSpPr>
          <p:nvPr/>
        </p:nvSpPr>
        <p:spPr bwMode="auto">
          <a:xfrm>
            <a:off x="0" y="5913832"/>
            <a:ext cx="4844955" cy="944168"/>
          </a:xfrm>
          <a:prstGeom prst="rect">
            <a:avLst/>
          </a:prstGeom>
          <a:noFill/>
          <a:ln w="9525">
            <a:noFill/>
            <a:miter lim="800000"/>
            <a:headEnd/>
            <a:tailEnd/>
          </a:ln>
        </p:spPr>
        <p:txBody>
          <a:bodyPr/>
          <a:lstStyle/>
          <a:p>
            <a:pPr>
              <a:spcBef>
                <a:spcPts val="200"/>
              </a:spcBef>
            </a:pPr>
            <a:r>
              <a:rPr lang="en-US" sz="1800" b="1" dirty="0" smtClean="0">
                <a:solidFill>
                  <a:srgbClr val="FFFF00"/>
                </a:solidFill>
                <a:latin typeface="+mj-lt"/>
              </a:rPr>
              <a:t>Air Quality Management</a:t>
            </a:r>
          </a:p>
          <a:p>
            <a:pPr>
              <a:spcBef>
                <a:spcPts val="200"/>
              </a:spcBef>
            </a:pPr>
            <a:r>
              <a:rPr lang="en-US" sz="1800" b="1" dirty="0" smtClean="0">
                <a:solidFill>
                  <a:srgbClr val="FFFF00"/>
                </a:solidFill>
                <a:latin typeface="+mj-lt"/>
              </a:rPr>
              <a:t>December 6-7, 2012</a:t>
            </a:r>
          </a:p>
          <a:p>
            <a:pPr>
              <a:spcBef>
                <a:spcPts val="200"/>
              </a:spcBef>
            </a:pPr>
            <a:r>
              <a:rPr lang="en-US" sz="1800" b="1" dirty="0" smtClean="0">
                <a:solidFill>
                  <a:srgbClr val="FFFF00"/>
                </a:solidFill>
                <a:latin typeface="+mj-lt"/>
              </a:rPr>
              <a:t>Mumbai, India</a:t>
            </a:r>
            <a:endParaRPr lang="en-US" sz="1800" b="1" dirty="0">
              <a:solidFill>
                <a:srgbClr val="FFFF00"/>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5184"/>
            <a:ext cx="7772400" cy="1110130"/>
          </a:xfrm>
        </p:spPr>
        <p:txBody>
          <a:bodyPr/>
          <a:lstStyle/>
          <a:p>
            <a:pPr algn="l"/>
            <a:r>
              <a:rPr lang="en-US" dirty="0" smtClean="0">
                <a:solidFill>
                  <a:schemeClr val="bg1"/>
                </a:solidFill>
              </a:rPr>
              <a:t>Hong Kong PM</a:t>
            </a:r>
            <a:r>
              <a:rPr lang="en-US" baseline="-25000" dirty="0" smtClean="0">
                <a:solidFill>
                  <a:schemeClr val="bg1"/>
                </a:solidFill>
              </a:rPr>
              <a:t>10</a:t>
            </a:r>
            <a:r>
              <a:rPr lang="en-US" dirty="0" smtClean="0">
                <a:solidFill>
                  <a:schemeClr val="bg1"/>
                </a:solidFill>
              </a:rPr>
              <a:t> </a:t>
            </a:r>
            <a:br>
              <a:rPr lang="en-US" dirty="0" smtClean="0">
                <a:solidFill>
                  <a:schemeClr val="bg1"/>
                </a:solidFill>
              </a:rPr>
            </a:br>
            <a:r>
              <a:rPr lang="en-US" dirty="0" smtClean="0">
                <a:solidFill>
                  <a:schemeClr val="bg1"/>
                </a:solidFill>
              </a:rPr>
              <a:t>Speciation Network</a:t>
            </a:r>
            <a:endParaRPr lang="en-US" baseline="-25000" dirty="0">
              <a:solidFill>
                <a:schemeClr val="bg1"/>
              </a:solidFill>
            </a:endParaRPr>
          </a:p>
        </p:txBody>
      </p:sp>
      <p:sp>
        <p:nvSpPr>
          <p:cNvPr id="3" name="Content Placeholder 2"/>
          <p:cNvSpPr>
            <a:spLocks noGrp="1"/>
          </p:cNvSpPr>
          <p:nvPr>
            <p:ph idx="1"/>
          </p:nvPr>
        </p:nvSpPr>
        <p:spPr>
          <a:xfrm>
            <a:off x="272961" y="1494971"/>
            <a:ext cx="8679976" cy="5050972"/>
          </a:xfrm>
        </p:spPr>
        <p:txBody>
          <a:bodyPr/>
          <a:lstStyle/>
          <a:p>
            <a:r>
              <a:rPr lang="en-US" sz="2600" dirty="0" smtClean="0">
                <a:solidFill>
                  <a:schemeClr val="bg1"/>
                </a:solidFill>
              </a:rPr>
              <a:t>Long time series (</a:t>
            </a:r>
            <a:r>
              <a:rPr lang="en-US" sz="2600" dirty="0" smtClean="0">
                <a:solidFill>
                  <a:schemeClr val="bg1"/>
                </a:solidFill>
              </a:rPr>
              <a:t>12+ </a:t>
            </a:r>
            <a:r>
              <a:rPr lang="en-US" sz="2600" dirty="0" smtClean="0">
                <a:solidFill>
                  <a:schemeClr val="bg1"/>
                </a:solidFill>
              </a:rPr>
              <a:t>years)</a:t>
            </a:r>
          </a:p>
          <a:p>
            <a:r>
              <a:rPr lang="en-US" sz="2600" dirty="0" smtClean="0">
                <a:solidFill>
                  <a:schemeClr val="bg1"/>
                </a:solidFill>
              </a:rPr>
              <a:t>High volume sampler</a:t>
            </a:r>
          </a:p>
          <a:p>
            <a:pPr lvl="1"/>
            <a:r>
              <a:rPr lang="en-US" sz="2600" dirty="0" smtClean="0">
                <a:solidFill>
                  <a:schemeClr val="bg1"/>
                </a:solidFill>
              </a:rPr>
              <a:t>Measurement artifacts for 			   nitrate and organic carbon</a:t>
            </a:r>
          </a:p>
          <a:p>
            <a:r>
              <a:rPr lang="en-US" sz="2600" dirty="0" smtClean="0">
                <a:solidFill>
                  <a:schemeClr val="bg1"/>
                </a:solidFill>
              </a:rPr>
              <a:t>1-in-6 day 24-hour integrated </a:t>
            </a:r>
            <a:r>
              <a:rPr lang="en-US" sz="2600" dirty="0" smtClean="0">
                <a:solidFill>
                  <a:schemeClr val="bg1"/>
                </a:solidFill>
              </a:rPr>
              <a:t>	                         samples</a:t>
            </a:r>
            <a:endParaRPr lang="en-US" sz="2600" dirty="0" smtClean="0">
              <a:solidFill>
                <a:schemeClr val="bg1"/>
              </a:solidFill>
            </a:endParaRPr>
          </a:p>
          <a:p>
            <a:pPr lvl="1"/>
            <a:r>
              <a:rPr lang="en-US" sz="2600" dirty="0" smtClean="0">
                <a:solidFill>
                  <a:srgbClr val="FFFF00"/>
                </a:solidFill>
              </a:rPr>
              <a:t>Seven sites routinely operated since 1998 </a:t>
            </a:r>
            <a:r>
              <a:rPr lang="en-US" sz="2600" dirty="0" smtClean="0">
                <a:solidFill>
                  <a:schemeClr val="bg1"/>
                </a:solidFill>
              </a:rPr>
              <a:t>(additional sites for portions of this time period)</a:t>
            </a:r>
          </a:p>
          <a:p>
            <a:r>
              <a:rPr lang="en-US" sz="2600" dirty="0" smtClean="0">
                <a:solidFill>
                  <a:schemeClr val="bg1"/>
                </a:solidFill>
              </a:rPr>
              <a:t>Sampling </a:t>
            </a:r>
            <a:r>
              <a:rPr lang="en-US" sz="2600" dirty="0" smtClean="0">
                <a:solidFill>
                  <a:schemeClr val="bg1"/>
                </a:solidFill>
              </a:rPr>
              <a:t>not synchronized </a:t>
            </a:r>
            <a:r>
              <a:rPr lang="en-US" sz="2600" dirty="0" smtClean="0">
                <a:solidFill>
                  <a:schemeClr val="bg1"/>
                </a:solidFill>
              </a:rPr>
              <a:t>across </a:t>
            </a:r>
            <a:r>
              <a:rPr lang="en-US" sz="2600" dirty="0" smtClean="0">
                <a:solidFill>
                  <a:schemeClr val="bg1"/>
                </a:solidFill>
              </a:rPr>
              <a:t>sites</a:t>
            </a:r>
          </a:p>
          <a:p>
            <a:pPr lvl="1">
              <a:buFontTx/>
              <a:buChar char="-"/>
            </a:pPr>
            <a:r>
              <a:rPr lang="en-US" sz="2600" dirty="0" smtClean="0">
                <a:solidFill>
                  <a:schemeClr val="bg1"/>
                </a:solidFill>
              </a:rPr>
              <a:t>Can’t assess day-specific spatial variability</a:t>
            </a:r>
          </a:p>
          <a:p>
            <a:pPr lvl="1">
              <a:buFontTx/>
              <a:buChar char="-"/>
            </a:pPr>
            <a:r>
              <a:rPr lang="en-US" sz="2600" dirty="0" smtClean="0">
                <a:solidFill>
                  <a:schemeClr val="bg1"/>
                </a:solidFill>
              </a:rPr>
              <a:t>Can construct a daily time series for Hong Kong region, at least for regional scale components</a:t>
            </a:r>
          </a:p>
          <a:p>
            <a:endParaRPr lang="en-US" sz="2600" dirty="0">
              <a:solidFill>
                <a:schemeClr val="bg1"/>
              </a:solidFill>
            </a:endParaRPr>
          </a:p>
        </p:txBody>
      </p:sp>
      <p:pic>
        <p:nvPicPr>
          <p:cNvPr id="4" name="Picture 4"/>
          <p:cNvPicPr>
            <a:picLocks noChangeAspect="1" noChangeArrowheads="1"/>
          </p:cNvPicPr>
          <p:nvPr/>
        </p:nvPicPr>
        <p:blipFill>
          <a:blip r:embed="rId3" cstate="print"/>
          <a:srcRect/>
          <a:stretch>
            <a:fillRect/>
          </a:stretch>
        </p:blipFill>
        <p:spPr bwMode="auto">
          <a:xfrm rot="5400000">
            <a:off x="5515298" y="505680"/>
            <a:ext cx="4145280" cy="31089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3400" dirty="0" smtClean="0">
                <a:solidFill>
                  <a:schemeClr val="bg1"/>
                </a:solidFill>
              </a:rPr>
              <a:t>Hong Kong PM</a:t>
            </a:r>
            <a:r>
              <a:rPr lang="en-US" sz="3400" baseline="-25000" dirty="0" smtClean="0">
                <a:solidFill>
                  <a:schemeClr val="bg1"/>
                </a:solidFill>
              </a:rPr>
              <a:t>10</a:t>
            </a:r>
            <a:r>
              <a:rPr lang="en-US" sz="3400" dirty="0" smtClean="0">
                <a:solidFill>
                  <a:schemeClr val="bg1"/>
                </a:solidFill>
              </a:rPr>
              <a:t> Speciation Network</a:t>
            </a:r>
            <a:endParaRPr lang="en-US" sz="3400" dirty="0">
              <a:solidFill>
                <a:schemeClr val="bg1"/>
              </a:solidFill>
            </a:endParaRPr>
          </a:p>
        </p:txBody>
      </p:sp>
      <p:sp>
        <p:nvSpPr>
          <p:cNvPr id="1382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 name="Group 5"/>
          <p:cNvGrpSpPr/>
          <p:nvPr/>
        </p:nvGrpSpPr>
        <p:grpSpPr>
          <a:xfrm>
            <a:off x="887105" y="1070082"/>
            <a:ext cx="7557975" cy="5467196"/>
            <a:chOff x="887105" y="1070082"/>
            <a:chExt cx="7557975" cy="5467196"/>
          </a:xfrm>
        </p:grpSpPr>
        <p:pic>
          <p:nvPicPr>
            <p:cNvPr id="143363" name="图片 3"/>
            <p:cNvPicPr>
              <a:picLocks noChangeAspect="1" noChangeArrowheads="1"/>
            </p:cNvPicPr>
            <p:nvPr/>
          </p:nvPicPr>
          <p:blipFill>
            <a:blip r:embed="rId2" cstate="print"/>
            <a:srcRect/>
            <a:stretch>
              <a:fillRect/>
            </a:stretch>
          </p:blipFill>
          <p:spPr bwMode="auto">
            <a:xfrm>
              <a:off x="887105" y="1070082"/>
              <a:ext cx="7557975" cy="5467196"/>
            </a:xfrm>
            <a:prstGeom prst="rect">
              <a:avLst/>
            </a:prstGeom>
            <a:noFill/>
            <a:ln w="9525">
              <a:noFill/>
              <a:miter lim="800000"/>
              <a:headEnd/>
              <a:tailEnd/>
            </a:ln>
          </p:spPr>
        </p:pic>
        <p:pic>
          <p:nvPicPr>
            <p:cNvPr id="5" name="图片 3"/>
            <p:cNvPicPr>
              <a:picLocks noChangeAspect="1" noChangeArrowheads="1"/>
            </p:cNvPicPr>
            <p:nvPr/>
          </p:nvPicPr>
          <p:blipFill>
            <a:blip r:embed="rId2" cstate="print"/>
            <a:srcRect l="5062" t="28047" r="91119" b="63106"/>
            <a:stretch>
              <a:fillRect/>
            </a:stretch>
          </p:blipFill>
          <p:spPr bwMode="auto">
            <a:xfrm>
              <a:off x="1685928" y="3725839"/>
              <a:ext cx="1412114" cy="464024"/>
            </a:xfrm>
            <a:prstGeom prst="rect">
              <a:avLst/>
            </a:prstGeom>
            <a:noFill/>
            <a:ln w="9525">
              <a:noFill/>
              <a:miter lim="800000"/>
              <a:headEnd/>
              <a:tailEnd/>
            </a:ln>
          </p:spPr>
        </p:pic>
      </p:grpSp>
    </p:spTree>
    <p:extLst>
      <p:ext uri="{BB962C8B-B14F-4D97-AF65-F5344CB8AC3E}">
        <p14:creationId xmlns:p14="http://schemas.microsoft.com/office/powerpoint/2010/main" xmlns="" val="2005461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solidFill>
                  <a:schemeClr val="bg1"/>
                </a:solidFill>
              </a:rPr>
              <a:t>Modeling Tools – This Study</a:t>
            </a:r>
          </a:p>
        </p:txBody>
      </p:sp>
      <p:sp>
        <p:nvSpPr>
          <p:cNvPr id="23555" name="Content Placeholder 2"/>
          <p:cNvSpPr>
            <a:spLocks noGrp="1"/>
          </p:cNvSpPr>
          <p:nvPr>
            <p:ph idx="1"/>
          </p:nvPr>
        </p:nvSpPr>
        <p:spPr/>
        <p:txBody>
          <a:bodyPr/>
          <a:lstStyle/>
          <a:p>
            <a:pPr>
              <a:spcBef>
                <a:spcPts val="1200"/>
              </a:spcBef>
              <a:buNone/>
            </a:pPr>
            <a:r>
              <a:rPr lang="en-US" sz="2800" dirty="0" smtClean="0">
                <a:solidFill>
                  <a:schemeClr val="bg1"/>
                </a:solidFill>
              </a:rPr>
              <a:t>Multivariate Factor Analysis Models</a:t>
            </a:r>
          </a:p>
          <a:p>
            <a:pPr lvl="1">
              <a:spcBef>
                <a:spcPts val="1200"/>
              </a:spcBef>
            </a:pPr>
            <a:r>
              <a:rPr lang="en-US" sz="2600" dirty="0" smtClean="0">
                <a:solidFill>
                  <a:schemeClr val="bg1"/>
                </a:solidFill>
              </a:rPr>
              <a:t>Positive Matrix Factorization (</a:t>
            </a:r>
            <a:r>
              <a:rPr lang="en-US" sz="2600" b="1" dirty="0" smtClean="0">
                <a:solidFill>
                  <a:schemeClr val="bg1"/>
                </a:solidFill>
              </a:rPr>
              <a:t>PMF</a:t>
            </a:r>
            <a:r>
              <a:rPr lang="en-US" sz="2600" dirty="0" smtClean="0">
                <a:solidFill>
                  <a:schemeClr val="bg1"/>
                </a:solidFill>
              </a:rPr>
              <a:t>)</a:t>
            </a:r>
          </a:p>
          <a:p>
            <a:pPr lvl="1">
              <a:spcBef>
                <a:spcPts val="1200"/>
              </a:spcBef>
            </a:pPr>
            <a:r>
              <a:rPr lang="en-US" sz="2600" dirty="0" smtClean="0">
                <a:solidFill>
                  <a:schemeClr val="bg1"/>
                </a:solidFill>
              </a:rPr>
              <a:t>Principal Components Analysis (PCA) with Absolute Principle Components Scores (APCS)</a:t>
            </a:r>
          </a:p>
          <a:p>
            <a:pPr lvl="2">
              <a:spcBef>
                <a:spcPts val="1200"/>
              </a:spcBef>
            </a:pPr>
            <a:r>
              <a:rPr lang="en-US" sz="2600" dirty="0" smtClean="0">
                <a:solidFill>
                  <a:schemeClr val="bg1"/>
                </a:solidFill>
              </a:rPr>
              <a:t>Absolute Principle Components Analysis (</a:t>
            </a:r>
            <a:r>
              <a:rPr lang="en-US" sz="2600" b="1" dirty="0" smtClean="0">
                <a:solidFill>
                  <a:schemeClr val="bg1"/>
                </a:solidFill>
              </a:rPr>
              <a:t>APCA</a:t>
            </a:r>
            <a:r>
              <a:rPr lang="en-US" sz="2600" dirty="0" smtClean="0">
                <a:solidFill>
                  <a:schemeClr val="bg1"/>
                </a:solidFill>
              </a:rPr>
              <a:t>)</a:t>
            </a:r>
          </a:p>
          <a:p>
            <a:pPr lvl="1">
              <a:spcBef>
                <a:spcPts val="1200"/>
              </a:spcBef>
            </a:pPr>
            <a:r>
              <a:rPr lang="en-US" sz="2600" b="1" dirty="0" err="1" smtClean="0">
                <a:solidFill>
                  <a:schemeClr val="bg1"/>
                </a:solidFill>
              </a:rPr>
              <a:t>Unmix</a:t>
            </a:r>
            <a:endParaRPr lang="en-US" sz="2600" b="1" dirty="0" smtClean="0">
              <a:solidFill>
                <a:schemeClr val="bg1"/>
              </a:solidFill>
            </a:endParaRPr>
          </a:p>
          <a:p>
            <a:pPr>
              <a:spcBef>
                <a:spcPts val="1200"/>
              </a:spcBef>
              <a:buNone/>
            </a:pPr>
            <a:r>
              <a:rPr lang="en-US" sz="2800" dirty="0" smtClean="0">
                <a:solidFill>
                  <a:schemeClr val="bg1"/>
                </a:solidFill>
              </a:rPr>
              <a:t>Other Multivariate Models</a:t>
            </a:r>
          </a:p>
          <a:p>
            <a:pPr lvl="1">
              <a:spcBef>
                <a:spcPts val="1200"/>
              </a:spcBef>
            </a:pPr>
            <a:r>
              <a:rPr lang="en-US" sz="2600" dirty="0" smtClean="0">
                <a:solidFill>
                  <a:schemeClr val="bg1"/>
                </a:solidFill>
              </a:rPr>
              <a:t>Chemical Mass Balance (</a:t>
            </a:r>
            <a:r>
              <a:rPr lang="en-US" sz="2600" b="1" dirty="0" smtClean="0">
                <a:solidFill>
                  <a:schemeClr val="bg1"/>
                </a:solidFill>
              </a:rPr>
              <a:t>CMB</a:t>
            </a:r>
            <a:r>
              <a:rPr lang="en-US" sz="2600" dirty="0" smtClean="0">
                <a:solidFill>
                  <a:schemeClr val="bg1"/>
                </a:solidFill>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1585913"/>
            <a:ext cx="9144000" cy="48863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Title 1"/>
          <p:cNvSpPr>
            <a:spLocks noGrp="1"/>
          </p:cNvSpPr>
          <p:nvPr>
            <p:ph type="title"/>
          </p:nvPr>
        </p:nvSpPr>
        <p:spPr/>
        <p:txBody>
          <a:bodyPr/>
          <a:lstStyle/>
          <a:p>
            <a:r>
              <a:rPr lang="en-US" b="1" dirty="0" smtClean="0">
                <a:solidFill>
                  <a:schemeClr val="bg1"/>
                </a:solidFill>
              </a:rPr>
              <a:t>Source Apportionment - Steps</a:t>
            </a:r>
          </a:p>
        </p:txBody>
      </p:sp>
      <p:sp>
        <p:nvSpPr>
          <p:cNvPr id="4" name="Rectangle 3"/>
          <p:cNvSpPr/>
          <p:nvPr/>
        </p:nvSpPr>
        <p:spPr>
          <a:xfrm>
            <a:off x="82550" y="2101850"/>
            <a:ext cx="1173163" cy="1023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rPr>
              <a:t>Collection</a:t>
            </a:r>
          </a:p>
        </p:txBody>
      </p:sp>
      <p:sp>
        <p:nvSpPr>
          <p:cNvPr id="5" name="Rectangle 4"/>
          <p:cNvSpPr/>
          <p:nvPr/>
        </p:nvSpPr>
        <p:spPr>
          <a:xfrm>
            <a:off x="1462088" y="2103438"/>
            <a:ext cx="1174750" cy="1023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rPr>
              <a:t>Validation</a:t>
            </a:r>
          </a:p>
        </p:txBody>
      </p:sp>
      <p:sp>
        <p:nvSpPr>
          <p:cNvPr id="6" name="Rectangle 5"/>
          <p:cNvSpPr/>
          <p:nvPr/>
        </p:nvSpPr>
        <p:spPr>
          <a:xfrm>
            <a:off x="2857500" y="2106613"/>
            <a:ext cx="1173163" cy="1023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rPr>
              <a:t>Exploration</a:t>
            </a:r>
          </a:p>
        </p:txBody>
      </p:sp>
      <p:sp>
        <p:nvSpPr>
          <p:cNvPr id="7" name="Rectangle 6"/>
          <p:cNvSpPr/>
          <p:nvPr/>
        </p:nvSpPr>
        <p:spPr>
          <a:xfrm>
            <a:off x="3937000" y="3678238"/>
            <a:ext cx="1174750" cy="1023937"/>
          </a:xfrm>
          <a:prstGeom prst="rect">
            <a:avLst/>
          </a:prstGeom>
          <a:solidFill>
            <a:srgbClr val="FFFF2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rPr>
              <a:t>Data Conditioning</a:t>
            </a:r>
          </a:p>
        </p:txBody>
      </p:sp>
      <p:sp>
        <p:nvSpPr>
          <p:cNvPr id="8" name="Rectangle 7"/>
          <p:cNvSpPr/>
          <p:nvPr/>
        </p:nvSpPr>
        <p:spPr>
          <a:xfrm>
            <a:off x="5303838" y="3667125"/>
            <a:ext cx="1174750" cy="1023938"/>
          </a:xfrm>
          <a:prstGeom prst="rect">
            <a:avLst/>
          </a:prstGeom>
          <a:solidFill>
            <a:srgbClr val="FFFF2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rPr>
              <a:t>Model Execution</a:t>
            </a:r>
          </a:p>
        </p:txBody>
      </p:sp>
      <p:sp>
        <p:nvSpPr>
          <p:cNvPr id="9" name="Rectangle 8"/>
          <p:cNvSpPr/>
          <p:nvPr/>
        </p:nvSpPr>
        <p:spPr>
          <a:xfrm>
            <a:off x="6073775" y="5264150"/>
            <a:ext cx="1346200" cy="10223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rPr>
              <a:t>Evaluation</a:t>
            </a:r>
          </a:p>
        </p:txBody>
      </p:sp>
      <p:sp>
        <p:nvSpPr>
          <p:cNvPr id="10" name="Rectangle 9"/>
          <p:cNvSpPr/>
          <p:nvPr/>
        </p:nvSpPr>
        <p:spPr>
          <a:xfrm>
            <a:off x="7626350" y="5251450"/>
            <a:ext cx="1395413" cy="102393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rPr>
              <a:t>Interpretation</a:t>
            </a:r>
          </a:p>
        </p:txBody>
      </p:sp>
      <p:cxnSp>
        <p:nvCxnSpPr>
          <p:cNvPr id="12" name="Straight Arrow Connector 11"/>
          <p:cNvCxnSpPr>
            <a:stCxn id="4" idx="3"/>
            <a:endCxn id="5" idx="1"/>
          </p:cNvCxnSpPr>
          <p:nvPr/>
        </p:nvCxnSpPr>
        <p:spPr>
          <a:xfrm>
            <a:off x="1255713" y="2613025"/>
            <a:ext cx="206375"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636838" y="2601913"/>
            <a:ext cx="206375"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108575" y="4200525"/>
            <a:ext cx="207963"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429500" y="5797550"/>
            <a:ext cx="206375"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643313" y="4203700"/>
            <a:ext cx="282575"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flipH="1">
            <a:off x="3643313" y="2605088"/>
            <a:ext cx="401637" cy="1611312"/>
          </a:xfrm>
          <a:prstGeom prst="bentConnector4">
            <a:avLst>
              <a:gd name="adj1" fmla="val -74145"/>
              <a:gd name="adj2" fmla="val 47249"/>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Elbow Connector 30"/>
          <p:cNvCxnSpPr>
            <a:stCxn id="8" idx="3"/>
          </p:cNvCxnSpPr>
          <p:nvPr/>
        </p:nvCxnSpPr>
        <p:spPr>
          <a:xfrm flipH="1">
            <a:off x="5800725" y="4178300"/>
            <a:ext cx="677863" cy="1676400"/>
          </a:xfrm>
          <a:prstGeom prst="bentConnector4">
            <a:avLst>
              <a:gd name="adj1" fmla="val -33722"/>
              <a:gd name="adj2" fmla="val 4898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5789613" y="5843588"/>
            <a:ext cx="280987"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3975" y="1911350"/>
            <a:ext cx="398621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706563" y="1582738"/>
            <a:ext cx="661987" cy="400050"/>
          </a:xfrm>
          <a:prstGeom prst="rect">
            <a:avLst/>
          </a:prstGeom>
          <a:noFill/>
        </p:spPr>
        <p:txBody>
          <a:bodyPr wrap="none">
            <a:spAutoFit/>
          </a:bodyPr>
          <a:lstStyle/>
          <a:p>
            <a:pPr>
              <a:defRPr/>
            </a:pPr>
            <a:r>
              <a:rPr lang="en-US" sz="2000" i="1" dirty="0">
                <a:solidFill>
                  <a:srgbClr val="FF0000"/>
                </a:solidFill>
                <a:latin typeface="+mn-lt"/>
              </a:rPr>
              <a:t>data</a:t>
            </a:r>
          </a:p>
        </p:txBody>
      </p:sp>
      <p:cxnSp>
        <p:nvCxnSpPr>
          <p:cNvPr id="45" name="Straight Connector 44"/>
          <p:cNvCxnSpPr/>
          <p:nvPr/>
        </p:nvCxnSpPr>
        <p:spPr>
          <a:xfrm flipV="1">
            <a:off x="3957638" y="3506788"/>
            <a:ext cx="2525712" cy="142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694238" y="3195638"/>
            <a:ext cx="1216025" cy="400050"/>
          </a:xfrm>
          <a:prstGeom prst="rect">
            <a:avLst/>
          </a:prstGeom>
          <a:noFill/>
        </p:spPr>
        <p:txBody>
          <a:bodyPr>
            <a:spAutoFit/>
          </a:bodyPr>
          <a:lstStyle/>
          <a:p>
            <a:pPr>
              <a:defRPr/>
            </a:pPr>
            <a:r>
              <a:rPr lang="en-US" sz="2000" i="1" dirty="0">
                <a:solidFill>
                  <a:srgbClr val="FF0000"/>
                </a:solidFill>
                <a:latin typeface="+mn-lt"/>
              </a:rPr>
              <a:t>modeling</a:t>
            </a:r>
          </a:p>
        </p:txBody>
      </p:sp>
      <p:cxnSp>
        <p:nvCxnSpPr>
          <p:cNvPr id="49" name="Straight Connector 48"/>
          <p:cNvCxnSpPr/>
          <p:nvPr/>
        </p:nvCxnSpPr>
        <p:spPr>
          <a:xfrm flipV="1">
            <a:off x="6142038" y="5092700"/>
            <a:ext cx="2827337" cy="25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826250" y="4781550"/>
            <a:ext cx="1617663" cy="400050"/>
          </a:xfrm>
          <a:prstGeom prst="rect">
            <a:avLst/>
          </a:prstGeom>
          <a:noFill/>
        </p:spPr>
        <p:txBody>
          <a:bodyPr wrap="square">
            <a:spAutoFit/>
          </a:bodyPr>
          <a:lstStyle/>
          <a:p>
            <a:pPr>
              <a:defRPr/>
            </a:pPr>
            <a:r>
              <a:rPr lang="en-US" sz="2000" i="1" dirty="0">
                <a:solidFill>
                  <a:srgbClr val="FF0000"/>
                </a:solidFill>
                <a:latin typeface="+mn-lt"/>
              </a:rPr>
              <a:t>assessment</a:t>
            </a:r>
          </a:p>
        </p:txBody>
      </p:sp>
      <p:sp>
        <p:nvSpPr>
          <p:cNvPr id="25" name="Slide Number Placeholder 24"/>
          <p:cNvSpPr>
            <a:spLocks noGrp="1"/>
          </p:cNvSpPr>
          <p:nvPr>
            <p:ph type="sldNum" sz="quarter" idx="4294967295"/>
          </p:nvPr>
        </p:nvSpPr>
        <p:spPr>
          <a:xfrm>
            <a:off x="6553200" y="6248400"/>
            <a:ext cx="1905000" cy="457200"/>
          </a:xfrm>
          <a:prstGeom prst="rect">
            <a:avLst/>
          </a:prstGeom>
        </p:spPr>
        <p:txBody>
          <a:bodyPr/>
          <a:lstStyle/>
          <a:p>
            <a:pPr>
              <a:defRPr/>
            </a:pPr>
            <a:fld id="{B20103F5-B0C4-4386-A9FA-B7FAD18D919F}" type="slidenum">
              <a:rPr lang="en-US" altLang="zh-CN" smtClean="0"/>
              <a:pPr>
                <a:defRPr/>
              </a:pPr>
              <a:t>13</a:t>
            </a:fld>
            <a:endParaRPr lang="en-US" altLang="zh-C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1585913"/>
            <a:ext cx="9144000" cy="48863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Title 1"/>
          <p:cNvSpPr>
            <a:spLocks noGrp="1"/>
          </p:cNvSpPr>
          <p:nvPr>
            <p:ph type="title"/>
          </p:nvPr>
        </p:nvSpPr>
        <p:spPr>
          <a:xfrm>
            <a:off x="0" y="457200"/>
            <a:ext cx="9144000" cy="762000"/>
          </a:xfrm>
        </p:spPr>
        <p:txBody>
          <a:bodyPr/>
          <a:lstStyle/>
          <a:p>
            <a:r>
              <a:rPr lang="en-US" b="1" dirty="0" smtClean="0">
                <a:solidFill>
                  <a:schemeClr val="bg1"/>
                </a:solidFill>
              </a:rPr>
              <a:t>Source Apportionment – This Study</a:t>
            </a:r>
          </a:p>
        </p:txBody>
      </p:sp>
      <p:sp>
        <p:nvSpPr>
          <p:cNvPr id="4" name="Rectangle 3"/>
          <p:cNvSpPr/>
          <p:nvPr/>
        </p:nvSpPr>
        <p:spPr>
          <a:xfrm>
            <a:off x="82550" y="2101850"/>
            <a:ext cx="1173163" cy="1023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rPr>
              <a:t>Collection</a:t>
            </a:r>
          </a:p>
        </p:txBody>
      </p:sp>
      <p:sp>
        <p:nvSpPr>
          <p:cNvPr id="5" name="Rectangle 4"/>
          <p:cNvSpPr/>
          <p:nvPr/>
        </p:nvSpPr>
        <p:spPr>
          <a:xfrm>
            <a:off x="1462088" y="2103438"/>
            <a:ext cx="1174750" cy="1023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rPr>
              <a:t>Validation</a:t>
            </a:r>
          </a:p>
        </p:txBody>
      </p:sp>
      <p:sp>
        <p:nvSpPr>
          <p:cNvPr id="6" name="Rectangle 5"/>
          <p:cNvSpPr/>
          <p:nvPr/>
        </p:nvSpPr>
        <p:spPr>
          <a:xfrm>
            <a:off x="2857500" y="2106613"/>
            <a:ext cx="1173163" cy="1023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rPr>
              <a:t>Exploration</a:t>
            </a:r>
          </a:p>
        </p:txBody>
      </p:sp>
      <p:sp>
        <p:nvSpPr>
          <p:cNvPr id="7" name="Rectangle 6"/>
          <p:cNvSpPr/>
          <p:nvPr/>
        </p:nvSpPr>
        <p:spPr>
          <a:xfrm>
            <a:off x="3937000" y="3678238"/>
            <a:ext cx="1174750" cy="1023937"/>
          </a:xfrm>
          <a:prstGeom prst="rect">
            <a:avLst/>
          </a:prstGeom>
          <a:solidFill>
            <a:srgbClr val="FFFF2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rPr>
              <a:t>Data Conditioning</a:t>
            </a:r>
          </a:p>
        </p:txBody>
      </p:sp>
      <p:sp>
        <p:nvSpPr>
          <p:cNvPr id="8" name="Rectangle 7"/>
          <p:cNvSpPr/>
          <p:nvPr/>
        </p:nvSpPr>
        <p:spPr>
          <a:xfrm>
            <a:off x="5303838" y="3667125"/>
            <a:ext cx="1174750" cy="1023938"/>
          </a:xfrm>
          <a:prstGeom prst="rect">
            <a:avLst/>
          </a:prstGeom>
          <a:solidFill>
            <a:srgbClr val="FFFF2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rPr>
              <a:t>Model Execution</a:t>
            </a:r>
          </a:p>
        </p:txBody>
      </p:sp>
      <p:sp>
        <p:nvSpPr>
          <p:cNvPr id="9" name="Rectangle 8"/>
          <p:cNvSpPr/>
          <p:nvPr/>
        </p:nvSpPr>
        <p:spPr>
          <a:xfrm>
            <a:off x="6073775" y="5264150"/>
            <a:ext cx="1346200" cy="10223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rPr>
              <a:t>Evaluation</a:t>
            </a:r>
          </a:p>
        </p:txBody>
      </p:sp>
      <p:sp>
        <p:nvSpPr>
          <p:cNvPr id="10" name="Rectangle 9"/>
          <p:cNvSpPr/>
          <p:nvPr/>
        </p:nvSpPr>
        <p:spPr>
          <a:xfrm>
            <a:off x="7626350" y="5251450"/>
            <a:ext cx="1395413" cy="102393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rPr>
              <a:t>Interpretation</a:t>
            </a:r>
          </a:p>
        </p:txBody>
      </p:sp>
      <p:cxnSp>
        <p:nvCxnSpPr>
          <p:cNvPr id="12" name="Straight Arrow Connector 11"/>
          <p:cNvCxnSpPr>
            <a:stCxn id="4" idx="3"/>
            <a:endCxn id="5" idx="1"/>
          </p:cNvCxnSpPr>
          <p:nvPr/>
        </p:nvCxnSpPr>
        <p:spPr>
          <a:xfrm>
            <a:off x="1255713" y="2613025"/>
            <a:ext cx="206375"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636838" y="2601913"/>
            <a:ext cx="206375"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108575" y="4200525"/>
            <a:ext cx="207963"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429500" y="5797550"/>
            <a:ext cx="206375"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643313" y="4203700"/>
            <a:ext cx="282575"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flipH="1">
            <a:off x="3643313" y="2605088"/>
            <a:ext cx="401637" cy="1611312"/>
          </a:xfrm>
          <a:prstGeom prst="bentConnector4">
            <a:avLst>
              <a:gd name="adj1" fmla="val -74145"/>
              <a:gd name="adj2" fmla="val 47249"/>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Elbow Connector 30"/>
          <p:cNvCxnSpPr>
            <a:stCxn id="8" idx="3"/>
          </p:cNvCxnSpPr>
          <p:nvPr/>
        </p:nvCxnSpPr>
        <p:spPr>
          <a:xfrm flipH="1">
            <a:off x="5800725" y="4178300"/>
            <a:ext cx="677863" cy="1676400"/>
          </a:xfrm>
          <a:prstGeom prst="bentConnector4">
            <a:avLst>
              <a:gd name="adj1" fmla="val -33722"/>
              <a:gd name="adj2" fmla="val 4898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5789613" y="5843588"/>
            <a:ext cx="280987"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3975" y="1911350"/>
            <a:ext cx="398621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706563" y="1582738"/>
            <a:ext cx="661987" cy="400050"/>
          </a:xfrm>
          <a:prstGeom prst="rect">
            <a:avLst/>
          </a:prstGeom>
          <a:noFill/>
        </p:spPr>
        <p:txBody>
          <a:bodyPr wrap="none">
            <a:spAutoFit/>
          </a:bodyPr>
          <a:lstStyle/>
          <a:p>
            <a:pPr>
              <a:defRPr/>
            </a:pPr>
            <a:r>
              <a:rPr lang="en-US" sz="2000" i="1" dirty="0">
                <a:solidFill>
                  <a:srgbClr val="FF0000"/>
                </a:solidFill>
                <a:latin typeface="+mn-lt"/>
              </a:rPr>
              <a:t>data</a:t>
            </a:r>
          </a:p>
        </p:txBody>
      </p:sp>
      <p:cxnSp>
        <p:nvCxnSpPr>
          <p:cNvPr id="45" name="Straight Connector 44"/>
          <p:cNvCxnSpPr/>
          <p:nvPr/>
        </p:nvCxnSpPr>
        <p:spPr>
          <a:xfrm flipV="1">
            <a:off x="3957638" y="3506788"/>
            <a:ext cx="2525712" cy="142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694238" y="3195638"/>
            <a:ext cx="1216025" cy="400050"/>
          </a:xfrm>
          <a:prstGeom prst="rect">
            <a:avLst/>
          </a:prstGeom>
          <a:noFill/>
        </p:spPr>
        <p:txBody>
          <a:bodyPr>
            <a:spAutoFit/>
          </a:bodyPr>
          <a:lstStyle/>
          <a:p>
            <a:pPr>
              <a:defRPr/>
            </a:pPr>
            <a:r>
              <a:rPr lang="en-US" sz="2000" i="1" dirty="0">
                <a:solidFill>
                  <a:srgbClr val="FF0000"/>
                </a:solidFill>
                <a:latin typeface="+mn-lt"/>
              </a:rPr>
              <a:t>modeling</a:t>
            </a:r>
          </a:p>
        </p:txBody>
      </p:sp>
      <p:cxnSp>
        <p:nvCxnSpPr>
          <p:cNvPr id="49" name="Straight Connector 48"/>
          <p:cNvCxnSpPr/>
          <p:nvPr/>
        </p:nvCxnSpPr>
        <p:spPr>
          <a:xfrm flipV="1">
            <a:off x="6142038" y="5092700"/>
            <a:ext cx="2827337" cy="25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826250" y="4781550"/>
            <a:ext cx="1731963" cy="400050"/>
          </a:xfrm>
          <a:prstGeom prst="rect">
            <a:avLst/>
          </a:prstGeom>
          <a:noFill/>
        </p:spPr>
        <p:txBody>
          <a:bodyPr wrap="square">
            <a:spAutoFit/>
          </a:bodyPr>
          <a:lstStyle/>
          <a:p>
            <a:pPr>
              <a:defRPr/>
            </a:pPr>
            <a:r>
              <a:rPr lang="en-US" sz="2000" i="1" dirty="0">
                <a:solidFill>
                  <a:srgbClr val="FF0000"/>
                </a:solidFill>
                <a:latin typeface="+mn-lt"/>
              </a:rPr>
              <a:t>assessment</a:t>
            </a:r>
          </a:p>
        </p:txBody>
      </p:sp>
      <p:sp>
        <p:nvSpPr>
          <p:cNvPr id="25" name="Oval 24"/>
          <p:cNvSpPr/>
          <p:nvPr/>
        </p:nvSpPr>
        <p:spPr>
          <a:xfrm>
            <a:off x="136525" y="2033588"/>
            <a:ext cx="2443163" cy="1187450"/>
          </a:xfrm>
          <a:prstGeom prst="ellipse">
            <a:avLst/>
          </a:prstGeom>
          <a:solidFill>
            <a:srgbClr val="FF00FF">
              <a:alpha val="74902"/>
            </a:srgbClr>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i="1" dirty="0">
                <a:solidFill>
                  <a:schemeClr val="tx1"/>
                </a:solidFill>
              </a:rPr>
              <a:t>Data Quality Assessment</a:t>
            </a:r>
          </a:p>
        </p:txBody>
      </p:sp>
      <p:sp>
        <p:nvSpPr>
          <p:cNvPr id="26" name="Slide Number Placeholder 25"/>
          <p:cNvSpPr>
            <a:spLocks noGrp="1"/>
          </p:cNvSpPr>
          <p:nvPr>
            <p:ph type="sldNum" sz="quarter" idx="4294967295"/>
          </p:nvPr>
        </p:nvSpPr>
        <p:spPr>
          <a:xfrm>
            <a:off x="6553200" y="6248400"/>
            <a:ext cx="1905000" cy="457200"/>
          </a:xfrm>
          <a:prstGeom prst="rect">
            <a:avLst/>
          </a:prstGeom>
        </p:spPr>
        <p:txBody>
          <a:bodyPr/>
          <a:lstStyle/>
          <a:p>
            <a:pPr>
              <a:defRPr/>
            </a:pPr>
            <a:fld id="{B20103F5-B0C4-4386-A9FA-B7FAD18D919F}" type="slidenum">
              <a:rPr lang="en-US" altLang="zh-CN" smtClean="0"/>
              <a:pPr>
                <a:defRPr/>
              </a:pPr>
              <a:t>14</a:t>
            </a:fld>
            <a:endParaRPr lang="en-US" altLang="zh-C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700088"/>
            <a:ext cx="9144000" cy="36861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Content Placeholder 2"/>
          <p:cNvSpPr>
            <a:spLocks noGrp="1"/>
          </p:cNvSpPr>
          <p:nvPr>
            <p:ph idx="1"/>
          </p:nvPr>
        </p:nvSpPr>
        <p:spPr>
          <a:xfrm>
            <a:off x="0" y="4457700"/>
            <a:ext cx="9144000" cy="2400300"/>
          </a:xfrm>
        </p:spPr>
        <p:txBody>
          <a:bodyPr/>
          <a:lstStyle/>
          <a:p>
            <a:r>
              <a:rPr lang="en-US" altLang="zh-CN" sz="2000" dirty="0" smtClean="0">
                <a:solidFill>
                  <a:schemeClr val="bg1"/>
                </a:solidFill>
              </a:rPr>
              <a:t>Secondary sulfate factor gives the largest contribution, accounting for 22% of the ambient PM</a:t>
            </a:r>
            <a:r>
              <a:rPr lang="en-US" altLang="zh-CN" sz="2000" baseline="-25000" dirty="0" smtClean="0">
                <a:solidFill>
                  <a:schemeClr val="bg1"/>
                </a:solidFill>
              </a:rPr>
              <a:t>10</a:t>
            </a:r>
            <a:r>
              <a:rPr lang="en-US" altLang="zh-CN" sz="2000" dirty="0" smtClean="0">
                <a:solidFill>
                  <a:schemeClr val="bg1"/>
                </a:solidFill>
              </a:rPr>
              <a:t> in HK. </a:t>
            </a:r>
          </a:p>
          <a:p>
            <a:r>
              <a:rPr lang="en-US" altLang="zh-CN" sz="2000" dirty="0" smtClean="0">
                <a:solidFill>
                  <a:schemeClr val="bg1"/>
                </a:solidFill>
              </a:rPr>
              <a:t>Contributions from vehicle exhaust, aged sea salt, secondary nitrate, and coal combustion / biomass burning factors are comparable, with each around 15%. </a:t>
            </a:r>
          </a:p>
          <a:p>
            <a:r>
              <a:rPr lang="en-US" altLang="zh-CN" sz="2000" dirty="0" smtClean="0">
                <a:solidFill>
                  <a:schemeClr val="bg1"/>
                </a:solidFill>
              </a:rPr>
              <a:t>Contributions from residual oil, fresh sea salt, crustal soil, and zinc smelting (trace metals) factors are generally &lt;5%.</a:t>
            </a:r>
          </a:p>
        </p:txBody>
      </p:sp>
      <p:sp>
        <p:nvSpPr>
          <p:cNvPr id="9219" name="Slide Number Placeholder 3"/>
          <p:cNvSpPr>
            <a:spLocks noGrp="1"/>
          </p:cNvSpPr>
          <p:nvPr>
            <p:ph type="sldNum" sz="quarter" idx="4294967295"/>
          </p:nvPr>
        </p:nvSpPr>
        <p:spPr>
          <a:xfrm>
            <a:off x="6553200" y="6248400"/>
            <a:ext cx="1905000" cy="457200"/>
          </a:xfrm>
          <a:prstGeom prst="rect">
            <a:avLst/>
          </a:prstGeom>
          <a:noFill/>
        </p:spPr>
        <p:txBody>
          <a:bodyPr/>
          <a:lstStyle/>
          <a:p>
            <a:fld id="{C9D6D897-335B-4803-A907-D5CE373721F5}" type="slidenum">
              <a:rPr lang="en-US" altLang="zh-CN"/>
              <a:pPr/>
              <a:t>15</a:t>
            </a:fld>
            <a:endParaRPr lang="en-US" altLang="zh-CN"/>
          </a:p>
        </p:txBody>
      </p:sp>
      <p:sp>
        <p:nvSpPr>
          <p:cNvPr id="9220" name="TextBox 4"/>
          <p:cNvSpPr txBox="1">
            <a:spLocks noChangeArrowheads="1"/>
          </p:cNvSpPr>
          <p:nvPr/>
        </p:nvSpPr>
        <p:spPr bwMode="auto">
          <a:xfrm>
            <a:off x="0" y="74613"/>
            <a:ext cx="9144000" cy="554037"/>
          </a:xfrm>
          <a:prstGeom prst="rect">
            <a:avLst/>
          </a:prstGeom>
          <a:noFill/>
          <a:ln w="9525">
            <a:noFill/>
            <a:miter lim="800000"/>
            <a:headEnd/>
            <a:tailEnd/>
          </a:ln>
        </p:spPr>
        <p:txBody>
          <a:bodyPr>
            <a:spAutoFit/>
          </a:bodyPr>
          <a:lstStyle/>
          <a:p>
            <a:pPr algn="ctr">
              <a:tabLst>
                <a:tab pos="361950" algn="l"/>
              </a:tabLst>
            </a:pPr>
            <a:r>
              <a:rPr lang="en-US" altLang="zh-CN" sz="3000" b="1" dirty="0">
                <a:solidFill>
                  <a:schemeClr val="bg1"/>
                </a:solidFill>
                <a:latin typeface="Calibri" pitchFamily="34" charset="0"/>
              </a:rPr>
              <a:t>PM</a:t>
            </a:r>
            <a:r>
              <a:rPr lang="en-US" altLang="zh-CN" sz="3000" b="1" baseline="-25000" dirty="0">
                <a:solidFill>
                  <a:schemeClr val="bg1"/>
                </a:solidFill>
                <a:latin typeface="Calibri" pitchFamily="34" charset="0"/>
              </a:rPr>
              <a:t>10</a:t>
            </a:r>
            <a:r>
              <a:rPr lang="en-US" altLang="zh-CN" sz="3000" b="1" dirty="0">
                <a:solidFill>
                  <a:schemeClr val="bg1"/>
                </a:solidFill>
                <a:latin typeface="Calibri" pitchFamily="34" charset="0"/>
              </a:rPr>
              <a:t> Source Contribution Percentages</a:t>
            </a:r>
            <a:endParaRPr lang="zh-CN" altLang="en-US" sz="3000" b="1" dirty="0">
              <a:solidFill>
                <a:schemeClr val="bg1"/>
              </a:solidFill>
              <a:latin typeface="Calibri" pitchFamily="34" charset="0"/>
            </a:endParaRPr>
          </a:p>
        </p:txBody>
      </p:sp>
      <p:grpSp>
        <p:nvGrpSpPr>
          <p:cNvPr id="3" name="Group 2"/>
          <p:cNvGrpSpPr>
            <a:grpSpLocks/>
          </p:cNvGrpSpPr>
          <p:nvPr/>
        </p:nvGrpSpPr>
        <p:grpSpPr bwMode="auto">
          <a:xfrm>
            <a:off x="133350" y="713870"/>
            <a:ext cx="8952466" cy="3553297"/>
            <a:chOff x="133350" y="876300"/>
            <a:chExt cx="8951994" cy="3552825"/>
          </a:xfrm>
        </p:grpSpPr>
        <p:pic>
          <p:nvPicPr>
            <p:cNvPr id="9222" name="Picture 7"/>
            <p:cNvPicPr>
              <a:picLocks noChangeAspect="1" noChangeArrowheads="1"/>
            </p:cNvPicPr>
            <p:nvPr/>
          </p:nvPicPr>
          <p:blipFill>
            <a:blip r:embed="rId2" cstate="print"/>
            <a:srcRect/>
            <a:stretch>
              <a:fillRect/>
            </a:stretch>
          </p:blipFill>
          <p:spPr bwMode="auto">
            <a:xfrm>
              <a:off x="133350" y="876300"/>
              <a:ext cx="3333750" cy="3505200"/>
            </a:xfrm>
            <a:prstGeom prst="rect">
              <a:avLst/>
            </a:prstGeom>
            <a:noFill/>
            <a:ln w="9525">
              <a:noFill/>
              <a:miter lim="800000"/>
              <a:headEnd/>
              <a:tailEnd/>
            </a:ln>
          </p:spPr>
        </p:pic>
        <p:pic>
          <p:nvPicPr>
            <p:cNvPr id="9223" name="Picture 8"/>
            <p:cNvPicPr>
              <a:picLocks noChangeAspect="1" noChangeArrowheads="1"/>
            </p:cNvPicPr>
            <p:nvPr/>
          </p:nvPicPr>
          <p:blipFill>
            <a:blip r:embed="rId3" cstate="print"/>
            <a:srcRect/>
            <a:stretch>
              <a:fillRect/>
            </a:stretch>
          </p:blipFill>
          <p:spPr bwMode="auto">
            <a:xfrm>
              <a:off x="3495675" y="904875"/>
              <a:ext cx="3105150" cy="3524250"/>
            </a:xfrm>
            <a:prstGeom prst="rect">
              <a:avLst/>
            </a:prstGeom>
            <a:noFill/>
            <a:ln w="9525">
              <a:noFill/>
              <a:miter lim="800000"/>
              <a:headEnd/>
              <a:tailEnd/>
            </a:ln>
          </p:spPr>
        </p:pic>
        <p:pic>
          <p:nvPicPr>
            <p:cNvPr id="9224" name="Picture 9"/>
            <p:cNvPicPr>
              <a:picLocks noChangeAspect="1" noChangeArrowheads="1"/>
            </p:cNvPicPr>
            <p:nvPr/>
          </p:nvPicPr>
          <p:blipFill>
            <a:blip r:embed="rId4" cstate="print"/>
            <a:srcRect/>
            <a:stretch>
              <a:fillRect/>
            </a:stretch>
          </p:blipFill>
          <p:spPr bwMode="auto">
            <a:xfrm>
              <a:off x="6787890" y="933947"/>
              <a:ext cx="1803289" cy="3485687"/>
            </a:xfrm>
            <a:prstGeom prst="rect">
              <a:avLst/>
            </a:prstGeom>
            <a:noFill/>
            <a:ln w="9525">
              <a:noFill/>
              <a:miter lim="800000"/>
              <a:headEnd/>
              <a:tailEnd/>
            </a:ln>
          </p:spPr>
        </p:pic>
        <p:sp>
          <p:nvSpPr>
            <p:cNvPr id="2" name="TextBox 1"/>
            <p:cNvSpPr txBox="1"/>
            <p:nvPr/>
          </p:nvSpPr>
          <p:spPr>
            <a:xfrm>
              <a:off x="7748189" y="1373633"/>
              <a:ext cx="1337155" cy="276962"/>
            </a:xfrm>
            <a:prstGeom prst="rect">
              <a:avLst/>
            </a:prstGeom>
            <a:noFill/>
          </p:spPr>
          <p:txBody>
            <a:bodyPr wrap="none">
              <a:spAutoFit/>
            </a:bodyPr>
            <a:lstStyle/>
            <a:p>
              <a:pPr>
                <a:defRPr/>
              </a:pPr>
              <a:r>
                <a:rPr lang="en-US" sz="1200" b="1" dirty="0">
                  <a:latin typeface="+mn-lt"/>
                </a:rPr>
                <a:t>(marine source)</a:t>
              </a:r>
            </a:p>
          </p:txBody>
        </p:sp>
      </p:grpSp>
      <p:sp>
        <p:nvSpPr>
          <p:cNvPr id="12" name="TextBox 11"/>
          <p:cNvSpPr txBox="1"/>
          <p:nvPr/>
        </p:nvSpPr>
        <p:spPr>
          <a:xfrm>
            <a:off x="7800973" y="3414713"/>
            <a:ext cx="772969" cy="276999"/>
          </a:xfrm>
          <a:prstGeom prst="rect">
            <a:avLst/>
          </a:prstGeom>
          <a:noFill/>
        </p:spPr>
        <p:txBody>
          <a:bodyPr wrap="none" rtlCol="0">
            <a:spAutoFit/>
          </a:bodyPr>
          <a:lstStyle/>
          <a:p>
            <a:r>
              <a:rPr lang="en-US" sz="1200" b="1" dirty="0" smtClean="0">
                <a:latin typeface="+mj-lt"/>
              </a:rPr>
              <a:t>(maybe)</a:t>
            </a:r>
            <a:endParaRPr lang="en-US" sz="1200" dirty="0">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1.png"/>
          <p:cNvPicPr>
            <a:picLocks noChangeAspect="1"/>
          </p:cNvPicPr>
          <p:nvPr/>
        </p:nvPicPr>
        <p:blipFill>
          <a:blip r:embed="rId2" cstate="print"/>
          <a:stretch>
            <a:fillRect/>
          </a:stretch>
        </p:blipFill>
        <p:spPr>
          <a:xfrm>
            <a:off x="614369" y="864565"/>
            <a:ext cx="7980648" cy="5993435"/>
          </a:xfrm>
          <a:prstGeom prst="rect">
            <a:avLst/>
          </a:prstGeom>
        </p:spPr>
      </p:pic>
      <p:sp>
        <p:nvSpPr>
          <p:cNvPr id="3" name="TextBox 5"/>
          <p:cNvSpPr txBox="1">
            <a:spLocks noChangeArrowheads="1"/>
          </p:cNvSpPr>
          <p:nvPr/>
        </p:nvSpPr>
        <p:spPr bwMode="auto">
          <a:xfrm>
            <a:off x="0" y="1"/>
            <a:ext cx="9144000" cy="830997"/>
          </a:xfrm>
          <a:prstGeom prst="rect">
            <a:avLst/>
          </a:prstGeom>
          <a:noFill/>
          <a:ln w="9525">
            <a:noFill/>
            <a:miter lim="800000"/>
            <a:headEnd/>
            <a:tailEnd/>
          </a:ln>
        </p:spPr>
        <p:txBody>
          <a:bodyPr wrap="square">
            <a:spAutoFit/>
          </a:bodyPr>
          <a:lstStyle/>
          <a:p>
            <a:pPr algn="ctr">
              <a:tabLst>
                <a:tab pos="361950" algn="l"/>
              </a:tabLst>
            </a:pPr>
            <a:r>
              <a:rPr lang="en-US" altLang="zh-CN" sz="2400" b="1" dirty="0">
                <a:solidFill>
                  <a:schemeClr val="bg1"/>
                </a:solidFill>
                <a:latin typeface="+mj-lt"/>
              </a:rPr>
              <a:t>Annual Variation of PM</a:t>
            </a:r>
            <a:r>
              <a:rPr lang="en-US" altLang="zh-CN" sz="2400" b="1" baseline="-25000" dirty="0">
                <a:solidFill>
                  <a:schemeClr val="bg1"/>
                </a:solidFill>
                <a:latin typeface="+mj-lt"/>
              </a:rPr>
              <a:t>10</a:t>
            </a:r>
            <a:r>
              <a:rPr lang="en-US" altLang="zh-CN" sz="2400" b="1" dirty="0">
                <a:solidFill>
                  <a:schemeClr val="bg1"/>
                </a:solidFill>
                <a:latin typeface="+mj-lt"/>
              </a:rPr>
              <a:t> Source Contributions (</a:t>
            </a:r>
            <a:r>
              <a:rPr lang="el-GR" altLang="zh-CN" sz="2400" b="1" dirty="0">
                <a:solidFill>
                  <a:schemeClr val="bg1"/>
                </a:solidFill>
                <a:latin typeface="+mj-lt"/>
              </a:rPr>
              <a:t>μ</a:t>
            </a:r>
            <a:r>
              <a:rPr lang="en-US" altLang="zh-CN" sz="2400" b="1" dirty="0">
                <a:solidFill>
                  <a:schemeClr val="bg1"/>
                </a:solidFill>
                <a:latin typeface="+mj-lt"/>
              </a:rPr>
              <a:t>g/m</a:t>
            </a:r>
            <a:r>
              <a:rPr lang="en-US" altLang="zh-CN" sz="2400" b="1" baseline="30000" dirty="0">
                <a:solidFill>
                  <a:schemeClr val="bg1"/>
                </a:solidFill>
                <a:latin typeface="+mj-lt"/>
              </a:rPr>
              <a:t>3</a:t>
            </a:r>
            <a:r>
              <a:rPr lang="en-US" altLang="zh-CN" sz="2400" b="1" dirty="0" smtClean="0">
                <a:solidFill>
                  <a:schemeClr val="bg1"/>
                </a:solidFill>
                <a:latin typeface="+mj-lt"/>
              </a:rPr>
              <a:t>)</a:t>
            </a:r>
          </a:p>
          <a:p>
            <a:pPr algn="ctr">
              <a:tabLst>
                <a:tab pos="361950" algn="l"/>
              </a:tabLst>
            </a:pPr>
            <a:r>
              <a:rPr lang="en-US" altLang="zh-CN" sz="2400" b="1" dirty="0" smtClean="0">
                <a:solidFill>
                  <a:schemeClr val="bg1"/>
                </a:solidFill>
                <a:latin typeface="+mj-lt"/>
              </a:rPr>
              <a:t>Roadside and General Stations</a:t>
            </a:r>
            <a:endParaRPr lang="zh-CN" altLang="en-US" sz="2400" b="1" dirty="0">
              <a:solidFill>
                <a:schemeClr val="bg1"/>
              </a:solidFill>
              <a:latin typeface="+mj-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K_PM10_PMF-APCA-UNMIX-CMB_SCEs.png"/>
          <p:cNvPicPr/>
          <p:nvPr/>
        </p:nvPicPr>
        <p:blipFill>
          <a:blip r:embed="rId2" cstate="print"/>
          <a:srcRect b="4994"/>
          <a:stretch>
            <a:fillRect/>
          </a:stretch>
        </p:blipFill>
        <p:spPr>
          <a:xfrm>
            <a:off x="3648075" y="-91897"/>
            <a:ext cx="5495925" cy="6949897"/>
          </a:xfrm>
          <a:prstGeom prst="rect">
            <a:avLst/>
          </a:prstGeom>
        </p:spPr>
      </p:pic>
      <p:sp>
        <p:nvSpPr>
          <p:cNvPr id="3" name="TextBox 5"/>
          <p:cNvSpPr txBox="1">
            <a:spLocks noChangeArrowheads="1"/>
          </p:cNvSpPr>
          <p:nvPr/>
        </p:nvSpPr>
        <p:spPr bwMode="auto">
          <a:xfrm>
            <a:off x="0" y="1"/>
            <a:ext cx="9144000" cy="1569660"/>
          </a:xfrm>
          <a:prstGeom prst="rect">
            <a:avLst/>
          </a:prstGeom>
          <a:noFill/>
          <a:ln w="9525">
            <a:noFill/>
            <a:miter lim="800000"/>
            <a:headEnd/>
            <a:tailEnd/>
          </a:ln>
        </p:spPr>
        <p:txBody>
          <a:bodyPr wrap="square">
            <a:spAutoFit/>
          </a:bodyPr>
          <a:lstStyle/>
          <a:p>
            <a:pPr>
              <a:tabLst>
                <a:tab pos="361950" algn="l"/>
              </a:tabLst>
            </a:pPr>
            <a:r>
              <a:rPr lang="en-US" altLang="zh-CN" sz="3200" b="1" dirty="0" smtClean="0">
                <a:solidFill>
                  <a:schemeClr val="bg1"/>
                </a:solidFill>
                <a:latin typeface="+mj-lt"/>
              </a:rPr>
              <a:t>Different Models,</a:t>
            </a:r>
          </a:p>
          <a:p>
            <a:pPr>
              <a:tabLst>
                <a:tab pos="361950" algn="l"/>
              </a:tabLst>
            </a:pPr>
            <a:r>
              <a:rPr lang="en-US" altLang="zh-CN" sz="3200" b="1" dirty="0" smtClean="0">
                <a:solidFill>
                  <a:schemeClr val="bg1"/>
                </a:solidFill>
                <a:latin typeface="+mj-lt"/>
              </a:rPr>
              <a:t>Sometimes</a:t>
            </a:r>
          </a:p>
          <a:p>
            <a:pPr>
              <a:tabLst>
                <a:tab pos="361950" algn="l"/>
              </a:tabLst>
            </a:pPr>
            <a:r>
              <a:rPr lang="en-US" altLang="zh-CN" sz="3200" b="1" dirty="0" smtClean="0">
                <a:solidFill>
                  <a:schemeClr val="bg1"/>
                </a:solidFill>
                <a:latin typeface="+mj-lt"/>
              </a:rPr>
              <a:t>Different Results</a:t>
            </a:r>
            <a:endParaRPr lang="zh-CN" altLang="en-US" sz="3200" b="1" dirty="0">
              <a:solidFill>
                <a:schemeClr val="bg1"/>
              </a:solidFill>
              <a:latin typeface="+mj-lt"/>
            </a:endParaRPr>
          </a:p>
        </p:txBody>
      </p:sp>
      <p:sp>
        <p:nvSpPr>
          <p:cNvPr id="4" name="Content Placeholder 2"/>
          <p:cNvSpPr txBox="1">
            <a:spLocks/>
          </p:cNvSpPr>
          <p:nvPr/>
        </p:nvSpPr>
        <p:spPr>
          <a:xfrm>
            <a:off x="0" y="4314825"/>
            <a:ext cx="3671888" cy="2543175"/>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altLang="zh-CN" sz="2400" b="0" i="0" u="none" strike="noStrike" kern="0" cap="none" spc="0" normalizeH="0" baseline="0" noProof="0" dirty="0" smtClean="0">
                <a:ln>
                  <a:noFill/>
                </a:ln>
                <a:solidFill>
                  <a:schemeClr val="bg1"/>
                </a:solidFill>
                <a:effectLst/>
                <a:uLnTx/>
                <a:uFillTx/>
                <a:latin typeface="+mj-lt"/>
                <a:ea typeface="+mn-ea"/>
                <a:cs typeface="+mn-cs"/>
              </a:rPr>
              <a:t>We largely understand</a:t>
            </a:r>
            <a:r>
              <a:rPr kumimoji="0" lang="en-US" altLang="zh-CN" sz="2400" b="0" i="0" u="none" strike="noStrike" kern="0" cap="none" spc="0" normalizeH="0" noProof="0" dirty="0" smtClean="0">
                <a:ln>
                  <a:noFill/>
                </a:ln>
                <a:solidFill>
                  <a:schemeClr val="bg1"/>
                </a:solidFill>
                <a:effectLst/>
                <a:uLnTx/>
                <a:uFillTx/>
                <a:latin typeface="+mj-lt"/>
                <a:ea typeface="+mn-ea"/>
                <a:cs typeface="+mn-cs"/>
              </a:rPr>
              <a:t> why, but beyond the scope of this discussion</a:t>
            </a:r>
            <a:endParaRPr kumimoji="0" lang="en-US" altLang="zh-CN" sz="2400" b="0" i="0" u="none" strike="noStrike" kern="0" cap="none" spc="0" normalizeH="0" baseline="0" noProof="0" dirty="0" smtClean="0">
              <a:ln>
                <a:noFill/>
              </a:ln>
              <a:solidFill>
                <a:schemeClr val="bg1"/>
              </a:solidFill>
              <a:effectLst/>
              <a:uLnTx/>
              <a:uFillTx/>
              <a:latin typeface="+mj-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3.png"/>
          <p:cNvPicPr/>
          <p:nvPr/>
        </p:nvPicPr>
        <p:blipFill>
          <a:blip r:embed="rId2" cstate="print"/>
          <a:stretch>
            <a:fillRect/>
          </a:stretch>
        </p:blipFill>
        <p:spPr>
          <a:xfrm>
            <a:off x="1400176" y="757237"/>
            <a:ext cx="6100763" cy="4857750"/>
          </a:xfrm>
          <a:prstGeom prst="rect">
            <a:avLst/>
          </a:prstGeom>
        </p:spPr>
      </p:pic>
      <p:sp>
        <p:nvSpPr>
          <p:cNvPr id="3" name="TextBox 5"/>
          <p:cNvSpPr txBox="1">
            <a:spLocks noChangeArrowheads="1"/>
          </p:cNvSpPr>
          <p:nvPr/>
        </p:nvSpPr>
        <p:spPr bwMode="auto">
          <a:xfrm>
            <a:off x="0" y="1"/>
            <a:ext cx="9144000" cy="584775"/>
          </a:xfrm>
          <a:prstGeom prst="rect">
            <a:avLst/>
          </a:prstGeom>
          <a:noFill/>
          <a:ln w="9525">
            <a:noFill/>
            <a:miter lim="800000"/>
            <a:headEnd/>
            <a:tailEnd/>
          </a:ln>
        </p:spPr>
        <p:txBody>
          <a:bodyPr wrap="square">
            <a:spAutoFit/>
          </a:bodyPr>
          <a:lstStyle/>
          <a:p>
            <a:pPr algn="ctr">
              <a:tabLst>
                <a:tab pos="361950" algn="l"/>
              </a:tabLst>
            </a:pPr>
            <a:r>
              <a:rPr lang="en-US" altLang="zh-CN" sz="3200" b="1" dirty="0" smtClean="0">
                <a:solidFill>
                  <a:schemeClr val="bg1"/>
                </a:solidFill>
                <a:latin typeface="+mj-lt"/>
              </a:rPr>
              <a:t>Some aspects make us a bit nervous…</a:t>
            </a:r>
            <a:endParaRPr lang="zh-CN" altLang="en-US" sz="3200" b="1" dirty="0">
              <a:solidFill>
                <a:schemeClr val="bg1"/>
              </a:solidFill>
              <a:latin typeface="+mj-lt"/>
            </a:endParaRPr>
          </a:p>
        </p:txBody>
      </p:sp>
      <p:sp>
        <p:nvSpPr>
          <p:cNvPr id="4" name="Content Placeholder 2"/>
          <p:cNvSpPr txBox="1">
            <a:spLocks/>
          </p:cNvSpPr>
          <p:nvPr/>
        </p:nvSpPr>
        <p:spPr>
          <a:xfrm>
            <a:off x="0" y="5586414"/>
            <a:ext cx="9144000" cy="1271586"/>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zh-CN" sz="2400" b="0" i="0" u="none" strike="noStrike" kern="0" cap="none" spc="0" normalizeH="0" baseline="0" noProof="0" dirty="0" smtClean="0">
                <a:ln>
                  <a:noFill/>
                </a:ln>
                <a:solidFill>
                  <a:schemeClr val="bg1"/>
                </a:solidFill>
                <a:effectLst/>
                <a:uLnTx/>
                <a:uFillTx/>
                <a:latin typeface="+mj-lt"/>
                <a:ea typeface="+mn-ea"/>
                <a:cs typeface="+mn-cs"/>
              </a:rPr>
              <a:t>Is soil apportioned correctly?</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altLang="zh-CN" sz="2400" kern="0" noProof="0" dirty="0" smtClean="0">
                <a:solidFill>
                  <a:schemeClr val="bg1"/>
                </a:solidFill>
                <a:latin typeface="+mj-lt"/>
              </a:rPr>
              <a:t>If so, do we understand its source?</a:t>
            </a:r>
          </a:p>
          <a:p>
            <a:pPr marL="342900" indent="-342900" eaLnBrk="0" hangingPunct="0">
              <a:spcBef>
                <a:spcPct val="20000"/>
              </a:spcBef>
              <a:buFontTx/>
              <a:buChar char="•"/>
            </a:pPr>
            <a:r>
              <a:rPr lang="en-US" altLang="zh-CN" sz="2400" kern="0" dirty="0" smtClean="0">
                <a:solidFill>
                  <a:schemeClr val="bg1"/>
                </a:solidFill>
                <a:latin typeface="+mj-lt"/>
              </a:rPr>
              <a:t>Are the profiles and data even comparable (analytical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zh-CN" sz="2400" b="0" i="0" u="none" strike="noStrike" kern="0" cap="none" spc="0" normalizeH="0" baseline="0" noProof="0" dirty="0" smtClean="0">
              <a:ln>
                <a:noFill/>
              </a:ln>
              <a:solidFill>
                <a:schemeClr val="bg1"/>
              </a:solidFill>
              <a:effectLst/>
              <a:uLnTx/>
              <a:uFillTx/>
              <a:latin typeface="+mj-lt"/>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009934"/>
            <a:ext cx="9144000" cy="5848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 y="-45399"/>
            <a:ext cx="9115425" cy="1143000"/>
          </a:xfrm>
        </p:spPr>
        <p:txBody>
          <a:bodyPr>
            <a:noAutofit/>
          </a:bodyPr>
          <a:lstStyle/>
          <a:p>
            <a:r>
              <a:rPr lang="en-US" sz="2600" dirty="0">
                <a:solidFill>
                  <a:schemeClr val="bg1"/>
                </a:solidFill>
              </a:rPr>
              <a:t>Vehicle Exhaust Contributions : </a:t>
            </a:r>
            <a:r>
              <a:rPr lang="en-US" sz="2600" dirty="0" smtClean="0">
                <a:solidFill>
                  <a:schemeClr val="bg1"/>
                </a:solidFill>
              </a:rPr>
              <a:t/>
            </a:r>
            <a:br>
              <a:rPr lang="en-US" sz="2600" dirty="0" smtClean="0">
                <a:solidFill>
                  <a:schemeClr val="bg1"/>
                </a:solidFill>
              </a:rPr>
            </a:br>
            <a:r>
              <a:rPr lang="en-US" sz="2600" dirty="0" smtClean="0">
                <a:solidFill>
                  <a:schemeClr val="bg1"/>
                </a:solidFill>
              </a:rPr>
              <a:t>Source </a:t>
            </a:r>
            <a:r>
              <a:rPr lang="en-US" sz="2600" dirty="0">
                <a:solidFill>
                  <a:schemeClr val="bg1"/>
                </a:solidFill>
              </a:rPr>
              <a:t>Apportionment Modeling versus Emission Inventory</a:t>
            </a:r>
          </a:p>
        </p:txBody>
      </p:sp>
      <p:sp>
        <p:nvSpPr>
          <p:cNvPr id="18" name="Content Placeholder 2"/>
          <p:cNvSpPr>
            <a:spLocks noGrp="1"/>
          </p:cNvSpPr>
          <p:nvPr>
            <p:ph idx="1"/>
          </p:nvPr>
        </p:nvSpPr>
        <p:spPr>
          <a:xfrm>
            <a:off x="-1" y="6043410"/>
            <a:ext cx="9079605" cy="563563"/>
          </a:xfrm>
        </p:spPr>
        <p:txBody>
          <a:bodyPr>
            <a:normAutofit fontScale="85000" lnSpcReduction="10000"/>
          </a:bodyPr>
          <a:lstStyle/>
          <a:p>
            <a:pPr>
              <a:buNone/>
            </a:pPr>
            <a:r>
              <a:rPr lang="en-US" i="1" dirty="0" smtClean="0"/>
              <a:t>	Hong </a:t>
            </a:r>
            <a:r>
              <a:rPr lang="en-US" i="1" dirty="0"/>
              <a:t>Kong air pollutant emission inventory, available at: </a:t>
            </a:r>
            <a:r>
              <a:rPr lang="en-US" i="1" u="sng" dirty="0" smtClean="0"/>
              <a:t>http://www.epd.gov.hk/epd/english/environmentinhk/air/data/emission_inve_rsp_C.html</a:t>
            </a:r>
            <a:endParaRPr lang="en-US" dirty="0"/>
          </a:p>
        </p:txBody>
      </p:sp>
      <p:grpSp>
        <p:nvGrpSpPr>
          <p:cNvPr id="19" name="Group 6"/>
          <p:cNvGrpSpPr/>
          <p:nvPr/>
        </p:nvGrpSpPr>
        <p:grpSpPr>
          <a:xfrm>
            <a:off x="630909" y="1395210"/>
            <a:ext cx="7561263" cy="4424363"/>
            <a:chOff x="1295400" y="1524000"/>
            <a:chExt cx="7561263" cy="4424363"/>
          </a:xfrm>
        </p:grpSpPr>
        <p:graphicFrame>
          <p:nvGraphicFramePr>
            <p:cNvPr id="20" name="Object 2"/>
            <p:cNvGraphicFramePr>
              <a:graphicFrameLocks noChangeAspect="1"/>
            </p:cNvGraphicFramePr>
            <p:nvPr/>
          </p:nvGraphicFramePr>
          <p:xfrm>
            <a:off x="1295400" y="1524000"/>
            <a:ext cx="6353175" cy="4424363"/>
          </p:xfrm>
          <a:graphic>
            <a:graphicData uri="http://schemas.openxmlformats.org/presentationml/2006/ole">
              <p:oleObj spid="_x0000_s40966" name="SPW 12.0 Graph" r:id="rId4" imgW="7057949" imgH="4914900" progId="SigmaPlotGraphicObject.11">
                <p:embed/>
              </p:oleObj>
            </a:graphicData>
          </a:graphic>
        </p:graphicFrame>
        <p:sp>
          <p:nvSpPr>
            <p:cNvPr id="21" name="TextBox 20"/>
            <p:cNvSpPr txBox="1"/>
            <p:nvPr/>
          </p:nvSpPr>
          <p:spPr>
            <a:xfrm>
              <a:off x="4859188" y="3429000"/>
              <a:ext cx="3698448" cy="338554"/>
            </a:xfrm>
            <a:prstGeom prst="rect">
              <a:avLst/>
            </a:prstGeom>
            <a:solidFill>
              <a:schemeClr val="bg1"/>
            </a:solidFill>
          </p:spPr>
          <p:txBody>
            <a:bodyPr wrap="none" rtlCol="0">
              <a:spAutoFit/>
            </a:bodyPr>
            <a:lstStyle/>
            <a:p>
              <a:r>
                <a:rPr lang="en-US" sz="1600" i="1" dirty="0">
                  <a:solidFill>
                    <a:prstClr val="black"/>
                  </a:solidFill>
                  <a:latin typeface="+mj-lt"/>
                </a:rPr>
                <a:t>reduced major axis (RMA) regression: </a:t>
              </a:r>
            </a:p>
          </p:txBody>
        </p:sp>
        <p:graphicFrame>
          <p:nvGraphicFramePr>
            <p:cNvPr id="22" name="Object 21"/>
            <p:cNvGraphicFramePr>
              <a:graphicFrameLocks noChangeAspect="1"/>
            </p:cNvGraphicFramePr>
            <p:nvPr/>
          </p:nvGraphicFramePr>
          <p:xfrm>
            <a:off x="4876800" y="3790950"/>
            <a:ext cx="3979863" cy="593725"/>
          </p:xfrm>
          <a:graphic>
            <a:graphicData uri="http://schemas.openxmlformats.org/presentationml/2006/ole">
              <p:oleObj spid="_x0000_s40967" name="Equation" r:id="rId5" imgW="2552700" imgH="381000" progId="Equation.3">
                <p:embed/>
              </p:oleObj>
            </a:graphicData>
          </a:graphic>
        </p:graphicFrame>
      </p:grpSp>
      <p:sp>
        <p:nvSpPr>
          <p:cNvPr id="9" name="TextBox 8"/>
          <p:cNvSpPr txBox="1"/>
          <p:nvPr/>
        </p:nvSpPr>
        <p:spPr>
          <a:xfrm>
            <a:off x="5732840" y="4076672"/>
            <a:ext cx="3211135" cy="923330"/>
          </a:xfrm>
          <a:prstGeom prst="rect">
            <a:avLst/>
          </a:prstGeom>
          <a:solidFill>
            <a:schemeClr val="bg1"/>
          </a:solidFill>
        </p:spPr>
        <p:txBody>
          <a:bodyPr wrap="none" rtlCol="0">
            <a:spAutoFit/>
          </a:bodyPr>
          <a:lstStyle/>
          <a:p>
            <a:pPr algn="r">
              <a:spcBef>
                <a:spcPts val="0"/>
              </a:spcBef>
            </a:pPr>
            <a:r>
              <a:rPr lang="en-US" sz="1800" dirty="0" smtClean="0">
                <a:solidFill>
                  <a:srgbClr val="FF0000"/>
                </a:solidFill>
                <a:latin typeface="+mj-lt"/>
              </a:rPr>
              <a:t>our modeling agrees with the </a:t>
            </a:r>
          </a:p>
          <a:p>
            <a:pPr algn="r">
              <a:spcBef>
                <a:spcPts val="0"/>
              </a:spcBef>
            </a:pPr>
            <a:r>
              <a:rPr lang="en-US" sz="1800" dirty="0" smtClean="0">
                <a:solidFill>
                  <a:srgbClr val="FF0000"/>
                </a:solidFill>
                <a:latin typeface="+mj-lt"/>
              </a:rPr>
              <a:t>(independently developed) </a:t>
            </a:r>
          </a:p>
          <a:p>
            <a:pPr algn="r">
              <a:spcBef>
                <a:spcPts val="0"/>
              </a:spcBef>
            </a:pPr>
            <a:r>
              <a:rPr lang="en-US" sz="1800" dirty="0" smtClean="0">
                <a:solidFill>
                  <a:srgbClr val="FF0000"/>
                </a:solidFill>
                <a:latin typeface="+mj-lt"/>
              </a:rPr>
              <a:t>emissions estimates!</a:t>
            </a:r>
            <a:endParaRPr lang="en-US" sz="1800" i="1" dirty="0">
              <a:solidFill>
                <a:srgbClr val="FF0000"/>
              </a:solidFill>
              <a:latin typeface="+mj-lt"/>
            </a:endParaRPr>
          </a:p>
        </p:txBody>
      </p:sp>
    </p:spTree>
    <p:extLst>
      <p:ext uri="{BB962C8B-B14F-4D97-AF65-F5344CB8AC3E}">
        <p14:creationId xmlns:p14="http://schemas.microsoft.com/office/powerpoint/2010/main" xmlns="" val="538717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0" y="279399"/>
            <a:ext cx="9144000" cy="1344127"/>
          </a:xfrm>
          <a:prstGeom prst="rect">
            <a:avLst/>
          </a:prstGeom>
          <a:noFill/>
          <a:ln w="9525">
            <a:noFill/>
            <a:miter lim="800000"/>
            <a:headEnd/>
            <a:tailEnd/>
          </a:ln>
        </p:spPr>
        <p:txBody>
          <a:bodyPr anchor="ctr"/>
          <a:lstStyle/>
          <a:p>
            <a:pPr algn="ctr"/>
            <a:r>
              <a:rPr lang="en-US" sz="3000" b="1" dirty="0" smtClean="0">
                <a:solidFill>
                  <a:schemeClr val="bg1"/>
                </a:solidFill>
                <a:latin typeface="+mj-lt"/>
              </a:rPr>
              <a:t>Integrated Data Analysis and Characterization </a:t>
            </a:r>
            <a:endParaRPr lang="en-US" sz="3000" dirty="0" smtClean="0">
              <a:solidFill>
                <a:schemeClr val="bg1"/>
              </a:solidFill>
              <a:latin typeface="+mj-lt"/>
            </a:endParaRPr>
          </a:p>
          <a:p>
            <a:pPr algn="ctr"/>
            <a:r>
              <a:rPr lang="en-US" sz="3000" b="1" dirty="0" smtClean="0">
                <a:solidFill>
                  <a:schemeClr val="bg1"/>
                </a:solidFill>
                <a:latin typeface="+mj-lt"/>
              </a:rPr>
              <a:t>of Particulate Matter in Hong Kong</a:t>
            </a:r>
          </a:p>
        </p:txBody>
      </p:sp>
      <p:sp>
        <p:nvSpPr>
          <p:cNvPr id="17411" name="Rectangle 4"/>
          <p:cNvSpPr>
            <a:spLocks noChangeArrowheads="1"/>
          </p:cNvSpPr>
          <p:nvPr/>
        </p:nvSpPr>
        <p:spPr bwMode="auto">
          <a:xfrm>
            <a:off x="0" y="2090057"/>
            <a:ext cx="4889241" cy="4180113"/>
          </a:xfrm>
          <a:prstGeom prst="rect">
            <a:avLst/>
          </a:prstGeom>
          <a:noFill/>
          <a:ln w="9525">
            <a:noFill/>
            <a:miter lim="800000"/>
            <a:headEnd/>
            <a:tailEnd/>
          </a:ln>
        </p:spPr>
        <p:txBody>
          <a:bodyPr/>
          <a:lstStyle/>
          <a:p>
            <a:pPr marL="342900" indent="-342900">
              <a:spcBef>
                <a:spcPct val="100000"/>
              </a:spcBef>
              <a:buFontTx/>
              <a:buChar char="•"/>
            </a:pPr>
            <a:r>
              <a:rPr lang="en-US" sz="2400" dirty="0" smtClean="0">
                <a:solidFill>
                  <a:srgbClr val="FFFFFF"/>
                </a:solidFill>
                <a:latin typeface="Arial" charset="0"/>
              </a:rPr>
              <a:t>Project funded by Hong Kong Environmental Protection Department (HKEPD) </a:t>
            </a:r>
          </a:p>
          <a:p>
            <a:pPr marL="342900" indent="-342900">
              <a:spcBef>
                <a:spcPct val="100000"/>
              </a:spcBef>
              <a:buFontTx/>
              <a:buChar char="•"/>
            </a:pPr>
            <a:r>
              <a:rPr lang="en-US" sz="2400" dirty="0" smtClean="0">
                <a:solidFill>
                  <a:srgbClr val="FFFFFF"/>
                </a:solidFill>
                <a:latin typeface="Arial" charset="0"/>
              </a:rPr>
              <a:t>Update PM</a:t>
            </a:r>
            <a:r>
              <a:rPr lang="en-US" sz="2400" baseline="-25000" dirty="0" smtClean="0">
                <a:solidFill>
                  <a:srgbClr val="FFFFFF"/>
                </a:solidFill>
                <a:latin typeface="Arial" charset="0"/>
              </a:rPr>
              <a:t>10</a:t>
            </a:r>
            <a:r>
              <a:rPr lang="en-US" sz="2400" dirty="0" smtClean="0">
                <a:solidFill>
                  <a:srgbClr val="FFFFFF"/>
                </a:solidFill>
                <a:latin typeface="Arial" charset="0"/>
              </a:rPr>
              <a:t> and PM</a:t>
            </a:r>
            <a:r>
              <a:rPr lang="en-US" sz="2400" baseline="-25000" dirty="0" smtClean="0">
                <a:solidFill>
                  <a:srgbClr val="FFFFFF"/>
                </a:solidFill>
                <a:latin typeface="Arial" charset="0"/>
              </a:rPr>
              <a:t>2.5</a:t>
            </a:r>
            <a:r>
              <a:rPr lang="en-US" sz="2400" dirty="0" smtClean="0">
                <a:solidFill>
                  <a:srgbClr val="FFFFFF"/>
                </a:solidFill>
                <a:latin typeface="Arial" charset="0"/>
              </a:rPr>
              <a:t> source apportionments for Hong Kong</a:t>
            </a:r>
          </a:p>
          <a:p>
            <a:pPr marL="342900" indent="-342900">
              <a:spcBef>
                <a:spcPct val="100000"/>
              </a:spcBef>
              <a:buFontTx/>
              <a:buChar char="•"/>
            </a:pPr>
            <a:r>
              <a:rPr lang="en-US" sz="2400" dirty="0" smtClean="0">
                <a:solidFill>
                  <a:srgbClr val="FFFFFF"/>
                </a:solidFill>
                <a:latin typeface="Arial" charset="0"/>
              </a:rPr>
              <a:t>Develop a conceptual model for ambient PM over Hong Kong</a:t>
            </a:r>
          </a:p>
          <a:p>
            <a:pPr marL="342900" indent="-342900">
              <a:spcBef>
                <a:spcPct val="100000"/>
              </a:spcBef>
              <a:buFontTx/>
              <a:buChar char="•"/>
            </a:pPr>
            <a:endParaRPr lang="en-US" sz="2400" dirty="0">
              <a:solidFill>
                <a:srgbClr val="FFFFFF"/>
              </a:solidFill>
              <a:latin typeface="Arial" charset="0"/>
            </a:endParaRPr>
          </a:p>
        </p:txBody>
      </p:sp>
      <p:pic>
        <p:nvPicPr>
          <p:cNvPr id="6" name="Picture 5" descr="DSC07105.jpg"/>
          <p:cNvPicPr>
            <a:picLocks noChangeAspect="1"/>
          </p:cNvPicPr>
          <p:nvPr/>
        </p:nvPicPr>
        <p:blipFill>
          <a:blip r:embed="rId2" cstate="print"/>
          <a:stretch>
            <a:fillRect/>
          </a:stretch>
        </p:blipFill>
        <p:spPr>
          <a:xfrm>
            <a:off x="4820821" y="2220688"/>
            <a:ext cx="4304517" cy="322838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5184"/>
            <a:ext cx="7772400" cy="1110130"/>
          </a:xfrm>
        </p:spPr>
        <p:txBody>
          <a:bodyPr/>
          <a:lstStyle/>
          <a:p>
            <a:pPr algn="l"/>
            <a:r>
              <a:rPr lang="en-US" dirty="0" smtClean="0">
                <a:solidFill>
                  <a:schemeClr val="bg1"/>
                </a:solidFill>
              </a:rPr>
              <a:t>Hong Kong </a:t>
            </a:r>
            <a:r>
              <a:rPr lang="en-US" dirty="0" smtClean="0">
                <a:solidFill>
                  <a:schemeClr val="bg1"/>
                </a:solidFill>
              </a:rPr>
              <a:t>PM</a:t>
            </a:r>
            <a:r>
              <a:rPr lang="en-US" baseline="-25000" dirty="0" smtClean="0">
                <a:solidFill>
                  <a:schemeClr val="bg1"/>
                </a:solidFill>
              </a:rPr>
              <a:t>2.5</a:t>
            </a:r>
            <a:r>
              <a:rPr lang="en-US" dirty="0" smtClean="0">
                <a:solidFill>
                  <a:schemeClr val="bg1"/>
                </a:solidFill>
              </a:rPr>
              <a:t> Speciation </a:t>
            </a:r>
            <a:r>
              <a:rPr lang="en-US" dirty="0" smtClean="0">
                <a:solidFill>
                  <a:schemeClr val="bg1"/>
                </a:solidFill>
              </a:rPr>
              <a:t>Network</a:t>
            </a:r>
            <a:endParaRPr lang="en-US" baseline="-25000" dirty="0">
              <a:solidFill>
                <a:schemeClr val="bg1"/>
              </a:solidFill>
            </a:endParaRPr>
          </a:p>
        </p:txBody>
      </p:sp>
      <p:sp>
        <p:nvSpPr>
          <p:cNvPr id="3" name="Content Placeholder 2"/>
          <p:cNvSpPr>
            <a:spLocks noGrp="1"/>
          </p:cNvSpPr>
          <p:nvPr>
            <p:ph idx="1"/>
          </p:nvPr>
        </p:nvSpPr>
        <p:spPr>
          <a:xfrm>
            <a:off x="272961" y="1643063"/>
            <a:ext cx="8679976" cy="4902880"/>
          </a:xfrm>
        </p:spPr>
        <p:txBody>
          <a:bodyPr/>
          <a:lstStyle/>
          <a:p>
            <a:r>
              <a:rPr lang="en-US" sz="2600" dirty="0" smtClean="0">
                <a:solidFill>
                  <a:schemeClr val="bg1"/>
                </a:solidFill>
              </a:rPr>
              <a:t>1-in-3 day 24-hour integrated sampling with three PM</a:t>
            </a:r>
            <a:r>
              <a:rPr lang="en-US" sz="2600" baseline="-25000" dirty="0" smtClean="0">
                <a:solidFill>
                  <a:schemeClr val="bg1"/>
                </a:solidFill>
              </a:rPr>
              <a:t>2.5</a:t>
            </a:r>
            <a:r>
              <a:rPr lang="en-US" sz="2600" dirty="0" smtClean="0">
                <a:solidFill>
                  <a:schemeClr val="bg1"/>
                </a:solidFill>
              </a:rPr>
              <a:t> FRM samplers</a:t>
            </a:r>
            <a:endParaRPr lang="en-US" sz="2600" dirty="0" smtClean="0">
              <a:solidFill>
                <a:srgbClr val="FF0000"/>
              </a:solidFill>
            </a:endParaRPr>
          </a:p>
          <a:p>
            <a:r>
              <a:rPr lang="en-US" sz="2600" dirty="0" smtClean="0">
                <a:solidFill>
                  <a:srgbClr val="FFFF00"/>
                </a:solidFill>
              </a:rPr>
              <a:t>Three-to-four sites operated for three one-year periods over the past </a:t>
            </a:r>
            <a:r>
              <a:rPr lang="en-US" sz="2600" dirty="0" smtClean="0">
                <a:solidFill>
                  <a:srgbClr val="FFFF00"/>
                </a:solidFill>
              </a:rPr>
              <a:t>decade</a:t>
            </a:r>
          </a:p>
          <a:p>
            <a:r>
              <a:rPr lang="en-US" sz="2600" dirty="0" smtClean="0">
                <a:solidFill>
                  <a:schemeClr val="bg1"/>
                </a:solidFill>
              </a:rPr>
              <a:t>Different samplers and analyses compared to PM</a:t>
            </a:r>
            <a:r>
              <a:rPr lang="en-US" sz="2600" baseline="-25000" dirty="0" smtClean="0">
                <a:solidFill>
                  <a:schemeClr val="bg1"/>
                </a:solidFill>
              </a:rPr>
              <a:t>10</a:t>
            </a:r>
            <a:endParaRPr lang="en-US" sz="2600" baseline="-25000" dirty="0" smtClean="0">
              <a:solidFill>
                <a:schemeClr val="bg1"/>
              </a:solidFill>
            </a:endParaRPr>
          </a:p>
          <a:p>
            <a:endParaRPr lang="en-US" sz="2600"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60310"/>
            <a:ext cx="4343400" cy="5397689"/>
          </a:xfrm>
        </p:spPr>
        <p:txBody>
          <a:bodyPr>
            <a:noAutofit/>
          </a:bodyPr>
          <a:lstStyle/>
          <a:p>
            <a:r>
              <a:rPr lang="en-US" sz="2600" dirty="0" smtClean="0">
                <a:solidFill>
                  <a:schemeClr val="bg1"/>
                </a:solidFill>
              </a:rPr>
              <a:t>Lab-reported error structures strong function of analysis batch</a:t>
            </a:r>
          </a:p>
          <a:p>
            <a:r>
              <a:rPr lang="en-US" sz="2600" dirty="0" smtClean="0">
                <a:solidFill>
                  <a:schemeClr val="bg1"/>
                </a:solidFill>
              </a:rPr>
              <a:t>Example… Pb for </a:t>
            </a:r>
            <a:r>
              <a:rPr lang="en-US" sz="2600" dirty="0" smtClean="0">
                <a:solidFill>
                  <a:schemeClr val="bg1"/>
                </a:solidFill>
              </a:rPr>
              <a:t>     2008-2009 </a:t>
            </a:r>
            <a:r>
              <a:rPr lang="en-US" sz="2600" dirty="0" smtClean="0">
                <a:solidFill>
                  <a:schemeClr val="bg1"/>
                </a:solidFill>
              </a:rPr>
              <a:t>sampling campaign</a:t>
            </a:r>
          </a:p>
          <a:p>
            <a:r>
              <a:rPr lang="en-US" sz="2600" dirty="0" smtClean="0">
                <a:solidFill>
                  <a:schemeClr val="bg1"/>
                </a:solidFill>
              </a:rPr>
              <a:t>Dashed lines is the error structure from the collocated data</a:t>
            </a:r>
          </a:p>
        </p:txBody>
      </p:sp>
      <p:sp>
        <p:nvSpPr>
          <p:cNvPr id="6" name="Rectangle 5"/>
          <p:cNvSpPr/>
          <p:nvPr/>
        </p:nvSpPr>
        <p:spPr>
          <a:xfrm>
            <a:off x="4299044" y="1023568"/>
            <a:ext cx="4844955" cy="4353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143000"/>
          </a:xfrm>
        </p:spPr>
        <p:txBody>
          <a:bodyPr>
            <a:normAutofit/>
          </a:bodyPr>
          <a:lstStyle/>
          <a:p>
            <a:r>
              <a:rPr lang="en-US" sz="3600" dirty="0" smtClean="0">
                <a:solidFill>
                  <a:schemeClr val="bg1"/>
                </a:solidFill>
              </a:rPr>
              <a:t>PM</a:t>
            </a:r>
            <a:r>
              <a:rPr lang="en-US" sz="3600" baseline="-25000" dirty="0" smtClean="0">
                <a:solidFill>
                  <a:schemeClr val="bg1"/>
                </a:solidFill>
              </a:rPr>
              <a:t>2.5</a:t>
            </a:r>
            <a:r>
              <a:rPr lang="en-US" sz="3600" dirty="0" smtClean="0">
                <a:solidFill>
                  <a:schemeClr val="bg1"/>
                </a:solidFill>
              </a:rPr>
              <a:t> Error Structures</a:t>
            </a:r>
            <a:endParaRPr lang="en-US" sz="3600" dirty="0">
              <a:solidFill>
                <a:schemeClr val="bg1"/>
              </a:solidFill>
            </a:endParaRPr>
          </a:p>
        </p:txBody>
      </p:sp>
      <p:pic>
        <p:nvPicPr>
          <p:cNvPr id="8" name="Picture 7"/>
          <p:cNvPicPr/>
          <p:nvPr/>
        </p:nvPicPr>
        <p:blipFill>
          <a:blip r:embed="rId3" cstate="print"/>
          <a:srcRect/>
          <a:stretch>
            <a:fillRect/>
          </a:stretch>
        </p:blipFill>
        <p:spPr bwMode="auto">
          <a:xfrm>
            <a:off x="4380932" y="1064527"/>
            <a:ext cx="4763068" cy="4273224"/>
          </a:xfrm>
          <a:prstGeom prst="rect">
            <a:avLst/>
          </a:prstGeom>
          <a:noFill/>
          <a:ln w="9525">
            <a:noFill/>
            <a:miter lim="800000"/>
            <a:headEnd/>
            <a:tailEnd/>
          </a:ln>
        </p:spPr>
      </p:pic>
    </p:spTree>
    <p:extLst>
      <p:ext uri="{BB962C8B-B14F-4D97-AF65-F5344CB8AC3E}">
        <p14:creationId xmlns:p14="http://schemas.microsoft.com/office/powerpoint/2010/main" xmlns="" val="19063070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1.JPG"/>
          <p:cNvPicPr/>
          <p:nvPr/>
        </p:nvPicPr>
        <p:blipFill>
          <a:blip r:embed="rId2" cstate="print"/>
          <a:stretch>
            <a:fillRect/>
          </a:stretch>
        </p:blipFill>
        <p:spPr>
          <a:xfrm>
            <a:off x="1883410" y="1045845"/>
            <a:ext cx="5491480" cy="5623560"/>
          </a:xfrm>
          <a:prstGeom prst="rect">
            <a:avLst/>
          </a:prstGeom>
        </p:spPr>
      </p:pic>
      <p:sp>
        <p:nvSpPr>
          <p:cNvPr id="3" name="Title 1"/>
          <p:cNvSpPr txBox="1">
            <a:spLocks/>
          </p:cNvSpPr>
          <p:nvPr/>
        </p:nvSpPr>
        <p:spPr>
          <a:xfrm>
            <a:off x="457200" y="242888"/>
            <a:ext cx="8229600" cy="900112"/>
          </a:xfrm>
          <a:prstGeom prst="rect">
            <a:avLst/>
          </a:prstGeom>
        </p:spPr>
        <p:txBody>
          <a:bodyPr>
            <a:normAutofit fontScale="925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bg1"/>
                </a:solidFill>
                <a:effectLst/>
                <a:uLnTx/>
                <a:uFillTx/>
                <a:latin typeface="+mj-lt"/>
                <a:ea typeface="+mj-ea"/>
                <a:cs typeface="+mj-cs"/>
              </a:rPr>
              <a:t>PM</a:t>
            </a:r>
            <a:r>
              <a:rPr kumimoji="0" lang="en-US" sz="3600" b="0" i="0" u="none" strike="noStrike" kern="0" cap="none" spc="0" normalizeH="0" baseline="-25000" noProof="0" dirty="0" smtClean="0">
                <a:ln>
                  <a:noFill/>
                </a:ln>
                <a:solidFill>
                  <a:schemeClr val="bg1"/>
                </a:solidFill>
                <a:effectLst/>
                <a:uLnTx/>
                <a:uFillTx/>
                <a:latin typeface="+mj-lt"/>
                <a:ea typeface="+mj-ea"/>
                <a:cs typeface="+mj-cs"/>
              </a:rPr>
              <a:t>2.5</a:t>
            </a:r>
            <a:r>
              <a:rPr kumimoji="0" lang="en-US" sz="3600" b="0" i="0" u="none" strike="noStrike" kern="0" cap="none" spc="0" normalizeH="0" baseline="0" noProof="0" dirty="0" smtClean="0">
                <a:ln>
                  <a:noFill/>
                </a:ln>
                <a:solidFill>
                  <a:schemeClr val="bg1"/>
                </a:solidFill>
                <a:effectLst/>
                <a:uLnTx/>
                <a:uFillTx/>
                <a:latin typeface="+mj-lt"/>
                <a:ea typeface="+mj-ea"/>
                <a:cs typeface="+mj-cs"/>
              </a:rPr>
              <a:t> versus PM</a:t>
            </a:r>
            <a:r>
              <a:rPr kumimoji="0" lang="en-US" sz="3600" b="0" i="0" u="none" strike="noStrike" kern="0" cap="none" spc="0" normalizeH="0" baseline="-25000" noProof="0" dirty="0" smtClean="0">
                <a:ln>
                  <a:noFill/>
                </a:ln>
                <a:solidFill>
                  <a:schemeClr val="bg1"/>
                </a:solidFill>
                <a:effectLst/>
                <a:uLnTx/>
                <a:uFillTx/>
                <a:latin typeface="+mj-lt"/>
                <a:ea typeface="+mj-ea"/>
                <a:cs typeface="+mj-cs"/>
              </a:rPr>
              <a:t>10</a:t>
            </a:r>
            <a:r>
              <a:rPr kumimoji="0" lang="en-US" sz="3600" b="0" i="0" u="none" strike="noStrike" kern="0" cap="none" spc="0" normalizeH="0" baseline="0" noProof="0" dirty="0" smtClean="0">
                <a:ln>
                  <a:noFill/>
                </a:ln>
                <a:solidFill>
                  <a:schemeClr val="bg1"/>
                </a:solidFill>
                <a:effectLst/>
                <a:uLnTx/>
                <a:uFillTx/>
                <a:latin typeface="+mj-lt"/>
                <a:ea typeface="+mj-ea"/>
                <a:cs typeface="+mj-cs"/>
              </a:rPr>
              <a:t> Source Contributions</a:t>
            </a:r>
            <a:endParaRPr kumimoji="0" lang="en-US" sz="3600" b="0"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0" y="457200"/>
            <a:ext cx="9144000" cy="762000"/>
          </a:xfrm>
        </p:spPr>
        <p:txBody>
          <a:bodyPr/>
          <a:lstStyle/>
          <a:p>
            <a:r>
              <a:rPr lang="en-US" dirty="0" smtClean="0">
                <a:solidFill>
                  <a:schemeClr val="bg1"/>
                </a:solidFill>
              </a:rPr>
              <a:t>Relating Pollution to </a:t>
            </a:r>
            <a:br>
              <a:rPr lang="en-US" dirty="0" smtClean="0">
                <a:solidFill>
                  <a:schemeClr val="bg1"/>
                </a:solidFill>
              </a:rPr>
            </a:br>
            <a:r>
              <a:rPr lang="en-US" dirty="0" smtClean="0">
                <a:solidFill>
                  <a:schemeClr val="bg1"/>
                </a:solidFill>
              </a:rPr>
              <a:t>Synoptic Air Mass Transport Patterns</a:t>
            </a:r>
          </a:p>
        </p:txBody>
      </p:sp>
      <p:sp>
        <p:nvSpPr>
          <p:cNvPr id="59395" name="Content Placeholder 2"/>
          <p:cNvSpPr>
            <a:spLocks noGrp="1"/>
          </p:cNvSpPr>
          <p:nvPr>
            <p:ph idx="1"/>
          </p:nvPr>
        </p:nvSpPr>
        <p:spPr>
          <a:xfrm>
            <a:off x="354843" y="1582738"/>
            <a:ext cx="8625384" cy="4513262"/>
          </a:xfrm>
        </p:spPr>
        <p:txBody>
          <a:bodyPr/>
          <a:lstStyle/>
          <a:p>
            <a:r>
              <a:rPr lang="en-US" sz="2300" dirty="0" smtClean="0">
                <a:solidFill>
                  <a:schemeClr val="bg1"/>
                </a:solidFill>
              </a:rPr>
              <a:t>Relate observed concentration at receptor to air mass transport history</a:t>
            </a:r>
          </a:p>
          <a:p>
            <a:pPr lvl="1"/>
            <a:r>
              <a:rPr lang="en-US" sz="2300" dirty="0" smtClean="0">
                <a:solidFill>
                  <a:schemeClr val="bg1"/>
                </a:solidFill>
              </a:rPr>
              <a:t>Air mass back trajectories, e.g., HYSPLIT</a:t>
            </a:r>
          </a:p>
          <a:p>
            <a:r>
              <a:rPr lang="en-US" sz="2300" dirty="0" smtClean="0">
                <a:solidFill>
                  <a:schemeClr val="bg1"/>
                </a:solidFill>
              </a:rPr>
              <a:t>Approach #1… Assign concentration at receptor to points along back trajectory and </a:t>
            </a:r>
            <a:r>
              <a:rPr lang="en-US" sz="2300" dirty="0" smtClean="0">
                <a:solidFill>
                  <a:srgbClr val="FFC000"/>
                </a:solidFill>
              </a:rPr>
              <a:t>estimate ensemble </a:t>
            </a:r>
            <a:r>
              <a:rPr lang="en-US" sz="2300" dirty="0" smtClean="0">
                <a:solidFill>
                  <a:srgbClr val="FFC000"/>
                </a:solidFill>
              </a:rPr>
              <a:t>relationships for impacts</a:t>
            </a:r>
            <a:r>
              <a:rPr lang="en-US" sz="2300" dirty="0" smtClean="0">
                <a:solidFill>
                  <a:schemeClr val="bg1"/>
                </a:solidFill>
              </a:rPr>
              <a:t>, </a:t>
            </a:r>
            <a:r>
              <a:rPr lang="en-US" sz="2300" dirty="0" smtClean="0">
                <a:solidFill>
                  <a:schemeClr val="bg1"/>
                </a:solidFill>
              </a:rPr>
              <a:t>e.g.,</a:t>
            </a:r>
          </a:p>
          <a:p>
            <a:pPr lvl="1"/>
            <a:r>
              <a:rPr lang="en-US" sz="2300" dirty="0" smtClean="0">
                <a:solidFill>
                  <a:schemeClr val="bg1"/>
                </a:solidFill>
              </a:rPr>
              <a:t>Potential source contribution function (PSCF)</a:t>
            </a:r>
          </a:p>
          <a:p>
            <a:pPr lvl="1"/>
            <a:r>
              <a:rPr lang="en-US" sz="2300" dirty="0" smtClean="0">
                <a:solidFill>
                  <a:schemeClr val="bg1"/>
                </a:solidFill>
              </a:rPr>
              <a:t>Quantitative transport bias analysis (QTBA)</a:t>
            </a:r>
          </a:p>
          <a:p>
            <a:r>
              <a:rPr lang="en-US" sz="2300" dirty="0" smtClean="0">
                <a:solidFill>
                  <a:schemeClr val="bg1"/>
                </a:solidFill>
              </a:rPr>
              <a:t>Approach #2… </a:t>
            </a:r>
            <a:r>
              <a:rPr lang="en-US" sz="2300" dirty="0" smtClean="0">
                <a:solidFill>
                  <a:srgbClr val="FFC000"/>
                </a:solidFill>
              </a:rPr>
              <a:t>Classify air mass trajectories based on transport pattern similarities</a:t>
            </a:r>
            <a:r>
              <a:rPr lang="en-US" sz="2300" dirty="0" smtClean="0">
                <a:solidFill>
                  <a:schemeClr val="bg1"/>
                </a:solidFill>
              </a:rPr>
              <a:t>, independent of air pollutant data</a:t>
            </a:r>
          </a:p>
          <a:p>
            <a:pPr lvl="1"/>
            <a:r>
              <a:rPr lang="en-US" sz="2300" dirty="0" smtClean="0">
                <a:solidFill>
                  <a:schemeClr val="bg1"/>
                </a:solidFill>
              </a:rPr>
              <a:t>Use these “clusters” in air pollutant data analyses</a:t>
            </a:r>
          </a:p>
          <a:p>
            <a:pPr lvl="1"/>
            <a:r>
              <a:rPr lang="en-US" sz="2300" dirty="0" smtClean="0">
                <a:solidFill>
                  <a:schemeClr val="bg1"/>
                </a:solidFill>
              </a:rPr>
              <a:t>Not the same as synoptic typing (e.g., with PCA)</a:t>
            </a:r>
          </a:p>
          <a:p>
            <a:pPr lvl="1"/>
            <a:endParaRPr lang="en-US" sz="2300" dirty="0" smtClean="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Pages from Lee&amp;Hopke_AtmosEnviron_2006(PMF-STL-STN).jpg"/>
          <p:cNvPicPr>
            <a:picLocks noChangeAspect="1"/>
          </p:cNvPicPr>
          <p:nvPr/>
        </p:nvPicPr>
        <p:blipFill>
          <a:blip r:embed="rId3" cstate="print"/>
          <a:srcRect/>
          <a:stretch>
            <a:fillRect/>
          </a:stretch>
        </p:blipFill>
        <p:spPr bwMode="auto">
          <a:xfrm>
            <a:off x="484938" y="2514600"/>
            <a:ext cx="8068511" cy="43434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solidFill>
                  <a:srgbClr val="FFC000"/>
                </a:solidFill>
              </a:rPr>
              <a:t>PSCF Example – Sulfate in St. Louis</a:t>
            </a:r>
            <a:endParaRPr lang="en-US" dirty="0">
              <a:solidFill>
                <a:srgbClr val="FFC000"/>
              </a:solidFill>
            </a:endParaRPr>
          </a:p>
        </p:txBody>
      </p:sp>
      <p:sp>
        <p:nvSpPr>
          <p:cNvPr id="3" name="Slide Number Placeholder 2"/>
          <p:cNvSpPr>
            <a:spLocks noGrp="1"/>
          </p:cNvSpPr>
          <p:nvPr>
            <p:ph type="sldNum" sz="quarter" idx="4294967295"/>
          </p:nvPr>
        </p:nvSpPr>
        <p:spPr>
          <a:xfrm>
            <a:off x="6553200" y="6248400"/>
            <a:ext cx="1905000" cy="457200"/>
          </a:xfrm>
          <a:prstGeom prst="rect">
            <a:avLst/>
          </a:prstGeom>
        </p:spPr>
        <p:txBody>
          <a:bodyPr/>
          <a:lstStyle/>
          <a:p>
            <a:pPr>
              <a:defRPr/>
            </a:pPr>
            <a:fld id="{B20103F5-B0C4-4386-A9FA-B7FAD18D919F}" type="slidenum">
              <a:rPr lang="en-US" altLang="zh-CN" smtClean="0"/>
              <a:pPr>
                <a:defRPr/>
              </a:pPr>
              <a:t>24</a:t>
            </a:fld>
            <a:endParaRPr lang="en-US" altLang="zh-CN"/>
          </a:p>
        </p:txBody>
      </p:sp>
      <p:sp>
        <p:nvSpPr>
          <p:cNvPr id="4" name="Rectangle 2"/>
          <p:cNvSpPr>
            <a:spLocks noChangeArrowheads="1"/>
          </p:cNvSpPr>
          <p:nvPr/>
        </p:nvSpPr>
        <p:spPr bwMode="auto">
          <a:xfrm>
            <a:off x="0" y="1561247"/>
            <a:ext cx="5513388" cy="831850"/>
          </a:xfrm>
          <a:prstGeom prst="rect">
            <a:avLst/>
          </a:prstGeom>
          <a:noFill/>
          <a:ln w="9525">
            <a:noFill/>
            <a:miter lim="800000"/>
            <a:headEnd/>
            <a:tailEnd/>
          </a:ln>
        </p:spPr>
        <p:txBody>
          <a:bodyPr anchor="ctr"/>
          <a:lstStyle/>
          <a:p>
            <a:r>
              <a:rPr lang="en-US" sz="1800" dirty="0">
                <a:solidFill>
                  <a:srgbClr val="FFC000"/>
                </a:solidFill>
                <a:latin typeface="Arial" pitchFamily="34" charset="0"/>
              </a:rPr>
              <a:t>Sulfate Potential Source Contribution Function </a:t>
            </a:r>
            <a:br>
              <a:rPr lang="en-US" sz="1800" dirty="0">
                <a:solidFill>
                  <a:srgbClr val="FFC000"/>
                </a:solidFill>
                <a:latin typeface="Arial" pitchFamily="34" charset="0"/>
              </a:rPr>
            </a:br>
            <a:r>
              <a:rPr lang="en-US" sz="1800" dirty="0">
                <a:solidFill>
                  <a:srgbClr val="FFC000"/>
                </a:solidFill>
                <a:latin typeface="Arial" pitchFamily="34" charset="0"/>
              </a:rPr>
              <a:t>(PSCF) analysis,  Lee and Hopke (2006)</a:t>
            </a:r>
          </a:p>
          <a:p>
            <a:r>
              <a:rPr lang="en-US" sz="1800" dirty="0">
                <a:solidFill>
                  <a:srgbClr val="FFC000"/>
                </a:solidFill>
                <a:latin typeface="Arial" pitchFamily="34" charset="0"/>
              </a:rPr>
              <a:t>Chemical Speciation Network Data (1-in-3 day)</a:t>
            </a:r>
          </a:p>
          <a:p>
            <a:endParaRPr lang="en-US" sz="1800" dirty="0">
              <a:solidFill>
                <a:srgbClr val="FFC000"/>
              </a:solidFill>
              <a:latin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171700"/>
            <a:ext cx="9144000" cy="3729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0"/>
          <p:cNvPicPr>
            <a:picLocks noChangeAspect="1" noChangeArrowheads="1"/>
          </p:cNvPicPr>
          <p:nvPr/>
        </p:nvPicPr>
        <p:blipFill>
          <a:blip r:embed="rId3" cstate="print"/>
          <a:srcRect b="50281"/>
          <a:stretch>
            <a:fillRect/>
          </a:stretch>
        </p:blipFill>
        <p:spPr bwMode="auto">
          <a:xfrm>
            <a:off x="0" y="6134656"/>
            <a:ext cx="7067538" cy="723344"/>
          </a:xfrm>
          <a:prstGeom prst="rect">
            <a:avLst/>
          </a:prstGeom>
          <a:noFill/>
          <a:ln w="9525">
            <a:noFill/>
            <a:miter lim="800000"/>
            <a:headEnd/>
            <a:tailEnd/>
          </a:ln>
          <a:effectLst/>
        </p:spPr>
      </p:pic>
      <p:sp>
        <p:nvSpPr>
          <p:cNvPr id="62466" name="Title 1"/>
          <p:cNvSpPr>
            <a:spLocks noGrp="1"/>
          </p:cNvSpPr>
          <p:nvPr>
            <p:ph type="title"/>
          </p:nvPr>
        </p:nvSpPr>
        <p:spPr>
          <a:xfrm>
            <a:off x="685800" y="142864"/>
            <a:ext cx="7772400" cy="762000"/>
          </a:xfrm>
        </p:spPr>
        <p:txBody>
          <a:bodyPr/>
          <a:lstStyle/>
          <a:p>
            <a:r>
              <a:rPr lang="en-US" dirty="0" smtClean="0">
                <a:solidFill>
                  <a:schemeClr val="bg1"/>
                </a:solidFill>
              </a:rPr>
              <a:t>Clustering the Trajectories</a:t>
            </a:r>
          </a:p>
        </p:txBody>
      </p:sp>
      <p:sp>
        <p:nvSpPr>
          <p:cNvPr id="62467" name="Content Placeholder 2"/>
          <p:cNvSpPr>
            <a:spLocks noGrp="1"/>
          </p:cNvSpPr>
          <p:nvPr>
            <p:ph idx="1"/>
          </p:nvPr>
        </p:nvSpPr>
        <p:spPr>
          <a:xfrm>
            <a:off x="313899" y="1014413"/>
            <a:ext cx="8830101" cy="5081587"/>
          </a:xfrm>
        </p:spPr>
        <p:txBody>
          <a:bodyPr/>
          <a:lstStyle/>
          <a:p>
            <a:r>
              <a:rPr lang="en-US" sz="2400" dirty="0" smtClean="0">
                <a:solidFill>
                  <a:schemeClr val="bg1"/>
                </a:solidFill>
              </a:rPr>
              <a:t>Many approaches</a:t>
            </a:r>
          </a:p>
          <a:p>
            <a:pPr lvl="1"/>
            <a:r>
              <a:rPr lang="en-US" sz="2400" dirty="0" smtClean="0">
                <a:solidFill>
                  <a:schemeClr val="bg1"/>
                </a:solidFill>
              </a:rPr>
              <a:t>In this study we used Dorling’s algorithm</a:t>
            </a:r>
            <a:r>
              <a:rPr lang="en-US" sz="2400" baseline="30000" dirty="0" smtClean="0">
                <a:solidFill>
                  <a:schemeClr val="bg1"/>
                </a:solidFill>
              </a:rPr>
              <a:t>1</a:t>
            </a:r>
            <a:r>
              <a:rPr lang="en-US" sz="2400" dirty="0" smtClean="0">
                <a:solidFill>
                  <a:schemeClr val="bg1"/>
                </a:solidFill>
              </a:rPr>
              <a:t> with refinements </a:t>
            </a:r>
          </a:p>
        </p:txBody>
      </p:sp>
      <p:pic>
        <p:nvPicPr>
          <p:cNvPr id="62469" name="图片 116"/>
          <p:cNvPicPr>
            <a:picLocks noChangeAspect="1" noChangeArrowheads="1"/>
          </p:cNvPicPr>
          <p:nvPr/>
        </p:nvPicPr>
        <p:blipFill>
          <a:blip r:embed="rId4" cstate="print"/>
          <a:srcRect b="5748"/>
          <a:stretch>
            <a:fillRect/>
          </a:stretch>
        </p:blipFill>
        <p:spPr bwMode="auto">
          <a:xfrm>
            <a:off x="1487488" y="2334422"/>
            <a:ext cx="6370637" cy="3556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009934"/>
            <a:ext cx="9144000" cy="5848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 y="-45399"/>
            <a:ext cx="9115425" cy="1143000"/>
          </a:xfrm>
        </p:spPr>
        <p:txBody>
          <a:bodyPr>
            <a:noAutofit/>
          </a:bodyPr>
          <a:lstStyle/>
          <a:p>
            <a:r>
              <a:rPr lang="en-US" sz="3000" dirty="0">
                <a:solidFill>
                  <a:schemeClr val="bg1"/>
                </a:solidFill>
              </a:rPr>
              <a:t>Clustering of </a:t>
            </a:r>
            <a:r>
              <a:rPr lang="en-US" sz="3000" dirty="0" smtClean="0">
                <a:solidFill>
                  <a:schemeClr val="bg1"/>
                </a:solidFill>
              </a:rPr>
              <a:t>Seven-Day Air </a:t>
            </a:r>
            <a:r>
              <a:rPr lang="en-US" sz="3000" dirty="0">
                <a:solidFill>
                  <a:schemeClr val="bg1"/>
                </a:solidFill>
              </a:rPr>
              <a:t>Mass Back Trajectories</a:t>
            </a:r>
          </a:p>
        </p:txBody>
      </p:sp>
      <p:sp>
        <p:nvSpPr>
          <p:cNvPr id="4" name="Content Placeholder 2"/>
          <p:cNvSpPr>
            <a:spLocks noGrp="1"/>
          </p:cNvSpPr>
          <p:nvPr>
            <p:ph idx="1"/>
          </p:nvPr>
        </p:nvSpPr>
        <p:spPr>
          <a:xfrm>
            <a:off x="1" y="1752601"/>
            <a:ext cx="3002506" cy="3429000"/>
          </a:xfrm>
        </p:spPr>
        <p:txBody>
          <a:bodyPr>
            <a:noAutofit/>
          </a:bodyPr>
          <a:lstStyle/>
          <a:p>
            <a:pPr lvl="0"/>
            <a:r>
              <a:rPr lang="en-US" sz="1800" dirty="0" smtClean="0"/>
              <a:t>Generate air mass back trajectories  (4/day for 11 years… more than 16,000 trajectories!)</a:t>
            </a:r>
          </a:p>
          <a:p>
            <a:pPr lvl="0"/>
            <a:r>
              <a:rPr lang="en-US" sz="1800" dirty="0" smtClean="0"/>
              <a:t>Cluster into five categories</a:t>
            </a:r>
          </a:p>
          <a:p>
            <a:pPr lvl="0"/>
            <a:r>
              <a:rPr lang="en-US" sz="1800" dirty="0" smtClean="0"/>
              <a:t>Examine relationships between particulate matter composition,  concentration, and air mass transport pattern</a:t>
            </a:r>
          </a:p>
        </p:txBody>
      </p:sp>
      <p:pic>
        <p:nvPicPr>
          <p:cNvPr id="6" name="Picture 2" descr="C:\Users\Varun\Desktop\Picture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24390" y="1676400"/>
            <a:ext cx="5791200" cy="40354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391324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657225" y="0"/>
            <a:ext cx="7772400" cy="762000"/>
          </a:xfrm>
        </p:spPr>
        <p:txBody>
          <a:bodyPr/>
          <a:lstStyle/>
          <a:p>
            <a:r>
              <a:rPr lang="en-US" dirty="0" smtClean="0">
                <a:solidFill>
                  <a:schemeClr val="bg1"/>
                </a:solidFill>
              </a:rPr>
              <a:t>Air Mass Clusters – This Study</a:t>
            </a:r>
          </a:p>
        </p:txBody>
      </p:sp>
      <p:sp>
        <p:nvSpPr>
          <p:cNvPr id="64515" name="Content Placeholder 2"/>
          <p:cNvSpPr>
            <a:spLocks noGrp="1"/>
          </p:cNvSpPr>
          <p:nvPr>
            <p:ph idx="1"/>
          </p:nvPr>
        </p:nvSpPr>
        <p:spPr>
          <a:xfrm>
            <a:off x="357188" y="1081080"/>
            <a:ext cx="8786812" cy="4800600"/>
          </a:xfrm>
        </p:spPr>
        <p:txBody>
          <a:bodyPr/>
          <a:lstStyle/>
          <a:p>
            <a:r>
              <a:rPr lang="en-US" sz="2400" dirty="0" smtClean="0">
                <a:solidFill>
                  <a:schemeClr val="bg1"/>
                </a:solidFill>
              </a:rPr>
              <a:t>East Coast of China, relatively fast moving (ECC Fast)</a:t>
            </a:r>
          </a:p>
          <a:p>
            <a:r>
              <a:rPr lang="en-US" sz="2400" dirty="0" smtClean="0">
                <a:solidFill>
                  <a:schemeClr val="bg1"/>
                </a:solidFill>
              </a:rPr>
              <a:t>East Coast of China, relatively slow moving (ECC Slow)</a:t>
            </a:r>
          </a:p>
          <a:p>
            <a:r>
              <a:rPr lang="en-US" sz="2400" dirty="0" smtClean="0">
                <a:solidFill>
                  <a:schemeClr val="bg1"/>
                </a:solidFill>
              </a:rPr>
              <a:t>East</a:t>
            </a:r>
          </a:p>
          <a:p>
            <a:r>
              <a:rPr lang="en-US" sz="2400" dirty="0" smtClean="0">
                <a:solidFill>
                  <a:schemeClr val="bg1"/>
                </a:solidFill>
              </a:rPr>
              <a:t>South/Southwest (S/SW)</a:t>
            </a:r>
          </a:p>
          <a:p>
            <a:r>
              <a:rPr lang="en-US" sz="2400" dirty="0" smtClean="0">
                <a:solidFill>
                  <a:schemeClr val="bg1"/>
                </a:solidFill>
              </a:rPr>
              <a:t>Stagnant</a:t>
            </a:r>
          </a:p>
        </p:txBody>
      </p:sp>
      <p:sp>
        <p:nvSpPr>
          <p:cNvPr id="64516" name="Slide Number Placeholder 3"/>
          <p:cNvSpPr>
            <a:spLocks noGrp="1"/>
          </p:cNvSpPr>
          <p:nvPr>
            <p:ph type="sldNum" sz="quarter" idx="4294967295"/>
          </p:nvPr>
        </p:nvSpPr>
        <p:spPr>
          <a:xfrm>
            <a:off x="6553200" y="6248400"/>
            <a:ext cx="1905000" cy="457200"/>
          </a:xfrm>
          <a:prstGeom prst="rect">
            <a:avLst/>
          </a:prstGeom>
          <a:noFill/>
        </p:spPr>
        <p:txBody>
          <a:bodyPr/>
          <a:lstStyle/>
          <a:p>
            <a:fld id="{448462BB-AB53-4F82-8B05-846C7877928A}" type="slidenum">
              <a:rPr lang="en-US" altLang="zh-CN" smtClean="0"/>
              <a:pPr/>
              <a:t>27</a:t>
            </a:fld>
            <a:endParaRPr lang="en-US" altLang="zh-CN" smtClean="0"/>
          </a:p>
        </p:txBody>
      </p:sp>
      <p:pic>
        <p:nvPicPr>
          <p:cNvPr id="64517" name="图片 105"/>
          <p:cNvPicPr>
            <a:picLocks noChangeAspect="1" noChangeArrowheads="1"/>
          </p:cNvPicPr>
          <p:nvPr/>
        </p:nvPicPr>
        <p:blipFill>
          <a:blip r:embed="rId3" cstate="print"/>
          <a:srcRect/>
          <a:stretch>
            <a:fillRect/>
          </a:stretch>
        </p:blipFill>
        <p:spPr bwMode="auto">
          <a:xfrm>
            <a:off x="6350" y="3533775"/>
            <a:ext cx="4572000" cy="3324225"/>
          </a:xfrm>
          <a:prstGeom prst="rect">
            <a:avLst/>
          </a:prstGeom>
          <a:noFill/>
          <a:ln w="9525">
            <a:noFill/>
            <a:miter lim="800000"/>
            <a:headEnd/>
            <a:tailEnd/>
          </a:ln>
        </p:spPr>
      </p:pic>
      <p:pic>
        <p:nvPicPr>
          <p:cNvPr id="64518" name="图片 104"/>
          <p:cNvPicPr>
            <a:picLocks noChangeAspect="1" noChangeArrowheads="1"/>
          </p:cNvPicPr>
          <p:nvPr/>
        </p:nvPicPr>
        <p:blipFill>
          <a:blip r:embed="rId4" cstate="print"/>
          <a:srcRect/>
          <a:stretch>
            <a:fillRect/>
          </a:stretch>
        </p:blipFill>
        <p:spPr bwMode="auto">
          <a:xfrm>
            <a:off x="4572000" y="3543300"/>
            <a:ext cx="4572000" cy="33147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82382"/>
            <a:ext cx="9144000" cy="6175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 y="-45399"/>
            <a:ext cx="9115425" cy="659548"/>
          </a:xfrm>
        </p:spPr>
        <p:txBody>
          <a:bodyPr>
            <a:noAutofit/>
          </a:bodyPr>
          <a:lstStyle/>
          <a:p>
            <a:r>
              <a:rPr lang="en-US" sz="3200" dirty="0">
                <a:solidFill>
                  <a:schemeClr val="bg1"/>
                </a:solidFill>
              </a:rPr>
              <a:t>Cluster-Censored Trends in </a:t>
            </a:r>
            <a:r>
              <a:rPr lang="en-US" sz="3200" dirty="0" smtClean="0">
                <a:solidFill>
                  <a:schemeClr val="bg1"/>
                </a:solidFill>
              </a:rPr>
              <a:t>Source Contributions</a:t>
            </a:r>
            <a:endParaRPr lang="en-US" sz="3000" dirty="0">
              <a:solidFill>
                <a:schemeClr val="bg1"/>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xmlns="" val="2649358962"/>
              </p:ext>
            </p:extLst>
          </p:nvPr>
        </p:nvGraphicFramePr>
        <p:xfrm>
          <a:off x="1163637" y="1339323"/>
          <a:ext cx="1960563" cy="336550"/>
        </p:xfrm>
        <a:graphic>
          <a:graphicData uri="http://schemas.openxmlformats.org/presentationml/2006/ole">
            <p:oleObj spid="_x0000_s99330" name="Equation" r:id="rId4" imgW="1256755" imgH="215806" progId="Equation.3">
              <p:embed/>
            </p:oleObj>
          </a:graphicData>
        </a:graphic>
      </p:graphicFrame>
      <p:pic>
        <p:nvPicPr>
          <p:cNvPr id="4" name="图片 103"/>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4967" y="995854"/>
            <a:ext cx="3886200" cy="2219325"/>
          </a:xfrm>
          <a:prstGeom prst="rect">
            <a:avLst/>
          </a:prstGeom>
          <a:noFill/>
          <a:ln>
            <a:noFill/>
          </a:ln>
        </p:spPr>
      </p:pic>
      <p:pic>
        <p:nvPicPr>
          <p:cNvPr id="8"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11460" y="3432595"/>
            <a:ext cx="3920975" cy="2830584"/>
          </a:xfrm>
          <a:prstGeom prst="rect">
            <a:avLst/>
          </a:prstGeom>
          <a:noFill/>
          <a:effectLst/>
          <a:extLst>
            <a:ext uri="{909E8E84-426E-40DD-AFC4-6F175D3DCCD1}">
              <a14:hiddenFill xmlns:a14="http://schemas.microsoft.com/office/drawing/2010/main" xmlns="">
                <a:solidFill>
                  <a:srgbClr val="4F81BD"/>
                </a:solidFill>
              </a14:hiddenFill>
            </a:ext>
            <a:ext uri="{AF507438-7753-43E0-B8FC-AC1667EBCBE1}">
              <a14:hiddenEffects xmlns:a14="http://schemas.microsoft.com/office/drawing/2010/main" xmlns="">
                <a:effectLst/>
              </a14:hiddenEffects>
            </a:ext>
          </a:extLst>
        </p:spPr>
      </p:pic>
      <p:sp>
        <p:nvSpPr>
          <p:cNvPr id="13" name="Oval 12"/>
          <p:cNvSpPr/>
          <p:nvPr/>
        </p:nvSpPr>
        <p:spPr>
          <a:xfrm>
            <a:off x="1121060" y="3890093"/>
            <a:ext cx="685800" cy="19050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14" name="Straight Arrow Connector 13"/>
          <p:cNvCxnSpPr/>
          <p:nvPr/>
        </p:nvCxnSpPr>
        <p:spPr>
          <a:xfrm>
            <a:off x="1463960" y="2681779"/>
            <a:ext cx="0" cy="121920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319789" y="1230568"/>
            <a:ext cx="1824410" cy="338554"/>
          </a:xfrm>
          <a:prstGeom prst="rect">
            <a:avLst/>
          </a:prstGeom>
          <a:noFill/>
        </p:spPr>
        <p:txBody>
          <a:bodyPr wrap="none" rtlCol="0">
            <a:spAutoFit/>
          </a:bodyPr>
          <a:lstStyle/>
          <a:p>
            <a:r>
              <a:rPr lang="en-US" sz="1600" dirty="0" smtClean="0">
                <a:solidFill>
                  <a:srgbClr val="00B050"/>
                </a:solidFill>
                <a:latin typeface="+mj-lt"/>
              </a:rPr>
              <a:t>Vehicular Exhaust</a:t>
            </a:r>
            <a:endParaRPr lang="en-US" sz="1600" dirty="0">
              <a:solidFill>
                <a:srgbClr val="00B050"/>
              </a:solidFill>
              <a:latin typeface="+mj-lt"/>
            </a:endParaRPr>
          </a:p>
        </p:txBody>
      </p:sp>
    </p:spTree>
    <p:extLst>
      <p:ext uri="{BB962C8B-B14F-4D97-AF65-F5344CB8AC3E}">
        <p14:creationId xmlns:p14="http://schemas.microsoft.com/office/powerpoint/2010/main" xmlns="" val="42733674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82382"/>
            <a:ext cx="9144000" cy="6175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 y="-45399"/>
            <a:ext cx="9115425" cy="659548"/>
          </a:xfrm>
        </p:spPr>
        <p:txBody>
          <a:bodyPr>
            <a:noAutofit/>
          </a:bodyPr>
          <a:lstStyle/>
          <a:p>
            <a:r>
              <a:rPr lang="en-US" sz="3200" dirty="0">
                <a:solidFill>
                  <a:schemeClr val="bg1"/>
                </a:solidFill>
              </a:rPr>
              <a:t>Cluster-Censored Trends in </a:t>
            </a:r>
            <a:r>
              <a:rPr lang="en-US" sz="3200" dirty="0" smtClean="0">
                <a:solidFill>
                  <a:schemeClr val="bg1"/>
                </a:solidFill>
              </a:rPr>
              <a:t>Source Contributions</a:t>
            </a:r>
            <a:endParaRPr lang="en-US" sz="3000" dirty="0">
              <a:solidFill>
                <a:schemeClr val="bg1"/>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xmlns="" val="118413440"/>
              </p:ext>
            </p:extLst>
          </p:nvPr>
        </p:nvGraphicFramePr>
        <p:xfrm>
          <a:off x="6418262" y="1339323"/>
          <a:ext cx="2039938" cy="336550"/>
        </p:xfrm>
        <a:graphic>
          <a:graphicData uri="http://schemas.openxmlformats.org/presentationml/2006/ole">
            <p:oleObj spid="_x0000_s100354" name="Equation" r:id="rId4" imgW="1307532" imgH="215806" progId="Equation.3">
              <p:embed/>
            </p:oleObj>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xmlns="" val="2649358962"/>
              </p:ext>
            </p:extLst>
          </p:nvPr>
        </p:nvGraphicFramePr>
        <p:xfrm>
          <a:off x="1163637" y="1339323"/>
          <a:ext cx="1960563" cy="336550"/>
        </p:xfrm>
        <a:graphic>
          <a:graphicData uri="http://schemas.openxmlformats.org/presentationml/2006/ole">
            <p:oleObj spid="_x0000_s100355" name="Equation" r:id="rId5" imgW="1256755" imgH="215806" progId="Equation.3">
              <p:embed/>
            </p:oleObj>
          </a:graphicData>
        </a:graphic>
      </p:graphicFrame>
      <p:grpSp>
        <p:nvGrpSpPr>
          <p:cNvPr id="3" name="Group 18"/>
          <p:cNvGrpSpPr/>
          <p:nvPr/>
        </p:nvGrpSpPr>
        <p:grpSpPr>
          <a:xfrm>
            <a:off x="4830916" y="982207"/>
            <a:ext cx="4025615" cy="5267324"/>
            <a:chOff x="531871" y="1514475"/>
            <a:chExt cx="4025615" cy="5267324"/>
          </a:xfrm>
        </p:grpSpPr>
        <p:grpSp>
          <p:nvGrpSpPr>
            <p:cNvPr id="17" name="Group 16"/>
            <p:cNvGrpSpPr/>
            <p:nvPr/>
          </p:nvGrpSpPr>
          <p:grpSpPr>
            <a:xfrm>
              <a:off x="531871" y="1514475"/>
              <a:ext cx="4025615" cy="5267324"/>
              <a:chOff x="531871" y="1514475"/>
              <a:chExt cx="4025615" cy="5267324"/>
            </a:xfrm>
          </p:grpSpPr>
          <p:pic>
            <p:nvPicPr>
              <p:cNvPr id="5" name="图片 102"/>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71286" y="1514475"/>
                <a:ext cx="3886200" cy="2219325"/>
              </a:xfrm>
              <a:prstGeom prst="rect">
                <a:avLst/>
              </a:prstGeom>
              <a:noFill/>
              <a:ln>
                <a:noFill/>
              </a:ln>
            </p:spPr>
          </p:pic>
          <p:pic>
            <p:nvPicPr>
              <p:cNvPr id="9" name="Picture 8"/>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31871" y="3883996"/>
                <a:ext cx="3976914" cy="2897803"/>
              </a:xfrm>
              <a:prstGeom prst="rect">
                <a:avLst/>
              </a:prstGeom>
              <a:noFill/>
              <a:effectLst/>
              <a:extLst>
                <a:ext uri="{909E8E84-426E-40DD-AFC4-6F175D3DCCD1}">
                  <a14:hiddenFill xmlns:a14="http://schemas.microsoft.com/office/drawing/2010/main" xmlns="">
                    <a:solidFill>
                      <a:srgbClr val="4F81BD"/>
                    </a:solidFill>
                  </a14:hiddenFill>
                </a:ext>
                <a:ext uri="{AF507438-7753-43E0-B8FC-AC1667EBCBE1}">
                  <a14:hiddenEffects xmlns:a14="http://schemas.microsoft.com/office/drawing/2010/main" xmlns="">
                    <a:effectLst/>
                  </a14:hiddenEffects>
                </a:ext>
              </a:extLst>
            </p:spPr>
          </p:pic>
          <p:sp>
            <p:nvSpPr>
              <p:cNvPr id="11" name="Oval 10"/>
              <p:cNvSpPr/>
              <p:nvPr/>
            </p:nvSpPr>
            <p:spPr>
              <a:xfrm>
                <a:off x="1143000" y="4419600"/>
                <a:ext cx="685800" cy="1905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1485900" y="3200400"/>
                <a:ext cx="0" cy="121699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1128846" y="1721893"/>
              <a:ext cx="1859805" cy="338554"/>
            </a:xfrm>
            <a:prstGeom prst="rect">
              <a:avLst/>
            </a:prstGeom>
            <a:noFill/>
          </p:spPr>
          <p:txBody>
            <a:bodyPr wrap="none" rtlCol="0">
              <a:spAutoFit/>
            </a:bodyPr>
            <a:lstStyle/>
            <a:p>
              <a:r>
                <a:rPr lang="en-US" sz="1600" dirty="0" smtClean="0">
                  <a:solidFill>
                    <a:srgbClr val="FF0000"/>
                  </a:solidFill>
                  <a:latin typeface="+mj-lt"/>
                </a:rPr>
                <a:t>Secondary Sulfate</a:t>
              </a:r>
              <a:endParaRPr lang="en-US" sz="1600" dirty="0">
                <a:solidFill>
                  <a:srgbClr val="FF0000"/>
                </a:solidFill>
                <a:latin typeface="+mj-lt"/>
              </a:endParaRPr>
            </a:p>
          </p:txBody>
        </p:sp>
      </p:grpSp>
      <p:pic>
        <p:nvPicPr>
          <p:cNvPr id="4" name="图片 103"/>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04967" y="995854"/>
            <a:ext cx="3886200" cy="2219325"/>
          </a:xfrm>
          <a:prstGeom prst="rect">
            <a:avLst/>
          </a:prstGeom>
          <a:noFill/>
          <a:ln>
            <a:noFill/>
          </a:ln>
        </p:spPr>
      </p:pic>
      <p:pic>
        <p:nvPicPr>
          <p:cNvPr id="8" name="Picture 7"/>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11460" y="3432595"/>
            <a:ext cx="3920975" cy="2830584"/>
          </a:xfrm>
          <a:prstGeom prst="rect">
            <a:avLst/>
          </a:prstGeom>
          <a:noFill/>
          <a:effectLst/>
          <a:extLst>
            <a:ext uri="{909E8E84-426E-40DD-AFC4-6F175D3DCCD1}">
              <a14:hiddenFill xmlns:a14="http://schemas.microsoft.com/office/drawing/2010/main" xmlns="">
                <a:solidFill>
                  <a:srgbClr val="4F81BD"/>
                </a:solidFill>
              </a14:hiddenFill>
            </a:ext>
            <a:ext uri="{AF507438-7753-43E0-B8FC-AC1667EBCBE1}">
              <a14:hiddenEffects xmlns:a14="http://schemas.microsoft.com/office/drawing/2010/main" xmlns="">
                <a:effectLst/>
              </a14:hiddenEffects>
            </a:ext>
          </a:extLst>
        </p:spPr>
      </p:pic>
      <p:sp>
        <p:nvSpPr>
          <p:cNvPr id="13" name="Oval 12"/>
          <p:cNvSpPr/>
          <p:nvPr/>
        </p:nvSpPr>
        <p:spPr>
          <a:xfrm>
            <a:off x="1121060" y="3890093"/>
            <a:ext cx="685800" cy="19050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14" name="Straight Arrow Connector 13"/>
          <p:cNvCxnSpPr/>
          <p:nvPr/>
        </p:nvCxnSpPr>
        <p:spPr>
          <a:xfrm>
            <a:off x="1463960" y="2681779"/>
            <a:ext cx="0" cy="121920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319789" y="1230568"/>
            <a:ext cx="1824410" cy="338554"/>
          </a:xfrm>
          <a:prstGeom prst="rect">
            <a:avLst/>
          </a:prstGeom>
          <a:noFill/>
        </p:spPr>
        <p:txBody>
          <a:bodyPr wrap="none" rtlCol="0">
            <a:spAutoFit/>
          </a:bodyPr>
          <a:lstStyle/>
          <a:p>
            <a:r>
              <a:rPr lang="en-US" sz="1600" dirty="0" smtClean="0">
                <a:solidFill>
                  <a:srgbClr val="00B050"/>
                </a:solidFill>
                <a:latin typeface="+mj-lt"/>
              </a:rPr>
              <a:t>Vehicular Exhaust</a:t>
            </a:r>
            <a:endParaRPr lang="en-US" sz="1600" dirty="0">
              <a:solidFill>
                <a:srgbClr val="00B050"/>
              </a:solidFill>
              <a:latin typeface="+mj-lt"/>
            </a:endParaRPr>
          </a:p>
        </p:txBody>
      </p:sp>
      <p:sp>
        <p:nvSpPr>
          <p:cNvPr id="22" name="TextBox 21"/>
          <p:cNvSpPr txBox="1"/>
          <p:nvPr/>
        </p:nvSpPr>
        <p:spPr>
          <a:xfrm>
            <a:off x="4860547" y="6350753"/>
            <a:ext cx="4283545" cy="461665"/>
          </a:xfrm>
          <a:prstGeom prst="rect">
            <a:avLst/>
          </a:prstGeom>
          <a:noFill/>
        </p:spPr>
        <p:txBody>
          <a:bodyPr wrap="none" rtlCol="0">
            <a:spAutoFit/>
          </a:bodyPr>
          <a:lstStyle/>
          <a:p>
            <a:r>
              <a:rPr lang="en-US" sz="2400" b="1" i="1" dirty="0" smtClean="0">
                <a:solidFill>
                  <a:srgbClr val="FF0000"/>
                </a:solidFill>
                <a:latin typeface="+mj-lt"/>
              </a:rPr>
              <a:t>Thank you, mainland China!</a:t>
            </a:r>
            <a:endParaRPr lang="en-US" sz="2400" b="1" i="1" dirty="0">
              <a:solidFill>
                <a:srgbClr val="FF0000"/>
              </a:solidFill>
              <a:latin typeface="+mj-lt"/>
            </a:endParaRPr>
          </a:p>
        </p:txBody>
      </p:sp>
    </p:spTree>
    <p:extLst>
      <p:ext uri="{BB962C8B-B14F-4D97-AF65-F5344CB8AC3E}">
        <p14:creationId xmlns:p14="http://schemas.microsoft.com/office/powerpoint/2010/main" xmlns="" val="4273367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062" y="971565"/>
            <a:ext cx="8101013" cy="58435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75"/>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57221" y="1200164"/>
            <a:ext cx="7915275" cy="5357813"/>
          </a:xfrm>
          <a:prstGeom prst="rect">
            <a:avLst/>
          </a:prstGeom>
          <a:noFill/>
        </p:spPr>
      </p:pic>
      <p:sp>
        <p:nvSpPr>
          <p:cNvPr id="4" name="Rectangle 3"/>
          <p:cNvSpPr>
            <a:spLocks noChangeArrowheads="1"/>
          </p:cNvSpPr>
          <p:nvPr/>
        </p:nvSpPr>
        <p:spPr bwMode="auto">
          <a:xfrm>
            <a:off x="0" y="1"/>
            <a:ext cx="9144000" cy="1085849"/>
          </a:xfrm>
          <a:prstGeom prst="rect">
            <a:avLst/>
          </a:prstGeom>
          <a:noFill/>
          <a:ln w="9525">
            <a:noFill/>
            <a:miter lim="800000"/>
            <a:headEnd/>
            <a:tailEnd/>
          </a:ln>
        </p:spPr>
        <p:txBody>
          <a:bodyPr anchor="ctr"/>
          <a:lstStyle/>
          <a:p>
            <a:pPr algn="ctr"/>
            <a:r>
              <a:rPr lang="en-US" sz="3000" b="1" dirty="0" smtClean="0">
                <a:solidFill>
                  <a:schemeClr val="bg1"/>
                </a:solidFill>
                <a:latin typeface="+mj-lt"/>
              </a:rPr>
              <a:t>Conceptual Model Framework</a:t>
            </a:r>
            <a:endParaRPr lang="en-US" sz="3000" b="1" dirty="0" smtClean="0">
              <a:solidFill>
                <a:schemeClr val="bg1"/>
              </a:solidFill>
              <a:latin typeface="+mj-lt"/>
            </a:endParaRPr>
          </a:p>
        </p:txBody>
      </p:sp>
      <p:sp>
        <p:nvSpPr>
          <p:cNvPr id="5" name="TextBox 4"/>
          <p:cNvSpPr txBox="1"/>
          <p:nvPr/>
        </p:nvSpPr>
        <p:spPr>
          <a:xfrm>
            <a:off x="6286507" y="6386510"/>
            <a:ext cx="2276585" cy="338554"/>
          </a:xfrm>
          <a:prstGeom prst="rect">
            <a:avLst/>
          </a:prstGeom>
          <a:noFill/>
        </p:spPr>
        <p:txBody>
          <a:bodyPr wrap="none" rtlCol="0">
            <a:spAutoFit/>
          </a:bodyPr>
          <a:lstStyle/>
          <a:p>
            <a:r>
              <a:rPr lang="en-US" sz="1600" dirty="0" smtClean="0">
                <a:latin typeface="+mj-lt"/>
              </a:rPr>
              <a:t>underlined = this study</a:t>
            </a:r>
            <a:endParaRPr lang="en-US" sz="1600" dirty="0">
              <a:latin typeface="+mj-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5183"/>
            <a:ext cx="7772400" cy="1023045"/>
          </a:xfrm>
        </p:spPr>
        <p:txBody>
          <a:bodyPr/>
          <a:lstStyle/>
          <a:p>
            <a:r>
              <a:rPr lang="en-US" dirty="0" smtClean="0">
                <a:solidFill>
                  <a:schemeClr val="bg1"/>
                </a:solidFill>
              </a:rPr>
              <a:t>Hong Kong PM</a:t>
            </a:r>
            <a:r>
              <a:rPr lang="en-US" baseline="-25000" dirty="0" smtClean="0">
                <a:solidFill>
                  <a:schemeClr val="bg1"/>
                </a:solidFill>
              </a:rPr>
              <a:t>10</a:t>
            </a:r>
            <a:r>
              <a:rPr lang="en-US" dirty="0" smtClean="0">
                <a:solidFill>
                  <a:schemeClr val="bg1"/>
                </a:solidFill>
              </a:rPr>
              <a:t> Mass Network</a:t>
            </a:r>
            <a:endParaRPr lang="en-US" baseline="-25000" dirty="0">
              <a:solidFill>
                <a:schemeClr val="bg1"/>
              </a:solidFill>
            </a:endParaRPr>
          </a:p>
        </p:txBody>
      </p:sp>
      <p:sp>
        <p:nvSpPr>
          <p:cNvPr id="3" name="Content Placeholder 2"/>
          <p:cNvSpPr>
            <a:spLocks noGrp="1"/>
          </p:cNvSpPr>
          <p:nvPr>
            <p:ph idx="1"/>
          </p:nvPr>
        </p:nvSpPr>
        <p:spPr>
          <a:xfrm>
            <a:off x="188686" y="1465943"/>
            <a:ext cx="8955313" cy="4630056"/>
          </a:xfrm>
        </p:spPr>
        <p:txBody>
          <a:bodyPr/>
          <a:lstStyle/>
          <a:p>
            <a:pPr>
              <a:buFont typeface="Arial" pitchFamily="34" charset="0"/>
              <a:buChar char="•"/>
            </a:pPr>
            <a:r>
              <a:rPr lang="en-US" sz="2800" dirty="0" smtClean="0">
                <a:solidFill>
                  <a:schemeClr val="bg1"/>
                </a:solidFill>
              </a:rPr>
              <a:t>Compared to the Air Quality Objectives</a:t>
            </a:r>
          </a:p>
          <a:p>
            <a:pPr>
              <a:buFont typeface="Arial" pitchFamily="34" charset="0"/>
              <a:buChar char="•"/>
            </a:pPr>
            <a:r>
              <a:rPr lang="en-US" sz="2800" dirty="0" smtClean="0">
                <a:solidFill>
                  <a:schemeClr val="bg1"/>
                </a:solidFill>
              </a:rPr>
              <a:t>Hourly data set for </a:t>
            </a:r>
            <a:r>
              <a:rPr lang="en-US" sz="2800" dirty="0" smtClean="0">
                <a:solidFill>
                  <a:schemeClr val="bg1"/>
                </a:solidFill>
              </a:rPr>
              <a:t>more than ten years</a:t>
            </a:r>
            <a:endParaRPr lang="en-US" sz="2800" dirty="0" smtClean="0">
              <a:solidFill>
                <a:schemeClr val="bg1"/>
              </a:solidFill>
            </a:endParaRPr>
          </a:p>
          <a:p>
            <a:pPr lvl="5">
              <a:buFont typeface="Arial" pitchFamily="34" charset="0"/>
              <a:buChar char="•"/>
            </a:pPr>
            <a:r>
              <a:rPr lang="en-US" sz="2800" dirty="0" smtClean="0">
                <a:solidFill>
                  <a:schemeClr val="bg1"/>
                </a:solidFill>
              </a:rPr>
              <a:t>50</a:t>
            </a:r>
            <a:r>
              <a:rPr lang="en-US" sz="2800" dirty="0" smtClean="0">
                <a:solidFill>
                  <a:schemeClr val="bg1"/>
                </a:solidFill>
                <a:sym typeface="Symbol"/>
              </a:rPr>
              <a:t>C TEOM </a:t>
            </a:r>
          </a:p>
          <a:p>
            <a:pPr lvl="5">
              <a:buFont typeface="Arial" pitchFamily="34" charset="0"/>
              <a:buChar char="•"/>
            </a:pPr>
            <a:r>
              <a:rPr lang="en-US" sz="2800" dirty="0" smtClean="0">
                <a:solidFill>
                  <a:schemeClr val="bg1"/>
                </a:solidFill>
                <a:sym typeface="Symbol"/>
              </a:rPr>
              <a:t>Method continuity over time</a:t>
            </a:r>
          </a:p>
          <a:p>
            <a:pPr lvl="5">
              <a:buFont typeface="Arial" pitchFamily="34" charset="0"/>
              <a:buChar char="•"/>
            </a:pPr>
            <a:r>
              <a:rPr lang="en-US" sz="2800" dirty="0" smtClean="0">
                <a:solidFill>
                  <a:schemeClr val="bg1"/>
                </a:solidFill>
                <a:sym typeface="Symbol"/>
              </a:rPr>
              <a:t>Measures nonvolatile mass, biased low compared to ambient </a:t>
            </a:r>
            <a:r>
              <a:rPr lang="en-US" sz="2800" dirty="0" smtClean="0">
                <a:solidFill>
                  <a:schemeClr val="bg1"/>
                </a:solidFill>
                <a:sym typeface="Symbol"/>
              </a:rPr>
              <a:t>concentrations</a:t>
            </a:r>
          </a:p>
          <a:p>
            <a:pPr lvl="5">
              <a:buFont typeface="Arial" pitchFamily="34" charset="0"/>
              <a:buChar char="•"/>
            </a:pPr>
            <a:r>
              <a:rPr lang="en-US" sz="2800" dirty="0" smtClean="0">
                <a:solidFill>
                  <a:schemeClr val="bg1"/>
                </a:solidFill>
                <a:sym typeface="Symbol"/>
              </a:rPr>
              <a:t>Fourteen sites, including three roadway sites</a:t>
            </a:r>
          </a:p>
          <a:p>
            <a:pPr lvl="5">
              <a:buFont typeface="Arial" pitchFamily="34" charset="0"/>
              <a:buChar char="•"/>
            </a:pPr>
            <a:endParaRPr lang="en-US" sz="2800" dirty="0" smtClean="0">
              <a:solidFill>
                <a:schemeClr val="bg1"/>
              </a:solidFill>
              <a:sym typeface="Symbol"/>
            </a:endParaRPr>
          </a:p>
          <a:p>
            <a:pPr lvl="5">
              <a:buFont typeface="Arial" pitchFamily="34" charset="0"/>
              <a:buChar char="•"/>
            </a:pPr>
            <a:r>
              <a:rPr lang="en-US" sz="2800" dirty="0" smtClean="0">
                <a:solidFill>
                  <a:schemeClr val="bg1"/>
                </a:solidFill>
                <a:sym typeface="Symbol"/>
              </a:rPr>
              <a:t>Additional quality assurance conducted</a:t>
            </a:r>
            <a:endParaRPr lang="en-US" sz="2800" dirty="0" smtClean="0">
              <a:solidFill>
                <a:schemeClr val="bg1"/>
              </a:solidFill>
              <a:sym typeface="Symbol"/>
            </a:endParaRPr>
          </a:p>
          <a:p>
            <a:pPr lvl="3">
              <a:buFont typeface="Arial" pitchFamily="34" charset="0"/>
              <a:buChar char="•"/>
            </a:pPr>
            <a:endParaRPr lang="en-US" sz="2800" dirty="0" smtClean="0">
              <a:solidFill>
                <a:schemeClr val="bg1"/>
              </a:solidFill>
            </a:endParaRPr>
          </a:p>
          <a:p>
            <a:pPr lvl="1">
              <a:buFont typeface="Arial" pitchFamily="34" charset="0"/>
              <a:buChar char="•"/>
            </a:pPr>
            <a:endParaRPr lang="en-US" sz="2800" dirty="0" smtClean="0">
              <a:solidFill>
                <a:schemeClr val="bg1"/>
              </a:solidFill>
            </a:endParaRPr>
          </a:p>
          <a:p>
            <a:pPr>
              <a:buFont typeface="Arial" pitchFamily="34" charset="0"/>
              <a:buChar char="•"/>
            </a:pPr>
            <a:endParaRPr lang="en-US" sz="2800" dirty="0">
              <a:solidFill>
                <a:schemeClr val="bg1"/>
              </a:solidFill>
            </a:endParaRPr>
          </a:p>
        </p:txBody>
      </p:sp>
      <p:pic>
        <p:nvPicPr>
          <p:cNvPr id="4" name="Picture 3"/>
          <p:cNvPicPr>
            <a:picLocks noChangeAspect="1" noChangeArrowheads="1"/>
          </p:cNvPicPr>
          <p:nvPr/>
        </p:nvPicPr>
        <p:blipFill>
          <a:blip r:embed="rId2" cstate="print"/>
          <a:srcRect b="29412"/>
          <a:stretch>
            <a:fillRect/>
          </a:stretch>
        </p:blipFill>
        <p:spPr bwMode="auto">
          <a:xfrm rot="5400000">
            <a:off x="-902778" y="3571955"/>
            <a:ext cx="4145280" cy="219458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7"/>
          <p:cNvSpPr>
            <a:spLocks noGrp="1"/>
          </p:cNvSpPr>
          <p:nvPr>
            <p:ph type="sldNum" sz="quarter" idx="4294967295"/>
          </p:nvPr>
        </p:nvSpPr>
        <p:spPr>
          <a:xfrm>
            <a:off x="7239000" y="6400800"/>
            <a:ext cx="1905000" cy="457200"/>
          </a:xfrm>
          <a:prstGeom prst="rect">
            <a:avLst/>
          </a:prstGeom>
        </p:spPr>
        <p:txBody>
          <a:bodyPr/>
          <a:lstStyle/>
          <a:p>
            <a:pPr>
              <a:defRPr/>
            </a:pPr>
            <a:fld id="{91B75566-B1EA-435A-B582-AC1B77FCEA35}" type="slidenum">
              <a:rPr lang="en-US" smtClean="0">
                <a:solidFill>
                  <a:srgbClr val="FF0000"/>
                </a:solidFill>
              </a:rPr>
              <a:pPr>
                <a:defRPr/>
              </a:pPr>
              <a:t>31</a:t>
            </a:fld>
            <a:endParaRPr lang="en-US" dirty="0">
              <a:solidFill>
                <a:srgbClr val="FF0000"/>
              </a:solidFill>
            </a:endParaRPr>
          </a:p>
        </p:txBody>
      </p:sp>
      <p:sp>
        <p:nvSpPr>
          <p:cNvPr id="4" name="Rectangle 3"/>
          <p:cNvSpPr>
            <a:spLocks noChangeArrowheads="1"/>
          </p:cNvSpPr>
          <p:nvPr/>
        </p:nvSpPr>
        <p:spPr bwMode="auto">
          <a:xfrm>
            <a:off x="0" y="0"/>
            <a:ext cx="9144000" cy="1287623"/>
          </a:xfrm>
          <a:prstGeom prst="rect">
            <a:avLst/>
          </a:prstGeom>
          <a:noFill/>
          <a:ln w="9525">
            <a:noFill/>
            <a:miter lim="800000"/>
            <a:headEnd/>
            <a:tailEnd/>
          </a:ln>
        </p:spPr>
        <p:txBody>
          <a:bodyPr lIns="92075" tIns="46038" rIns="92075" bIns="46038" anchor="ctr"/>
          <a:lstStyle/>
          <a:p>
            <a:pPr algn="ctr"/>
            <a:r>
              <a:rPr lang="en-US" sz="3200" b="1" dirty="0" smtClean="0">
                <a:solidFill>
                  <a:schemeClr val="bg1"/>
                </a:solidFill>
                <a:latin typeface="+mj-lt"/>
              </a:rPr>
              <a:t>Hong Kong SAR and TEOM sites</a:t>
            </a:r>
            <a:endParaRPr lang="en-US" sz="3200" dirty="0">
              <a:solidFill>
                <a:schemeClr val="bg1"/>
              </a:solidFill>
              <a:latin typeface="+mj-lt"/>
            </a:endParaRPr>
          </a:p>
        </p:txBody>
      </p:sp>
      <p:sp>
        <p:nvSpPr>
          <p:cNvPr id="7" name="TextBox 6"/>
          <p:cNvSpPr txBox="1"/>
          <p:nvPr/>
        </p:nvSpPr>
        <p:spPr>
          <a:xfrm>
            <a:off x="877077" y="6488668"/>
            <a:ext cx="3232680" cy="369332"/>
          </a:xfrm>
          <a:prstGeom prst="rect">
            <a:avLst/>
          </a:prstGeom>
          <a:noFill/>
        </p:spPr>
        <p:txBody>
          <a:bodyPr wrap="none" rtlCol="0">
            <a:spAutoFit/>
          </a:bodyPr>
          <a:lstStyle/>
          <a:p>
            <a:r>
              <a:rPr lang="en-US" sz="1800" dirty="0" smtClean="0">
                <a:solidFill>
                  <a:schemeClr val="bg1"/>
                </a:solidFill>
                <a:latin typeface="+mj-lt"/>
              </a:rPr>
              <a:t>adapted  from Yu </a:t>
            </a:r>
            <a:r>
              <a:rPr lang="en-US" sz="1800" i="1" dirty="0" smtClean="0">
                <a:solidFill>
                  <a:schemeClr val="bg1"/>
                </a:solidFill>
                <a:latin typeface="+mj-lt"/>
              </a:rPr>
              <a:t>et al. </a:t>
            </a:r>
            <a:r>
              <a:rPr lang="en-US" sz="1800" dirty="0" smtClean="0">
                <a:solidFill>
                  <a:schemeClr val="bg1"/>
                </a:solidFill>
                <a:latin typeface="+mj-lt"/>
              </a:rPr>
              <a:t>(2005)</a:t>
            </a:r>
            <a:endParaRPr lang="en-US" sz="1800" dirty="0">
              <a:solidFill>
                <a:schemeClr val="bg1"/>
              </a:solidFill>
              <a:latin typeface="+mj-lt"/>
            </a:endParaRPr>
          </a:p>
        </p:txBody>
      </p:sp>
      <p:grpSp>
        <p:nvGrpSpPr>
          <p:cNvPr id="2" name="Group 21"/>
          <p:cNvGrpSpPr/>
          <p:nvPr/>
        </p:nvGrpSpPr>
        <p:grpSpPr>
          <a:xfrm>
            <a:off x="895739" y="969303"/>
            <a:ext cx="7248906" cy="5438394"/>
            <a:chOff x="895739" y="969303"/>
            <a:chExt cx="7248906" cy="5438394"/>
          </a:xfrm>
        </p:grpSpPr>
        <p:pic>
          <p:nvPicPr>
            <p:cNvPr id="6" name="Picture 5" descr="Yu_2004_AtmosEnviron_Page_02.jpg"/>
            <p:cNvPicPr>
              <a:picLocks noChangeAspect="1"/>
            </p:cNvPicPr>
            <p:nvPr/>
          </p:nvPicPr>
          <p:blipFill>
            <a:blip r:embed="rId2" cstate="print"/>
            <a:stretch>
              <a:fillRect/>
            </a:stretch>
          </p:blipFill>
          <p:spPr>
            <a:xfrm>
              <a:off x="895739" y="969303"/>
              <a:ext cx="7248906" cy="5438394"/>
            </a:xfrm>
            <a:prstGeom prst="rect">
              <a:avLst/>
            </a:prstGeom>
          </p:spPr>
        </p:pic>
        <p:sp>
          <p:nvSpPr>
            <p:cNvPr id="8" name="Oval 7"/>
            <p:cNvSpPr/>
            <p:nvPr/>
          </p:nvSpPr>
          <p:spPr>
            <a:xfrm>
              <a:off x="5476876" y="4557713"/>
              <a:ext cx="123825" cy="119063"/>
            </a:xfrm>
            <a:prstGeom prst="ellipse">
              <a:avLst/>
            </a:prstGeom>
            <a:solidFill>
              <a:srgbClr val="E6A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481623" y="4600579"/>
              <a:ext cx="344966" cy="230832"/>
            </a:xfrm>
            <a:prstGeom prst="rect">
              <a:avLst/>
            </a:prstGeom>
            <a:noFill/>
          </p:spPr>
          <p:txBody>
            <a:bodyPr wrap="none" rtlCol="0">
              <a:spAutoFit/>
            </a:bodyPr>
            <a:lstStyle/>
            <a:p>
              <a:r>
                <a:rPr lang="en-US" sz="900" b="1" dirty="0" smtClean="0">
                  <a:latin typeface="+mj-lt"/>
                </a:rPr>
                <a:t>EN</a:t>
              </a:r>
              <a:endParaRPr lang="en-US" sz="900" b="1" dirty="0">
                <a:latin typeface="+mj-lt"/>
              </a:endParaRPr>
            </a:p>
          </p:txBody>
        </p:sp>
        <p:sp>
          <p:nvSpPr>
            <p:cNvPr id="11" name="TextBox 10"/>
            <p:cNvSpPr txBox="1"/>
            <p:nvPr/>
          </p:nvSpPr>
          <p:spPr>
            <a:xfrm>
              <a:off x="4986304" y="4657730"/>
              <a:ext cx="351378" cy="230832"/>
            </a:xfrm>
            <a:prstGeom prst="rect">
              <a:avLst/>
            </a:prstGeom>
            <a:noFill/>
          </p:spPr>
          <p:txBody>
            <a:bodyPr wrap="none" rtlCol="0">
              <a:spAutoFit/>
            </a:bodyPr>
            <a:lstStyle/>
            <a:p>
              <a:r>
                <a:rPr lang="en-US" sz="900" b="1" dirty="0" smtClean="0">
                  <a:latin typeface="+mj-lt"/>
                </a:rPr>
                <a:t>CB</a:t>
              </a:r>
              <a:endParaRPr lang="en-US" sz="900" b="1" dirty="0">
                <a:latin typeface="+mj-lt"/>
              </a:endParaRPr>
            </a:p>
          </p:txBody>
        </p:sp>
        <p:sp>
          <p:nvSpPr>
            <p:cNvPr id="13" name="TextBox 12"/>
            <p:cNvSpPr txBox="1"/>
            <p:nvPr/>
          </p:nvSpPr>
          <p:spPr>
            <a:xfrm>
              <a:off x="4848192" y="4500564"/>
              <a:ext cx="338554" cy="230832"/>
            </a:xfrm>
            <a:prstGeom prst="rect">
              <a:avLst/>
            </a:prstGeom>
            <a:noFill/>
          </p:spPr>
          <p:txBody>
            <a:bodyPr wrap="none" rtlCol="0">
              <a:spAutoFit/>
            </a:bodyPr>
            <a:lstStyle/>
            <a:p>
              <a:r>
                <a:rPr lang="en-US" sz="900" b="1" dirty="0" smtClean="0">
                  <a:latin typeface="+mj-lt"/>
                </a:rPr>
                <a:t>CL</a:t>
              </a:r>
              <a:endParaRPr lang="en-US" sz="900" b="1" dirty="0">
                <a:latin typeface="+mj-lt"/>
              </a:endParaRPr>
            </a:p>
          </p:txBody>
        </p:sp>
        <p:sp>
          <p:nvSpPr>
            <p:cNvPr id="14" name="Isosceles Triangle 13"/>
            <p:cNvSpPr/>
            <p:nvPr/>
          </p:nvSpPr>
          <p:spPr>
            <a:xfrm>
              <a:off x="4910134" y="4171950"/>
              <a:ext cx="100013" cy="10001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4900609" y="4652962"/>
              <a:ext cx="100013" cy="10001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a:off x="5133972" y="4614860"/>
              <a:ext cx="100013" cy="10001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flipV="1">
              <a:off x="2378820" y="6242084"/>
              <a:ext cx="2181225" cy="47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023117" y="5822304"/>
              <a:ext cx="1023037" cy="461665"/>
            </a:xfrm>
            <a:prstGeom prst="rect">
              <a:avLst/>
            </a:prstGeom>
            <a:noFill/>
          </p:spPr>
          <p:txBody>
            <a:bodyPr wrap="none" rtlCol="0">
              <a:spAutoFit/>
            </a:bodyPr>
            <a:lstStyle/>
            <a:p>
              <a:r>
                <a:rPr lang="en-US" sz="2400" dirty="0" smtClean="0">
                  <a:latin typeface="+mj-lt"/>
                </a:rPr>
                <a:t>20 km</a:t>
              </a:r>
              <a:endParaRPr lang="en-US" sz="2400" dirty="0">
                <a:latin typeface="+mj-lt"/>
              </a:endParaRPr>
            </a:p>
          </p:txBody>
        </p:sp>
      </p:grpSp>
      <p:sp>
        <p:nvSpPr>
          <p:cNvPr id="17" name="Oval 16"/>
          <p:cNvSpPr/>
          <p:nvPr/>
        </p:nvSpPr>
        <p:spPr>
          <a:xfrm>
            <a:off x="3314700" y="2557463"/>
            <a:ext cx="514350" cy="4714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938713" y="4467225"/>
            <a:ext cx="514350" cy="4714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3857625"/>
            <a:ext cx="9144000" cy="23431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0402" name="图片 101"/>
          <p:cNvPicPr>
            <a:picLocks noChangeAspect="1" noChangeArrowheads="1"/>
          </p:cNvPicPr>
          <p:nvPr/>
        </p:nvPicPr>
        <p:blipFill>
          <a:blip r:embed="rId3" cstate="print"/>
          <a:srcRect/>
          <a:stretch>
            <a:fillRect/>
          </a:stretch>
        </p:blipFill>
        <p:spPr bwMode="auto">
          <a:xfrm>
            <a:off x="4929175" y="3938596"/>
            <a:ext cx="3887146" cy="2209382"/>
          </a:xfrm>
          <a:prstGeom prst="rect">
            <a:avLst/>
          </a:prstGeom>
          <a:noFill/>
        </p:spPr>
      </p:pic>
      <p:pic>
        <p:nvPicPr>
          <p:cNvPr id="230401" name="图片 100"/>
          <p:cNvPicPr>
            <a:picLocks noChangeAspect="1" noChangeArrowheads="1"/>
          </p:cNvPicPr>
          <p:nvPr/>
        </p:nvPicPr>
        <p:blipFill>
          <a:blip r:embed="rId4" cstate="print"/>
          <a:srcRect/>
          <a:stretch>
            <a:fillRect/>
          </a:stretch>
        </p:blipFill>
        <p:spPr bwMode="auto">
          <a:xfrm>
            <a:off x="571518" y="3938593"/>
            <a:ext cx="3887146" cy="2209382"/>
          </a:xfrm>
          <a:prstGeom prst="rect">
            <a:avLst/>
          </a:prstGeom>
          <a:noFill/>
        </p:spPr>
      </p:pic>
      <p:sp>
        <p:nvSpPr>
          <p:cNvPr id="230403" name="Rectangle 3"/>
          <p:cNvSpPr>
            <a:spLocks noChangeArrowheads="1"/>
          </p:cNvSpPr>
          <p:nvPr/>
        </p:nvSpPr>
        <p:spPr bwMode="auto">
          <a:xfrm>
            <a:off x="4668448" y="765952"/>
            <a:ext cx="3946914"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2800" b="1" i="0" u="none" strike="noStrike" cap="none" normalizeH="0" baseline="0" dirty="0" smtClean="0">
                <a:ln>
                  <a:noFill/>
                </a:ln>
                <a:solidFill>
                  <a:schemeClr val="bg1"/>
                </a:solidFill>
                <a:effectLst/>
                <a:latin typeface="+mj-lt"/>
                <a:ea typeface="SimSun"/>
                <a:cs typeface="Times New Roman" pitchFamily="18" charset="0"/>
              </a:rPr>
              <a:t>CB station (roadside)</a:t>
            </a:r>
            <a:endParaRPr kumimoji="0" lang="en-US" sz="2800" b="0" i="0" u="none" strike="noStrike" cap="none" normalizeH="0" baseline="0" dirty="0" smtClean="0">
              <a:ln>
                <a:noFill/>
              </a:ln>
              <a:solidFill>
                <a:schemeClr val="bg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mj-lt"/>
            </a:endParaRPr>
          </a:p>
        </p:txBody>
      </p:sp>
      <p:sp>
        <p:nvSpPr>
          <p:cNvPr id="230404" name="Rectangle 4"/>
          <p:cNvSpPr>
            <a:spLocks noChangeArrowheads="1"/>
          </p:cNvSpPr>
          <p:nvPr/>
        </p:nvSpPr>
        <p:spPr bwMode="auto">
          <a:xfrm>
            <a:off x="400063" y="742941"/>
            <a:ext cx="3659913"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2800" b="1" i="0" u="none" strike="noStrike" cap="none" normalizeH="0" baseline="0" dirty="0" smtClean="0">
                <a:ln>
                  <a:noFill/>
                </a:ln>
                <a:solidFill>
                  <a:schemeClr val="bg1"/>
                </a:solidFill>
                <a:effectLst/>
                <a:latin typeface="+mj-lt"/>
                <a:ea typeface="SimSun"/>
                <a:cs typeface="Times New Roman" pitchFamily="18" charset="0"/>
              </a:rPr>
              <a:t>YL station (general)</a:t>
            </a:r>
            <a:endParaRPr kumimoji="0" lang="en-US" sz="2800" b="0" i="0" u="none" strike="noStrike" cap="none" normalizeH="0" baseline="0" dirty="0" smtClean="0">
              <a:ln>
                <a:noFill/>
              </a:ln>
              <a:solidFill>
                <a:schemeClr val="bg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mj-lt"/>
            </a:endParaRPr>
          </a:p>
        </p:txBody>
      </p:sp>
      <p:sp>
        <p:nvSpPr>
          <p:cNvPr id="7" name="Title 1"/>
          <p:cNvSpPr txBox="1">
            <a:spLocks/>
          </p:cNvSpPr>
          <p:nvPr/>
        </p:nvSpPr>
        <p:spPr>
          <a:xfrm>
            <a:off x="457200" y="0"/>
            <a:ext cx="8229600" cy="14859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bg1"/>
                </a:solidFill>
                <a:effectLst/>
                <a:uLnTx/>
                <a:uFillTx/>
                <a:latin typeface="+mj-lt"/>
                <a:ea typeface="+mj-ea"/>
                <a:cs typeface="+mj-cs"/>
              </a:rPr>
              <a:t>Interpreting the PM</a:t>
            </a:r>
            <a:r>
              <a:rPr kumimoji="0" lang="en-US" sz="3600" b="0" i="0" u="none" strike="noStrike" kern="0" cap="none" spc="0" normalizeH="0" baseline="-25000" noProof="0" dirty="0" smtClean="0">
                <a:ln>
                  <a:noFill/>
                </a:ln>
                <a:solidFill>
                  <a:schemeClr val="bg1"/>
                </a:solidFill>
                <a:effectLst/>
                <a:uLnTx/>
                <a:uFillTx/>
                <a:latin typeface="+mj-lt"/>
                <a:ea typeface="+mj-ea"/>
                <a:cs typeface="+mj-cs"/>
              </a:rPr>
              <a:t>10</a:t>
            </a:r>
            <a:r>
              <a:rPr kumimoji="0" lang="en-US" sz="3600" b="0" i="0" u="none" strike="noStrike" kern="0" cap="none" spc="0" normalizeH="0" baseline="0" noProof="0" dirty="0" smtClean="0">
                <a:ln>
                  <a:noFill/>
                </a:ln>
                <a:solidFill>
                  <a:schemeClr val="bg1"/>
                </a:solidFill>
                <a:effectLst/>
                <a:uLnTx/>
                <a:uFillTx/>
                <a:latin typeface="+mj-lt"/>
                <a:ea typeface="+mj-ea"/>
                <a:cs typeface="+mj-cs"/>
              </a:rPr>
              <a:t> Mass Data</a:t>
            </a:r>
            <a:endParaRPr kumimoji="0" lang="en-US" sz="3600" b="0" i="0" u="none" strike="noStrike" kern="0" cap="none" spc="0" normalizeH="0" baseline="0" noProof="0" dirty="0">
              <a:ln>
                <a:noFill/>
              </a:ln>
              <a:solidFill>
                <a:schemeClr val="bg1"/>
              </a:solidFill>
              <a:effectLst/>
              <a:uLnTx/>
              <a:uFillTx/>
              <a:latin typeface="+mj-lt"/>
              <a:ea typeface="+mj-ea"/>
              <a:cs typeface="+mj-cs"/>
            </a:endParaRPr>
          </a:p>
        </p:txBody>
      </p:sp>
      <p:sp>
        <p:nvSpPr>
          <p:cNvPr id="8" name="Rectangle 4"/>
          <p:cNvSpPr>
            <a:spLocks noChangeArrowheads="1"/>
          </p:cNvSpPr>
          <p:nvPr/>
        </p:nvSpPr>
        <p:spPr bwMode="auto">
          <a:xfrm>
            <a:off x="0" y="3457231"/>
            <a:ext cx="7536037"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2400" b="1" i="0" u="none" strike="noStrike" cap="none" normalizeH="0" baseline="0" dirty="0" smtClean="0">
                <a:ln>
                  <a:noFill/>
                </a:ln>
                <a:solidFill>
                  <a:srgbClr val="FFFF00"/>
                </a:solidFill>
                <a:effectLst/>
                <a:latin typeface="+mj-lt"/>
                <a:ea typeface="SimSun"/>
                <a:cs typeface="Times New Roman" pitchFamily="18" charset="0"/>
              </a:rPr>
              <a:t>For</a:t>
            </a:r>
            <a:r>
              <a:rPr kumimoji="0" lang="en-US" sz="2400" b="1" i="0" u="none" strike="noStrike" cap="none" normalizeH="0" dirty="0" smtClean="0">
                <a:ln>
                  <a:noFill/>
                </a:ln>
                <a:solidFill>
                  <a:srgbClr val="FFFF00"/>
                </a:solidFill>
                <a:effectLst/>
                <a:latin typeface="+mj-lt"/>
                <a:ea typeface="SimSun"/>
                <a:cs typeface="Times New Roman" pitchFamily="18" charset="0"/>
              </a:rPr>
              <a:t> slow moving air masses from Eastern China…</a:t>
            </a:r>
            <a:endParaRPr kumimoji="0" lang="en-US" sz="2400" b="0" i="0" u="none" strike="noStrike" cap="none" normalizeH="0" baseline="0" dirty="0" smtClean="0">
              <a:ln>
                <a:noFill/>
              </a:ln>
              <a:solidFill>
                <a:srgbClr val="FFFF00"/>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FFF00"/>
              </a:solidFill>
              <a:effectLst/>
              <a:latin typeface="+mj-lt"/>
            </a:endParaRPr>
          </a:p>
        </p:txBody>
      </p:sp>
      <p:sp>
        <p:nvSpPr>
          <p:cNvPr id="9" name="Rectangle 4"/>
          <p:cNvSpPr>
            <a:spLocks noChangeArrowheads="1"/>
          </p:cNvSpPr>
          <p:nvPr/>
        </p:nvSpPr>
        <p:spPr bwMode="auto">
          <a:xfrm rot="16200000">
            <a:off x="-553198" y="4795003"/>
            <a:ext cx="1568058"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effectLst/>
                <a:latin typeface="+mj-lt"/>
              </a:rPr>
              <a:t>PM</a:t>
            </a:r>
            <a:r>
              <a:rPr kumimoji="0" lang="en-US" sz="2000" b="0" i="0" u="none" strike="noStrike" cap="none" normalizeH="0" baseline="-25000" dirty="0" smtClean="0">
                <a:ln>
                  <a:noFill/>
                </a:ln>
                <a:effectLst/>
                <a:latin typeface="+mj-lt"/>
              </a:rPr>
              <a:t>10</a:t>
            </a:r>
            <a:r>
              <a:rPr kumimoji="0" lang="en-US" sz="2000" b="0" i="0" u="none" strike="noStrike" cap="none" normalizeH="0" baseline="0" dirty="0" smtClean="0">
                <a:ln>
                  <a:noFill/>
                </a:ln>
                <a:effectLst/>
                <a:latin typeface="+mj-lt"/>
              </a:rPr>
              <a:t>,</a:t>
            </a:r>
            <a:r>
              <a:rPr kumimoji="0" lang="en-US" sz="2000" b="0" i="0" u="none" strike="noStrike" cap="none" normalizeH="0" dirty="0" smtClean="0">
                <a:ln>
                  <a:noFill/>
                </a:ln>
                <a:effectLst/>
                <a:latin typeface="+mj-lt"/>
              </a:rPr>
              <a:t> </a:t>
            </a:r>
            <a:r>
              <a:rPr kumimoji="0" lang="en-US" sz="2000" b="0" i="0" u="none" strike="noStrike" cap="none" normalizeH="0" dirty="0" smtClean="0">
                <a:ln>
                  <a:noFill/>
                </a:ln>
                <a:effectLst/>
                <a:latin typeface="Symbol" pitchFamily="18" charset="2"/>
              </a:rPr>
              <a:t>m</a:t>
            </a:r>
            <a:r>
              <a:rPr kumimoji="0" lang="en-US" sz="2000" b="0" i="0" u="none" strike="noStrike" cap="none" normalizeH="0" dirty="0" smtClean="0">
                <a:ln>
                  <a:noFill/>
                </a:ln>
                <a:effectLst/>
                <a:latin typeface="+mj-lt"/>
              </a:rPr>
              <a:t>g/m</a:t>
            </a:r>
            <a:r>
              <a:rPr kumimoji="0" lang="en-US" sz="2000" b="0" i="0" u="none" strike="noStrike" cap="none" normalizeH="0" baseline="30000" dirty="0" smtClean="0">
                <a:ln>
                  <a:noFill/>
                </a:ln>
                <a:effectLst/>
                <a:latin typeface="+mj-lt"/>
              </a:rPr>
              <a:t>3</a:t>
            </a:r>
          </a:p>
        </p:txBody>
      </p:sp>
      <p:sp>
        <p:nvSpPr>
          <p:cNvPr id="11" name="Rectangle 4"/>
          <p:cNvSpPr>
            <a:spLocks noChangeArrowheads="1"/>
          </p:cNvSpPr>
          <p:nvPr/>
        </p:nvSpPr>
        <p:spPr bwMode="auto">
          <a:xfrm>
            <a:off x="-1" y="6223519"/>
            <a:ext cx="3198311"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1600" b="1" i="0" u="none" strike="noStrike" cap="none" normalizeH="0" baseline="0" dirty="0" smtClean="0">
                <a:ln>
                  <a:noFill/>
                </a:ln>
                <a:solidFill>
                  <a:schemeClr val="bg1"/>
                </a:solidFill>
                <a:effectLst/>
                <a:latin typeface="+mj-lt"/>
                <a:ea typeface="SimSun"/>
                <a:cs typeface="Times New Roman" pitchFamily="18" charset="0"/>
              </a:rPr>
              <a:t>Impact of transport from</a:t>
            </a:r>
            <a:r>
              <a:rPr kumimoji="0" lang="en-US" sz="1600" b="1" i="0" u="none" strike="noStrike" cap="none" normalizeH="0" dirty="0" smtClean="0">
                <a:ln>
                  <a:noFill/>
                </a:ln>
                <a:solidFill>
                  <a:schemeClr val="bg1"/>
                </a:solidFill>
                <a:effectLst/>
                <a:latin typeface="+mj-lt"/>
                <a:ea typeface="SimSun"/>
                <a:cs typeface="Times New Roman" pitchFamily="18" charset="0"/>
              </a:rPr>
              <a:t> China</a:t>
            </a:r>
            <a:endParaRPr kumimoji="0" lang="en-US" sz="1600" b="0" i="0" u="none" strike="noStrike" cap="none" normalizeH="0" baseline="0" dirty="0" smtClean="0">
              <a:ln>
                <a:noFill/>
              </a:ln>
              <a:solidFill>
                <a:schemeClr val="bg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mj-lt"/>
            </a:endParaRPr>
          </a:p>
        </p:txBody>
      </p:sp>
      <p:sp>
        <p:nvSpPr>
          <p:cNvPr id="12" name="Rectangle 4"/>
          <p:cNvSpPr>
            <a:spLocks noChangeArrowheads="1"/>
          </p:cNvSpPr>
          <p:nvPr/>
        </p:nvSpPr>
        <p:spPr bwMode="auto">
          <a:xfrm>
            <a:off x="4667248" y="6193853"/>
            <a:ext cx="447675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1600" b="1" i="0" u="none" strike="noStrike" cap="none" normalizeH="0" baseline="0" dirty="0" smtClean="0">
                <a:ln>
                  <a:noFill/>
                </a:ln>
                <a:solidFill>
                  <a:schemeClr val="bg1"/>
                </a:solidFill>
                <a:effectLst/>
                <a:latin typeface="+mj-lt"/>
                <a:ea typeface="SimSun"/>
                <a:cs typeface="Times New Roman" pitchFamily="18" charset="0"/>
              </a:rPr>
              <a:t>Impact of transport from</a:t>
            </a:r>
            <a:r>
              <a:rPr kumimoji="0" lang="en-US" sz="1600" b="1" i="0" u="none" strike="noStrike" cap="none" normalizeH="0" dirty="0" smtClean="0">
                <a:ln>
                  <a:noFill/>
                </a:ln>
                <a:solidFill>
                  <a:schemeClr val="bg1"/>
                </a:solidFill>
                <a:effectLst/>
                <a:latin typeface="+mj-lt"/>
                <a:ea typeface="SimSun"/>
                <a:cs typeface="Times New Roman" pitchFamily="18" charset="0"/>
              </a:rPr>
              <a:t> China balanced by decrease in vehicle contributions</a:t>
            </a:r>
            <a:endParaRPr kumimoji="0" lang="en-US" sz="1600" b="0" i="0" u="none" strike="noStrike" cap="none" normalizeH="0" baseline="0" dirty="0" smtClean="0">
              <a:ln>
                <a:noFill/>
              </a:ln>
              <a:solidFill>
                <a:schemeClr val="bg1"/>
              </a:solidFill>
              <a:effectLst/>
              <a:latin typeface="+mj-lt"/>
            </a:endParaRPr>
          </a:p>
        </p:txBody>
      </p:sp>
      <p:graphicFrame>
        <p:nvGraphicFramePr>
          <p:cNvPr id="252932" name="Object 4"/>
          <p:cNvGraphicFramePr>
            <a:graphicFrameLocks noChangeAspect="1"/>
          </p:cNvGraphicFramePr>
          <p:nvPr/>
        </p:nvGraphicFramePr>
        <p:xfrm>
          <a:off x="876298" y="1290638"/>
          <a:ext cx="2738437" cy="2087895"/>
        </p:xfrm>
        <a:graphic>
          <a:graphicData uri="http://schemas.openxmlformats.org/presentationml/2006/ole">
            <p:oleObj spid="_x0000_s252932" name="SPW 12.0 Graph" r:id="rId5" imgW="5646516" imgH="4305311" progId="SigmaPlotGraphicObject.11">
              <p:embed/>
            </p:oleObj>
          </a:graphicData>
        </a:graphic>
      </p:graphicFrame>
      <p:graphicFrame>
        <p:nvGraphicFramePr>
          <p:cNvPr id="252933" name="Object 5"/>
          <p:cNvGraphicFramePr>
            <a:graphicFrameLocks noChangeAspect="1"/>
          </p:cNvGraphicFramePr>
          <p:nvPr/>
        </p:nvGraphicFramePr>
        <p:xfrm>
          <a:off x="5191128" y="1276349"/>
          <a:ext cx="2804632" cy="2138364"/>
        </p:xfrm>
        <a:graphic>
          <a:graphicData uri="http://schemas.openxmlformats.org/presentationml/2006/ole">
            <p:oleObj spid="_x0000_s252933" name="SPW 12.0 Graph" r:id="rId6" imgW="5646516" imgH="4305311" progId="SigmaPlotGraphicObject.11">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009934"/>
            <a:ext cx="9144000" cy="5848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 y="-45399"/>
            <a:ext cx="9115425" cy="1143000"/>
          </a:xfrm>
        </p:spPr>
        <p:txBody>
          <a:bodyPr>
            <a:noAutofit/>
          </a:bodyPr>
          <a:lstStyle/>
          <a:p>
            <a:r>
              <a:rPr lang="en-US" sz="3200" dirty="0">
                <a:solidFill>
                  <a:schemeClr val="bg1"/>
                </a:solidFill>
              </a:rPr>
              <a:t>Cluster-Censored Temporal Trend – PM</a:t>
            </a:r>
            <a:r>
              <a:rPr lang="en-US" sz="3200" baseline="-25000" dirty="0">
                <a:solidFill>
                  <a:schemeClr val="bg1"/>
                </a:solidFill>
              </a:rPr>
              <a:t>10</a:t>
            </a:r>
            <a:endParaRPr lang="en-US" sz="3000" dirty="0">
              <a:solidFill>
                <a:schemeClr val="bg1"/>
              </a:solidFill>
            </a:endParaRPr>
          </a:p>
        </p:txBody>
      </p:sp>
      <p:sp>
        <p:nvSpPr>
          <p:cNvPr id="6" name="Content Placeholder 2"/>
          <p:cNvSpPr>
            <a:spLocks noGrp="1"/>
          </p:cNvSpPr>
          <p:nvPr>
            <p:ph idx="1"/>
          </p:nvPr>
        </p:nvSpPr>
        <p:spPr>
          <a:xfrm>
            <a:off x="-1" y="1845864"/>
            <a:ext cx="3575713" cy="4525963"/>
          </a:xfrm>
        </p:spPr>
        <p:txBody>
          <a:bodyPr>
            <a:normAutofit/>
          </a:bodyPr>
          <a:lstStyle/>
          <a:p>
            <a:r>
              <a:rPr lang="en-US" sz="2400" dirty="0" smtClean="0"/>
              <a:t>Cluster:  </a:t>
            </a:r>
            <a:r>
              <a:rPr lang="en-US" sz="2400" u="sng" dirty="0" smtClean="0"/>
              <a:t>Slow ECC</a:t>
            </a:r>
          </a:p>
          <a:p>
            <a:endParaRPr lang="en-US" sz="2400" dirty="0" smtClean="0"/>
          </a:p>
          <a:p>
            <a:r>
              <a:rPr lang="en-US" sz="2400" dirty="0" smtClean="0"/>
              <a:t>Trend over 2000-09</a:t>
            </a:r>
            <a:endParaRPr lang="en-US" sz="2400" dirty="0"/>
          </a:p>
          <a:p>
            <a:pPr lvl="1"/>
            <a:r>
              <a:rPr lang="en-US" sz="2400" dirty="0" smtClean="0">
                <a:solidFill>
                  <a:srgbClr val="FF0000"/>
                </a:solidFill>
              </a:rPr>
              <a:t>Degradation</a:t>
            </a:r>
          </a:p>
          <a:p>
            <a:pPr lvl="1"/>
            <a:r>
              <a:rPr lang="en-US" sz="2400" dirty="0" smtClean="0">
                <a:solidFill>
                  <a:srgbClr val="FFC000"/>
                </a:solidFill>
              </a:rPr>
              <a:t>Statistically indifferent</a:t>
            </a:r>
          </a:p>
          <a:p>
            <a:pPr lvl="1"/>
            <a:r>
              <a:rPr lang="en-US" sz="2400" dirty="0" smtClean="0">
                <a:solidFill>
                  <a:srgbClr val="66FF33"/>
                </a:solidFill>
              </a:rPr>
              <a:t>Improvement</a:t>
            </a:r>
          </a:p>
        </p:txBody>
      </p:sp>
      <p:pic>
        <p:nvPicPr>
          <p:cNvPr id="7" name="图片 94"/>
          <p:cNvPicPr/>
          <p:nvPr/>
        </p:nvPicPr>
        <p:blipFill>
          <a:blip r:embed="rId3" cstate="print">
            <a:extLst>
              <a:ext uri="{28A0092B-C50C-407E-A947-70E740481C1C}">
                <a14:useLocalDpi xmlns:a14="http://schemas.microsoft.com/office/drawing/2010/main" xmlns="" val="0"/>
              </a:ext>
            </a:extLst>
          </a:blip>
          <a:srcRect b="-186"/>
          <a:stretch>
            <a:fillRect/>
          </a:stretch>
        </p:blipFill>
        <p:spPr bwMode="auto">
          <a:xfrm>
            <a:off x="3048000" y="1676400"/>
            <a:ext cx="5953125" cy="4467225"/>
          </a:xfrm>
          <a:prstGeom prst="rect">
            <a:avLst/>
          </a:prstGeom>
          <a:ln>
            <a:noFill/>
          </a:ln>
          <a:effectLst>
            <a:softEdge rad="112500"/>
          </a:effectLst>
        </p:spPr>
      </p:pic>
      <p:sp>
        <p:nvSpPr>
          <p:cNvPr id="8" name="Flowchart: Connector 7"/>
          <p:cNvSpPr/>
          <p:nvPr/>
        </p:nvSpPr>
        <p:spPr>
          <a:xfrm>
            <a:off x="3262952" y="1877704"/>
            <a:ext cx="228600" cy="2286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4191000" y="4572000"/>
            <a:ext cx="228600" cy="228600"/>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5029200" y="2971800"/>
            <a:ext cx="228600" cy="228600"/>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8001000" y="2667000"/>
            <a:ext cx="228600" cy="228600"/>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6324600" y="2971800"/>
            <a:ext cx="228600" cy="228600"/>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6477000" y="3581400"/>
            <a:ext cx="228600" cy="228600"/>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5715000" y="3657600"/>
            <a:ext cx="228600" cy="228600"/>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5867400" y="3810000"/>
            <a:ext cx="228600" cy="228600"/>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6096000" y="4114800"/>
            <a:ext cx="228600" cy="228600"/>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6858000" y="4343400"/>
            <a:ext cx="228600" cy="228600"/>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a:off x="6781800" y="4572000"/>
            <a:ext cx="228600" cy="228600"/>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p:cNvSpPr/>
          <p:nvPr/>
        </p:nvSpPr>
        <p:spPr>
          <a:xfrm>
            <a:off x="6019800" y="4572000"/>
            <a:ext cx="228600" cy="228600"/>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Decision 20"/>
          <p:cNvSpPr/>
          <p:nvPr/>
        </p:nvSpPr>
        <p:spPr>
          <a:xfrm>
            <a:off x="3262952" y="2065360"/>
            <a:ext cx="228600" cy="228600"/>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Decision 21"/>
          <p:cNvSpPr/>
          <p:nvPr/>
        </p:nvSpPr>
        <p:spPr>
          <a:xfrm>
            <a:off x="6248400" y="4267200"/>
            <a:ext cx="228600" cy="228600"/>
          </a:xfrm>
          <a:prstGeom prst="flowChartDecisio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Decision 22"/>
          <p:cNvSpPr/>
          <p:nvPr/>
        </p:nvSpPr>
        <p:spPr>
          <a:xfrm>
            <a:off x="6248400" y="4648200"/>
            <a:ext cx="228600" cy="228600"/>
          </a:xfrm>
          <a:prstGeom prst="flowChartDecisio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Decision 23"/>
          <p:cNvSpPr/>
          <p:nvPr/>
        </p:nvSpPr>
        <p:spPr>
          <a:xfrm>
            <a:off x="6477000" y="4572000"/>
            <a:ext cx="228600" cy="228600"/>
          </a:xfrm>
          <a:prstGeom prst="flowChartDecisio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rot="1500000">
            <a:off x="6527559" y="1200938"/>
            <a:ext cx="656211" cy="791752"/>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rot="1500000">
            <a:off x="7375564" y="1549373"/>
            <a:ext cx="656211" cy="791752"/>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rot="1500000">
            <a:off x="8198825" y="1930373"/>
            <a:ext cx="656211" cy="791752"/>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9980189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009934"/>
            <a:ext cx="9144000" cy="5848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 y="-45399"/>
            <a:ext cx="9115425" cy="1143000"/>
          </a:xfrm>
        </p:spPr>
        <p:txBody>
          <a:bodyPr>
            <a:noAutofit/>
          </a:bodyPr>
          <a:lstStyle/>
          <a:p>
            <a:r>
              <a:rPr lang="en-US" sz="3200" dirty="0">
                <a:solidFill>
                  <a:schemeClr val="bg1"/>
                </a:solidFill>
              </a:rPr>
              <a:t>Cluster-Censored Temporal Trend – PM</a:t>
            </a:r>
            <a:r>
              <a:rPr lang="en-US" sz="3200" baseline="-25000" dirty="0">
                <a:solidFill>
                  <a:schemeClr val="bg1"/>
                </a:solidFill>
              </a:rPr>
              <a:t>10</a:t>
            </a:r>
            <a:endParaRPr lang="en-US" sz="3000" dirty="0">
              <a:solidFill>
                <a:schemeClr val="bg1"/>
              </a:solidFill>
            </a:endParaRPr>
          </a:p>
        </p:txBody>
      </p:sp>
      <p:sp>
        <p:nvSpPr>
          <p:cNvPr id="4" name="Content Placeholder 2"/>
          <p:cNvSpPr>
            <a:spLocks noGrp="1"/>
          </p:cNvSpPr>
          <p:nvPr>
            <p:ph idx="1"/>
          </p:nvPr>
        </p:nvSpPr>
        <p:spPr>
          <a:xfrm>
            <a:off x="-1" y="1613848"/>
            <a:ext cx="3398293" cy="4525963"/>
          </a:xfrm>
        </p:spPr>
        <p:txBody>
          <a:bodyPr>
            <a:normAutofit/>
          </a:bodyPr>
          <a:lstStyle/>
          <a:p>
            <a:r>
              <a:rPr lang="en-US" sz="2400" dirty="0" smtClean="0"/>
              <a:t>Cluster: </a:t>
            </a:r>
            <a:r>
              <a:rPr lang="en-US" sz="2400" u="sng" dirty="0" smtClean="0"/>
              <a:t>East</a:t>
            </a:r>
            <a:endParaRPr lang="en-US" sz="2400" u="sng" dirty="0"/>
          </a:p>
          <a:p>
            <a:endParaRPr lang="en-US" sz="2400" dirty="0"/>
          </a:p>
          <a:p>
            <a:r>
              <a:rPr lang="en-US" sz="2400" dirty="0"/>
              <a:t>Trend over 2000-09</a:t>
            </a:r>
          </a:p>
          <a:p>
            <a:pPr lvl="1"/>
            <a:r>
              <a:rPr lang="en-US" sz="2400" dirty="0">
                <a:solidFill>
                  <a:srgbClr val="FF0000"/>
                </a:solidFill>
              </a:rPr>
              <a:t>Degradation </a:t>
            </a:r>
          </a:p>
          <a:p>
            <a:pPr lvl="1"/>
            <a:r>
              <a:rPr lang="en-US" sz="2400" dirty="0">
                <a:solidFill>
                  <a:srgbClr val="FFC000"/>
                </a:solidFill>
              </a:rPr>
              <a:t>Statistically </a:t>
            </a:r>
            <a:r>
              <a:rPr lang="en-US" sz="2400" dirty="0" smtClean="0">
                <a:solidFill>
                  <a:srgbClr val="FFC000"/>
                </a:solidFill>
              </a:rPr>
              <a:t>indifferent</a:t>
            </a:r>
          </a:p>
          <a:p>
            <a:pPr lvl="1"/>
            <a:r>
              <a:rPr lang="en-US" sz="2400" dirty="0" smtClean="0">
                <a:solidFill>
                  <a:srgbClr val="66FF33"/>
                </a:solidFill>
              </a:rPr>
              <a:t>Improvement</a:t>
            </a:r>
          </a:p>
          <a:p>
            <a:endParaRPr lang="en-US" sz="2400" dirty="0" smtClean="0"/>
          </a:p>
        </p:txBody>
      </p:sp>
      <p:pic>
        <p:nvPicPr>
          <p:cNvPr id="5" name="图片 94"/>
          <p:cNvPicPr/>
          <p:nvPr/>
        </p:nvPicPr>
        <p:blipFill>
          <a:blip r:embed="rId3" cstate="print">
            <a:extLst>
              <a:ext uri="{28A0092B-C50C-407E-A947-70E740481C1C}">
                <a14:useLocalDpi xmlns:a14="http://schemas.microsoft.com/office/drawing/2010/main" xmlns="" val="0"/>
              </a:ext>
            </a:extLst>
          </a:blip>
          <a:srcRect b="-186"/>
          <a:stretch>
            <a:fillRect/>
          </a:stretch>
        </p:blipFill>
        <p:spPr bwMode="auto">
          <a:xfrm>
            <a:off x="3048000" y="1676400"/>
            <a:ext cx="5953125" cy="4467225"/>
          </a:xfrm>
          <a:prstGeom prst="rect">
            <a:avLst/>
          </a:prstGeom>
          <a:ln>
            <a:noFill/>
          </a:ln>
          <a:effectLst>
            <a:softEdge rad="112500"/>
          </a:effectLst>
        </p:spPr>
      </p:pic>
      <p:sp>
        <p:nvSpPr>
          <p:cNvPr id="6" name="Flowchart: Connector 5"/>
          <p:cNvSpPr/>
          <p:nvPr/>
        </p:nvSpPr>
        <p:spPr>
          <a:xfrm>
            <a:off x="4191000" y="4572000"/>
            <a:ext cx="228600" cy="228600"/>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5029200" y="2971800"/>
            <a:ext cx="228600" cy="228600"/>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8001000" y="2667000"/>
            <a:ext cx="228600" cy="228600"/>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6324600" y="2971800"/>
            <a:ext cx="228600" cy="228600"/>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5715000" y="3657600"/>
            <a:ext cx="228600" cy="228600"/>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5867400" y="3810000"/>
            <a:ext cx="228600" cy="228600"/>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6019800" y="4572000"/>
            <a:ext cx="228600" cy="228600"/>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6096000" y="4114800"/>
            <a:ext cx="228600" cy="228600"/>
          </a:xfrm>
          <a:prstGeom prst="flowChartConnector">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6858000" y="4343400"/>
            <a:ext cx="228600" cy="228600"/>
          </a:xfrm>
          <a:prstGeom prst="flowChartConnector">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6781800" y="4572000"/>
            <a:ext cx="228600" cy="228600"/>
          </a:xfrm>
          <a:prstGeom prst="flowChartConnector">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6477000" y="3581400"/>
            <a:ext cx="228600" cy="228600"/>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3276600" y="1850408"/>
            <a:ext cx="228600" cy="2286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ecision 18"/>
          <p:cNvSpPr/>
          <p:nvPr/>
        </p:nvSpPr>
        <p:spPr>
          <a:xfrm>
            <a:off x="3276600" y="2079008"/>
            <a:ext cx="228600" cy="228600"/>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ecision 19"/>
          <p:cNvSpPr/>
          <p:nvPr/>
        </p:nvSpPr>
        <p:spPr>
          <a:xfrm>
            <a:off x="6248400" y="4267200"/>
            <a:ext cx="228600" cy="228600"/>
          </a:xfrm>
          <a:prstGeom prst="flowChartDecision">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Decision 20"/>
          <p:cNvSpPr/>
          <p:nvPr/>
        </p:nvSpPr>
        <p:spPr>
          <a:xfrm>
            <a:off x="6248400" y="4648200"/>
            <a:ext cx="228600" cy="228600"/>
          </a:xfrm>
          <a:prstGeom prst="flowChartDecision">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Decision 21"/>
          <p:cNvSpPr/>
          <p:nvPr/>
        </p:nvSpPr>
        <p:spPr>
          <a:xfrm>
            <a:off x="6477000" y="4572000"/>
            <a:ext cx="228600" cy="228600"/>
          </a:xfrm>
          <a:prstGeom prst="flowChartDecision">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rot="5400000">
            <a:off x="8248116" y="2827830"/>
            <a:ext cx="656211" cy="791752"/>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rot="5400000">
            <a:off x="8267618" y="3695618"/>
            <a:ext cx="656211" cy="791752"/>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rot="5400000">
            <a:off x="8267618" y="4533818"/>
            <a:ext cx="656211" cy="791752"/>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190805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009934"/>
            <a:ext cx="9144000" cy="5848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 y="-45399"/>
            <a:ext cx="9115425" cy="1143000"/>
          </a:xfrm>
        </p:spPr>
        <p:txBody>
          <a:bodyPr>
            <a:noAutofit/>
          </a:bodyPr>
          <a:lstStyle/>
          <a:p>
            <a:r>
              <a:rPr lang="en-US" sz="3200" dirty="0" smtClean="0">
                <a:solidFill>
                  <a:schemeClr val="bg1"/>
                </a:solidFill>
              </a:rPr>
              <a:t>Contributions from “Not </a:t>
            </a:r>
            <a:r>
              <a:rPr lang="en-US" sz="3200" dirty="0">
                <a:solidFill>
                  <a:schemeClr val="bg1"/>
                </a:solidFill>
              </a:rPr>
              <a:t>so Regional” Transport</a:t>
            </a:r>
            <a:endParaRPr lang="en-US" sz="3000" dirty="0">
              <a:solidFill>
                <a:schemeClr val="bg1"/>
              </a:solidFill>
            </a:endParaRPr>
          </a:p>
        </p:txBody>
      </p:sp>
      <p:grpSp>
        <p:nvGrpSpPr>
          <p:cNvPr id="4" name="Group 22"/>
          <p:cNvGrpSpPr/>
          <p:nvPr/>
        </p:nvGrpSpPr>
        <p:grpSpPr>
          <a:xfrm>
            <a:off x="228600" y="1219200"/>
            <a:ext cx="5953125" cy="4467225"/>
            <a:chOff x="3048000" y="1676400"/>
            <a:chExt cx="5953125" cy="4467225"/>
          </a:xfrm>
        </p:grpSpPr>
        <p:pic>
          <p:nvPicPr>
            <p:cNvPr id="5" name="图片 94"/>
            <p:cNvPicPr/>
            <p:nvPr/>
          </p:nvPicPr>
          <p:blipFill>
            <a:blip r:embed="rId3" cstate="print">
              <a:extLst>
                <a:ext uri="{28A0092B-C50C-407E-A947-70E740481C1C}">
                  <a14:useLocalDpi xmlns:a14="http://schemas.microsoft.com/office/drawing/2010/main" xmlns="" val="0"/>
                </a:ext>
              </a:extLst>
            </a:blip>
            <a:srcRect b="-186"/>
            <a:stretch>
              <a:fillRect/>
            </a:stretch>
          </p:blipFill>
          <p:spPr bwMode="auto">
            <a:xfrm>
              <a:off x="3048000" y="1676400"/>
              <a:ext cx="5953125" cy="4467225"/>
            </a:xfrm>
            <a:prstGeom prst="rect">
              <a:avLst/>
            </a:prstGeom>
            <a:ln>
              <a:noFill/>
            </a:ln>
            <a:effectLst>
              <a:softEdge rad="112500"/>
            </a:effectLst>
          </p:spPr>
        </p:pic>
        <p:sp>
          <p:nvSpPr>
            <p:cNvPr id="6" name="Multiply 5"/>
            <p:cNvSpPr/>
            <p:nvPr/>
          </p:nvSpPr>
          <p:spPr>
            <a:xfrm>
              <a:off x="3276600" y="1905000"/>
              <a:ext cx="228600" cy="228600"/>
            </a:xfrm>
            <a:prstGeom prst="mathMultiply">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ultiply 6"/>
            <p:cNvSpPr/>
            <p:nvPr/>
          </p:nvSpPr>
          <p:spPr>
            <a:xfrm>
              <a:off x="4191000" y="4572000"/>
              <a:ext cx="228600" cy="228600"/>
            </a:xfrm>
            <a:prstGeom prst="mathMultiply">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y 7"/>
            <p:cNvSpPr/>
            <p:nvPr/>
          </p:nvSpPr>
          <p:spPr>
            <a:xfrm>
              <a:off x="5029200" y="3048000"/>
              <a:ext cx="228600" cy="228600"/>
            </a:xfrm>
            <a:prstGeom prst="mathMultiply">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y 8"/>
            <p:cNvSpPr/>
            <p:nvPr/>
          </p:nvSpPr>
          <p:spPr>
            <a:xfrm>
              <a:off x="6324600" y="2971800"/>
              <a:ext cx="228600" cy="228600"/>
            </a:xfrm>
            <a:prstGeom prst="mathMultiply">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ultiply 10"/>
            <p:cNvSpPr/>
            <p:nvPr/>
          </p:nvSpPr>
          <p:spPr>
            <a:xfrm>
              <a:off x="8077200" y="2667000"/>
              <a:ext cx="228600" cy="228600"/>
            </a:xfrm>
            <a:prstGeom prst="mathMultiply">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ultiply 11"/>
            <p:cNvSpPr/>
            <p:nvPr/>
          </p:nvSpPr>
          <p:spPr>
            <a:xfrm>
              <a:off x="6477000" y="3581400"/>
              <a:ext cx="228600" cy="228600"/>
            </a:xfrm>
            <a:prstGeom prst="mathMultiply">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ultiply 12"/>
            <p:cNvSpPr/>
            <p:nvPr/>
          </p:nvSpPr>
          <p:spPr>
            <a:xfrm>
              <a:off x="6705600" y="4572000"/>
              <a:ext cx="228600" cy="228600"/>
            </a:xfrm>
            <a:prstGeom prst="mathMultiply">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ultiply 13"/>
            <p:cNvSpPr/>
            <p:nvPr/>
          </p:nvSpPr>
          <p:spPr>
            <a:xfrm>
              <a:off x="6096000" y="4572000"/>
              <a:ext cx="228600" cy="228600"/>
            </a:xfrm>
            <a:prstGeom prst="mathMultiply">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ultiply 14"/>
            <p:cNvSpPr/>
            <p:nvPr/>
          </p:nvSpPr>
          <p:spPr>
            <a:xfrm>
              <a:off x="6781800" y="4343400"/>
              <a:ext cx="228600" cy="228600"/>
            </a:xfrm>
            <a:prstGeom prst="mathMultiply">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y 15"/>
            <p:cNvSpPr/>
            <p:nvPr/>
          </p:nvSpPr>
          <p:spPr>
            <a:xfrm>
              <a:off x="5715000" y="3657600"/>
              <a:ext cx="228600" cy="228600"/>
            </a:xfrm>
            <a:prstGeom prst="mathMultiply">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ultiply 16"/>
            <p:cNvSpPr/>
            <p:nvPr/>
          </p:nvSpPr>
          <p:spPr>
            <a:xfrm>
              <a:off x="5867400" y="3733800"/>
              <a:ext cx="228600" cy="228600"/>
            </a:xfrm>
            <a:prstGeom prst="mathMultiply">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ultiply 17"/>
            <p:cNvSpPr/>
            <p:nvPr/>
          </p:nvSpPr>
          <p:spPr>
            <a:xfrm>
              <a:off x="6172200" y="4114800"/>
              <a:ext cx="228600" cy="228600"/>
            </a:xfrm>
            <a:prstGeom prst="mathMultiply">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ultiply 18"/>
            <p:cNvSpPr/>
            <p:nvPr/>
          </p:nvSpPr>
          <p:spPr>
            <a:xfrm>
              <a:off x="3276600" y="2057400"/>
              <a:ext cx="228600" cy="228600"/>
            </a:xfrm>
            <a:prstGeom prst="mathMultiply">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ultiply 19"/>
            <p:cNvSpPr/>
            <p:nvPr/>
          </p:nvSpPr>
          <p:spPr>
            <a:xfrm>
              <a:off x="6248400" y="4267200"/>
              <a:ext cx="228600" cy="228600"/>
            </a:xfrm>
            <a:prstGeom prst="mathMultiply">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ultiply 20"/>
            <p:cNvSpPr/>
            <p:nvPr/>
          </p:nvSpPr>
          <p:spPr>
            <a:xfrm>
              <a:off x="6248400" y="4648200"/>
              <a:ext cx="228600" cy="228600"/>
            </a:xfrm>
            <a:prstGeom prst="mathMultiply">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ultiply 21"/>
            <p:cNvSpPr/>
            <p:nvPr/>
          </p:nvSpPr>
          <p:spPr>
            <a:xfrm>
              <a:off x="6477000" y="4572000"/>
              <a:ext cx="228600" cy="228600"/>
            </a:xfrm>
            <a:prstGeom prst="mathMultiply">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图片 89"/>
          <p:cNvPicPr/>
          <p:nvPr/>
        </p:nvPicPr>
        <p:blipFill rotWithShape="1">
          <a:blip r:embed="rId4" cstate="print">
            <a:extLst>
              <a:ext uri="{28A0092B-C50C-407E-A947-70E740481C1C}">
                <a14:useLocalDpi xmlns:a14="http://schemas.microsoft.com/office/drawing/2010/main" xmlns="" val="0"/>
              </a:ext>
            </a:extLst>
          </a:blip>
          <a:srcRect t="53438" b="-53438"/>
          <a:stretch/>
        </p:blipFill>
        <p:spPr bwMode="auto">
          <a:xfrm>
            <a:off x="4419600" y="3486150"/>
            <a:ext cx="4648200" cy="6648450"/>
          </a:xfrm>
          <a:prstGeom prst="rect">
            <a:avLst/>
          </a:prstGeom>
          <a:noFill/>
          <a:ln>
            <a:noFill/>
          </a:ln>
        </p:spPr>
      </p:pic>
      <p:cxnSp>
        <p:nvCxnSpPr>
          <p:cNvPr id="24" name="Straight Arrow Connector 23"/>
          <p:cNvCxnSpPr/>
          <p:nvPr/>
        </p:nvCxnSpPr>
        <p:spPr>
          <a:xfrm>
            <a:off x="5029200" y="4343400"/>
            <a:ext cx="1905000" cy="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Right Arrow 24"/>
          <p:cNvSpPr/>
          <p:nvPr/>
        </p:nvSpPr>
        <p:spPr>
          <a:xfrm rot="2700000">
            <a:off x="1523999" y="3028949"/>
            <a:ext cx="3276600" cy="952500"/>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156667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000" dirty="0" smtClean="0">
                <a:solidFill>
                  <a:schemeClr val="bg1"/>
                </a:solidFill>
              </a:rPr>
              <a:t>Summary - I</a:t>
            </a:r>
            <a:endParaRPr lang="en-US" sz="4000" dirty="0">
              <a:solidFill>
                <a:schemeClr val="bg1"/>
              </a:solidFill>
            </a:endParaRPr>
          </a:p>
        </p:txBody>
      </p:sp>
      <p:sp>
        <p:nvSpPr>
          <p:cNvPr id="3" name="Content Placeholder 2"/>
          <p:cNvSpPr>
            <a:spLocks noGrp="1"/>
          </p:cNvSpPr>
          <p:nvPr>
            <p:ph idx="1"/>
          </p:nvPr>
        </p:nvSpPr>
        <p:spPr>
          <a:xfrm>
            <a:off x="381000" y="1295400"/>
            <a:ext cx="8458200" cy="5334000"/>
          </a:xfrm>
        </p:spPr>
        <p:txBody>
          <a:bodyPr>
            <a:normAutofit/>
          </a:bodyPr>
          <a:lstStyle/>
          <a:p>
            <a:pPr>
              <a:spcBef>
                <a:spcPts val="1200"/>
              </a:spcBef>
            </a:pPr>
            <a:r>
              <a:rPr lang="en-US" sz="2600" dirty="0" smtClean="0">
                <a:solidFill>
                  <a:schemeClr val="bg1"/>
                </a:solidFill>
              </a:rPr>
              <a:t>Developing/refining methodologies </a:t>
            </a:r>
            <a:r>
              <a:rPr lang="en-US" sz="2600" dirty="0" smtClean="0">
                <a:solidFill>
                  <a:schemeClr val="bg1"/>
                </a:solidFill>
              </a:rPr>
              <a:t>to systematically examine spatial variability in pollutant concentrations</a:t>
            </a:r>
          </a:p>
          <a:p>
            <a:pPr lvl="1">
              <a:spcBef>
                <a:spcPts val="1200"/>
              </a:spcBef>
            </a:pPr>
            <a:r>
              <a:rPr lang="en-US" sz="2600" dirty="0" smtClean="0">
                <a:solidFill>
                  <a:schemeClr val="bg1"/>
                </a:solidFill>
              </a:rPr>
              <a:t>Emphasis on the urban </a:t>
            </a:r>
            <a:r>
              <a:rPr lang="en-US" sz="2600" dirty="0" smtClean="0">
                <a:solidFill>
                  <a:schemeClr val="bg1"/>
                </a:solidFill>
              </a:rPr>
              <a:t>scale</a:t>
            </a:r>
          </a:p>
          <a:p>
            <a:pPr lvl="1">
              <a:spcBef>
                <a:spcPts val="1200"/>
              </a:spcBef>
            </a:pPr>
            <a:r>
              <a:rPr lang="en-US" sz="2600" dirty="0" smtClean="0">
                <a:solidFill>
                  <a:srgbClr val="FFFF00"/>
                </a:solidFill>
              </a:rPr>
              <a:t>Critical to customize the analysis for the </a:t>
            </a:r>
            <a:r>
              <a:rPr lang="en-US" sz="2600" dirty="0" err="1" smtClean="0">
                <a:solidFill>
                  <a:srgbClr val="FFFF00"/>
                </a:solidFill>
              </a:rPr>
              <a:t>airshed</a:t>
            </a:r>
            <a:r>
              <a:rPr lang="en-US" sz="2600" dirty="0" smtClean="0">
                <a:solidFill>
                  <a:srgbClr val="FFFF00"/>
                </a:solidFill>
              </a:rPr>
              <a:t> being studied</a:t>
            </a:r>
            <a:endParaRPr lang="en-US" sz="2600" dirty="0" smtClean="0">
              <a:solidFill>
                <a:srgbClr val="FFFF00"/>
              </a:solidFill>
            </a:endParaRPr>
          </a:p>
          <a:p>
            <a:pPr>
              <a:spcBef>
                <a:spcPts val="1200"/>
              </a:spcBef>
            </a:pPr>
            <a:r>
              <a:rPr lang="en-US" sz="2600" dirty="0" smtClean="0">
                <a:solidFill>
                  <a:schemeClr val="bg1"/>
                </a:solidFill>
              </a:rPr>
              <a:t>In this presentation, demonstrated how:</a:t>
            </a:r>
          </a:p>
          <a:p>
            <a:pPr lvl="1">
              <a:spcBef>
                <a:spcPts val="1200"/>
              </a:spcBef>
            </a:pPr>
            <a:r>
              <a:rPr lang="en-US" sz="2600" dirty="0" smtClean="0">
                <a:solidFill>
                  <a:schemeClr val="bg1"/>
                </a:solidFill>
              </a:rPr>
              <a:t>A </a:t>
            </a:r>
            <a:r>
              <a:rPr lang="en-US" sz="2600" dirty="0" smtClean="0">
                <a:solidFill>
                  <a:schemeClr val="bg1"/>
                </a:solidFill>
              </a:rPr>
              <a:t>battery of tools can be used to generate a                     </a:t>
            </a:r>
            <a:r>
              <a:rPr lang="en-US" sz="2600" dirty="0" smtClean="0">
                <a:solidFill>
                  <a:srgbClr val="FFFF00"/>
                </a:solidFill>
              </a:rPr>
              <a:t>weight-of-evidence for the drivers underlying spatiotemporal  trends</a:t>
            </a:r>
            <a:r>
              <a:rPr lang="en-US" sz="2600" dirty="0" smtClean="0">
                <a:solidFill>
                  <a:schemeClr val="bg1"/>
                </a:solidFill>
              </a:rPr>
              <a:t> (Hong Kong</a:t>
            </a:r>
            <a:r>
              <a:rPr lang="en-US" sz="2600" dirty="0" smtClean="0">
                <a:solidFill>
                  <a:schemeClr val="bg1"/>
                </a:solidFill>
              </a:rPr>
              <a:t>)</a:t>
            </a:r>
          </a:p>
          <a:p>
            <a:pPr>
              <a:spcBef>
                <a:spcPts val="1200"/>
              </a:spcBef>
            </a:pPr>
            <a:r>
              <a:rPr lang="en-US" sz="2600" dirty="0" smtClean="0">
                <a:solidFill>
                  <a:schemeClr val="bg1"/>
                </a:solidFill>
              </a:rPr>
              <a:t>This analysis contributes to the development of the conceptual model</a:t>
            </a:r>
            <a:endParaRPr lang="en-US" sz="2600" dirty="0">
              <a:solidFill>
                <a:schemeClr val="bg1"/>
              </a:solidFill>
            </a:endParaRPr>
          </a:p>
        </p:txBody>
      </p:sp>
    </p:spTree>
    <p:extLst>
      <p:ext uri="{BB962C8B-B14F-4D97-AF65-F5344CB8AC3E}">
        <p14:creationId xmlns:p14="http://schemas.microsoft.com/office/powerpoint/2010/main" xmlns="" val="20683326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07583"/>
          </a:xfrm>
          <a:prstGeom prst="rect">
            <a:avLst/>
          </a:prstGeom>
          <a:noFill/>
          <a:ln w="9525">
            <a:noFill/>
            <a:miter lim="800000"/>
            <a:headEnd/>
            <a:tailEnd/>
          </a:ln>
        </p:spPr>
        <p:txBody>
          <a:bodyPr lIns="92075" tIns="46038" rIns="92075" bIns="46038" anchor="ctr"/>
          <a:lstStyle/>
          <a:p>
            <a:pPr algn="ctr"/>
            <a:r>
              <a:rPr lang="en-US" sz="3200" b="1" dirty="0" smtClean="0">
                <a:solidFill>
                  <a:schemeClr val="bg1"/>
                </a:solidFill>
                <a:latin typeface="+mj-lt"/>
              </a:rPr>
              <a:t>Summary - II</a:t>
            </a:r>
            <a:endParaRPr lang="en-US" sz="3200" dirty="0">
              <a:solidFill>
                <a:schemeClr val="bg1"/>
              </a:solidFill>
              <a:latin typeface="+mj-lt"/>
            </a:endParaRPr>
          </a:p>
        </p:txBody>
      </p:sp>
      <p:sp>
        <p:nvSpPr>
          <p:cNvPr id="4" name="Rectangle 3"/>
          <p:cNvSpPr>
            <a:spLocks noChangeArrowheads="1"/>
          </p:cNvSpPr>
          <p:nvPr/>
        </p:nvSpPr>
        <p:spPr bwMode="auto">
          <a:xfrm>
            <a:off x="457200" y="991673"/>
            <a:ext cx="8229600" cy="5866326"/>
          </a:xfrm>
          <a:prstGeom prst="rect">
            <a:avLst/>
          </a:prstGeom>
          <a:noFill/>
          <a:ln w="9525">
            <a:noFill/>
            <a:miter lim="800000"/>
            <a:headEnd/>
            <a:tailEnd/>
          </a:ln>
        </p:spPr>
        <p:txBody>
          <a:bodyPr lIns="92075" tIns="46038" rIns="92075" bIns="46038"/>
          <a:lstStyle/>
          <a:p>
            <a:pPr marL="342900" indent="-342900">
              <a:spcBef>
                <a:spcPts val="600"/>
              </a:spcBef>
              <a:buFont typeface="Arial" pitchFamily="34" charset="0"/>
              <a:buChar char="•"/>
            </a:pPr>
            <a:r>
              <a:rPr lang="en-US" sz="2600" dirty="0" smtClean="0">
                <a:solidFill>
                  <a:srgbClr val="FFFFFF"/>
                </a:solidFill>
                <a:latin typeface="Arial" charset="0"/>
              </a:rPr>
              <a:t>Demonstrated the utility of </a:t>
            </a:r>
            <a:r>
              <a:rPr lang="en-US" sz="2600" dirty="0" smtClean="0">
                <a:solidFill>
                  <a:srgbClr val="FFFF00"/>
                </a:solidFill>
                <a:latin typeface="Arial" charset="0"/>
              </a:rPr>
              <a:t>sustained speciation monitoring</a:t>
            </a:r>
          </a:p>
          <a:p>
            <a:pPr marL="342900" indent="-342900">
              <a:spcBef>
                <a:spcPts val="600"/>
              </a:spcBef>
              <a:buFont typeface="Arial" pitchFamily="34" charset="0"/>
              <a:buChar char="•"/>
            </a:pPr>
            <a:r>
              <a:rPr lang="en-US" sz="2600" dirty="0" smtClean="0">
                <a:solidFill>
                  <a:srgbClr val="FFFFFF"/>
                </a:solidFill>
                <a:latin typeface="Arial" charset="0"/>
              </a:rPr>
              <a:t>Added to the discussion on </a:t>
            </a:r>
            <a:r>
              <a:rPr lang="en-US" sz="2600" dirty="0" smtClean="0">
                <a:solidFill>
                  <a:srgbClr val="FFFF00"/>
                </a:solidFill>
                <a:latin typeface="Arial" charset="0"/>
              </a:rPr>
              <a:t>air toxics metals </a:t>
            </a:r>
            <a:r>
              <a:rPr lang="en-US" sz="2600" dirty="0" smtClean="0">
                <a:solidFill>
                  <a:srgbClr val="FFFFFF"/>
                </a:solidFill>
                <a:latin typeface="Arial" charset="0"/>
              </a:rPr>
              <a:t>from marine activities</a:t>
            </a:r>
          </a:p>
          <a:p>
            <a:pPr marL="800100" lvl="1" indent="-342900">
              <a:spcBef>
                <a:spcPts val="600"/>
              </a:spcBef>
              <a:buFont typeface="Arial" pitchFamily="34" charset="0"/>
              <a:buChar char="•"/>
            </a:pPr>
            <a:r>
              <a:rPr lang="en-US" sz="2600" dirty="0" smtClean="0">
                <a:solidFill>
                  <a:srgbClr val="FFFFFF"/>
                </a:solidFill>
                <a:latin typeface="Arial" charset="0"/>
              </a:rPr>
              <a:t>Small contributor to PM, but perhaps important in health context</a:t>
            </a:r>
          </a:p>
          <a:p>
            <a:pPr marL="342900" indent="-342900">
              <a:spcBef>
                <a:spcPts val="600"/>
              </a:spcBef>
              <a:buFont typeface="Arial" pitchFamily="34" charset="0"/>
              <a:buChar char="•"/>
            </a:pPr>
            <a:r>
              <a:rPr lang="en-US" sz="2600" dirty="0" smtClean="0">
                <a:solidFill>
                  <a:srgbClr val="FFFFFF"/>
                </a:solidFill>
                <a:latin typeface="Arial" charset="0"/>
              </a:rPr>
              <a:t>Contributed to a list of </a:t>
            </a:r>
            <a:r>
              <a:rPr lang="en-US" sz="2600" dirty="0" smtClean="0">
                <a:solidFill>
                  <a:srgbClr val="FFFF00"/>
                </a:solidFill>
                <a:latin typeface="Arial" charset="0"/>
              </a:rPr>
              <a:t>science questions</a:t>
            </a:r>
            <a:r>
              <a:rPr lang="en-US" sz="2600" dirty="0" smtClean="0">
                <a:solidFill>
                  <a:srgbClr val="FFFFFF"/>
                </a:solidFill>
                <a:latin typeface="Arial" charset="0"/>
              </a:rPr>
              <a:t>, some being explored through the HK Supersite program, e.g.</a:t>
            </a:r>
            <a:endParaRPr lang="en-US" sz="2600" dirty="0" smtClean="0">
              <a:solidFill>
                <a:srgbClr val="FFFFFF"/>
              </a:solidFill>
              <a:latin typeface="Arial" charset="0"/>
            </a:endParaRPr>
          </a:p>
          <a:p>
            <a:pPr marL="800100" lvl="1" indent="-342900">
              <a:spcBef>
                <a:spcPts val="600"/>
              </a:spcBef>
              <a:buFont typeface="Arial" pitchFamily="34" charset="0"/>
              <a:buChar char="•"/>
            </a:pPr>
            <a:r>
              <a:rPr lang="en-US" sz="2600" dirty="0" smtClean="0">
                <a:solidFill>
                  <a:srgbClr val="FFFFFF"/>
                </a:solidFill>
                <a:latin typeface="Arial" charset="0"/>
              </a:rPr>
              <a:t>Better understanding of organic matter source contributions is needed, especially biomass and secondary OC (work underway by HKUST)</a:t>
            </a:r>
          </a:p>
          <a:p>
            <a:pPr marL="342900" indent="-342900">
              <a:spcBef>
                <a:spcPts val="600"/>
              </a:spcBef>
            </a:pPr>
            <a:endParaRPr lang="en-US" sz="2600" dirty="0" smtClean="0">
              <a:solidFill>
                <a:srgbClr val="FFFFFF"/>
              </a:solidFill>
              <a:latin typeface="Arial" charset="0"/>
            </a:endParaRPr>
          </a:p>
          <a:p>
            <a:pPr marL="914400" lvl="1" indent="-457200">
              <a:spcBef>
                <a:spcPts val="600"/>
              </a:spcBef>
              <a:buFont typeface="Arial" pitchFamily="34" charset="0"/>
              <a:buChar char="•"/>
            </a:pPr>
            <a:endParaRPr lang="en-US" sz="2600" dirty="0" smtClean="0">
              <a:solidFill>
                <a:srgbClr val="FFFFFF"/>
              </a:solidFill>
              <a:latin typeface="Arial" charset="0"/>
            </a:endParaRPr>
          </a:p>
          <a:p>
            <a:pPr marL="342900" indent="-342900">
              <a:spcBef>
                <a:spcPts val="600"/>
              </a:spcBef>
              <a:buFont typeface="Arial" pitchFamily="34" charset="0"/>
              <a:buChar char="•"/>
            </a:pPr>
            <a:endParaRPr lang="en-US" sz="2600" dirty="0" smtClean="0">
              <a:solidFill>
                <a:srgbClr val="FFFFFF"/>
              </a:solidFill>
              <a:latin typeface="Arial" charset="0"/>
            </a:endParaRPr>
          </a:p>
          <a:p>
            <a:pPr marL="342900" indent="-342900">
              <a:spcBef>
                <a:spcPts val="600"/>
              </a:spcBef>
              <a:buFont typeface="Arial" pitchFamily="34" charset="0"/>
              <a:buChar char="•"/>
            </a:pPr>
            <a:endParaRPr lang="en-US" sz="2600" dirty="0" smtClean="0">
              <a:solidFill>
                <a:srgbClr val="FFFFFF"/>
              </a:solidFill>
              <a:latin typeface="Arial" charset="0"/>
            </a:endParaRPr>
          </a:p>
          <a:p>
            <a:pPr marL="342900" indent="-342900">
              <a:spcBef>
                <a:spcPts val="600"/>
              </a:spcBef>
              <a:buFont typeface="Arial" pitchFamily="34" charset="0"/>
              <a:buChar char="•"/>
            </a:pPr>
            <a:endParaRPr lang="en-US" sz="2600" dirty="0">
              <a:solidFill>
                <a:srgbClr val="FFFFFF"/>
              </a:solidFill>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0" y="1009934"/>
            <a:ext cx="9144000" cy="5848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j-lt"/>
            </a:endParaRPr>
          </a:p>
        </p:txBody>
      </p:sp>
      <p:sp>
        <p:nvSpPr>
          <p:cNvPr id="2" name="Title 1"/>
          <p:cNvSpPr>
            <a:spLocks noGrp="1"/>
          </p:cNvSpPr>
          <p:nvPr>
            <p:ph type="title"/>
          </p:nvPr>
        </p:nvSpPr>
        <p:spPr>
          <a:xfrm>
            <a:off x="685800" y="102352"/>
            <a:ext cx="7772400" cy="762000"/>
          </a:xfrm>
        </p:spPr>
        <p:txBody>
          <a:bodyPr>
            <a:normAutofit/>
          </a:bodyPr>
          <a:lstStyle/>
          <a:p>
            <a:r>
              <a:rPr lang="en-US" dirty="0" smtClean="0">
                <a:solidFill>
                  <a:schemeClr val="bg1"/>
                </a:solidFill>
              </a:rPr>
              <a:t>Data Analysis Approach</a:t>
            </a:r>
            <a:endParaRPr lang="en-US" dirty="0">
              <a:solidFill>
                <a:schemeClr val="bg1"/>
              </a:solidFill>
            </a:endParaRPr>
          </a:p>
        </p:txBody>
      </p:sp>
      <p:sp>
        <p:nvSpPr>
          <p:cNvPr id="5" name="TextBox 4"/>
          <p:cNvSpPr txBox="1"/>
          <p:nvPr/>
        </p:nvSpPr>
        <p:spPr>
          <a:xfrm>
            <a:off x="1614628" y="1654314"/>
            <a:ext cx="2223750" cy="646331"/>
          </a:xfrm>
          <a:prstGeom prst="rect">
            <a:avLst/>
          </a:prstGeom>
          <a:noFill/>
        </p:spPr>
        <p:txBody>
          <a:bodyPr wrap="none" rtlCol="0">
            <a:spAutoFit/>
          </a:bodyPr>
          <a:lstStyle/>
          <a:p>
            <a:pPr algn="ctr"/>
            <a:r>
              <a:rPr lang="en-US" sz="1800" dirty="0" smtClean="0">
                <a:solidFill>
                  <a:srgbClr val="FFC000"/>
                </a:solidFill>
                <a:latin typeface="+mj-lt"/>
              </a:rPr>
              <a:t>PM</a:t>
            </a:r>
            <a:r>
              <a:rPr lang="en-US" sz="1800" baseline="-25000" dirty="0" smtClean="0">
                <a:solidFill>
                  <a:srgbClr val="FFC000"/>
                </a:solidFill>
                <a:latin typeface="+mj-lt"/>
              </a:rPr>
              <a:t>10</a:t>
            </a:r>
            <a:r>
              <a:rPr lang="en-US" sz="1800" dirty="0" smtClean="0">
                <a:solidFill>
                  <a:srgbClr val="FFC000"/>
                </a:solidFill>
                <a:latin typeface="+mj-lt"/>
              </a:rPr>
              <a:t>, PM</a:t>
            </a:r>
            <a:r>
              <a:rPr lang="en-US" sz="1800" baseline="-25000" dirty="0" smtClean="0">
                <a:solidFill>
                  <a:srgbClr val="FFC000"/>
                </a:solidFill>
                <a:latin typeface="+mj-lt"/>
              </a:rPr>
              <a:t>2.5</a:t>
            </a:r>
          </a:p>
          <a:p>
            <a:pPr algn="ctr"/>
            <a:r>
              <a:rPr lang="en-US" sz="1800" dirty="0" smtClean="0">
                <a:solidFill>
                  <a:srgbClr val="FFC000"/>
                </a:solidFill>
                <a:latin typeface="+mj-lt"/>
              </a:rPr>
              <a:t>(24 hour, speciated)</a:t>
            </a:r>
            <a:endParaRPr lang="en-US" sz="1800" dirty="0">
              <a:solidFill>
                <a:srgbClr val="FFC000"/>
              </a:solidFill>
              <a:latin typeface="+mj-lt"/>
            </a:endParaRPr>
          </a:p>
        </p:txBody>
      </p:sp>
      <p:sp>
        <p:nvSpPr>
          <p:cNvPr id="7" name="TextBox 6"/>
          <p:cNvSpPr txBox="1"/>
          <p:nvPr/>
        </p:nvSpPr>
        <p:spPr>
          <a:xfrm>
            <a:off x="6728267" y="1676400"/>
            <a:ext cx="1594219" cy="646331"/>
          </a:xfrm>
          <a:prstGeom prst="rect">
            <a:avLst/>
          </a:prstGeom>
          <a:noFill/>
        </p:spPr>
        <p:txBody>
          <a:bodyPr wrap="none" rtlCol="0">
            <a:spAutoFit/>
          </a:bodyPr>
          <a:lstStyle/>
          <a:p>
            <a:pPr algn="ctr"/>
            <a:r>
              <a:rPr lang="en-US" sz="1800" dirty="0" smtClean="0">
                <a:solidFill>
                  <a:srgbClr val="FFC000"/>
                </a:solidFill>
                <a:latin typeface="+mj-lt"/>
              </a:rPr>
              <a:t>TEOM</a:t>
            </a:r>
          </a:p>
          <a:p>
            <a:pPr algn="ctr"/>
            <a:r>
              <a:rPr lang="en-US" sz="1800" dirty="0" smtClean="0">
                <a:solidFill>
                  <a:srgbClr val="FFC000"/>
                </a:solidFill>
                <a:latin typeface="+mj-lt"/>
              </a:rPr>
              <a:t>(hourly, PM</a:t>
            </a:r>
            <a:r>
              <a:rPr lang="en-US" sz="1800" baseline="-25000" dirty="0">
                <a:solidFill>
                  <a:srgbClr val="FFC000"/>
                </a:solidFill>
                <a:latin typeface="+mj-lt"/>
              </a:rPr>
              <a:t>10</a:t>
            </a:r>
            <a:r>
              <a:rPr lang="en-US" sz="1800" dirty="0" smtClean="0">
                <a:solidFill>
                  <a:srgbClr val="FFC000"/>
                </a:solidFill>
                <a:latin typeface="+mj-lt"/>
              </a:rPr>
              <a:t>)</a:t>
            </a:r>
            <a:endParaRPr lang="en-US" sz="1800" dirty="0">
              <a:solidFill>
                <a:srgbClr val="FFC000"/>
              </a:solidFill>
              <a:latin typeface="+mj-lt"/>
            </a:endParaRPr>
          </a:p>
        </p:txBody>
      </p:sp>
      <p:sp>
        <p:nvSpPr>
          <p:cNvPr id="8" name="TextBox 7"/>
          <p:cNvSpPr txBox="1"/>
          <p:nvPr/>
        </p:nvSpPr>
        <p:spPr>
          <a:xfrm>
            <a:off x="4350009" y="1654314"/>
            <a:ext cx="1723549" cy="646331"/>
          </a:xfrm>
          <a:prstGeom prst="rect">
            <a:avLst/>
          </a:prstGeom>
          <a:noFill/>
        </p:spPr>
        <p:txBody>
          <a:bodyPr wrap="none" rtlCol="0">
            <a:spAutoFit/>
          </a:bodyPr>
          <a:lstStyle/>
          <a:p>
            <a:pPr algn="ctr"/>
            <a:r>
              <a:rPr lang="en-US" sz="1800" dirty="0" smtClean="0">
                <a:solidFill>
                  <a:srgbClr val="FFC000"/>
                </a:solidFill>
                <a:latin typeface="+mj-lt"/>
              </a:rPr>
              <a:t>Air Mass Back </a:t>
            </a:r>
          </a:p>
          <a:p>
            <a:pPr algn="ctr"/>
            <a:r>
              <a:rPr lang="en-US" sz="1800" dirty="0" smtClean="0">
                <a:solidFill>
                  <a:srgbClr val="FFC000"/>
                </a:solidFill>
                <a:latin typeface="+mj-lt"/>
              </a:rPr>
              <a:t>Trajectories</a:t>
            </a:r>
            <a:endParaRPr lang="en-US" sz="1800" dirty="0">
              <a:solidFill>
                <a:srgbClr val="FFC000"/>
              </a:solidFill>
              <a:latin typeface="+mj-lt"/>
            </a:endParaRPr>
          </a:p>
        </p:txBody>
      </p:sp>
      <p:sp>
        <p:nvSpPr>
          <p:cNvPr id="10" name="TextBox 9"/>
          <p:cNvSpPr txBox="1"/>
          <p:nvPr/>
        </p:nvSpPr>
        <p:spPr>
          <a:xfrm>
            <a:off x="1655118" y="2819400"/>
            <a:ext cx="1685078" cy="646331"/>
          </a:xfrm>
          <a:prstGeom prst="rect">
            <a:avLst/>
          </a:prstGeom>
          <a:noFill/>
        </p:spPr>
        <p:txBody>
          <a:bodyPr wrap="none" rtlCol="0">
            <a:spAutoFit/>
          </a:bodyPr>
          <a:lstStyle/>
          <a:p>
            <a:pPr algn="ctr"/>
            <a:r>
              <a:rPr lang="en-US" sz="1800" dirty="0" smtClean="0">
                <a:solidFill>
                  <a:srgbClr val="FF0000"/>
                </a:solidFill>
                <a:latin typeface="+mj-lt"/>
              </a:rPr>
              <a:t>Source </a:t>
            </a:r>
          </a:p>
          <a:p>
            <a:pPr algn="ctr"/>
            <a:r>
              <a:rPr lang="en-US" sz="1800" dirty="0" smtClean="0">
                <a:solidFill>
                  <a:srgbClr val="FF0000"/>
                </a:solidFill>
                <a:latin typeface="+mj-lt"/>
              </a:rPr>
              <a:t>Apportionment</a:t>
            </a:r>
            <a:endParaRPr lang="en-US" sz="1800" dirty="0">
              <a:solidFill>
                <a:srgbClr val="FF0000"/>
              </a:solidFill>
              <a:latin typeface="+mj-lt"/>
            </a:endParaRPr>
          </a:p>
        </p:txBody>
      </p:sp>
      <p:sp>
        <p:nvSpPr>
          <p:cNvPr id="11" name="TextBox 10"/>
          <p:cNvSpPr txBox="1"/>
          <p:nvPr/>
        </p:nvSpPr>
        <p:spPr>
          <a:xfrm>
            <a:off x="4517173" y="2819400"/>
            <a:ext cx="1287533" cy="646331"/>
          </a:xfrm>
          <a:prstGeom prst="rect">
            <a:avLst/>
          </a:prstGeom>
          <a:noFill/>
        </p:spPr>
        <p:txBody>
          <a:bodyPr wrap="none" rtlCol="0">
            <a:spAutoFit/>
          </a:bodyPr>
          <a:lstStyle/>
          <a:p>
            <a:pPr algn="ctr"/>
            <a:r>
              <a:rPr lang="en-US" sz="1800" dirty="0" smtClean="0">
                <a:solidFill>
                  <a:srgbClr val="FF0000"/>
                </a:solidFill>
                <a:latin typeface="+mj-lt"/>
              </a:rPr>
              <a:t>Air Mass</a:t>
            </a:r>
          </a:p>
          <a:p>
            <a:pPr algn="ctr"/>
            <a:r>
              <a:rPr lang="en-US" sz="1800" dirty="0" smtClean="0">
                <a:solidFill>
                  <a:srgbClr val="FF0000"/>
                </a:solidFill>
                <a:latin typeface="+mj-lt"/>
              </a:rPr>
              <a:t>Clustering </a:t>
            </a:r>
          </a:p>
        </p:txBody>
      </p:sp>
      <p:sp>
        <p:nvSpPr>
          <p:cNvPr id="12" name="TextBox 11"/>
          <p:cNvSpPr txBox="1"/>
          <p:nvPr/>
        </p:nvSpPr>
        <p:spPr>
          <a:xfrm>
            <a:off x="6739641" y="2952690"/>
            <a:ext cx="1890262" cy="369332"/>
          </a:xfrm>
          <a:prstGeom prst="rect">
            <a:avLst/>
          </a:prstGeom>
          <a:noFill/>
        </p:spPr>
        <p:txBody>
          <a:bodyPr wrap="none" rtlCol="0">
            <a:spAutoFit/>
          </a:bodyPr>
          <a:lstStyle/>
          <a:p>
            <a:pPr algn="ctr"/>
            <a:r>
              <a:rPr lang="en-US" sz="1800" dirty="0" smtClean="0">
                <a:solidFill>
                  <a:srgbClr val="FF0000"/>
                </a:solidFill>
                <a:latin typeface="+mj-lt"/>
              </a:rPr>
              <a:t>Baseline-Excess</a:t>
            </a:r>
          </a:p>
        </p:txBody>
      </p:sp>
      <p:sp>
        <p:nvSpPr>
          <p:cNvPr id="13" name="TextBox 12"/>
          <p:cNvSpPr txBox="1"/>
          <p:nvPr/>
        </p:nvSpPr>
        <p:spPr>
          <a:xfrm>
            <a:off x="1823599" y="3861137"/>
            <a:ext cx="1492717" cy="923330"/>
          </a:xfrm>
          <a:prstGeom prst="rect">
            <a:avLst/>
          </a:prstGeom>
          <a:noFill/>
        </p:spPr>
        <p:txBody>
          <a:bodyPr wrap="none" rtlCol="0">
            <a:spAutoFit/>
          </a:bodyPr>
          <a:lstStyle/>
          <a:p>
            <a:pPr algn="ctr"/>
            <a:r>
              <a:rPr lang="en-US" sz="1800" dirty="0" smtClean="0">
                <a:solidFill>
                  <a:srgbClr val="00B0F0"/>
                </a:solidFill>
                <a:latin typeface="+mj-lt"/>
              </a:rPr>
              <a:t>Source </a:t>
            </a:r>
          </a:p>
          <a:p>
            <a:pPr algn="ctr"/>
            <a:r>
              <a:rPr lang="en-US" sz="1800" dirty="0" smtClean="0">
                <a:solidFill>
                  <a:srgbClr val="00B0F0"/>
                </a:solidFill>
                <a:latin typeface="+mj-lt"/>
              </a:rPr>
              <a:t>Contribution </a:t>
            </a:r>
          </a:p>
          <a:p>
            <a:pPr algn="ctr"/>
            <a:r>
              <a:rPr lang="en-US" sz="1800" dirty="0" smtClean="0">
                <a:solidFill>
                  <a:srgbClr val="00B0F0"/>
                </a:solidFill>
                <a:latin typeface="+mj-lt"/>
              </a:rPr>
              <a:t>Estimates</a:t>
            </a:r>
            <a:endParaRPr lang="en-US" sz="1800" dirty="0">
              <a:solidFill>
                <a:srgbClr val="00B0F0"/>
              </a:solidFill>
              <a:latin typeface="+mj-lt"/>
            </a:endParaRPr>
          </a:p>
        </p:txBody>
      </p:sp>
      <p:sp>
        <p:nvSpPr>
          <p:cNvPr id="14" name="TextBox 13"/>
          <p:cNvSpPr txBox="1"/>
          <p:nvPr/>
        </p:nvSpPr>
        <p:spPr>
          <a:xfrm>
            <a:off x="7118993" y="3886200"/>
            <a:ext cx="1620957" cy="646331"/>
          </a:xfrm>
          <a:prstGeom prst="rect">
            <a:avLst/>
          </a:prstGeom>
          <a:noFill/>
        </p:spPr>
        <p:txBody>
          <a:bodyPr wrap="none" rtlCol="0">
            <a:spAutoFit/>
          </a:bodyPr>
          <a:lstStyle/>
          <a:p>
            <a:pPr algn="ctr"/>
            <a:r>
              <a:rPr lang="en-US" sz="1800" dirty="0" smtClean="0">
                <a:solidFill>
                  <a:srgbClr val="00B0F0"/>
                </a:solidFill>
                <a:latin typeface="+mj-lt"/>
              </a:rPr>
              <a:t>Excess</a:t>
            </a:r>
          </a:p>
          <a:p>
            <a:pPr algn="ctr"/>
            <a:r>
              <a:rPr lang="en-US" sz="1800" dirty="0" smtClean="0">
                <a:solidFill>
                  <a:srgbClr val="00B0F0"/>
                </a:solidFill>
                <a:latin typeface="+mj-lt"/>
              </a:rPr>
              <a:t>Concentration</a:t>
            </a:r>
          </a:p>
        </p:txBody>
      </p:sp>
      <p:sp>
        <p:nvSpPr>
          <p:cNvPr id="15" name="TextBox 14"/>
          <p:cNvSpPr txBox="1"/>
          <p:nvPr/>
        </p:nvSpPr>
        <p:spPr>
          <a:xfrm>
            <a:off x="7412588" y="5540514"/>
            <a:ext cx="736164" cy="646331"/>
          </a:xfrm>
          <a:prstGeom prst="rect">
            <a:avLst/>
          </a:prstGeom>
          <a:noFill/>
        </p:spPr>
        <p:txBody>
          <a:bodyPr wrap="none" rtlCol="0">
            <a:spAutoFit/>
          </a:bodyPr>
          <a:lstStyle/>
          <a:p>
            <a:pPr algn="ctr"/>
            <a:r>
              <a:rPr lang="en-US" sz="1800" dirty="0" smtClean="0">
                <a:solidFill>
                  <a:schemeClr val="accent2">
                    <a:lumMod val="75000"/>
                  </a:schemeClr>
                </a:solidFill>
                <a:latin typeface="+mj-lt"/>
              </a:rPr>
              <a:t>Total </a:t>
            </a:r>
          </a:p>
          <a:p>
            <a:pPr algn="ctr"/>
            <a:r>
              <a:rPr lang="en-US" sz="1800" dirty="0" smtClean="0">
                <a:solidFill>
                  <a:schemeClr val="accent2">
                    <a:lumMod val="75000"/>
                  </a:schemeClr>
                </a:solidFill>
                <a:latin typeface="+mj-lt"/>
              </a:rPr>
              <a:t>Mass</a:t>
            </a:r>
          </a:p>
        </p:txBody>
      </p:sp>
      <p:sp>
        <p:nvSpPr>
          <p:cNvPr id="16" name="TextBox 15"/>
          <p:cNvSpPr txBox="1"/>
          <p:nvPr/>
        </p:nvSpPr>
        <p:spPr>
          <a:xfrm>
            <a:off x="1718371" y="5540514"/>
            <a:ext cx="1710726" cy="646331"/>
          </a:xfrm>
          <a:prstGeom prst="rect">
            <a:avLst/>
          </a:prstGeom>
          <a:noFill/>
        </p:spPr>
        <p:txBody>
          <a:bodyPr wrap="none" rtlCol="0">
            <a:spAutoFit/>
          </a:bodyPr>
          <a:lstStyle/>
          <a:p>
            <a:pPr algn="ctr"/>
            <a:r>
              <a:rPr lang="en-US" sz="1800" dirty="0" smtClean="0">
                <a:solidFill>
                  <a:schemeClr val="accent2">
                    <a:lumMod val="75000"/>
                  </a:schemeClr>
                </a:solidFill>
                <a:latin typeface="+mj-lt"/>
              </a:rPr>
              <a:t>Local/Regional</a:t>
            </a:r>
          </a:p>
          <a:p>
            <a:pPr algn="ctr"/>
            <a:r>
              <a:rPr lang="en-US" sz="1800" dirty="0" smtClean="0">
                <a:solidFill>
                  <a:schemeClr val="accent2">
                    <a:lumMod val="75000"/>
                  </a:schemeClr>
                </a:solidFill>
                <a:latin typeface="+mj-lt"/>
              </a:rPr>
              <a:t>Contributions</a:t>
            </a:r>
            <a:endParaRPr lang="en-US" sz="1800" dirty="0">
              <a:solidFill>
                <a:schemeClr val="accent2">
                  <a:lumMod val="75000"/>
                </a:schemeClr>
              </a:solidFill>
              <a:latin typeface="+mj-lt"/>
            </a:endParaRPr>
          </a:p>
        </p:txBody>
      </p:sp>
      <p:sp>
        <p:nvSpPr>
          <p:cNvPr id="17" name="TextBox 16"/>
          <p:cNvSpPr txBox="1"/>
          <p:nvPr/>
        </p:nvSpPr>
        <p:spPr>
          <a:xfrm>
            <a:off x="103357" y="1828800"/>
            <a:ext cx="1095172" cy="369332"/>
          </a:xfrm>
          <a:prstGeom prst="rect">
            <a:avLst/>
          </a:prstGeom>
          <a:noFill/>
        </p:spPr>
        <p:txBody>
          <a:bodyPr wrap="none" rtlCol="0">
            <a:spAutoFit/>
          </a:bodyPr>
          <a:lstStyle/>
          <a:p>
            <a:pPr algn="ctr"/>
            <a:r>
              <a:rPr lang="en-US" sz="1800" u="sng" dirty="0" smtClean="0">
                <a:solidFill>
                  <a:srgbClr val="FFC000"/>
                </a:solidFill>
                <a:latin typeface="+mj-lt"/>
              </a:rPr>
              <a:t>Datasets</a:t>
            </a:r>
            <a:endParaRPr lang="en-US" sz="1800" u="sng" dirty="0">
              <a:solidFill>
                <a:srgbClr val="FFC000"/>
              </a:solidFill>
              <a:latin typeface="+mj-lt"/>
            </a:endParaRPr>
          </a:p>
        </p:txBody>
      </p:sp>
      <p:sp>
        <p:nvSpPr>
          <p:cNvPr id="18" name="TextBox 17"/>
          <p:cNvSpPr txBox="1"/>
          <p:nvPr/>
        </p:nvSpPr>
        <p:spPr>
          <a:xfrm>
            <a:off x="58401" y="3048000"/>
            <a:ext cx="1172117" cy="369332"/>
          </a:xfrm>
          <a:prstGeom prst="rect">
            <a:avLst/>
          </a:prstGeom>
          <a:noFill/>
        </p:spPr>
        <p:txBody>
          <a:bodyPr wrap="none" rtlCol="0">
            <a:spAutoFit/>
          </a:bodyPr>
          <a:lstStyle/>
          <a:p>
            <a:pPr algn="ctr"/>
            <a:r>
              <a:rPr lang="en-US" sz="1800" u="sng" dirty="0" smtClean="0">
                <a:solidFill>
                  <a:srgbClr val="FF0000"/>
                </a:solidFill>
                <a:latin typeface="+mj-lt"/>
              </a:rPr>
              <a:t>Approach</a:t>
            </a:r>
            <a:endParaRPr lang="en-US" sz="1800" u="sng" dirty="0">
              <a:solidFill>
                <a:srgbClr val="FF0000"/>
              </a:solidFill>
              <a:latin typeface="+mj-lt"/>
            </a:endParaRPr>
          </a:p>
        </p:txBody>
      </p:sp>
      <p:sp>
        <p:nvSpPr>
          <p:cNvPr id="19" name="TextBox 18"/>
          <p:cNvSpPr txBox="1"/>
          <p:nvPr/>
        </p:nvSpPr>
        <p:spPr>
          <a:xfrm>
            <a:off x="104574" y="4038600"/>
            <a:ext cx="1133708" cy="646331"/>
          </a:xfrm>
          <a:prstGeom prst="rect">
            <a:avLst/>
          </a:prstGeom>
          <a:noFill/>
        </p:spPr>
        <p:txBody>
          <a:bodyPr wrap="none" rtlCol="0">
            <a:spAutoFit/>
          </a:bodyPr>
          <a:lstStyle/>
          <a:p>
            <a:pPr algn="ctr"/>
            <a:r>
              <a:rPr lang="en-US" sz="1800" u="sng" dirty="0" smtClean="0">
                <a:solidFill>
                  <a:srgbClr val="00B0F0"/>
                </a:solidFill>
                <a:latin typeface="+mj-lt"/>
              </a:rPr>
              <a:t>Temporal</a:t>
            </a:r>
          </a:p>
          <a:p>
            <a:pPr algn="ctr"/>
            <a:r>
              <a:rPr lang="en-US" sz="1800" u="sng" dirty="0" smtClean="0">
                <a:solidFill>
                  <a:srgbClr val="00B0F0"/>
                </a:solidFill>
                <a:latin typeface="+mj-lt"/>
              </a:rPr>
              <a:t>Trends</a:t>
            </a:r>
            <a:endParaRPr lang="en-US" sz="1800" u="sng" dirty="0">
              <a:solidFill>
                <a:srgbClr val="00B0F0"/>
              </a:solidFill>
              <a:latin typeface="+mj-lt"/>
            </a:endParaRPr>
          </a:p>
        </p:txBody>
      </p:sp>
      <p:sp>
        <p:nvSpPr>
          <p:cNvPr id="20" name="TextBox 19"/>
          <p:cNvSpPr txBox="1"/>
          <p:nvPr/>
        </p:nvSpPr>
        <p:spPr>
          <a:xfrm>
            <a:off x="-27855" y="5334000"/>
            <a:ext cx="1774845" cy="923330"/>
          </a:xfrm>
          <a:prstGeom prst="rect">
            <a:avLst/>
          </a:prstGeom>
          <a:noFill/>
        </p:spPr>
        <p:txBody>
          <a:bodyPr wrap="none" rtlCol="0">
            <a:spAutoFit/>
          </a:bodyPr>
          <a:lstStyle/>
          <a:p>
            <a:pPr algn="ctr"/>
            <a:r>
              <a:rPr lang="en-US" sz="1800" u="sng" dirty="0" smtClean="0">
                <a:solidFill>
                  <a:schemeClr val="accent2">
                    <a:lumMod val="75000"/>
                  </a:schemeClr>
                </a:solidFill>
                <a:latin typeface="+mj-lt"/>
              </a:rPr>
              <a:t>Air Mass based</a:t>
            </a:r>
          </a:p>
          <a:p>
            <a:pPr algn="ctr"/>
            <a:r>
              <a:rPr lang="en-US" sz="1800" u="sng" dirty="0" smtClean="0">
                <a:solidFill>
                  <a:schemeClr val="accent2">
                    <a:lumMod val="75000"/>
                  </a:schemeClr>
                </a:solidFill>
                <a:latin typeface="+mj-lt"/>
              </a:rPr>
              <a:t>Temporal</a:t>
            </a:r>
          </a:p>
          <a:p>
            <a:pPr algn="ctr"/>
            <a:r>
              <a:rPr lang="en-US" sz="1800" u="sng" dirty="0" smtClean="0">
                <a:solidFill>
                  <a:schemeClr val="accent2">
                    <a:lumMod val="75000"/>
                  </a:schemeClr>
                </a:solidFill>
                <a:latin typeface="+mj-lt"/>
              </a:rPr>
              <a:t>Trends</a:t>
            </a:r>
            <a:endParaRPr lang="en-US" sz="1800" u="sng" dirty="0">
              <a:solidFill>
                <a:schemeClr val="accent2">
                  <a:lumMod val="75000"/>
                </a:schemeClr>
              </a:solidFill>
              <a:latin typeface="+mj-lt"/>
            </a:endParaRPr>
          </a:p>
        </p:txBody>
      </p:sp>
      <p:sp>
        <p:nvSpPr>
          <p:cNvPr id="25" name="Rounded Rectangle 24"/>
          <p:cNvSpPr/>
          <p:nvPr/>
        </p:nvSpPr>
        <p:spPr>
          <a:xfrm>
            <a:off x="1600200" y="2819400"/>
            <a:ext cx="1794914" cy="7078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j-lt"/>
            </a:endParaRPr>
          </a:p>
        </p:txBody>
      </p:sp>
      <p:sp>
        <p:nvSpPr>
          <p:cNvPr id="26" name="Rounded Rectangle 25"/>
          <p:cNvSpPr/>
          <p:nvPr/>
        </p:nvSpPr>
        <p:spPr>
          <a:xfrm>
            <a:off x="4517590" y="2819400"/>
            <a:ext cx="1286698" cy="7078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j-lt"/>
            </a:endParaRPr>
          </a:p>
        </p:txBody>
      </p:sp>
      <p:sp>
        <p:nvSpPr>
          <p:cNvPr id="27" name="Rounded Rectangle 26"/>
          <p:cNvSpPr/>
          <p:nvPr/>
        </p:nvSpPr>
        <p:spPr>
          <a:xfrm>
            <a:off x="6781800" y="2971800"/>
            <a:ext cx="1794914" cy="40011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j-lt"/>
            </a:endParaRPr>
          </a:p>
        </p:txBody>
      </p:sp>
      <p:sp>
        <p:nvSpPr>
          <p:cNvPr id="29" name="Rounded Rectangle 28"/>
          <p:cNvSpPr/>
          <p:nvPr/>
        </p:nvSpPr>
        <p:spPr>
          <a:xfrm>
            <a:off x="1600200" y="1676400"/>
            <a:ext cx="2286000" cy="7078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j-lt"/>
            </a:endParaRPr>
          </a:p>
        </p:txBody>
      </p:sp>
      <p:sp>
        <p:nvSpPr>
          <p:cNvPr id="30" name="Rounded Rectangle 29"/>
          <p:cNvSpPr/>
          <p:nvPr/>
        </p:nvSpPr>
        <p:spPr>
          <a:xfrm>
            <a:off x="6732086" y="1654314"/>
            <a:ext cx="1649914" cy="7078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j-lt"/>
            </a:endParaRPr>
          </a:p>
        </p:txBody>
      </p:sp>
      <p:sp>
        <p:nvSpPr>
          <p:cNvPr id="31" name="Rounded Rectangle 30"/>
          <p:cNvSpPr/>
          <p:nvPr/>
        </p:nvSpPr>
        <p:spPr>
          <a:xfrm>
            <a:off x="7113086" y="3886200"/>
            <a:ext cx="1649914" cy="7078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j-lt"/>
            </a:endParaRPr>
          </a:p>
        </p:txBody>
      </p:sp>
      <p:sp>
        <p:nvSpPr>
          <p:cNvPr id="32" name="Rounded Rectangle 31"/>
          <p:cNvSpPr/>
          <p:nvPr/>
        </p:nvSpPr>
        <p:spPr>
          <a:xfrm>
            <a:off x="1752600" y="5540514"/>
            <a:ext cx="1649914" cy="7078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j-lt"/>
            </a:endParaRPr>
          </a:p>
        </p:txBody>
      </p:sp>
      <p:sp>
        <p:nvSpPr>
          <p:cNvPr id="33" name="Rounded Rectangle 32"/>
          <p:cNvSpPr/>
          <p:nvPr/>
        </p:nvSpPr>
        <p:spPr>
          <a:xfrm>
            <a:off x="1779086" y="3886200"/>
            <a:ext cx="1497514" cy="990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j-lt"/>
            </a:endParaRPr>
          </a:p>
        </p:txBody>
      </p:sp>
      <p:sp>
        <p:nvSpPr>
          <p:cNvPr id="34" name="Rounded Rectangle 33"/>
          <p:cNvSpPr/>
          <p:nvPr/>
        </p:nvSpPr>
        <p:spPr>
          <a:xfrm>
            <a:off x="7391400" y="5540514"/>
            <a:ext cx="758400" cy="7078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j-lt"/>
            </a:endParaRPr>
          </a:p>
        </p:txBody>
      </p:sp>
      <p:sp>
        <p:nvSpPr>
          <p:cNvPr id="35" name="Rounded Rectangle 34"/>
          <p:cNvSpPr/>
          <p:nvPr/>
        </p:nvSpPr>
        <p:spPr>
          <a:xfrm>
            <a:off x="4369886" y="1654314"/>
            <a:ext cx="1649914" cy="7078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j-lt"/>
            </a:endParaRPr>
          </a:p>
        </p:txBody>
      </p:sp>
      <p:cxnSp>
        <p:nvCxnSpPr>
          <p:cNvPr id="39" name="Straight Arrow Connector 38"/>
          <p:cNvCxnSpPr>
            <a:endCxn id="25" idx="0"/>
          </p:cNvCxnSpPr>
          <p:nvPr/>
        </p:nvCxnSpPr>
        <p:spPr>
          <a:xfrm flipH="1">
            <a:off x="2497657" y="2384286"/>
            <a:ext cx="15093" cy="435114"/>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25" idx="2"/>
          </p:cNvCxnSpPr>
          <p:nvPr/>
        </p:nvCxnSpPr>
        <p:spPr>
          <a:xfrm>
            <a:off x="2497657" y="3527286"/>
            <a:ext cx="0" cy="358914"/>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26" idx="0"/>
          </p:cNvCxnSpPr>
          <p:nvPr/>
        </p:nvCxnSpPr>
        <p:spPr>
          <a:xfrm>
            <a:off x="5160936" y="2384286"/>
            <a:ext cx="3" cy="43511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27" idx="0"/>
          </p:cNvCxnSpPr>
          <p:nvPr/>
        </p:nvCxnSpPr>
        <p:spPr>
          <a:xfrm flipH="1">
            <a:off x="7679257" y="2384286"/>
            <a:ext cx="5514" cy="58751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27" idx="2"/>
          </p:cNvCxnSpPr>
          <p:nvPr/>
        </p:nvCxnSpPr>
        <p:spPr>
          <a:xfrm>
            <a:off x="7679257" y="3371910"/>
            <a:ext cx="0" cy="51429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7" name="Elbow Connector 66"/>
          <p:cNvCxnSpPr/>
          <p:nvPr/>
        </p:nvCxnSpPr>
        <p:spPr>
          <a:xfrm rot="10800000" flipH="1" flipV="1">
            <a:off x="6732085" y="1994608"/>
            <a:ext cx="1048584" cy="3532257"/>
          </a:xfrm>
          <a:prstGeom prst="bentConnector4">
            <a:avLst>
              <a:gd name="adj1" fmla="val -41324"/>
              <a:gd name="adj2" fmla="val 82829"/>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 name="Elbow Connector 70"/>
          <p:cNvCxnSpPr>
            <a:endCxn id="16" idx="3"/>
          </p:cNvCxnSpPr>
          <p:nvPr/>
        </p:nvCxnSpPr>
        <p:spPr>
          <a:xfrm rot="5400000">
            <a:off x="3022855" y="3933530"/>
            <a:ext cx="2336393" cy="1523907"/>
          </a:xfrm>
          <a:prstGeom prst="bentConnector2">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6" name="Elbow Connector 75"/>
          <p:cNvCxnSpPr>
            <a:endCxn id="34" idx="1"/>
          </p:cNvCxnSpPr>
          <p:nvPr/>
        </p:nvCxnSpPr>
        <p:spPr>
          <a:xfrm rot="16200000" flipH="1">
            <a:off x="5217214" y="3720271"/>
            <a:ext cx="2367172" cy="1981200"/>
          </a:xfrm>
          <a:prstGeom prst="bentConnector2">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a:off x="2497657" y="4898886"/>
            <a:ext cx="1" cy="64162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00847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solidFill>
                  <a:schemeClr val="bg1"/>
                </a:solidFill>
              </a:rPr>
              <a:t>Today’s Presentation</a:t>
            </a:r>
            <a:endParaRPr lang="en-US" dirty="0">
              <a:solidFill>
                <a:schemeClr val="bg1"/>
              </a:solidFill>
            </a:endParaRPr>
          </a:p>
        </p:txBody>
      </p:sp>
      <p:sp>
        <p:nvSpPr>
          <p:cNvPr id="3" name="Content Placeholder 2"/>
          <p:cNvSpPr>
            <a:spLocks noGrp="1"/>
          </p:cNvSpPr>
          <p:nvPr>
            <p:ph idx="1"/>
          </p:nvPr>
        </p:nvSpPr>
        <p:spPr>
          <a:xfrm>
            <a:off x="457200" y="1160060"/>
            <a:ext cx="8345606" cy="5347103"/>
          </a:xfrm>
        </p:spPr>
        <p:txBody>
          <a:bodyPr>
            <a:normAutofit/>
          </a:bodyPr>
          <a:lstStyle/>
          <a:p>
            <a:pPr>
              <a:spcAft>
                <a:spcPts val="1800"/>
              </a:spcAft>
            </a:pPr>
            <a:r>
              <a:rPr lang="en-US" sz="2600" dirty="0" smtClean="0">
                <a:solidFill>
                  <a:schemeClr val="bg1"/>
                </a:solidFill>
              </a:rPr>
              <a:t>A series of snapshots from the conceptual model </a:t>
            </a:r>
            <a:r>
              <a:rPr lang="en-US" sz="2600" dirty="0" smtClean="0">
                <a:solidFill>
                  <a:srgbClr val="FFFF00"/>
                </a:solidFill>
              </a:rPr>
              <a:t>development</a:t>
            </a:r>
            <a:r>
              <a:rPr lang="en-US" sz="2600" dirty="0" smtClean="0">
                <a:solidFill>
                  <a:schemeClr val="bg1"/>
                </a:solidFill>
              </a:rPr>
              <a:t> (process-focused)</a:t>
            </a:r>
          </a:p>
          <a:p>
            <a:pPr>
              <a:spcAft>
                <a:spcPts val="1800"/>
              </a:spcAft>
            </a:pPr>
            <a:r>
              <a:rPr lang="en-US" sz="2600" dirty="0" smtClean="0">
                <a:solidFill>
                  <a:srgbClr val="FFFF00"/>
                </a:solidFill>
              </a:rPr>
              <a:t>Examples</a:t>
            </a:r>
            <a:r>
              <a:rPr lang="en-US" sz="2600" dirty="0" smtClean="0">
                <a:solidFill>
                  <a:schemeClr val="bg1"/>
                </a:solidFill>
              </a:rPr>
              <a:t> from the weight-of-evidence used to support the source apportionment</a:t>
            </a:r>
            <a:endParaRPr lang="en-US" sz="2600" dirty="0" smtClean="0">
              <a:solidFill>
                <a:schemeClr val="bg1"/>
              </a:solidFill>
            </a:endParaRPr>
          </a:p>
          <a:p>
            <a:pPr>
              <a:spcAft>
                <a:spcPts val="1800"/>
              </a:spcAft>
            </a:pPr>
            <a:endParaRPr lang="en-US" sz="2600" dirty="0" smtClean="0">
              <a:solidFill>
                <a:schemeClr val="bg1"/>
              </a:solidFill>
            </a:endParaRPr>
          </a:p>
          <a:p>
            <a:pPr>
              <a:spcAft>
                <a:spcPts val="1800"/>
              </a:spcAft>
            </a:pPr>
            <a:endParaRPr lang="en-US" sz="2600" dirty="0" smtClean="0">
              <a:solidFill>
                <a:schemeClr val="bg1"/>
              </a:solidFill>
            </a:endParaRPr>
          </a:p>
          <a:p>
            <a:pPr>
              <a:spcAft>
                <a:spcPts val="1800"/>
              </a:spcAft>
            </a:pPr>
            <a:endParaRPr lang="en-US" sz="2600" dirty="0">
              <a:solidFill>
                <a:schemeClr val="bg1"/>
              </a:solidFill>
            </a:endParaRPr>
          </a:p>
        </p:txBody>
      </p:sp>
    </p:spTree>
    <p:extLst>
      <p:ext uri="{BB962C8B-B14F-4D97-AF65-F5344CB8AC3E}">
        <p14:creationId xmlns:p14="http://schemas.microsoft.com/office/powerpoint/2010/main" xmlns="" val="2005461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0039.jpg"/>
          <p:cNvPicPr>
            <a:picLocks noChangeAspect="1"/>
          </p:cNvPicPr>
          <p:nvPr/>
        </p:nvPicPr>
        <p:blipFill>
          <a:blip r:embed="rId2" cstate="print"/>
          <a:stretch>
            <a:fillRect/>
          </a:stretch>
        </p:blipFill>
        <p:spPr>
          <a:xfrm>
            <a:off x="3857766" y="2893325"/>
            <a:ext cx="5286233" cy="3964674"/>
          </a:xfrm>
          <a:prstGeom prst="rect">
            <a:avLst/>
          </a:prstGeom>
          <a:ln w="38100">
            <a:solidFill>
              <a:srgbClr val="FFFF00"/>
            </a:solidFill>
          </a:ln>
        </p:spPr>
      </p:pic>
      <p:pic>
        <p:nvPicPr>
          <p:cNvPr id="4" name="Picture 3" descr="IMG_0041.jpg"/>
          <p:cNvPicPr>
            <a:picLocks noChangeAspect="1"/>
          </p:cNvPicPr>
          <p:nvPr/>
        </p:nvPicPr>
        <p:blipFill>
          <a:blip r:embed="rId3" cstate="print"/>
          <a:stretch>
            <a:fillRect/>
          </a:stretch>
        </p:blipFill>
        <p:spPr>
          <a:xfrm>
            <a:off x="0" y="0"/>
            <a:ext cx="4503761" cy="3377821"/>
          </a:xfrm>
          <a:prstGeom prst="rect">
            <a:avLst/>
          </a:prstGeom>
          <a:ln w="38100">
            <a:solidFill>
              <a:srgbClr val="FFFF00"/>
            </a:solidFill>
          </a:ln>
        </p:spPr>
      </p:pic>
      <p:sp>
        <p:nvSpPr>
          <p:cNvPr id="6" name="TextBox 5"/>
          <p:cNvSpPr txBox="1"/>
          <p:nvPr/>
        </p:nvSpPr>
        <p:spPr>
          <a:xfrm>
            <a:off x="4571995" y="13641"/>
            <a:ext cx="4596130" cy="646331"/>
          </a:xfrm>
          <a:prstGeom prst="rect">
            <a:avLst/>
          </a:prstGeom>
          <a:noFill/>
        </p:spPr>
        <p:txBody>
          <a:bodyPr wrap="none" rtlCol="0">
            <a:spAutoFit/>
          </a:bodyPr>
          <a:lstStyle/>
          <a:p>
            <a:r>
              <a:rPr lang="en-US" sz="3600" dirty="0" smtClean="0">
                <a:solidFill>
                  <a:schemeClr val="bg1"/>
                </a:solidFill>
                <a:latin typeface="+mj-lt"/>
              </a:rPr>
              <a:t>Hong Kong and Haze</a:t>
            </a:r>
            <a:endParaRPr lang="en-US" sz="3600" dirty="0">
              <a:solidFill>
                <a:schemeClr val="bg1"/>
              </a:solidFill>
              <a:latin typeface="+mj-lt"/>
            </a:endParaRPr>
          </a:p>
        </p:txBody>
      </p:sp>
      <p:pic>
        <p:nvPicPr>
          <p:cNvPr id="208898" name="Picture 2" descr="C:\Documents and Settings\jrturner\Desktop\29May2012\Science_On_Tap\IMG_2083.JPG"/>
          <p:cNvPicPr>
            <a:picLocks noChangeAspect="1" noChangeArrowheads="1"/>
          </p:cNvPicPr>
          <p:nvPr/>
        </p:nvPicPr>
        <p:blipFill>
          <a:blip r:embed="rId4" cstate="print"/>
          <a:srcRect/>
          <a:stretch>
            <a:fillRect/>
          </a:stretch>
        </p:blipFill>
        <p:spPr bwMode="auto">
          <a:xfrm>
            <a:off x="109184" y="3890845"/>
            <a:ext cx="3589361" cy="2692021"/>
          </a:xfrm>
          <a:prstGeom prst="rect">
            <a:avLst/>
          </a:prstGeom>
          <a:noFill/>
        </p:spPr>
      </p:pic>
      <p:sp>
        <p:nvSpPr>
          <p:cNvPr id="7" name="TextBox 6"/>
          <p:cNvSpPr txBox="1"/>
          <p:nvPr/>
        </p:nvSpPr>
        <p:spPr>
          <a:xfrm>
            <a:off x="2289112" y="6198316"/>
            <a:ext cx="1317990" cy="307777"/>
          </a:xfrm>
          <a:prstGeom prst="rect">
            <a:avLst/>
          </a:prstGeom>
          <a:noFill/>
        </p:spPr>
        <p:txBody>
          <a:bodyPr wrap="none" rtlCol="0">
            <a:spAutoFit/>
          </a:bodyPr>
          <a:lstStyle/>
          <a:p>
            <a:pPr>
              <a:spcBef>
                <a:spcPts val="600"/>
              </a:spcBef>
            </a:pPr>
            <a:r>
              <a:rPr lang="en-US" sz="1400" b="1" i="1" dirty="0" smtClean="0">
                <a:latin typeface="+mj-lt"/>
              </a:rPr>
              <a:t>January 2012</a:t>
            </a:r>
            <a:endParaRPr lang="en-US" sz="1400" b="1" i="1" dirty="0">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970"/>
            <a:ext cx="9144000" cy="1143000"/>
          </a:xfrm>
        </p:spPr>
        <p:txBody>
          <a:bodyPr>
            <a:noAutofit/>
          </a:bodyPr>
          <a:lstStyle/>
          <a:p>
            <a:r>
              <a:rPr lang="en-US" sz="3200" dirty="0" smtClean="0">
                <a:solidFill>
                  <a:schemeClr val="bg1"/>
                </a:solidFill>
              </a:rPr>
              <a:t>Hong Kong Air </a:t>
            </a:r>
            <a:r>
              <a:rPr lang="en-US" sz="3200" dirty="0" smtClean="0">
                <a:solidFill>
                  <a:schemeClr val="bg1"/>
                </a:solidFill>
              </a:rPr>
              <a:t>Quality: </a:t>
            </a:r>
            <a:br>
              <a:rPr lang="en-US" sz="3200" dirty="0" smtClean="0">
                <a:solidFill>
                  <a:schemeClr val="bg1"/>
                </a:solidFill>
              </a:rPr>
            </a:br>
            <a:r>
              <a:rPr lang="en-US" sz="3200" dirty="0" smtClean="0">
                <a:solidFill>
                  <a:schemeClr val="bg1"/>
                </a:solidFill>
              </a:rPr>
              <a:t>Two Metrics for </a:t>
            </a:r>
            <a:r>
              <a:rPr lang="en-US" sz="3200" dirty="0" smtClean="0">
                <a:solidFill>
                  <a:schemeClr val="bg1"/>
                </a:solidFill>
              </a:rPr>
              <a:t>Long-Term Trends</a:t>
            </a:r>
            <a:endParaRPr lang="en-US" sz="3200" dirty="0">
              <a:solidFill>
                <a:schemeClr val="bg1"/>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xmlns="" val="3510959557"/>
              </p:ext>
            </p:extLst>
          </p:nvPr>
        </p:nvGraphicFramePr>
        <p:xfrm>
          <a:off x="0" y="1148790"/>
          <a:ext cx="9150039" cy="5331220"/>
        </p:xfrm>
        <a:graphic>
          <a:graphicData uri="http://schemas.openxmlformats.org/presentationml/2006/ole">
            <p:oleObj spid="_x0000_s96258" name="SPW 11.0 Graph" r:id="rId4" imgW="7299000" imgH="4253040" progId="SigmaPlotGraphicObject.11">
              <p:embed/>
            </p:oleObj>
          </a:graphicData>
        </a:graphic>
      </p:graphicFrame>
      <p:sp>
        <p:nvSpPr>
          <p:cNvPr id="4" name="Rectangle 3"/>
          <p:cNvSpPr/>
          <p:nvPr/>
        </p:nvSpPr>
        <p:spPr>
          <a:xfrm>
            <a:off x="1555845" y="1842448"/>
            <a:ext cx="1924334" cy="464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328847" y="1544472"/>
            <a:ext cx="818865" cy="4283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721011" y="1883385"/>
            <a:ext cx="3384260" cy="461665"/>
          </a:xfrm>
          <a:prstGeom prst="rect">
            <a:avLst/>
          </a:prstGeom>
          <a:noFill/>
        </p:spPr>
        <p:txBody>
          <a:bodyPr wrap="none" rtlCol="0">
            <a:spAutoFit/>
          </a:bodyPr>
          <a:lstStyle/>
          <a:p>
            <a:r>
              <a:rPr lang="en-US" sz="2400" dirty="0" smtClean="0">
                <a:solidFill>
                  <a:srgbClr val="FF0000"/>
                </a:solidFill>
                <a:latin typeface="+mj-lt"/>
              </a:rPr>
              <a:t>particulate matter mass</a:t>
            </a:r>
            <a:endParaRPr lang="en-US" sz="2400" dirty="0">
              <a:solidFill>
                <a:srgbClr val="FF0000"/>
              </a:solidFill>
              <a:latin typeface="+mj-lt"/>
            </a:endParaRPr>
          </a:p>
        </p:txBody>
      </p:sp>
      <p:sp>
        <p:nvSpPr>
          <p:cNvPr id="7" name="TextBox 6"/>
          <p:cNvSpPr txBox="1"/>
          <p:nvPr/>
        </p:nvSpPr>
        <p:spPr>
          <a:xfrm>
            <a:off x="4569447" y="4342257"/>
            <a:ext cx="3421129" cy="461665"/>
          </a:xfrm>
          <a:prstGeom prst="rect">
            <a:avLst/>
          </a:prstGeom>
          <a:solidFill>
            <a:schemeClr val="bg1"/>
          </a:solidFill>
        </p:spPr>
        <p:txBody>
          <a:bodyPr wrap="none" rtlCol="0">
            <a:spAutoFit/>
          </a:bodyPr>
          <a:lstStyle/>
          <a:p>
            <a:r>
              <a:rPr lang="en-US" sz="2400" dirty="0" smtClean="0">
                <a:solidFill>
                  <a:srgbClr val="FF0000"/>
                </a:solidFill>
                <a:latin typeface="+mj-lt"/>
              </a:rPr>
              <a:t>hours with poor visibility</a:t>
            </a:r>
            <a:endParaRPr lang="en-US" sz="2400" dirty="0">
              <a:solidFill>
                <a:srgbClr val="FF0000"/>
              </a:solidFill>
              <a:latin typeface="+mj-lt"/>
            </a:endParaRPr>
          </a:p>
        </p:txBody>
      </p:sp>
    </p:spTree>
    <p:extLst>
      <p:ext uri="{BB962C8B-B14F-4D97-AF65-F5344CB8AC3E}">
        <p14:creationId xmlns:p14="http://schemas.microsoft.com/office/powerpoint/2010/main" xmlns="" val="9027330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970"/>
            <a:ext cx="9144000" cy="1143000"/>
          </a:xfrm>
        </p:spPr>
        <p:txBody>
          <a:bodyPr>
            <a:normAutofit/>
          </a:bodyPr>
          <a:lstStyle/>
          <a:p>
            <a:r>
              <a:rPr lang="en-US" dirty="0" smtClean="0">
                <a:solidFill>
                  <a:schemeClr val="bg1"/>
                </a:solidFill>
              </a:rPr>
              <a:t>Hong Kong Air Quality – Long Term Trends</a:t>
            </a:r>
            <a:endParaRPr lang="en-US" dirty="0">
              <a:solidFill>
                <a:schemeClr val="bg1"/>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xmlns="" val="3979328852"/>
              </p:ext>
            </p:extLst>
          </p:nvPr>
        </p:nvGraphicFramePr>
        <p:xfrm>
          <a:off x="0" y="1150936"/>
          <a:ext cx="9144000" cy="5327701"/>
        </p:xfrm>
        <a:graphic>
          <a:graphicData uri="http://schemas.openxmlformats.org/presentationml/2006/ole">
            <p:oleObj spid="_x0000_s97282" name="SPW 11.0 Graph" r:id="rId4" imgW="7299000" imgH="4253040" progId="SigmaPlotGraphicObject.11">
              <p:embed/>
            </p:oleObj>
          </a:graphicData>
        </a:graphic>
      </p:graphicFrame>
      <p:sp>
        <p:nvSpPr>
          <p:cNvPr id="4" name="TextBox 3"/>
          <p:cNvSpPr txBox="1"/>
          <p:nvPr/>
        </p:nvSpPr>
        <p:spPr>
          <a:xfrm>
            <a:off x="0" y="6396335"/>
            <a:ext cx="9144000" cy="461665"/>
          </a:xfrm>
          <a:prstGeom prst="rect">
            <a:avLst/>
          </a:prstGeom>
          <a:solidFill>
            <a:schemeClr val="bg1"/>
          </a:solidFill>
        </p:spPr>
        <p:txBody>
          <a:bodyPr wrap="square" rtlCol="0">
            <a:spAutoFit/>
          </a:bodyPr>
          <a:lstStyle/>
          <a:p>
            <a:r>
              <a:rPr lang="en-US" sz="2400" dirty="0" smtClean="0">
                <a:solidFill>
                  <a:srgbClr val="FF0000"/>
                </a:solidFill>
                <a:latin typeface="+mj-lt"/>
              </a:rPr>
              <a:t>dramatic change in particulate matter </a:t>
            </a:r>
            <a:r>
              <a:rPr lang="en-US" sz="2400" i="1" dirty="0" smtClean="0">
                <a:solidFill>
                  <a:srgbClr val="FF0000"/>
                </a:solidFill>
                <a:latin typeface="+mj-lt"/>
              </a:rPr>
              <a:t>composition</a:t>
            </a:r>
            <a:r>
              <a:rPr lang="en-US" sz="2400" dirty="0" smtClean="0">
                <a:solidFill>
                  <a:srgbClr val="FF0000"/>
                </a:solidFill>
                <a:latin typeface="+mj-lt"/>
              </a:rPr>
              <a:t>, 1998-2003</a:t>
            </a:r>
            <a:endParaRPr lang="en-US" sz="2400" dirty="0">
              <a:solidFill>
                <a:srgbClr val="FF0000"/>
              </a:solidFill>
              <a:latin typeface="+mj-lt"/>
            </a:endParaRPr>
          </a:p>
        </p:txBody>
      </p:sp>
      <p:sp>
        <p:nvSpPr>
          <p:cNvPr id="5" name="TextBox 4"/>
          <p:cNvSpPr txBox="1"/>
          <p:nvPr/>
        </p:nvSpPr>
        <p:spPr>
          <a:xfrm>
            <a:off x="5141494" y="1148644"/>
            <a:ext cx="4002506" cy="307777"/>
          </a:xfrm>
          <a:prstGeom prst="rect">
            <a:avLst/>
          </a:prstGeom>
          <a:noFill/>
        </p:spPr>
        <p:txBody>
          <a:bodyPr wrap="none" rtlCol="0">
            <a:spAutoFit/>
          </a:bodyPr>
          <a:lstStyle/>
          <a:p>
            <a:pPr>
              <a:spcBef>
                <a:spcPts val="600"/>
              </a:spcBef>
            </a:pPr>
            <a:r>
              <a:rPr lang="en-US" sz="1400" i="1" dirty="0" smtClean="0">
                <a:latin typeface="+mj-lt"/>
              </a:rPr>
              <a:t>Yuan, Lau, Yadav, Turner, and Louie (submitted)</a:t>
            </a:r>
            <a:endParaRPr lang="en-US" sz="1400" i="1" dirty="0">
              <a:latin typeface="+mj-lt"/>
            </a:endParaRPr>
          </a:p>
        </p:txBody>
      </p:sp>
    </p:spTree>
    <p:extLst>
      <p:ext uri="{BB962C8B-B14F-4D97-AF65-F5344CB8AC3E}">
        <p14:creationId xmlns:p14="http://schemas.microsoft.com/office/powerpoint/2010/main" xmlns="" val="2046924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009934"/>
            <a:ext cx="9144000" cy="5848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0512"/>
            <a:ext cx="8229600" cy="816592"/>
          </a:xfrm>
        </p:spPr>
        <p:txBody>
          <a:bodyPr>
            <a:normAutofit/>
          </a:bodyPr>
          <a:lstStyle/>
          <a:p>
            <a:r>
              <a:rPr lang="en-US" dirty="0" smtClean="0">
                <a:solidFill>
                  <a:schemeClr val="bg1"/>
                </a:solidFill>
              </a:rPr>
              <a:t>Hong </a:t>
            </a:r>
            <a:r>
              <a:rPr lang="en-US" dirty="0">
                <a:solidFill>
                  <a:schemeClr val="bg1"/>
                </a:solidFill>
              </a:rPr>
              <a:t>Kong </a:t>
            </a:r>
            <a:r>
              <a:rPr lang="en-US" dirty="0" smtClean="0">
                <a:solidFill>
                  <a:schemeClr val="bg1"/>
                </a:solidFill>
              </a:rPr>
              <a:t>– A Complex Setting</a:t>
            </a:r>
            <a:endParaRPr lang="en-US" dirty="0">
              <a:solidFill>
                <a:schemeClr val="bg1"/>
              </a:solidFill>
            </a:endParaRPr>
          </a:p>
        </p:txBody>
      </p:sp>
      <p:pic>
        <p:nvPicPr>
          <p:cNvPr id="4" name="图片 19" descr="landuse"/>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0" y="1381125"/>
            <a:ext cx="3474720" cy="2846070"/>
          </a:xfrm>
          <a:prstGeom prst="rect">
            <a:avLst/>
          </a:prstGeom>
          <a:noFill/>
          <a:ln>
            <a:noFill/>
          </a:ln>
        </p:spPr>
      </p:pic>
      <p:pic>
        <p:nvPicPr>
          <p:cNvPr id="1229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1295400"/>
            <a:ext cx="2762250" cy="2771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7" name="Straight Arrow Connector 6"/>
          <p:cNvCxnSpPr/>
          <p:nvPr/>
        </p:nvCxnSpPr>
        <p:spPr>
          <a:xfrm>
            <a:off x="1600200" y="2514600"/>
            <a:ext cx="4114800" cy="2895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14800" y="1153237"/>
            <a:ext cx="2395182" cy="246221"/>
          </a:xfrm>
          <a:prstGeom prst="rect">
            <a:avLst/>
          </a:prstGeom>
          <a:noFill/>
        </p:spPr>
        <p:txBody>
          <a:bodyPr wrap="square" rtlCol="0">
            <a:spAutoFit/>
          </a:bodyPr>
          <a:lstStyle/>
          <a:p>
            <a:r>
              <a:rPr lang="en-US" b="1" dirty="0">
                <a:latin typeface="Times New Roman" pitchFamily="18" charset="0"/>
                <a:cs typeface="Times New Roman" pitchFamily="18" charset="0"/>
              </a:rPr>
              <a:t>Pearl </a:t>
            </a:r>
            <a:r>
              <a:rPr lang="en-US" b="1" dirty="0" smtClean="0">
                <a:latin typeface="Times New Roman" pitchFamily="18" charset="0"/>
                <a:cs typeface="Times New Roman" pitchFamily="18" charset="0"/>
              </a:rPr>
              <a:t>River Delta </a:t>
            </a:r>
            <a:r>
              <a:rPr lang="en-US" b="1" dirty="0">
                <a:latin typeface="Times New Roman" pitchFamily="18" charset="0"/>
                <a:cs typeface="Times New Roman" pitchFamily="18" charset="0"/>
              </a:rPr>
              <a:t>(PRD)</a:t>
            </a:r>
          </a:p>
        </p:txBody>
      </p:sp>
      <p:pic>
        <p:nvPicPr>
          <p:cNvPr id="8" name="Picture 7"/>
          <p:cNvPicPr/>
          <p:nvPr/>
        </p:nvPicPr>
        <p:blipFill>
          <a:blip r:embed="rId5" cstate="print"/>
          <a:srcRect/>
          <a:stretch>
            <a:fillRect/>
          </a:stretch>
        </p:blipFill>
        <p:spPr bwMode="auto">
          <a:xfrm>
            <a:off x="4038600" y="3824287"/>
            <a:ext cx="5076825" cy="3033713"/>
          </a:xfrm>
          <a:prstGeom prst="rect">
            <a:avLst/>
          </a:prstGeom>
          <a:noFill/>
          <a:ln w="9525">
            <a:noFill/>
            <a:miter lim="800000"/>
            <a:headEnd/>
            <a:tailEnd/>
          </a:ln>
        </p:spPr>
      </p:pic>
      <p:pic>
        <p:nvPicPr>
          <p:cNvPr id="9" name="Picture 5" descr="C:\Users\Varun\Desktop\DSC06595.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28600" y="4343400"/>
            <a:ext cx="5029200" cy="1979266"/>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2" name="Straight Arrow Connector 11"/>
          <p:cNvCxnSpPr/>
          <p:nvPr/>
        </p:nvCxnSpPr>
        <p:spPr>
          <a:xfrm>
            <a:off x="6172200" y="3048000"/>
            <a:ext cx="609600" cy="117919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10056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6634</TotalTime>
  <Words>1949</Words>
  <Application>Microsoft Office PowerPoint</Application>
  <PresentationFormat>On-screen Show (4:3)</PresentationFormat>
  <Paragraphs>244</Paragraphs>
  <Slides>37</Slides>
  <Notes>24</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37</vt:i4>
      </vt:variant>
    </vt:vector>
  </HeadingPairs>
  <TitlesOfParts>
    <vt:vector size="42" baseType="lpstr">
      <vt:lpstr>Default Design</vt:lpstr>
      <vt:lpstr>SPW 11.0 Graph</vt:lpstr>
      <vt:lpstr>Equation</vt:lpstr>
      <vt:lpstr>SPW 12.0 Graph</vt:lpstr>
      <vt:lpstr>SigmaPlot 12.0 Graph</vt:lpstr>
      <vt:lpstr> Building a Conceptual Model for PM over Hong Kong:  A Weight-of-Evidence Approach to Evaluating  Source Apportionment Results </vt:lpstr>
      <vt:lpstr>Slide 2</vt:lpstr>
      <vt:lpstr>Slide 3</vt:lpstr>
      <vt:lpstr>Data Analysis Approach</vt:lpstr>
      <vt:lpstr>Today’s Presentation</vt:lpstr>
      <vt:lpstr>Slide 6</vt:lpstr>
      <vt:lpstr>Hong Kong Air Quality:  Two Metrics for Long-Term Trends</vt:lpstr>
      <vt:lpstr>Hong Kong Air Quality – Long Term Trends</vt:lpstr>
      <vt:lpstr>Hong Kong – A Complex Setting</vt:lpstr>
      <vt:lpstr>Hong Kong PM10  Speciation Network</vt:lpstr>
      <vt:lpstr>Hong Kong PM10 Speciation Network</vt:lpstr>
      <vt:lpstr>Modeling Tools – This Study</vt:lpstr>
      <vt:lpstr>Source Apportionment - Steps</vt:lpstr>
      <vt:lpstr>Source Apportionment – This Study</vt:lpstr>
      <vt:lpstr>Slide 15</vt:lpstr>
      <vt:lpstr>Slide 16</vt:lpstr>
      <vt:lpstr>Slide 17</vt:lpstr>
      <vt:lpstr>Slide 18</vt:lpstr>
      <vt:lpstr>Vehicle Exhaust Contributions :  Source Apportionment Modeling versus Emission Inventory</vt:lpstr>
      <vt:lpstr>Hong Kong PM2.5 Speciation Network</vt:lpstr>
      <vt:lpstr>PM2.5 Error Structures</vt:lpstr>
      <vt:lpstr>Slide 22</vt:lpstr>
      <vt:lpstr>Relating Pollution to  Synoptic Air Mass Transport Patterns</vt:lpstr>
      <vt:lpstr>PSCF Example – Sulfate in St. Louis</vt:lpstr>
      <vt:lpstr>Clustering the Trajectories</vt:lpstr>
      <vt:lpstr>Clustering of Seven-Day Air Mass Back Trajectories</vt:lpstr>
      <vt:lpstr>Air Mass Clusters – This Study</vt:lpstr>
      <vt:lpstr>Cluster-Censored Trends in Source Contributions</vt:lpstr>
      <vt:lpstr>Cluster-Censored Trends in Source Contributions</vt:lpstr>
      <vt:lpstr>Hong Kong PM10 Mass Network</vt:lpstr>
      <vt:lpstr>Slide 31</vt:lpstr>
      <vt:lpstr>Slide 32</vt:lpstr>
      <vt:lpstr>Cluster-Censored Temporal Trend – PM10</vt:lpstr>
      <vt:lpstr>Cluster-Censored Temporal Trend – PM10</vt:lpstr>
      <vt:lpstr>Contributions from “Not so Regional” Transport</vt:lpstr>
      <vt:lpstr>Summary - I</vt:lpstr>
      <vt:lpstr>Slide 37</vt:lpstr>
    </vt:vector>
  </TitlesOfParts>
  <Company>Air Quality Laboratory / Washington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Louis – Midwest Supersite</dc:title>
  <dc:creator>Jay Turner</dc:creator>
  <cp:lastModifiedBy>Jay Turner</cp:lastModifiedBy>
  <cp:revision>499</cp:revision>
  <cp:lastPrinted>2002-04-11T06:03:25Z</cp:lastPrinted>
  <dcterms:created xsi:type="dcterms:W3CDTF">2002-03-18T03:24:12Z</dcterms:created>
  <dcterms:modified xsi:type="dcterms:W3CDTF">2012-12-07T07:31:08Z</dcterms:modified>
</cp:coreProperties>
</file>