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283" r:id="rId4"/>
    <p:sldId id="282" r:id="rId5"/>
    <p:sldId id="285" r:id="rId6"/>
    <p:sldId id="284" r:id="rId7"/>
    <p:sldId id="273" r:id="rId8"/>
    <p:sldId id="257" r:id="rId9"/>
    <p:sldId id="276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517" autoAdjust="0"/>
  </p:normalViewPr>
  <p:slideViewPr>
    <p:cSldViewPr snapToGrid="0" snapToObjects="1">
      <p:cViewPr varScale="1">
        <p:scale>
          <a:sx n="93" d="100"/>
          <a:sy n="93" d="100"/>
        </p:scale>
        <p:origin x="-10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BAEDE-CDF1-4947-9ED4-316DF6FA6D48}" type="datetimeFigureOut">
              <a:rPr lang="en-US" smtClean="0"/>
              <a:t>1/17/13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56FC3-BFCF-1A46-ACCC-46BA6A97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6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0180E4-1CC0-8940-B174-3CF3F9FA30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AAE825-4B5B-4D4E-A8F4-31302B56D66C}" type="slidenum">
              <a:rPr lang="en-US">
                <a:latin typeface="Calibr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AAE825-4B5B-4D4E-A8F4-31302B56D66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7CC038-B8C7-224B-A508-428E71308B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  <p:sp>
        <p:nvSpPr>
          <p:cNvPr id="110595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7CC038-B8C7-224B-A508-428E71308B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110595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C1-0847-3944-8DD5-BD19A6396245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1CEB-F963-2240-AD3D-5CC409E5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C1-0847-3944-8DD5-BD19A6396245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1CEB-F963-2240-AD3D-5CC409E5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C1-0847-3944-8DD5-BD19A6396245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1CEB-F963-2240-AD3D-5CC409E5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C1-0847-3944-8DD5-BD19A6396245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1CEB-F963-2240-AD3D-5CC409E5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2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C1-0847-3944-8DD5-BD19A6396245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1CEB-F963-2240-AD3D-5CC409E5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6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C1-0847-3944-8DD5-BD19A6396245}" type="datetimeFigureOut">
              <a:rPr lang="en-US" smtClean="0"/>
              <a:t>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1CEB-F963-2240-AD3D-5CC409E5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9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C1-0847-3944-8DD5-BD19A6396245}" type="datetimeFigureOut">
              <a:rPr lang="en-US" smtClean="0"/>
              <a:t>1/17/13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1CEB-F963-2240-AD3D-5CC409E5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5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C1-0847-3944-8DD5-BD19A6396245}" type="datetimeFigureOut">
              <a:rPr lang="en-US" smtClean="0"/>
              <a:t>1/17/13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1CEB-F963-2240-AD3D-5CC409E5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4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C1-0847-3944-8DD5-BD19A6396245}" type="datetimeFigureOut">
              <a:rPr lang="en-US" smtClean="0"/>
              <a:t>1/17/13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1CEB-F963-2240-AD3D-5CC409E5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C1-0847-3944-8DD5-BD19A6396245}" type="datetimeFigureOut">
              <a:rPr lang="en-US" smtClean="0"/>
              <a:t>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1CEB-F963-2240-AD3D-5CC409E5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7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CC1-0847-3944-8DD5-BD19A6396245}" type="datetimeFigureOut">
              <a:rPr lang="en-US" smtClean="0"/>
              <a:t>1/17/13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1CEB-F963-2240-AD3D-5CC409E5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2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8CC1-0847-3944-8DD5-BD19A6396245}" type="datetimeFigureOut">
              <a:rPr lang="en-US" smtClean="0"/>
              <a:t>1/17/13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A1CEB-F963-2240-AD3D-5CC409E5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8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iera-air.org/" TargetMode="External"/><Relationship Id="rId4" Type="http://schemas.openxmlformats.org/officeDocument/2006/relationships/hyperlink" Target="http://pole-ether.fr/eccad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eiacenter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pole-ether.fr/eccad" TargetMode="External"/><Relationship Id="rId20" Type="http://schemas.openxmlformats.org/officeDocument/2006/relationships/image" Target="../media/image17.png"/><Relationship Id="rId21" Type="http://schemas.openxmlformats.org/officeDocument/2006/relationships/image" Target="../media/image18.jpg"/><Relationship Id="rId22" Type="http://schemas.openxmlformats.org/officeDocument/2006/relationships/hyperlink" Target="http://www.esipfed.org/" TargetMode="External"/><Relationship Id="rId10" Type="http://schemas.openxmlformats.org/officeDocument/2006/relationships/hyperlink" Target="http://ciera-air.org/" TargetMode="External"/><Relationship Id="rId11" Type="http://schemas.openxmlformats.org/officeDocument/2006/relationships/image" Target="../media/image3.png"/><Relationship Id="rId12" Type="http://schemas.openxmlformats.org/officeDocument/2006/relationships/image" Target="../media/image9.png"/><Relationship Id="rId13" Type="http://schemas.openxmlformats.org/officeDocument/2006/relationships/image" Target="../media/image10.jpeg"/><Relationship Id="rId14" Type="http://schemas.openxmlformats.org/officeDocument/2006/relationships/image" Target="../media/image11.png"/><Relationship Id="rId15" Type="http://schemas.openxmlformats.org/officeDocument/2006/relationships/image" Target="../media/image12.jpeg"/><Relationship Id="rId16" Type="http://schemas.openxmlformats.org/officeDocument/2006/relationships/image" Target="../media/image13.png"/><Relationship Id="rId17" Type="http://schemas.openxmlformats.org/officeDocument/2006/relationships/image" Target="../media/image14.jpg"/><Relationship Id="rId18" Type="http://schemas.openxmlformats.org/officeDocument/2006/relationships/image" Target="../media/image15.png"/><Relationship Id="rId19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hyperlink" Target="http://www.geiacenter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gif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hyperlink" Target="http://www.esipfed.org/" TargetMode="External"/><Relationship Id="rId6" Type="http://schemas.openxmlformats.org/officeDocument/2006/relationships/image" Target="../media/image18.jpg"/><Relationship Id="rId7" Type="http://schemas.openxmlformats.org/officeDocument/2006/relationships/image" Target="../media/image23.png"/><Relationship Id="rId8" Type="http://schemas.openxmlformats.org/officeDocument/2006/relationships/hyperlink" Target="http://wiki.esipfed.org/index.php/GEO_AQ_CoP" TargetMode="External"/><Relationship Id="rId9" Type="http://schemas.openxmlformats.org/officeDocument/2006/relationships/hyperlink" Target="http://datafed.net" TargetMode="External"/><Relationship Id="rId10" Type="http://schemas.openxmlformats.org/officeDocument/2006/relationships/hyperlink" Target="http://ogc-interface.icg.kfa-juelich.de:5008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215" y="240091"/>
            <a:ext cx="5965570" cy="174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Emissions Data Needs, Issues, and Interoperability from the GEIA Perspective</a:t>
            </a:r>
            <a:endParaRPr lang="en-US" b="1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687718" y="2118834"/>
            <a:ext cx="5768565" cy="1183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660066"/>
                </a:solidFill>
              </a:rPr>
              <a:t>Greg Frost</a:t>
            </a:r>
          </a:p>
          <a:p>
            <a:r>
              <a:rPr lang="en-US" sz="2100" i="1" dirty="0" smtClean="0">
                <a:solidFill>
                  <a:srgbClr val="660066"/>
                </a:solidFill>
              </a:rPr>
              <a:t>NOAA/ESRL/CSD &amp; University of Colorado/CIRES</a:t>
            </a:r>
          </a:p>
          <a:p>
            <a:r>
              <a:rPr lang="en-US" sz="2100" i="1" dirty="0" smtClean="0">
                <a:solidFill>
                  <a:srgbClr val="660066"/>
                </a:solidFill>
              </a:rPr>
              <a:t>Boulder, Colorado, USA</a:t>
            </a:r>
            <a:endParaRPr lang="en-US" sz="2100" i="1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1438" y="3327534"/>
            <a:ext cx="610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Thanks to Claire 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Granier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, Paulette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Middleton, Ann Keane,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Leonor 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Tarrasón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, Rudy 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</a:rPr>
              <a:t>Husar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, and the ECCAD and CIERA teams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61736" y="4831211"/>
            <a:ext cx="3741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hlinkClick r:id="rId2"/>
              </a:rPr>
              <a:t>http://www.geiacenter.org/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2714136" y="5991941"/>
            <a:ext cx="3436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cs typeface="Calibri" charset="0"/>
                <a:hlinkClick r:id="rId3"/>
              </a:rPr>
              <a:t>http://ciera-air.org/</a:t>
            </a:r>
            <a:endParaRPr lang="en-US" sz="2400" dirty="0">
              <a:latin typeface="Calibri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205342" y="5411732"/>
            <a:ext cx="4454525" cy="46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4587" lvl="1" indent="-226978" algn="ctr"/>
            <a:r>
              <a:rPr lang="en-US" u="sng" dirty="0">
                <a:latin typeface="+mn-lt"/>
                <a:hlinkClick r:id="rId4"/>
              </a:rPr>
              <a:t>http://pole-ether.fr/</a:t>
            </a:r>
            <a:r>
              <a:rPr lang="en-US" u="sng" dirty="0" smtClean="0">
                <a:latin typeface="+mn-lt"/>
                <a:hlinkClick r:id="rId4"/>
              </a:rPr>
              <a:t>eccad</a:t>
            </a:r>
            <a:endParaRPr lang="en-US" dirty="0">
              <a:latin typeface="+mn-lt"/>
            </a:endParaRPr>
          </a:p>
        </p:txBody>
      </p:sp>
      <p:pic>
        <p:nvPicPr>
          <p:cNvPr id="9" name="Picture 1" descr="geia_144dpi_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82" y="4718441"/>
            <a:ext cx="1886151" cy="7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 descr="13313a8f7b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801" y="5507707"/>
            <a:ext cx="913913" cy="56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CIERA_logo_22Nov201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103" y="6126873"/>
            <a:ext cx="1999308" cy="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4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9"/>
            <a:ext cx="8229600" cy="97981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Suggestions for </a:t>
            </a:r>
            <a:r>
              <a:rPr lang="en-US" sz="3200" b="1" dirty="0">
                <a:solidFill>
                  <a:srgbClr val="800000"/>
                </a:solidFill>
              </a:rPr>
              <a:t>Moving </a:t>
            </a:r>
            <a:r>
              <a:rPr lang="en-US" sz="3200" b="1" dirty="0" smtClean="0">
                <a:solidFill>
                  <a:srgbClr val="800000"/>
                </a:solidFill>
              </a:rPr>
              <a:t>Forward</a:t>
            </a:r>
            <a:br>
              <a:rPr lang="en-US" sz="3200" b="1" dirty="0" smtClean="0">
                <a:solidFill>
                  <a:srgbClr val="800000"/>
                </a:solidFill>
              </a:rPr>
            </a:br>
            <a:r>
              <a:rPr lang="en-US" sz="2400" b="1" dirty="0" smtClean="0">
                <a:solidFill>
                  <a:srgbClr val="800000"/>
                </a:solidFill>
              </a:rPr>
              <a:t>ESIP AQ WG and GEO AQ </a:t>
            </a:r>
            <a:r>
              <a:rPr lang="en-US" sz="2400" b="1" dirty="0" err="1" smtClean="0">
                <a:solidFill>
                  <a:srgbClr val="800000"/>
                </a:solidFill>
              </a:rPr>
              <a:t>CoP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8385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tay connected, keep collaborating, and build connections</a:t>
            </a:r>
          </a:p>
          <a:p>
            <a:r>
              <a:rPr lang="en-US" sz="2000" dirty="0" smtClean="0"/>
              <a:t>Identify common scientific interest </a:t>
            </a:r>
            <a:r>
              <a:rPr lang="en-US" sz="2000" dirty="0"/>
              <a:t>areas </a:t>
            </a:r>
          </a:p>
          <a:p>
            <a:r>
              <a:rPr lang="en-US" sz="2000" dirty="0" smtClean="0"/>
              <a:t>List existing resources (human, virtual)</a:t>
            </a:r>
          </a:p>
          <a:p>
            <a:r>
              <a:rPr lang="en-US" sz="2000" dirty="0" smtClean="0"/>
              <a:t>Streamline documentation</a:t>
            </a:r>
          </a:p>
          <a:p>
            <a:r>
              <a:rPr lang="en-US" sz="2000" dirty="0" smtClean="0"/>
              <a:t>Work on data/metadata guidance recommendations</a:t>
            </a:r>
          </a:p>
          <a:p>
            <a:r>
              <a:rPr lang="en-US" sz="2000" dirty="0" smtClean="0"/>
              <a:t>Identify support needs (human, virtual)</a:t>
            </a:r>
          </a:p>
          <a:p>
            <a:r>
              <a:rPr lang="en-US" sz="2000" dirty="0" smtClean="0"/>
              <a:t>Name change? </a:t>
            </a:r>
            <a:r>
              <a:rPr lang="en-US" sz="2000" b="1" dirty="0" smtClean="0"/>
              <a:t>Air Quality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Atmospheric Composition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3932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076" y="1361207"/>
            <a:ext cx="8576726" cy="124649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fontAlgn="b"/>
            <a:r>
              <a:rPr lang="en-US" sz="1400" i="1" dirty="0"/>
              <a:t>Steering Committee: </a:t>
            </a:r>
            <a:r>
              <a:rPr lang="en-US" sz="1400" dirty="0"/>
              <a:t>Leonor </a:t>
            </a:r>
            <a:r>
              <a:rPr lang="en-US" sz="1400" dirty="0" err="1"/>
              <a:t>Tarrasón</a:t>
            </a:r>
            <a:r>
              <a:rPr lang="en-US" sz="1400" dirty="0"/>
              <a:t> </a:t>
            </a:r>
            <a:r>
              <a:rPr lang="en-US" sz="1400" i="1" dirty="0"/>
              <a:t>(Chair)</a:t>
            </a:r>
            <a:r>
              <a:rPr lang="en-US" sz="1400" dirty="0"/>
              <a:t>, Gregory Frost </a:t>
            </a:r>
            <a:r>
              <a:rPr lang="en-US" sz="1400" i="1" dirty="0"/>
              <a:t>(Chair)</a:t>
            </a:r>
            <a:r>
              <a:rPr lang="en-US" sz="1400" dirty="0"/>
              <a:t>, Beatriz Cardenas, Hugo Denier van der </a:t>
            </a:r>
            <a:r>
              <a:rPr lang="en-US" sz="1400" dirty="0" err="1"/>
              <a:t>Gon</a:t>
            </a:r>
            <a:r>
              <a:rPr lang="en-US" sz="1400" dirty="0"/>
              <a:t>, Claire </a:t>
            </a:r>
            <a:r>
              <a:rPr lang="en-US" sz="1400" dirty="0" err="1"/>
              <a:t>Granier</a:t>
            </a:r>
            <a:r>
              <a:rPr lang="en-US" sz="1400" dirty="0"/>
              <a:t> </a:t>
            </a:r>
            <a:r>
              <a:rPr lang="en-US" sz="1400" i="1" dirty="0"/>
              <a:t>(Past Chair)</a:t>
            </a:r>
            <a:r>
              <a:rPr lang="en-US" sz="1400" dirty="0"/>
              <a:t>, Alex Guenther </a:t>
            </a:r>
            <a:r>
              <a:rPr lang="en-US" sz="1400" i="1" dirty="0"/>
              <a:t>(Past Chair)</a:t>
            </a:r>
            <a:r>
              <a:rPr lang="en-US" sz="1400" dirty="0"/>
              <a:t>, Greet </a:t>
            </a:r>
            <a:r>
              <a:rPr lang="en-US" sz="1400" dirty="0" err="1"/>
              <a:t>Janssens-Maenhout</a:t>
            </a:r>
            <a:r>
              <a:rPr lang="en-US" sz="1400" dirty="0"/>
              <a:t>, Johannes Kaiser, Terry Keating, </a:t>
            </a:r>
            <a:r>
              <a:rPr lang="en-US" sz="1400" dirty="0" err="1"/>
              <a:t>Zbigniew</a:t>
            </a:r>
            <a:r>
              <a:rPr lang="en-US" sz="1400" dirty="0"/>
              <a:t> </a:t>
            </a:r>
            <a:r>
              <a:rPr lang="en-US" sz="1400" dirty="0" err="1"/>
              <a:t>Klimont</a:t>
            </a:r>
            <a:r>
              <a:rPr lang="en-US" sz="1400" dirty="0"/>
              <a:t>, Jean-Francois </a:t>
            </a:r>
            <a:r>
              <a:rPr lang="en-US" sz="1400" dirty="0" err="1"/>
              <a:t>Lamarque</a:t>
            </a:r>
            <a:r>
              <a:rPr lang="en-US" sz="1400" dirty="0"/>
              <a:t>, Catherine </a:t>
            </a:r>
            <a:r>
              <a:rPr lang="en-US" sz="1400" dirty="0" err="1"/>
              <a:t>Liousse</a:t>
            </a:r>
            <a:r>
              <a:rPr lang="en-US" sz="1400" dirty="0"/>
              <a:t>, Paulette Middleton </a:t>
            </a:r>
            <a:r>
              <a:rPr lang="en-US" sz="1400" i="1" dirty="0"/>
              <a:t>(Network Manager), </a:t>
            </a:r>
            <a:r>
              <a:rPr lang="en-US" sz="1400" dirty="0"/>
              <a:t>Slobodan </a:t>
            </a:r>
            <a:r>
              <a:rPr lang="en-US" sz="1400" dirty="0" err="1"/>
              <a:t>Nickovic</a:t>
            </a:r>
            <a:r>
              <a:rPr lang="en-US" sz="1400" dirty="0"/>
              <a:t>, </a:t>
            </a:r>
            <a:r>
              <a:rPr lang="en-US" sz="1400" dirty="0" err="1"/>
              <a:t>Toshimasa</a:t>
            </a:r>
            <a:r>
              <a:rPr lang="en-US" sz="1400" dirty="0"/>
              <a:t> </a:t>
            </a:r>
            <a:r>
              <a:rPr lang="en-US" sz="1400" dirty="0" err="1"/>
              <a:t>Ohara</a:t>
            </a:r>
            <a:r>
              <a:rPr lang="en-US" sz="1400" dirty="0"/>
              <a:t>, Martin Schultz, Ute </a:t>
            </a:r>
            <a:r>
              <a:rPr lang="en-US" sz="1400" dirty="0" err="1"/>
              <a:t>Skiba</a:t>
            </a:r>
            <a:r>
              <a:rPr lang="en-US" sz="1400" dirty="0"/>
              <a:t>, John van </a:t>
            </a:r>
            <a:r>
              <a:rPr lang="en-US" sz="1400" dirty="0" err="1"/>
              <a:t>Aardenne</a:t>
            </a:r>
            <a:r>
              <a:rPr lang="en-US" sz="1400" dirty="0"/>
              <a:t>, </a:t>
            </a:r>
            <a:r>
              <a:rPr lang="en-US" sz="1400" dirty="0" err="1"/>
              <a:t>Yuxuan</a:t>
            </a:r>
            <a:r>
              <a:rPr lang="en-US" sz="1400" dirty="0"/>
              <a:t> Wang</a:t>
            </a:r>
          </a:p>
          <a:p>
            <a:pPr fontAlgn="b">
              <a:spcBef>
                <a:spcPts val="600"/>
              </a:spcBef>
            </a:pPr>
            <a:r>
              <a:rPr lang="en-US" sz="1400" i="1" dirty="0"/>
              <a:t>Web Development: </a:t>
            </a:r>
            <a:r>
              <a:rPr lang="en-US" sz="1400" dirty="0"/>
              <a:t>Ann Keane, Debra Hopkins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602" y="2119"/>
            <a:ext cx="7740796" cy="58301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800000"/>
                </a:solidFill>
                <a:ea typeface="+mj-ea"/>
                <a:cs typeface="+mj-cs"/>
              </a:rPr>
              <a:t>Community Leadership Teams</a:t>
            </a:r>
            <a:endParaRPr lang="en-US" sz="3200" dirty="0">
              <a:solidFill>
                <a:srgbClr val="8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69076" y="486354"/>
            <a:ext cx="3213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Global Emissions </a:t>
            </a:r>
            <a:r>
              <a:rPr lang="en-US" sz="2000" b="1" dirty="0" err="1">
                <a:latin typeface="+mn-lt"/>
                <a:cs typeface="+mn-cs"/>
              </a:rPr>
              <a:t>InitiAtive</a:t>
            </a:r>
            <a:endParaRPr lang="en-US" sz="2000" b="1" dirty="0">
              <a:latin typeface="+mn-lt"/>
              <a:cs typeface="+mn-cs"/>
            </a:endParaRPr>
          </a:p>
        </p:txBody>
      </p:sp>
      <p:sp>
        <p:nvSpPr>
          <p:cNvPr id="67589" name="Rectangle 16"/>
          <p:cNvSpPr>
            <a:spLocks noChangeArrowheads="1"/>
          </p:cNvSpPr>
          <p:nvPr/>
        </p:nvSpPr>
        <p:spPr bwMode="auto">
          <a:xfrm>
            <a:off x="1667038" y="3481782"/>
            <a:ext cx="70465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Claire </a:t>
            </a:r>
            <a:r>
              <a:rPr lang="en-US" sz="1400" dirty="0" err="1">
                <a:solidFill>
                  <a:srgbClr val="000000"/>
                </a:solidFill>
              </a:rPr>
              <a:t>Granier</a:t>
            </a:r>
            <a:r>
              <a:rPr lang="en-US" sz="1400" dirty="0">
                <a:solidFill>
                  <a:srgbClr val="000000"/>
                </a:solidFill>
              </a:rPr>
              <a:t>, Catherine </a:t>
            </a:r>
            <a:r>
              <a:rPr lang="en-US" sz="1400" dirty="0" err="1">
                <a:solidFill>
                  <a:srgbClr val="000000"/>
                </a:solidFill>
              </a:rPr>
              <a:t>Liousse</a:t>
            </a:r>
            <a:r>
              <a:rPr lang="en-US" sz="1400" dirty="0">
                <a:solidFill>
                  <a:srgbClr val="000000"/>
                </a:solidFill>
              </a:rPr>
              <a:t>, Sabine </a:t>
            </a:r>
            <a:r>
              <a:rPr lang="en-US" sz="1400" dirty="0" err="1">
                <a:solidFill>
                  <a:srgbClr val="000000"/>
                </a:solidFill>
              </a:rPr>
              <a:t>Darras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Aude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Mieville</a:t>
            </a:r>
            <a:r>
              <a:rPr lang="en-US" sz="1400" dirty="0">
                <a:solidFill>
                  <a:srgbClr val="000000"/>
                </a:solidFill>
              </a:rPr>
              <a:t>, Vincent </a:t>
            </a:r>
            <a:r>
              <a:rPr lang="en-US" sz="1400" dirty="0" err="1">
                <a:solidFill>
                  <a:srgbClr val="000000"/>
                </a:solidFill>
              </a:rPr>
              <a:t>Pignot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80" y="3051023"/>
            <a:ext cx="1156851" cy="70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7591" name="TextBox 18"/>
          <p:cNvSpPr txBox="1">
            <a:spLocks noChangeArrowheads="1"/>
          </p:cNvSpPr>
          <p:nvPr/>
        </p:nvSpPr>
        <p:spPr bwMode="auto">
          <a:xfrm>
            <a:off x="369077" y="4662943"/>
            <a:ext cx="51535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400" dirty="0"/>
              <a:t>Gregory Frost, Stefan </a:t>
            </a:r>
            <a:r>
              <a:rPr lang="en-US" sz="1400" dirty="0" err="1"/>
              <a:t>Falke</a:t>
            </a:r>
            <a:r>
              <a:rPr lang="en-US" sz="1400" dirty="0"/>
              <a:t>, Claire </a:t>
            </a:r>
            <a:r>
              <a:rPr lang="en-US" sz="1400" dirty="0" err="1"/>
              <a:t>Granier</a:t>
            </a:r>
            <a:r>
              <a:rPr lang="en-US" sz="1400" dirty="0"/>
              <a:t>, Ann Keane, Terry Keating,  Jean-François </a:t>
            </a:r>
            <a:r>
              <a:rPr lang="en-US" sz="1400" dirty="0" err="1"/>
              <a:t>Lamarque</a:t>
            </a:r>
            <a:r>
              <a:rPr lang="en-US" sz="1400" dirty="0"/>
              <a:t>, Megan </a:t>
            </a:r>
            <a:r>
              <a:rPr lang="en-US" sz="1400" dirty="0" err="1"/>
              <a:t>Melamed</a:t>
            </a:r>
            <a:r>
              <a:rPr lang="en-US" sz="1400" dirty="0"/>
              <a:t>, Paulette Middleton, Gabrielle </a:t>
            </a:r>
            <a:r>
              <a:rPr lang="en-US" sz="1400" dirty="0" err="1"/>
              <a:t>Pétron</a:t>
            </a:r>
            <a:r>
              <a:rPr lang="en-US" sz="1400" dirty="0"/>
              <a:t>, Steven Smith</a:t>
            </a:r>
          </a:p>
        </p:txBody>
      </p:sp>
      <p:pic>
        <p:nvPicPr>
          <p:cNvPr id="67592" name="Picture 21" descr="EPA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233" y="4344606"/>
            <a:ext cx="501673" cy="54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7084" y="4941408"/>
            <a:ext cx="1842950" cy="40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2" name="Picture 32" descr="Nasa-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457" y="813658"/>
            <a:ext cx="565128" cy="48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3" name="Picture 33" descr="IGAC_144dpi_T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1115" y="802272"/>
            <a:ext cx="500402" cy="50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6" name="Rectangle 5"/>
          <p:cNvSpPr>
            <a:spLocks noChangeArrowheads="1"/>
          </p:cNvSpPr>
          <p:nvPr/>
        </p:nvSpPr>
        <p:spPr bwMode="auto">
          <a:xfrm>
            <a:off x="1734281" y="927291"/>
            <a:ext cx="2894424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hlinkClick r:id="rId8"/>
              </a:rPr>
              <a:t>http://www.geiacenter.org/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1525931" y="3117914"/>
            <a:ext cx="3497467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4587" lvl="1" indent="-226978" algn="ctr"/>
            <a:r>
              <a:rPr lang="en-US" sz="1800" u="sng" dirty="0">
                <a:latin typeface="+mn-lt"/>
                <a:hlinkClick r:id="rId9"/>
              </a:rPr>
              <a:t>http://pole-ether.fr/eccad</a:t>
            </a:r>
            <a:r>
              <a:rPr lang="en-US" sz="1800" u="sng" dirty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sp>
        <p:nvSpPr>
          <p:cNvPr id="67608" name="TextBox 21"/>
          <p:cNvSpPr txBox="1">
            <a:spLocks noChangeArrowheads="1"/>
          </p:cNvSpPr>
          <p:nvPr/>
        </p:nvSpPr>
        <p:spPr bwMode="auto">
          <a:xfrm>
            <a:off x="2975049" y="4293055"/>
            <a:ext cx="2533650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>
                <a:cs typeface="Calibri" charset="0"/>
                <a:hlinkClick r:id="rId10"/>
              </a:rPr>
              <a:t>http://ciera-air.org/</a:t>
            </a:r>
            <a:endParaRPr lang="en-US" dirty="0">
              <a:latin typeface="Calibri"/>
            </a:endParaRPr>
          </a:p>
        </p:txBody>
      </p:sp>
      <p:pic>
        <p:nvPicPr>
          <p:cNvPr id="67609" name="Picture 50" descr="CIERA_logo_22Nov201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77" y="4285119"/>
            <a:ext cx="23272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0" name="Picture 2" descr="geia_144dpi_white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77" y="833683"/>
            <a:ext cx="1463753" cy="56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69076" y="3848555"/>
            <a:ext cx="73358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Community Initiative for Emissions Research and Applications</a:t>
            </a:r>
          </a:p>
        </p:txBody>
      </p:sp>
      <p:sp>
        <p:nvSpPr>
          <p:cNvPr id="67612" name="Rectangle 3"/>
          <p:cNvSpPr>
            <a:spLocks noChangeArrowheads="1"/>
          </p:cNvSpPr>
          <p:nvPr/>
        </p:nvSpPr>
        <p:spPr bwMode="auto">
          <a:xfrm>
            <a:off x="369076" y="2607699"/>
            <a:ext cx="7843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/>
          <a:p>
            <a:pPr>
              <a:spcBef>
                <a:spcPts val="2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Emissions of atmospheric Compounds &amp; Compilation of Ancillary Data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0950" y="2606985"/>
            <a:ext cx="8834438" cy="0"/>
          </a:xfrm>
          <a:prstGeom prst="line">
            <a:avLst/>
          </a:prstGeom>
          <a:ln w="127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8173" y="3833453"/>
            <a:ext cx="8834438" cy="0"/>
          </a:xfrm>
          <a:prstGeom prst="line">
            <a:avLst/>
          </a:prstGeom>
          <a:ln w="127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53" descr="NOAA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6928" y="806818"/>
            <a:ext cx="493300" cy="4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56"/>
          <p:cNvGrpSpPr>
            <a:grpSpLocks noChangeAspect="1"/>
          </p:cNvGrpSpPr>
          <p:nvPr/>
        </p:nvGrpSpPr>
        <p:grpSpPr bwMode="auto">
          <a:xfrm>
            <a:off x="6409018" y="914229"/>
            <a:ext cx="848842" cy="282376"/>
            <a:chOff x="1845545" y="4354443"/>
            <a:chExt cx="2214540" cy="735665"/>
          </a:xfrm>
        </p:grpSpPr>
        <p:pic>
          <p:nvPicPr>
            <p:cNvPr id="42" name="Picture 6" descr="CIRESlog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752" y="4407829"/>
              <a:ext cx="1454333" cy="62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7" descr="CU log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545" y="4354443"/>
              <a:ext cx="760207" cy="735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 descr="logo_CNES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219" y="3007749"/>
            <a:ext cx="495300" cy="495300"/>
          </a:xfrm>
          <a:prstGeom prst="rect">
            <a:avLst/>
          </a:prstGeom>
        </p:spPr>
      </p:pic>
      <p:pic>
        <p:nvPicPr>
          <p:cNvPr id="5" name="Picture 4" descr="logo_CNRS2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027" y="3050615"/>
            <a:ext cx="409575" cy="409575"/>
          </a:xfrm>
          <a:prstGeom prst="rect">
            <a:avLst/>
          </a:prstGeom>
        </p:spPr>
      </p:pic>
      <p:pic>
        <p:nvPicPr>
          <p:cNvPr id="8" name="Picture 7" descr="logo_ETHER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010" y="3022602"/>
            <a:ext cx="465595" cy="465595"/>
          </a:xfrm>
          <a:prstGeom prst="rect">
            <a:avLst/>
          </a:prstGeom>
        </p:spPr>
      </p:pic>
      <p:pic>
        <p:nvPicPr>
          <p:cNvPr id="9" name="Picture 8" descr="logo_ADEME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263" y="3007749"/>
            <a:ext cx="431800" cy="495300"/>
          </a:xfrm>
          <a:prstGeom prst="rect">
            <a:avLst/>
          </a:prstGeom>
        </p:spPr>
      </p:pic>
      <p:pic>
        <p:nvPicPr>
          <p:cNvPr id="10" name="Picture 9" descr="logo_MACC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743" y="3070362"/>
            <a:ext cx="569355" cy="370081"/>
          </a:xfrm>
          <a:prstGeom prst="rect">
            <a:avLst/>
          </a:prstGeom>
        </p:spPr>
      </p:pic>
      <p:pic>
        <p:nvPicPr>
          <p:cNvPr id="54" name="Picture 33" descr="IGAC_144dpi_T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8164" y="3002254"/>
            <a:ext cx="500402" cy="50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3" descr="IGAC_144dpi_TX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7780" y="4365297"/>
            <a:ext cx="500402" cy="50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3" descr="NOAA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5149" y="4369843"/>
            <a:ext cx="493300" cy="4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 56"/>
          <p:cNvGrpSpPr>
            <a:grpSpLocks noChangeAspect="1"/>
          </p:cNvGrpSpPr>
          <p:nvPr/>
        </p:nvGrpSpPr>
        <p:grpSpPr bwMode="auto">
          <a:xfrm>
            <a:off x="6913693" y="4477254"/>
            <a:ext cx="848842" cy="282376"/>
            <a:chOff x="1845545" y="4354443"/>
            <a:chExt cx="2214540" cy="735665"/>
          </a:xfrm>
        </p:grpSpPr>
        <p:pic>
          <p:nvPicPr>
            <p:cNvPr id="62" name="Picture 6" descr="CIRESlog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752" y="4407829"/>
              <a:ext cx="1454333" cy="62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7" descr="CU log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545" y="4354443"/>
              <a:ext cx="760207" cy="735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38" descr="esiplogo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760" y="851364"/>
            <a:ext cx="1623160" cy="408109"/>
          </a:xfrm>
          <a:prstGeom prst="rect">
            <a:avLst/>
          </a:prstGeom>
        </p:spPr>
      </p:pic>
      <p:pic>
        <p:nvPicPr>
          <p:cNvPr id="44" name="Picture 43" descr="esiplogo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533" y="4939152"/>
            <a:ext cx="1623160" cy="408109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5596" y="5501654"/>
            <a:ext cx="8834438" cy="0"/>
          </a:xfrm>
          <a:prstGeom prst="line">
            <a:avLst/>
          </a:prstGeom>
          <a:ln w="127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369076" y="5524955"/>
            <a:ext cx="73358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Federation of Earth Science Information Partners</a:t>
            </a:r>
          </a:p>
        </p:txBody>
      </p:sp>
      <p:pic>
        <p:nvPicPr>
          <p:cNvPr id="46" name="Picture 45" descr="esiplogo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79" y="5925006"/>
            <a:ext cx="2836231" cy="71311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92120" y="5933006"/>
            <a:ext cx="3100294" cy="36931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dirty="0" smtClean="0">
                <a:hlinkClick r:id="rId22"/>
              </a:rPr>
              <a:t>http</a:t>
            </a:r>
            <a:r>
              <a:rPr lang="en-US" dirty="0">
                <a:hlinkClick r:id="rId22"/>
              </a:rPr>
              <a:t>://www.esipfed.org</a:t>
            </a:r>
            <a:r>
              <a:rPr lang="en-US" dirty="0" smtClean="0">
                <a:hlinkClick r:id="rId2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8" name="Picture 32" descr="Nasa-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5786" y="5842756"/>
            <a:ext cx="565128" cy="48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3" descr="NOAA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928" y="5835916"/>
            <a:ext cx="493300" cy="4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3192123" y="6288008"/>
            <a:ext cx="26109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Carol Meyer, Erin Robinson</a:t>
            </a:r>
          </a:p>
        </p:txBody>
      </p:sp>
    </p:spTree>
    <p:extLst>
      <p:ext uri="{BB962C8B-B14F-4D97-AF65-F5344CB8AC3E}">
        <p14:creationId xmlns:p14="http://schemas.microsoft.com/office/powerpoint/2010/main" val="134234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ctrTitle"/>
          </p:nvPr>
        </p:nvSpPr>
        <p:spPr>
          <a:xfrm>
            <a:off x="0" y="128588"/>
            <a:ext cx="9144000" cy="59848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Calibri" charset="0"/>
                <a:cs typeface="Calibri" charset="0"/>
              </a:rPr>
              <a:t>Motivation for Understanding Emissions</a:t>
            </a:r>
          </a:p>
        </p:txBody>
      </p:sp>
      <p:sp>
        <p:nvSpPr>
          <p:cNvPr id="68610" name="Text Box 1026"/>
          <p:cNvSpPr txBox="1">
            <a:spLocks noChangeArrowheads="1"/>
          </p:cNvSpPr>
          <p:nvPr/>
        </p:nvSpPr>
        <p:spPr bwMode="auto">
          <a:xfrm>
            <a:off x="465747" y="3482975"/>
            <a:ext cx="8392503" cy="309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tabLst>
                <a:tab pos="1698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698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tabLst>
                <a:tab pos="1698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tabLst>
                <a:tab pos="1698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tabLst>
                <a:tab pos="1698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698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698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698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69863" algn="l"/>
              </a:tabLs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259"/>
            <a:r>
              <a:rPr lang="en-US" sz="2000" b="1" dirty="0">
                <a:latin typeface="+mn-lt"/>
                <a:cs typeface="Calibri" charset="0"/>
              </a:rPr>
              <a:t>Accurate emission information is needed to: </a:t>
            </a:r>
          </a:p>
          <a:p>
            <a:pPr marL="342848" indent="-342848" defTabSz="914259">
              <a:buFont typeface="Arial"/>
              <a:buChar char="•"/>
            </a:pPr>
            <a:r>
              <a:rPr lang="en-US" sz="2000" dirty="0">
                <a:latin typeface="+mn-lt"/>
                <a:cs typeface="Calibri" charset="0"/>
              </a:rPr>
              <a:t>Quantify and predict atmospheric composition</a:t>
            </a:r>
          </a:p>
          <a:p>
            <a:pPr marL="342848" indent="-342848" defTabSz="914259">
              <a:buFont typeface="Arial"/>
              <a:buChar char="•"/>
            </a:pPr>
            <a:r>
              <a:rPr lang="en-US" sz="2000" dirty="0">
                <a:latin typeface="+mn-lt"/>
                <a:cs typeface="Calibri" charset="0"/>
              </a:rPr>
              <a:t>Understand changes in air quality and climate</a:t>
            </a:r>
          </a:p>
          <a:p>
            <a:pPr marL="342848" indent="-342848" defTabSz="914259">
              <a:buFont typeface="Arial"/>
              <a:buChar char="•"/>
            </a:pPr>
            <a:r>
              <a:rPr lang="en-US" sz="2000" dirty="0">
                <a:latin typeface="+mn-lt"/>
                <a:cs typeface="Calibri" charset="0"/>
              </a:rPr>
              <a:t>Make choices about emission controls</a:t>
            </a:r>
            <a:endParaRPr lang="en-US" altLang="ja-JP" sz="2000" dirty="0">
              <a:latin typeface="+mn-lt"/>
              <a:cs typeface="Calibri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+mn-lt"/>
              </a:rPr>
              <a:t>We are in the “Century of Accountability”</a:t>
            </a:r>
          </a:p>
          <a:p>
            <a:r>
              <a:rPr lang="en-US" sz="2000" dirty="0">
                <a:latin typeface="+mn-lt"/>
              </a:rPr>
              <a:t>Emissions are also tools of economics, foreign policy, &amp; international </a:t>
            </a:r>
            <a:r>
              <a:rPr lang="en-US" sz="2000" dirty="0" smtClean="0">
                <a:latin typeface="+mn-lt"/>
              </a:rPr>
              <a:t>diplomacy</a:t>
            </a:r>
          </a:p>
          <a:p>
            <a:pPr>
              <a:spcBef>
                <a:spcPts val="600"/>
              </a:spcBef>
            </a:pPr>
            <a:r>
              <a:rPr lang="en-US" altLang="ja-JP" sz="2000" b="1" dirty="0">
                <a:latin typeface="+mn-lt"/>
                <a:cs typeface="Calibri" charset="0"/>
              </a:rPr>
              <a:t>E</a:t>
            </a:r>
            <a:r>
              <a:rPr lang="en-US" altLang="ja-JP" sz="2000" b="1" dirty="0" smtClean="0">
                <a:latin typeface="+mn-lt"/>
                <a:cs typeface="Calibri" charset="0"/>
              </a:rPr>
              <a:t>missions information presents unique challenges:</a:t>
            </a:r>
          </a:p>
          <a:p>
            <a:pPr>
              <a:spcBef>
                <a:spcPts val="0"/>
              </a:spcBef>
            </a:pPr>
            <a:r>
              <a:rPr lang="en-US" altLang="ja-JP" sz="2000" i="1" dirty="0" smtClean="0">
                <a:latin typeface="+mn-lt"/>
                <a:cs typeface="Calibri" charset="0"/>
              </a:rPr>
              <a:t>Complexity</a:t>
            </a:r>
            <a:r>
              <a:rPr lang="en-US" altLang="ja-JP" sz="2000" dirty="0" smtClean="0">
                <a:latin typeface="+mn-lt"/>
                <a:cs typeface="Calibri" charset="0"/>
              </a:rPr>
              <a:t>	</a:t>
            </a:r>
            <a:r>
              <a:rPr lang="en-US" altLang="ja-JP" sz="2000" i="1" dirty="0" smtClean="0">
                <a:latin typeface="+mn-lt"/>
                <a:cs typeface="Calibri" charset="0"/>
              </a:rPr>
              <a:t>Consistency</a:t>
            </a:r>
            <a:r>
              <a:rPr lang="en-US" altLang="ja-JP" sz="2000" dirty="0" smtClean="0">
                <a:latin typeface="+mn-lt"/>
                <a:cs typeface="Calibri" charset="0"/>
              </a:rPr>
              <a:t>	</a:t>
            </a:r>
            <a:r>
              <a:rPr lang="en-US" altLang="ja-JP" sz="2000" i="1" dirty="0" smtClean="0">
                <a:latin typeface="+mn-lt"/>
                <a:cs typeface="Calibri" charset="0"/>
              </a:rPr>
              <a:t>Timeliness</a:t>
            </a:r>
            <a:r>
              <a:rPr lang="en-US" altLang="ja-JP" sz="2000" dirty="0" smtClean="0">
                <a:latin typeface="+mn-lt"/>
                <a:cs typeface="Calibri" charset="0"/>
              </a:rPr>
              <a:t>	</a:t>
            </a:r>
            <a:r>
              <a:rPr lang="en-US" altLang="ja-JP" sz="2000" i="1" dirty="0" smtClean="0">
                <a:latin typeface="+mn-lt"/>
                <a:cs typeface="Calibri" charset="0"/>
              </a:rPr>
              <a:t>Evaluation</a:t>
            </a:r>
            <a:r>
              <a:rPr lang="en-US" altLang="ja-JP" sz="2000" dirty="0" smtClean="0">
                <a:latin typeface="+mn-lt"/>
                <a:cs typeface="Calibri" charset="0"/>
              </a:rPr>
              <a:t>	</a:t>
            </a:r>
            <a:r>
              <a:rPr lang="en-US" altLang="ja-JP" sz="2000" i="1" dirty="0" smtClean="0">
                <a:latin typeface="+mn-lt"/>
                <a:cs typeface="Calibri" charset="0"/>
              </a:rPr>
              <a:t>Communication</a:t>
            </a:r>
            <a:r>
              <a:rPr lang="en-US" altLang="ja-JP" sz="2000" dirty="0" smtClean="0">
                <a:latin typeface="+mn-lt"/>
                <a:cs typeface="Calibri" charset="0"/>
              </a:rPr>
              <a:t>	</a:t>
            </a:r>
            <a:endParaRPr lang="en-US" altLang="ja-JP" sz="2000" dirty="0">
              <a:latin typeface="+mn-lt"/>
              <a:cs typeface="Calibri" charset="0"/>
            </a:endParaRPr>
          </a:p>
          <a:p>
            <a:pPr defTabSz="914259">
              <a:spcBef>
                <a:spcPts val="600"/>
              </a:spcBef>
              <a:buFont typeface="Wingdings" charset="0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Calibri" charset="0"/>
              </a:rPr>
              <a:t>Need broadly accessible &amp; high quality emissions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Calibri" charset="0"/>
              </a:rPr>
              <a:t>information</a:t>
            </a:r>
            <a:endParaRPr lang="en-US" sz="2000" b="1" dirty="0">
              <a:solidFill>
                <a:srgbClr val="FF0000"/>
              </a:solidFill>
              <a:latin typeface="+mn-lt"/>
              <a:cs typeface="Calibri" charset="0"/>
            </a:endParaRPr>
          </a:p>
        </p:txBody>
      </p:sp>
      <p:sp>
        <p:nvSpPr>
          <p:cNvPr id="68611" name="TextBox 76"/>
          <p:cNvSpPr txBox="1">
            <a:spLocks noChangeArrowheads="1"/>
          </p:cNvSpPr>
          <p:nvPr/>
        </p:nvSpPr>
        <p:spPr bwMode="auto">
          <a:xfrm>
            <a:off x="338138" y="727076"/>
            <a:ext cx="8520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b="1" i="1">
                <a:cs typeface="Calibri" charset="0"/>
              </a:rPr>
              <a:t>Actions and decisions about the atmosphere focus on emissions</a:t>
            </a:r>
            <a:endParaRPr lang="en-US" sz="2400" i="1">
              <a:cs typeface="Calibri" charset="0"/>
            </a:endParaRPr>
          </a:p>
        </p:txBody>
      </p:sp>
      <p:pic>
        <p:nvPicPr>
          <p:cNvPr id="68612" name="ravi_figure_4.png" descr="/Users/frost/Documents/Meetings-Presentations/2010/ESIP_Jan5-7_Remote/ravi_figure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" y="1144589"/>
            <a:ext cx="9017000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C7271-13C0-9F47-9472-DC2F76B8819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3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ctrTitle"/>
          </p:nvPr>
        </p:nvSpPr>
        <p:spPr>
          <a:xfrm>
            <a:off x="0" y="128588"/>
            <a:ext cx="9144000" cy="59848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Calibri" charset="0"/>
                <a:cs typeface="Calibri" charset="0"/>
              </a:rPr>
              <a:t>GEIA’s Vision and Activities</a:t>
            </a:r>
            <a:endParaRPr lang="en-US" sz="3600" b="1" dirty="0">
              <a:solidFill>
                <a:srgbClr val="8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6861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4CC0D-8655-C34A-954C-976CFE1FC20B}" type="slidenum">
              <a:rPr lang="en-US">
                <a:solidFill>
                  <a:srgbClr val="898989"/>
                </a:solidFill>
                <a:cs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srgbClr val="898989"/>
              </a:solidFill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219" y="816869"/>
            <a:ext cx="459372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</a:rPr>
              <a:t>GEIA’s Vision</a:t>
            </a:r>
          </a:p>
          <a:p>
            <a:r>
              <a:rPr lang="en-US" sz="2400" dirty="0" smtClean="0"/>
              <a:t>GEIA helps build a bridge between environmental science and policy, by bringing together people, data, and tools to </a:t>
            </a:r>
            <a:r>
              <a:rPr lang="en-US" sz="2400" u="sng" dirty="0" smtClean="0"/>
              <a:t>create</a:t>
            </a:r>
            <a:r>
              <a:rPr lang="en-US" sz="2400" dirty="0" smtClean="0"/>
              <a:t> and </a:t>
            </a:r>
            <a:r>
              <a:rPr lang="en-US" sz="2400" u="sng" dirty="0" smtClean="0"/>
              <a:t>communicate</a:t>
            </a:r>
            <a:r>
              <a:rPr lang="en-US" sz="2400" dirty="0" smtClean="0"/>
              <a:t> the highest quality information about emissions. 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810944" y="1491091"/>
            <a:ext cx="4109935" cy="1371600"/>
            <a:chOff x="1841501" y="1991349"/>
            <a:chExt cx="4109935" cy="1371600"/>
          </a:xfrm>
        </p:grpSpPr>
        <p:pic>
          <p:nvPicPr>
            <p:cNvPr id="2" name="Picture 1" descr="GoldenGateBridge-0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4501" y="1991349"/>
              <a:ext cx="1823935" cy="1371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73051" y="2477094"/>
              <a:ext cx="1646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rgbClr val="FFFF00"/>
                  </a:solidFill>
                </a:rPr>
                <a:t>Emissions</a:t>
              </a:r>
              <a:endParaRPr lang="en-US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5" name="Rounded Rectangle 4"/>
            <p:cNvSpPr>
              <a:spLocks noChangeAspect="1"/>
            </p:cNvSpPr>
            <p:nvPr/>
          </p:nvSpPr>
          <p:spPr>
            <a:xfrm>
              <a:off x="1841501" y="2105649"/>
              <a:ext cx="1143000" cy="11430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008000"/>
                  </a:solidFill>
                </a:rPr>
                <a:t>Science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  <p:sp>
          <p:nvSpPr>
            <p:cNvPr id="12" name="Rounded Rectangle 11"/>
            <p:cNvSpPr>
              <a:spLocks noChangeAspect="1"/>
            </p:cNvSpPr>
            <p:nvPr/>
          </p:nvSpPr>
          <p:spPr>
            <a:xfrm>
              <a:off x="4808436" y="2105649"/>
              <a:ext cx="1143000" cy="11430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000090"/>
                  </a:solidFill>
                </a:rPr>
                <a:t>Policy</a:t>
              </a:r>
              <a:endParaRPr lang="en-US" sz="2000" dirty="0">
                <a:solidFill>
                  <a:srgbClr val="00009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47994" y="3848963"/>
            <a:ext cx="80480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0066"/>
                </a:solidFill>
              </a:rPr>
              <a:t>GEIA’s Activities</a:t>
            </a:r>
          </a:p>
          <a:p>
            <a:pPr marL="227013" indent="-227013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/>
              <a:t>Analysis</a:t>
            </a:r>
            <a:r>
              <a:rPr lang="en-US" sz="2400" b="1" dirty="0"/>
              <a:t> </a:t>
            </a:r>
            <a:r>
              <a:rPr lang="en-US" sz="2400" dirty="0"/>
              <a:t>– Improve the scientific basis for emissions </a:t>
            </a:r>
            <a:r>
              <a:rPr lang="en-US" sz="2400" dirty="0" smtClean="0"/>
              <a:t>information </a:t>
            </a:r>
            <a:r>
              <a:rPr lang="en-US" sz="2400" dirty="0">
                <a:solidFill>
                  <a:srgbClr val="000000"/>
                </a:solidFill>
              </a:rPr>
              <a:t>and policy making</a:t>
            </a:r>
            <a:endParaRPr lang="en-US" sz="2400" dirty="0"/>
          </a:p>
          <a:p>
            <a:pPr marL="227013" indent="-227013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smtClean="0"/>
              <a:t>Access</a:t>
            </a:r>
            <a:r>
              <a:rPr lang="en-US" sz="2400" b="1" dirty="0" smtClean="0"/>
              <a:t> </a:t>
            </a:r>
            <a:r>
              <a:rPr lang="en-US" sz="2400" dirty="0" smtClean="0"/>
              <a:t>–</a:t>
            </a:r>
            <a:r>
              <a:rPr lang="en-US" sz="2400" b="1" dirty="0" smtClean="0"/>
              <a:t> </a:t>
            </a:r>
            <a:r>
              <a:rPr lang="en-US" sz="2400" dirty="0" smtClean="0"/>
              <a:t>Make </a:t>
            </a:r>
            <a:r>
              <a:rPr lang="en-US" sz="2400" dirty="0"/>
              <a:t>information needed for key analyses </a:t>
            </a:r>
            <a:r>
              <a:rPr lang="en-US" sz="2400" dirty="0" smtClean="0"/>
              <a:t>more readily available</a:t>
            </a:r>
            <a:endParaRPr lang="en-US" sz="2400" dirty="0"/>
          </a:p>
          <a:p>
            <a:pPr marL="227013" indent="-227013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/>
              <a:t>Community</a:t>
            </a:r>
            <a:r>
              <a:rPr lang="en-US" sz="2400" b="1" dirty="0"/>
              <a:t> </a:t>
            </a:r>
            <a:r>
              <a:rPr lang="en-US" sz="2400" dirty="0"/>
              <a:t>– Strengthen the science &amp; </a:t>
            </a:r>
            <a:r>
              <a:rPr lang="en-US" sz="2400" dirty="0" smtClean="0"/>
              <a:t>policy </a:t>
            </a:r>
            <a:r>
              <a:rPr lang="en-US" sz="2400" dirty="0" smtClean="0">
                <a:solidFill>
                  <a:srgbClr val="000000"/>
                </a:solidFill>
              </a:rPr>
              <a:t>relationships to improve analyses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8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0F7B1-B0C5-E948-8F6C-883155C16D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85707" y="190652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</a:rPr>
              <a:t>GEIA Framework </a:t>
            </a:r>
            <a:endParaRPr lang="en-US" sz="3600" b="1" dirty="0">
              <a:solidFill>
                <a:srgbClr val="8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4323" y="785741"/>
            <a:ext cx="8732605" cy="5547015"/>
            <a:chOff x="174323" y="965333"/>
            <a:chExt cx="8732605" cy="5547015"/>
          </a:xfrm>
        </p:grpSpPr>
        <p:sp>
          <p:nvSpPr>
            <p:cNvPr id="6" name="Oval 5"/>
            <p:cNvSpPr>
              <a:spLocks/>
            </p:cNvSpPr>
            <p:nvPr/>
          </p:nvSpPr>
          <p:spPr>
            <a:xfrm>
              <a:off x="2809372" y="3056561"/>
              <a:ext cx="3605464" cy="1843236"/>
            </a:xfrm>
            <a:prstGeom prst="ellipse">
              <a:avLst/>
            </a:prstGeom>
            <a:solidFill>
              <a:srgbClr val="FFFF00"/>
            </a:solidFill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90"/>
                  </a:solidFill>
                </a:rPr>
                <a:t>GEIA</a:t>
              </a:r>
              <a:r>
                <a:rPr lang="en-US" b="1" dirty="0" smtClean="0">
                  <a:solidFill>
                    <a:srgbClr val="000090"/>
                  </a:solidFill>
                </a:rPr>
                <a:t> </a:t>
              </a:r>
              <a:r>
                <a:rPr lang="en-US" sz="2000" b="1" dirty="0" smtClean="0">
                  <a:solidFill>
                    <a:srgbClr val="000090"/>
                  </a:solidFill>
                </a:rPr>
                <a:t>Communication Hub</a:t>
              </a:r>
            </a:p>
            <a:p>
              <a:pPr algn="ctr"/>
              <a:r>
                <a:rPr lang="en-US" sz="2000" b="1" dirty="0" err="1" smtClean="0">
                  <a:solidFill>
                    <a:srgbClr val="000090"/>
                  </a:solidFill>
                </a:rPr>
                <a:t>GEIAcenter.org</a:t>
              </a:r>
              <a:endParaRPr lang="en-US" sz="2000" b="1" dirty="0" smtClean="0">
                <a:solidFill>
                  <a:srgbClr val="000090"/>
                </a:solidFill>
              </a:endParaRPr>
            </a:p>
          </p:txBody>
        </p:sp>
        <p:sp>
          <p:nvSpPr>
            <p:cNvPr id="7" name="Oval 6"/>
            <p:cNvSpPr>
              <a:spLocks/>
            </p:cNvSpPr>
            <p:nvPr/>
          </p:nvSpPr>
          <p:spPr>
            <a:xfrm>
              <a:off x="576006" y="2760792"/>
              <a:ext cx="1854230" cy="141732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Interoperability</a:t>
              </a:r>
            </a:p>
            <a:p>
              <a:pPr algn="ctr"/>
              <a:r>
                <a:rPr lang="en-US" dirty="0" smtClean="0"/>
                <a:t>CIERA</a:t>
              </a:r>
              <a:endParaRPr lang="en-US" dirty="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5738910" y="1563831"/>
              <a:ext cx="1478631" cy="1271016"/>
            </a:xfrm>
            <a:prstGeom prst="ellipse">
              <a:avLst/>
            </a:prstGeom>
            <a:solidFill>
              <a:srgbClr val="604A7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Projects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902554" y="5242349"/>
              <a:ext cx="1510631" cy="1269999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Policy-Science Links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72384" y="4465993"/>
              <a:ext cx="1764187" cy="1269999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Searchable  Bibliography</a:t>
              </a:r>
              <a:endParaRPr lang="en-US" sz="16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968306" y="1564340"/>
              <a:ext cx="1559911" cy="126999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New Emissions Challenges</a:t>
              </a:r>
            </a:p>
          </p:txBody>
        </p:sp>
        <p:sp>
          <p:nvSpPr>
            <p:cNvPr id="12" name="Oval 11"/>
            <p:cNvSpPr>
              <a:spLocks/>
            </p:cNvSpPr>
            <p:nvPr/>
          </p:nvSpPr>
          <p:spPr>
            <a:xfrm>
              <a:off x="3651049" y="1290942"/>
              <a:ext cx="1922110" cy="1269999"/>
            </a:xfrm>
            <a:prstGeom prst="ellipse">
              <a:avLst/>
            </a:prstGeom>
            <a:solidFill>
              <a:srgbClr val="604A7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Evaluation</a:t>
              </a:r>
            </a:p>
            <a:p>
              <a:pPr algn="ctr"/>
              <a:r>
                <a:rPr lang="en-US" sz="1600" dirty="0" smtClean="0"/>
                <a:t>Clearinghouse</a:t>
              </a:r>
              <a:endParaRPr lang="en-US" sz="16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713005" y="5242349"/>
              <a:ext cx="1783638" cy="1269999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Emissions &amp; Ancillary Data</a:t>
              </a:r>
            </a:p>
            <a:p>
              <a:pPr algn="ctr"/>
              <a:r>
                <a:rPr lang="en-US" dirty="0" smtClean="0"/>
                <a:t>ECCAD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794545" y="2834453"/>
              <a:ext cx="1510631" cy="1269999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Capacity Building</a:t>
              </a:r>
              <a:endParaRPr lang="en-US" sz="1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505057" y="4440337"/>
              <a:ext cx="1510631" cy="1269999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Outreach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02554" y="965333"/>
              <a:ext cx="25476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7013" indent="-227013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solidFill>
                    <a:srgbClr val="660066"/>
                  </a:solidFill>
                </a:rPr>
                <a:t>Analysis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4323" y="5743535"/>
              <a:ext cx="2286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7013" indent="-227013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srgbClr val="008000"/>
                  </a:solidFill>
                </a:rPr>
                <a:t>Access </a:t>
              </a:r>
              <a:endParaRPr lang="en-US" sz="2800" b="1" dirty="0" smtClean="0">
                <a:solidFill>
                  <a:srgbClr val="008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78290" y="5743535"/>
              <a:ext cx="252863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7013" indent="-227013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solidFill>
                    <a:srgbClr val="0000FF"/>
                  </a:solidFill>
                </a:rPr>
                <a:t>Community </a:t>
              </a:r>
              <a:endParaRPr lang="en-US" sz="2800" b="1" dirty="0" smtClean="0">
                <a:solidFill>
                  <a:srgbClr val="0000FF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163031" y="2760792"/>
              <a:ext cx="365186" cy="4575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2" idx="4"/>
              <a:endCxn id="6" idx="0"/>
            </p:cNvCxnSpPr>
            <p:nvPr/>
          </p:nvCxnSpPr>
          <p:spPr>
            <a:xfrm>
              <a:off x="4612104" y="2560941"/>
              <a:ext cx="0" cy="4956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377244" y="3685759"/>
              <a:ext cx="451222" cy="16640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502647" y="4394454"/>
              <a:ext cx="508000" cy="37178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3787377" y="4859909"/>
              <a:ext cx="273009" cy="3824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5663482" y="2760792"/>
              <a:ext cx="449608" cy="4575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6413185" y="3650648"/>
              <a:ext cx="429720" cy="20151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170706" y="4447808"/>
              <a:ext cx="433962" cy="3184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222195" y="4859909"/>
              <a:ext cx="290450" cy="3824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96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7263" y="6356350"/>
            <a:ext cx="2133600" cy="365125"/>
          </a:xfrm>
        </p:spPr>
        <p:txBody>
          <a:bodyPr/>
          <a:lstStyle/>
          <a:p>
            <a:pPr>
              <a:defRPr/>
            </a:pPr>
            <a:fld id="{9FBB3149-B0F5-9145-9C87-97CEBEEE963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113335"/>
            <a:ext cx="8930105" cy="111033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800000"/>
                </a:solidFill>
                <a:ea typeface="+mj-ea"/>
                <a:cs typeface="+mj-cs"/>
              </a:rPr>
              <a:t>Examples of GEIA Activities</a:t>
            </a:r>
            <a:r>
              <a:rPr lang="en-US" sz="3600" dirty="0" smtClean="0">
                <a:solidFill>
                  <a:srgbClr val="800000"/>
                </a:solidFill>
                <a:ea typeface="+mj-ea"/>
                <a:cs typeface="+mj-cs"/>
              </a:rPr>
              <a:t/>
            </a:r>
            <a:br>
              <a:rPr lang="en-US" sz="3600" dirty="0" smtClean="0">
                <a:solidFill>
                  <a:srgbClr val="800000"/>
                </a:solidFill>
                <a:ea typeface="+mj-ea"/>
                <a:cs typeface="+mj-cs"/>
              </a:rPr>
            </a:br>
            <a:r>
              <a:rPr lang="en-US" sz="2400" i="1" dirty="0" smtClean="0">
                <a:solidFill>
                  <a:srgbClr val="800000"/>
                </a:solidFill>
              </a:rPr>
              <a:t>Ongoing &amp; Future</a:t>
            </a:r>
            <a:endParaRPr lang="en-US" sz="2400" i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390" y="947875"/>
            <a:ext cx="838510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Access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onsistent access to emission inventories for research &amp; assessment efforts (MACC, CCMI, HTAP, field studies)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Access to ancillary (driver) datasets that inform inventories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</a:t>
            </a:r>
            <a:r>
              <a:rPr lang="en-US" sz="2000" dirty="0" smtClean="0">
                <a:solidFill>
                  <a:srgbClr val="000000"/>
                </a:solidFill>
              </a:rPr>
              <a:t>nteroperability </a:t>
            </a:r>
            <a:r>
              <a:rPr lang="en-US" sz="2000" dirty="0">
                <a:solidFill>
                  <a:srgbClr val="000000"/>
                </a:solidFill>
              </a:rPr>
              <a:t>of emissions </a:t>
            </a:r>
            <a:r>
              <a:rPr lang="en-US" sz="2000" dirty="0" smtClean="0">
                <a:solidFill>
                  <a:srgbClr val="000000"/>
                </a:solidFill>
              </a:rPr>
              <a:t>data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Build emissions literature bibliography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Analysis</a:t>
            </a: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Present emissions data in easy-to-use ways (mapping, comparisons, stats)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Facilitate building ensembles </a:t>
            </a:r>
            <a:r>
              <a:rPr lang="en-US" sz="2000" dirty="0">
                <a:solidFill>
                  <a:srgbClr val="000000"/>
                </a:solidFill>
              </a:rPr>
              <a:t>of </a:t>
            </a:r>
            <a:r>
              <a:rPr lang="en-US" sz="2000" dirty="0" smtClean="0">
                <a:solidFill>
                  <a:srgbClr val="000000"/>
                </a:solidFill>
              </a:rPr>
              <a:t>inventories for </a:t>
            </a:r>
            <a:r>
              <a:rPr lang="en-US" sz="2000" dirty="0">
                <a:solidFill>
                  <a:srgbClr val="000000"/>
                </a:solidFill>
              </a:rPr>
              <a:t>comparisons/</a:t>
            </a:r>
            <a:r>
              <a:rPr lang="en-US" sz="2000" dirty="0" smtClean="0">
                <a:solidFill>
                  <a:srgbClr val="000000"/>
                </a:solidFill>
              </a:rPr>
              <a:t>evaluations/uncertainty assessment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Enable assimilation of observations for emissions variability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Support working groups on specific emission topics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Community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Emissions </a:t>
            </a:r>
            <a:r>
              <a:rPr lang="en-US" sz="2000" dirty="0">
                <a:solidFill>
                  <a:srgbClr val="000000"/>
                </a:solidFill>
              </a:rPr>
              <a:t>expert network communication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Motivate network to pursue emissions research topics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Workshops/</a:t>
            </a:r>
            <a:r>
              <a:rPr lang="en-US" sz="2000" dirty="0" smtClean="0">
                <a:solidFill>
                  <a:srgbClr val="000000"/>
                </a:solidFill>
              </a:rPr>
              <a:t>conferences/schools </a:t>
            </a:r>
            <a:r>
              <a:rPr lang="en-US" sz="2000" dirty="0">
                <a:solidFill>
                  <a:srgbClr val="000000"/>
                </a:solidFill>
              </a:rPr>
              <a:t>for emissions developers &amp; users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Build emissions information capacity globally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7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5"/>
            <a:ext cx="8977406" cy="90972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800000"/>
                </a:solidFill>
                <a:ea typeface="+mj-ea"/>
                <a:cs typeface="+mj-cs"/>
              </a:rPr>
              <a:t>GEIA’s Partners </a:t>
            </a:r>
            <a:r>
              <a:rPr lang="en-US" sz="3200" b="1" dirty="0">
                <a:solidFill>
                  <a:srgbClr val="800000"/>
                </a:solidFill>
                <a:ea typeface="+mj-ea"/>
                <a:cs typeface="+mj-cs"/>
              </a:rPr>
              <a:t>in Interoperability Development</a:t>
            </a:r>
            <a:endParaRPr lang="en-US" sz="2400" b="1" dirty="0">
              <a:solidFill>
                <a:srgbClr val="800000"/>
              </a:solidFill>
              <a:ea typeface="+mj-ea"/>
              <a:cs typeface="+mj-cs"/>
            </a:endParaRPr>
          </a:p>
        </p:txBody>
      </p:sp>
      <p:pic>
        <p:nvPicPr>
          <p:cNvPr id="15" name="Picture 14" descr="GEOAQC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631" y="1054792"/>
            <a:ext cx="3663505" cy="2432256"/>
          </a:xfrm>
          <a:prstGeom prst="rect">
            <a:avLst/>
          </a:prstGeom>
        </p:spPr>
      </p:pic>
      <p:pic>
        <p:nvPicPr>
          <p:cNvPr id="89090" name="Picture 2" descr="AQDataNetworkStatu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275" y="4029249"/>
            <a:ext cx="3287156" cy="231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6117" y="1831671"/>
            <a:ext cx="3100294" cy="4001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000" dirty="0">
                <a:hlinkClick r:id="rId5"/>
              </a:rPr>
              <a:t>http://www.esipfed.org/</a:t>
            </a:r>
            <a:r>
              <a:rPr lang="en-US" sz="2000" dirty="0"/>
              <a:t> </a:t>
            </a:r>
          </a:p>
        </p:txBody>
      </p:sp>
      <p:pic>
        <p:nvPicPr>
          <p:cNvPr id="5" name="Picture 4" descr="esip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17" y="1204622"/>
            <a:ext cx="2545770" cy="640080"/>
          </a:xfrm>
          <a:prstGeom prst="rect">
            <a:avLst/>
          </a:prstGeom>
        </p:spPr>
      </p:pic>
      <p:pic>
        <p:nvPicPr>
          <p:cNvPr id="7" name="Picture 6" descr="Geo_page_banner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118" y="2409846"/>
            <a:ext cx="4447945" cy="745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119" y="3015881"/>
            <a:ext cx="5212847" cy="4001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000" dirty="0">
                <a:hlinkClick r:id="rId8"/>
              </a:rPr>
              <a:t>http://wiki.esipfed.org/index.php/GEO_AQ_CoP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96116" y="807895"/>
            <a:ext cx="3177063" cy="4001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Communities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6117" y="4048191"/>
            <a:ext cx="5243455" cy="2094378"/>
            <a:chOff x="-1" y="4048190"/>
            <a:chExt cx="5243455" cy="2094378"/>
          </a:xfrm>
        </p:grpSpPr>
        <p:sp>
          <p:nvSpPr>
            <p:cNvPr id="11" name="TextBox 10"/>
            <p:cNvSpPr txBox="1"/>
            <p:nvPr/>
          </p:nvSpPr>
          <p:spPr>
            <a:xfrm>
              <a:off x="22411" y="4048190"/>
              <a:ext cx="2616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Development Nodes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" y="4511352"/>
              <a:ext cx="523279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DataFed</a:t>
              </a:r>
              <a:r>
                <a:rPr lang="en-US" sz="2000" dirty="0"/>
                <a:t> (Rudy </a:t>
              </a:r>
              <a:r>
                <a:rPr lang="en-US" sz="2000" dirty="0" err="1"/>
                <a:t>Husar</a:t>
              </a:r>
              <a:r>
                <a:rPr lang="en-US" sz="2000" dirty="0"/>
                <a:t> et al.)</a:t>
              </a:r>
            </a:p>
            <a:p>
              <a:r>
                <a:rPr lang="en-US" sz="2000" dirty="0">
                  <a:hlinkClick r:id="rId9"/>
                </a:rPr>
                <a:t>http://datafed.net</a:t>
              </a:r>
              <a:r>
                <a:rPr lang="en-US" sz="2000" dirty="0"/>
                <a:t> </a:t>
              </a:r>
            </a:p>
            <a:p>
              <a:endParaRPr lang="en-US" sz="2000" dirty="0"/>
            </a:p>
            <a:p>
              <a:r>
                <a:rPr lang="en-US" sz="2000" dirty="0"/>
                <a:t>FZ </a:t>
              </a:r>
              <a:r>
                <a:rPr lang="en-US" sz="2000" dirty="0" err="1"/>
                <a:t>Jülich</a:t>
              </a:r>
              <a:r>
                <a:rPr lang="en-US" sz="2000" dirty="0"/>
                <a:t> (Martin Schultz et al.)</a:t>
              </a:r>
            </a:p>
            <a:p>
              <a:r>
                <a:rPr lang="de-DE" sz="2000" dirty="0">
                  <a:solidFill>
                    <a:srgbClr val="FFC000"/>
                  </a:solidFill>
                  <a:hlinkClick r:id="rId10"/>
                </a:rPr>
                <a:t>http://ogc-interface.icg.kfa-juelich.de:50080</a:t>
              </a:r>
              <a:endParaRPr lang="en-US" sz="2000" dirty="0"/>
            </a:p>
          </p:txBody>
        </p:sp>
        <p:pic>
          <p:nvPicPr>
            <p:cNvPr id="13" name="Picture 12" descr="DatafedLogo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5754" y="4623922"/>
              <a:ext cx="1917700" cy="317500"/>
            </a:xfrm>
            <a:prstGeom prst="rect">
              <a:avLst/>
            </a:prstGeom>
          </p:spPr>
        </p:pic>
        <p:pic>
          <p:nvPicPr>
            <p:cNvPr id="14" name="Picture 13" descr="JulichLogo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3091" y="5309247"/>
              <a:ext cx="1409701" cy="4572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635855" y="1208005"/>
            <a:ext cx="241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ESIP AQ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9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652" y="3800"/>
            <a:ext cx="8444696" cy="84071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Emissions Data Issues and Needs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731" y="844518"/>
            <a:ext cx="8922538" cy="5585840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Emissions data are multi-dimensional: Space, Time, Pollutant, Source, Parameter</a:t>
            </a:r>
          </a:p>
          <a:p>
            <a:pPr marL="342900" indent="-342900" algn="l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Data developed from/informed by science + regulation, policy, economics, …</a:t>
            </a:r>
          </a:p>
          <a:p>
            <a:pPr marL="342900" indent="-342900" algn="l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Datasets lack consistency: Different developers, methodologies, applications </a:t>
            </a:r>
          </a:p>
          <a:p>
            <a:pPr marL="342900" indent="-342900" algn="l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Other issues with emissions data: Accessibility, Documentation, Developer-User Interactions, Evaluation/Uncertainty Analysis</a:t>
            </a:r>
          </a:p>
          <a:p>
            <a:pPr marL="342900" indent="-342900" algn="l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</a:t>
            </a:r>
            <a:r>
              <a:rPr lang="en-US" sz="2000" dirty="0" smtClean="0">
                <a:solidFill>
                  <a:schemeClr val="tx1"/>
                </a:solidFill>
              </a:rPr>
              <a:t>etadata not </a:t>
            </a:r>
            <a:r>
              <a:rPr lang="en-US" sz="2000" dirty="0">
                <a:solidFill>
                  <a:schemeClr val="tx1"/>
                </a:solidFill>
              </a:rPr>
              <a:t>generally compliant </a:t>
            </a:r>
            <a:r>
              <a:rPr lang="en-US" sz="2000" dirty="0" smtClean="0">
                <a:solidFill>
                  <a:schemeClr val="tx1"/>
                </a:solidFill>
              </a:rPr>
              <a:t>with standards </a:t>
            </a:r>
            <a:r>
              <a:rPr lang="en-US" sz="2000" dirty="0">
                <a:solidFill>
                  <a:schemeClr val="tx1"/>
                </a:solidFill>
              </a:rPr>
              <a:t>for other types of </a:t>
            </a:r>
            <a:r>
              <a:rPr lang="en-US" sz="2000" dirty="0" smtClean="0">
                <a:solidFill>
                  <a:schemeClr val="tx1"/>
                </a:solidFill>
              </a:rPr>
              <a:t>earth science data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pproaches for handling distributed emissions data are in development…more generic approaches are needed</a:t>
            </a:r>
          </a:p>
          <a:p>
            <a:pPr marL="342900" indent="-342900" algn="l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Need to learn </a:t>
            </a:r>
            <a:r>
              <a:rPr lang="en-US" sz="2000" dirty="0">
                <a:solidFill>
                  <a:schemeClr val="tx1"/>
                </a:solidFill>
              </a:rPr>
              <a:t>from </a:t>
            </a: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dirty="0">
                <a:solidFill>
                  <a:schemeClr val="tx1"/>
                </a:solidFill>
              </a:rPr>
              <a:t>l</a:t>
            </a:r>
            <a:r>
              <a:rPr lang="en-US" sz="2000" dirty="0" smtClean="0">
                <a:solidFill>
                  <a:srgbClr val="000000"/>
                </a:solidFill>
              </a:rPr>
              <a:t>ink to other communities: air quality/climate modeling groups, monitoring/satellite/field observations, assessment/future scenarios, health, etc.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9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867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Some Technical Goals for Emissions Data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6621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Metadata definitions and conventions</a:t>
            </a:r>
          </a:p>
          <a:p>
            <a:r>
              <a:rPr lang="en-US" sz="2000" dirty="0" smtClean="0"/>
              <a:t>Translating between inventories: pollutants, units, sectors</a:t>
            </a:r>
          </a:p>
          <a:p>
            <a:r>
              <a:rPr lang="en-US" sz="2000" dirty="0" smtClean="0"/>
              <a:t>Spatial projection and allocation</a:t>
            </a:r>
          </a:p>
          <a:p>
            <a:r>
              <a:rPr lang="en-US" sz="2000" dirty="0" smtClean="0"/>
              <a:t>Visualization: maps, time series </a:t>
            </a:r>
          </a:p>
          <a:p>
            <a:r>
              <a:rPr lang="en-US" sz="2000" dirty="0" smtClean="0"/>
              <a:t>Statistics: area or grid-box totals, sector partitioning</a:t>
            </a:r>
          </a:p>
          <a:p>
            <a:r>
              <a:rPr lang="en-US" sz="2000" dirty="0" smtClean="0"/>
              <a:t>Dataset comparisons: arithmetic, plotting</a:t>
            </a:r>
          </a:p>
          <a:p>
            <a:r>
              <a:rPr lang="en-US" sz="2000" dirty="0" smtClean="0"/>
              <a:t>Comments on data and on data comparisons</a:t>
            </a:r>
          </a:p>
          <a:p>
            <a:r>
              <a:rPr lang="en-US" sz="2000" dirty="0" smtClean="0"/>
              <a:t>Best practice recommendations for data/metadata</a:t>
            </a:r>
          </a:p>
        </p:txBody>
      </p:sp>
    </p:spTree>
    <p:extLst>
      <p:ext uri="{BB962C8B-B14F-4D97-AF65-F5344CB8AC3E}">
        <p14:creationId xmlns:p14="http://schemas.microsoft.com/office/powerpoint/2010/main" val="423087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869</Words>
  <Application>Microsoft Macintosh PowerPoint</Application>
  <PresentationFormat>On-screen Show (4:3)</PresentationFormat>
  <Paragraphs>124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Emissions Data Needs, Issues, and Interoperability from the GEIA Perspective</vt:lpstr>
      <vt:lpstr>Community Leadership Teams</vt:lpstr>
      <vt:lpstr>Motivation for Understanding Emissions</vt:lpstr>
      <vt:lpstr>GEIA’s Vision and Activities</vt:lpstr>
      <vt:lpstr>PowerPoint Presentation</vt:lpstr>
      <vt:lpstr>Examples of GEIA Activities Ongoing &amp; Future</vt:lpstr>
      <vt:lpstr>GEIA’s Partners in Interoperability Development</vt:lpstr>
      <vt:lpstr>Emissions Data Issues and Needs</vt:lpstr>
      <vt:lpstr>Some Technical Goals for Emissions Data</vt:lpstr>
      <vt:lpstr>Suggestions for Moving Forward ESIP AQ WG and GEO AQ CoP</vt:lpstr>
    </vt:vector>
  </TitlesOfParts>
  <Company>NOAA ESRL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Frost</dc:creator>
  <cp:lastModifiedBy>Gregory Frost</cp:lastModifiedBy>
  <cp:revision>557</cp:revision>
  <dcterms:created xsi:type="dcterms:W3CDTF">2012-08-23T16:26:27Z</dcterms:created>
  <dcterms:modified xsi:type="dcterms:W3CDTF">2013-01-17T17:33:08Z</dcterms:modified>
</cp:coreProperties>
</file>