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1"/>
  </p:notesMasterIdLst>
  <p:sldIdLst>
    <p:sldId id="294" r:id="rId20"/>
    <p:sldId id="290" r:id="rId21"/>
    <p:sldId id="295" r:id="rId22"/>
    <p:sldId id="296" r:id="rId23"/>
    <p:sldId id="297" r:id="rId24"/>
    <p:sldId id="291" r:id="rId25"/>
    <p:sldId id="299" r:id="rId26"/>
    <p:sldId id="298" r:id="rId27"/>
    <p:sldId id="267" r:id="rId28"/>
    <p:sldId id="293" r:id="rId29"/>
    <p:sldId id="292" r:id="rId30"/>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11/9/2012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References Module:  Voiceover script</a:t>
            </a:r>
          </a:p>
          <a:p>
            <a:r>
              <a:rPr lang="en-US">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11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Responsible Data Use:</a:t>
            </a:r>
            <a:br>
              <a:rPr lang="en-US" sz="4800" dirty="0" smtClean="0"/>
            </a:br>
            <a:r>
              <a:rPr lang="en-US" sz="4800" dirty="0" smtClean="0"/>
              <a:t>Data restrictions</a:t>
            </a:r>
            <a:endParaRPr lang="en-US" dirty="0" smtClean="0"/>
          </a:p>
        </p:txBody>
      </p:sp>
      <p:sp>
        <p:nvSpPr>
          <p:cNvPr id="3075" name="Rectangle 2"/>
          <p:cNvSpPr>
            <a:spLocks noGrp="1" noChangeArrowheads="1"/>
          </p:cNvSpPr>
          <p:nvPr>
            <p:ph type="body" idx="1"/>
          </p:nvPr>
        </p:nvSpPr>
        <p:spPr>
          <a:xfrm>
            <a:off x="584200" y="4953000"/>
            <a:ext cx="9575800" cy="3175000"/>
          </a:xfrm>
        </p:spPr>
        <p:txBody>
          <a:bodyPr/>
          <a:lstStyle/>
          <a:p>
            <a:pPr marL="0" indent="0" eaLnBrk="1" hangingPunct="1"/>
            <a:r>
              <a:rPr lang="en-US" sz="2400" dirty="0" smtClean="0"/>
              <a:t>Robert R. Downs, PhD</a:t>
            </a:r>
          </a:p>
          <a:p>
            <a:pPr marL="0" indent="0" eaLnBrk="1" hangingPunct="1"/>
            <a:r>
              <a:rPr lang="en-US" sz="2400" dirty="0" smtClean="0"/>
              <a:t>NASA Socioeconomic </a:t>
            </a:r>
            <a:r>
              <a:rPr lang="en-US" sz="2400" dirty="0" smtClean="0"/>
              <a:t>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3081"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23525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558800" y="2819400"/>
            <a:ext cx="11861800" cy="3848100"/>
          </a:xfrm>
        </p:spPr>
        <p:txBody>
          <a:bodyPr/>
          <a:lstStyle/>
          <a:p>
            <a:pPr eaLnBrk="1" hangingPunct="1">
              <a:defRPr/>
            </a:pPr>
            <a:r>
              <a:rPr lang="en-US" sz="2400" b="1" dirty="0"/>
              <a:t>Best Practices for Sharing Sensitive Environmental Geospatial </a:t>
            </a:r>
            <a:r>
              <a:rPr lang="en-US" sz="2400" b="1" dirty="0" smtClean="0"/>
              <a:t>Data</a:t>
            </a:r>
          </a:p>
          <a:p>
            <a:pPr lvl="1" eaLnBrk="1" hangingPunct="1">
              <a:defRPr/>
            </a:pPr>
            <a:r>
              <a:rPr lang="en-US" sz="2400" dirty="0">
                <a:solidFill>
                  <a:schemeClr val="tx1"/>
                </a:solidFill>
              </a:rPr>
              <a:t>ftp://ftp2.cits.rncan.gc.ca/pub/geott/ess_pubs/288/288863/cgdi_ip_15_e.pdf </a:t>
            </a:r>
          </a:p>
          <a:p>
            <a:pPr marL="266700" lvl="1" eaLnBrk="1" hangingPunct="1">
              <a:defRPr/>
            </a:pPr>
            <a:r>
              <a:rPr lang="en-US" sz="2400" b="1" dirty="0"/>
              <a:t>Computer Security Act of 1987</a:t>
            </a:r>
          </a:p>
          <a:p>
            <a:pPr lvl="1" eaLnBrk="1" hangingPunct="1">
              <a:defRPr/>
            </a:pPr>
            <a:r>
              <a:rPr lang="en-US" sz="2400" dirty="0">
                <a:solidFill>
                  <a:schemeClr val="tx1"/>
                </a:solidFill>
              </a:rPr>
              <a:t>http://csrc.nist.gov/groups/SMA/ispab/documents/csa_87.txt </a:t>
            </a:r>
          </a:p>
          <a:p>
            <a:pPr eaLnBrk="1" hangingPunct="1">
              <a:defRPr/>
            </a:pPr>
            <a:r>
              <a:rPr lang="en-US" sz="2400" b="1" dirty="0"/>
              <a:t>Guidelines for Providing Appropriate Access to Geospatial Data in Response to Security Concerns</a:t>
            </a:r>
          </a:p>
          <a:p>
            <a:pPr lvl="1" eaLnBrk="1" hangingPunct="1">
              <a:defRPr/>
            </a:pPr>
            <a:r>
              <a:rPr lang="en-US" sz="2400" dirty="0">
                <a:solidFill>
                  <a:schemeClr val="tx1"/>
                </a:solidFill>
              </a:rPr>
              <a:t>http://</a:t>
            </a:r>
            <a:r>
              <a:rPr lang="en-US" sz="2400" dirty="0" smtClean="0">
                <a:solidFill>
                  <a:schemeClr val="tx1"/>
                </a:solidFill>
              </a:rPr>
              <a:t>www.fgdc.gov/policyandplanning/Access%20Guidelines.pdf </a:t>
            </a:r>
          </a:p>
          <a:p>
            <a:pPr eaLnBrk="1" hangingPunct="1">
              <a:defRPr/>
            </a:pPr>
            <a:endParaRPr lang="en-US" sz="24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p:txBody>
          <a:bodyPr/>
          <a:lstStyle/>
          <a:p>
            <a:pPr eaLnBrk="1" hangingPunct="1"/>
            <a:r>
              <a:rPr lang="en-US" dirty="0">
                <a:solidFill>
                  <a:schemeClr val="tx1"/>
                </a:solidFill>
              </a:rPr>
              <a:t>Data Management Plans: Data access, sharing, and re-use </a:t>
            </a:r>
            <a:r>
              <a:rPr lang="en-US" dirty="0" smtClean="0">
                <a:solidFill>
                  <a:schemeClr val="tx1"/>
                </a:solidFill>
              </a:rPr>
              <a:t>policies</a:t>
            </a:r>
          </a:p>
          <a:p>
            <a:pPr lvl="1" eaLnBrk="1" hangingPunct="1"/>
            <a:r>
              <a:rPr lang="en-US" dirty="0" smtClean="0">
                <a:solidFill>
                  <a:schemeClr val="tx1"/>
                </a:solidFill>
              </a:rPr>
              <a:t>Describe data protection activities within the data management plan</a:t>
            </a:r>
            <a:endParaRPr lang="en-US" dirty="0">
              <a:solidFill>
                <a:schemeClr val="tx1"/>
              </a:solidFill>
            </a:endParaRPr>
          </a:p>
          <a:p>
            <a:pPr eaLnBrk="1" hangingPunct="1"/>
            <a:r>
              <a:rPr lang="en-US" dirty="0">
                <a:solidFill>
                  <a:schemeClr val="tx1"/>
                </a:solidFill>
              </a:rPr>
              <a:t>Providing access to your data: Handling Sensitive </a:t>
            </a:r>
            <a:r>
              <a:rPr lang="en-US" dirty="0" smtClean="0">
                <a:solidFill>
                  <a:schemeClr val="tx1"/>
                </a:solidFill>
              </a:rPr>
              <a:t>Data</a:t>
            </a:r>
          </a:p>
          <a:p>
            <a:pPr lvl="1" eaLnBrk="1" hangingPunct="1"/>
            <a:r>
              <a:rPr lang="en-US" dirty="0" smtClean="0">
                <a:solidFill>
                  <a:schemeClr val="tx1"/>
                </a:solidFill>
              </a:rPr>
              <a:t>Identify sensitive data that might require restrictions</a:t>
            </a:r>
            <a:endParaRPr lang="en-US" dirty="0">
              <a:solidFill>
                <a:schemeClr val="tx1"/>
              </a:solidFill>
            </a:endParaRPr>
          </a:p>
          <a:p>
            <a:pPr eaLnBrk="1" hangingPunct="1"/>
            <a:r>
              <a:rPr lang="en-US" dirty="0">
                <a:solidFill>
                  <a:schemeClr val="tx1"/>
                </a:solidFill>
              </a:rPr>
              <a:t>Providing access to your data: </a:t>
            </a:r>
            <a:r>
              <a:rPr lang="en-US" dirty="0" smtClean="0">
                <a:solidFill>
                  <a:schemeClr val="tx1"/>
                </a:solidFill>
              </a:rPr>
              <a:t>Rights</a:t>
            </a:r>
          </a:p>
          <a:p>
            <a:pPr lvl="1" eaLnBrk="1" hangingPunct="1"/>
            <a:r>
              <a:rPr lang="en-US" dirty="0" smtClean="0">
                <a:solidFill>
                  <a:schemeClr val="tx1"/>
                </a:solidFill>
              </a:rPr>
              <a:t>Sufficient intellectual property rights reduce restrictions to data</a:t>
            </a:r>
            <a:endParaRPr lang="en-US" dirty="0">
              <a:solidFill>
                <a:schemeClr val="tx1"/>
              </a:solidFill>
            </a:endParaRPr>
          </a:p>
          <a:p>
            <a:pPr eaLnBrk="1" hangingPunct="1"/>
            <a:r>
              <a:rPr lang="en-US" dirty="0">
                <a:solidFill>
                  <a:schemeClr val="tx1"/>
                </a:solidFill>
              </a:rPr>
              <a:t>Submission agreements: </a:t>
            </a:r>
            <a:r>
              <a:rPr lang="en-US" dirty="0" smtClean="0">
                <a:solidFill>
                  <a:schemeClr val="tx1"/>
                </a:solidFill>
              </a:rPr>
              <a:t>Constraints</a:t>
            </a:r>
          </a:p>
          <a:p>
            <a:pPr lvl="1" eaLnBrk="1" hangingPunct="1"/>
            <a:r>
              <a:rPr lang="en-US" dirty="0" smtClean="0">
                <a:solidFill>
                  <a:schemeClr val="tx1"/>
                </a:solidFill>
              </a:rPr>
              <a:t>Data restrictions should be described within submission agreements</a:t>
            </a:r>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2082800" y="3048000"/>
            <a:ext cx="10058400" cy="4229100"/>
          </a:xfrm>
        </p:spPr>
        <p:txBody>
          <a:bodyPr/>
          <a:lstStyle/>
          <a:p>
            <a:r>
              <a:rPr lang="en-US" dirty="0" smtClean="0">
                <a:latin typeface="Helvetica Neue" charset="0"/>
                <a:ea typeface="ヒラギノ角ゴ ProN W3" charset="0"/>
                <a:cs typeface="ヒラギノ角ゴ ProN W3" charset="0"/>
              </a:rPr>
              <a:t>Background and context</a:t>
            </a:r>
            <a:endParaRPr lang="en-US" dirty="0">
              <a:latin typeface="Helvetica Neue" charset="0"/>
              <a:ea typeface="ヒラギノ角ゴ ProN W3" charset="0"/>
              <a:cs typeface="ヒラギノ角ゴ ProN W3" charset="0"/>
            </a:endParaRPr>
          </a:p>
          <a:p>
            <a:r>
              <a:rPr lang="en-US" dirty="0" smtClean="0">
                <a:latin typeface="Helvetica Neue" charset="0"/>
                <a:ea typeface="ヒラギノ角ゴ ProN W3" charset="0"/>
                <a:cs typeface="ヒラギノ角ゴ ProN W3" charset="0"/>
              </a:rPr>
              <a:t>Relevance to data management</a:t>
            </a:r>
          </a:p>
          <a:p>
            <a:r>
              <a:rPr lang="en-US" dirty="0">
                <a:latin typeface="Helvetica Neue" charset="0"/>
                <a:ea typeface="ヒラギノ角ゴ ProN W3" charset="0"/>
                <a:cs typeface="ヒラギノ角ゴ ProN W3" charset="0"/>
              </a:rPr>
              <a:t>What restrictions are needed for data</a:t>
            </a:r>
            <a:r>
              <a:rPr lang="en-US" dirty="0" smtClean="0">
                <a:latin typeface="Helvetica Neue" charset="0"/>
                <a:ea typeface="ヒラギノ角ゴ ProN W3" charset="0"/>
                <a:cs typeface="ヒラギノ角ゴ ProN W3" charset="0"/>
              </a:rPr>
              <a:t>?</a:t>
            </a:r>
          </a:p>
          <a:p>
            <a:r>
              <a:rPr lang="en-US" dirty="0" smtClean="0">
                <a:latin typeface="Helvetica Neue" charset="0"/>
                <a:ea typeface="ヒラギノ角ゴ ProN W3" charset="0"/>
                <a:cs typeface="ヒラギノ角ゴ ProN W3" charset="0"/>
              </a:rPr>
              <a:t>Methods used to restrict data</a:t>
            </a:r>
          </a:p>
          <a:p>
            <a:r>
              <a:rPr lang="en-US" dirty="0">
                <a:latin typeface="Helvetica Neue" charset="0"/>
                <a:ea typeface="ヒラギノ角ゴ ProN W3" charset="0"/>
                <a:cs typeface="ヒラギノ角ゴ ProN W3" charset="0"/>
              </a:rPr>
              <a:t>What restrictions might need to placed on data</a:t>
            </a:r>
            <a:r>
              <a:rPr lang="en-US" dirty="0" smtClean="0">
                <a:latin typeface="Helvetica Neue" charset="0"/>
                <a:ea typeface="ヒラギノ角ゴ ProN W3" charset="0"/>
                <a:cs typeface="ヒラギノ角ゴ ProN W3" charset="0"/>
              </a:rPr>
              <a:t>?</a:t>
            </a:r>
          </a:p>
          <a:p>
            <a:r>
              <a:rPr lang="en-US" dirty="0">
                <a:latin typeface="Helvetica Neue" charset="0"/>
                <a:ea typeface="ヒラギノ角ゴ ProN W3" charset="0"/>
                <a:cs typeface="ヒラギノ角ゴ ProN W3" charset="0"/>
              </a:rPr>
              <a:t>How are restrictions on data handled</a:t>
            </a:r>
            <a:r>
              <a:rPr lang="en-US" dirty="0" smtClean="0">
                <a:latin typeface="Helvetica Neue" charset="0"/>
                <a:ea typeface="ヒラギノ角ゴ ProN W3" charset="0"/>
                <a:cs typeface="ヒラギノ角ゴ ProN W3" charset="0"/>
              </a:rPr>
              <a:t>?</a:t>
            </a:r>
            <a:endParaRPr lang="en-US" dirty="0">
              <a:latin typeface="Helvetica Neue" charset="0"/>
              <a:ea typeface="ヒラギノ角ゴ ProN W3" charset="0"/>
              <a:cs typeface="ヒラギノ角ゴ ProN W3" charset="0"/>
            </a:endParaRPr>
          </a:p>
          <a:p>
            <a:endParaRPr lang="en-US" dirty="0">
              <a:latin typeface="Helvetica Neue" charset="0"/>
              <a:ea typeface="ヒラギノ角ゴ ProN W3" charset="0"/>
              <a:cs typeface="ヒラギノ角ゴ ProN W3"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 and context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971800"/>
            <a:ext cx="11861800" cy="4533900"/>
          </a:xfrm>
        </p:spPr>
        <p:txBody>
          <a:bodyPr/>
          <a:lstStyle/>
          <a:p>
            <a:r>
              <a:rPr lang="en-US" dirty="0">
                <a:latin typeface="Helvetica Neue" charset="0"/>
                <a:ea typeface="ヒラギノ角ゴ ProN W3" charset="0"/>
                <a:cs typeface="ヒラギノ角ゴ ProN W3" charset="0"/>
              </a:rPr>
              <a:t>Some data contain </a:t>
            </a:r>
            <a:r>
              <a:rPr lang="en-US" dirty="0" smtClean="0">
                <a:latin typeface="Helvetica Neue" charset="0"/>
                <a:ea typeface="ヒラギノ角ゴ ProN W3" charset="0"/>
                <a:cs typeface="ヒラギノ角ゴ ProN W3" charset="0"/>
              </a:rPr>
              <a:t>restrictions</a:t>
            </a:r>
          </a:p>
          <a:p>
            <a:pPr lvl="1"/>
            <a:r>
              <a:rPr lang="en-US" dirty="0">
                <a:latin typeface="Helvetica Neue" charset="0"/>
                <a:ea typeface="ヒラギノ角ゴ ProN W3" charset="0"/>
                <a:cs typeface="ヒラギノ角ゴ ProN W3" charset="0"/>
              </a:rPr>
              <a:t>M</a:t>
            </a:r>
            <a:r>
              <a:rPr lang="en-US" dirty="0" smtClean="0">
                <a:latin typeface="Helvetica Neue" charset="0"/>
                <a:ea typeface="ヒラギノ角ゴ ProN W3" charset="0"/>
                <a:cs typeface="ヒラギノ角ゴ ProN W3" charset="0"/>
              </a:rPr>
              <a:t>ay limit access to data </a:t>
            </a:r>
            <a:r>
              <a:rPr lang="en-US" dirty="0">
                <a:latin typeface="Helvetica Neue" charset="0"/>
                <a:ea typeface="ヒラギノ角ゴ ProN W3" charset="0"/>
                <a:cs typeface="ヒラギノ角ゴ ProN W3" charset="0"/>
              </a:rPr>
              <a:t>and how they may be </a:t>
            </a:r>
            <a:r>
              <a:rPr lang="en-US" dirty="0" smtClean="0">
                <a:latin typeface="Helvetica Neue" charset="0"/>
                <a:ea typeface="ヒラギノ角ゴ ProN W3" charset="0"/>
                <a:cs typeface="ヒラギノ角ゴ ProN W3" charset="0"/>
              </a:rPr>
              <a:t>used</a:t>
            </a:r>
            <a:endParaRPr lang="en-US" dirty="0">
              <a:latin typeface="Helvetica Neue" charset="0"/>
              <a:ea typeface="ヒラギノ角ゴ ProN W3" charset="0"/>
              <a:cs typeface="ヒラギノ角ゴ ProN W3" charset="0"/>
            </a:endParaRPr>
          </a:p>
          <a:p>
            <a:pPr lvl="1"/>
            <a:r>
              <a:rPr lang="en-US" dirty="0">
                <a:latin typeface="Helvetica Neue" charset="0"/>
                <a:ea typeface="ヒラギノ角ゴ ProN W3" charset="0"/>
                <a:cs typeface="ヒラギノ角ゴ ProN W3" charset="0"/>
              </a:rPr>
              <a:t>Data users must not violate restrictions on data they use</a:t>
            </a:r>
          </a:p>
          <a:p>
            <a:r>
              <a:rPr lang="en-US" dirty="0" smtClean="0">
                <a:latin typeface="Helvetica Neue" charset="0"/>
                <a:ea typeface="ヒラギノ角ゴ ProN W3" charset="0"/>
                <a:cs typeface="ヒラギノ角ゴ ProN W3" charset="0"/>
              </a:rPr>
              <a:t>Restrictions </a:t>
            </a:r>
            <a:r>
              <a:rPr lang="en-US" dirty="0">
                <a:latin typeface="Helvetica Neue" charset="0"/>
                <a:ea typeface="ヒラギノ角ゴ ProN W3" charset="0"/>
                <a:cs typeface="ヒラギノ角ゴ ProN W3" charset="0"/>
              </a:rPr>
              <a:t>may be placed on data for various </a:t>
            </a:r>
            <a:r>
              <a:rPr lang="en-US" dirty="0" smtClean="0">
                <a:latin typeface="Helvetica Neue" charset="0"/>
                <a:ea typeface="ヒラギノ角ゴ ProN W3" charset="0"/>
                <a:cs typeface="ヒラギノ角ゴ ProN W3" charset="0"/>
              </a:rPr>
              <a:t>reasons</a:t>
            </a:r>
          </a:p>
          <a:p>
            <a:pPr lvl="1"/>
            <a:r>
              <a:rPr lang="en-US" dirty="0">
                <a:latin typeface="Helvetica Neue" charset="0"/>
                <a:ea typeface="ヒラギノ角ゴ ProN W3" charset="0"/>
                <a:cs typeface="ヒラギノ角ゴ ProN W3" charset="0"/>
              </a:rPr>
              <a:t>M</a:t>
            </a:r>
            <a:r>
              <a:rPr lang="en-US" dirty="0" smtClean="0">
                <a:latin typeface="Helvetica Neue" charset="0"/>
                <a:ea typeface="ヒラギノ角ゴ ProN W3" charset="0"/>
                <a:cs typeface="ヒラギノ角ゴ ProN W3" charset="0"/>
              </a:rPr>
              <a:t>ay </a:t>
            </a:r>
            <a:r>
              <a:rPr lang="en-US" dirty="0">
                <a:latin typeface="Helvetica Neue" charset="0"/>
                <a:ea typeface="ヒラギノ角ゴ ProN W3" charset="0"/>
                <a:cs typeface="ヒラギノ角ゴ ProN W3" charset="0"/>
              </a:rPr>
              <a:t>be permanent or </a:t>
            </a:r>
            <a:r>
              <a:rPr lang="en-US" dirty="0" smtClean="0">
                <a:latin typeface="Helvetica Neue" charset="0"/>
                <a:ea typeface="ヒラギノ角ゴ ProN W3" charset="0"/>
                <a:cs typeface="ヒラギノ角ゴ ProN W3" charset="0"/>
              </a:rPr>
              <a:t>temporary restrictions</a:t>
            </a:r>
            <a:endParaRPr lang="en-US" dirty="0">
              <a:latin typeface="Helvetica Neue" charset="0"/>
              <a:ea typeface="ヒラギノ角ゴ ProN W3" charset="0"/>
              <a:cs typeface="ヒラギノ角ゴ ProN W3" charset="0"/>
            </a:endParaRPr>
          </a:p>
          <a:p>
            <a:pPr lvl="1"/>
            <a:r>
              <a:rPr lang="en-US" dirty="0" smtClean="0">
                <a:latin typeface="Helvetica Neue" charset="0"/>
                <a:ea typeface="ヒラギノ角ゴ ProN W3" charset="0"/>
                <a:cs typeface="ヒラギノ角ゴ ProN W3" charset="0"/>
              </a:rPr>
              <a:t>Need to recognize restrictions </a:t>
            </a:r>
            <a:r>
              <a:rPr lang="en-US" dirty="0">
                <a:latin typeface="Helvetica Neue" charset="0"/>
                <a:ea typeface="ヒラギノ角ゴ ProN W3" charset="0"/>
                <a:cs typeface="ヒラギノ角ゴ ProN W3" charset="0"/>
              </a:rPr>
              <a:t>on </a:t>
            </a:r>
            <a:r>
              <a:rPr lang="en-US" dirty="0" smtClean="0">
                <a:latin typeface="Helvetica Neue" charset="0"/>
                <a:ea typeface="ヒラギノ角ゴ ProN W3" charset="0"/>
                <a:cs typeface="ヒラギノ角ゴ ProN W3" charset="0"/>
              </a:rPr>
              <a:t>data products </a:t>
            </a:r>
            <a:r>
              <a:rPr lang="en-US" dirty="0">
                <a:latin typeface="Helvetica Neue" charset="0"/>
                <a:ea typeface="ヒラギノ角ゴ ProN W3" charset="0"/>
                <a:cs typeface="ヒラギノ角ゴ ProN W3" charset="0"/>
              </a:rPr>
              <a:t>and services </a:t>
            </a:r>
            <a:r>
              <a:rPr lang="en-US" dirty="0" smtClean="0">
                <a:latin typeface="Helvetica Neue" charset="0"/>
                <a:ea typeface="ヒラギノ角ゴ ProN W3" charset="0"/>
                <a:cs typeface="ヒラギノ角ゴ ProN W3" charset="0"/>
              </a:rPr>
              <a:t>used</a:t>
            </a:r>
            <a:endParaRPr lang="en-US" dirty="0">
              <a:latin typeface="Helvetica Neue" charset="0"/>
              <a:ea typeface="ヒラギノ角ゴ ProN W3" charset="0"/>
              <a:cs typeface="ヒラギノ角ゴ ProN W3" charset="0"/>
            </a:endParaRPr>
          </a:p>
          <a:p>
            <a:r>
              <a:rPr lang="en-US" dirty="0" smtClean="0">
                <a:latin typeface="Helvetica Neue" charset="0"/>
                <a:ea typeface="ヒラギノ角ゴ ProN W3" charset="0"/>
                <a:cs typeface="ヒラギノ角ゴ ProN W3" charset="0"/>
              </a:rPr>
              <a:t>Creators, users, and managers </a:t>
            </a:r>
            <a:r>
              <a:rPr lang="en-US" dirty="0">
                <a:latin typeface="Helvetica Neue" charset="0"/>
                <a:ea typeface="ヒラギノ角ゴ ProN W3" charset="0"/>
                <a:cs typeface="ヒラギノ角ゴ ProN W3" charset="0"/>
              </a:rPr>
              <a:t>must </a:t>
            </a:r>
            <a:r>
              <a:rPr lang="en-US" dirty="0" smtClean="0">
                <a:latin typeface="Helvetica Neue" charset="0"/>
                <a:ea typeface="ヒラギノ角ゴ ProN W3" charset="0"/>
                <a:cs typeface="ヒラギノ角ゴ ProN W3" charset="0"/>
              </a:rPr>
              <a:t>protect </a:t>
            </a:r>
            <a:r>
              <a:rPr lang="en-US" dirty="0">
                <a:latin typeface="Helvetica Neue" charset="0"/>
                <a:ea typeface="ヒラギノ角ゴ ProN W3" charset="0"/>
                <a:cs typeface="ヒラギノ角ゴ ProN W3" charset="0"/>
              </a:rPr>
              <a:t>restricted </a:t>
            </a:r>
            <a:r>
              <a:rPr lang="en-US" dirty="0" smtClean="0">
                <a:latin typeface="Helvetica Neue" charset="0"/>
                <a:ea typeface="ヒラギノ角ゴ ProN W3" charset="0"/>
                <a:cs typeface="ヒラギノ角ゴ ProN W3" charset="0"/>
              </a:rPr>
              <a:t>data</a:t>
            </a:r>
          </a:p>
          <a:p>
            <a:pPr lvl="1"/>
            <a:r>
              <a:rPr lang="en-US" dirty="0" smtClean="0">
                <a:latin typeface="Helvetica Neue" charset="0"/>
                <a:ea typeface="ヒラギノ角ゴ ProN W3" charset="0"/>
                <a:cs typeface="ヒラギノ角ゴ ProN W3" charset="0"/>
              </a:rPr>
              <a:t>Cannot be shared with </a:t>
            </a:r>
            <a:r>
              <a:rPr lang="en-US" dirty="0">
                <a:latin typeface="Helvetica Neue" charset="0"/>
                <a:ea typeface="ヒラギノ角ゴ ProN W3" charset="0"/>
                <a:cs typeface="ヒラギノ角ゴ ProN W3" charset="0"/>
              </a:rPr>
              <a:t>unauthorized persons</a:t>
            </a:r>
            <a:r>
              <a:rPr lang="en-US" dirty="0" smtClean="0">
                <a:latin typeface="Helvetica Neue" charset="0"/>
                <a:ea typeface="ヒラギノ角ゴ ProN W3" charset="0"/>
                <a:cs typeface="ヒラギノ角ゴ ProN W3" charset="0"/>
              </a:rPr>
              <a:t>.</a:t>
            </a:r>
            <a:endParaRPr lang="en-US" dirty="0">
              <a:latin typeface="Helvetica Neue" charset="0"/>
              <a:ea typeface="ヒラギノ角ゴ ProN W3" charset="0"/>
              <a:cs typeface="ヒラギノ角ゴ ProN W3" charset="0"/>
            </a:endParaRPr>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a:latin typeface="Helvetica Neue Light" charset="0"/>
                <a:ea typeface="ヒラギノ角ゴ ProN W3" charset="0"/>
                <a:cs typeface="ヒラギノ角ゴ ProN W3" charset="0"/>
              </a:rPr>
              <a:t>Relevance </a:t>
            </a:r>
            <a:r>
              <a:rPr lang="en-US" dirty="0" smtClean="0">
                <a:latin typeface="Helvetica Neue Light" charset="0"/>
                <a:ea typeface="ヒラギノ角ゴ ProN W3" charset="0"/>
                <a:cs typeface="ヒラギノ角ゴ ProN W3" charset="0"/>
              </a:rPr>
              <a:t>to data management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743200"/>
            <a:ext cx="11861800" cy="5486400"/>
          </a:xfrm>
        </p:spPr>
        <p:txBody>
          <a:bodyPr/>
          <a:lstStyle/>
          <a:p>
            <a:r>
              <a:rPr lang="en-US" dirty="0"/>
              <a:t>D</a:t>
            </a:r>
            <a:r>
              <a:rPr lang="en-US" dirty="0" smtClean="0"/>
              <a:t>ata are restricted to </a:t>
            </a:r>
            <a:r>
              <a:rPr lang="en-US" dirty="0"/>
              <a:t>protect individuals or </a:t>
            </a:r>
            <a:r>
              <a:rPr lang="en-US" dirty="0" smtClean="0"/>
              <a:t>interests</a:t>
            </a:r>
            <a:endParaRPr lang="en-US" dirty="0"/>
          </a:p>
          <a:p>
            <a:pPr lvl="1">
              <a:buFont typeface="Helvetica Neue"/>
              <a:buChar char="•"/>
            </a:pPr>
            <a:r>
              <a:rPr lang="en-US" sz="2600" dirty="0">
                <a:sym typeface="Helvetica Neue"/>
              </a:rPr>
              <a:t>Intellectual property rights or licensing restrictions may apply</a:t>
            </a:r>
          </a:p>
          <a:p>
            <a:pPr lvl="1">
              <a:buFont typeface="Helvetica Neue"/>
              <a:buChar char="•"/>
            </a:pPr>
            <a:r>
              <a:rPr lang="en-US" sz="2600" dirty="0">
                <a:sym typeface="Helvetica Neue"/>
              </a:rPr>
              <a:t>Laws, regulations, or policies may restrict access to some data</a:t>
            </a:r>
          </a:p>
          <a:p>
            <a:pPr lvl="1">
              <a:buFont typeface="Helvetica Neue"/>
              <a:buChar char="•"/>
            </a:pPr>
            <a:r>
              <a:rPr lang="en-US" sz="2600" dirty="0">
                <a:sym typeface="Helvetica Neue"/>
              </a:rPr>
              <a:t>Security – Information about locations or property may be restricted</a:t>
            </a:r>
          </a:p>
          <a:p>
            <a:pPr lvl="1">
              <a:buFont typeface="Helvetica Neue"/>
              <a:buChar char="•"/>
            </a:pPr>
            <a:r>
              <a:rPr lang="en-US" sz="2600" dirty="0">
                <a:sym typeface="Helvetica Neue"/>
              </a:rPr>
              <a:t>Confidentiality – Information about individuals </a:t>
            </a:r>
            <a:r>
              <a:rPr lang="en-US" sz="2600" dirty="0" smtClean="0">
                <a:sym typeface="Helvetica Neue"/>
              </a:rPr>
              <a:t>(human research subjects)</a:t>
            </a:r>
            <a:endParaRPr lang="en-US" sz="2600" dirty="0">
              <a:sym typeface="Helvetica Neue"/>
            </a:endParaRPr>
          </a:p>
          <a:p>
            <a:pPr lvl="1">
              <a:buFont typeface="Helvetica Neue"/>
              <a:buChar char="•"/>
            </a:pPr>
            <a:r>
              <a:rPr lang="en-US" sz="2600" dirty="0">
                <a:sym typeface="Helvetica Neue"/>
              </a:rPr>
              <a:t>Environmental Protection – Information about locations or inhabitants may be restricted (endangered species</a:t>
            </a:r>
            <a:r>
              <a:rPr lang="en-US" sz="2600" dirty="0" smtClean="0">
                <a:sym typeface="Helvetica Neue"/>
              </a:rPr>
              <a:t>)</a:t>
            </a:r>
            <a:endParaRPr lang="en-US" sz="2600" dirty="0">
              <a:sym typeface="Helvetica Neue"/>
            </a:endParaRPr>
          </a:p>
          <a:p>
            <a:r>
              <a:rPr lang="en-US" dirty="0" smtClean="0"/>
              <a:t>Do not violate </a:t>
            </a:r>
            <a:r>
              <a:rPr lang="en-US" dirty="0"/>
              <a:t>restrictions </a:t>
            </a:r>
            <a:r>
              <a:rPr lang="en-US" dirty="0" smtClean="0"/>
              <a:t>placed </a:t>
            </a:r>
            <a:r>
              <a:rPr lang="en-US" dirty="0"/>
              <a:t>on </a:t>
            </a:r>
            <a:r>
              <a:rPr lang="en-US" dirty="0" smtClean="0"/>
              <a:t>data</a:t>
            </a:r>
          </a:p>
          <a:p>
            <a:pPr lvl="1">
              <a:buFont typeface="Helvetica Neue"/>
              <a:buChar char="•"/>
            </a:pPr>
            <a:r>
              <a:rPr lang="en-US" sz="2600" dirty="0" smtClean="0"/>
              <a:t>Ethical and responsible </a:t>
            </a:r>
            <a:r>
              <a:rPr lang="en-US" sz="2600" dirty="0"/>
              <a:t>research </a:t>
            </a:r>
            <a:r>
              <a:rPr lang="en-US" sz="2600" dirty="0" smtClean="0"/>
              <a:t>conduct</a:t>
            </a:r>
          </a:p>
          <a:p>
            <a:pPr lvl="1">
              <a:buFont typeface="Helvetica Neue"/>
              <a:buChar char="•"/>
            </a:pPr>
            <a:r>
              <a:rPr lang="en-US" sz="2600" dirty="0" smtClean="0"/>
              <a:t>Civil </a:t>
            </a:r>
            <a:r>
              <a:rPr lang="en-US" sz="2600" dirty="0"/>
              <a:t>or criminal penalties (fines, loss of privileges, or incarceration) </a:t>
            </a:r>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What restrictions are needed for data?</a:t>
            </a:r>
            <a:endParaRPr lang="en-US" dirty="0">
              <a:latin typeface="Helvetica Neue Light" charset="0"/>
              <a:ea typeface="ヒラギノ角ゴ ProN W3" charset="0"/>
              <a:cs typeface="ヒラギノ角ゴ ProN W3" charset="0"/>
            </a:endParaRPr>
          </a:p>
        </p:txBody>
      </p:sp>
      <p:sp>
        <p:nvSpPr>
          <p:cNvPr id="25602" name="Content Placeholder 2"/>
          <p:cNvSpPr>
            <a:spLocks noGrp="1"/>
          </p:cNvSpPr>
          <p:nvPr>
            <p:ph idx="1"/>
          </p:nvPr>
        </p:nvSpPr>
        <p:spPr>
          <a:xfrm>
            <a:off x="1778000" y="2743200"/>
            <a:ext cx="10439400" cy="5219700"/>
          </a:xfrm>
        </p:spPr>
        <p:txBody>
          <a:bodyPr/>
          <a:lstStyle/>
          <a:p>
            <a:r>
              <a:rPr lang="en-US" sz="2800" dirty="0"/>
              <a:t>Access and use </a:t>
            </a:r>
          </a:p>
          <a:p>
            <a:pPr lvl="1"/>
            <a:r>
              <a:rPr lang="en-US" sz="2400" dirty="0" smtClean="0"/>
              <a:t>Limit </a:t>
            </a:r>
            <a:r>
              <a:rPr lang="en-US" sz="2400" dirty="0"/>
              <a:t>who may </a:t>
            </a:r>
            <a:r>
              <a:rPr lang="en-US" sz="2400" dirty="0" smtClean="0"/>
              <a:t>access data </a:t>
            </a:r>
            <a:r>
              <a:rPr lang="en-US" sz="2400" dirty="0"/>
              <a:t>or how </a:t>
            </a:r>
            <a:r>
              <a:rPr lang="en-US" sz="2400" dirty="0" smtClean="0"/>
              <a:t>they are used (authorized users)</a:t>
            </a:r>
            <a:endParaRPr lang="en-US" sz="2400" dirty="0"/>
          </a:p>
          <a:p>
            <a:pPr lvl="1"/>
            <a:r>
              <a:rPr lang="en-US" sz="2400" dirty="0" smtClean="0"/>
              <a:t>Authorize use only </a:t>
            </a:r>
            <a:r>
              <a:rPr lang="en-US" sz="2400" dirty="0"/>
              <a:t>for specific purposes, such as </a:t>
            </a:r>
            <a:r>
              <a:rPr lang="en-US" sz="2400" dirty="0" smtClean="0"/>
              <a:t>education</a:t>
            </a:r>
            <a:endParaRPr lang="en-US" sz="2400" dirty="0"/>
          </a:p>
          <a:p>
            <a:pPr lvl="1"/>
            <a:r>
              <a:rPr lang="en-US" sz="2400" dirty="0"/>
              <a:t>L</a:t>
            </a:r>
            <a:r>
              <a:rPr lang="en-US" sz="2400" dirty="0" smtClean="0"/>
              <a:t>imit </a:t>
            </a:r>
            <a:r>
              <a:rPr lang="en-US" sz="2400" dirty="0"/>
              <a:t>whether </a:t>
            </a:r>
            <a:r>
              <a:rPr lang="en-US" sz="2400" dirty="0" smtClean="0"/>
              <a:t>data </a:t>
            </a:r>
            <a:r>
              <a:rPr lang="en-US" sz="2400" dirty="0"/>
              <a:t>may be used </a:t>
            </a:r>
            <a:r>
              <a:rPr lang="en-US" sz="2400" dirty="0" smtClean="0"/>
              <a:t>in new </a:t>
            </a:r>
            <a:r>
              <a:rPr lang="en-US" sz="2400" dirty="0"/>
              <a:t>products or </a:t>
            </a:r>
            <a:r>
              <a:rPr lang="en-US" sz="2400" dirty="0" smtClean="0"/>
              <a:t>services</a:t>
            </a:r>
            <a:endParaRPr lang="en-US" sz="2400" dirty="0"/>
          </a:p>
          <a:p>
            <a:pPr lvl="1"/>
            <a:r>
              <a:rPr lang="en-US" sz="2400" dirty="0"/>
              <a:t>Modifications or derivations of </a:t>
            </a:r>
            <a:r>
              <a:rPr lang="en-US" sz="2400" dirty="0" smtClean="0"/>
              <a:t>data </a:t>
            </a:r>
            <a:r>
              <a:rPr lang="en-US" sz="2400" dirty="0"/>
              <a:t>may be </a:t>
            </a:r>
            <a:r>
              <a:rPr lang="en-US" sz="2400" dirty="0" smtClean="0"/>
              <a:t>prohibited</a:t>
            </a:r>
            <a:endParaRPr lang="en-US" sz="2400" dirty="0"/>
          </a:p>
          <a:p>
            <a:r>
              <a:rPr lang="en-US" sz="2800" dirty="0"/>
              <a:t>Dissemination and copies</a:t>
            </a:r>
          </a:p>
          <a:p>
            <a:pPr lvl="1"/>
            <a:r>
              <a:rPr lang="en-US" sz="2400" dirty="0" smtClean="0"/>
              <a:t>May </a:t>
            </a:r>
            <a:r>
              <a:rPr lang="en-US" sz="2400" dirty="0"/>
              <a:t>not be authorized to re-distribute </a:t>
            </a:r>
            <a:r>
              <a:rPr lang="en-US" sz="2400" dirty="0" smtClean="0"/>
              <a:t>or copy data</a:t>
            </a:r>
          </a:p>
          <a:p>
            <a:pPr lvl="1"/>
            <a:r>
              <a:rPr lang="en-US" sz="2400" dirty="0" smtClean="0"/>
              <a:t>Limit distribution to </a:t>
            </a:r>
            <a:r>
              <a:rPr lang="en-US" sz="2400" dirty="0"/>
              <a:t>a specific location or </a:t>
            </a:r>
            <a:r>
              <a:rPr lang="en-US" sz="2400" dirty="0" smtClean="0"/>
              <a:t>service</a:t>
            </a:r>
            <a:endParaRPr lang="en-US" sz="2400" dirty="0"/>
          </a:p>
          <a:p>
            <a:pPr lvl="1"/>
            <a:r>
              <a:rPr lang="en-US" sz="2400" dirty="0" smtClean="0"/>
              <a:t>Limit distribution to </a:t>
            </a:r>
            <a:r>
              <a:rPr lang="en-US" sz="2400" dirty="0"/>
              <a:t>a specific time period, </a:t>
            </a:r>
            <a:r>
              <a:rPr lang="en-US" sz="2400" dirty="0" smtClean="0"/>
              <a:t>possibly in </a:t>
            </a:r>
            <a:r>
              <a:rPr lang="en-US" sz="2400" dirty="0"/>
              <a:t>the </a:t>
            </a:r>
            <a:r>
              <a:rPr lang="en-US" sz="2400" dirty="0" smtClean="0"/>
              <a:t>future</a:t>
            </a:r>
            <a:endParaRPr lang="en-US" sz="2400" dirty="0"/>
          </a:p>
          <a:p>
            <a:pPr lvl="1"/>
            <a:r>
              <a:rPr lang="en-US" sz="2400" dirty="0"/>
              <a:t>M</a:t>
            </a:r>
            <a:r>
              <a:rPr lang="en-US" sz="2400" dirty="0" smtClean="0"/>
              <a:t>ay </a:t>
            </a:r>
            <a:r>
              <a:rPr lang="en-US" sz="2400" dirty="0"/>
              <a:t>apply to </a:t>
            </a:r>
            <a:r>
              <a:rPr lang="en-US" sz="2400" dirty="0" smtClean="0"/>
              <a:t>any products </a:t>
            </a:r>
            <a:r>
              <a:rPr lang="en-US" sz="2400" dirty="0"/>
              <a:t>created from </a:t>
            </a:r>
            <a:r>
              <a:rPr lang="en-US" sz="2400" dirty="0" smtClean="0"/>
              <a:t>data</a:t>
            </a:r>
            <a:endParaRPr lang="en-US" sz="2400" dirty="0"/>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t>How to handle restricted data</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71500" y="2324100"/>
            <a:ext cx="11861800" cy="6515100"/>
          </a:xfrm>
        </p:spPr>
        <p:txBody>
          <a:bodyPr/>
          <a:lstStyle/>
          <a:p>
            <a:pPr marL="266700" lvl="1"/>
            <a:r>
              <a:rPr lang="en-US" sz="3400" dirty="0"/>
              <a:t>I</a:t>
            </a:r>
            <a:r>
              <a:rPr lang="en-US" sz="3400" dirty="0" smtClean="0"/>
              <a:t>f </a:t>
            </a:r>
            <a:r>
              <a:rPr lang="en-US" sz="3400" dirty="0"/>
              <a:t>restricted data are obtained </a:t>
            </a:r>
          </a:p>
          <a:p>
            <a:pPr lvl="1"/>
            <a:r>
              <a:rPr lang="en-US" dirty="0" smtClean="0"/>
              <a:t>Identify </a:t>
            </a:r>
            <a:r>
              <a:rPr lang="en-US" dirty="0"/>
              <a:t>data that must be </a:t>
            </a:r>
            <a:r>
              <a:rPr lang="en-US" dirty="0" smtClean="0"/>
              <a:t>restricted</a:t>
            </a:r>
            <a:endParaRPr lang="en-US" dirty="0"/>
          </a:p>
          <a:p>
            <a:pPr lvl="1"/>
            <a:r>
              <a:rPr lang="en-US" dirty="0"/>
              <a:t>Label data as </a:t>
            </a:r>
            <a:r>
              <a:rPr lang="en-US" dirty="0" smtClean="0"/>
              <a:t>restricted</a:t>
            </a:r>
            <a:endParaRPr lang="en-US" dirty="0"/>
          </a:p>
          <a:p>
            <a:pPr lvl="1"/>
            <a:r>
              <a:rPr lang="en-US" dirty="0"/>
              <a:t>Store data in secure </a:t>
            </a:r>
            <a:r>
              <a:rPr lang="en-US" dirty="0" smtClean="0"/>
              <a:t>facilities</a:t>
            </a:r>
          </a:p>
          <a:p>
            <a:pPr lvl="1"/>
            <a:r>
              <a:rPr lang="en-US" dirty="0" smtClean="0"/>
              <a:t>Transport </a:t>
            </a:r>
            <a:r>
              <a:rPr lang="en-US" dirty="0"/>
              <a:t>data using secure </a:t>
            </a:r>
            <a:r>
              <a:rPr lang="en-US" dirty="0" smtClean="0"/>
              <a:t>means</a:t>
            </a:r>
            <a:endParaRPr lang="en-US" dirty="0"/>
          </a:p>
          <a:p>
            <a:r>
              <a:rPr lang="en-US" dirty="0" smtClean="0"/>
              <a:t>Include </a:t>
            </a:r>
            <a:r>
              <a:rPr lang="en-US" dirty="0"/>
              <a:t>with </a:t>
            </a:r>
            <a:r>
              <a:rPr lang="en-US" dirty="0" smtClean="0"/>
              <a:t>data a description of restrictions</a:t>
            </a:r>
          </a:p>
          <a:p>
            <a:pPr lvl="1"/>
            <a:r>
              <a:rPr lang="en-US" dirty="0"/>
              <a:t>C</a:t>
            </a:r>
            <a:r>
              <a:rPr lang="en-US" dirty="0" smtClean="0"/>
              <a:t>onditions for restrictions and </a:t>
            </a:r>
            <a:r>
              <a:rPr lang="en-US" dirty="0"/>
              <a:t>acceptable </a:t>
            </a:r>
            <a:r>
              <a:rPr lang="en-US" dirty="0" smtClean="0"/>
              <a:t>uses</a:t>
            </a:r>
            <a:endParaRPr lang="en-US" dirty="0"/>
          </a:p>
          <a:p>
            <a:r>
              <a:rPr lang="en-US" dirty="0" smtClean="0"/>
              <a:t>Plan </a:t>
            </a:r>
            <a:r>
              <a:rPr lang="en-US" dirty="0"/>
              <a:t>infrastructure and </a:t>
            </a:r>
            <a:r>
              <a:rPr lang="en-US" dirty="0" smtClean="0"/>
              <a:t>procedures for restricted data</a:t>
            </a:r>
          </a:p>
          <a:p>
            <a:pPr lvl="1"/>
            <a:r>
              <a:rPr lang="en-US" dirty="0" smtClean="0"/>
              <a:t>Work with an archive to plan for storing</a:t>
            </a:r>
            <a:r>
              <a:rPr lang="en-US" dirty="0"/>
              <a:t>, managing, disseminating, accessing, copying, transmitting, and </a:t>
            </a:r>
            <a:r>
              <a:rPr lang="en-US" dirty="0" smtClean="0"/>
              <a:t>using restricted data</a:t>
            </a:r>
            <a:endParaRPr lang="en-US" dirty="0"/>
          </a:p>
          <a:p>
            <a:r>
              <a:rPr lang="en-US" dirty="0" smtClean="0"/>
              <a:t>Improve understanding </a:t>
            </a:r>
            <a:r>
              <a:rPr lang="en-US" dirty="0"/>
              <a:t>on </a:t>
            </a:r>
            <a:r>
              <a:rPr lang="en-US" dirty="0" smtClean="0"/>
              <a:t>protecting restricted data</a:t>
            </a:r>
          </a:p>
          <a:p>
            <a:pPr lvl="1"/>
            <a:r>
              <a:rPr lang="en-US" dirty="0" smtClean="0">
                <a:latin typeface="Helvetica Neue" charset="0"/>
                <a:ea typeface="ヒラギノ角ゴ ProN W3" charset="0"/>
                <a:cs typeface="ヒラギノ角ゴ ProN W3" charset="0"/>
              </a:rPr>
              <a:t> Continue to learn about techniques for handling restricted data</a:t>
            </a:r>
            <a:endParaRPr lang="en-US" dirty="0">
              <a:latin typeface="Helvetica Neue" charset="0"/>
              <a:ea typeface="ヒラギノ角ゴ ProN W3" charset="0"/>
              <a:cs typeface="ヒラギノ角ゴ ProN W3"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2400" y="2286000"/>
            <a:ext cx="2286000" cy="2888074"/>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571500" y="584200"/>
            <a:ext cx="12026900" cy="1397000"/>
          </a:xfrm>
        </p:spPr>
        <p:txBody>
          <a:bodyPr/>
          <a:lstStyle/>
          <a:p>
            <a:r>
              <a:rPr lang="en-US" dirty="0" smtClean="0"/>
              <a:t>How to share or redistribute restricted data</a:t>
            </a:r>
            <a:endParaRPr lang="en-US" dirty="0">
              <a:latin typeface="Helvetica Neue Light" charset="0"/>
              <a:ea typeface="ヒラギノ角ゴ ProN W3" charset="0"/>
              <a:cs typeface="ヒラギノ角ゴ ProN W3" charset="0"/>
            </a:endParaRPr>
          </a:p>
        </p:txBody>
      </p:sp>
      <p:sp>
        <p:nvSpPr>
          <p:cNvPr id="23554" name="Content Placeholder 2"/>
          <p:cNvSpPr>
            <a:spLocks noGrp="1"/>
          </p:cNvSpPr>
          <p:nvPr>
            <p:ph idx="1"/>
          </p:nvPr>
        </p:nvSpPr>
        <p:spPr>
          <a:xfrm>
            <a:off x="558800" y="2819400"/>
            <a:ext cx="11861800" cy="5181600"/>
          </a:xfrm>
        </p:spPr>
        <p:txBody>
          <a:bodyPr/>
          <a:lstStyle/>
          <a:p>
            <a:r>
              <a:rPr lang="en-US" sz="3200" dirty="0"/>
              <a:t>Review or establish organizational policies on restricted data</a:t>
            </a:r>
          </a:p>
          <a:p>
            <a:pPr lvl="1"/>
            <a:r>
              <a:rPr lang="en-US" sz="2600" dirty="0"/>
              <a:t>Identify conditions </a:t>
            </a:r>
            <a:r>
              <a:rPr lang="en-US" sz="2600" dirty="0" smtClean="0"/>
              <a:t>for distributing or sharing restricted data</a:t>
            </a:r>
            <a:endParaRPr lang="en-US" sz="2600" dirty="0"/>
          </a:p>
          <a:p>
            <a:r>
              <a:rPr lang="en-US" sz="3200" dirty="0" smtClean="0"/>
              <a:t>Distribute in a way </a:t>
            </a:r>
            <a:r>
              <a:rPr lang="en-US" sz="3200" dirty="0"/>
              <a:t>that does not violate </a:t>
            </a:r>
            <a:r>
              <a:rPr lang="en-US" sz="3200" dirty="0" smtClean="0"/>
              <a:t>restrictions  </a:t>
            </a:r>
            <a:endParaRPr lang="en-US" sz="3200" dirty="0"/>
          </a:p>
          <a:p>
            <a:pPr marL="711200" lvl="2"/>
            <a:r>
              <a:rPr lang="en-US" dirty="0"/>
              <a:t>Create a </a:t>
            </a:r>
            <a:r>
              <a:rPr lang="en-US" dirty="0" smtClean="0"/>
              <a:t>plan for distribution and sharing data that </a:t>
            </a:r>
            <a:r>
              <a:rPr lang="en-US" dirty="0"/>
              <a:t>complies with </a:t>
            </a:r>
            <a:r>
              <a:rPr lang="en-US" dirty="0" smtClean="0"/>
              <a:t>restrictions </a:t>
            </a:r>
            <a:endParaRPr lang="en-US" dirty="0"/>
          </a:p>
          <a:p>
            <a:pPr marL="711200" lvl="2"/>
            <a:r>
              <a:rPr lang="en-US" dirty="0"/>
              <a:t>Request approval from authorities for data dissemination </a:t>
            </a:r>
            <a:r>
              <a:rPr lang="en-US" dirty="0" smtClean="0"/>
              <a:t>plan</a:t>
            </a:r>
            <a:endParaRPr lang="en-US" dirty="0"/>
          </a:p>
          <a:p>
            <a:pPr marL="711200" lvl="2"/>
            <a:r>
              <a:rPr lang="en-US" dirty="0"/>
              <a:t>Disseminate data in accordance with data dissemination </a:t>
            </a:r>
            <a:r>
              <a:rPr lang="en-US" dirty="0" smtClean="0"/>
              <a:t>plan</a:t>
            </a:r>
            <a:endParaRPr lang="en-US" dirty="0"/>
          </a:p>
          <a:p>
            <a:pPr marL="266700" lvl="1"/>
            <a:r>
              <a:rPr lang="en-US" sz="3200" dirty="0"/>
              <a:t>Monitor </a:t>
            </a:r>
            <a:r>
              <a:rPr lang="en-US" sz="3200" dirty="0" smtClean="0"/>
              <a:t>any distribution of restricted data </a:t>
            </a:r>
          </a:p>
          <a:p>
            <a:pPr marL="711200" lvl="2"/>
            <a:r>
              <a:rPr lang="en-US" dirty="0"/>
              <a:t>E</a:t>
            </a:r>
            <a:r>
              <a:rPr lang="en-US" dirty="0" smtClean="0"/>
              <a:t>nsure complete compliance </a:t>
            </a:r>
            <a:r>
              <a:rPr lang="en-US" dirty="0"/>
              <a:t>with all restrictions on </a:t>
            </a:r>
            <a:r>
              <a:rPr lang="en-US" dirty="0" smtClean="0"/>
              <a:t>data</a:t>
            </a:r>
            <a:endParaRPr lang="en-US" dirty="0"/>
          </a:p>
          <a:p>
            <a:pPr marL="711200" lvl="2"/>
            <a:r>
              <a:rPr lang="en-US" dirty="0"/>
              <a:t>Cease dissemination if restrictions on data are </a:t>
            </a:r>
            <a:r>
              <a:rPr lang="en-US" dirty="0" smtClean="0"/>
              <a:t>violated</a:t>
            </a:r>
          </a:p>
          <a:p>
            <a:pPr marL="711200" lvl="2"/>
            <a:r>
              <a:rPr lang="en-US" dirty="0"/>
              <a:t>I</a:t>
            </a:r>
            <a:r>
              <a:rPr lang="en-US" dirty="0" smtClean="0"/>
              <a:t>mmediately </a:t>
            </a:r>
            <a:r>
              <a:rPr lang="en-US" dirty="0"/>
              <a:t>report any violations to </a:t>
            </a:r>
            <a:r>
              <a:rPr lang="en-US" dirty="0" smtClean="0"/>
              <a:t>authorities</a:t>
            </a:r>
            <a:endParaRPr lang="en-US" dirty="0">
              <a:latin typeface="Helvetica Neue" charset="0"/>
              <a:ea typeface="ヒラギノ角ゴ ProN W3" charset="0"/>
              <a:cs typeface="ヒラギノ角ゴ ProN W3" charset="0"/>
            </a:endParaRPr>
          </a:p>
        </p:txBody>
      </p:sp>
    </p:spTree>
    <p:extLst>
      <p:ext uri="{BB962C8B-B14F-4D97-AF65-F5344CB8AC3E}">
        <p14:creationId xmlns:p14="http://schemas.microsoft.com/office/powerpoint/2010/main" val="151183492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35000" y="584200"/>
            <a:ext cx="11658600" cy="1397000"/>
          </a:xfrm>
        </p:spPr>
        <p:txBody>
          <a:bodyPr/>
          <a:lstStyle/>
          <a:p>
            <a:r>
              <a:rPr lang="en-US" dirty="0" smtClean="0"/>
              <a:t>How do archives handle data restrictions?</a:t>
            </a:r>
            <a:endParaRPr lang="en-US" dirty="0">
              <a:latin typeface="Helvetica Neue Light" charset="0"/>
              <a:ea typeface="ヒラギノ角ゴ ProN W3" charset="0"/>
              <a:cs typeface="ヒラギノ角ゴ ProN W3" charset="0"/>
            </a:endParaRPr>
          </a:p>
        </p:txBody>
      </p:sp>
      <p:sp>
        <p:nvSpPr>
          <p:cNvPr id="25602" name="Content Placeholder 2"/>
          <p:cNvSpPr>
            <a:spLocks noGrp="1"/>
          </p:cNvSpPr>
          <p:nvPr>
            <p:ph idx="1"/>
          </p:nvPr>
        </p:nvSpPr>
        <p:spPr/>
        <p:txBody>
          <a:bodyPr/>
          <a:lstStyle/>
          <a:p>
            <a:r>
              <a:rPr lang="en-US" sz="3200" dirty="0"/>
              <a:t>Limit access to authorized individuals or roles</a:t>
            </a:r>
          </a:p>
          <a:p>
            <a:pPr lvl="1"/>
            <a:r>
              <a:rPr lang="en-US" sz="2400" dirty="0"/>
              <a:t>Enable access within a facility only accessible by authorized </a:t>
            </a:r>
            <a:r>
              <a:rPr lang="en-US" sz="2400" dirty="0" smtClean="0"/>
              <a:t>persons</a:t>
            </a:r>
            <a:endParaRPr lang="en-US" sz="2400" dirty="0"/>
          </a:p>
          <a:p>
            <a:pPr lvl="1"/>
            <a:r>
              <a:rPr lang="en-US" sz="2400" dirty="0"/>
              <a:t>Limit access to authorized individuals with </a:t>
            </a:r>
            <a:r>
              <a:rPr lang="en-US" sz="2400" dirty="0" smtClean="0"/>
              <a:t>password-protection</a:t>
            </a:r>
            <a:endParaRPr lang="en-US" sz="2400" dirty="0"/>
          </a:p>
          <a:p>
            <a:pPr lvl="1"/>
            <a:r>
              <a:rPr lang="en-US" sz="2400" dirty="0" smtClean="0"/>
              <a:t>Place in </a:t>
            </a:r>
            <a:r>
              <a:rPr lang="en-US" sz="2400" dirty="0"/>
              <a:t>a </a:t>
            </a:r>
            <a:r>
              <a:rPr lang="en-US" sz="2400" dirty="0" smtClean="0"/>
              <a:t>confidential facility </a:t>
            </a:r>
            <a:r>
              <a:rPr lang="en-US" sz="2400" dirty="0"/>
              <a:t>without capabilities to copy or transmit </a:t>
            </a:r>
            <a:r>
              <a:rPr lang="en-US" sz="2400" dirty="0" smtClean="0"/>
              <a:t>data</a:t>
            </a:r>
            <a:endParaRPr lang="en-US" sz="2400" dirty="0"/>
          </a:p>
          <a:p>
            <a:r>
              <a:rPr lang="en-US" sz="3200" dirty="0"/>
              <a:t>Provide options for accessing restricted data</a:t>
            </a:r>
          </a:p>
          <a:p>
            <a:pPr lvl="1"/>
            <a:r>
              <a:rPr lang="en-US" sz="2400" dirty="0"/>
              <a:t>Require evidence of approval or </a:t>
            </a:r>
            <a:r>
              <a:rPr lang="en-US" sz="2400" dirty="0" smtClean="0"/>
              <a:t>expertise</a:t>
            </a:r>
            <a:endParaRPr lang="en-US" sz="2400" dirty="0"/>
          </a:p>
          <a:p>
            <a:pPr lvl="1"/>
            <a:r>
              <a:rPr lang="en-US" sz="2400" dirty="0"/>
              <a:t>Require users to sign a confidentiality, non-disclosure, or data use </a:t>
            </a:r>
            <a:r>
              <a:rPr lang="en-US" sz="2400" dirty="0" smtClean="0"/>
              <a:t>agreement</a:t>
            </a:r>
            <a:endParaRPr lang="en-US" sz="2400" dirty="0"/>
          </a:p>
          <a:p>
            <a:pPr lvl="1"/>
            <a:r>
              <a:rPr lang="en-US" sz="2400" dirty="0"/>
              <a:t>Require approval of data protection plan from potential </a:t>
            </a:r>
            <a:r>
              <a:rPr lang="en-US" sz="2400" dirty="0" smtClean="0"/>
              <a:t>users</a:t>
            </a:r>
            <a:endParaRPr lang="en-US" sz="2400" dirty="0"/>
          </a:p>
          <a:p>
            <a:pPr lvl="1"/>
            <a:r>
              <a:rPr lang="en-US" sz="2400" dirty="0"/>
              <a:t>Request an exception or waiver of restrictions under certain </a:t>
            </a:r>
            <a:r>
              <a:rPr lang="en-US" sz="2400" dirty="0" smtClean="0"/>
              <a:t>conditions</a:t>
            </a:r>
            <a:endParaRPr lang="en-US" sz="2400" dirty="0"/>
          </a:p>
          <a:p>
            <a:pPr lvl="1"/>
            <a:r>
              <a:rPr lang="en-US" sz="2400" dirty="0"/>
              <a:t>Request clearance for specific individuals to access restricted </a:t>
            </a:r>
            <a:r>
              <a:rPr lang="en-US" sz="2400" dirty="0" smtClean="0"/>
              <a:t>data</a:t>
            </a:r>
            <a:endParaRPr lang="en-US" sz="2400" dirty="0"/>
          </a:p>
          <a:p>
            <a:pPr lvl="1"/>
            <a:r>
              <a:rPr lang="en-US" sz="2400" dirty="0"/>
              <a:t>Request declassification of restricted data from relevant </a:t>
            </a:r>
            <a:r>
              <a:rPr lang="en-US" sz="2400" dirty="0" smtClean="0"/>
              <a:t>authority</a:t>
            </a:r>
            <a:endParaRPr lang="en-US" sz="2400" dirty="0"/>
          </a:p>
          <a:p>
            <a:r>
              <a:rPr lang="en-US" sz="3200" dirty="0"/>
              <a:t>Modify the data to protect restricted portions</a:t>
            </a:r>
          </a:p>
          <a:p>
            <a:pPr lvl="1"/>
            <a:r>
              <a:rPr lang="en-US" sz="2400" dirty="0"/>
              <a:t>Change aspects of data that are restricted (recode, generalize)</a:t>
            </a:r>
          </a:p>
          <a:p>
            <a:pPr lvl="1"/>
            <a:r>
              <a:rPr lang="en-US" sz="2400" dirty="0"/>
              <a:t>Remove or obscure the portions of data that are restricted (redact)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0600" y="2590800"/>
            <a:ext cx="899160" cy="1203960"/>
          </a:xfrm>
          <a:prstGeom prst="rect">
            <a:avLst/>
          </a:prstGeom>
        </p:spPr>
      </p:pic>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a:xfrm>
            <a:off x="558800" y="2971800"/>
            <a:ext cx="11861800" cy="5295900"/>
          </a:xfrm>
        </p:spPr>
        <p:txBody>
          <a:bodyPr/>
          <a:lstStyle/>
          <a:p>
            <a:pPr eaLnBrk="1" hangingPunct="1">
              <a:defRPr/>
            </a:pPr>
            <a:r>
              <a:rPr lang="en-US" sz="2400" b="1" dirty="0" smtClean="0"/>
              <a:t>Confidentiality </a:t>
            </a:r>
            <a:r>
              <a:rPr lang="en-US" sz="2400" b="1" dirty="0"/>
              <a:t>Issues in Geospatial Data Applications</a:t>
            </a:r>
          </a:p>
          <a:p>
            <a:pPr lvl="1" eaLnBrk="1" hangingPunct="1">
              <a:defRPr/>
            </a:pPr>
            <a:r>
              <a:rPr lang="en-US" sz="2400" dirty="0">
                <a:solidFill>
                  <a:schemeClr val="tx1"/>
                </a:solidFill>
              </a:rPr>
              <a:t>http://sedac.ciesin.columbia.edu/confidentiality</a:t>
            </a:r>
            <a:r>
              <a:rPr lang="en-US" sz="2400" dirty="0" smtClean="0">
                <a:solidFill>
                  <a:schemeClr val="tx1"/>
                </a:solidFill>
              </a:rPr>
              <a:t>/ </a:t>
            </a:r>
          </a:p>
          <a:p>
            <a:pPr lvl="1" eaLnBrk="1" hangingPunct="1">
              <a:defRPr/>
            </a:pPr>
            <a:r>
              <a:rPr lang="en-US" sz="2400" dirty="0" smtClean="0">
                <a:solidFill>
                  <a:schemeClr val="tx1"/>
                </a:solidFill>
              </a:rPr>
              <a:t>Links to reports</a:t>
            </a:r>
            <a:r>
              <a:rPr lang="en-US" sz="2400" dirty="0">
                <a:solidFill>
                  <a:schemeClr val="tx1"/>
                </a:solidFill>
              </a:rPr>
              <a:t> </a:t>
            </a:r>
            <a:r>
              <a:rPr lang="en-US" sz="2400" dirty="0" smtClean="0">
                <a:solidFill>
                  <a:schemeClr val="tx1"/>
                </a:solidFill>
              </a:rPr>
              <a:t>and articles on sharing confidential geospatial data </a:t>
            </a:r>
            <a:endParaRPr lang="en-US" sz="2400" dirty="0">
              <a:solidFill>
                <a:schemeClr val="tx1"/>
              </a:solidFill>
            </a:endParaRPr>
          </a:p>
          <a:p>
            <a:pPr marL="266700" lvl="1" eaLnBrk="1" hangingPunct="1">
              <a:defRPr/>
            </a:pPr>
            <a:r>
              <a:rPr lang="en-US" sz="2400" b="1" dirty="0"/>
              <a:t>Dealing With Sensitive Data</a:t>
            </a:r>
          </a:p>
          <a:p>
            <a:pPr lvl="1" eaLnBrk="1" hangingPunct="1">
              <a:defRPr/>
            </a:pPr>
            <a:r>
              <a:rPr lang="en-US" sz="2400" dirty="0">
                <a:solidFill>
                  <a:schemeClr val="tx1"/>
                </a:solidFill>
              </a:rPr>
              <a:t>http://</a:t>
            </a:r>
            <a:r>
              <a:rPr lang="en-US" sz="2400" dirty="0" smtClean="0">
                <a:solidFill>
                  <a:schemeClr val="tx1"/>
                </a:solidFill>
              </a:rPr>
              <a:t>www.dcc.ac.uk/events/research-data-management-forum/rdmf4-dealing-sensitive-data </a:t>
            </a:r>
          </a:p>
          <a:p>
            <a:pPr lvl="1" eaLnBrk="1" hangingPunct="1">
              <a:defRPr/>
            </a:pPr>
            <a:r>
              <a:rPr lang="en-US" sz="2400" dirty="0" smtClean="0">
                <a:solidFill>
                  <a:schemeClr val="tx1"/>
                </a:solidFill>
              </a:rPr>
              <a:t>Links to presentations about ethical issues and security of sensitive data</a:t>
            </a:r>
            <a:endParaRPr lang="en-US" sz="2400" dirty="0">
              <a:solidFill>
                <a:schemeClr val="tx1"/>
              </a:solidFill>
            </a:endParaRPr>
          </a:p>
          <a:p>
            <a:pPr eaLnBrk="1" hangingPunct="1">
              <a:defRPr/>
            </a:pPr>
            <a:r>
              <a:rPr lang="en-US" sz="2400" b="1" dirty="0"/>
              <a:t>ICPSR – Restricted Data</a:t>
            </a:r>
          </a:p>
          <a:p>
            <a:pPr lvl="1" eaLnBrk="1" hangingPunct="1">
              <a:defRPr/>
            </a:pPr>
            <a:r>
              <a:rPr lang="en-US" sz="2400" dirty="0">
                <a:solidFill>
                  <a:schemeClr val="tx1"/>
                </a:solidFill>
              </a:rPr>
              <a:t>http://www.icpsr.umich.edu/icpsrweb/ICPSR/access/restricted/ </a:t>
            </a:r>
            <a:endParaRPr lang="en-US" sz="2400" dirty="0" smtClean="0">
              <a:solidFill>
                <a:schemeClr val="tx1"/>
              </a:solidFill>
            </a:endParaRPr>
          </a:p>
          <a:p>
            <a:pPr lvl="1" eaLnBrk="1" hangingPunct="1">
              <a:defRPr/>
            </a:pPr>
            <a:r>
              <a:rPr lang="en-US" sz="2400" dirty="0" smtClean="0">
                <a:solidFill>
                  <a:schemeClr val="tx1"/>
                </a:solidFill>
              </a:rPr>
              <a:t>Links to information </a:t>
            </a:r>
            <a:r>
              <a:rPr lang="en-US" sz="2400" dirty="0">
                <a:solidFill>
                  <a:schemeClr val="tx1"/>
                </a:solidFill>
              </a:rPr>
              <a:t>about the use of restricted </a:t>
            </a:r>
            <a:r>
              <a:rPr lang="en-US" sz="2400" dirty="0" smtClean="0">
                <a:solidFill>
                  <a:schemeClr val="tx1"/>
                </a:solidFill>
              </a:rPr>
              <a:t>data </a:t>
            </a:r>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6552</TotalTime>
  <Pages>0</Pages>
  <Words>1781</Words>
  <Characters>0</Characters>
  <Application>Microsoft Office PowerPoint</Application>
  <PresentationFormat>Custom</PresentationFormat>
  <Lines>0</Lines>
  <Paragraphs>187</Paragraphs>
  <Slides>11</Slides>
  <Notes>11</Notes>
  <HiddenSlides>0</HiddenSlides>
  <MMClips>0</MMClips>
  <ScaleCrop>false</ScaleCrop>
  <HeadingPairs>
    <vt:vector size="4" baseType="variant">
      <vt:variant>
        <vt:lpstr>Theme</vt:lpstr>
      </vt:variant>
      <vt:variant>
        <vt:i4>19</vt:i4>
      </vt:variant>
      <vt:variant>
        <vt:lpstr>Slide Titles</vt:lpstr>
      </vt:variant>
      <vt:variant>
        <vt:i4>11</vt:i4>
      </vt:variant>
    </vt:vector>
  </HeadingPairs>
  <TitlesOfParts>
    <vt:vector size="30"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Responsible Data Use: Data restrictions</vt:lpstr>
      <vt:lpstr>Overview</vt:lpstr>
      <vt:lpstr>Background and context </vt:lpstr>
      <vt:lpstr>Relevance to data management </vt:lpstr>
      <vt:lpstr>What restrictions are needed for data?</vt:lpstr>
      <vt:lpstr>How to handle restricted data </vt:lpstr>
      <vt:lpstr>How to share or redistribute restricted data</vt:lpstr>
      <vt:lpstr>How do archives handle data restrictions?</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nhoebel</dc:creator>
  <cp:lastModifiedBy>Robert R Downs</cp:lastModifiedBy>
  <cp:revision>77</cp:revision>
  <dcterms:created xsi:type="dcterms:W3CDTF">2011-08-09T22:31:13Z</dcterms:created>
  <dcterms:modified xsi:type="dcterms:W3CDTF">2012-11-09T14:33:29Z</dcterms:modified>
</cp:coreProperties>
</file>