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63" r:id="rId4"/>
    <p:sldId id="276" r:id="rId5"/>
    <p:sldId id="275" r:id="rId6"/>
    <p:sldId id="277" r:id="rId7"/>
    <p:sldId id="273" r:id="rId8"/>
    <p:sldId id="278" r:id="rId9"/>
    <p:sldId id="258" r:id="rId10"/>
    <p:sldId id="290" r:id="rId11"/>
    <p:sldId id="260" r:id="rId12"/>
    <p:sldId id="259" r:id="rId13"/>
    <p:sldId id="301" r:id="rId14"/>
    <p:sldId id="302" r:id="rId15"/>
    <p:sldId id="282" r:id="rId16"/>
    <p:sldId id="283" r:id="rId17"/>
    <p:sldId id="284" r:id="rId18"/>
    <p:sldId id="285" r:id="rId19"/>
    <p:sldId id="286" r:id="rId20"/>
    <p:sldId id="287" r:id="rId21"/>
    <p:sldId id="266" r:id="rId22"/>
    <p:sldId id="267" r:id="rId23"/>
    <p:sldId id="268" r:id="rId24"/>
    <p:sldId id="270" r:id="rId25"/>
    <p:sldId id="271" r:id="rId26"/>
    <p:sldId id="279" r:id="rId27"/>
    <p:sldId id="288" r:id="rId28"/>
    <p:sldId id="299" r:id="rId29"/>
    <p:sldId id="280" r:id="rId30"/>
    <p:sldId id="300" r:id="rId31"/>
    <p:sldId id="303" r:id="rId32"/>
    <p:sldId id="304" r:id="rId33"/>
    <p:sldId id="281" r:id="rId34"/>
    <p:sldId id="29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6857" autoAdjust="0"/>
  </p:normalViewPr>
  <p:slideViewPr>
    <p:cSldViewPr>
      <p:cViewPr varScale="1">
        <p:scale>
          <a:sx n="86" d="100"/>
          <a:sy n="86" d="100"/>
        </p:scale>
        <p:origin x="-105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CAD718-570F-4C73-8D05-CFA0D09C4338}" type="datetimeFigureOut">
              <a:rPr lang="en-US" smtClean="0"/>
              <a:pPr/>
              <a:t>12/5/2012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869320-D63E-4B32-AE25-857F6AB70CB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869320-D63E-4B32-AE25-857F6AB70CB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57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A604E8-FD0D-4991-92C6-D2D1382FCC68}"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869320-D63E-4B32-AE25-857F6AB70CB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869320-D63E-4B32-AE25-857F6AB70CB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869320-D63E-4B32-AE25-857F6AB70CB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869320-D63E-4B32-AE25-857F6AB70CB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869320-D63E-4B32-AE25-857F6AB70CB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7FD31E0B-C2FB-478E-BE91-A2D318BA95D7}" type="slidenum">
              <a:rPr lang="en-GB" smtClean="0"/>
              <a:pPr>
                <a:defRPr/>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035FDC-CCFA-4EA6-B4AE-8ADEC6F9F126}"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035FDC-CCFA-4EA6-B4AE-8ADEC6F9F126}"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035FDC-CCFA-4EA6-B4AE-8ADEC6F9F126}"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869320-D63E-4B32-AE25-857F6AB70CB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035FDC-CCFA-4EA6-B4AE-8ADEC6F9F126}"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869320-D63E-4B32-AE25-857F6AB70CBD}"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869320-D63E-4B32-AE25-857F6AB70CBD}"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869320-D63E-4B32-AE25-857F6AB70CBD}"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869320-D63E-4B32-AE25-857F6AB70CBD}"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869320-D63E-4B32-AE25-857F6AB70CBD}"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60C31A-9317-4DC5-AE14-AB98650705E5}" type="slidenum">
              <a:rPr lang="en-US"/>
              <a:pPr/>
              <a:t>26</a:t>
            </a:fld>
            <a:endParaRPr lang="en-US"/>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FD28BD-3444-49E5-8072-2B852B7A6E02}" type="slidenum">
              <a:rPr lang="en-US" smtClean="0"/>
              <a:pPr fontAlgn="base">
                <a:spcBef>
                  <a:spcPct val="0"/>
                </a:spcBef>
                <a:spcAft>
                  <a:spcPct val="0"/>
                </a:spcAft>
                <a:defRPr/>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869320-D63E-4B32-AE25-857F6AB70CBD}"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869320-D63E-4B32-AE25-857F6AB70CBD}"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869320-D63E-4B32-AE25-857F6AB70CBD}"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869320-D63E-4B32-AE25-857F6AB70CBD}"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869320-D63E-4B32-AE25-857F6AB70CBD}"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B273A0E-BC29-418B-B213-75A643143391}"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869320-D63E-4B32-AE25-857F6AB70CBD}"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A6A02CC-8CF5-415F-AE74-9BDAA0880DCF}" type="slidenum">
              <a:rPr lang="en-US" smtClean="0"/>
              <a:pPr>
                <a:defRPr/>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869320-D63E-4B32-AE25-857F6AB70CB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869320-D63E-4B32-AE25-857F6AB70CB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869320-D63E-4B32-AE25-857F6AB70CB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869320-D63E-4B32-AE25-857F6AB70CB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869320-D63E-4B32-AE25-857F6AB70CB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869320-D63E-4B32-AE25-857F6AB70CB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63EBA5-4B0F-44DF-B598-4DBA78315FAF}" type="datetimeFigureOut">
              <a:rPr lang="en-US" smtClean="0"/>
              <a:pPr/>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614B6-26F6-4A48-9E27-C16467691B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63EBA5-4B0F-44DF-B598-4DBA78315FAF}" type="datetimeFigureOut">
              <a:rPr lang="en-US" smtClean="0"/>
              <a:pPr/>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614B6-26F6-4A48-9E27-C16467691B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63EBA5-4B0F-44DF-B598-4DBA78315FAF}" type="datetimeFigureOut">
              <a:rPr lang="en-US" smtClean="0"/>
              <a:pPr/>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614B6-26F6-4A48-9E27-C16467691B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63EBA5-4B0F-44DF-B598-4DBA78315FAF}" type="datetimeFigureOut">
              <a:rPr lang="en-US" smtClean="0"/>
              <a:pPr/>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614B6-26F6-4A48-9E27-C16467691B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63EBA5-4B0F-44DF-B598-4DBA78315FAF}" type="datetimeFigureOut">
              <a:rPr lang="en-US" smtClean="0"/>
              <a:pPr/>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614B6-26F6-4A48-9E27-C16467691B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63EBA5-4B0F-44DF-B598-4DBA78315FAF}" type="datetimeFigureOut">
              <a:rPr lang="en-US" smtClean="0"/>
              <a:pPr/>
              <a:t>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4614B6-26F6-4A48-9E27-C16467691B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63EBA5-4B0F-44DF-B598-4DBA78315FAF}" type="datetimeFigureOut">
              <a:rPr lang="en-US" smtClean="0"/>
              <a:pPr/>
              <a:t>12/5/2012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4614B6-26F6-4A48-9E27-C16467691B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63EBA5-4B0F-44DF-B598-4DBA78315FAF}" type="datetimeFigureOut">
              <a:rPr lang="en-US" smtClean="0"/>
              <a:pPr/>
              <a:t>12/5/2012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4614B6-26F6-4A48-9E27-C16467691B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63EBA5-4B0F-44DF-B598-4DBA78315FAF}" type="datetimeFigureOut">
              <a:rPr lang="en-US" smtClean="0"/>
              <a:pPr/>
              <a:t>12/5/2012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4614B6-26F6-4A48-9E27-C16467691B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63EBA5-4B0F-44DF-B598-4DBA78315FAF}" type="datetimeFigureOut">
              <a:rPr lang="en-US" smtClean="0"/>
              <a:pPr/>
              <a:t>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4614B6-26F6-4A48-9E27-C16467691B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63EBA5-4B0F-44DF-B598-4DBA78315FAF}" type="datetimeFigureOut">
              <a:rPr lang="en-US" smtClean="0"/>
              <a:pPr/>
              <a:t>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4614B6-26F6-4A48-9E27-C16467691B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63EBA5-4B0F-44DF-B598-4DBA78315FAF}" type="datetimeFigureOut">
              <a:rPr lang="en-US" smtClean="0"/>
              <a:pPr/>
              <a:t>12/5/2012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4614B6-26F6-4A48-9E27-C16467691B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0070C0"/>
                </a:solidFill>
              </a:rPr>
              <a:t>Future air quality modeling for sustainable development</a:t>
            </a:r>
            <a:endParaRPr lang="en-US" dirty="0">
              <a:solidFill>
                <a:srgbClr val="0070C0"/>
              </a:solidFill>
            </a:endParaRPr>
          </a:p>
        </p:txBody>
      </p:sp>
      <p:sp>
        <p:nvSpPr>
          <p:cNvPr id="3" name="Subtitle 2"/>
          <p:cNvSpPr>
            <a:spLocks noGrp="1"/>
          </p:cNvSpPr>
          <p:nvPr>
            <p:ph type="subTitle" idx="1"/>
          </p:nvPr>
        </p:nvSpPr>
        <p:spPr/>
        <p:txBody>
          <a:bodyPr>
            <a:normAutofit fontScale="70000" lnSpcReduction="20000"/>
          </a:bodyPr>
          <a:lstStyle/>
          <a:p>
            <a:r>
              <a:rPr lang="en-US" dirty="0" smtClean="0">
                <a:solidFill>
                  <a:srgbClr val="0070C0"/>
                </a:solidFill>
              </a:rPr>
              <a:t>R N Singh</a:t>
            </a:r>
          </a:p>
          <a:p>
            <a:r>
              <a:rPr lang="en-US" dirty="0" smtClean="0">
                <a:solidFill>
                  <a:srgbClr val="0070C0"/>
                </a:solidFill>
              </a:rPr>
              <a:t>INSA Senior Scientist</a:t>
            </a:r>
          </a:p>
          <a:p>
            <a:r>
              <a:rPr lang="en-US" dirty="0" smtClean="0">
                <a:solidFill>
                  <a:srgbClr val="0070C0"/>
                </a:solidFill>
              </a:rPr>
              <a:t>CSIR-National Geophysical Research Institute, Hyderabad 500007</a:t>
            </a:r>
          </a:p>
          <a:p>
            <a:r>
              <a:rPr lang="en-US" dirty="0" smtClean="0">
                <a:solidFill>
                  <a:srgbClr val="0070C0"/>
                </a:solidFill>
              </a:rPr>
              <a:t>rnsingh@ngri.res.in</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solidFill>
                  <a:srgbClr val="00B0F0"/>
                </a:solidFill>
              </a:rPr>
              <a:t>Errors</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US" dirty="0" smtClean="0">
                <a:solidFill>
                  <a:srgbClr val="00B0F0"/>
                </a:solidFill>
              </a:rPr>
              <a:t>All instrumental observations have errors due to noises</a:t>
            </a:r>
          </a:p>
          <a:p>
            <a:pPr eaLnBrk="1" fontAlgn="auto" hangingPunct="1">
              <a:spcAft>
                <a:spcPts val="0"/>
              </a:spcAft>
              <a:buFont typeface="Arial" pitchFamily="34" charset="0"/>
              <a:buChar char="•"/>
              <a:defRPr/>
            </a:pPr>
            <a:r>
              <a:rPr lang="en-US" dirty="0" smtClean="0">
                <a:solidFill>
                  <a:srgbClr val="00B0F0"/>
                </a:solidFill>
              </a:rPr>
              <a:t>Observations are insufficient for a given space-time pattern in environmental phenomena</a:t>
            </a:r>
          </a:p>
          <a:p>
            <a:pPr eaLnBrk="1" fontAlgn="auto" hangingPunct="1">
              <a:spcAft>
                <a:spcPts val="0"/>
              </a:spcAft>
              <a:buFont typeface="Arial" pitchFamily="34" charset="0"/>
              <a:buChar char="•"/>
              <a:defRPr/>
            </a:pPr>
            <a:r>
              <a:rPr lang="en-US" dirty="0" smtClean="0">
                <a:solidFill>
                  <a:srgbClr val="00B0F0"/>
                </a:solidFill>
              </a:rPr>
              <a:t>Thus all models  of environmental systems which fit the data, have model errors</a:t>
            </a:r>
          </a:p>
          <a:p>
            <a:pPr eaLnBrk="1" fontAlgn="auto" hangingPunct="1">
              <a:spcAft>
                <a:spcPts val="0"/>
              </a:spcAft>
              <a:buFont typeface="Arial" pitchFamily="34" charset="0"/>
              <a:buChar char="•"/>
              <a:defRPr/>
            </a:pPr>
            <a:r>
              <a:rPr lang="en-US" dirty="0" smtClean="0">
                <a:solidFill>
                  <a:srgbClr val="00B0F0"/>
                </a:solidFill>
              </a:rPr>
              <a:t>Since we need to compute, so there are computational errors,</a:t>
            </a:r>
          </a:p>
          <a:p>
            <a:pPr eaLnBrk="1" fontAlgn="auto" hangingPunct="1">
              <a:spcAft>
                <a:spcPts val="0"/>
              </a:spcAft>
              <a:buFont typeface="Arial" pitchFamily="34" charset="0"/>
              <a:buChar char="•"/>
              <a:defRPr/>
            </a:pPr>
            <a:r>
              <a:rPr lang="en-US" dirty="0" smtClean="0">
                <a:solidFill>
                  <a:srgbClr val="00B0F0"/>
                </a:solidFill>
              </a:rPr>
              <a:t>Further, we all are humans, so human errors too occur</a:t>
            </a:r>
            <a:endParaRPr lang="en-US" dirty="0">
              <a:solidFill>
                <a:srgbClr val="00B0F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PDE constrained optimization</a:t>
            </a:r>
            <a:endParaRPr lang="en-US" dirty="0">
              <a:solidFill>
                <a:srgbClr val="0070C0"/>
              </a:solidFill>
            </a:endParaRPr>
          </a:p>
        </p:txBody>
      </p:sp>
      <p:sp>
        <p:nvSpPr>
          <p:cNvPr id="3" name="Content Placeholder 2"/>
          <p:cNvSpPr>
            <a:spLocks noGrp="1"/>
          </p:cNvSpPr>
          <p:nvPr>
            <p:ph idx="1"/>
          </p:nvPr>
        </p:nvSpPr>
        <p:spPr/>
        <p:txBody>
          <a:bodyPr/>
          <a:lstStyle/>
          <a:p>
            <a:r>
              <a:rPr lang="en-US" dirty="0" smtClean="0">
                <a:solidFill>
                  <a:srgbClr val="0070C0"/>
                </a:solidFill>
              </a:rPr>
              <a:t>Infinite dimension, large, complex</a:t>
            </a:r>
          </a:p>
          <a:p>
            <a:r>
              <a:rPr lang="en-US" dirty="0" smtClean="0">
                <a:solidFill>
                  <a:srgbClr val="0070C0"/>
                </a:solidFill>
              </a:rPr>
              <a:t>Forward problem: A(u)y = q</a:t>
            </a:r>
          </a:p>
          <a:p>
            <a:r>
              <a:rPr lang="en-US" dirty="0" err="1" smtClean="0">
                <a:solidFill>
                  <a:srgbClr val="0070C0"/>
                </a:solidFill>
              </a:rPr>
              <a:t>Adjoint</a:t>
            </a:r>
            <a:r>
              <a:rPr lang="en-US" dirty="0" smtClean="0">
                <a:solidFill>
                  <a:srgbClr val="0070C0"/>
                </a:solidFill>
              </a:rPr>
              <a:t> problem</a:t>
            </a:r>
          </a:p>
          <a:p>
            <a:r>
              <a:rPr lang="en-US" dirty="0" smtClean="0">
                <a:solidFill>
                  <a:srgbClr val="0070C0"/>
                </a:solidFill>
              </a:rPr>
              <a:t>Optimize-</a:t>
            </a:r>
            <a:r>
              <a:rPr lang="en-US" dirty="0" err="1" smtClean="0">
                <a:solidFill>
                  <a:srgbClr val="0070C0"/>
                </a:solidFill>
              </a:rPr>
              <a:t>Discretize</a:t>
            </a:r>
            <a:r>
              <a:rPr lang="en-US" dirty="0" smtClean="0">
                <a:solidFill>
                  <a:srgbClr val="0070C0"/>
                </a:solidFill>
              </a:rPr>
              <a:t> (OD)</a:t>
            </a:r>
          </a:p>
          <a:p>
            <a:r>
              <a:rPr lang="en-US" dirty="0" err="1" smtClean="0">
                <a:solidFill>
                  <a:srgbClr val="0070C0"/>
                </a:solidFill>
              </a:rPr>
              <a:t>Discretize</a:t>
            </a:r>
            <a:r>
              <a:rPr lang="en-US" dirty="0" smtClean="0">
                <a:solidFill>
                  <a:srgbClr val="0070C0"/>
                </a:solidFill>
              </a:rPr>
              <a:t>-Optimize (DO):</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Objective functions</a:t>
            </a:r>
            <a:endParaRPr lang="en-US" dirty="0">
              <a:solidFill>
                <a:srgbClr val="0070C0"/>
              </a:solidFill>
            </a:endParaRPr>
          </a:p>
        </p:txBody>
      </p:sp>
      <p:sp>
        <p:nvSpPr>
          <p:cNvPr id="3" name="Content Placeholder 2"/>
          <p:cNvSpPr>
            <a:spLocks noGrp="1"/>
          </p:cNvSpPr>
          <p:nvPr>
            <p:ph idx="1"/>
          </p:nvPr>
        </p:nvSpPr>
        <p:spPr/>
        <p:txBody>
          <a:bodyPr/>
          <a:lstStyle/>
          <a:p>
            <a:r>
              <a:rPr lang="en-US" dirty="0" smtClean="0">
                <a:solidFill>
                  <a:srgbClr val="0070C0"/>
                </a:solidFill>
              </a:rPr>
              <a:t>Quadratic criteria</a:t>
            </a:r>
          </a:p>
          <a:p>
            <a:r>
              <a:rPr lang="en-US" dirty="0" smtClean="0">
                <a:solidFill>
                  <a:srgbClr val="0070C0"/>
                </a:solidFill>
              </a:rPr>
              <a:t>Mathematical programming</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p:cNvPicPr>
            <a:picLocks noChangeAspect="1" noChangeArrowheads="1"/>
          </p:cNvPicPr>
          <p:nvPr/>
        </p:nvPicPr>
        <p:blipFill>
          <a:blip r:embed="rId3"/>
          <a:srcRect/>
          <a:stretch>
            <a:fillRect/>
          </a:stretch>
        </p:blipFill>
        <p:spPr bwMode="auto">
          <a:xfrm>
            <a:off x="533400" y="1447800"/>
            <a:ext cx="6248400" cy="1538785"/>
          </a:xfrm>
          <a:prstGeom prst="rect">
            <a:avLst/>
          </a:prstGeom>
          <a:noFill/>
          <a:ln w="9525">
            <a:noFill/>
            <a:miter lim="800000"/>
            <a:headEnd/>
            <a:tailEnd/>
          </a:ln>
          <a:effectLst/>
        </p:spPr>
      </p:pic>
      <p:sp>
        <p:nvSpPr>
          <p:cNvPr id="5" name="TextBox 4"/>
          <p:cNvSpPr txBox="1"/>
          <p:nvPr/>
        </p:nvSpPr>
        <p:spPr>
          <a:xfrm>
            <a:off x="762000" y="304800"/>
            <a:ext cx="7092263" cy="584775"/>
          </a:xfrm>
          <a:prstGeom prst="rect">
            <a:avLst/>
          </a:prstGeom>
          <a:noFill/>
        </p:spPr>
        <p:txBody>
          <a:bodyPr wrap="none" rtlCol="0">
            <a:spAutoFit/>
          </a:bodyPr>
          <a:lstStyle/>
          <a:p>
            <a:r>
              <a:rPr lang="en-US" sz="3200" dirty="0" smtClean="0"/>
              <a:t>Partial differential equation for air quality</a:t>
            </a:r>
            <a:endParaRPr lang="en-US" sz="3200" dirty="0"/>
          </a:p>
        </p:txBody>
      </p:sp>
      <p:pic>
        <p:nvPicPr>
          <p:cNvPr id="40966" name="Picture 6"/>
          <p:cNvPicPr>
            <a:picLocks noChangeAspect="1" noChangeArrowheads="1"/>
          </p:cNvPicPr>
          <p:nvPr/>
        </p:nvPicPr>
        <p:blipFill>
          <a:blip r:embed="rId4"/>
          <a:srcRect/>
          <a:stretch>
            <a:fillRect/>
          </a:stretch>
        </p:blipFill>
        <p:spPr bwMode="auto">
          <a:xfrm>
            <a:off x="685800" y="3429000"/>
            <a:ext cx="6096000" cy="2409825"/>
          </a:xfrm>
          <a:prstGeom prst="rect">
            <a:avLst/>
          </a:prstGeom>
          <a:noFill/>
          <a:ln w="9525">
            <a:noFill/>
            <a:miter lim="800000"/>
            <a:headEnd/>
            <a:tailEnd/>
          </a:ln>
          <a:effectLst/>
        </p:spPr>
      </p:pic>
      <p:pic>
        <p:nvPicPr>
          <p:cNvPr id="40967" name="Picture 7"/>
          <p:cNvPicPr>
            <a:picLocks noChangeAspect="1" noChangeArrowheads="1"/>
          </p:cNvPicPr>
          <p:nvPr/>
        </p:nvPicPr>
        <p:blipFill>
          <a:blip r:embed="rId5"/>
          <a:srcRect/>
          <a:stretch>
            <a:fillRect/>
          </a:stretch>
        </p:blipFill>
        <p:spPr bwMode="auto">
          <a:xfrm>
            <a:off x="5791200" y="5334000"/>
            <a:ext cx="3024922" cy="1269615"/>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srcRect/>
          <a:stretch>
            <a:fillRect/>
          </a:stretch>
        </p:blipFill>
        <p:spPr bwMode="auto">
          <a:xfrm>
            <a:off x="304800" y="369889"/>
            <a:ext cx="8686799" cy="6227474"/>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International status</a:t>
            </a:r>
            <a:endParaRPr lang="en-US" dirty="0">
              <a:solidFill>
                <a:srgbClr val="0070C0"/>
              </a:solidFill>
            </a:endParaRPr>
          </a:p>
        </p:txBody>
      </p:sp>
      <p:sp>
        <p:nvSpPr>
          <p:cNvPr id="3" name="Content Placeholder 2"/>
          <p:cNvSpPr>
            <a:spLocks noGrp="1"/>
          </p:cNvSpPr>
          <p:nvPr>
            <p:ph idx="1"/>
          </p:nvPr>
        </p:nvSpPr>
        <p:spPr/>
        <p:txBody>
          <a:bodyPr/>
          <a:lstStyle/>
          <a:p>
            <a:r>
              <a:rPr lang="en-US" dirty="0" smtClean="0">
                <a:solidFill>
                  <a:srgbClr val="0070C0"/>
                </a:solidFill>
              </a:rPr>
              <a:t>Integrating all sciences by  equations (mathematical structures) fitting available observations</a:t>
            </a:r>
          </a:p>
          <a:p>
            <a:r>
              <a:rPr lang="en-US" dirty="0" smtClean="0">
                <a:solidFill>
                  <a:srgbClr val="0070C0"/>
                </a:solidFill>
              </a:rPr>
              <a:t>Experimenting with equations as it is cheaper and good enough for problems at hand</a:t>
            </a:r>
            <a:endParaRPr lang="en-US" dirty="0">
              <a:solidFill>
                <a:srgbClr val="0070C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250825" y="1196975"/>
            <a:ext cx="8424863" cy="4524375"/>
          </a:xfrm>
          <a:prstGeom prst="rect">
            <a:avLst/>
          </a:prstGeom>
          <a:noFill/>
          <a:ln w="9525">
            <a:noFill/>
            <a:miter lim="800000"/>
            <a:headEnd/>
            <a:tailEnd/>
          </a:ln>
        </p:spPr>
        <p:txBody>
          <a:bodyPr>
            <a:spAutoFit/>
          </a:bodyPr>
          <a:lstStyle/>
          <a:p>
            <a:r>
              <a:rPr lang="en-US" sz="3200" b="1">
                <a:solidFill>
                  <a:srgbClr val="00B0F0"/>
                </a:solidFill>
              </a:rPr>
              <a:t>ICSU – International Council for Science</a:t>
            </a:r>
          </a:p>
          <a:p>
            <a:r>
              <a:rPr lang="en-GB" sz="3200" b="1">
                <a:solidFill>
                  <a:srgbClr val="00B0F0"/>
                </a:solidFill>
              </a:rPr>
              <a:t>ISSC – International Social Science Council</a:t>
            </a:r>
            <a:endParaRPr lang="en-US" sz="3200" b="1">
              <a:solidFill>
                <a:srgbClr val="00B0F0"/>
              </a:solidFill>
            </a:endParaRPr>
          </a:p>
          <a:p>
            <a:endParaRPr lang="en-US" sz="3200" b="1">
              <a:solidFill>
                <a:srgbClr val="00B0F0"/>
              </a:solidFill>
            </a:endParaRPr>
          </a:p>
          <a:p>
            <a:r>
              <a:rPr lang="en-US" sz="3200" b="1">
                <a:solidFill>
                  <a:srgbClr val="00B0F0"/>
                </a:solidFill>
              </a:rPr>
              <a:t>2010</a:t>
            </a:r>
          </a:p>
          <a:p>
            <a:endParaRPr lang="en-US" sz="3200">
              <a:solidFill>
                <a:srgbClr val="00B0F0"/>
              </a:solidFill>
            </a:endParaRPr>
          </a:p>
          <a:p>
            <a:r>
              <a:rPr lang="en-US" sz="3200">
                <a:solidFill>
                  <a:srgbClr val="00B0F0"/>
                </a:solidFill>
              </a:rPr>
              <a:t>Earth System Science for Global Sustainability:</a:t>
            </a:r>
          </a:p>
          <a:p>
            <a:r>
              <a:rPr lang="en-GB" sz="3200">
                <a:solidFill>
                  <a:srgbClr val="00B0F0"/>
                </a:solidFill>
              </a:rPr>
              <a:t>The Grand Challenges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395288" y="404813"/>
            <a:ext cx="7993062" cy="5970587"/>
          </a:xfrm>
          <a:prstGeom prst="rect">
            <a:avLst/>
          </a:prstGeom>
          <a:noFill/>
          <a:ln w="9525">
            <a:noFill/>
            <a:miter lim="800000"/>
            <a:headEnd/>
            <a:tailEnd/>
          </a:ln>
        </p:spPr>
        <p:txBody>
          <a:bodyPr>
            <a:spAutoFit/>
          </a:bodyPr>
          <a:lstStyle/>
          <a:p>
            <a:r>
              <a:rPr lang="en-US" sz="4400" b="1" i="1">
                <a:solidFill>
                  <a:srgbClr val="00B0F0"/>
                </a:solidFill>
              </a:rPr>
              <a:t>Change needed now:</a:t>
            </a:r>
          </a:p>
          <a:p>
            <a:r>
              <a:rPr lang="en-US" sz="3200" b="1" i="1">
                <a:solidFill>
                  <a:srgbClr val="00B0F0"/>
                </a:solidFill>
              </a:rPr>
              <a:t>Research dominated by the natural sciences to research involving the full range of sciences and humanities.</a:t>
            </a:r>
          </a:p>
          <a:p>
            <a:endParaRPr lang="en-US" sz="3200" b="1" i="1">
              <a:solidFill>
                <a:srgbClr val="00B0F0"/>
              </a:solidFill>
            </a:endParaRPr>
          </a:p>
          <a:p>
            <a:r>
              <a:rPr lang="en-US" sz="3200" b="1" i="1">
                <a:solidFill>
                  <a:srgbClr val="00B0F0"/>
                </a:solidFill>
              </a:rPr>
              <a:t>Research dominated by disciplinary studies to a more balanced mix of disciplinary research and research that draws disciplinary expertise into an integrated approach that facilitates inter- and transdisciplinarity. </a:t>
            </a:r>
          </a:p>
          <a:p>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1984375" y="228600"/>
            <a:ext cx="4187825" cy="4022725"/>
          </a:xfrm>
          <a:prstGeom prst="rect">
            <a:avLst/>
          </a:prstGeom>
          <a:noFill/>
          <a:ln w="9525">
            <a:noFill/>
            <a:miter lim="800000"/>
            <a:headEnd/>
            <a:tailEnd/>
          </a:ln>
          <a:effectLst/>
        </p:spPr>
      </p:pic>
      <p:sp>
        <p:nvSpPr>
          <p:cNvPr id="9219" name="Rectangle 1"/>
          <p:cNvSpPr>
            <a:spLocks noChangeArrowheads="1"/>
          </p:cNvSpPr>
          <p:nvPr/>
        </p:nvSpPr>
        <p:spPr bwMode="auto">
          <a:xfrm>
            <a:off x="838200" y="4648200"/>
            <a:ext cx="7620000" cy="1384300"/>
          </a:xfrm>
          <a:prstGeom prst="rect">
            <a:avLst/>
          </a:prstGeom>
          <a:noFill/>
          <a:ln w="9525">
            <a:noFill/>
            <a:miter lim="800000"/>
            <a:headEnd/>
            <a:tailEnd/>
          </a:ln>
        </p:spPr>
        <p:txBody>
          <a:bodyPr>
            <a:spAutoFit/>
          </a:bodyPr>
          <a:lstStyle/>
          <a:p>
            <a:r>
              <a:rPr lang="en-US" sz="1400" b="1">
                <a:solidFill>
                  <a:srgbClr val="00B0F0"/>
                </a:solidFill>
              </a:rPr>
              <a:t>Grand Challenges in Earth System Science for Global Sustainability. </a:t>
            </a:r>
          </a:p>
          <a:p>
            <a:r>
              <a:rPr lang="en-US" sz="1400">
                <a:solidFill>
                  <a:srgbClr val="00B0F0"/>
                </a:solidFill>
              </a:rPr>
              <a:t>The </a:t>
            </a:r>
            <a:r>
              <a:rPr lang="en-US" sz="1400" i="1">
                <a:solidFill>
                  <a:srgbClr val="00B0F0"/>
                </a:solidFill>
              </a:rPr>
              <a:t>concentric circles </a:t>
            </a:r>
            <a:r>
              <a:rPr lang="en-US" sz="1400">
                <a:solidFill>
                  <a:srgbClr val="00B0F0"/>
                </a:solidFill>
              </a:rPr>
              <a:t>represent the disciplinary research needed in the social, natural, health and engineering sciences and the humanities that must be carried out alongside </a:t>
            </a:r>
            <a:r>
              <a:rPr lang="en-US" sz="1400" i="1">
                <a:solidFill>
                  <a:srgbClr val="00B0F0"/>
                </a:solidFill>
              </a:rPr>
              <a:t>interdisciplinary and transdisciplinary research </a:t>
            </a:r>
            <a:r>
              <a:rPr lang="en-US" sz="1400">
                <a:solidFill>
                  <a:srgbClr val="00B0F0"/>
                </a:solidFill>
              </a:rPr>
              <a:t>in order to address the challenges. The lines linking the grand challenges show that progress in addressing any challenge will require progress in addressing each of the others. </a:t>
            </a:r>
            <a:endParaRPr lang="en-GB" sz="1400">
              <a:solidFill>
                <a:srgbClr val="00B0F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152400" y="533400"/>
            <a:ext cx="8839200" cy="6308725"/>
          </a:xfrm>
          <a:prstGeom prst="rect">
            <a:avLst/>
          </a:prstGeom>
          <a:noFill/>
          <a:ln w="9525">
            <a:noFill/>
            <a:miter lim="800000"/>
            <a:headEnd/>
            <a:tailEnd/>
          </a:ln>
        </p:spPr>
        <p:txBody>
          <a:bodyPr>
            <a:spAutoFit/>
          </a:bodyPr>
          <a:lstStyle/>
          <a:p>
            <a:r>
              <a:rPr lang="en-US" sz="2400" b="1">
                <a:solidFill>
                  <a:srgbClr val="00B0F0"/>
                </a:solidFill>
              </a:rPr>
              <a:t>Forecasting:</a:t>
            </a:r>
          </a:p>
          <a:p>
            <a:r>
              <a:rPr lang="en-US" sz="2400">
                <a:solidFill>
                  <a:srgbClr val="00B0F0"/>
                </a:solidFill>
              </a:rPr>
              <a:t>Improve the usefulness of forecasts of future environmental conditions and their consequences for people.</a:t>
            </a:r>
          </a:p>
          <a:p>
            <a:r>
              <a:rPr lang="en-US" sz="2400" b="1">
                <a:solidFill>
                  <a:srgbClr val="00B0F0"/>
                </a:solidFill>
              </a:rPr>
              <a:t>Observing:</a:t>
            </a:r>
          </a:p>
          <a:p>
            <a:r>
              <a:rPr lang="en-US" sz="2400">
                <a:solidFill>
                  <a:srgbClr val="00B0F0"/>
                </a:solidFill>
              </a:rPr>
              <a:t>Develop, enhance and integrate the observation systems needed to manage global and regional environmental change. </a:t>
            </a:r>
          </a:p>
          <a:p>
            <a:r>
              <a:rPr lang="en-US" sz="2400" b="1">
                <a:solidFill>
                  <a:srgbClr val="00B0F0"/>
                </a:solidFill>
              </a:rPr>
              <a:t>Responding:</a:t>
            </a:r>
          </a:p>
          <a:p>
            <a:r>
              <a:rPr lang="en-US" sz="2400">
                <a:solidFill>
                  <a:srgbClr val="00B0F0"/>
                </a:solidFill>
              </a:rPr>
              <a:t>Determine how to anticipate, recognize, avoid and manage disruptive global environmental change.</a:t>
            </a:r>
          </a:p>
          <a:p>
            <a:r>
              <a:rPr lang="en-US" sz="2400" b="1">
                <a:solidFill>
                  <a:srgbClr val="00B0F0"/>
                </a:solidFill>
              </a:rPr>
              <a:t>Confining:</a:t>
            </a:r>
          </a:p>
          <a:p>
            <a:r>
              <a:rPr lang="en-US" sz="2400">
                <a:solidFill>
                  <a:srgbClr val="00B0F0"/>
                </a:solidFill>
              </a:rPr>
              <a:t>Determine what institutional, economic and behavioural changes can enable effective steps toward global sustainability. </a:t>
            </a:r>
          </a:p>
          <a:p>
            <a:r>
              <a:rPr lang="en-US" sz="2400" b="1">
                <a:solidFill>
                  <a:srgbClr val="00B0F0"/>
                </a:solidFill>
              </a:rPr>
              <a:t>Innovating:</a:t>
            </a:r>
          </a:p>
          <a:p>
            <a:r>
              <a:rPr lang="en-US" sz="2400">
                <a:solidFill>
                  <a:srgbClr val="00B0F0"/>
                </a:solidFill>
              </a:rPr>
              <a:t>Encourage innovation (coupled with sound mechanisms for evaluation) in developing technological, policy, and social responses to achieve global sustainability</a:t>
            </a:r>
          </a:p>
          <a:p>
            <a:endParaRPr lang="en-GB" sz="20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Talk outline</a:t>
            </a:r>
            <a:endParaRPr lang="en-US" dirty="0">
              <a:solidFill>
                <a:srgbClr val="0070C0"/>
              </a:solidFill>
            </a:endParaRPr>
          </a:p>
        </p:txBody>
      </p:sp>
      <p:sp>
        <p:nvSpPr>
          <p:cNvPr id="3" name="Content Placeholder 2"/>
          <p:cNvSpPr>
            <a:spLocks noGrp="1"/>
          </p:cNvSpPr>
          <p:nvPr>
            <p:ph idx="1"/>
          </p:nvPr>
        </p:nvSpPr>
        <p:spPr/>
        <p:txBody>
          <a:bodyPr>
            <a:normAutofit lnSpcReduction="10000"/>
          </a:bodyPr>
          <a:lstStyle/>
          <a:p>
            <a:r>
              <a:rPr lang="en-US" dirty="0" smtClean="0">
                <a:solidFill>
                  <a:srgbClr val="0070C0"/>
                </a:solidFill>
              </a:rPr>
              <a:t>Introduction</a:t>
            </a:r>
          </a:p>
          <a:p>
            <a:r>
              <a:rPr lang="en-US" dirty="0" smtClean="0">
                <a:solidFill>
                  <a:srgbClr val="0070C0"/>
                </a:solidFill>
              </a:rPr>
              <a:t>Sustainable development: what to optimize?</a:t>
            </a:r>
          </a:p>
          <a:p>
            <a:r>
              <a:rPr lang="en-US" dirty="0" smtClean="0">
                <a:solidFill>
                  <a:srgbClr val="0070C0"/>
                </a:solidFill>
              </a:rPr>
              <a:t>Reality of Air pollution: System equation?</a:t>
            </a:r>
          </a:p>
          <a:p>
            <a:r>
              <a:rPr lang="en-US" dirty="0" smtClean="0">
                <a:solidFill>
                  <a:srgbClr val="0070C0"/>
                </a:solidFill>
              </a:rPr>
              <a:t>PDE constrained optimization: heart of mathematical modeling</a:t>
            </a:r>
          </a:p>
          <a:p>
            <a:r>
              <a:rPr lang="en-US" dirty="0" smtClean="0">
                <a:solidFill>
                  <a:srgbClr val="0070C0"/>
                </a:solidFill>
              </a:rPr>
              <a:t>How much progress? </a:t>
            </a:r>
            <a:r>
              <a:rPr lang="en-US" dirty="0">
                <a:solidFill>
                  <a:srgbClr val="0070C0"/>
                </a:solidFill>
              </a:rPr>
              <a:t> </a:t>
            </a:r>
            <a:r>
              <a:rPr lang="en-US" dirty="0" smtClean="0">
                <a:solidFill>
                  <a:srgbClr val="0070C0"/>
                </a:solidFill>
              </a:rPr>
              <a:t>Few cases</a:t>
            </a:r>
          </a:p>
          <a:p>
            <a:r>
              <a:rPr lang="en-US" dirty="0" smtClean="0">
                <a:solidFill>
                  <a:srgbClr val="0070C0"/>
                </a:solidFill>
              </a:rPr>
              <a:t>Where are we in India?</a:t>
            </a:r>
          </a:p>
          <a:p>
            <a:r>
              <a:rPr lang="en-US" dirty="0" smtClean="0">
                <a:solidFill>
                  <a:srgbClr val="0070C0"/>
                </a:solidFill>
              </a:rPr>
              <a:t>Concluding remarks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solidFill>
                  <a:srgbClr val="00B0F0"/>
                </a:solidFill>
              </a:rPr>
              <a:t>Forecasting first before observing!</a:t>
            </a:r>
            <a:endParaRPr lang="en-GB" smtClean="0">
              <a:solidFill>
                <a:srgbClr val="00B0F0"/>
              </a:solidFill>
            </a:endParaRPr>
          </a:p>
        </p:txBody>
      </p:sp>
      <p:sp>
        <p:nvSpPr>
          <p:cNvPr id="11267" name="Content Placeholder 2"/>
          <p:cNvSpPr>
            <a:spLocks noGrp="1"/>
          </p:cNvSpPr>
          <p:nvPr>
            <p:ph idx="1"/>
          </p:nvPr>
        </p:nvSpPr>
        <p:spPr/>
        <p:txBody>
          <a:bodyPr/>
          <a:lstStyle/>
          <a:p>
            <a:r>
              <a:rPr lang="en-US" smtClean="0">
                <a:solidFill>
                  <a:srgbClr val="00B0F0"/>
                </a:solidFill>
              </a:rPr>
              <a:t>Use all available knowledge to get  model of the processes. Use this to make forecast</a:t>
            </a:r>
          </a:p>
          <a:p>
            <a:r>
              <a:rPr lang="en-US" smtClean="0">
                <a:solidFill>
                  <a:srgbClr val="00B0F0"/>
                </a:solidFill>
              </a:rPr>
              <a:t>There are various kind of modelers and models</a:t>
            </a:r>
            <a:endParaRPr lang="en-GB" smtClean="0">
              <a:solidFill>
                <a:srgbClr val="00B0F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0" y="304800"/>
            <a:ext cx="9144000" cy="2486025"/>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2590800" y="2590800"/>
            <a:ext cx="4695387" cy="4048125"/>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460368" y="533400"/>
            <a:ext cx="8074031" cy="5686104"/>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2133600" y="0"/>
            <a:ext cx="5257800" cy="6652726"/>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a:stretch>
            <a:fillRect/>
          </a:stretch>
        </p:blipFill>
        <p:spPr bwMode="auto">
          <a:xfrm>
            <a:off x="762000" y="381000"/>
            <a:ext cx="6941706" cy="5421032"/>
          </a:xfrm>
          <a:prstGeom prst="rect">
            <a:avLst/>
          </a:prstGeom>
          <a:noFill/>
          <a:ln w="9525">
            <a:noFill/>
            <a:miter lim="800000"/>
            <a:headEnd/>
            <a:tailEnd/>
          </a:ln>
          <a:effectLst/>
        </p:spPr>
      </p:pic>
      <p:pic>
        <p:nvPicPr>
          <p:cNvPr id="6147" name="Picture 3"/>
          <p:cNvPicPr>
            <a:picLocks noChangeAspect="1" noChangeArrowheads="1"/>
          </p:cNvPicPr>
          <p:nvPr/>
        </p:nvPicPr>
        <p:blipFill>
          <a:blip r:embed="rId4"/>
          <a:srcRect/>
          <a:stretch>
            <a:fillRect/>
          </a:stretch>
        </p:blipFill>
        <p:spPr bwMode="auto">
          <a:xfrm>
            <a:off x="5359866" y="5486400"/>
            <a:ext cx="3522197" cy="1244472"/>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ChangeArrowheads="1"/>
          </p:cNvSpPr>
          <p:nvPr/>
        </p:nvSpPr>
        <p:spPr bwMode="auto">
          <a:xfrm>
            <a:off x="360363" y="185738"/>
            <a:ext cx="8423275" cy="5848350"/>
          </a:xfrm>
          <a:prstGeom prst="rect">
            <a:avLst/>
          </a:prstGeom>
          <a:noFill/>
          <a:ln w="9525">
            <a:noFill/>
            <a:miter lim="800000"/>
            <a:headEnd/>
            <a:tailEnd/>
          </a:ln>
          <a:effectLst/>
        </p:spPr>
        <p:txBody>
          <a:bodyPr anchor="ctr">
            <a:spAutoFit/>
          </a:bodyPr>
          <a:lstStyle/>
          <a:p>
            <a:r>
              <a:rPr lang="en-US" sz="5400" i="1"/>
              <a:t>"The high technology celebrated today is essentially a mathematical technology."</a:t>
            </a:r>
            <a:r>
              <a:rPr lang="en-US" sz="5400"/>
              <a:t> </a:t>
            </a:r>
            <a:br>
              <a:rPr lang="en-US" sz="5400"/>
            </a:br>
            <a:endParaRPr lang="en-US" sz="5400"/>
          </a:p>
          <a:p>
            <a:r>
              <a:rPr lang="en-US" sz="5400"/>
              <a:t>(E.E. Davis, president of Exxon R&amp;D)</a:t>
            </a:r>
            <a:r>
              <a:rPr lang="en-US"/>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srcRect/>
          <a:stretch>
            <a:fillRect/>
          </a:stretch>
        </p:blipFill>
        <p:spPr bwMode="auto">
          <a:xfrm>
            <a:off x="0" y="0"/>
            <a:ext cx="5978525" cy="6858000"/>
          </a:xfrm>
          <a:prstGeom prst="rect">
            <a:avLst/>
          </a:prstGeom>
          <a:noFill/>
          <a:ln w="9525">
            <a:noFill/>
            <a:miter lim="800000"/>
            <a:headEnd/>
            <a:tailEnd/>
          </a:ln>
        </p:spPr>
      </p:pic>
      <p:sp>
        <p:nvSpPr>
          <p:cNvPr id="14339" name="TextBox 2"/>
          <p:cNvSpPr txBox="1">
            <a:spLocks noChangeArrowheads="1"/>
          </p:cNvSpPr>
          <p:nvPr/>
        </p:nvSpPr>
        <p:spPr bwMode="auto">
          <a:xfrm>
            <a:off x="0" y="0"/>
            <a:ext cx="1981200" cy="369888"/>
          </a:xfrm>
          <a:prstGeom prst="rect">
            <a:avLst/>
          </a:prstGeom>
          <a:noFill/>
          <a:ln w="9525">
            <a:noFill/>
            <a:miter lim="800000"/>
            <a:headEnd/>
            <a:tailEnd/>
          </a:ln>
        </p:spPr>
        <p:txBody>
          <a:bodyPr>
            <a:spAutoFit/>
          </a:bodyPr>
          <a:lstStyle/>
          <a:p>
            <a:r>
              <a:rPr lang="en-US" dirty="0" smtClean="0"/>
              <a:t>Multi-science</a:t>
            </a:r>
            <a:endParaRPr lang="en-US" dirty="0"/>
          </a:p>
        </p:txBody>
      </p:sp>
      <p:sp>
        <p:nvSpPr>
          <p:cNvPr id="14340" name="TextBox 3"/>
          <p:cNvSpPr txBox="1">
            <a:spLocks noChangeArrowheads="1"/>
          </p:cNvSpPr>
          <p:nvPr/>
        </p:nvSpPr>
        <p:spPr bwMode="auto">
          <a:xfrm>
            <a:off x="0" y="6488112"/>
            <a:ext cx="2667000" cy="369888"/>
          </a:xfrm>
          <a:prstGeom prst="rect">
            <a:avLst/>
          </a:prstGeom>
          <a:noFill/>
          <a:ln w="9525">
            <a:noFill/>
            <a:miter lim="800000"/>
            <a:headEnd/>
            <a:tailEnd/>
          </a:ln>
        </p:spPr>
        <p:txBody>
          <a:bodyPr>
            <a:spAutoFit/>
          </a:bodyPr>
          <a:lstStyle/>
          <a:p>
            <a:r>
              <a:rPr lang="en-US" dirty="0" err="1"/>
              <a:t>Tegmark</a:t>
            </a:r>
            <a:r>
              <a:rPr lang="en-US" dirty="0"/>
              <a:t>, 2007</a:t>
            </a:r>
          </a:p>
        </p:txBody>
      </p:sp>
      <p:sp>
        <p:nvSpPr>
          <p:cNvPr id="5" name="Rectangle 4"/>
          <p:cNvSpPr/>
          <p:nvPr/>
        </p:nvSpPr>
        <p:spPr>
          <a:xfrm>
            <a:off x="6324600" y="381000"/>
            <a:ext cx="2514600" cy="5693866"/>
          </a:xfrm>
          <a:prstGeom prst="rect">
            <a:avLst/>
          </a:prstGeom>
        </p:spPr>
        <p:txBody>
          <a:bodyPr wrap="square">
            <a:spAutoFit/>
          </a:bodyPr>
          <a:lstStyle/>
          <a:p>
            <a:r>
              <a:rPr lang="en-US" sz="1400" dirty="0" smtClean="0"/>
              <a:t>Theories can be crudely organized into a family tree</a:t>
            </a:r>
          </a:p>
          <a:p>
            <a:r>
              <a:rPr lang="en-US" sz="1400" dirty="0" smtClean="0"/>
              <a:t>where each might, at least in principle, be derivable from more fundamental ones above it. For example, classical mechanics can be obtained from special relativity in the approximation that the speed of light c is infinite, and hydrodynamics with</a:t>
            </a:r>
          </a:p>
          <a:p>
            <a:r>
              <a:rPr lang="en-US" sz="1400" dirty="0" smtClean="0"/>
              <a:t>its concepts such as density and pressure can be derived from</a:t>
            </a:r>
          </a:p>
          <a:p>
            <a:r>
              <a:rPr lang="en-US" sz="1400" dirty="0" smtClean="0"/>
              <a:t>statistical mechanics. However, these cases where the arrows</a:t>
            </a:r>
          </a:p>
          <a:p>
            <a:r>
              <a:rPr lang="en-US" sz="1400" dirty="0" smtClean="0"/>
              <a:t>are well understood form a minority. Deriving biology from</a:t>
            </a:r>
          </a:p>
          <a:p>
            <a:r>
              <a:rPr lang="en-US" sz="1400" dirty="0" smtClean="0"/>
              <a:t>chemistry or psychology from biology appears unfeasible in</a:t>
            </a:r>
          </a:p>
          <a:p>
            <a:r>
              <a:rPr lang="en-US" sz="1400" dirty="0" smtClean="0"/>
              <a:t>practice. Only limited and approximate aspects of such subjects are mathematical, and it is likely that all mathematical</a:t>
            </a:r>
          </a:p>
          <a:p>
            <a:r>
              <a:rPr lang="en-US" sz="1400" dirty="0" smtClean="0"/>
              <a:t>models found in physics so far are similarly approximations</a:t>
            </a:r>
          </a:p>
          <a:p>
            <a:r>
              <a:rPr lang="en-US" sz="1400" dirty="0" smtClean="0"/>
              <a:t>of limited aspects of reality.</a:t>
            </a:r>
            <a:endParaRPr lang="en-US" sz="1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srcRect/>
          <a:stretch>
            <a:fillRect/>
          </a:stretch>
        </p:blipFill>
        <p:spPr bwMode="auto">
          <a:xfrm>
            <a:off x="1143000" y="0"/>
            <a:ext cx="6516651" cy="685800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Where are we?</a:t>
            </a:r>
            <a:endParaRPr lang="en-US" dirty="0">
              <a:solidFill>
                <a:srgbClr val="0070C0"/>
              </a:solidFill>
            </a:endParaRPr>
          </a:p>
        </p:txBody>
      </p:sp>
      <p:sp>
        <p:nvSpPr>
          <p:cNvPr id="3" name="Content Placeholder 2"/>
          <p:cNvSpPr>
            <a:spLocks noGrp="1"/>
          </p:cNvSpPr>
          <p:nvPr>
            <p:ph idx="1"/>
          </p:nvPr>
        </p:nvSpPr>
        <p:spPr/>
        <p:txBody>
          <a:bodyPr/>
          <a:lstStyle/>
          <a:p>
            <a:r>
              <a:rPr lang="en-US" dirty="0" smtClean="0">
                <a:solidFill>
                  <a:srgbClr val="0070C0"/>
                </a:solidFill>
              </a:rPr>
              <a:t>Adoption of  technology developed elsewhere</a:t>
            </a:r>
          </a:p>
          <a:p>
            <a:r>
              <a:rPr lang="en-US" dirty="0" smtClean="0">
                <a:solidFill>
                  <a:srgbClr val="0070C0"/>
                </a:solidFill>
              </a:rPr>
              <a:t>Development  here</a:t>
            </a:r>
          </a:p>
          <a:p>
            <a:r>
              <a:rPr lang="en-US" dirty="0" smtClean="0">
                <a:solidFill>
                  <a:srgbClr val="0070C0"/>
                </a:solidFill>
              </a:rPr>
              <a:t>Both require support</a:t>
            </a:r>
          </a:p>
          <a:p>
            <a:r>
              <a:rPr lang="en-US" dirty="0" smtClean="0">
                <a:solidFill>
                  <a:srgbClr val="0070C0"/>
                </a:solidFill>
              </a:rPr>
              <a:t>No policy support</a:t>
            </a:r>
          </a:p>
          <a:p>
            <a:r>
              <a:rPr lang="en-US" dirty="0" smtClean="0">
                <a:solidFill>
                  <a:srgbClr val="0070C0"/>
                </a:solidFill>
              </a:rPr>
              <a:t>Does globalization help?</a:t>
            </a:r>
            <a:endParaRPr lang="en-US" dirty="0">
              <a:solidFill>
                <a:srgbClr val="0070C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Sustainability</a:t>
            </a:r>
            <a:endParaRPr lang="en-US" dirty="0">
              <a:solidFill>
                <a:srgbClr val="0070C0"/>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rgbClr val="0070C0"/>
                </a:solidFill>
              </a:rPr>
              <a:t>Needs – </a:t>
            </a:r>
            <a:r>
              <a:rPr lang="en-US" dirty="0" err="1" smtClean="0">
                <a:solidFill>
                  <a:srgbClr val="0070C0"/>
                </a:solidFill>
              </a:rPr>
              <a:t>Brundtland</a:t>
            </a:r>
            <a:r>
              <a:rPr lang="en-US" dirty="0" smtClean="0">
                <a:solidFill>
                  <a:srgbClr val="0070C0"/>
                </a:solidFill>
              </a:rPr>
              <a:t> Report </a:t>
            </a:r>
          </a:p>
          <a:p>
            <a:r>
              <a:rPr lang="en-US" dirty="0" smtClean="0">
                <a:solidFill>
                  <a:srgbClr val="0070C0"/>
                </a:solidFill>
              </a:rPr>
              <a:t>Standard of living – Nobel Laureate Solow </a:t>
            </a:r>
          </a:p>
          <a:p>
            <a:r>
              <a:rPr lang="en-US" dirty="0" smtClean="0">
                <a:solidFill>
                  <a:srgbClr val="0070C0"/>
                </a:solidFill>
              </a:rPr>
              <a:t>Freedom- Nobel Laureate </a:t>
            </a:r>
            <a:r>
              <a:rPr lang="en-US" dirty="0" err="1" smtClean="0">
                <a:solidFill>
                  <a:srgbClr val="0070C0"/>
                </a:solidFill>
              </a:rPr>
              <a:t>Sen</a:t>
            </a:r>
            <a:endParaRPr lang="en-US" dirty="0" smtClean="0">
              <a:solidFill>
                <a:srgbClr val="0070C0"/>
              </a:solidFill>
            </a:endParaRPr>
          </a:p>
          <a:p>
            <a:r>
              <a:rPr lang="en-US" dirty="0" smtClean="0">
                <a:solidFill>
                  <a:srgbClr val="0070C0"/>
                </a:solidFill>
              </a:rPr>
              <a:t>Economic- ecological modeling: Neoliberal, mechanics, ordinary differential equation(ODE), constraints</a:t>
            </a:r>
          </a:p>
          <a:p>
            <a:r>
              <a:rPr lang="en-US" dirty="0" smtClean="0">
                <a:solidFill>
                  <a:srgbClr val="0070C0"/>
                </a:solidFill>
              </a:rPr>
              <a:t>So mathematically optimization of ODE with constraints</a:t>
            </a:r>
          </a:p>
          <a:p>
            <a:r>
              <a:rPr lang="en-US" dirty="0" smtClean="0">
                <a:solidFill>
                  <a:srgbClr val="0070C0"/>
                </a:solidFill>
              </a:rPr>
              <a:t>Let me show a flavor of it</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a:srcRect/>
          <a:stretch>
            <a:fillRect/>
          </a:stretch>
        </p:blipFill>
        <p:spPr bwMode="auto">
          <a:xfrm>
            <a:off x="990600" y="0"/>
            <a:ext cx="6271171" cy="6172200"/>
          </a:xfrm>
          <a:prstGeom prst="rect">
            <a:avLst/>
          </a:prstGeom>
          <a:noFill/>
          <a:ln w="9525">
            <a:noFill/>
            <a:miter lim="800000"/>
            <a:headEnd/>
            <a:tailEnd/>
          </a:ln>
          <a:effectLst/>
        </p:spPr>
      </p:pic>
      <p:pic>
        <p:nvPicPr>
          <p:cNvPr id="49155" name="Picture 3"/>
          <p:cNvPicPr>
            <a:picLocks noChangeAspect="1" noChangeArrowheads="1"/>
          </p:cNvPicPr>
          <p:nvPr/>
        </p:nvPicPr>
        <p:blipFill>
          <a:blip r:embed="rId4"/>
          <a:srcRect/>
          <a:stretch>
            <a:fillRect/>
          </a:stretch>
        </p:blipFill>
        <p:spPr bwMode="auto">
          <a:xfrm>
            <a:off x="4648200" y="6248400"/>
            <a:ext cx="4333875" cy="457201"/>
          </a:xfrm>
          <a:prstGeom prst="rect">
            <a:avLst/>
          </a:prstGeom>
          <a:noFill/>
          <a:ln w="9525">
            <a:noFill/>
            <a:miter lim="800000"/>
            <a:headEnd/>
            <a:tailEnd/>
          </a:ln>
          <a:effectLst/>
        </p:spPr>
      </p:pic>
      <p:pic>
        <p:nvPicPr>
          <p:cNvPr id="49156" name="Picture 4"/>
          <p:cNvPicPr>
            <a:picLocks noChangeAspect="1" noChangeArrowheads="1"/>
          </p:cNvPicPr>
          <p:nvPr/>
        </p:nvPicPr>
        <p:blipFill>
          <a:blip r:embed="rId5"/>
          <a:srcRect/>
          <a:stretch>
            <a:fillRect/>
          </a:stretch>
        </p:blipFill>
        <p:spPr bwMode="auto">
          <a:xfrm>
            <a:off x="533400" y="6324600"/>
            <a:ext cx="3438525" cy="295275"/>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Two views: Bird or frog</a:t>
            </a:r>
            <a:endParaRPr lang="en-US" dirty="0">
              <a:solidFill>
                <a:srgbClr val="00B0F0"/>
              </a:solidFill>
            </a:endParaRPr>
          </a:p>
        </p:txBody>
      </p:sp>
      <p:sp>
        <p:nvSpPr>
          <p:cNvPr id="3" name="Content Placeholder 2"/>
          <p:cNvSpPr>
            <a:spLocks noGrp="1"/>
          </p:cNvSpPr>
          <p:nvPr>
            <p:ph idx="1"/>
          </p:nvPr>
        </p:nvSpPr>
        <p:spPr/>
        <p:txBody>
          <a:bodyPr>
            <a:normAutofit fontScale="77500" lnSpcReduction="20000"/>
          </a:bodyPr>
          <a:lstStyle/>
          <a:p>
            <a:r>
              <a:rPr lang="en-US" dirty="0" smtClean="0">
                <a:solidFill>
                  <a:srgbClr val="00B0F0"/>
                </a:solidFill>
              </a:rPr>
              <a:t>Bird: Looking at landscape from above</a:t>
            </a:r>
          </a:p>
          <a:p>
            <a:r>
              <a:rPr lang="en-US" dirty="0" smtClean="0">
                <a:solidFill>
                  <a:srgbClr val="00B0F0"/>
                </a:solidFill>
              </a:rPr>
              <a:t>Frog: Viewing as living in landscape</a:t>
            </a:r>
          </a:p>
          <a:p>
            <a:r>
              <a:rPr lang="en-US" dirty="0" smtClean="0">
                <a:solidFill>
                  <a:srgbClr val="00B0F0"/>
                </a:solidFill>
              </a:rPr>
              <a:t>“Birds fly high in the air and survey broad vistas of mathematics out to the far horizon. They delight in concepts that unify our thinking and bring together diverse problems from different parts of the landscape. Frogs live in the mud below and see only the flowers that grow nearby. They delight in the details of particular objects, and they solve problems one at a time" (Freeman Dyson, 2009)</a:t>
            </a:r>
          </a:p>
          <a:p>
            <a:r>
              <a:rPr lang="en-US" dirty="0" smtClean="0">
                <a:solidFill>
                  <a:srgbClr val="00B0F0"/>
                </a:solidFill>
              </a:rPr>
              <a:t>Frog’s and bird’s intuition: High-level synthesis (Bird's view) as well as empirical problem solving (Frog's view)</a:t>
            </a:r>
          </a:p>
          <a:p>
            <a:r>
              <a:rPr lang="en-US" dirty="0" smtClean="0">
                <a:solidFill>
                  <a:srgbClr val="00B0F0"/>
                </a:solidFill>
              </a:rPr>
              <a:t>“ Calculate and shut up” </a:t>
            </a:r>
            <a:endParaRPr lang="en-US" dirty="0">
              <a:solidFill>
                <a:srgbClr val="00B0F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srcRect/>
          <a:stretch>
            <a:fillRect/>
          </a:stretch>
        </p:blipFill>
        <p:spPr bwMode="auto">
          <a:xfrm>
            <a:off x="63500" y="1143000"/>
            <a:ext cx="9080500" cy="4495800"/>
          </a:xfrm>
          <a:prstGeom prst="rect">
            <a:avLst/>
          </a:prstGeom>
          <a:noFill/>
          <a:ln w="9525">
            <a:noFill/>
            <a:miter lim="800000"/>
            <a:headEnd/>
            <a:tailEnd/>
          </a:ln>
        </p:spPr>
      </p:pic>
      <p:sp>
        <p:nvSpPr>
          <p:cNvPr id="44035" name="TextBox 2"/>
          <p:cNvSpPr txBox="1">
            <a:spLocks noChangeArrowheads="1"/>
          </p:cNvSpPr>
          <p:nvPr/>
        </p:nvSpPr>
        <p:spPr bwMode="auto">
          <a:xfrm>
            <a:off x="0" y="5715000"/>
            <a:ext cx="9144000" cy="369888"/>
          </a:xfrm>
          <a:prstGeom prst="rect">
            <a:avLst/>
          </a:prstGeom>
          <a:noFill/>
          <a:ln w="9525">
            <a:noFill/>
            <a:miter lim="800000"/>
            <a:headEnd/>
            <a:tailEnd/>
          </a:ln>
        </p:spPr>
        <p:txBody>
          <a:bodyPr>
            <a:spAutoFit/>
          </a:bodyPr>
          <a:lstStyle/>
          <a:p>
            <a:pPr algn="ctr"/>
            <a:r>
              <a:rPr lang="en-US">
                <a:cs typeface="Arial" charset="0"/>
              </a:rPr>
              <a:t>Kumar, Water Res Res 2011</a:t>
            </a:r>
          </a:p>
        </p:txBody>
      </p:sp>
      <p:sp>
        <p:nvSpPr>
          <p:cNvPr id="44036" name="TextBox 3"/>
          <p:cNvSpPr txBox="1">
            <a:spLocks noChangeArrowheads="1"/>
          </p:cNvSpPr>
          <p:nvPr/>
        </p:nvSpPr>
        <p:spPr bwMode="auto">
          <a:xfrm>
            <a:off x="1219200" y="152400"/>
            <a:ext cx="6172200" cy="584200"/>
          </a:xfrm>
          <a:prstGeom prst="rect">
            <a:avLst/>
          </a:prstGeom>
          <a:noFill/>
          <a:ln w="9525">
            <a:noFill/>
            <a:miter lim="800000"/>
            <a:headEnd/>
            <a:tailEnd/>
          </a:ln>
        </p:spPr>
        <p:txBody>
          <a:bodyPr>
            <a:spAutoFit/>
          </a:bodyPr>
          <a:lstStyle/>
          <a:p>
            <a:pPr algn="ctr"/>
            <a:r>
              <a:rPr lang="en-US" sz="3200">
                <a:cs typeface="Arial" charset="0"/>
              </a:rPr>
              <a:t>Prediction in water environment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Concluding remarks</a:t>
            </a:r>
            <a:endParaRPr lang="en-US" dirty="0">
              <a:solidFill>
                <a:srgbClr val="0070C0"/>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rgbClr val="0070C0"/>
                </a:solidFill>
              </a:rPr>
              <a:t>Future would be interdisciplinary, coupled,  nonlinear, uncertain </a:t>
            </a:r>
          </a:p>
          <a:p>
            <a:r>
              <a:rPr lang="en-US" dirty="0" smtClean="0">
                <a:solidFill>
                  <a:srgbClr val="0070C0"/>
                </a:solidFill>
              </a:rPr>
              <a:t>Future lies in mastering ODE( economic growth) /PDE( air pollution field) / algebraic( chemical reactions) constrained optimization, numerical way for nonlinear stochastic models</a:t>
            </a:r>
          </a:p>
          <a:p>
            <a:r>
              <a:rPr lang="en-US" dirty="0" smtClean="0">
                <a:solidFill>
                  <a:srgbClr val="0070C0"/>
                </a:solidFill>
              </a:rPr>
              <a:t>Data driven modeling  should be perused – massive data now available</a:t>
            </a:r>
          </a:p>
          <a:p>
            <a:r>
              <a:rPr lang="en-US" dirty="0" smtClean="0">
                <a:solidFill>
                  <a:srgbClr val="0070C0"/>
                </a:solidFill>
              </a:rPr>
              <a:t>Air pollution community need to interact computational scientists and economists for sustainable </a:t>
            </a:r>
            <a:r>
              <a:rPr lang="en-US" smtClean="0">
                <a:solidFill>
                  <a:srgbClr val="0070C0"/>
                </a:solidFill>
              </a:rPr>
              <a:t>developmental issues.</a:t>
            </a:r>
            <a:endParaRPr lang="en-US" dirty="0">
              <a:solidFill>
                <a:srgbClr val="0070C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1"/>
          <p:cNvSpPr txBox="1">
            <a:spLocks noChangeArrowheads="1"/>
          </p:cNvSpPr>
          <p:nvPr/>
        </p:nvSpPr>
        <p:spPr bwMode="auto">
          <a:xfrm>
            <a:off x="1524000" y="1905000"/>
            <a:ext cx="5029200" cy="3140075"/>
          </a:xfrm>
          <a:prstGeom prst="rect">
            <a:avLst/>
          </a:prstGeom>
          <a:noFill/>
          <a:ln w="9525">
            <a:noFill/>
            <a:miter lim="800000"/>
            <a:headEnd/>
            <a:tailEnd/>
          </a:ln>
        </p:spPr>
        <p:txBody>
          <a:bodyPr>
            <a:spAutoFit/>
          </a:bodyPr>
          <a:lstStyle/>
          <a:p>
            <a:r>
              <a:rPr lang="en-US" sz="6600" dirty="0">
                <a:solidFill>
                  <a:srgbClr val="0070C0"/>
                </a:solidFill>
              </a:rPr>
              <a:t>Many thanks for your kind attention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srcRect/>
          <a:stretch>
            <a:fillRect/>
          </a:stretch>
        </p:blipFill>
        <p:spPr bwMode="auto">
          <a:xfrm>
            <a:off x="381000" y="228600"/>
            <a:ext cx="7924800" cy="5606036"/>
          </a:xfrm>
          <a:prstGeom prst="rect">
            <a:avLst/>
          </a:prstGeom>
          <a:noFill/>
          <a:ln w="9525">
            <a:noFill/>
            <a:miter lim="800000"/>
            <a:headEnd/>
            <a:tailEnd/>
          </a:ln>
          <a:effectLst/>
        </p:spPr>
      </p:pic>
      <p:sp>
        <p:nvSpPr>
          <p:cNvPr id="3" name="Rectangle 2"/>
          <p:cNvSpPr/>
          <p:nvPr/>
        </p:nvSpPr>
        <p:spPr>
          <a:xfrm>
            <a:off x="381000" y="6488668"/>
            <a:ext cx="7391400" cy="369332"/>
          </a:xfrm>
          <a:prstGeom prst="rect">
            <a:avLst/>
          </a:prstGeom>
        </p:spPr>
        <p:txBody>
          <a:bodyPr wrap="square">
            <a:spAutoFit/>
          </a:bodyPr>
          <a:lstStyle/>
          <a:p>
            <a:r>
              <a:rPr lang="en-US" dirty="0" smtClean="0"/>
              <a:t>http://www.uwyo.edu/barbier/presentations/fisher%20lecture1.pdf</a:t>
            </a:r>
            <a:endParaRPr lang="en-US" dirty="0"/>
          </a:p>
        </p:txBody>
      </p:sp>
      <p:sp>
        <p:nvSpPr>
          <p:cNvPr id="4" name="TextBox 3"/>
          <p:cNvSpPr txBox="1"/>
          <p:nvPr/>
        </p:nvSpPr>
        <p:spPr>
          <a:xfrm>
            <a:off x="5181600" y="381000"/>
            <a:ext cx="2667000" cy="646331"/>
          </a:xfrm>
          <a:prstGeom prst="rect">
            <a:avLst/>
          </a:prstGeom>
          <a:noFill/>
        </p:spPr>
        <p:txBody>
          <a:bodyPr wrap="square" rtlCol="0">
            <a:spAutoFit/>
          </a:bodyPr>
          <a:lstStyle/>
          <a:p>
            <a:r>
              <a:rPr lang="en-US" dirty="0" smtClean="0"/>
              <a:t>Traditional view:  P and H</a:t>
            </a:r>
          </a:p>
          <a:p>
            <a:r>
              <a:rPr lang="en-US" dirty="0" smtClean="0"/>
              <a:t>Now N too</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srcRect/>
          <a:stretch>
            <a:fillRect/>
          </a:stretch>
        </p:blipFill>
        <p:spPr bwMode="auto">
          <a:xfrm>
            <a:off x="1600200" y="0"/>
            <a:ext cx="5562600" cy="6518009"/>
          </a:xfrm>
          <a:prstGeom prst="rect">
            <a:avLst/>
          </a:prstGeom>
          <a:noFill/>
          <a:ln w="9525">
            <a:noFill/>
            <a:miter lim="800000"/>
            <a:headEnd/>
            <a:tailEnd/>
          </a:ln>
          <a:effectLst/>
        </p:spPr>
      </p:pic>
      <p:sp>
        <p:nvSpPr>
          <p:cNvPr id="3" name="Rectangle 2"/>
          <p:cNvSpPr/>
          <p:nvPr/>
        </p:nvSpPr>
        <p:spPr>
          <a:xfrm>
            <a:off x="381000" y="6488668"/>
            <a:ext cx="7391400" cy="369332"/>
          </a:xfrm>
          <a:prstGeom prst="rect">
            <a:avLst/>
          </a:prstGeom>
        </p:spPr>
        <p:txBody>
          <a:bodyPr wrap="square">
            <a:spAutoFit/>
          </a:bodyPr>
          <a:lstStyle/>
          <a:p>
            <a:r>
              <a:rPr lang="en-US" dirty="0" smtClean="0"/>
              <a:t>http://www.uwyo.edu/barbier/presentations/fisher%20lecture1.pdf</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srcRect/>
          <a:stretch>
            <a:fillRect/>
          </a:stretch>
        </p:blipFill>
        <p:spPr bwMode="auto">
          <a:xfrm>
            <a:off x="457200" y="304800"/>
            <a:ext cx="7696200" cy="6005318"/>
          </a:xfrm>
          <a:prstGeom prst="rect">
            <a:avLst/>
          </a:prstGeom>
          <a:noFill/>
          <a:ln w="9525">
            <a:noFill/>
            <a:miter lim="800000"/>
            <a:headEnd/>
            <a:tailEnd/>
          </a:ln>
          <a:effectLst/>
        </p:spPr>
      </p:pic>
      <p:sp>
        <p:nvSpPr>
          <p:cNvPr id="3" name="Rectangle 2"/>
          <p:cNvSpPr/>
          <p:nvPr/>
        </p:nvSpPr>
        <p:spPr>
          <a:xfrm>
            <a:off x="381000" y="6488668"/>
            <a:ext cx="7391400" cy="369332"/>
          </a:xfrm>
          <a:prstGeom prst="rect">
            <a:avLst/>
          </a:prstGeom>
        </p:spPr>
        <p:txBody>
          <a:bodyPr wrap="square">
            <a:spAutoFit/>
          </a:bodyPr>
          <a:lstStyle/>
          <a:p>
            <a:r>
              <a:rPr lang="en-US" dirty="0" smtClean="0"/>
              <a:t>http://www.uwyo.edu/barbier/presentations/fisher%20lecture1.pdf</a:t>
            </a:r>
            <a:endParaRPr lang="en-US" dirty="0"/>
          </a:p>
        </p:txBody>
      </p:sp>
      <p:pic>
        <p:nvPicPr>
          <p:cNvPr id="4097" name="Picture 1"/>
          <p:cNvPicPr>
            <a:picLocks noChangeAspect="1" noChangeArrowheads="1"/>
          </p:cNvPicPr>
          <p:nvPr/>
        </p:nvPicPr>
        <p:blipFill>
          <a:blip r:embed="rId4"/>
          <a:srcRect/>
          <a:stretch>
            <a:fillRect/>
          </a:stretch>
        </p:blipFill>
        <p:spPr bwMode="auto">
          <a:xfrm>
            <a:off x="2895600" y="228600"/>
            <a:ext cx="4972050" cy="723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304800" y="0"/>
          <a:ext cx="8475294" cy="6705600"/>
        </p:xfrm>
        <a:graphic>
          <a:graphicData uri="http://schemas.openxmlformats.org/presentationml/2006/ole">
            <p:oleObj spid="_x0000_s2050" name="Equation" r:id="rId4" imgW="4991040" imgH="3949560" progId="Equation.3">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Solow and beyond</a:t>
            </a:r>
            <a:endParaRPr lang="en-US" dirty="0">
              <a:solidFill>
                <a:srgbClr val="0070C0"/>
              </a:solidFill>
            </a:endParaRPr>
          </a:p>
        </p:txBody>
      </p:sp>
      <p:sp>
        <p:nvSpPr>
          <p:cNvPr id="3" name="Content Placeholder 2"/>
          <p:cNvSpPr>
            <a:spLocks noGrp="1"/>
          </p:cNvSpPr>
          <p:nvPr>
            <p:ph idx="1"/>
          </p:nvPr>
        </p:nvSpPr>
        <p:spPr/>
        <p:txBody>
          <a:bodyPr/>
          <a:lstStyle/>
          <a:p>
            <a:r>
              <a:rPr lang="en-US" dirty="0" smtClean="0">
                <a:solidFill>
                  <a:srgbClr val="0070C0"/>
                </a:solidFill>
              </a:rPr>
              <a:t>Solow: Technology was exogenous</a:t>
            </a:r>
          </a:p>
          <a:p>
            <a:r>
              <a:rPr lang="en-US" dirty="0" smtClean="0">
                <a:solidFill>
                  <a:srgbClr val="0070C0"/>
                </a:solidFill>
              </a:rPr>
              <a:t>Now: Technology is endogenous</a:t>
            </a:r>
          </a:p>
          <a:p>
            <a:r>
              <a:rPr lang="en-US" dirty="0" smtClean="0">
                <a:solidFill>
                  <a:srgbClr val="0070C0"/>
                </a:solidFill>
              </a:rPr>
              <a:t>Natural capital as essential element</a:t>
            </a:r>
          </a:p>
          <a:p>
            <a:r>
              <a:rPr lang="en-US" dirty="0" smtClean="0">
                <a:solidFill>
                  <a:srgbClr val="0070C0"/>
                </a:solidFill>
              </a:rPr>
              <a:t>Physical constraint in economic analysis like entropy and first law of thermodynamics</a:t>
            </a:r>
          </a:p>
          <a:p>
            <a:r>
              <a:rPr lang="en-US" dirty="0" smtClean="0">
                <a:solidFill>
                  <a:srgbClr val="0070C0"/>
                </a:solidFill>
              </a:rPr>
              <a:t>Role of innovations in technology: new combination of known</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Air quality-Reality</a:t>
            </a:r>
            <a:endParaRPr lang="en-US" dirty="0">
              <a:solidFill>
                <a:srgbClr val="0070C0"/>
              </a:solidFill>
            </a:endParaRPr>
          </a:p>
        </p:txBody>
      </p:sp>
      <p:sp>
        <p:nvSpPr>
          <p:cNvPr id="3" name="Content Placeholder 2"/>
          <p:cNvSpPr>
            <a:spLocks noGrp="1"/>
          </p:cNvSpPr>
          <p:nvPr>
            <p:ph idx="1"/>
          </p:nvPr>
        </p:nvSpPr>
        <p:spPr/>
        <p:txBody>
          <a:bodyPr/>
          <a:lstStyle/>
          <a:p>
            <a:r>
              <a:rPr lang="en-US" dirty="0" err="1" smtClean="0">
                <a:solidFill>
                  <a:srgbClr val="0070C0"/>
                </a:solidFill>
              </a:rPr>
              <a:t>Multiscale</a:t>
            </a:r>
            <a:r>
              <a:rPr lang="en-US" dirty="0" smtClean="0">
                <a:solidFill>
                  <a:srgbClr val="0070C0"/>
                </a:solidFill>
              </a:rPr>
              <a:t> – local to planetary scales</a:t>
            </a:r>
          </a:p>
          <a:p>
            <a:r>
              <a:rPr lang="en-US" dirty="0" smtClean="0">
                <a:solidFill>
                  <a:srgbClr val="0070C0"/>
                </a:solidFill>
              </a:rPr>
              <a:t>Physical aspects : distributed models</a:t>
            </a:r>
          </a:p>
          <a:p>
            <a:r>
              <a:rPr lang="en-US" dirty="0" smtClean="0">
                <a:solidFill>
                  <a:srgbClr val="0070C0"/>
                </a:solidFill>
              </a:rPr>
              <a:t>Chemical aspects: systems of ODE</a:t>
            </a:r>
          </a:p>
          <a:p>
            <a:r>
              <a:rPr lang="en-US" dirty="0" smtClean="0">
                <a:solidFill>
                  <a:srgbClr val="0070C0"/>
                </a:solidFill>
              </a:rPr>
              <a:t>Biological aspects: system of ode</a:t>
            </a:r>
          </a:p>
          <a:p>
            <a:r>
              <a:rPr lang="en-US" dirty="0" smtClean="0">
                <a:solidFill>
                  <a:srgbClr val="0070C0"/>
                </a:solidFill>
              </a:rPr>
              <a:t>How do solve? Reduce to algebraic equations</a:t>
            </a:r>
          </a:p>
          <a:p>
            <a:r>
              <a:rPr lang="en-US" dirty="0" smtClean="0">
                <a:solidFill>
                  <a:srgbClr val="0070C0"/>
                </a:solidFill>
              </a:rPr>
              <a:t>Complexity, nonlinearity, uncertainty</a:t>
            </a:r>
          </a:p>
          <a:p>
            <a:r>
              <a:rPr lang="en-US" dirty="0" smtClean="0">
                <a:solidFill>
                  <a:srgbClr val="0070C0"/>
                </a:solidFill>
              </a:rPr>
              <a:t>Indicators</a:t>
            </a:r>
            <a:endParaRPr lang="en-US" dirty="0">
              <a:solidFill>
                <a:srgbClr val="0070C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523</TotalTime>
  <Words>1001</Words>
  <Application>Microsoft Office PowerPoint</Application>
  <PresentationFormat>On-screen Show (4:3)</PresentationFormat>
  <Paragraphs>151</Paragraphs>
  <Slides>34</Slides>
  <Notes>34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Equation</vt:lpstr>
      <vt:lpstr>Future air quality modeling for sustainable development</vt:lpstr>
      <vt:lpstr>Talk outline</vt:lpstr>
      <vt:lpstr>Sustainability</vt:lpstr>
      <vt:lpstr>Slide 4</vt:lpstr>
      <vt:lpstr>Slide 5</vt:lpstr>
      <vt:lpstr>Slide 6</vt:lpstr>
      <vt:lpstr>Slide 7</vt:lpstr>
      <vt:lpstr>Solow and beyond</vt:lpstr>
      <vt:lpstr>Air quality-Reality</vt:lpstr>
      <vt:lpstr>Errors</vt:lpstr>
      <vt:lpstr>PDE constrained optimization</vt:lpstr>
      <vt:lpstr>Objective functions</vt:lpstr>
      <vt:lpstr>Slide 13</vt:lpstr>
      <vt:lpstr>Slide 14</vt:lpstr>
      <vt:lpstr>International status</vt:lpstr>
      <vt:lpstr>Slide 16</vt:lpstr>
      <vt:lpstr>Slide 17</vt:lpstr>
      <vt:lpstr>Slide 18</vt:lpstr>
      <vt:lpstr>Slide 19</vt:lpstr>
      <vt:lpstr>Forecasting first before observing!</vt:lpstr>
      <vt:lpstr>Slide 21</vt:lpstr>
      <vt:lpstr>Slide 22</vt:lpstr>
      <vt:lpstr>Slide 23</vt:lpstr>
      <vt:lpstr>Slide 24</vt:lpstr>
      <vt:lpstr>Slide 25</vt:lpstr>
      <vt:lpstr>Slide 26</vt:lpstr>
      <vt:lpstr>Slide 27</vt:lpstr>
      <vt:lpstr>Slide 28</vt:lpstr>
      <vt:lpstr>Where are we?</vt:lpstr>
      <vt:lpstr>Slide 30</vt:lpstr>
      <vt:lpstr>Two views: Bird or frog</vt:lpstr>
      <vt:lpstr>Slide 32</vt:lpstr>
      <vt:lpstr>Concluding remarks</vt:lpstr>
      <vt:lpstr>Slide 34</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air modeling for sustainable development</dc:title>
  <dc:creator>User</dc:creator>
  <cp:lastModifiedBy>User</cp:lastModifiedBy>
  <cp:revision>55</cp:revision>
  <dcterms:created xsi:type="dcterms:W3CDTF">2012-11-29T15:18:49Z</dcterms:created>
  <dcterms:modified xsi:type="dcterms:W3CDTF">2012-12-05T04:21:51Z</dcterms:modified>
</cp:coreProperties>
</file>