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0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  <p:sldMasterId id="2147483664" r:id="rId17"/>
    <p:sldMasterId id="2147483665" r:id="rId18"/>
    <p:sldMasterId id="2147483666" r:id="rId19"/>
  </p:sldMasterIdLst>
  <p:notesMasterIdLst>
    <p:notesMasterId r:id="rId30"/>
  </p:notesMasterIdLst>
  <p:sldIdLst>
    <p:sldId id="256" r:id="rId20"/>
    <p:sldId id="291" r:id="rId21"/>
    <p:sldId id="294" r:id="rId22"/>
    <p:sldId id="296" r:id="rId23"/>
    <p:sldId id="298" r:id="rId24"/>
    <p:sldId id="297" r:id="rId25"/>
    <p:sldId id="293" r:id="rId26"/>
    <p:sldId id="267" r:id="rId27"/>
    <p:sldId id="299" r:id="rId28"/>
    <p:sldId id="292" r:id="rId2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5F6"/>
    <a:srgbClr val="13F84F"/>
    <a:srgbClr val="02FEFE"/>
    <a:srgbClr val="83E3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34" y="-1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342C58-2B25-4BFA-AA8B-DD9D1E94D6FB}" type="datetime1">
              <a:rPr lang="en-US"/>
              <a:pPr>
                <a:defRPr/>
              </a:pPr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2F3000-55B6-44C3-80A9-C803BF2C6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Modules should be 3-7 minutes long 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BA2F6A-F212-493D-926F-C738026AB8E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F77D84-D625-476F-B5DC-7C7DE5CE6F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1320800"/>
            <a:ext cx="2965450" cy="687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320800"/>
            <a:ext cx="8743950" cy="687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9300" y="2324100"/>
            <a:ext cx="1955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77500" y="2324100"/>
            <a:ext cx="1955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63600"/>
            <a:ext cx="5854700" cy="802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63600"/>
            <a:ext cx="5854700" cy="802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90525"/>
            <a:ext cx="2965450" cy="84994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90525"/>
            <a:ext cx="8743950" cy="849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38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382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324100"/>
            <a:ext cx="58547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5016500"/>
            <a:ext cx="24638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5016500"/>
            <a:ext cx="24638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81500" y="1320800"/>
            <a:ext cx="1270000" cy="687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1320800"/>
            <a:ext cx="3657600" cy="687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48600" y="8470900"/>
            <a:ext cx="24003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01300" y="8470900"/>
            <a:ext cx="24003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3625" y="7785100"/>
            <a:ext cx="2847975" cy="1701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9700" y="7785100"/>
            <a:ext cx="8391525" cy="170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276475"/>
            <a:ext cx="2965450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276475"/>
            <a:ext cx="87439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545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5016500"/>
            <a:ext cx="58547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16500"/>
            <a:ext cx="5854700" cy="317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8813800"/>
            <a:ext cx="4051300" cy="81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4188" y="390525"/>
            <a:ext cx="2979737" cy="9236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90525"/>
            <a:ext cx="8789988" cy="9236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700" y="2324100"/>
            <a:ext cx="2463800" cy="656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81500" y="330200"/>
            <a:ext cx="1270000" cy="855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3657600" cy="855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5016500"/>
            <a:ext cx="118618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647700" y="47498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1320800"/>
            <a:ext cx="118618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pic>
        <p:nvPicPr>
          <p:cNvPr id="1029" name="Picture 4" descr="Logo300dpi %281%29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0083800" y="381000"/>
            <a:ext cx="2286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 flipH="1">
            <a:off x="6488113" y="519113"/>
            <a:ext cx="1587" cy="7964487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6488113" y="4476750"/>
            <a:ext cx="5995987" cy="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324100"/>
            <a:ext cx="5080000" cy="65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69300" y="2324100"/>
            <a:ext cx="4064000" cy="65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863600"/>
            <a:ext cx="11861800" cy="802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72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11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55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44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5019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59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416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73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324100"/>
            <a:ext cx="11861800" cy="65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11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55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44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5019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59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416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73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5016500"/>
            <a:ext cx="5080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647700" y="4749800"/>
            <a:ext cx="4881563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1320800"/>
            <a:ext cx="5080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09700" y="7785100"/>
            <a:ext cx="57912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 flipH="1">
            <a:off x="7543800" y="7975600"/>
            <a:ext cx="0" cy="142240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48600" y="8470900"/>
            <a:ext cx="4953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999999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708400"/>
            <a:ext cx="118618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1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647700" y="1968500"/>
            <a:ext cx="117094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324100"/>
            <a:ext cx="11861800" cy="65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pic>
        <p:nvPicPr>
          <p:cNvPr id="2053" name="Picture 5" descr="Logo300dpi %281%29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0083800" y="381000"/>
            <a:ext cx="22860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558800" y="300038"/>
            <a:ext cx="695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200" b="1" dirty="0"/>
              <a:t>The Case for Data Stewardship</a:t>
            </a:r>
            <a:r>
              <a:rPr lang="en-US" sz="1200" dirty="0"/>
              <a:t>: Preserving the Scientific Record; Version </a:t>
            </a:r>
            <a:r>
              <a:rPr lang="en-US" sz="1200" dirty="0"/>
              <a:t>2.0</a:t>
            </a:r>
            <a:r>
              <a:rPr lang="en-US" sz="1200" dirty="0"/>
              <a:t>, Reviewed </a:t>
            </a:r>
            <a:r>
              <a:rPr lang="en-US" sz="1200" dirty="0"/>
              <a:t>8/21/12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3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4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2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2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2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2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2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6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2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 flipH="1">
            <a:off x="9066213" y="519113"/>
            <a:ext cx="1587" cy="7964487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9066213" y="3092450"/>
            <a:ext cx="3430587" cy="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9066213" y="5873750"/>
            <a:ext cx="3430587" cy="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 flipH="1">
            <a:off x="6502400" y="1803400"/>
            <a:ext cx="0" cy="431800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5123" name="Line 2"/>
          <p:cNvSpPr>
            <a:spLocks noChangeShapeType="1"/>
          </p:cNvSpPr>
          <p:nvPr/>
        </p:nvSpPr>
        <p:spPr bwMode="auto">
          <a:xfrm flipH="1">
            <a:off x="4430713" y="1778000"/>
            <a:ext cx="1587" cy="505460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6147" name="Line 2"/>
          <p:cNvSpPr>
            <a:spLocks noChangeShapeType="1"/>
          </p:cNvSpPr>
          <p:nvPr/>
        </p:nvSpPr>
        <p:spPr bwMode="auto">
          <a:xfrm flipH="1">
            <a:off x="6488113" y="508000"/>
            <a:ext cx="1587" cy="8013700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 flipH="1">
            <a:off x="4443413" y="1776413"/>
            <a:ext cx="1587" cy="5068887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 flipH="1">
            <a:off x="8545513" y="1776413"/>
            <a:ext cx="1587" cy="5068887"/>
          </a:xfrm>
          <a:prstGeom prst="line">
            <a:avLst/>
          </a:prstGeom>
          <a:noFill/>
          <a:ln w="12700">
            <a:solidFill>
              <a:srgbClr val="9A9A9A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8813800"/>
            <a:ext cx="8255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727272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324100"/>
            <a:ext cx="5080000" cy="65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647700" y="1968500"/>
            <a:ext cx="4876800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5080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660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04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5494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9939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451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08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365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227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nsidc.org/cgi-bin/gpd_deliver_jpg.pl?columbia1931090612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hyperlink" Target="http://www.ncdc.noaa.gov/paleo/about-collag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collaboration/fourthparadigm/4th_paradigm_book_part4_lynch.pdf" TargetMode="External"/><Relationship Id="rId2" Type="http://schemas.openxmlformats.org/officeDocument/2006/relationships/hyperlink" Target="http://dx.doi.org/10.1126/science.1203354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jstage.jst.go.jp/article/dsj/6/0/6_0_OD36/_pdf" TargetMode="External"/><Relationship Id="rId5" Type="http://schemas.openxmlformats.org/officeDocument/2006/relationships/hyperlink" Target="http://doi.ieeecomputersociety.org/10.1109/MCSE.2012.38" TargetMode="External"/><Relationship Id="rId4" Type="http://schemas.openxmlformats.org/officeDocument/2006/relationships/hyperlink" Target="http://www.unidata.ucar.edu/events/2012UsersWorkshop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f-pcmdi.llnl.gov/" TargetMode="External"/><Relationship Id="rId3" Type="http://schemas.openxmlformats.org/officeDocument/2006/relationships/hyperlink" Target="http://www.geosciencedata.com/" TargetMode="External"/><Relationship Id="rId7" Type="http://schemas.openxmlformats.org/officeDocument/2006/relationships/hyperlink" Target="http://gcmd.nasa.gov/" TargetMode="External"/><Relationship Id="rId2" Type="http://schemas.openxmlformats.org/officeDocument/2006/relationships/hyperlink" Target="http://www.earth-system-science-data.net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thomsonreuters.com/content/press_room/science/686112" TargetMode="External"/><Relationship Id="rId5" Type="http://schemas.openxmlformats.org/officeDocument/2006/relationships/hyperlink" Target="http://datacite.org/" TargetMode="External"/><Relationship Id="rId10" Type="http://schemas.openxmlformats.org/officeDocument/2006/relationships/hyperlink" Target="http://sweet.jpl.nasa.gov/ontology/" TargetMode="External"/><Relationship Id="rId4" Type="http://schemas.openxmlformats.org/officeDocument/2006/relationships/hyperlink" Target="http://wiki.esipfed.org/index.php/Interagency_Data_Stewardship/Citations/provider_guidelines" TargetMode="External"/><Relationship Id="rId9" Type="http://schemas.openxmlformats.org/officeDocument/2006/relationships/hyperlink" Target="http://www.opengeospatial.org/standards/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1346200"/>
            <a:ext cx="11861800" cy="3175000"/>
          </a:xfrm>
        </p:spPr>
        <p:txBody>
          <a:bodyPr/>
          <a:lstStyle/>
          <a:p>
            <a:pPr eaLnBrk="1" hangingPunct="1"/>
            <a:r>
              <a:rPr lang="en-US" sz="4800" b="1" smtClean="0"/>
              <a:t>The Case for Data Stewardship: 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Preserving the Scientific Record</a:t>
            </a:r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4200" y="5016500"/>
            <a:ext cx="11861800" cy="3175000"/>
          </a:xfrm>
        </p:spPr>
        <p:txBody>
          <a:bodyPr/>
          <a:lstStyle/>
          <a:p>
            <a:pPr marL="0" indent="0" eaLnBrk="1" hangingPunct="1"/>
            <a:r>
              <a:rPr lang="en-US" sz="2400" smtClean="0"/>
              <a:t>Matthew Mayernik	</a:t>
            </a:r>
          </a:p>
          <a:p>
            <a:pPr marL="0" indent="0" eaLnBrk="1" hangingPunct="1"/>
            <a:r>
              <a:rPr lang="en-US" sz="2400" smtClean="0"/>
              <a:t>National Center for Atmospheric Research</a:t>
            </a:r>
          </a:p>
        </p:txBody>
      </p:sp>
      <p:pic>
        <p:nvPicPr>
          <p:cNvPr id="19460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0" y="7924800"/>
            <a:ext cx="1270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1400" y="7772400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2"/>
          <p:cNvSpPr txBox="1">
            <a:spLocks noChangeArrowheads="1"/>
          </p:cNvSpPr>
          <p:nvPr/>
        </p:nvSpPr>
        <p:spPr bwMode="auto">
          <a:xfrm>
            <a:off x="6654800" y="4953000"/>
            <a:ext cx="59182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800" tIns="50800" rIns="50800" bIns="50800"/>
          <a:lstStyle/>
          <a:p>
            <a:pPr algn="r"/>
            <a:r>
              <a:rPr lang="en-US" sz="2400">
                <a:solidFill>
                  <a:srgbClr val="606060"/>
                </a:solidFill>
                <a:latin typeface="Helvetica Neue" charset="0"/>
                <a:sym typeface="Helvetica Neue" charset="0"/>
              </a:rPr>
              <a:t>Version 2.0</a:t>
            </a:r>
          </a:p>
          <a:p>
            <a:pPr algn="r"/>
            <a:r>
              <a:rPr lang="en-US" sz="2400">
                <a:solidFill>
                  <a:srgbClr val="606060"/>
                </a:solidFill>
                <a:latin typeface="Helvetica Neue" charset="0"/>
                <a:sym typeface="Helvetica Neue" charset="0"/>
              </a:rPr>
              <a:t>[Review Date]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Relevant Modules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Modules about data management plans</a:t>
            </a:r>
          </a:p>
          <a:p>
            <a:pPr lvl="1" eaLnBrk="1" hangingPunct="1"/>
            <a:r>
              <a:rPr lang="en-US" smtClean="0"/>
              <a:t>Data Management Plans: Why do a data management plan</a:t>
            </a:r>
          </a:p>
          <a:p>
            <a:pPr lvl="1" eaLnBrk="1" hangingPunct="1"/>
            <a:r>
              <a:rPr lang="en-US" smtClean="0"/>
              <a:t>Data Management Plans: Elements of a plan</a:t>
            </a:r>
          </a:p>
          <a:p>
            <a:pPr eaLnBrk="1" hangingPunct="1"/>
            <a:r>
              <a:rPr lang="en-US" smtClean="0"/>
              <a:t>Modules about documentation and metadata</a:t>
            </a:r>
          </a:p>
          <a:p>
            <a:pPr lvl="1" eaLnBrk="1" hangingPunct="1"/>
            <a:r>
              <a:rPr lang="en-US" smtClean="0"/>
              <a:t>Local Data Management: Introduction to metadata and metadata standards</a:t>
            </a:r>
          </a:p>
          <a:p>
            <a:pPr lvl="1" eaLnBrk="1" hangingPunct="1"/>
            <a:r>
              <a:rPr lang="en-US" smtClean="0"/>
              <a:t>Local Data Management: Recording provenance and context</a:t>
            </a:r>
          </a:p>
          <a:p>
            <a:pPr eaLnBrk="1" hangingPunct="1"/>
            <a:r>
              <a:rPr lang="en-US" smtClean="0"/>
              <a:t>Modules about preservation strategies</a:t>
            </a:r>
          </a:p>
          <a:p>
            <a:pPr lvl="1" eaLnBrk="1" hangingPunct="1"/>
            <a:r>
              <a:rPr lang="en-US" smtClean="0"/>
              <a:t>Preservation Strategies: Options for archiving your data</a:t>
            </a:r>
          </a:p>
          <a:p>
            <a:pPr lvl="1" eaLnBrk="1" hangingPunct="1"/>
            <a:r>
              <a:rPr lang="en-US" smtClean="0"/>
              <a:t>Preservation Strategies: Emerging standards for preservation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Scientific Record	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71500" y="2286000"/>
            <a:ext cx="11861800" cy="6565900"/>
          </a:xfrm>
        </p:spPr>
        <p:txBody>
          <a:bodyPr/>
          <a:lstStyle/>
          <a:p>
            <a:r>
              <a:rPr lang="en-US" sz="3200" smtClean="0"/>
              <a:t>The scientific record is an aggregation of</a:t>
            </a:r>
          </a:p>
          <a:p>
            <a:pPr lvl="1"/>
            <a:r>
              <a:rPr lang="en-US" smtClean="0"/>
              <a:t>scientific journals</a:t>
            </a:r>
          </a:p>
          <a:p>
            <a:pPr lvl="1"/>
            <a:r>
              <a:rPr lang="en-US" smtClean="0"/>
              <a:t>conference presentations and proceedings</a:t>
            </a:r>
          </a:p>
          <a:p>
            <a:pPr lvl="1"/>
            <a:r>
              <a:rPr lang="en-US" smtClean="0"/>
              <a:t>technical reports and pre-prints</a:t>
            </a:r>
          </a:p>
          <a:p>
            <a:pPr lvl="1"/>
            <a:r>
              <a:rPr lang="en-US" smtClean="0"/>
              <a:t>the underlying data, software, and other evidence to support published findings </a:t>
            </a:r>
          </a:p>
          <a:p>
            <a:r>
              <a:rPr lang="en-US" sz="3200" smtClean="0"/>
              <a:t>This aggregation is highly distributed across</a:t>
            </a:r>
          </a:p>
          <a:p>
            <a:pPr lvl="1"/>
            <a:r>
              <a:rPr lang="en-US" smtClean="0"/>
              <a:t>Libraries</a:t>
            </a:r>
          </a:p>
          <a:p>
            <a:pPr lvl="1"/>
            <a:r>
              <a:rPr lang="en-US" smtClean="0"/>
              <a:t>Archives</a:t>
            </a:r>
          </a:p>
          <a:p>
            <a:pPr lvl="1"/>
            <a:r>
              <a:rPr lang="en-US" smtClean="0"/>
              <a:t>Museums</a:t>
            </a:r>
          </a:p>
          <a:p>
            <a:pPr lvl="1"/>
            <a:r>
              <a:rPr lang="en-US" smtClean="0"/>
              <a:t>Data Centers</a:t>
            </a:r>
          </a:p>
          <a:p>
            <a:pPr lvl="1"/>
            <a:r>
              <a:rPr lang="en-US" smtClean="0"/>
              <a:t>Academic publishers</a:t>
            </a:r>
          </a:p>
          <a:p>
            <a:pPr lvl="1"/>
            <a:r>
              <a:rPr lang="en-US" smtClean="0"/>
              <a:t>Investigator web sites</a:t>
            </a:r>
          </a:p>
        </p:txBody>
      </p:sp>
      <p:pic>
        <p:nvPicPr>
          <p:cNvPr id="4" name="Picture 3" descr="Jgrbcover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1000" y="6553200"/>
            <a:ext cx="2387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MS_image_mini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64800" y="7086600"/>
            <a:ext cx="27432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Tech_note_xx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88400" y="6172200"/>
            <a:ext cx="24828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temps1.t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7600" y="4953000"/>
            <a:ext cx="2957513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of the Scientific Record	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smtClean="0"/>
              <a:t>Communicating findings, hypotheses, and insights </a:t>
            </a:r>
            <a:r>
              <a:rPr lang="en-US" sz="3200" smtClean="0"/>
              <a:t>from one person to another, across space and time</a:t>
            </a:r>
          </a:p>
          <a:p>
            <a:r>
              <a:rPr lang="en-US" sz="3200" i="1" smtClean="0"/>
              <a:t>Organizing scientific communities</a:t>
            </a:r>
          </a:p>
          <a:p>
            <a:pPr lvl="1"/>
            <a:r>
              <a:rPr lang="en-US" smtClean="0"/>
              <a:t>establishing common nomenclature and terminology </a:t>
            </a:r>
          </a:p>
          <a:p>
            <a:pPr lvl="1"/>
            <a:r>
              <a:rPr lang="en-US" smtClean="0"/>
              <a:t>connecting related work</a:t>
            </a:r>
          </a:p>
          <a:p>
            <a:pPr lvl="1"/>
            <a:r>
              <a:rPr lang="en-US" smtClean="0"/>
              <a:t>developing disciplines </a:t>
            </a:r>
          </a:p>
          <a:p>
            <a:r>
              <a:rPr lang="en-US" sz="3200" i="1" smtClean="0"/>
              <a:t>Documenting, managing, </a:t>
            </a:r>
            <a:r>
              <a:rPr lang="en-US" sz="3200" smtClean="0"/>
              <a:t>and</a:t>
            </a:r>
            <a:r>
              <a:rPr lang="en-US" sz="3200" i="1" smtClean="0"/>
              <a:t> resolving </a:t>
            </a:r>
            <a:r>
              <a:rPr lang="en-US" sz="3200" smtClean="0"/>
              <a:t>controversies and disagreements </a:t>
            </a:r>
          </a:p>
          <a:p>
            <a:r>
              <a:rPr lang="en-US" sz="3200" i="1" smtClean="0"/>
              <a:t>Establishing precedence </a:t>
            </a:r>
            <a:r>
              <a:rPr lang="en-US" sz="3200" smtClean="0"/>
              <a:t>for ideas and results</a:t>
            </a:r>
          </a:p>
          <a:p>
            <a:r>
              <a:rPr lang="en-US" sz="3200" i="1" smtClean="0"/>
              <a:t>Offering evidence for the quality and significance </a:t>
            </a:r>
            <a:r>
              <a:rPr lang="en-US" sz="3200" smtClean="0"/>
              <a:t>of scientific work through bibliometrics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to the Scientific Record - 1	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Increasing complexity of experiments and data cause the linkages between evidence and writings to become more complex and elusive</a:t>
            </a:r>
            <a:endParaRPr lang="en-US" sz="2600" smtClean="0"/>
          </a:p>
          <a:p>
            <a:pPr lvl="1"/>
            <a:r>
              <a:rPr lang="en-US" sz="2600" smtClean="0"/>
              <a:t>Data sets are often extractions or compilations of other data sets</a:t>
            </a:r>
          </a:p>
          <a:p>
            <a:pPr lvl="1"/>
            <a:r>
              <a:rPr lang="en-US" sz="2600" smtClean="0"/>
              <a:t>Tracking the provenance of digital resources is very difficult</a:t>
            </a:r>
          </a:p>
          <a:p>
            <a:pPr lvl="1"/>
            <a:r>
              <a:rPr lang="en-US" sz="2600" smtClean="0"/>
              <a:t>Example* – computation-based scientific research</a:t>
            </a:r>
          </a:p>
          <a:p>
            <a:pPr lvl="2"/>
            <a:r>
              <a:rPr lang="en-US" sz="2200" smtClean="0"/>
              <a:t>Many data sets are now created through computational methods</a:t>
            </a:r>
          </a:p>
          <a:p>
            <a:pPr lvl="2"/>
            <a:r>
              <a:rPr lang="en-US" sz="2200" smtClean="0"/>
              <a:t>Different software packages (or custom-built code) might also be used to access, analyze, deposit, format, compile, and/or filter data.</a:t>
            </a:r>
          </a:p>
          <a:p>
            <a:pPr lvl="2"/>
            <a:r>
              <a:rPr lang="en-US" sz="2200" smtClean="0"/>
              <a:t>Metadata required to execute scientific software, including the libraries, compilers, operating system, and hardware description, might be orders of magnitude larger than the software itself.</a:t>
            </a:r>
            <a:endParaRPr lang="en-US" sz="2600" smtClean="0"/>
          </a:p>
          <a:p>
            <a:pPr lvl="2">
              <a:buFont typeface="Helvetica Neue" charset="0"/>
              <a:buNone/>
            </a:pPr>
            <a:endParaRPr lang="en-US" sz="2600" smtClean="0"/>
          </a:p>
          <a:p>
            <a:endParaRPr lang="en-US" smtClean="0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7659688" y="9415463"/>
            <a:ext cx="53959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* Example based on Stodden, Mitchell, &amp; LeVeque, 2012.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to the Scientific Record - 2 	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Increasing rate of the growth of the literature and data</a:t>
            </a:r>
          </a:p>
          <a:p>
            <a:pPr lvl="1"/>
            <a:r>
              <a:rPr lang="en-US" smtClean="0"/>
              <a:t>Disciplines and sub-specialties branch and evolve continuously</a:t>
            </a:r>
          </a:p>
          <a:p>
            <a:pPr lvl="2"/>
            <a:r>
              <a:rPr lang="en-US" smtClean="0"/>
              <a:t>Example* – Most schools of Meteorology have been renamed in the past few decades. New names include:</a:t>
            </a:r>
          </a:p>
          <a:p>
            <a:pPr lvl="3"/>
            <a:r>
              <a:rPr lang="en-US" smtClean="0"/>
              <a:t>Atmospheric and Ocean Sciences</a:t>
            </a:r>
          </a:p>
          <a:p>
            <a:pPr lvl="3"/>
            <a:r>
              <a:rPr lang="en-US" smtClean="0"/>
              <a:t>Earth and Atmospheric Sciences</a:t>
            </a:r>
          </a:p>
          <a:p>
            <a:pPr lvl="3"/>
            <a:r>
              <a:rPr lang="en-US" smtClean="0"/>
              <a:t>Geological and Atmospheric Sciences</a:t>
            </a:r>
          </a:p>
          <a:p>
            <a:pPr lvl="3"/>
            <a:r>
              <a:rPr lang="en-US" smtClean="0"/>
              <a:t>Earth, Ocean, and Atmospheric Sciences</a:t>
            </a:r>
          </a:p>
          <a:p>
            <a:pPr lvl="3"/>
            <a:r>
              <a:rPr lang="en-US" smtClean="0"/>
              <a:t>Environmental Sciences</a:t>
            </a:r>
          </a:p>
          <a:p>
            <a:pPr lvl="3"/>
            <a:r>
              <a:rPr lang="en-US" smtClean="0"/>
              <a:t>Earth, Atmospheric, and Planetary Sciences</a:t>
            </a:r>
          </a:p>
          <a:p>
            <a:pPr lvl="1"/>
            <a:r>
              <a:rPr lang="en-US" smtClean="0"/>
              <a:t>Tools and practices that help manage literature are either non-existent or just beginning for data</a:t>
            </a:r>
          </a:p>
          <a:p>
            <a:pPr lvl="2"/>
            <a:r>
              <a:rPr lang="en-US" smtClean="0"/>
              <a:t>Specialized journals</a:t>
            </a:r>
          </a:p>
          <a:p>
            <a:pPr lvl="2"/>
            <a:r>
              <a:rPr lang="en-US" smtClean="0"/>
              <a:t>Citations </a:t>
            </a:r>
          </a:p>
          <a:p>
            <a:pPr lvl="2"/>
            <a:r>
              <a:rPr lang="en-US" smtClean="0"/>
              <a:t>Indices</a:t>
            </a:r>
          </a:p>
          <a:p>
            <a:pPr lvl="2"/>
            <a:r>
              <a:rPr lang="en-US" smtClean="0"/>
              <a:t>Controlled vocabularies and taxonomies</a:t>
            </a:r>
            <a:endParaRPr lang="en-US" sz="2600" smtClean="0"/>
          </a:p>
          <a:p>
            <a:endParaRPr lang="en-US" smtClean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9620250" y="9415463"/>
            <a:ext cx="3435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* Example from Ramamurthy, 2012.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Preservation of the Scientific Record	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Tenets of the scientific record</a:t>
            </a:r>
          </a:p>
          <a:p>
            <a:pPr lvl="1"/>
            <a:r>
              <a:rPr lang="en-US" sz="3000" smtClean="0"/>
              <a:t>That scientific products are trustworthy</a:t>
            </a:r>
          </a:p>
          <a:p>
            <a:pPr lvl="1"/>
            <a:r>
              <a:rPr lang="en-US" sz="3000" smtClean="0"/>
              <a:t>That scientific products enable results to be reproducible and/or transparent</a:t>
            </a:r>
          </a:p>
          <a:p>
            <a:r>
              <a:rPr lang="en-US" sz="3600" smtClean="0"/>
              <a:t>Preserving the scientific record: Data considerations</a:t>
            </a:r>
          </a:p>
          <a:p>
            <a:pPr lvl="1"/>
            <a:r>
              <a:rPr lang="en-US" sz="3000" smtClean="0"/>
              <a:t>Are data stored in a trustworthy institutional setting?</a:t>
            </a:r>
          </a:p>
          <a:p>
            <a:pPr lvl="1"/>
            <a:r>
              <a:rPr lang="en-US" sz="3000" smtClean="0"/>
              <a:t>Are data documented in a way that ensures understandability, reproducibility, and transparency over time?</a:t>
            </a:r>
            <a:endParaRPr lang="en-US" sz="2200" smtClean="0"/>
          </a:p>
          <a:p>
            <a:pPr lvl="1"/>
            <a:endParaRPr lang="en-US" sz="3000" smtClean="0"/>
          </a:p>
          <a:p>
            <a:endParaRPr lang="en-US" sz="3600" smtClean="0"/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Preservation Modules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Establishing relationships with archives</a:t>
            </a:r>
          </a:p>
          <a:p>
            <a:r>
              <a:rPr lang="en-US" smtClean="0"/>
              <a:t>Preserving a record of environmental change</a:t>
            </a:r>
          </a:p>
          <a:p>
            <a:r>
              <a:rPr lang="en-US" smtClean="0"/>
              <a:t>Case studies</a:t>
            </a:r>
          </a:p>
          <a:p>
            <a:pPr lvl="1"/>
            <a:r>
              <a:rPr lang="en-US" smtClean="0"/>
              <a:t>National Snow &amp; Ice Data Center Glacier Photos</a:t>
            </a:r>
          </a:p>
          <a:p>
            <a:pPr lvl="1"/>
            <a:r>
              <a:rPr lang="en-US" smtClean="0"/>
              <a:t>Arctic Temperature Variability Data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-50800" y="8812213"/>
            <a:ext cx="6629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Image: Field, William Osgood. 1931 Columbia Glacier: From the Glacier Photograph Collection. Boulder, Colorado USA: National Snow and Ice Data Center/World Data Center for Glaciology. Digital media. </a:t>
            </a:r>
          </a:p>
          <a:p>
            <a:r>
              <a:rPr lang="en-US" sz="1400">
                <a:hlinkClick r:id="rId2"/>
              </a:rPr>
              <a:t>http://nsidc.org/cgi-bin/gpd_deliver_jpg.pl?columbia1931090612</a:t>
            </a:r>
            <a:r>
              <a:rPr lang="en-US" sz="1400"/>
              <a:t> </a:t>
            </a:r>
          </a:p>
        </p:txBody>
      </p:sp>
      <p:pic>
        <p:nvPicPr>
          <p:cNvPr id="2560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8400" y="5410200"/>
            <a:ext cx="4719638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6731000" y="8839200"/>
            <a:ext cx="579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Image from: </a:t>
            </a:r>
            <a:r>
              <a:rPr lang="en-US" sz="1400">
                <a:hlinkClick r:id="rId4"/>
              </a:rPr>
              <a:t>http://www.ncdc.noaa.gov/paleo/about-collage.html</a:t>
            </a:r>
            <a:r>
              <a:rPr lang="en-US" sz="1400"/>
              <a:t> </a:t>
            </a:r>
          </a:p>
        </p:txBody>
      </p:sp>
      <p:pic>
        <p:nvPicPr>
          <p:cNvPr id="25607" name="Picture 6" descr="icecore-measure-lar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88200" y="5410200"/>
            <a:ext cx="4838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2324100"/>
            <a:ext cx="11861800" cy="7048500"/>
          </a:xfrm>
        </p:spPr>
        <p:txBody>
          <a:bodyPr/>
          <a:lstStyle/>
          <a:p>
            <a:r>
              <a:rPr lang="en-US" sz="2400" smtClean="0"/>
              <a:t>Hanson, B., A. Sugden, and B. Alberts. 2011. “Making data maximally available.” </a:t>
            </a:r>
            <a:r>
              <a:rPr lang="fr-FR" sz="2400" i="1" smtClean="0"/>
              <a:t>Science </a:t>
            </a:r>
            <a:r>
              <a:rPr lang="fr-FR" sz="2400" smtClean="0"/>
              <a:t>331(6018): 649. </a:t>
            </a:r>
            <a:r>
              <a:rPr lang="fr-FR" sz="2400" smtClean="0">
                <a:hlinkClick r:id="rId2"/>
              </a:rPr>
              <a:t>http://dx.doi.org/10.1126/science.1203354</a:t>
            </a:r>
            <a:r>
              <a:rPr lang="fr-FR" sz="2400" smtClean="0"/>
              <a:t>  </a:t>
            </a:r>
          </a:p>
          <a:p>
            <a:r>
              <a:rPr lang="en-US" sz="2400" smtClean="0"/>
              <a:t>Lynch, C. 2009. “Jim Gray’s Fourth Paradigm and the Construction of the Scientific Record.” In </a:t>
            </a:r>
            <a:r>
              <a:rPr lang="en-US" sz="2400" i="1" smtClean="0"/>
              <a:t>The Fourth Paradigm: Data-Intensive Scientific Discovery, </a:t>
            </a:r>
            <a:r>
              <a:rPr lang="en-US" sz="2400" smtClean="0"/>
              <a:t>edited by T. Hey, S. Tansley, &amp; K. Tolle,137-146</a:t>
            </a:r>
            <a:r>
              <a:rPr lang="en-US" sz="2400" i="1" smtClean="0"/>
              <a:t>. </a:t>
            </a:r>
            <a:r>
              <a:rPr lang="en-US" sz="2400" smtClean="0"/>
              <a:t>Redmond, WA: Microsoft</a:t>
            </a:r>
            <a:r>
              <a:rPr lang="en-US" sz="2400" i="1" smtClean="0"/>
              <a:t>. </a:t>
            </a:r>
            <a:r>
              <a:rPr lang="en-US" sz="2400" smtClean="0">
                <a:hlinkClick r:id="rId3"/>
              </a:rPr>
              <a:t>http://research.microsoft.com/en-us/collaboration/fourthparadigm/4th_paradigm_book_part4_lynch.pdf</a:t>
            </a:r>
            <a:r>
              <a:rPr lang="en-US" sz="2400" smtClean="0"/>
              <a:t> </a:t>
            </a:r>
          </a:p>
          <a:p>
            <a:r>
              <a:rPr lang="en-US" sz="2400" smtClean="0"/>
              <a:t>Ramamurthy, M. 2012. "Data Management: Progress, Opportunities and Challenges." Presentation at </a:t>
            </a:r>
            <a:r>
              <a:rPr lang="en-US" sz="2400" i="1" smtClean="0"/>
              <a:t>2012 Unidata Users Workshop</a:t>
            </a:r>
            <a:r>
              <a:rPr lang="en-US" sz="2400" smtClean="0"/>
              <a:t>, 12 June 2012, Boulder, CO. </a:t>
            </a:r>
            <a:r>
              <a:rPr lang="en-US" sz="2400" smtClean="0">
                <a:hlinkClick r:id="rId4"/>
              </a:rPr>
              <a:t>http://www.unidata.ucar.edu/events/2012UsersWorkshop/#schedule</a:t>
            </a:r>
            <a:r>
              <a:rPr lang="en-US" sz="2400" smtClean="0"/>
              <a:t> </a:t>
            </a:r>
          </a:p>
          <a:p>
            <a:r>
              <a:rPr lang="en-US" sz="2400" smtClean="0"/>
              <a:t>Stodden, V., I. Mitchell, R. LeVeque. 2012. "Reproducible Research for Scientific Computing: Tools and Strategies for Changing the Culture," </a:t>
            </a:r>
            <a:r>
              <a:rPr lang="en-US" sz="2400" i="1" smtClean="0"/>
              <a:t>Computing in Science and Engineering</a:t>
            </a:r>
            <a:r>
              <a:rPr lang="en-US" sz="2400" smtClean="0"/>
              <a:t> 14(4): 13-17. </a:t>
            </a:r>
            <a:r>
              <a:rPr lang="en-US" sz="2400" smtClean="0">
                <a:hlinkClick r:id="rId5"/>
              </a:rPr>
              <a:t>http://doi.ieeecomputersociety.org/10.1109/MCSE.2012.38</a:t>
            </a:r>
            <a:endParaRPr lang="en-US" sz="2400" smtClean="0"/>
          </a:p>
          <a:p>
            <a:r>
              <a:rPr lang="en-US" sz="2400" smtClean="0"/>
              <a:t>Uhlir, P.F. and P. Schröder. 2007. “Open data for global science.” </a:t>
            </a:r>
            <a:r>
              <a:rPr lang="en-US" sz="2400" i="1" smtClean="0"/>
              <a:t>Data Science Journal  </a:t>
            </a:r>
            <a:r>
              <a:rPr lang="en-US" sz="2400" smtClean="0"/>
              <a:t>6. </a:t>
            </a:r>
            <a:r>
              <a:rPr lang="en-US" sz="2400" smtClean="0">
                <a:hlinkClick r:id="rId6"/>
              </a:rPr>
              <a:t>https://www.jstage.jst.go.jp/article/dsj/6/0/6_0_OD36/_pdf</a:t>
            </a:r>
            <a:r>
              <a:rPr lang="en-US" sz="2400" smtClean="0"/>
              <a:t>   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2324100"/>
            <a:ext cx="11861800" cy="7048500"/>
          </a:xfrm>
        </p:spPr>
        <p:txBody>
          <a:bodyPr/>
          <a:lstStyle/>
          <a:p>
            <a:r>
              <a:rPr lang="en-US" sz="2800" smtClean="0"/>
              <a:t>Data Journals</a:t>
            </a:r>
          </a:p>
          <a:p>
            <a:pPr lvl="1"/>
            <a:r>
              <a:rPr lang="en-US" sz="2200" smtClean="0"/>
              <a:t>Earth System Science Data - </a:t>
            </a:r>
            <a:r>
              <a:rPr lang="en-US" sz="2200" smtClean="0">
                <a:hlinkClick r:id="rId2"/>
              </a:rPr>
              <a:t>http://www.earth-system-science-data.net/</a:t>
            </a:r>
            <a:r>
              <a:rPr lang="en-US" sz="2200" smtClean="0"/>
              <a:t> </a:t>
            </a:r>
          </a:p>
          <a:p>
            <a:pPr lvl="1"/>
            <a:r>
              <a:rPr lang="en-US" sz="2200" smtClean="0"/>
              <a:t>Geoscience Data Journal - </a:t>
            </a:r>
            <a:r>
              <a:rPr lang="en-US" sz="2200" smtClean="0">
                <a:hlinkClick r:id="rId3"/>
              </a:rPr>
              <a:t>http://www.geosciencedata.com</a:t>
            </a:r>
            <a:r>
              <a:rPr lang="en-US" sz="2200" smtClean="0"/>
              <a:t> </a:t>
            </a:r>
          </a:p>
          <a:p>
            <a:r>
              <a:rPr lang="en-US" sz="2800" smtClean="0"/>
              <a:t>Data Citations</a:t>
            </a:r>
          </a:p>
          <a:p>
            <a:pPr lvl="1"/>
            <a:r>
              <a:rPr lang="en-US" sz="2200" smtClean="0"/>
              <a:t>Earth Science Information Partners (ESIP) - Interagency Data Stewardship/Citations/provider guidelines </a:t>
            </a:r>
            <a:r>
              <a:rPr lang="en-US" sz="2200" smtClean="0">
                <a:hlinkClick r:id="rId4"/>
              </a:rPr>
              <a:t>http://wiki.esipfed.org/index.php/Interagency_Data_Stewardship/Citations/provider_guidelines</a:t>
            </a:r>
            <a:r>
              <a:rPr lang="en-US" sz="2200" smtClean="0"/>
              <a:t> </a:t>
            </a:r>
          </a:p>
          <a:p>
            <a:pPr lvl="1"/>
            <a:r>
              <a:rPr lang="en-US" sz="2200" smtClean="0"/>
              <a:t>DataCite – </a:t>
            </a:r>
            <a:r>
              <a:rPr lang="en-US" sz="2200" smtClean="0">
                <a:hlinkClick r:id="rId5"/>
              </a:rPr>
              <a:t>http://datacite.org</a:t>
            </a:r>
            <a:r>
              <a:rPr lang="en-US" sz="2200" smtClean="0"/>
              <a:t> </a:t>
            </a:r>
          </a:p>
          <a:p>
            <a:pPr lvl="1"/>
            <a:r>
              <a:rPr lang="en-US" sz="2200" smtClean="0"/>
              <a:t>Thomson Reuters Data Citation Index (announced) - </a:t>
            </a:r>
            <a:r>
              <a:rPr lang="en-US" sz="2200" smtClean="0">
                <a:hlinkClick r:id="rId6"/>
              </a:rPr>
              <a:t>http://thomsonreuters.com/content/press_room/science/686112</a:t>
            </a:r>
            <a:r>
              <a:rPr lang="en-US" sz="2200" smtClean="0"/>
              <a:t> </a:t>
            </a:r>
          </a:p>
          <a:p>
            <a:r>
              <a:rPr lang="en-US" sz="2800" smtClean="0"/>
              <a:t>Controlled vocabularies and taxonomies</a:t>
            </a:r>
          </a:p>
          <a:p>
            <a:pPr lvl="1" eaLnBrk="1" hangingPunct="1"/>
            <a:r>
              <a:rPr lang="en-US" sz="2200" smtClean="0"/>
              <a:t>Global Change Master Directory - </a:t>
            </a:r>
            <a:r>
              <a:rPr lang="en-US" sz="2200" smtClean="0">
                <a:hlinkClick r:id="rId7"/>
              </a:rPr>
              <a:t>http://gcmd.nasa.gov/</a:t>
            </a:r>
            <a:r>
              <a:rPr lang="en-US" sz="2200" smtClean="0"/>
              <a:t> </a:t>
            </a:r>
          </a:p>
          <a:p>
            <a:pPr lvl="1" eaLnBrk="1" hangingPunct="1"/>
            <a:r>
              <a:rPr lang="en-US" sz="2200" smtClean="0"/>
              <a:t>NetCDF Climate and Forecast (CF) Metadata Convention - </a:t>
            </a:r>
            <a:r>
              <a:rPr lang="en-US" sz="2200" smtClean="0">
                <a:hlinkClick r:id="rId8"/>
              </a:rPr>
              <a:t>http://cf-pcmdi.llnl.gov/</a:t>
            </a:r>
            <a:r>
              <a:rPr lang="en-US" sz="2200" smtClean="0"/>
              <a:t> </a:t>
            </a:r>
          </a:p>
          <a:p>
            <a:pPr lvl="1" eaLnBrk="1" hangingPunct="1"/>
            <a:r>
              <a:rPr lang="en-US" sz="2200" smtClean="0"/>
              <a:t>Open Geospatial Consorium - Observations and Measurements </a:t>
            </a:r>
            <a:r>
              <a:rPr lang="en-US" sz="2200" smtClean="0">
                <a:hlinkClick r:id="rId9"/>
              </a:rPr>
              <a:t>http://www.opengeospatial.org/standards/om</a:t>
            </a:r>
            <a:endParaRPr lang="en-US" sz="2200" smtClean="0"/>
          </a:p>
          <a:p>
            <a:pPr lvl="1" eaLnBrk="1" hangingPunct="1"/>
            <a:r>
              <a:rPr lang="en-US" sz="2200" smtClean="0"/>
              <a:t>Semantic Web for Earth and Environmental Terminology (SWEET)  </a:t>
            </a:r>
            <a:r>
              <a:rPr lang="en-US" sz="2200" smtClean="0">
                <a:hlinkClick r:id="rId10"/>
              </a:rPr>
              <a:t>http://sweet.jpl.nasa.gov/ontology/</a:t>
            </a:r>
            <a:r>
              <a:rPr lang="en-US" sz="2200" smtClean="0"/>
              <a:t> </a:t>
            </a:r>
          </a:p>
          <a:p>
            <a:pPr eaLnBrk="1" hangingPunct="1"/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hoto - 3 U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3 Up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3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hoto - 4 Up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4 Up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4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2 Up Landscap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Landscap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2 Up Portrait &amp; Landscap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Portrait &amp; Landscap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Portrait &amp; 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2 Up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 Portrai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2 Up Portra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3 Up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3 Up Portrait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3 Up Portra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Bi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Big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B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6536</TotalTime>
  <Pages>0</Pages>
  <Words>856</Words>
  <Characters>0</Characters>
  <Application>Microsoft Office PowerPoint</Application>
  <PresentationFormat>Custom</PresentationFormat>
  <Lines>0</Lines>
  <Paragraphs>103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19</vt:i4>
      </vt:variant>
      <vt:variant>
        <vt:lpstr>Slide Titles</vt:lpstr>
      </vt:variant>
      <vt:variant>
        <vt:i4>10</vt:i4>
      </vt:variant>
    </vt:vector>
  </HeadingPairs>
  <TitlesOfParts>
    <vt:vector size="35" baseType="lpstr">
      <vt:lpstr>Helvetica Neue Light</vt:lpstr>
      <vt:lpstr>ヒラギノ角ゴ ProN W3</vt:lpstr>
      <vt:lpstr>Arial</vt:lpstr>
      <vt:lpstr>Helvetica Neue</vt:lpstr>
      <vt:lpstr>Calibri</vt:lpstr>
      <vt:lpstr>ＭＳ Ｐゴシック</vt:lpstr>
      <vt:lpstr>Title &amp; Subtitle</vt:lpstr>
      <vt:lpstr>Title &amp; Bullets</vt:lpstr>
      <vt:lpstr>Photo - 4 Up</vt:lpstr>
      <vt:lpstr>Photo - 2 Up Landscape</vt:lpstr>
      <vt:lpstr>Photo - 2 Up Portrait &amp; Landscape</vt:lpstr>
      <vt:lpstr>Photo - 2 Up Portrait</vt:lpstr>
      <vt:lpstr>Photo - 3 Up Portrait</vt:lpstr>
      <vt:lpstr>Photo - Big</vt:lpstr>
      <vt:lpstr>Title, Bullets &amp; Photo</vt:lpstr>
      <vt:lpstr>Photo - 3 Up</vt:lpstr>
      <vt:lpstr>Title &amp; Bullets - Left</vt:lpstr>
      <vt:lpstr>Title &amp; Bullets - Right</vt:lpstr>
      <vt:lpstr>Bullets</vt:lpstr>
      <vt:lpstr>Title - Top</vt:lpstr>
      <vt:lpstr>Title &amp; Bullets - 2 Column</vt:lpstr>
      <vt:lpstr>Blank</vt:lpstr>
      <vt:lpstr>Photo - Vertical</vt:lpstr>
      <vt:lpstr>Photo - Horizontal</vt:lpstr>
      <vt:lpstr>Title - Center</vt:lpstr>
      <vt:lpstr>The Case for Data Stewardship:  Preserving the Scientific Record</vt:lpstr>
      <vt:lpstr>The Scientific Record </vt:lpstr>
      <vt:lpstr>Purpose of the Scientific Record </vt:lpstr>
      <vt:lpstr>Challenges to the Scientific Record - 1 </vt:lpstr>
      <vt:lpstr>Challenges to the Scientific Record - 2  </vt:lpstr>
      <vt:lpstr>Preservation of the Scientific Record </vt:lpstr>
      <vt:lpstr>Further Preservation Modules</vt:lpstr>
      <vt:lpstr>References</vt:lpstr>
      <vt:lpstr>Resources</vt:lpstr>
      <vt:lpstr>Other Relevant Modules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ESIP Federation 101</dc:title>
  <dc:subject/>
  <dc:creator/>
  <cp:keywords/>
  <dc:description/>
  <cp:lastModifiedBy>mayernik</cp:lastModifiedBy>
  <cp:revision>323</cp:revision>
  <dcterms:created xsi:type="dcterms:W3CDTF">2011-08-09T22:31:13Z</dcterms:created>
  <dcterms:modified xsi:type="dcterms:W3CDTF">2012-09-28T20:06:59Z</dcterms:modified>
</cp:coreProperties>
</file>