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6" r:id="rId2"/>
    <p:sldId id="309" r:id="rId3"/>
    <p:sldId id="310" r:id="rId4"/>
    <p:sldId id="313" r:id="rId5"/>
    <p:sldId id="317" r:id="rId6"/>
    <p:sldId id="347" r:id="rId7"/>
    <p:sldId id="335" r:id="rId8"/>
    <p:sldId id="345" r:id="rId9"/>
    <p:sldId id="355" r:id="rId10"/>
    <p:sldId id="352" r:id="rId11"/>
    <p:sldId id="356" r:id="rId12"/>
    <p:sldId id="351" r:id="rId13"/>
    <p:sldId id="349" r:id="rId14"/>
    <p:sldId id="357" r:id="rId15"/>
  </p:sldIdLst>
  <p:sldSz cx="9144000" cy="6858000" type="screen4x3"/>
  <p:notesSz cx="7010400" cy="92964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659A"/>
    <a:srgbClr val="C2FFA3"/>
    <a:srgbClr val="7CDE7C"/>
    <a:srgbClr val="F1DD65"/>
    <a:srgbClr val="CFB413"/>
    <a:srgbClr val="CC9900"/>
    <a:srgbClr val="009900"/>
    <a:srgbClr val="00CC00"/>
    <a:srgbClr val="99FF66"/>
    <a:srgbClr val="BC8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E1F887B-7132-4CCD-8A58-FDF9305B1378}">
  <a:tblStyle styleId="{FE1F887B-7132-4CCD-8A58-FDF9305B137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FF3F9"/>
          </a:solidFill>
        </a:fill>
      </a:tcStyle>
    </a:wholeTbl>
    <a:band1H>
      <a:tcStyle>
        <a:tcBdr/>
        <a:fill>
          <a:solidFill>
            <a:srgbClr val="DBE5F1"/>
          </a:solidFill>
        </a:fill>
      </a:tcStyle>
    </a:band1H>
    <a:band1V>
      <a:tcStyle>
        <a:tcBdr/>
        <a:fill>
          <a:solidFill>
            <a:srgbClr val="DBE5F1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3EA94E86-F0FD-4F63-A1F6-43561FC1EE92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FF3F9"/>
          </a:solidFill>
        </a:fill>
      </a:tcStyle>
    </a:wholeTbl>
    <a:band1H>
      <a:tcStyle>
        <a:tcBdr/>
        <a:fill>
          <a:solidFill>
            <a:srgbClr val="DBE5F1"/>
          </a:solidFill>
        </a:fill>
      </a:tcStyle>
    </a:band1H>
    <a:band1V>
      <a:tcStyle>
        <a:tcBdr/>
        <a:fill>
          <a:solidFill>
            <a:srgbClr val="DBE5F1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09"/>
    <p:restoredTop sz="94595" autoAdjust="0"/>
  </p:normalViewPr>
  <p:slideViewPr>
    <p:cSldViewPr snapToGrid="0">
      <p:cViewPr>
        <p:scale>
          <a:sx n="87" d="100"/>
          <a:sy n="87" d="100"/>
        </p:scale>
        <p:origin x="-1522" y="-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C2E31-812E-2542-9C43-09C072268359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F1120-ABEF-7541-815B-6E9DFEA65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3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3" y="2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970344" y="2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2"/>
            <a:ext cx="4648199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701675" y="4416428"/>
            <a:ext cx="5607049" cy="4183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36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360"/>
              </a:spcBef>
              <a:spcAft>
                <a:spcPts val="0"/>
              </a:spcAft>
              <a:defRPr/>
            </a:lvl2pPr>
            <a:lvl3pPr marL="914400" marR="0" indent="0" algn="l" rtl="0">
              <a:spcBef>
                <a:spcPts val="360"/>
              </a:spcBef>
              <a:spcAft>
                <a:spcPts val="0"/>
              </a:spcAft>
              <a:defRPr/>
            </a:lvl3pPr>
            <a:lvl4pPr marL="1371600" marR="0" indent="0" algn="l" rtl="0">
              <a:spcBef>
                <a:spcPts val="360"/>
              </a:spcBef>
              <a:spcAft>
                <a:spcPts val="0"/>
              </a:spcAft>
              <a:defRPr/>
            </a:lvl4pPr>
            <a:lvl5pPr marL="1828800" marR="0" indent="0" algn="l" rtl="0">
              <a:spcBef>
                <a:spcPts val="360"/>
              </a:spcBef>
              <a:spcAft>
                <a:spcPts val="0"/>
              </a:spcAft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3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970344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5279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701675" y="4416428"/>
            <a:ext cx="560704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ESA </a:t>
            </a:r>
            <a:r>
              <a:rPr lang="mr-IN" dirty="0" smtClean="0"/>
              <a:t>–</a:t>
            </a:r>
            <a:r>
              <a:rPr lang="en-US" dirty="0" smtClean="0"/>
              <a:t> The European Space Agency; GEO – Group on Earth Observations</a:t>
            </a:r>
          </a:p>
          <a:p>
            <a:r>
              <a:rPr lang="en-US" dirty="0" smtClean="0"/>
              <a:t>GEOSS –</a:t>
            </a:r>
            <a:r>
              <a:rPr lang="en-US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Group on Earth Observations System of Systems 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WGISS – The Working Group on Information Systems and Services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26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Including examples of DSMM use case study; DSMR;</a:t>
            </a:r>
            <a:r>
              <a:rPr lang="en-US" baseline="0" dirty="0" smtClean="0"/>
              <a:t> ISO Collection-level Metadata Record,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17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0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8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jointly developed by CICS-NC/NCEI and</a:t>
            </a:r>
            <a:r>
              <a:rPr lang="en-US" baseline="0" dirty="0" smtClean="0"/>
              <a:t> by</a:t>
            </a:r>
            <a:r>
              <a:rPr lang="en-US" dirty="0" smtClean="0"/>
              <a:t> Subject</a:t>
            </a:r>
            <a:r>
              <a:rPr lang="en-US" baseline="0" dirty="0" smtClean="0"/>
              <a:t> Matter Expert</a:t>
            </a:r>
            <a:r>
              <a:rPr lang="en-US" dirty="0" smtClean="0"/>
              <a:t>s</a:t>
            </a:r>
            <a:r>
              <a:rPr lang="en-US" baseline="0" dirty="0" smtClean="0"/>
              <a:t> in science, data management, and technology;</a:t>
            </a:r>
          </a:p>
          <a:p>
            <a:r>
              <a:rPr lang="en-US" baseline="0" dirty="0" smtClean="0"/>
              <a:t>Vetted with Earth Science Community feedback.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648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Progressive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86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DSMM assesses measureable practices associated with the Functional Entities of the Open Archival Information System (OAIS)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(within the shaded box)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33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914186"/>
            <a:r>
              <a:rPr lang="en-US" sz="1200" b="1" kern="1200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DSMM Defines Measureable, Five-Level Progressive Practices</a:t>
            </a:r>
            <a:r>
              <a:rPr lang="en-US" sz="1200" b="1" kern="1200" baseline="0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in </a:t>
            </a:r>
            <a:r>
              <a:rPr lang="en-US" sz="1200" b="1" i="1" kern="1200" dirty="0" smtClean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Nine</a:t>
            </a:r>
            <a:r>
              <a:rPr lang="en-US" sz="1200" i="1" kern="1200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Quasi-Independent Key Components</a:t>
            </a:r>
            <a:endParaRPr lang="en-US" sz="1200" i="1" kern="1200" dirty="0">
              <a:solidFill>
                <a:srgbClr val="1F497D">
                  <a:lumMod val="50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5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DSMM and paper drafts reviewed SMEs;</a:t>
            </a:r>
            <a:r>
              <a:rPr lang="en-US" baseline="0" dirty="0" smtClean="0"/>
              <a:t> NCDC National Climate Data Center; NGDC – National Geophysical Data Center; NODC – National Oceanographic Data Center; ESIP –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Earth Science Information Partners; DSC – Data Stewardship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Committee; AGU – American Geophysical Union; AMS – American Meteorological Society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4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NCEI</a:t>
            </a:r>
            <a:r>
              <a:rPr lang="en-US" baseline="0" dirty="0" smtClean="0"/>
              <a:t> use case study – demonstrate its utility and develops implementation best practices;</a:t>
            </a:r>
          </a:p>
          <a:p>
            <a:r>
              <a:rPr lang="en-US" baseline="0" dirty="0" smtClean="0"/>
              <a:t>ESIP DSC use case study – generalize and potentially improve DSMM.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54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</a:t>
            </a:r>
            <a:r>
              <a:rPr lang="en-US" baseline="0" dirty="0" smtClean="0"/>
              <a:t> best practices, workflows, and tools to automate the DSMM assessment results curation and integration process</a:t>
            </a:r>
          </a:p>
          <a:p>
            <a:r>
              <a:rPr lang="en-US" baseline="0" dirty="0" smtClean="0"/>
              <a:t>OneStop </a:t>
            </a:r>
            <a:r>
              <a:rPr lang="mr-IN" baseline="0" dirty="0" smtClean="0"/>
              <a:t>–</a:t>
            </a:r>
            <a:r>
              <a:rPr lang="en-US" baseline="0" dirty="0" smtClean="0"/>
              <a:t> NOAA path finding project to increase discoverability and accessibility of NOAA data; currently managed by NCEI.</a:t>
            </a:r>
          </a:p>
          <a:p>
            <a:r>
              <a:rPr lang="en-US" baseline="0" dirty="0" err="1" smtClean="0"/>
              <a:t>DataOne</a:t>
            </a:r>
            <a:r>
              <a:rPr lang="en-US" baseline="0" dirty="0" smtClean="0"/>
              <a:t> –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Observation Network for Earth supported by NSF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14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of last week </a:t>
            </a:r>
            <a:r>
              <a:rPr lang="mr-IN" dirty="0" smtClean="0"/>
              <a:t>–</a:t>
            </a:r>
            <a:r>
              <a:rPr lang="en-US" dirty="0" smtClean="0"/>
              <a:t> over 800 datasets;</a:t>
            </a:r>
            <a:r>
              <a:rPr lang="en-US" baseline="0" dirty="0" smtClean="0"/>
              <a:t> TPIO – NOAA Technology, Planning and Integration for Observation program (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manages the development of NOAA's Integrated Environmental Observation and Data Management System Architecture)</a:t>
            </a:r>
            <a:r>
              <a:rPr lang="en-US" baseline="0" dirty="0" smtClean="0"/>
              <a:t>; </a:t>
            </a:r>
          </a:p>
          <a:p>
            <a:r>
              <a:rPr lang="en-US" dirty="0" smtClean="0"/>
              <a:t>ESA </a:t>
            </a:r>
            <a:r>
              <a:rPr lang="mr-IN" dirty="0" smtClean="0"/>
              <a:t>–</a:t>
            </a:r>
            <a:r>
              <a:rPr lang="en-US" dirty="0" smtClean="0"/>
              <a:t> The European Space Agency; GEO – Group on Earth Observations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92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l" rtl="0">
              <a:spcBef>
                <a:spcPts val="0"/>
              </a:spcBef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0" y="0"/>
            <a:ext cx="9144000" cy="990599"/>
          </a:xfrm>
          <a:prstGeom prst="rect">
            <a:avLst/>
          </a:prstGeom>
          <a:solidFill>
            <a:srgbClr val="2D1BB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228600" y="0"/>
            <a:ext cx="8686800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l" rtl="0">
              <a:spcBef>
                <a:spcPts val="0"/>
              </a:spcBef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l" rtl="0">
              <a:spcBef>
                <a:spcPts val="0"/>
              </a:spcBef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l" rtl="0">
              <a:spcBef>
                <a:spcPts val="0"/>
              </a:spcBef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l" rtl="0">
              <a:spcBef>
                <a:spcPts val="0"/>
              </a:spcBef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l" rtl="0">
              <a:spcBef>
                <a:spcPts val="0"/>
              </a:spcBef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l" rtl="0">
              <a:spcBef>
                <a:spcPts val="0"/>
              </a:spcBef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l" rtl="0">
              <a:spcBef>
                <a:spcPts val="0"/>
              </a:spcBef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l" rtl="0">
              <a:spcBef>
                <a:spcPts val="0"/>
              </a:spcBef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l" rtl="0">
              <a:spcBef>
                <a:spcPts val="0"/>
              </a:spcBef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12">
            <a:alphaModFix/>
          </a:blip>
          <a:srcRect l="6584" t="10269" r="6586" b="79462"/>
          <a:stretch/>
        </p:blipFill>
        <p:spPr>
          <a:xfrm>
            <a:off x="-11112" y="0"/>
            <a:ext cx="9155113" cy="3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"/>
          <p:cNvSpPr/>
          <p:nvPr/>
        </p:nvSpPr>
        <p:spPr>
          <a:xfrm>
            <a:off x="0" y="1547812"/>
            <a:ext cx="9144000" cy="5043487"/>
          </a:xfrm>
          <a:prstGeom prst="rect">
            <a:avLst/>
          </a:prstGeom>
          <a:solidFill>
            <a:srgbClr val="D8D8D8">
              <a:alpha val="6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422275"/>
            <a:ext cx="9144000" cy="1050924"/>
          </a:xfrm>
          <a:prstGeom prst="rect">
            <a:avLst/>
          </a:prstGeom>
          <a:solidFill>
            <a:srgbClr val="BFBFBF">
              <a:alpha val="6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 dirty="0"/>
          </a:p>
        </p:txBody>
      </p:sp>
      <p:sp>
        <p:nvSpPr>
          <p:cNvPr id="14" name="Shape 14"/>
          <p:cNvSpPr txBox="1"/>
          <p:nvPr/>
        </p:nvSpPr>
        <p:spPr>
          <a:xfrm>
            <a:off x="8001000" y="6543675"/>
            <a:ext cx="1082675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15"/>
          <p:cNvSpPr txBox="1"/>
          <p:nvPr/>
        </p:nvSpPr>
        <p:spPr>
          <a:xfrm>
            <a:off x="415925" y="6621463"/>
            <a:ext cx="7785100" cy="2301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b="0" i="0" u="none" strike="noStrike" cap="none" baseline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NATIONAL CENTERS FOR ENVIRONMENTAL INFORMATION</a:t>
            </a:r>
          </a:p>
        </p:txBody>
      </p:sp>
      <p:pic>
        <p:nvPicPr>
          <p:cNvPr id="16" name="Shape 1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500" y="6427787"/>
            <a:ext cx="393700" cy="3937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4000" b="0" i="0" u="none" strike="noStrike" cap="none" baseline="0">
          <a:solidFill>
            <a:schemeClr val="accent5">
              <a:lumMod val="50000"/>
            </a:schemeClr>
          </a:solidFill>
          <a:latin typeface="Arial Narrow" panose="020B0606020202030204" pitchFamily="34" charset="0"/>
          <a:ea typeface="Arial Narrow" panose="020B0606020202030204" pitchFamily="34" charset="0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Clr>
          <a:schemeClr val="accent5">
            <a:lumMod val="50000"/>
          </a:schemeClr>
        </a:buClr>
        <a:buNone/>
        <a:defRPr sz="2400" b="0" i="0" u="none" strike="noStrike" cap="none" baseline="0">
          <a:solidFill>
            <a:schemeClr val="accent5">
              <a:lumMod val="50000"/>
            </a:schemeClr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rcid.org/0000-0002-1986-9115" TargetMode="External"/><Relationship Id="rId5" Type="http://schemas.openxmlformats.org/officeDocument/2006/relationships/hyperlink" Target="mailto:Ge.Peng@noaa.gov" TargetMode="External"/><Relationship Id="rId4" Type="http://schemas.openxmlformats.org/officeDocument/2006/relationships/hyperlink" Target="https://figshare.com/articles/Getting_To_Know_And_To_Use_DSMM/534634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igshare.com/articles/Towards_Consistent_and_Citable_Data_Quality_Descriptive_Information_for_End-Users/533619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0" y="95370"/>
            <a:ext cx="9144000" cy="4246859"/>
          </a:xfrm>
          <a:prstGeom prst="rect">
            <a:avLst/>
          </a:prstGeom>
          <a:solidFill>
            <a:srgbClr val="3D749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r="15471"/>
          <a:stretch/>
        </p:blipFill>
        <p:spPr>
          <a:xfrm>
            <a:off x="0" y="-1"/>
            <a:ext cx="9144000" cy="2776251"/>
          </a:xfrm>
          <a:prstGeom prst="rect">
            <a:avLst/>
          </a:prstGeom>
        </p:spPr>
      </p:pic>
      <p:sp>
        <p:nvSpPr>
          <p:cNvPr id="99" name="Shape 99"/>
          <p:cNvSpPr/>
          <p:nvPr/>
        </p:nvSpPr>
        <p:spPr>
          <a:xfrm>
            <a:off x="0" y="2070022"/>
            <a:ext cx="9144000" cy="2272207"/>
          </a:xfrm>
          <a:prstGeom prst="rect">
            <a:avLst/>
          </a:prstGeom>
          <a:solidFill>
            <a:srgbClr val="205867">
              <a:alpha val="6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subTitle" idx="1"/>
          </p:nvPr>
        </p:nvSpPr>
        <p:spPr>
          <a:xfrm>
            <a:off x="398462" y="5663527"/>
            <a:ext cx="8389936" cy="5381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9B9DA0"/>
              </a:buClr>
              <a:buSzPct val="25000"/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2018 ESIP Winter Meeting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Calibri" charset="0"/>
                <a:sym typeface="Arial Narrow"/>
              </a:rPr>
              <a:t>, </a:t>
            </a:r>
          </a:p>
          <a:p>
            <a:pPr lvl="0">
              <a:spcBef>
                <a:spcPts val="0"/>
              </a:spcBef>
              <a:buClr>
                <a:srgbClr val="9B9DA0"/>
              </a:buClr>
              <a:buSzPct val="25000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Calibri" charset="0"/>
                <a:sym typeface="Arial Narrow"/>
              </a:rPr>
              <a:t>9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Calibri" charset="0"/>
                <a:sym typeface="Arial Narrow"/>
              </a:rPr>
              <a:t>–11 January 2018, Bethesda, MD, USA</a:t>
            </a:r>
            <a:endParaRPr lang="en-US" sz="1600" b="0" i="0" u="none" strike="noStrike" cap="none" baseline="0" dirty="0">
              <a:solidFill>
                <a:schemeClr val="bg1">
                  <a:lumMod val="65000"/>
                </a:schemeClr>
              </a:solidFill>
              <a:latin typeface="Calibri" charset="0"/>
              <a:ea typeface="Calibri" charset="0"/>
              <a:cs typeface="Calibri" charset="0"/>
              <a:sym typeface="Arial Narrow"/>
            </a:endParaRPr>
          </a:p>
        </p:txBody>
      </p:sp>
      <p:sp>
        <p:nvSpPr>
          <p:cNvPr id="101" name="Shape 101"/>
          <p:cNvSpPr txBox="1"/>
          <p:nvPr/>
        </p:nvSpPr>
        <p:spPr>
          <a:xfrm>
            <a:off x="376237" y="6248400"/>
            <a:ext cx="8389936" cy="2619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0AECC"/>
              </a:buClr>
              <a:buSzPct val="25000"/>
              <a:buFont typeface="Arial"/>
              <a:buNone/>
            </a:pPr>
            <a:r>
              <a:rPr lang="en-US" sz="1100" b="0" i="0" u="none" strike="noStrike" cap="none" baseline="0" dirty="0">
                <a:solidFill>
                  <a:srgbClr val="80AECC"/>
                </a:solidFill>
                <a:latin typeface="Arial Narrow"/>
                <a:ea typeface="Arial Narrow"/>
                <a:cs typeface="Arial Narrow"/>
                <a:sym typeface="Arial Narrow"/>
              </a:rPr>
              <a:t>NOAA Satellite and Information Service  |  National Centers for Environmental Information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0" y="4355693"/>
            <a:ext cx="9144000" cy="10171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Ge Peng, Ph.D.</a:t>
            </a:r>
            <a:r>
              <a:rPr lang="en-US" sz="2400" b="1" i="0" u="none" strike="noStrike" cap="none" baseline="0" dirty="0">
                <a:solidFill>
                  <a:schemeClr val="bg2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/>
            </a:r>
            <a:br>
              <a:rPr lang="en-US" sz="2400" b="1" i="0" u="none" strike="noStrike" cap="none" baseline="0" dirty="0">
                <a:solidFill>
                  <a:schemeClr val="bg2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18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orth Carolina State University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ooperative Institute for Climate and Satellites, North Carolina (CICS-NC)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dirty="0" smtClean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at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NOAA</a:t>
            </a:r>
            <a:r>
              <a:rPr lang="en-US" sz="18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’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 National Centers for Environmental 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Information (NCEI)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159" y="5828990"/>
            <a:ext cx="865187" cy="8667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0" y="28956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Data Stewardship Maturity Matrix (DSMM) 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– Application Update</a:t>
            </a:r>
            <a:endParaRPr lang="en-US" sz="3600" i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8727400"/>
            <a:ext cx="1420279" cy="1417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8879800"/>
            <a:ext cx="1420279" cy="1417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2412" y="5828037"/>
            <a:ext cx="868680" cy="8686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t="2471" b="2279"/>
          <a:stretch/>
        </p:blipFill>
        <p:spPr>
          <a:xfrm>
            <a:off x="397091" y="2082752"/>
            <a:ext cx="5813084" cy="4045539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248504" y="2977003"/>
            <a:ext cx="2708684" cy="2298843"/>
          </a:xfrm>
          <a:prstGeom prst="rect">
            <a:avLst/>
          </a:prstGeom>
          <a:noFill/>
          <a:ln w="38100">
            <a:noFill/>
          </a:ln>
        </p:spPr>
        <p:txBody>
          <a:bodyPr wrap="square" lIns="82048" tIns="41025" rIns="82048" bIns="41025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Evaluation of the GEO Data Management Principles by the GEOSS Data Stewardship Interest Group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Integration into the WGISS Data Management and Stewardship Maturity Matrix 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878" y="422031"/>
            <a:ext cx="9114468" cy="995605"/>
          </a:xfrm>
        </p:spPr>
        <p:txBody>
          <a:bodyPr/>
          <a:lstStyle/>
          <a:p>
            <a:r>
              <a:rPr lang="en-US" b="1" dirty="0" smtClean="0">
                <a:latin typeface="Arial Narrow" charset="0"/>
                <a:ea typeface="Arial Narrow" charset="0"/>
                <a:cs typeface="Arial Narrow" charset="0"/>
              </a:rPr>
              <a:t>DSMM Applications &amp; Implementation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92649" y="6170711"/>
            <a:ext cx="19014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Based on </a:t>
            </a:r>
            <a:r>
              <a:rPr lang="en-US" b="1" smtClean="0">
                <a:latin typeface="Calibri" charset="0"/>
                <a:ea typeface="Calibri" charset="0"/>
                <a:cs typeface="Calibri" charset="0"/>
              </a:rPr>
              <a:t>Albani (2016)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85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878" y="422031"/>
            <a:ext cx="9114468" cy="995605"/>
          </a:xfrm>
        </p:spPr>
        <p:txBody>
          <a:bodyPr/>
          <a:lstStyle/>
          <a:p>
            <a:r>
              <a:rPr lang="en-US" b="1" dirty="0" smtClean="0">
                <a:latin typeface="Arial Narrow" charset="0"/>
                <a:ea typeface="Arial Narrow" charset="0"/>
                <a:cs typeface="Arial Narrow" charset="0"/>
              </a:rPr>
              <a:t>DSMM Applications &amp; Implementation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01214" y="1946794"/>
            <a:ext cx="73152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Support WMO Commissions for Basic Systems and Climatology:</a:t>
            </a:r>
          </a:p>
          <a:p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  <a:p>
            <a:pPr marL="685800" indent="-228600">
              <a:buFont typeface="Arial" charset="0"/>
              <a:buChar char="•"/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Capturing DSMM ratings and supporting documents for high-quality datasets including the GCOS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(Global Climate Observing System) Datasets</a:t>
            </a:r>
          </a:p>
          <a:p>
            <a:endParaRPr lang="en-US" dirty="0"/>
          </a:p>
          <a:p>
            <a:pPr marL="1485900" indent="-342900">
              <a:buFont typeface="Wingdings" charset="2"/>
              <a:buChar char="§"/>
            </a:pPr>
            <a:r>
              <a:rPr lang="en-US" sz="1800" dirty="0"/>
              <a:t>Sea Ice</a:t>
            </a:r>
          </a:p>
          <a:p>
            <a:pPr marL="1485900" indent="-342900">
              <a:buFont typeface="Wingdings" charset="2"/>
              <a:buChar char="§"/>
            </a:pPr>
            <a:r>
              <a:rPr lang="en-US" sz="1800" dirty="0"/>
              <a:t>Sea Level</a:t>
            </a:r>
          </a:p>
          <a:p>
            <a:pPr marL="1485900" indent="-342900">
              <a:buFont typeface="Wingdings" charset="2"/>
              <a:buChar char="§"/>
            </a:pPr>
            <a:r>
              <a:rPr lang="en-US" sz="1800" dirty="0"/>
              <a:t>Ice-sheet</a:t>
            </a:r>
          </a:p>
          <a:p>
            <a:pPr marL="1485900" indent="-342900">
              <a:buFont typeface="Wingdings" charset="2"/>
              <a:buChar char="§"/>
            </a:pPr>
            <a:r>
              <a:rPr lang="en-US" sz="1800" dirty="0"/>
              <a:t>Glaciers</a:t>
            </a:r>
          </a:p>
          <a:p>
            <a:pPr marL="1485900" indent="-342900">
              <a:buFont typeface="Wingdings" charset="2"/>
              <a:buChar char="§"/>
            </a:pPr>
            <a:r>
              <a:rPr lang="en-US" sz="1800" dirty="0"/>
              <a:t>Hydrology</a:t>
            </a:r>
          </a:p>
          <a:p>
            <a:endParaRPr lang="en-US" dirty="0" smtClean="0"/>
          </a:p>
          <a:p>
            <a:pPr algn="ctr"/>
            <a:r>
              <a:rPr lang="en-US" sz="1800" dirty="0" smtClean="0"/>
              <a:t>(Courtesy of Christina Lief)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6931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2031"/>
            <a:ext cx="8229600" cy="995605"/>
          </a:xfrm>
        </p:spPr>
        <p:txBody>
          <a:bodyPr/>
          <a:lstStyle/>
          <a:p>
            <a:r>
              <a:rPr lang="en-US" b="1" dirty="0" smtClean="0">
                <a:latin typeface="Arial Narrow" charset="0"/>
                <a:ea typeface="Arial Narrow" charset="0"/>
                <a:cs typeface="Arial Narrow" charset="0"/>
              </a:rPr>
              <a:t>Getting to Know &amp; to Use DSMM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5" r="369"/>
          <a:stretch/>
        </p:blipFill>
        <p:spPr>
          <a:xfrm>
            <a:off x="363345" y="1620458"/>
            <a:ext cx="4014611" cy="4892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57727" y="1955292"/>
            <a:ext cx="4641449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400"/>
              </a:spcBef>
              <a:buFont typeface="Wingdings" charset="2"/>
              <a:buChar char="§"/>
            </a:pPr>
            <a:r>
              <a:rPr lang="en-US" sz="18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Published on figshare – 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 gradual way to get relevant </a:t>
            </a:r>
            <a:r>
              <a:rPr lang="en-US" sz="18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information with clickable links</a:t>
            </a:r>
          </a:p>
          <a:p>
            <a:pPr marL="228600" indent="-228600">
              <a:spcBef>
                <a:spcPts val="400"/>
              </a:spcBef>
              <a:buFont typeface="Wingdings" charset="2"/>
              <a:buChar char="§"/>
            </a:pPr>
            <a:r>
              <a:rPr lang="en-US" sz="18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Download: </a:t>
            </a:r>
            <a:r>
              <a:rPr lang="en-US" sz="18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tinyurl.com/DSMM-FlowChart</a:t>
            </a:r>
            <a:endParaRPr lang="en-US" sz="18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57727" y="5137408"/>
            <a:ext cx="45242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Contact me</a:t>
            </a:r>
          </a:p>
          <a:p>
            <a:pPr algn="ctr">
              <a:spcBef>
                <a:spcPts val="600"/>
              </a:spcBef>
            </a:pPr>
            <a:r>
              <a:rPr lang="en-US" sz="1800" b="1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  <a:hlinkClick r:id="rId5"/>
              </a:rPr>
              <a:t>Ge.Peng@noaa.gov</a:t>
            </a:r>
            <a:endParaRPr lang="en-US" sz="1800" b="1" dirty="0" smtClean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600"/>
              </a:spcBef>
            </a:pPr>
            <a:r>
              <a:rPr lang="mr-IN" sz="1800" b="1" dirty="0">
                <a:latin typeface="Calibri" charset="0"/>
                <a:ea typeface="Calibri" charset="0"/>
                <a:cs typeface="Calibri" charset="0"/>
              </a:rPr>
              <a:t>ORCID: </a:t>
            </a:r>
            <a:r>
              <a:rPr lang="mr-IN" sz="1800" b="1" dirty="0" smtClean="0">
                <a:latin typeface="Calibri" charset="0"/>
                <a:ea typeface="Calibri" charset="0"/>
                <a:cs typeface="Calibri" charset="0"/>
                <a:hlinkClick r:id="rId6"/>
              </a:rPr>
              <a:t>orcid.org/0000-0002-1986-9115</a:t>
            </a:r>
            <a:endParaRPr lang="en-US" sz="1800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7483" y="3465841"/>
            <a:ext cx="2104714" cy="137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5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8" r="1068" b="2136"/>
          <a:stretch/>
        </p:blipFill>
        <p:spPr>
          <a:xfrm>
            <a:off x="852255" y="1571345"/>
            <a:ext cx="7421312" cy="50292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506027"/>
            <a:ext cx="9144000" cy="911609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 baseline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</a:lstStyle>
          <a:p>
            <a:pPr algn="ctr" defTabSz="914186"/>
            <a:r>
              <a:rPr lang="en-US" sz="2400" b="1" kern="1200" dirty="0">
                <a:solidFill>
                  <a:schemeClr val="bg2">
                    <a:lumMod val="50000"/>
                  </a:schemeClr>
                </a:solidFill>
                <a:latin typeface="Calibri"/>
                <a:ea typeface=""/>
                <a:cs typeface=""/>
              </a:rPr>
              <a:t>DSMM Defines Measureable, Five-Level Progressive Practices</a:t>
            </a:r>
          </a:p>
          <a:p>
            <a:pPr algn="ctr" defTabSz="914186">
              <a:spcAft>
                <a:spcPts val="1200"/>
              </a:spcAft>
            </a:pPr>
            <a:r>
              <a:rPr lang="en-US" sz="2400" i="1" kern="1200" dirty="0">
                <a:solidFill>
                  <a:schemeClr val="bg2">
                    <a:lumMod val="50000"/>
                  </a:schemeClr>
                </a:solidFill>
                <a:latin typeface="Calibri"/>
                <a:ea typeface=""/>
                <a:cs typeface=""/>
              </a:rPr>
              <a:t>in </a:t>
            </a:r>
            <a:r>
              <a:rPr lang="en-US" sz="2400" b="1" i="1" kern="1200" dirty="0">
                <a:solidFill>
                  <a:srgbClr val="C00000"/>
                </a:solidFill>
                <a:latin typeface="Calibri"/>
                <a:ea typeface=""/>
                <a:cs typeface=""/>
              </a:rPr>
              <a:t>Nine</a:t>
            </a:r>
            <a:r>
              <a:rPr lang="en-US" sz="2400" i="1" kern="1200" dirty="0">
                <a:solidFill>
                  <a:schemeClr val="bg2">
                    <a:lumMod val="50000"/>
                  </a:schemeClr>
                </a:solidFill>
                <a:latin typeface="Calibri"/>
                <a:ea typeface=""/>
                <a:cs typeface=""/>
              </a:rPr>
              <a:t> Quasi-Independent Key Components</a:t>
            </a:r>
          </a:p>
          <a:p>
            <a:r>
              <a:rPr lang="en-US" b="1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16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389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4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33606"/>
            <a:ext cx="8229600" cy="995605"/>
          </a:xfrm>
        </p:spPr>
        <p:txBody>
          <a:bodyPr/>
          <a:lstStyle/>
          <a:p>
            <a:r>
              <a:rPr lang="en-US" b="1" dirty="0" smtClean="0">
                <a:latin typeface="Arial Narrow" charset="0"/>
                <a:ea typeface="Arial Narrow" charset="0"/>
                <a:cs typeface="Arial Narrow" charset="0"/>
              </a:rPr>
              <a:t>What Is the DSMM?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82468" y="2129042"/>
            <a:ext cx="7209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kern="1200" dirty="0">
                <a:solidFill>
                  <a:srgbClr val="44546A">
                    <a:lumMod val="50000"/>
                  </a:srgbClr>
                </a:solidFill>
                <a:latin typeface="Calibri" panose="020F0502020204030204"/>
                <a:ea typeface=""/>
                <a:cs typeface=""/>
              </a:rPr>
              <a:t>A</a:t>
            </a:r>
            <a:r>
              <a:rPr lang="en-US" sz="2800" b="1" i="1" kern="1200" dirty="0" smtClean="0">
                <a:solidFill>
                  <a:srgbClr val="44546A">
                    <a:lumMod val="50000"/>
                  </a:srgbClr>
                </a:solidFill>
                <a:latin typeface="Calibri" panose="020F0502020204030204"/>
                <a:ea typeface=""/>
                <a:cs typeface=""/>
              </a:rPr>
              <a:t> Unified Framework for Measuring </a:t>
            </a:r>
            <a:r>
              <a:rPr lang="en-US" sz="2800" b="1" i="1" kern="1200" dirty="0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"/>
                <a:cs typeface=""/>
              </a:rPr>
              <a:t>Stewardship Practices </a:t>
            </a:r>
            <a:r>
              <a:rPr lang="en-US" sz="2800" b="1" i="1" kern="1200" dirty="0" smtClean="0">
                <a:solidFill>
                  <a:srgbClr val="44546A">
                    <a:lumMod val="50000"/>
                  </a:srgbClr>
                </a:solidFill>
                <a:latin typeface="Calibri" panose="020F0502020204030204"/>
                <a:ea typeface=""/>
                <a:cs typeface=""/>
              </a:rPr>
              <a:t>Applied to </a:t>
            </a:r>
          </a:p>
          <a:p>
            <a:pPr algn="ctr"/>
            <a:r>
              <a:rPr lang="en-US" sz="2800" b="1" i="1" kern="1200" dirty="0" smtClean="0">
                <a:solidFill>
                  <a:srgbClr val="44546A">
                    <a:lumMod val="50000"/>
                  </a:srgbClr>
                </a:solidFill>
                <a:latin typeface="Calibri" panose="020F0502020204030204"/>
                <a:ea typeface=""/>
                <a:cs typeface=""/>
              </a:rPr>
              <a:t>Individual Data Products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73" y="2260060"/>
            <a:ext cx="1792224" cy="14995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873" y="3895942"/>
            <a:ext cx="858857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i="1" u="sng" kern="1200" dirty="0" smtClean="0">
              <a:solidFill>
                <a:srgbClr val="44546A">
                  <a:lumMod val="50000"/>
                </a:srgbClr>
              </a:solidFill>
              <a:latin typeface="Calibri" panose="020F0502020204030204"/>
              <a:ea typeface=""/>
              <a:cs typeface=""/>
            </a:endParaRPr>
          </a:p>
          <a:p>
            <a:r>
              <a:rPr lang="en-US" sz="2400" b="1" kern="1200" dirty="0" smtClean="0">
                <a:solidFill>
                  <a:srgbClr val="44546A">
                    <a:lumMod val="50000"/>
                  </a:srgbClr>
                </a:solidFill>
                <a:latin typeface="Calibri" panose="020F0502020204030204"/>
                <a:ea typeface=""/>
                <a:cs typeface=""/>
              </a:rPr>
              <a:t>Developed by CICS-NC/NCEI &amp; By Domain Subject Matter Experts, </a:t>
            </a:r>
          </a:p>
          <a:p>
            <a:pPr marL="1828800"/>
            <a:r>
              <a:rPr lang="en-US" sz="2400" b="1" kern="1200" dirty="0" smtClean="0">
                <a:solidFill>
                  <a:srgbClr val="44546A">
                    <a:lumMod val="50000"/>
                  </a:srgbClr>
                </a:solidFill>
                <a:latin typeface="Calibri" panose="020F0502020204030204"/>
                <a:ea typeface=""/>
                <a:cs typeface=""/>
              </a:rPr>
              <a:t>Leveraging </a:t>
            </a:r>
          </a:p>
          <a:p>
            <a:pPr marL="2286000" indent="-228600">
              <a:spcBef>
                <a:spcPts val="400"/>
              </a:spcBef>
              <a:buFont typeface="Arial" charset="0"/>
              <a:buChar char="•"/>
            </a:pPr>
            <a:r>
              <a:rPr lang="en-US" sz="2000" b="1" kern="1200" dirty="0" smtClean="0">
                <a:solidFill>
                  <a:srgbClr val="44546A">
                    <a:lumMod val="50000"/>
                  </a:srgbClr>
                </a:solidFill>
                <a:latin typeface="Calibri" panose="020F0502020204030204"/>
                <a:ea typeface=""/>
                <a:cs typeface=""/>
              </a:rPr>
              <a:t>Institutional Knowledge </a:t>
            </a:r>
          </a:p>
          <a:p>
            <a:pPr marL="2286000" indent="-228600">
              <a:spcBef>
                <a:spcPts val="200"/>
              </a:spcBef>
              <a:buFont typeface="Arial" charset="0"/>
              <a:buChar char="•"/>
            </a:pPr>
            <a:r>
              <a:rPr lang="en-US" sz="2000" b="1" kern="1200" dirty="0" smtClean="0">
                <a:solidFill>
                  <a:srgbClr val="44546A">
                    <a:lumMod val="50000"/>
                  </a:srgbClr>
                </a:solidFill>
                <a:latin typeface="Calibri" panose="020F0502020204030204"/>
                <a:ea typeface=""/>
                <a:cs typeface=""/>
              </a:rPr>
              <a:t>Community Best Practices and Standards</a:t>
            </a:r>
          </a:p>
        </p:txBody>
      </p:sp>
    </p:spTree>
    <p:extLst>
      <p:ext uri="{BB962C8B-B14F-4D97-AF65-F5344CB8AC3E}">
        <p14:creationId xmlns:p14="http://schemas.microsoft.com/office/powerpoint/2010/main" val="176354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6756"/>
            <a:ext cx="8229600" cy="995605"/>
          </a:xfrm>
        </p:spPr>
        <p:txBody>
          <a:bodyPr/>
          <a:lstStyle/>
          <a:p>
            <a:r>
              <a:rPr lang="en-US" b="1" smtClean="0">
                <a:latin typeface="Arial Narrow" charset="0"/>
                <a:ea typeface="Arial Narrow" charset="0"/>
                <a:cs typeface="Arial Narrow" charset="0"/>
              </a:rPr>
              <a:t>DSMM Follows CMMI Level Structure</a:t>
            </a: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85800" y="5599251"/>
            <a:ext cx="1454727" cy="806824"/>
          </a:xfrm>
          <a:prstGeom prst="rect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lIns="82048" tIns="41025" rIns="82048" bIns="4102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Level 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Ad Hoc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Not Managed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86344" y="4657957"/>
            <a:ext cx="1870364" cy="806824"/>
          </a:xfrm>
          <a:prstGeom prst="rect">
            <a:avLst/>
          </a:prstGeom>
          <a:solidFill>
            <a:srgbClr val="E7E6E6">
              <a:lumMod val="25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lIns="82048" tIns="41025" rIns="82048" bIns="4102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Level 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Minimal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Limit Managed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486889" y="3716662"/>
            <a:ext cx="2493818" cy="806824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lIns="82048" tIns="41025" rIns="82048" bIns="4102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Level 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Intermediate/Managed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Community Good Practices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387436" y="2775367"/>
            <a:ext cx="2909455" cy="806824"/>
          </a:xfrm>
          <a:prstGeom prst="rect">
            <a:avLst/>
          </a:prstGeom>
          <a:solidFill>
            <a:srgbClr val="5B9BD5">
              <a:lumMod val="5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lIns="82048" tIns="41025" rIns="82048" bIns="4102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Level 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Advanced/Well Managed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Community Best Practices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287980" y="1834073"/>
            <a:ext cx="3325091" cy="806824"/>
          </a:xfrm>
          <a:prstGeom prst="rect">
            <a:avLst/>
          </a:prstGeom>
          <a:solidFill>
            <a:srgbClr val="FF9900"/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lIns="82048" tIns="41025" rIns="82048" bIns="4102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Level 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Optimal/Well Managed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Measured, Controlled, Audit</a:t>
            </a:r>
          </a:p>
        </p:txBody>
      </p:sp>
      <p:sp>
        <p:nvSpPr>
          <p:cNvPr id="24" name="Bent-Up Arrow 23"/>
          <p:cNvSpPr/>
          <p:nvPr/>
        </p:nvSpPr>
        <p:spPr>
          <a:xfrm rot="16200000" flipV="1">
            <a:off x="924587" y="4965202"/>
            <a:ext cx="672353" cy="595745"/>
          </a:xfrm>
          <a:prstGeom prst="bentUpArrow">
            <a:avLst/>
          </a:prstGeom>
          <a:gradFill flip="none" rotWithShape="1">
            <a:gsLst>
              <a:gs pos="0">
                <a:sysClr val="window" lastClr="FFFFFF">
                  <a:lumMod val="85000"/>
                  <a:shade val="30000"/>
                  <a:satMod val="115000"/>
                </a:sysClr>
              </a:gs>
              <a:gs pos="50000">
                <a:sysClr val="window" lastClr="FFFFFF">
                  <a:lumMod val="85000"/>
                  <a:shade val="67500"/>
                  <a:satMod val="115000"/>
                </a:sysClr>
              </a:gs>
              <a:gs pos="100000">
                <a:sysClr val="window" lastClr="FFFFFF">
                  <a:lumMod val="85000"/>
                  <a:shade val="100000"/>
                  <a:satMod val="115000"/>
                </a:sysClr>
              </a:gs>
            </a:gsLst>
            <a:lin ang="5400000" scaled="1"/>
            <a:tileRect/>
          </a:gra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lIns="82048" tIns="41025" rIns="82048" bIns="4102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5" name="Bent-Up Arrow 24"/>
          <p:cNvSpPr/>
          <p:nvPr/>
        </p:nvSpPr>
        <p:spPr>
          <a:xfrm rot="16200000" flipV="1">
            <a:off x="1825132" y="4023908"/>
            <a:ext cx="672353" cy="595745"/>
          </a:xfrm>
          <a:prstGeom prst="bentUpArrow">
            <a:avLst/>
          </a:prstGeom>
          <a:gradFill flip="none" rotWithShape="1">
            <a:gsLst>
              <a:gs pos="0">
                <a:sysClr val="window" lastClr="FFFFFF">
                  <a:lumMod val="75000"/>
                  <a:shade val="30000"/>
                  <a:satMod val="115000"/>
                </a:sysClr>
              </a:gs>
              <a:gs pos="50000">
                <a:sysClr val="window" lastClr="FFFFFF">
                  <a:lumMod val="75000"/>
                  <a:shade val="67500"/>
                  <a:satMod val="115000"/>
                </a:sysClr>
              </a:gs>
              <a:gs pos="100000">
                <a:sysClr val="window" lastClr="FFFFFF">
                  <a:lumMod val="75000"/>
                  <a:shade val="100000"/>
                  <a:satMod val="115000"/>
                </a:sysClr>
              </a:gs>
            </a:gsLst>
            <a:lin ang="5400000" scaled="1"/>
            <a:tileRect/>
          </a:gra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lIns="82048" tIns="41025" rIns="82048" bIns="4102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" name="Bent-Up Arrow 25"/>
          <p:cNvSpPr/>
          <p:nvPr/>
        </p:nvSpPr>
        <p:spPr>
          <a:xfrm rot="16200000" flipV="1">
            <a:off x="2725677" y="3082614"/>
            <a:ext cx="672353" cy="595745"/>
          </a:xfrm>
          <a:prstGeom prst="bentUpArrow">
            <a:avLst/>
          </a:prstGeom>
          <a:gradFill flip="none" rotWithShape="1">
            <a:gsLst>
              <a:gs pos="0">
                <a:sysClr val="window" lastClr="FFFFFF">
                  <a:lumMod val="65000"/>
                  <a:shade val="30000"/>
                  <a:satMod val="115000"/>
                </a:sysClr>
              </a:gs>
              <a:gs pos="50000">
                <a:sysClr val="window" lastClr="FFFFFF">
                  <a:lumMod val="65000"/>
                  <a:shade val="67500"/>
                  <a:satMod val="115000"/>
                </a:sysClr>
              </a:gs>
              <a:gs pos="100000">
                <a:sysClr val="window" lastClr="FFFFFF">
                  <a:lumMod val="65000"/>
                  <a:shade val="100000"/>
                  <a:satMod val="115000"/>
                </a:sysClr>
              </a:gs>
            </a:gsLst>
            <a:lin ang="5400000" scaled="1"/>
            <a:tileRect/>
          </a:gra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lIns="82048" tIns="41025" rIns="82048" bIns="4102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7" name="Bent-Up Arrow 26"/>
          <p:cNvSpPr/>
          <p:nvPr/>
        </p:nvSpPr>
        <p:spPr>
          <a:xfrm rot="16200000" flipV="1">
            <a:off x="3626223" y="2141320"/>
            <a:ext cx="672353" cy="595745"/>
          </a:xfrm>
          <a:prstGeom prst="bentUpArrow">
            <a:avLst/>
          </a:prstGeom>
          <a:gradFill flip="none" rotWithShape="1">
            <a:gsLst>
              <a:gs pos="0">
                <a:sysClr val="window" lastClr="FFFFFF">
                  <a:lumMod val="50000"/>
                  <a:shade val="30000"/>
                  <a:satMod val="115000"/>
                </a:sysClr>
              </a:gs>
              <a:gs pos="50000">
                <a:sysClr val="window" lastClr="FFFFFF">
                  <a:lumMod val="50000"/>
                  <a:shade val="67500"/>
                  <a:satMod val="115000"/>
                </a:sysClr>
              </a:gs>
              <a:gs pos="100000">
                <a:sysClr val="window" lastClr="FFFFFF">
                  <a:lumMod val="50000"/>
                  <a:shade val="100000"/>
                  <a:satMod val="115000"/>
                </a:sysClr>
              </a:gs>
            </a:gsLst>
            <a:lin ang="5400000" scaled="1"/>
            <a:tileRect/>
          </a:gradFill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</a:ln>
          <a:effectLst/>
        </p:spPr>
        <p:txBody>
          <a:bodyPr lIns="82048" tIns="41025" rIns="82048" bIns="4102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62574" y="5447402"/>
            <a:ext cx="4885910" cy="913848"/>
          </a:xfrm>
          <a:prstGeom prst="rect">
            <a:avLst/>
          </a:prstGeom>
          <a:noFill/>
        </p:spPr>
        <p:txBody>
          <a:bodyPr wrap="none" lIns="82048" tIns="41025" rIns="82048" bIns="41025" rtlCol="0">
            <a:spAutoFit/>
          </a:bodyPr>
          <a:lstStyle/>
          <a:p>
            <a:r>
              <a:rPr lang="en-US" sz="1800" b="1" kern="120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Reference Maturity Level Structure</a:t>
            </a:r>
          </a:p>
          <a:p>
            <a:pPr marL="410243" indent="-307682">
              <a:buFont typeface="Arial" panose="020B0604020202020204" pitchFamily="34" charset="0"/>
              <a:buChar char="•"/>
            </a:pPr>
            <a:r>
              <a:rPr lang="en-US" sz="1800" kern="120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Capability Maturity Model Integration (CMMI)</a:t>
            </a:r>
          </a:p>
          <a:p>
            <a:pPr marL="410243" indent="-307682">
              <a:buFont typeface="Arial" panose="020B0604020202020204" pitchFamily="34" charset="0"/>
              <a:buChar char="•"/>
            </a:pPr>
            <a:r>
              <a:rPr lang="en-US" sz="1800" kern="120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Levels of Maturity of Digital Repository</a:t>
            </a:r>
          </a:p>
        </p:txBody>
      </p:sp>
      <p:sp>
        <p:nvSpPr>
          <p:cNvPr id="29" name="Striped Right Arrow 28"/>
          <p:cNvSpPr/>
          <p:nvPr/>
        </p:nvSpPr>
        <p:spPr>
          <a:xfrm>
            <a:off x="5043053" y="4067416"/>
            <a:ext cx="868680" cy="312634"/>
          </a:xfrm>
          <a:prstGeom prst="stripedRightArrow">
            <a:avLst/>
          </a:prstGeom>
          <a:solidFill>
            <a:srgbClr val="44546A">
              <a:lumMod val="5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/>
        </p:spPr>
        <p:txBody>
          <a:bodyPr lIns="82058" tIns="41029" rIns="82058" bIns="41029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24784" y="3722595"/>
            <a:ext cx="2861457" cy="1190855"/>
          </a:xfrm>
          <a:prstGeom prst="rect">
            <a:avLst/>
          </a:prstGeom>
          <a:noFill/>
          <a:ln w="19050">
            <a:solidFill>
              <a:srgbClr val="44546A">
                <a:lumMod val="75000"/>
              </a:srgbClr>
            </a:solidFill>
          </a:ln>
        </p:spPr>
        <p:txBody>
          <a:bodyPr wrap="none" lIns="82058" tIns="41029" rIns="82058" bIns="41029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Recommended level for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operational digital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products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stewarded by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National Data Centers </a:t>
            </a:r>
          </a:p>
        </p:txBody>
      </p:sp>
    </p:spTree>
    <p:extLst>
      <p:ext uri="{BB962C8B-B14F-4D97-AF65-F5344CB8AC3E}">
        <p14:creationId xmlns:p14="http://schemas.microsoft.com/office/powerpoint/2010/main" val="49855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6756"/>
            <a:ext cx="8229600" cy="995605"/>
          </a:xfrm>
        </p:spPr>
        <p:txBody>
          <a:bodyPr/>
          <a:lstStyle/>
          <a:p>
            <a:r>
              <a:rPr lang="en-US" b="1" smtClean="0">
                <a:latin typeface="Arial Narrow" charset="0"/>
                <a:ea typeface="Arial Narrow" charset="0"/>
                <a:cs typeface="Arial Narrow" charset="0"/>
              </a:rPr>
              <a:t>Scope of DSMM 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5" t="28692" r="6457" b="15781"/>
          <a:stretch/>
        </p:blipFill>
        <p:spPr>
          <a:xfrm>
            <a:off x="694482" y="2439437"/>
            <a:ext cx="7893934" cy="38080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82310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868"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unctional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ntities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 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Open Archival Information System (OAIS) </a:t>
            </a:r>
            <a:endParaRPr lang="en-US" sz="2400" b="1" dirty="0" smtClean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70098" y="2548898"/>
            <a:ext cx="4846320" cy="2862072"/>
          </a:xfrm>
          <a:prstGeom prst="roundRect">
            <a:avLst>
              <a:gd name="adj" fmla="val 9582"/>
            </a:avLst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7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2031"/>
            <a:ext cx="8229600" cy="995605"/>
          </a:xfrm>
        </p:spPr>
        <p:txBody>
          <a:bodyPr/>
          <a:lstStyle/>
          <a:p>
            <a:r>
              <a:rPr lang="en-US" b="1" smtClean="0">
                <a:latin typeface="Arial Narrow" charset="0"/>
                <a:ea typeface="Arial Narrow" charset="0"/>
                <a:cs typeface="Arial Narrow" charset="0"/>
              </a:rPr>
              <a:t>DSMM – Key Components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1783307"/>
            <a:ext cx="9144000" cy="452183"/>
          </a:xfrm>
          <a:prstGeom prst="rect">
            <a:avLst/>
          </a:prstGeom>
          <a:noFill/>
          <a:ln w="38100">
            <a:noFill/>
          </a:ln>
        </p:spPr>
        <p:txBody>
          <a:bodyPr wrap="square" lIns="82048" tIns="41025" rIns="82048" bIns="41025" rtlCol="0">
            <a:spAutoFit/>
          </a:bodyPr>
          <a:lstStyle/>
          <a:p>
            <a:pPr algn="ctr" defTabSz="914186"/>
            <a:r>
              <a:rPr lang="en-US" sz="2400" b="1" kern="1200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"/>
                <a:cs typeface=""/>
              </a:rPr>
              <a:t>Measureable Practices in</a:t>
            </a:r>
            <a:r>
              <a:rPr lang="en-US" sz="2400" b="1" i="1" kern="1200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"/>
                <a:cs typeface=""/>
              </a:rPr>
              <a:t> </a:t>
            </a:r>
            <a:r>
              <a:rPr lang="en-US" sz="2400" b="1" i="1" kern="1200" dirty="0" smtClean="0">
                <a:solidFill>
                  <a:srgbClr val="C0504D">
                    <a:lumMod val="50000"/>
                  </a:srgbClr>
                </a:solidFill>
                <a:latin typeface="Calibri"/>
                <a:ea typeface=""/>
                <a:cs typeface=""/>
              </a:rPr>
              <a:t>Nine</a:t>
            </a:r>
            <a:r>
              <a:rPr lang="en-US" sz="2400" b="1" i="1" kern="1200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"/>
                <a:cs typeface=""/>
              </a:rPr>
              <a:t> </a:t>
            </a:r>
            <a:r>
              <a:rPr lang="en-US" sz="2400" b="1" kern="1200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"/>
                <a:cs typeface=""/>
              </a:rPr>
              <a:t>Quasi-Independent </a:t>
            </a:r>
            <a:r>
              <a:rPr lang="en-US" sz="2400" b="1" kern="1200" dirty="0">
                <a:solidFill>
                  <a:srgbClr val="1F497D">
                    <a:lumMod val="50000"/>
                  </a:srgbClr>
                </a:solidFill>
                <a:latin typeface="Calibri"/>
                <a:ea typeface=""/>
                <a:cs typeface=""/>
              </a:rPr>
              <a:t>Key </a:t>
            </a:r>
            <a:r>
              <a:rPr lang="en-US" sz="2400" b="1" kern="1200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"/>
                <a:cs typeface=""/>
              </a:rPr>
              <a:t>Components</a:t>
            </a:r>
            <a:endParaRPr lang="en-US" sz="2400" b="1" kern="1200" dirty="0">
              <a:solidFill>
                <a:srgbClr val="1F497D">
                  <a:lumMod val="50000"/>
                </a:srgb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6414" y="2533023"/>
            <a:ext cx="4785289" cy="3406838"/>
          </a:xfrm>
          <a:prstGeom prst="rect">
            <a:avLst/>
          </a:prstGeom>
          <a:noFill/>
          <a:ln w="38100">
            <a:noFill/>
          </a:ln>
        </p:spPr>
        <p:txBody>
          <a:bodyPr wrap="square" lIns="82048" tIns="41025" rIns="82048" bIns="41025" rtlCol="0">
            <a:spAutoFit/>
          </a:bodyPr>
          <a:lstStyle/>
          <a:p>
            <a:pPr marL="320040" indent="-228600" defTabSz="914186">
              <a:buFont typeface="Arial" charset="0"/>
              <a:buChar char="•"/>
            </a:pPr>
            <a:r>
              <a:rPr lang="en-US" sz="2400" i="1" kern="1200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"/>
                <a:cs typeface=""/>
              </a:rPr>
              <a:t>Preservability</a:t>
            </a:r>
          </a:p>
          <a:p>
            <a:pPr marL="320040" indent="-228600" defTabSz="914186">
              <a:buFont typeface="Arial" charset="0"/>
              <a:buChar char="•"/>
            </a:pPr>
            <a:r>
              <a:rPr lang="en-US" sz="2400" i="1" kern="1200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"/>
                <a:cs typeface=""/>
              </a:rPr>
              <a:t>Accessibility</a:t>
            </a:r>
          </a:p>
          <a:p>
            <a:pPr marL="320040" indent="-228600" defTabSz="914186">
              <a:buFont typeface="Arial" charset="0"/>
              <a:buChar char="•"/>
            </a:pPr>
            <a:r>
              <a:rPr lang="en-US" sz="2400" i="1" kern="1200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"/>
                <a:cs typeface=""/>
              </a:rPr>
              <a:t>Usability</a:t>
            </a:r>
          </a:p>
          <a:p>
            <a:pPr marL="320040" indent="-228600" defTabSz="914186">
              <a:buFont typeface="Arial" charset="0"/>
              <a:buChar char="•"/>
            </a:pPr>
            <a:r>
              <a:rPr lang="en-US" sz="2400" i="1" kern="1200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"/>
                <a:cs typeface=""/>
              </a:rPr>
              <a:t>Production Sustainability</a:t>
            </a:r>
          </a:p>
          <a:p>
            <a:pPr marL="320040" indent="-228600" defTabSz="914186">
              <a:buFont typeface="Arial" charset="0"/>
              <a:buChar char="•"/>
            </a:pPr>
            <a:r>
              <a:rPr lang="en-US" sz="2400" i="1" kern="1200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"/>
                <a:cs typeface=""/>
              </a:rPr>
              <a:t>Data Quality Assurance</a:t>
            </a:r>
          </a:p>
          <a:p>
            <a:pPr marL="320040" indent="-228600" defTabSz="914186">
              <a:buFont typeface="Arial" charset="0"/>
              <a:buChar char="•"/>
            </a:pPr>
            <a:r>
              <a:rPr lang="en-US" sz="2400" i="1" kern="1200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"/>
                <a:cs typeface=""/>
              </a:rPr>
              <a:t>Data Quality Control/Monitoring</a:t>
            </a:r>
          </a:p>
          <a:p>
            <a:pPr marL="320040" indent="-228600" defTabSz="914186">
              <a:buFont typeface="Arial" charset="0"/>
              <a:buChar char="•"/>
            </a:pPr>
            <a:r>
              <a:rPr lang="en-US" sz="2400" i="1" kern="1200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"/>
                <a:cs typeface=""/>
              </a:rPr>
              <a:t>Data Quality Assessment</a:t>
            </a:r>
          </a:p>
          <a:p>
            <a:pPr marL="320040" indent="-228600" defTabSz="914186">
              <a:buFont typeface="Arial" charset="0"/>
              <a:buChar char="•"/>
            </a:pPr>
            <a:r>
              <a:rPr lang="en-US" sz="2400" i="1" kern="1200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"/>
                <a:cs typeface=""/>
              </a:rPr>
              <a:t>Transparency/Traceability</a:t>
            </a:r>
          </a:p>
          <a:p>
            <a:pPr marL="320040" indent="-228600" defTabSz="914186">
              <a:buFont typeface="Arial" charset="0"/>
              <a:buChar char="•"/>
            </a:pPr>
            <a:r>
              <a:rPr lang="en-US" sz="2400" i="1" kern="1200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"/>
                <a:cs typeface=""/>
              </a:rPr>
              <a:t>Data Integrity</a:t>
            </a:r>
            <a:endParaRPr lang="en-US" sz="2400" i="1" kern="1200" dirty="0">
              <a:solidFill>
                <a:srgbClr val="1F497D">
                  <a:lumMod val="50000"/>
                </a:srgbClr>
              </a:solidFill>
              <a:latin typeface="Calibri"/>
              <a:ea typeface=""/>
              <a:cs typeface="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78" y="2776888"/>
            <a:ext cx="1893194" cy="224028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00354" y="2561599"/>
            <a:ext cx="2377440" cy="75310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800354" y="4059186"/>
            <a:ext cx="4583672" cy="1063419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6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6756"/>
            <a:ext cx="8229600" cy="995605"/>
          </a:xfrm>
        </p:spPr>
        <p:txBody>
          <a:bodyPr/>
          <a:lstStyle/>
          <a:p>
            <a:r>
              <a:rPr lang="en-US" b="1" dirty="0" smtClean="0">
                <a:latin typeface="Arial Narrow" charset="0"/>
                <a:ea typeface="Arial Narrow" charset="0"/>
                <a:cs typeface="Arial Narrow" charset="0"/>
              </a:rPr>
              <a:t>DSMM Vetting Process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524839"/>
            <a:ext cx="9144000" cy="1139551"/>
          </a:xfrm>
          <a:prstGeom prst="rect">
            <a:avLst/>
          </a:prstGeom>
          <a:noFill/>
        </p:spPr>
        <p:txBody>
          <a:bodyPr wrap="square" lIns="82048" tIns="41025" rIns="82048" bIns="41025" rtlCol="0">
            <a:spAutoFit/>
          </a:bodyPr>
          <a:lstStyle/>
          <a:p>
            <a:pPr marL="457200" indent="-228600">
              <a:spcBef>
                <a:spcPts val="1077"/>
              </a:spcBef>
              <a:buFont typeface="Arial" pitchFamily="34" charset="0"/>
              <a:buChar char="•"/>
            </a:pPr>
            <a:r>
              <a:rPr lang="en-US" sz="2400" b="1" kern="1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"/>
                <a:cs typeface=""/>
              </a:rPr>
              <a:t>Community Engagement: Feedback and Collaboration</a:t>
            </a:r>
          </a:p>
          <a:p>
            <a:pPr marL="777240" lvl="1" indent="-228600">
              <a:spcBef>
                <a:spcPts val="400"/>
              </a:spcBef>
              <a:buFont typeface="Wingdings" charset="2"/>
              <a:buChar char="§"/>
            </a:pP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Internal (Domain SMEs from NOAA Data Centers: NCDC, NGDC, and NODC –&gt; NCEI)</a:t>
            </a:r>
          </a:p>
          <a:p>
            <a:pPr marL="777240" lvl="1" indent="-228600">
              <a:spcBef>
                <a:spcPts val="400"/>
              </a:spcBef>
              <a:buFont typeface="Wingdings" charset="2"/>
              <a:buChar char="§"/>
            </a:pP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External (SMEs from ESIP Data Stewardship Committee; ESIP, AMS and AGU meetings</a:t>
            </a: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)</a:t>
            </a:r>
            <a:endParaRPr lang="en-US" sz="2000" kern="1200" dirty="0">
              <a:solidFill>
                <a:srgbClr val="C00000"/>
              </a:solidFill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9421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6756"/>
            <a:ext cx="8229600" cy="995605"/>
          </a:xfrm>
        </p:spPr>
        <p:txBody>
          <a:bodyPr/>
          <a:lstStyle/>
          <a:p>
            <a:r>
              <a:rPr lang="en-US" b="1" dirty="0" smtClean="0">
                <a:latin typeface="Arial Narrow" charset="0"/>
                <a:ea typeface="Arial Narrow" charset="0"/>
                <a:cs typeface="Arial Narrow" charset="0"/>
              </a:rPr>
              <a:t>DSMM Vetting Process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0478" y="2692881"/>
            <a:ext cx="8884112" cy="1108773"/>
          </a:xfrm>
          <a:prstGeom prst="rect">
            <a:avLst/>
          </a:prstGeom>
          <a:noFill/>
        </p:spPr>
        <p:txBody>
          <a:bodyPr wrap="square" lIns="82048" tIns="41025" rIns="82048" bIns="41025" rtlCol="0">
            <a:spAutoFit/>
          </a:bodyPr>
          <a:lstStyle/>
          <a:p>
            <a:pPr marL="457200" indent="-228600">
              <a:spcBef>
                <a:spcPts val="1077"/>
              </a:spcBef>
              <a:buFont typeface="Arial" pitchFamily="34" charset="0"/>
              <a:buChar char="•"/>
            </a:pPr>
            <a:r>
              <a:rPr lang="en-US" sz="2400" b="1" kern="1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"/>
                <a:cs typeface=""/>
              </a:rPr>
              <a:t>Use Case Studies</a:t>
            </a:r>
          </a:p>
          <a:p>
            <a:pPr marL="777240" lvl="1" indent="-228600">
              <a:spcBef>
                <a:spcPts val="400"/>
              </a:spcBef>
              <a:buFont typeface="Wingdings" charset="2"/>
              <a:buChar char="§"/>
            </a:pP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NCEI Core Datasets – Different data types managed by same organization</a:t>
            </a:r>
          </a:p>
          <a:p>
            <a:pPr marL="777240" lvl="1" indent="-228600">
              <a:spcBef>
                <a:spcPts val="400"/>
              </a:spcBef>
              <a:buFont typeface="Wingdings" charset="2"/>
              <a:buChar char="§"/>
            </a:pP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ESIP DSC Datasets – Different disciplines managed by different organizations </a:t>
            </a:r>
            <a:endParaRPr lang="en-US" sz="1800" kern="1200" dirty="0">
              <a:solidFill>
                <a:srgbClr val="C00000"/>
              </a:solidFill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9" name="Picture 8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 t="10741" r="3974" b="5854"/>
          <a:stretch/>
        </p:blipFill>
        <p:spPr>
          <a:xfrm>
            <a:off x="450826" y="3941499"/>
            <a:ext cx="4184648" cy="253746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 t="10741" r="3974" b="12195"/>
          <a:stretch/>
        </p:blipFill>
        <p:spPr>
          <a:xfrm>
            <a:off x="4729267" y="3945071"/>
            <a:ext cx="3981423" cy="2540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524839"/>
            <a:ext cx="9144000" cy="1139551"/>
          </a:xfrm>
          <a:prstGeom prst="rect">
            <a:avLst/>
          </a:prstGeom>
          <a:noFill/>
        </p:spPr>
        <p:txBody>
          <a:bodyPr wrap="square" lIns="82048" tIns="41025" rIns="82048" bIns="41025" rtlCol="0">
            <a:spAutoFit/>
          </a:bodyPr>
          <a:lstStyle/>
          <a:p>
            <a:pPr marL="457200" indent="-228600">
              <a:spcBef>
                <a:spcPts val="1077"/>
              </a:spcBef>
              <a:buFont typeface="Arial" pitchFamily="34" charset="0"/>
              <a:buChar char="•"/>
            </a:pPr>
            <a:r>
              <a:rPr lang="en-US" sz="2400" b="1" kern="1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"/>
                <a:cs typeface=""/>
              </a:rPr>
              <a:t>Community Engagement: Feedback and Collaboration</a:t>
            </a:r>
          </a:p>
          <a:p>
            <a:pPr marL="777240" lvl="1" indent="-228600">
              <a:spcBef>
                <a:spcPts val="400"/>
              </a:spcBef>
              <a:buFont typeface="Wingdings" charset="2"/>
              <a:buChar char="§"/>
            </a:pP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Internal (Domain SMEs from NOAA Data Centers: NCDC, NGDC, and NODC –&gt; NCEI)</a:t>
            </a:r>
          </a:p>
          <a:p>
            <a:pPr marL="777240" lvl="1" indent="-228600">
              <a:spcBef>
                <a:spcPts val="400"/>
              </a:spcBef>
              <a:buFont typeface="Wingdings" charset="2"/>
              <a:buChar char="§"/>
            </a:pPr>
            <a:r>
              <a:rPr lang="en-US" sz="1800" kern="12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External (SMEs from ESIP Data Stewardship Committee; ESIP, AMS and AGU meetings</a:t>
            </a: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)</a:t>
            </a:r>
            <a:endParaRPr lang="en-US" sz="2000" kern="1200" dirty="0">
              <a:solidFill>
                <a:srgbClr val="C00000"/>
              </a:solidFill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21941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878" y="422031"/>
            <a:ext cx="9114468" cy="995605"/>
          </a:xfrm>
        </p:spPr>
        <p:txBody>
          <a:bodyPr/>
          <a:lstStyle/>
          <a:p>
            <a:r>
              <a:rPr lang="en-US" b="1" dirty="0" smtClean="0">
                <a:latin typeface="Arial Narrow" charset="0"/>
                <a:ea typeface="Arial Narrow" charset="0"/>
                <a:cs typeface="Arial Narrow" charset="0"/>
              </a:rPr>
              <a:t>DSMM Applications &amp; Implementation</a:t>
            </a:r>
            <a:endParaRPr lang="en-US" dirty="0"/>
          </a:p>
        </p:txBody>
      </p:sp>
      <p:pic>
        <p:nvPicPr>
          <p:cNvPr id="10" name="Picture 9" descr="OneStop-Read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3" y="1506362"/>
            <a:ext cx="6400800" cy="5065503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502051" y="5301797"/>
            <a:ext cx="5581644" cy="369206"/>
          </a:xfrm>
          <a:prstGeom prst="round2Diag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41450" y="1565997"/>
            <a:ext cx="2573018" cy="1991066"/>
          </a:xfrm>
          <a:prstGeom prst="rect">
            <a:avLst/>
          </a:prstGeom>
          <a:noFill/>
          <a:ln w="38100">
            <a:noFill/>
          </a:ln>
        </p:spPr>
        <p:txBody>
          <a:bodyPr wrap="square" lIns="82048" tIns="41025" rIns="82048" bIns="41025" rtlCol="0">
            <a:spAutoFit/>
          </a:bodyPr>
          <a:lstStyle/>
          <a:p>
            <a:pPr marL="228600" indent="-228600">
              <a:buFont typeface="Arial" charset="0"/>
              <a:buChar char="•"/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OneStop Ready</a:t>
            </a:r>
          </a:p>
          <a:p>
            <a:pPr marL="228600" indent="-228600">
              <a:spcBef>
                <a:spcPts val="600"/>
              </a:spcBef>
              <a:buFont typeface="Arial" charset="0"/>
              <a:buChar char="•"/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OneStop DSMM Implementation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514350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est practices, </a:t>
            </a:r>
          </a:p>
          <a:p>
            <a:pPr marL="514350" indent="-285750">
              <a:buFont typeface="Wingdings" charset="2"/>
              <a:buChar char="Ø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orkflows, </a:t>
            </a:r>
            <a:endParaRPr lang="en-US" sz="18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514350" indent="-285750">
              <a:buFont typeface="Wingdings" charset="2"/>
              <a:buChar char="Ø"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Tools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2411" y="3690396"/>
            <a:ext cx="2572846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1800" b="1" dirty="0" err="1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DataOne</a:t>
            </a:r>
            <a:r>
              <a:rPr lang="en-US" sz="18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User Group Meeting Poster:</a:t>
            </a:r>
          </a:p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tinyurl.com/DSMM-OneStop-Poster</a:t>
            </a:r>
            <a:endParaRPr lang="en-US" sz="18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84013" y="6261100"/>
            <a:ext cx="3810000" cy="276999"/>
          </a:xfrm>
          <a:prstGeom prst="rect">
            <a:avLst/>
          </a:prstGeom>
          <a:solidFill>
            <a:srgbClr val="3865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Courtesy of Kenneth Casey, OneStop Program Manager</a:t>
            </a:r>
            <a:endParaRPr lang="en-US" sz="1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3189" y="5080458"/>
            <a:ext cx="259185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7190" indent="-285750">
              <a:buFont typeface="Wingdings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Calibri"/>
                <a:cs typeface="Calibri"/>
              </a:rPr>
              <a:t>800+ NOAA Datasets Archived by NCEI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(as of 1/8/2018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), done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by OneStop Metadata Team</a:t>
            </a:r>
          </a:p>
          <a:p>
            <a:pPr marL="285750" indent="-285750">
              <a:buFont typeface="Arial" charset="0"/>
              <a:buChar char="•"/>
            </a:pPr>
            <a:endParaRPr lang="en-US" sz="16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413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252" y="1585910"/>
            <a:ext cx="4874774" cy="43862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58576" y="6016631"/>
            <a:ext cx="4271962" cy="575294"/>
          </a:xfrm>
          <a:prstGeom prst="rect">
            <a:avLst/>
          </a:prstGeom>
          <a:noFill/>
          <a:ln w="38100">
            <a:noFill/>
          </a:ln>
        </p:spPr>
        <p:txBody>
          <a:bodyPr wrap="square" lIns="82048" tIns="41025" rIns="82048" bIns="41025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NOAA TPIO Data Strategy Roadmap </a:t>
            </a:r>
          </a:p>
          <a:p>
            <a:pPr algn="ctr"/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(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Courtesy 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 Matthew Austin, Team Lead) </a:t>
            </a:r>
            <a:endParaRPr lang="en-US" sz="1600" b="1" dirty="0" smtClean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75912" y="4310060"/>
            <a:ext cx="1568452" cy="53131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DSMM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878" y="422031"/>
            <a:ext cx="9114468" cy="995605"/>
          </a:xfrm>
        </p:spPr>
        <p:txBody>
          <a:bodyPr/>
          <a:lstStyle/>
          <a:p>
            <a:r>
              <a:rPr lang="en-US" b="1" dirty="0" smtClean="0">
                <a:latin typeface="Arial Narrow" charset="0"/>
                <a:ea typeface="Arial Narrow" charset="0"/>
                <a:cs typeface="Arial Narrow" charset="0"/>
              </a:rPr>
              <a:t>DSMM Applications &amp; Implementation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02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5547</TotalTime>
  <Words>655</Words>
  <Application>Microsoft Office PowerPoint</Application>
  <PresentationFormat>On-screen Show (4:3)</PresentationFormat>
  <Paragraphs>132</Paragraphs>
  <Slides>14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What Is the DSMM?</vt:lpstr>
      <vt:lpstr>DSMM Follows CMMI Level Structure</vt:lpstr>
      <vt:lpstr>Scope of DSMM </vt:lpstr>
      <vt:lpstr>DSMM – Key Components</vt:lpstr>
      <vt:lpstr>DSMM Vetting Process</vt:lpstr>
      <vt:lpstr>DSMM Vetting Process</vt:lpstr>
      <vt:lpstr>DSMM Applications &amp; Implementation</vt:lpstr>
      <vt:lpstr>DSMM Applications &amp; Implementation</vt:lpstr>
      <vt:lpstr>DSMM Applications &amp; Implementation</vt:lpstr>
      <vt:lpstr>DSMM Applications &amp; Implementation</vt:lpstr>
      <vt:lpstr>Getting to Know &amp; to Use DSMM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Veasey</dc:creator>
  <cp:lastModifiedBy>Hampapuram Ramapriyan</cp:lastModifiedBy>
  <cp:revision>406</cp:revision>
  <cp:lastPrinted>2017-08-28T15:26:49Z</cp:lastPrinted>
  <dcterms:modified xsi:type="dcterms:W3CDTF">2018-01-30T23:44:15Z</dcterms:modified>
</cp:coreProperties>
</file>