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80" r:id="rId3"/>
    <p:sldId id="281" r:id="rId4"/>
    <p:sldId id="277" r:id="rId5"/>
    <p:sldId id="272" r:id="rId6"/>
    <p:sldId id="276" r:id="rId7"/>
    <p:sldId id="259" r:id="rId8"/>
    <p:sldId id="260" r:id="rId9"/>
    <p:sldId id="261" r:id="rId10"/>
    <p:sldId id="262" r:id="rId11"/>
    <p:sldId id="273" r:id="rId12"/>
    <p:sldId id="278" r:id="rId13"/>
    <p:sldId id="274" r:id="rId14"/>
    <p:sldId id="279" r:id="rId15"/>
    <p:sldId id="282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00" d="100"/>
          <a:sy n="100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BA7CF1-C105-4FFA-B1E7-63A41E70605E}" type="datetimeFigureOut">
              <a:rPr lang="en-US"/>
              <a:pPr>
                <a:defRPr/>
              </a:pPr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799E49-0D9C-41A4-BFF8-ADF4FECE8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01DE53-C16D-4014-8C39-54A66F65B835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6DB2FA-FD1D-4581-9374-3E1656FC5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16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0926D-6F25-4518-87B0-E2D626D48F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57960-B146-4D0D-825E-37B1A22A5C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altLang="en-US" smtClean="0">
                <a:latin typeface="Calisto MT" pitchFamily="18" charset="0"/>
              </a:rPr>
              <a:t>Duration of temperature &amp; precipitation events, intensity of events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US" altLang="en-US" smtClean="0">
                <a:latin typeface="Calisto MT" pitchFamily="18" charset="0"/>
              </a:rPr>
              <a:t>Studies of interacting direct &amp; indirect effects, extreme events, role of policy, international connections, physical &amp; social scales (producer to communities to regional to national to international) including agribusiness, infrastructure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0E2A8C-BD77-4B5E-9B3A-EEBC0CDED084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CE307-3E88-4DBD-A0CA-A5D0A204A0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EF0A58-9D8C-4698-B3C9-4D43DF586A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730FA-A530-4699-A53D-B0C5EE2395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3F081-A1CC-442E-8AF5-21D5098CD6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951E6-96E4-4C64-939E-B143F8D15D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0CE22-BD3F-4B55-9D5D-A8C8086A80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Can affect any stage of growth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8566573-EE07-4C5E-92A0-015D8E8096AC}" type="slidenum">
              <a:rPr lang="en-US" altLang="en-US" smtClean="0"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A71CB-BF2D-43E7-9946-A9FA40104E9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3DD0-91B2-4EAA-8C6A-5CE99544C17A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9CAE-F58A-420F-9858-C1DD17B9D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A384-3817-4DC5-BD23-B8735DF35BA7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5AA9-84B5-4175-A0BE-05DD018C5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2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7F3D-5CB6-4731-BC37-D973C494C11A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A49E-7860-4CE2-8919-DC16B6AAF0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1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2005-195B-4334-BB8C-AB5265A419A0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D8B2-0CA6-4644-9810-ED5C4F53E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3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2EA1-DC65-4B7E-99A8-4D20C435AEE8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6920-1BC9-4B38-BE29-9533BFFFD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6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871A-F5F5-4983-A10F-0F6DA5C8046A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9130-01BA-40F0-A53B-996B3C234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5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6F21-F6F4-44EA-A49A-A55833836D60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4C864-90A9-495A-B235-ADAC4BC99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2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A505-C8FC-4853-A788-AB783D034FC7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B55EC-B19B-48FC-8B88-1D7E16C97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0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C9E6-8DEB-4A7A-BC99-868ADA7BE522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B528-5499-4C2B-98DE-D97281C70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5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4389-0F27-4ADE-81A9-BB1DA21BCDB1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4454-127B-4BE9-8B63-E83998337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5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B6B27-2FF8-40F0-B5F7-0F749A2960DD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F180-40C1-4125-AB44-CB33B539A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4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9ECFE6-3F6A-47B7-81D1-E04EA5C805CF}" type="datetimeFigureOut">
              <a:rPr lang="en-US"/>
              <a:pPr>
                <a:defRPr/>
              </a:pPr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245E0A-DC08-411B-B88D-F7AC0E3CA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C_and_Agriculture_Cover_fro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5264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C:\Users\mwalsh\Documents\CEQ Adaptation Cmtee\Denver Meeting\USDA Log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554038"/>
            <a:ext cx="18764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16"/>
          <p:cNvGrpSpPr>
            <a:grpSpLocks/>
          </p:cNvGrpSpPr>
          <p:nvPr/>
        </p:nvGrpSpPr>
        <p:grpSpPr bwMode="auto">
          <a:xfrm>
            <a:off x="6616700" y="4038600"/>
            <a:ext cx="2146300" cy="914400"/>
            <a:chOff x="400051" y="1135063"/>
            <a:chExt cx="2800350" cy="1490662"/>
          </a:xfrm>
        </p:grpSpPr>
        <p:sp>
          <p:nvSpPr>
            <p:cNvPr id="18" name="Rectangle 17"/>
            <p:cNvSpPr/>
            <p:nvPr/>
          </p:nvSpPr>
          <p:spPr>
            <a:xfrm>
              <a:off x="511899" y="1142828"/>
              <a:ext cx="2611866" cy="14828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56" name="Oval 6"/>
            <p:cNvSpPr>
              <a:spLocks noChangeArrowheads="1"/>
            </p:cNvSpPr>
            <p:nvPr/>
          </p:nvSpPr>
          <p:spPr bwMode="auto">
            <a:xfrm>
              <a:off x="827088" y="1249363"/>
              <a:ext cx="1201737" cy="112236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7" name="Oval 19"/>
            <p:cNvSpPr>
              <a:spLocks noChangeArrowheads="1"/>
            </p:cNvSpPr>
            <p:nvPr/>
          </p:nvSpPr>
          <p:spPr bwMode="auto">
            <a:xfrm>
              <a:off x="923925" y="1295400"/>
              <a:ext cx="1133475" cy="116205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8" name="Oval 4"/>
            <p:cNvSpPr>
              <a:spLocks noChangeArrowheads="1"/>
            </p:cNvSpPr>
            <p:nvPr/>
          </p:nvSpPr>
          <p:spPr bwMode="auto">
            <a:xfrm>
              <a:off x="754063" y="1363663"/>
              <a:ext cx="1230312" cy="12620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400051" y="1678534"/>
              <a:ext cx="2800350" cy="6107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r>
                <a:rPr lang="en-US" sz="1400" dirty="0">
                  <a:latin typeface="Eras Bold ITC" pitchFamily="34" charset="0"/>
                  <a:cs typeface="Arial" pitchFamily="34" charset="0"/>
                </a:rPr>
                <a:t> USDA</a:t>
              </a:r>
            </a:p>
            <a:p>
              <a:pPr eaLnBrk="0" hangingPunct="0">
                <a:defRPr/>
              </a:pPr>
              <a:r>
                <a:rPr lang="en-US" sz="1200" dirty="0">
                  <a:latin typeface="Eras Bold ITC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850" dirty="0">
                  <a:latin typeface="Eras Bold ITC" pitchFamily="34" charset="0"/>
                  <a:ea typeface="Times New Roman" pitchFamily="18" charset="0"/>
                  <a:cs typeface="Arial" pitchFamily="34" charset="0"/>
                </a:rPr>
                <a:t>Climate Change Program Office</a:t>
              </a:r>
              <a:endParaRPr lang="en-US" sz="8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Line 2"/>
            <p:cNvSpPr>
              <a:spLocks noChangeShapeType="1"/>
            </p:cNvSpPr>
            <p:nvPr/>
          </p:nvSpPr>
          <p:spPr bwMode="auto">
            <a:xfrm>
              <a:off x="511174" y="1135063"/>
              <a:ext cx="2613025" cy="7936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1"/>
            <p:cNvSpPr>
              <a:spLocks noChangeShapeType="1"/>
            </p:cNvSpPr>
            <p:nvPr/>
          </p:nvSpPr>
          <p:spPr bwMode="auto">
            <a:xfrm>
              <a:off x="3124200" y="1135063"/>
              <a:ext cx="0" cy="8001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3" name="Picture 5" descr="ars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9"/>
          <a:stretch>
            <a:fillRect/>
          </a:stretch>
        </p:blipFill>
        <p:spPr bwMode="auto">
          <a:xfrm>
            <a:off x="7024688" y="2462213"/>
            <a:ext cx="128111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638800"/>
            <a:ext cx="2686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Responses of Agricultural Systems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Changes in farmer behavior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Changes in production, consumption, prices, and trade patterns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Domestic and global market response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U.S. impacts depend on global response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Economic effects depend on domestic and global adaptive capacity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Impacts vary by region, by sector, and by stakeholder group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819400"/>
          <a:ext cx="8610600" cy="268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734"/>
                <a:gridCol w="2678853"/>
                <a:gridCol w="2822363"/>
                <a:gridCol w="2152650"/>
              </a:tblGrid>
              <a:tr h="3048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Economic Impact</a:t>
                      </a:r>
                      <a:endParaRPr lang="en-US" sz="1400" dirty="0"/>
                    </a:p>
                  </a:txBody>
                  <a:tcPr marT="45735" marB="45735"/>
                </a:tc>
              </a:tr>
              <a:tr h="518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Missouri River Flooding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Upper Midwest </a:t>
                      </a:r>
                    </a:p>
                    <a:p>
                      <a:r>
                        <a:rPr lang="en-US" sz="1400" dirty="0" smtClean="0"/>
                        <a:t>(MT, ND, SD, IA, KS, MO)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$2.0 Billion</a:t>
                      </a:r>
                      <a:endParaRPr lang="en-US" sz="1400" dirty="0"/>
                    </a:p>
                  </a:txBody>
                  <a:tcPr marT="45735" marB="45735"/>
                </a:tc>
              </a:tr>
              <a:tr h="518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Mississippi River Flooding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Lower Mississippi River (AR, TN, LA, MS, MO)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$1.9</a:t>
                      </a:r>
                      <a:r>
                        <a:rPr lang="en-US" sz="1400" baseline="0" dirty="0" smtClean="0"/>
                        <a:t> Billion</a:t>
                      </a:r>
                      <a:endParaRPr lang="en-US" sz="1400" dirty="0"/>
                    </a:p>
                  </a:txBody>
                  <a:tcPr marT="45735" marB="45735"/>
                </a:tc>
              </a:tr>
              <a:tr h="3048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Heat/Drought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Southern Plains, Southwest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$10 Billion</a:t>
                      </a:r>
                      <a:endParaRPr lang="en-US" sz="1400" dirty="0"/>
                    </a:p>
                  </a:txBody>
                  <a:tcPr marT="45735" marB="45735"/>
                </a:tc>
              </a:tr>
              <a:tr h="518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Drought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Southwest/Great</a:t>
                      </a:r>
                      <a:r>
                        <a:rPr lang="en-US" sz="1400" baseline="0" dirty="0" smtClean="0"/>
                        <a:t> Plains (CA, TX, GA, TN, NC, SC)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$5.3 Billion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35" marB="45735"/>
                </a:tc>
              </a:tr>
              <a:tr h="518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2008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Flooding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Upper Midwest (IA, IL, IN, MO, MN, NE, WI)</a:t>
                      </a:r>
                      <a:endParaRPr lang="en-US" sz="1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$15.8</a:t>
                      </a:r>
                      <a:r>
                        <a:rPr lang="en-US" sz="1400" baseline="0" dirty="0" smtClean="0"/>
                        <a:t> Billion</a:t>
                      </a:r>
                      <a:endParaRPr lang="en-US" sz="1400" dirty="0"/>
                    </a:p>
                  </a:txBody>
                  <a:tcPr marT="45735" marB="45735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5438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Extreme Events*</a:t>
            </a:r>
            <a:endParaRPr lang="en-US" sz="3600" baseline="30000" dirty="0">
              <a:solidFill>
                <a:schemeClr val="bg1"/>
              </a:solidFill>
            </a:endParaRPr>
          </a:p>
        </p:txBody>
      </p:sp>
      <p:sp>
        <p:nvSpPr>
          <p:cNvPr id="12328" name="TextBox 4"/>
          <p:cNvSpPr txBox="1">
            <a:spLocks noChangeArrowheads="1"/>
          </p:cNvSpPr>
          <p:nvPr/>
        </p:nvSpPr>
        <p:spPr bwMode="auto">
          <a:xfrm>
            <a:off x="838200" y="61976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5888" indent="-1158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baseline="30000">
                <a:solidFill>
                  <a:schemeClr val="bg1"/>
                </a:solidFill>
                <a:ea typeface="ＭＳ Ｐゴシック" pitchFamily="34" charset="-128"/>
              </a:rPr>
              <a:t>*</a:t>
            </a:r>
            <a:r>
              <a:rPr lang="en-US" altLang="en-US" sz="1600" baseline="3000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en-US" sz="1600">
                <a:solidFill>
                  <a:schemeClr val="bg1"/>
                </a:solidFill>
                <a:ea typeface="ＭＳ Ｐゴシック" pitchFamily="34" charset="-128"/>
              </a:rPr>
              <a:t>Extreme events have been shown to be more probable than 40–50 years ago.  However, one cannot attribute any single event to climate change alone.</a:t>
            </a:r>
          </a:p>
        </p:txBody>
      </p:sp>
      <p:sp>
        <p:nvSpPr>
          <p:cNvPr id="12329" name="TextBox 8"/>
          <p:cNvSpPr txBox="1">
            <a:spLocks noChangeArrowheads="1"/>
          </p:cNvSpPr>
          <p:nvPr/>
        </p:nvSpPr>
        <p:spPr bwMode="auto">
          <a:xfrm>
            <a:off x="8077200" y="5257800"/>
            <a:ext cx="990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0000"/>
                </a:solidFill>
                <a:ea typeface="ＭＳ Ｐゴシック" pitchFamily="34" charset="-128"/>
              </a:rPr>
              <a:t>NCDC 2011</a:t>
            </a:r>
          </a:p>
        </p:txBody>
      </p:sp>
      <p:pic>
        <p:nvPicPr>
          <p:cNvPr id="12330" name="Picture 4" descr="Fig.3.1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0700"/>
            <a:ext cx="53340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1" name="TextBox 5"/>
          <p:cNvSpPr txBox="1">
            <a:spLocks noChangeArrowheads="1"/>
          </p:cNvSpPr>
          <p:nvPr/>
        </p:nvSpPr>
        <p:spPr bwMode="auto">
          <a:xfrm>
            <a:off x="1600200" y="5619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itchFamily="34" charset="0"/>
              </a:rPr>
              <a:t>Change in Dry Periods and Hot Nights by 2100 (</a:t>
            </a:r>
            <a:r>
              <a:rPr lang="en-US" altLang="en-US" sz="1000" b="1">
                <a:latin typeface="Calibri" pitchFamily="34" charset="0"/>
              </a:rPr>
              <a:t>high emissions, “SRES A2”</a:t>
            </a:r>
            <a:r>
              <a:rPr lang="en-US" altLang="en-US" sz="1200" b="1">
                <a:latin typeface="Calibri" pitchFamily="34" charset="0"/>
              </a:rPr>
              <a:t>)</a:t>
            </a:r>
          </a:p>
        </p:txBody>
      </p:sp>
      <p:sp>
        <p:nvSpPr>
          <p:cNvPr id="12332" name="TextBox 6"/>
          <p:cNvSpPr txBox="1">
            <a:spLocks noChangeArrowheads="1"/>
          </p:cNvSpPr>
          <p:nvPr/>
        </p:nvSpPr>
        <p:spPr bwMode="auto">
          <a:xfrm>
            <a:off x="304800" y="5562600"/>
            <a:ext cx="8610600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Calibri" pitchFamily="34" charset="0"/>
              </a:rPr>
              <a:t>Currently, NCDC estimates that the cost of the 2012 drought that affected much of the U.S. had an economic impact of $12B.  This estimate was not reviewed or available prior to publication of this report, however, and may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Building Agricultural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Enhanced understanding of the role of natural resource base (water and soil)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Understand </a:t>
            </a:r>
            <a:r>
              <a:rPr lang="en-US" dirty="0">
                <a:solidFill>
                  <a:schemeClr val="bg1"/>
                </a:solidFill>
              </a:rPr>
              <a:t>Potential </a:t>
            </a:r>
            <a:r>
              <a:rPr lang="en-US" i="1" u="sng" dirty="0" smtClean="0">
                <a:solidFill>
                  <a:schemeClr val="bg1"/>
                </a:solidFill>
              </a:rPr>
              <a:t>Exposures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Focus </a:t>
            </a:r>
            <a:r>
              <a:rPr lang="en-US" dirty="0">
                <a:solidFill>
                  <a:schemeClr val="bg1"/>
                </a:solidFill>
              </a:rPr>
              <a:t>on extremes as well as mean </a:t>
            </a:r>
            <a:r>
              <a:rPr lang="en-US" dirty="0" smtClean="0">
                <a:solidFill>
                  <a:schemeClr val="bg1"/>
                </a:solidFill>
              </a:rPr>
              <a:t>changes</a:t>
            </a:r>
            <a:endParaRPr lang="en-US" dirty="0">
              <a:solidFill>
                <a:schemeClr val="bg1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Understand </a:t>
            </a:r>
            <a:r>
              <a:rPr lang="en-US" sz="3000" i="1" u="sng" dirty="0" smtClean="0">
                <a:solidFill>
                  <a:schemeClr val="bg1"/>
                </a:solidFill>
              </a:rPr>
              <a:t>Sensitivities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Define </a:t>
            </a:r>
            <a:r>
              <a:rPr lang="en-US" dirty="0">
                <a:solidFill>
                  <a:schemeClr val="bg1"/>
                </a:solidFill>
              </a:rPr>
              <a:t>critical thresholds &amp; </a:t>
            </a:r>
            <a:r>
              <a:rPr lang="en-US" dirty="0" smtClean="0">
                <a:solidFill>
                  <a:schemeClr val="bg1"/>
                </a:solidFill>
              </a:rPr>
              <a:t>interactions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Enhance </a:t>
            </a:r>
            <a:r>
              <a:rPr lang="en-US" sz="3000" i="1" u="sng" dirty="0" smtClean="0">
                <a:solidFill>
                  <a:schemeClr val="bg1"/>
                </a:solidFill>
              </a:rPr>
              <a:t>Adaptive Capacity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Resilient </a:t>
            </a:r>
            <a:r>
              <a:rPr lang="en-US" dirty="0">
                <a:solidFill>
                  <a:schemeClr val="bg1"/>
                </a:solidFill>
              </a:rPr>
              <a:t>systems: </a:t>
            </a:r>
            <a:r>
              <a:rPr lang="en-US" i="1" u="sng" dirty="0">
                <a:solidFill>
                  <a:schemeClr val="bg1"/>
                </a:solidFill>
              </a:rPr>
              <a:t>Climate-ready crops &amp; production </a:t>
            </a:r>
            <a:r>
              <a:rPr lang="en-US" i="1" u="sng" dirty="0" smtClean="0">
                <a:solidFill>
                  <a:schemeClr val="bg1"/>
                </a:solidFill>
              </a:rPr>
              <a:t>systems</a:t>
            </a:r>
            <a:endParaRPr lang="en-US" i="1" u="sng" dirty="0">
              <a:solidFill>
                <a:schemeClr val="bg1"/>
              </a:solidFill>
            </a:endParaRPr>
          </a:p>
          <a:p>
            <a:pPr marL="20574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</a:rPr>
              <a:t>Improved treatment of uncertainty and risk in climate and adaptation decision-making and policy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Potential impacts are real but inherently uncertain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i="1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Agriculture and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013"/>
            <a:ext cx="8229600" cy="515778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Agriculture </a:t>
            </a:r>
            <a:r>
              <a:rPr lang="en-US" dirty="0" smtClean="0">
                <a:solidFill>
                  <a:schemeClr val="bg1"/>
                </a:solidFill>
              </a:rPr>
              <a:t>has been and will continue to be significantly affected by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changes in climate conditions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Existing adaption strategies can help offset many – </a:t>
            </a:r>
            <a:r>
              <a:rPr lang="en-US" dirty="0">
                <a:solidFill>
                  <a:srgbClr val="FF0000"/>
                </a:solidFill>
              </a:rPr>
              <a:t>but not all</a:t>
            </a:r>
            <a:r>
              <a:rPr lang="en-US" dirty="0">
                <a:solidFill>
                  <a:schemeClr val="bg1"/>
                </a:solidFill>
              </a:rPr>
              <a:t> –effects over the next 20-30 years; effects are very likely to worsen significantly beyond then, especially if GHG emissions remain high</a:t>
            </a:r>
          </a:p>
          <a:p>
            <a:pPr eaLnBrk="1" fontAlgn="auto" hangingPunct="1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Improving the resilience of agricultural systems to climate change requires protection of the natural resource base (water &amp; soil) and development of new strategies, tools, and practices for </a:t>
            </a:r>
            <a:r>
              <a:rPr lang="en-US" dirty="0" smtClean="0">
                <a:solidFill>
                  <a:schemeClr val="bg1"/>
                </a:solidFill>
              </a:rPr>
              <a:t>adaptation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For more information</a:t>
            </a:r>
            <a:r>
              <a:rPr lang="en-US" dirty="0">
                <a:solidFill>
                  <a:schemeClr val="bg1"/>
                </a:solidFill>
              </a:rPr>
              <a:t>, please </a:t>
            </a:r>
            <a:r>
              <a:rPr lang="en-US" dirty="0" smtClean="0">
                <a:solidFill>
                  <a:schemeClr val="bg1"/>
                </a:solidFill>
              </a:rPr>
              <a:t>visit http</a:t>
            </a:r>
            <a:r>
              <a:rPr lang="en-US" dirty="0">
                <a:solidFill>
                  <a:schemeClr val="bg1"/>
                </a:solidFill>
              </a:rPr>
              <a:t>://www.usda.gov/oce/climate_change/effects.htm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Research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Better near-term &amp; long-term climate </a:t>
            </a:r>
            <a:r>
              <a:rPr lang="en-US" sz="2400" i="1" dirty="0" smtClean="0">
                <a:solidFill>
                  <a:srgbClr val="FFC000"/>
                </a:solidFill>
              </a:rPr>
              <a:t>projection</a:t>
            </a:r>
            <a:r>
              <a:rPr lang="en-US" sz="2400" dirty="0" smtClean="0">
                <a:solidFill>
                  <a:srgbClr val="FFC000"/>
                </a:solidFill>
              </a:rPr>
              <a:t>s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Improved representation of processes, events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Regional &amp; national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Updated </a:t>
            </a:r>
            <a:r>
              <a:rPr lang="en-US" sz="2400" i="1" dirty="0" smtClean="0">
                <a:solidFill>
                  <a:srgbClr val="FFC000"/>
                </a:solidFill>
              </a:rPr>
              <a:t>models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i="1" dirty="0" smtClean="0">
                <a:solidFill>
                  <a:srgbClr val="FFC000"/>
                </a:solidFill>
              </a:rPr>
              <a:t>ecosystem manipulation </a:t>
            </a:r>
            <a:r>
              <a:rPr lang="en-US" sz="2400" dirty="0" smtClean="0">
                <a:solidFill>
                  <a:schemeClr val="bg1"/>
                </a:solidFill>
              </a:rPr>
              <a:t>capacity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Biophysical + economic + social</a:t>
            </a:r>
          </a:p>
          <a:p>
            <a:pPr eaLnBrk="1" hangingPunct="1"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asic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rocesses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</a:p>
          <a:p>
            <a:pPr lvl="1" eaLnBrk="1" hangingPunct="1">
              <a:defRPr/>
            </a:pP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perspectives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 production systems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– ready crops and livestock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soil and water conservation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to enhance adaptive capacity at field, farm and landscape scales</a:t>
            </a:r>
          </a:p>
          <a:p>
            <a:pPr lvl="1" eaLnBrk="1" hangingPunct="1">
              <a:buFontTx/>
              <a:buNone/>
              <a:defRPr/>
            </a:pPr>
            <a:endParaRPr lang="en-US" sz="1800" dirty="0" smtClean="0"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3886200"/>
            <a:ext cx="1755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C000"/>
                </a:solidFill>
                <a:latin typeface="+mj-lt"/>
              </a:rPr>
              <a:t>**Data Intensive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bg1"/>
                </a:solidFill>
              </a:rPr>
              <a:t>Charlie Walthall</a:t>
            </a:r>
            <a:br>
              <a:rPr lang="en-US" altLang="en-US" sz="2800" smtClean="0">
                <a:solidFill>
                  <a:schemeClr val="bg1"/>
                </a:solidFill>
              </a:rPr>
            </a:br>
            <a:r>
              <a:rPr lang="en-US" altLang="en-US" sz="2000" smtClean="0">
                <a:solidFill>
                  <a:schemeClr val="bg1"/>
                </a:solidFill>
              </a:rPr>
              <a:t>charlie.walthall@ars.usda.gov</a:t>
            </a:r>
            <a:br>
              <a:rPr lang="en-US" altLang="en-US" sz="2000" smtClean="0">
                <a:solidFill>
                  <a:schemeClr val="bg1"/>
                </a:solidFill>
              </a:rPr>
            </a:br>
            <a:r>
              <a:rPr lang="en-US" altLang="en-US" sz="2000" smtClean="0">
                <a:solidFill>
                  <a:schemeClr val="bg1"/>
                </a:solidFill>
              </a:rPr>
              <a:t>301-504-4634</a:t>
            </a:r>
            <a:endParaRPr lang="en-US" altLang="en-US" sz="2800" smtClean="0">
              <a:solidFill>
                <a:schemeClr val="bg1"/>
              </a:solidFill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bg1"/>
                </a:solidFill>
              </a:rPr>
              <a:t>Jerry Hatfield</a:t>
            </a:r>
          </a:p>
          <a:p>
            <a:r>
              <a:rPr lang="en-US" altLang="en-US" sz="2000" smtClean="0">
                <a:solidFill>
                  <a:schemeClr val="bg1"/>
                </a:solidFill>
              </a:rPr>
              <a:t>jerry.hatfield@ars.usda.gov</a:t>
            </a:r>
          </a:p>
          <a:p>
            <a:r>
              <a:rPr lang="en-US" altLang="en-US" sz="2000" smtClean="0">
                <a:solidFill>
                  <a:schemeClr val="bg1"/>
                </a:solidFill>
              </a:rPr>
              <a:t>515-294-5723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4319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Climate Change and Agriculture: Effects &amp; Adaptation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Reference document for </a:t>
            </a:r>
            <a:r>
              <a:rPr lang="en-US" altLang="en-US" sz="2800" u="sng" smtClean="0">
                <a:solidFill>
                  <a:schemeClr val="bg1"/>
                </a:solidFill>
              </a:rPr>
              <a:t>8</a:t>
            </a:r>
            <a:r>
              <a:rPr lang="en-US" altLang="en-US" sz="2800" smtClean="0">
                <a:solidFill>
                  <a:schemeClr val="bg1"/>
                </a:solidFill>
              </a:rPr>
              <a:t> page NCA agriculture section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Science literature synthesis update (2009-2012: 1500+ references)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Foundation for risk analysis, future NCA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Peer reviewed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Created</a:t>
            </a:r>
            <a:r>
              <a:rPr lang="en-US" altLang="en-US" sz="2800" i="1" smtClean="0">
                <a:solidFill>
                  <a:schemeClr val="bg1"/>
                </a:solidFill>
              </a:rPr>
              <a:t> </a:t>
            </a:r>
            <a:r>
              <a:rPr lang="en-US" altLang="en-US" sz="2800" i="1" smtClean="0">
                <a:solidFill>
                  <a:srgbClr val="FFC000"/>
                </a:solidFill>
              </a:rPr>
              <a:t>Community</a:t>
            </a:r>
            <a:r>
              <a:rPr lang="en-US" altLang="en-US" sz="2800" smtClean="0">
                <a:solidFill>
                  <a:schemeClr val="bg1"/>
                </a:solidFill>
              </a:rPr>
              <a:t> of scientists 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No Mitigation: see CAST Report </a:t>
            </a:r>
          </a:p>
        </p:txBody>
      </p:sp>
      <p:pic>
        <p:nvPicPr>
          <p:cNvPr id="3076" name="Picture 8" descr="img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14779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228600" y="1447800"/>
            <a:ext cx="2930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C. Walthall, USDA-ARS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J. Hatfield, USDA-ARS</a:t>
            </a:r>
            <a:r>
              <a:rPr lang="en-US" sz="1400" dirty="0">
                <a:solidFill>
                  <a:srgbClr val="FFFF00"/>
                </a:solidFill>
                <a:latin typeface="+mn-lt"/>
              </a:rPr>
              <a:t>*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L.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Lengnick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Warren-Wilson College</a:t>
            </a:r>
            <a:r>
              <a:rPr lang="en-US" sz="1400" dirty="0">
                <a:solidFill>
                  <a:srgbClr val="FFC000"/>
                </a:solidFill>
                <a:latin typeface="+mn-lt"/>
              </a:rPr>
              <a:t>**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E. Marshall, USDA-ERS</a:t>
            </a:r>
            <a:r>
              <a:rPr lang="en-US" sz="1400" dirty="0">
                <a:solidFill>
                  <a:srgbClr val="FFFF00"/>
                </a:solidFill>
                <a:latin typeface="+mn-lt"/>
              </a:rPr>
              <a:t>*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P.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Backlund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NCAR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M. Walsh, USDA-OCE</a:t>
            </a:r>
          </a:p>
          <a:p>
            <a:pPr>
              <a:defRPr/>
            </a:pPr>
            <a:endParaRPr lang="en-US" sz="1400" dirty="0">
              <a:latin typeface="Calisto MT" pitchFamily="18" charset="0"/>
            </a:endParaRP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152400" y="2971800"/>
            <a:ext cx="2484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Support</a:t>
            </a:r>
          </a:p>
          <a:p>
            <a:pPr>
              <a:defRPr/>
            </a:pPr>
            <a:endParaRPr lang="en-US" sz="1400" dirty="0">
              <a:latin typeface="Calisto MT" pitchFamily="18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R. Hauser, NCAR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M. Rangel, NCAR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P. Robinson, NCAR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C. Ford, USDA-FS/USGCRP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304800" y="685800"/>
            <a:ext cx="206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Author Team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228600" y="4648200"/>
            <a:ext cx="2819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NCA FAC Liaisons</a:t>
            </a:r>
          </a:p>
          <a:p>
            <a:pPr>
              <a:defRPr/>
            </a:pPr>
            <a:endParaRPr lang="en-US" sz="1400" b="1" dirty="0">
              <a:latin typeface="Calisto MT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D. Gustafson, Monsanto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M.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Howden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CSIRO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D.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Wuebbles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Univ. IL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D.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Liverman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Univ. AZ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R.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Lal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OH State Univ.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524000" y="6248400"/>
            <a:ext cx="579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00"/>
                </a:solidFill>
                <a:latin typeface="Calisto MT" pitchFamily="18" charset="0"/>
              </a:rPr>
              <a:t>*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NCA Report Writing Team </a:t>
            </a:r>
            <a:r>
              <a:rPr lang="en-US" sz="1600" dirty="0">
                <a:solidFill>
                  <a:srgbClr val="FFC000"/>
                </a:solidFill>
                <a:latin typeface="Calisto MT" pitchFamily="18" charset="0"/>
              </a:rPr>
              <a:t>**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On sabbatical with USDA-ARS ONP</a:t>
            </a:r>
            <a:r>
              <a:rPr lang="en-US" sz="1400" dirty="0">
                <a:solidFill>
                  <a:schemeClr val="bg1"/>
                </a:solidFill>
                <a:latin typeface="Calisto MT" pitchFamily="18" charset="0"/>
              </a:rPr>
              <a:t>	</a:t>
            </a:r>
          </a:p>
        </p:txBody>
      </p:sp>
      <p:sp>
        <p:nvSpPr>
          <p:cNvPr id="4103" name="Content Placeholder 12"/>
          <p:cNvSpPr>
            <a:spLocks noGrp="1"/>
          </p:cNvSpPr>
          <p:nvPr>
            <p:ph sz="half" idx="1"/>
          </p:nvPr>
        </p:nvSpPr>
        <p:spPr>
          <a:xfrm>
            <a:off x="3352800" y="533400"/>
            <a:ext cx="28956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S. Adkins,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M. Aillery, USDA-ERS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E. Ainsworth,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C. Ammann, NCAR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C. Anderson, IA State Univ.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I. Bartomeus, Rutgers Univ.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L. Baumgard, IA State Univ.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D. Blumenthal,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F. Booker,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B. Bradley, Univ. MA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J. Bunce,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K. Burkey,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S. Dabney,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J. Delgado,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J. Dukes, Purdue Univ.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A. Funk,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K. Garrett, KS State Univ.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M. Glenn,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D. Grantz, Univ. CA Riverside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D. Goodrich, USDA-ARS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S. Hu, NC State Univ.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C. Izaurralde, PNNL-Univ. MD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R. Jones, Dept. Ag &amp; Food W. Australia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S-H. Kim, Univ. WA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A. Leakey, Univ. IL Urbana-Champaign</a:t>
            </a:r>
            <a:endParaRPr lang="en-US" altLang="en-US" sz="4000" smtClean="0">
              <a:solidFill>
                <a:schemeClr val="bg1"/>
              </a:solidFill>
            </a:endParaRP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5715000" y="533400"/>
            <a:ext cx="3124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M. Nearing,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D. Oosterhuis, Univ. AR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D. Ort,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C. Parmesan, Plymouth Univ., UK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W. Pettigrew,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W. Polley,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R. Rader, Stockholm Univ. 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K. Lewers,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T. Mader, Univ. NE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J. Morgan,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L. Morton, IA State Univ.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D. Muth, ID National Laboratory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C. Rice, KS State Univ.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M. Rivington, J. Hutton Inst., Scotland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E. Rosskopf,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W. Salas, Applied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Geosolutions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, LLC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L.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Sollenberger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, Univ. FL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R. Srygley,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C.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Stöckle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, WA State Univ.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E. Takle, IA State Univ.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D. Timlin,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J. White, USDA-ARS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R.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Winfree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, Rutgers Univ.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L. Wright-Morton, IA State Univ. </a:t>
            </a: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L. Ziska, USDA-ARS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Agriculture and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Agriculture </a:t>
            </a:r>
            <a:r>
              <a:rPr lang="en-US" dirty="0" smtClean="0">
                <a:solidFill>
                  <a:schemeClr val="bg1"/>
                </a:solidFill>
              </a:rPr>
              <a:t>has been and will continue to be significantly affected by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changes in climate conditions	- quantity, quality, cost of production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Existing adaption strategies can help offset many – </a:t>
            </a:r>
            <a:r>
              <a:rPr lang="en-US" dirty="0" smtClean="0">
                <a:solidFill>
                  <a:srgbClr val="FF0000"/>
                </a:solidFill>
              </a:rPr>
              <a:t>but not all</a:t>
            </a:r>
            <a:r>
              <a:rPr lang="en-US" dirty="0" smtClean="0">
                <a:solidFill>
                  <a:schemeClr val="bg1"/>
                </a:solidFill>
              </a:rPr>
              <a:t> –effects over the next 20-30 years; effects are very likely to worsen significantly beyond then, especially if GHG emissions remain high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Improving the resilience of agricultural systems to climate change requires protection of the natural resource base (water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soil) and development of new strategies, tools, and practices for adaptation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Changing Climate Conditions</a:t>
            </a:r>
          </a:p>
        </p:txBody>
      </p:sp>
      <p:pic>
        <p:nvPicPr>
          <p:cNvPr id="6147" name="Picture 6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5882" r="9050" b="14481"/>
          <a:stretch>
            <a:fillRect/>
          </a:stretch>
        </p:blipFill>
        <p:spPr>
          <a:xfrm>
            <a:off x="381000" y="1371600"/>
            <a:ext cx="4343400" cy="2971800"/>
          </a:xfrm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14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14788" cy="29718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449580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-168275" defTabSz="4572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Temperature increases: longer growing seasons, less frost, warmer nights</a:t>
            </a:r>
          </a:p>
          <a:p>
            <a:pPr marL="168275" indent="-168275" defTabSz="4572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Precipitation changes: deficits, excesses, timing shifts, changing mix of rain/snow</a:t>
            </a:r>
          </a:p>
          <a:p>
            <a:pPr marL="168275" indent="-168275" defTabSz="4572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Increased intensity of precipitation events: more flooding and more droughts</a:t>
            </a:r>
          </a:p>
          <a:p>
            <a:pPr marL="168275" indent="-168275" defTabSz="4572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Increasing carbon dioxide concentrations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6629400" cy="4953000"/>
          </a:xfrm>
        </p:spPr>
        <p:txBody>
          <a:bodyPr rtlCol="0">
            <a:normAutofit fontScale="77500" lnSpcReduction="20000"/>
          </a:bodyPr>
          <a:lstStyle/>
          <a:p>
            <a:pPr marL="27432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National Climate Assessment every four years to evaluate the effects of climate on U.S. sectors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USDA asked to lead development of peer-reviewed technical document to summarize climate effects on agriculture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Assembled writing team of USDA, university, industry scientists to compile &amp; synthesize information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Document serves as technical reference for agriculture section of 2013 National Climate Assessment report for Congress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Report has undergone external, independent peer-review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1813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National Climate Assessment Process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 txBox="1">
            <a:spLocks/>
          </p:cNvSpPr>
          <p:nvPr/>
        </p:nvSpPr>
        <p:spPr bwMode="auto">
          <a:xfrm>
            <a:off x="304800" y="1219200"/>
            <a:ext cx="769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55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>
                <a:solidFill>
                  <a:srgbClr val="FFC000"/>
                </a:solidFill>
                <a:latin typeface="Calibri" pitchFamily="34" charset="0"/>
              </a:rPr>
              <a:t>Corn</a:t>
            </a: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: high nighttime temperatures, high temperatures during pollination, water stress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>
                <a:solidFill>
                  <a:srgbClr val="FFC000"/>
                </a:solidFill>
                <a:latin typeface="Calibri" pitchFamily="34" charset="0"/>
              </a:rPr>
              <a:t>Soybean</a:t>
            </a: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: water stress, high temperatures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>
                <a:solidFill>
                  <a:srgbClr val="FFC000"/>
                </a:solidFill>
                <a:latin typeface="Calibri" pitchFamily="34" charset="0"/>
              </a:rPr>
              <a:t>Wheat and small grains</a:t>
            </a: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: extreme events, frost            during flowering, water stress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>
                <a:solidFill>
                  <a:srgbClr val="FFC000"/>
                </a:solidFill>
                <a:latin typeface="Calibri" pitchFamily="34" charset="0"/>
              </a:rPr>
              <a:t>Rice</a:t>
            </a: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: temperature extremes during pollination, water management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>
                <a:solidFill>
                  <a:srgbClr val="FFC000"/>
                </a:solidFill>
                <a:latin typeface="Calibri" pitchFamily="34" charset="0"/>
              </a:rPr>
              <a:t>Cotton</a:t>
            </a: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: high temperatures during boll fill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>
                <a:solidFill>
                  <a:srgbClr val="FFC000"/>
                </a:solidFill>
                <a:latin typeface="Calibri" pitchFamily="34" charset="0"/>
              </a:rPr>
              <a:t>Pasture and rangeland</a:t>
            </a: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: water stress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>
                <a:solidFill>
                  <a:srgbClr val="FFC000"/>
                </a:solidFill>
                <a:latin typeface="Calibri" pitchFamily="34" charset="0"/>
              </a:rPr>
              <a:t>Fruit trees</a:t>
            </a: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: chilling requirements not met, high temperatures during fruit development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>
                <a:solidFill>
                  <a:srgbClr val="FFC000"/>
                </a:solidFill>
                <a:latin typeface="Calibri" pitchFamily="34" charset="0"/>
              </a:rPr>
              <a:t>Specialty crops</a:t>
            </a:r>
            <a:r>
              <a:rPr lang="en-US" altLang="en-US" sz="2400">
                <a:solidFill>
                  <a:schemeClr val="bg1"/>
                </a:solidFill>
                <a:latin typeface="Calibri" pitchFamily="34" charset="0"/>
              </a:rPr>
              <a:t>: water stress, high temperatures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228600"/>
            <a:ext cx="7696200" cy="8382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Effects and Sensitivity Vary by Commodity</a:t>
            </a:r>
            <a:endParaRPr lang="en-US" sz="36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8196" name="Picture 6" descr="corn_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25613"/>
            <a:ext cx="14938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Apple 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17988"/>
            <a:ext cx="152241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524000"/>
            <a:ext cx="79248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indent="-457200" fontAlgn="auto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Insect pests</a:t>
            </a:r>
          </a:p>
          <a:p>
            <a:pPr marL="74295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Greater numbers, increased insecticide resistance</a:t>
            </a:r>
          </a:p>
          <a:p>
            <a:pPr marL="74295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Geographic ranges increases &amp; decreases</a:t>
            </a:r>
          </a:p>
          <a:p>
            <a:pPr marL="74295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Imports from foreign sources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lvl="1" indent="-457200" fontAlgn="auto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Pathogens</a:t>
            </a:r>
          </a:p>
          <a:p>
            <a:pPr marL="74295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Host-pathogen response changes (plants, insects, non-crop reservoirs)</a:t>
            </a:r>
          </a:p>
          <a:p>
            <a:pPr marL="74295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Cultural control measures may be less reliable</a:t>
            </a:r>
          </a:p>
          <a:p>
            <a:pPr marL="74295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Extreme events can spread</a:t>
            </a:r>
          </a:p>
          <a:p>
            <a:pPr marL="274320" indent="-2560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Weeds </a:t>
            </a:r>
          </a:p>
          <a:p>
            <a:pPr lvl="1" indent="-16986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 Increased vigor, herbicide resistance</a:t>
            </a:r>
          </a:p>
          <a:p>
            <a:pPr lvl="1" indent="-16986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 Geographic range increases &amp; decreases</a:t>
            </a:r>
          </a:p>
          <a:p>
            <a:pPr marL="74295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Increased Biotic Stresses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Will Significantly Affect Agriculture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413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1143000"/>
            <a:ext cx="15922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95400"/>
            <a:ext cx="79248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560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Feed Grain &amp; Forage</a:t>
            </a:r>
          </a:p>
          <a:p>
            <a:pPr marL="640080" lvl="1" indent="-2560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Quantity </a:t>
            </a:r>
            <a:r>
              <a:rPr lang="en-US" sz="2400" i="1" dirty="0">
                <a:solidFill>
                  <a:schemeClr val="bg1"/>
                </a:solidFill>
                <a:latin typeface="+mn-lt"/>
                <a:cs typeface="+mn-cs"/>
              </a:rPr>
              <a:t>&amp; </a:t>
            </a:r>
            <a:r>
              <a:rPr lang="en-US" sz="2400" i="1" u="sng" dirty="0">
                <a:solidFill>
                  <a:schemeClr val="bg1"/>
                </a:solidFill>
                <a:latin typeface="+mn-lt"/>
                <a:cs typeface="+mn-cs"/>
              </a:rPr>
              <a:t>Quality</a:t>
            </a:r>
            <a:r>
              <a:rPr lang="en-US" sz="2400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i="1" u="sng" dirty="0">
                <a:solidFill>
                  <a:schemeClr val="bg1"/>
                </a:solidFill>
                <a:latin typeface="+mn-lt"/>
                <a:cs typeface="+mn-cs"/>
              </a:rPr>
              <a:t>Decrease</a:t>
            </a:r>
          </a:p>
          <a:p>
            <a:pPr marL="640080" lvl="1" indent="-2560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i="1" u="sng" dirty="0">
                <a:solidFill>
                  <a:schemeClr val="bg1"/>
                </a:solidFill>
                <a:latin typeface="+mn-lt"/>
                <a:cs typeface="+mn-cs"/>
              </a:rPr>
              <a:t>Production</a:t>
            </a:r>
            <a:r>
              <a:rPr lang="en-US" sz="2400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i="1" u="sng" dirty="0">
                <a:solidFill>
                  <a:schemeClr val="bg1"/>
                </a:solidFill>
                <a:latin typeface="+mn-lt"/>
                <a:cs typeface="+mn-cs"/>
              </a:rPr>
              <a:t>Cost</a:t>
            </a:r>
            <a:r>
              <a:rPr lang="en-US" sz="2400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i="1" u="sng" dirty="0">
                <a:solidFill>
                  <a:schemeClr val="bg1"/>
                </a:solidFill>
                <a:latin typeface="+mn-lt"/>
                <a:cs typeface="+mn-cs"/>
              </a:rPr>
              <a:t>Increase</a:t>
            </a:r>
          </a:p>
          <a:p>
            <a:pPr marL="274320" indent="-2560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Animal Heat &amp; Humidity Stress</a:t>
            </a:r>
          </a:p>
          <a:p>
            <a:pPr marL="640080" lvl="1" indent="-2560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Reduces growth, reproduction, </a:t>
            </a:r>
          </a:p>
          <a:p>
            <a:pPr marL="384048" lvl="1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production (meat, dairy, eggs)</a:t>
            </a:r>
          </a:p>
          <a:p>
            <a:pPr marL="384048"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-- Climate control costs increase</a:t>
            </a:r>
          </a:p>
          <a:p>
            <a:pPr marL="274320" indent="-2560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Disease &amp; Pests	</a:t>
            </a:r>
          </a:p>
          <a:p>
            <a:pPr marL="640080" lvl="1" indent="-2560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Frequency, intensity, distribution</a:t>
            </a:r>
          </a:p>
          <a:p>
            <a:pPr marL="640080" lvl="1" indent="-2560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Abundance and/or distribution of competitors, predators, &amp; parasites of vectors themselves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8915400" cy="1219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Livestock Production is Vulnerable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scan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5"/>
          <a:stretch>
            <a:fillRect/>
          </a:stretch>
        </p:blipFill>
        <p:spPr bwMode="auto">
          <a:xfrm>
            <a:off x="5578475" y="1066800"/>
            <a:ext cx="3444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1040</TotalTime>
  <Words>1260</Words>
  <Application>Microsoft Office PowerPoint</Application>
  <PresentationFormat>On-screen Show (4:3)</PresentationFormat>
  <Paragraphs>214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Eras Bold ITC</vt:lpstr>
      <vt:lpstr>Times New Roman</vt:lpstr>
      <vt:lpstr>Calisto MT</vt:lpstr>
      <vt:lpstr>Wingdings</vt:lpstr>
      <vt:lpstr>ＭＳ Ｐゴシック</vt:lpstr>
      <vt:lpstr>Office Theme</vt:lpstr>
      <vt:lpstr>PowerPoint Presentation</vt:lpstr>
      <vt:lpstr>Climate Change and Agriculture: Effects &amp; Adaptation </vt:lpstr>
      <vt:lpstr>PowerPoint Presentation</vt:lpstr>
      <vt:lpstr>Agriculture and Climate Change</vt:lpstr>
      <vt:lpstr>Changing Climate Conditions</vt:lpstr>
      <vt:lpstr>National Climate Assessment Process</vt:lpstr>
      <vt:lpstr>PowerPoint Presentation</vt:lpstr>
      <vt:lpstr>PowerPoint Presentation</vt:lpstr>
      <vt:lpstr>PowerPoint Presentation</vt:lpstr>
      <vt:lpstr>Responses of Agricultural Systems</vt:lpstr>
      <vt:lpstr>Extreme Events*</vt:lpstr>
      <vt:lpstr>Building Agricultural Resilience</vt:lpstr>
      <vt:lpstr>Agriculture and Climate Change</vt:lpstr>
      <vt:lpstr>Research Needs</vt:lpstr>
      <vt:lpstr>Charlie Walthall charlie.walthall@ars.usda.gov 301-504-4634</vt:lpstr>
    </vt:vector>
  </TitlesOfParts>
  <Company>USDA-ERS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LizMarshall</dc:creator>
  <cp:lastModifiedBy>nhoebel</cp:lastModifiedBy>
  <cp:revision>108</cp:revision>
  <dcterms:created xsi:type="dcterms:W3CDTF">2012-11-01T18:13:46Z</dcterms:created>
  <dcterms:modified xsi:type="dcterms:W3CDTF">2014-03-31T22:29:27Z</dcterms:modified>
</cp:coreProperties>
</file>