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3" r:id="rId4"/>
    <p:sldId id="284" r:id="rId5"/>
    <p:sldId id="287" r:id="rId6"/>
    <p:sldId id="289" r:id="rId7"/>
    <p:sldId id="290" r:id="rId8"/>
    <p:sldId id="293" r:id="rId9"/>
    <p:sldId id="260" r:id="rId10"/>
    <p:sldId id="261" r:id="rId11"/>
    <p:sldId id="264" r:id="rId12"/>
    <p:sldId id="265" r:id="rId13"/>
    <p:sldId id="263" r:id="rId14"/>
    <p:sldId id="267" r:id="rId15"/>
    <p:sldId id="266" r:id="rId16"/>
    <p:sldId id="268" r:id="rId17"/>
    <p:sldId id="269" r:id="rId18"/>
    <p:sldId id="270" r:id="rId19"/>
    <p:sldId id="274" r:id="rId20"/>
    <p:sldId id="271" r:id="rId21"/>
    <p:sldId id="288" r:id="rId22"/>
    <p:sldId id="291" r:id="rId23"/>
    <p:sldId id="292" r:id="rId24"/>
    <p:sldId id="279" r:id="rId25"/>
    <p:sldId id="280" r:id="rId26"/>
    <p:sldId id="281" r:id="rId27"/>
    <p:sldId id="282" r:id="rId28"/>
    <p:sldId id="262" r:id="rId29"/>
    <p:sldId id="277" r:id="rId30"/>
    <p:sldId id="27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24"/>
  </p:normalViewPr>
  <p:slideViewPr>
    <p:cSldViewPr snapToGrid="0" snapToObjects="1">
      <p:cViewPr varScale="1">
        <p:scale>
          <a:sx n="101" d="100"/>
          <a:sy n="101" d="100"/>
        </p:scale>
        <p:origin x="3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8/25/19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F8F3-56D9-654B-84B2-FF141A239B03}"/>
              </a:ext>
            </a:extLst>
          </p:cNvPr>
          <p:cNvSpPr>
            <a:spLocks noGrp="1"/>
          </p:cNvSpPr>
          <p:nvPr>
            <p:ph type="ctrTitle"/>
          </p:nvPr>
        </p:nvSpPr>
        <p:spPr/>
        <p:txBody>
          <a:bodyPr>
            <a:normAutofit/>
          </a:bodyPr>
          <a:lstStyle/>
          <a:p>
            <a:r>
              <a:rPr lang="en-US" dirty="0"/>
              <a:t>Planetary data survey: ASSESSING PLANETARY DATA ACCESS AND USE</a:t>
            </a:r>
          </a:p>
        </p:txBody>
      </p:sp>
      <p:sp>
        <p:nvSpPr>
          <p:cNvPr id="3" name="Subtitle 2">
            <a:extLst>
              <a:ext uri="{FF2B5EF4-FFF2-40B4-BE49-F238E27FC236}">
                <a16:creationId xmlns:a16="http://schemas.microsoft.com/office/drawing/2014/main" id="{B6BA6CE4-654B-0648-BABC-EB34FD4563A4}"/>
              </a:ext>
            </a:extLst>
          </p:cNvPr>
          <p:cNvSpPr>
            <a:spLocks noGrp="1"/>
          </p:cNvSpPr>
          <p:nvPr>
            <p:ph type="subTitle" idx="1"/>
          </p:nvPr>
        </p:nvSpPr>
        <p:spPr>
          <a:xfrm>
            <a:off x="3962399" y="4385732"/>
            <a:ext cx="7197726" cy="1490812"/>
          </a:xfrm>
        </p:spPr>
        <p:txBody>
          <a:bodyPr>
            <a:normAutofit fontScale="92500" lnSpcReduction="10000"/>
          </a:bodyPr>
          <a:lstStyle/>
          <a:p>
            <a:r>
              <a:rPr lang="en-US" dirty="0"/>
              <a:t>Rose borden, Dr. Wade Bishop </a:t>
            </a:r>
          </a:p>
          <a:p>
            <a:r>
              <a:rPr lang="en-US" dirty="0"/>
              <a:t>rborden4@vols.utk.edu, @rborden16</a:t>
            </a:r>
          </a:p>
          <a:p>
            <a:r>
              <a:rPr lang="en-US" dirty="0"/>
              <a:t>School of information sciences</a:t>
            </a:r>
          </a:p>
          <a:p>
            <a:r>
              <a:rPr lang="en-US" dirty="0"/>
              <a:t>University of Tennessee, knoxville</a:t>
            </a:r>
          </a:p>
        </p:txBody>
      </p:sp>
    </p:spTree>
    <p:extLst>
      <p:ext uri="{BB962C8B-B14F-4D97-AF65-F5344CB8AC3E}">
        <p14:creationId xmlns:p14="http://schemas.microsoft.com/office/powerpoint/2010/main" val="331359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12" name="Picture 11" descr="A screenshot of a cell phone&#10;&#10;Description automatically generated">
            <a:extLst>
              <a:ext uri="{FF2B5EF4-FFF2-40B4-BE49-F238E27FC236}">
                <a16:creationId xmlns:a16="http://schemas.microsoft.com/office/drawing/2014/main" id="{0486CAA3-5FC1-024D-A4EC-674DEDFA71E6}"/>
              </a:ext>
            </a:extLst>
          </p:cNvPr>
          <p:cNvPicPr>
            <a:picLocks noChangeAspect="1"/>
          </p:cNvPicPr>
          <p:nvPr/>
        </p:nvPicPr>
        <p:blipFill>
          <a:blip r:embed="rId2"/>
          <a:stretch>
            <a:fillRect/>
          </a:stretch>
        </p:blipFill>
        <p:spPr>
          <a:xfrm>
            <a:off x="1292226" y="1916938"/>
            <a:ext cx="9525000" cy="3365500"/>
          </a:xfrm>
          <a:prstGeom prst="rect">
            <a:avLst/>
          </a:prstGeom>
        </p:spPr>
      </p:pic>
    </p:spTree>
    <p:extLst>
      <p:ext uri="{BB962C8B-B14F-4D97-AF65-F5344CB8AC3E}">
        <p14:creationId xmlns:p14="http://schemas.microsoft.com/office/powerpoint/2010/main" val="257062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7" name="Picture 6" descr="A screenshot of a cell phone&#10;&#10;Description automatically generated">
            <a:extLst>
              <a:ext uri="{FF2B5EF4-FFF2-40B4-BE49-F238E27FC236}">
                <a16:creationId xmlns:a16="http://schemas.microsoft.com/office/drawing/2014/main" id="{7B37809A-872F-8041-B6AE-E1AC7612BD66}"/>
              </a:ext>
            </a:extLst>
          </p:cNvPr>
          <p:cNvPicPr>
            <a:picLocks noChangeAspect="1"/>
          </p:cNvPicPr>
          <p:nvPr/>
        </p:nvPicPr>
        <p:blipFill>
          <a:blip r:embed="rId2"/>
          <a:stretch>
            <a:fillRect/>
          </a:stretch>
        </p:blipFill>
        <p:spPr>
          <a:xfrm>
            <a:off x="800100" y="1901698"/>
            <a:ext cx="10591800" cy="4127500"/>
          </a:xfrm>
          <a:prstGeom prst="rect">
            <a:avLst/>
          </a:prstGeom>
        </p:spPr>
      </p:pic>
    </p:spTree>
    <p:extLst>
      <p:ext uri="{BB962C8B-B14F-4D97-AF65-F5344CB8AC3E}">
        <p14:creationId xmlns:p14="http://schemas.microsoft.com/office/powerpoint/2010/main" val="183490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6" name="Picture 5">
            <a:extLst>
              <a:ext uri="{FF2B5EF4-FFF2-40B4-BE49-F238E27FC236}">
                <a16:creationId xmlns:a16="http://schemas.microsoft.com/office/drawing/2014/main" id="{E067FFE1-BACC-D040-B125-78C62398C9BE}"/>
              </a:ext>
            </a:extLst>
          </p:cNvPr>
          <p:cNvPicPr>
            <a:picLocks noChangeAspect="1"/>
          </p:cNvPicPr>
          <p:nvPr/>
        </p:nvPicPr>
        <p:blipFill>
          <a:blip r:embed="rId2"/>
          <a:stretch>
            <a:fillRect/>
          </a:stretch>
        </p:blipFill>
        <p:spPr>
          <a:xfrm>
            <a:off x="1035050" y="2065867"/>
            <a:ext cx="10121900" cy="3708400"/>
          </a:xfrm>
          <a:prstGeom prst="rect">
            <a:avLst/>
          </a:prstGeom>
        </p:spPr>
      </p:pic>
    </p:spTree>
    <p:extLst>
      <p:ext uri="{BB962C8B-B14F-4D97-AF65-F5344CB8AC3E}">
        <p14:creationId xmlns:p14="http://schemas.microsoft.com/office/powerpoint/2010/main" val="105186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13" name="Picture 12" descr="A screenshot of a cell phone&#10;&#10;Description automatically generated">
            <a:extLst>
              <a:ext uri="{FF2B5EF4-FFF2-40B4-BE49-F238E27FC236}">
                <a16:creationId xmlns:a16="http://schemas.microsoft.com/office/drawing/2014/main" id="{D1DE7C22-48C0-1741-9149-A687EBDC7AC2}"/>
              </a:ext>
            </a:extLst>
          </p:cNvPr>
          <p:cNvPicPr>
            <a:picLocks noChangeAspect="1"/>
          </p:cNvPicPr>
          <p:nvPr/>
        </p:nvPicPr>
        <p:blipFill>
          <a:blip r:embed="rId2"/>
          <a:stretch>
            <a:fillRect/>
          </a:stretch>
        </p:blipFill>
        <p:spPr>
          <a:xfrm>
            <a:off x="654050" y="2065867"/>
            <a:ext cx="10883900" cy="4330700"/>
          </a:xfrm>
          <a:prstGeom prst="rect">
            <a:avLst/>
          </a:prstGeom>
        </p:spPr>
      </p:pic>
    </p:spTree>
    <p:extLst>
      <p:ext uri="{BB962C8B-B14F-4D97-AF65-F5344CB8AC3E}">
        <p14:creationId xmlns:p14="http://schemas.microsoft.com/office/powerpoint/2010/main" val="333524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6" name="Picture 5" descr="A screenshot of a cell phone&#10;&#10;Description automatically generated">
            <a:extLst>
              <a:ext uri="{FF2B5EF4-FFF2-40B4-BE49-F238E27FC236}">
                <a16:creationId xmlns:a16="http://schemas.microsoft.com/office/drawing/2014/main" id="{8D167392-2C58-6C4D-BA59-D26A84A457A1}"/>
              </a:ext>
            </a:extLst>
          </p:cNvPr>
          <p:cNvPicPr>
            <a:picLocks noChangeAspect="1"/>
          </p:cNvPicPr>
          <p:nvPr/>
        </p:nvPicPr>
        <p:blipFill>
          <a:blip r:embed="rId2"/>
          <a:stretch>
            <a:fillRect/>
          </a:stretch>
        </p:blipFill>
        <p:spPr>
          <a:xfrm>
            <a:off x="3194050" y="2065867"/>
            <a:ext cx="5803900" cy="3746500"/>
          </a:xfrm>
          <a:prstGeom prst="rect">
            <a:avLst/>
          </a:prstGeom>
        </p:spPr>
      </p:pic>
    </p:spTree>
    <p:extLst>
      <p:ext uri="{BB962C8B-B14F-4D97-AF65-F5344CB8AC3E}">
        <p14:creationId xmlns:p14="http://schemas.microsoft.com/office/powerpoint/2010/main" val="83859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9" name="Picture 8" descr="A screenshot of a cell phone&#10;&#10;Description automatically generated">
            <a:extLst>
              <a:ext uri="{FF2B5EF4-FFF2-40B4-BE49-F238E27FC236}">
                <a16:creationId xmlns:a16="http://schemas.microsoft.com/office/drawing/2014/main" id="{18060B5F-6B91-9142-9B3E-51C6D04A7F81}"/>
              </a:ext>
            </a:extLst>
          </p:cNvPr>
          <p:cNvPicPr>
            <a:picLocks noChangeAspect="1"/>
          </p:cNvPicPr>
          <p:nvPr/>
        </p:nvPicPr>
        <p:blipFill>
          <a:blip r:embed="rId2"/>
          <a:stretch>
            <a:fillRect/>
          </a:stretch>
        </p:blipFill>
        <p:spPr>
          <a:xfrm>
            <a:off x="3625850" y="609600"/>
            <a:ext cx="4940300" cy="6159500"/>
          </a:xfrm>
          <a:prstGeom prst="rect">
            <a:avLst/>
          </a:prstGeom>
        </p:spPr>
      </p:pic>
    </p:spTree>
    <p:extLst>
      <p:ext uri="{BB962C8B-B14F-4D97-AF65-F5344CB8AC3E}">
        <p14:creationId xmlns:p14="http://schemas.microsoft.com/office/powerpoint/2010/main" val="162843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B2D-ABDA-CA4A-8711-76288EC7F4A7}"/>
              </a:ext>
            </a:extLst>
          </p:cNvPr>
          <p:cNvSpPr>
            <a:spLocks noGrp="1"/>
          </p:cNvSpPr>
          <p:nvPr>
            <p:ph type="title"/>
          </p:nvPr>
        </p:nvSpPr>
        <p:spPr/>
        <p:txBody>
          <a:bodyPr/>
          <a:lstStyle/>
          <a:p>
            <a:r>
              <a:rPr lang="en-US" dirty="0"/>
              <a:t>Results</a:t>
            </a:r>
          </a:p>
        </p:txBody>
      </p:sp>
      <p:pic>
        <p:nvPicPr>
          <p:cNvPr id="7" name="Picture 6" descr="A screenshot of a cell phone&#10;&#10;Description automatically generated">
            <a:extLst>
              <a:ext uri="{FF2B5EF4-FFF2-40B4-BE49-F238E27FC236}">
                <a16:creationId xmlns:a16="http://schemas.microsoft.com/office/drawing/2014/main" id="{24A35F55-85E4-CB42-B191-AC030FA30A66}"/>
              </a:ext>
            </a:extLst>
          </p:cNvPr>
          <p:cNvPicPr>
            <a:picLocks noChangeAspect="1"/>
          </p:cNvPicPr>
          <p:nvPr/>
        </p:nvPicPr>
        <p:blipFill>
          <a:blip r:embed="rId2"/>
          <a:stretch>
            <a:fillRect/>
          </a:stretch>
        </p:blipFill>
        <p:spPr>
          <a:xfrm>
            <a:off x="1371600" y="2065867"/>
            <a:ext cx="9448800" cy="3276600"/>
          </a:xfrm>
          <a:prstGeom prst="rect">
            <a:avLst/>
          </a:prstGeom>
        </p:spPr>
      </p:pic>
    </p:spTree>
    <p:extLst>
      <p:ext uri="{BB962C8B-B14F-4D97-AF65-F5344CB8AC3E}">
        <p14:creationId xmlns:p14="http://schemas.microsoft.com/office/powerpoint/2010/main" val="415564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E24D-639D-6546-B6A5-2318DB15B646}"/>
              </a:ext>
            </a:extLst>
          </p:cNvPr>
          <p:cNvSpPr>
            <a:spLocks noGrp="1"/>
          </p:cNvSpPr>
          <p:nvPr>
            <p:ph type="title"/>
          </p:nvPr>
        </p:nvSpPr>
        <p:spPr>
          <a:xfrm>
            <a:off x="685801" y="609600"/>
            <a:ext cx="10131425" cy="1456267"/>
          </a:xfrm>
        </p:spPr>
        <p:txBody>
          <a:bodyPr/>
          <a:lstStyle/>
          <a:p>
            <a:r>
              <a:rPr lang="en-US"/>
              <a:t>Results</a:t>
            </a:r>
            <a:endParaRPr lang="en-US" dirty="0"/>
          </a:p>
        </p:txBody>
      </p:sp>
      <p:pic>
        <p:nvPicPr>
          <p:cNvPr id="6" name="Picture 5" descr="A screenshot of a cell phone&#10;&#10;Description automatically generated">
            <a:extLst>
              <a:ext uri="{FF2B5EF4-FFF2-40B4-BE49-F238E27FC236}">
                <a16:creationId xmlns:a16="http://schemas.microsoft.com/office/drawing/2014/main" id="{F552588F-33AF-1A45-A541-45EBFE61AA50}"/>
              </a:ext>
            </a:extLst>
          </p:cNvPr>
          <p:cNvPicPr>
            <a:picLocks noChangeAspect="1"/>
          </p:cNvPicPr>
          <p:nvPr/>
        </p:nvPicPr>
        <p:blipFill>
          <a:blip r:embed="rId2"/>
          <a:stretch>
            <a:fillRect/>
          </a:stretch>
        </p:blipFill>
        <p:spPr>
          <a:xfrm>
            <a:off x="2451100" y="2057400"/>
            <a:ext cx="7289800" cy="2743200"/>
          </a:xfrm>
          <a:prstGeom prst="rect">
            <a:avLst/>
          </a:prstGeom>
        </p:spPr>
      </p:pic>
    </p:spTree>
    <p:extLst>
      <p:ext uri="{BB962C8B-B14F-4D97-AF65-F5344CB8AC3E}">
        <p14:creationId xmlns:p14="http://schemas.microsoft.com/office/powerpoint/2010/main" val="394895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EEE1-3ACA-D346-B1D1-E25E77D57D34}"/>
              </a:ext>
            </a:extLst>
          </p:cNvPr>
          <p:cNvSpPr>
            <a:spLocks noGrp="1"/>
          </p:cNvSpPr>
          <p:nvPr>
            <p:ph type="title"/>
          </p:nvPr>
        </p:nvSpPr>
        <p:spPr/>
        <p:txBody>
          <a:bodyPr/>
          <a:lstStyle/>
          <a:p>
            <a:r>
              <a:rPr lang="en-US" dirty="0"/>
              <a:t>Results</a:t>
            </a:r>
          </a:p>
        </p:txBody>
      </p:sp>
      <p:pic>
        <p:nvPicPr>
          <p:cNvPr id="6" name="Picture 5" descr="A screenshot of a cell phone&#10;&#10;Description automatically generated">
            <a:extLst>
              <a:ext uri="{FF2B5EF4-FFF2-40B4-BE49-F238E27FC236}">
                <a16:creationId xmlns:a16="http://schemas.microsoft.com/office/drawing/2014/main" id="{498A40D0-107B-F649-A427-B87F374A8EB4}"/>
              </a:ext>
            </a:extLst>
          </p:cNvPr>
          <p:cNvPicPr>
            <a:picLocks noChangeAspect="1"/>
          </p:cNvPicPr>
          <p:nvPr/>
        </p:nvPicPr>
        <p:blipFill>
          <a:blip r:embed="rId2"/>
          <a:stretch>
            <a:fillRect/>
          </a:stretch>
        </p:blipFill>
        <p:spPr>
          <a:xfrm>
            <a:off x="2381250" y="2063750"/>
            <a:ext cx="7429500" cy="2730500"/>
          </a:xfrm>
          <a:prstGeom prst="rect">
            <a:avLst/>
          </a:prstGeom>
        </p:spPr>
      </p:pic>
    </p:spTree>
    <p:extLst>
      <p:ext uri="{BB962C8B-B14F-4D97-AF65-F5344CB8AC3E}">
        <p14:creationId xmlns:p14="http://schemas.microsoft.com/office/powerpoint/2010/main" val="144839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EBC3-1103-3840-B7A6-555536CE0862}"/>
              </a:ext>
            </a:extLst>
          </p:cNvPr>
          <p:cNvSpPr>
            <a:spLocks noGrp="1"/>
          </p:cNvSpPr>
          <p:nvPr>
            <p:ph type="title"/>
          </p:nvPr>
        </p:nvSpPr>
        <p:spPr/>
        <p:txBody>
          <a:bodyPr/>
          <a:lstStyle/>
          <a:p>
            <a:r>
              <a:rPr lang="en-US" dirty="0"/>
              <a:t>Results</a:t>
            </a:r>
          </a:p>
        </p:txBody>
      </p:sp>
      <p:pic>
        <p:nvPicPr>
          <p:cNvPr id="7" name="Picture 6" descr="A screenshot of a computer&#10;&#10;Description automatically generated">
            <a:extLst>
              <a:ext uri="{FF2B5EF4-FFF2-40B4-BE49-F238E27FC236}">
                <a16:creationId xmlns:a16="http://schemas.microsoft.com/office/drawing/2014/main" id="{74EDE501-969C-074A-A3BB-4FD3F4ECC27B}"/>
              </a:ext>
            </a:extLst>
          </p:cNvPr>
          <p:cNvPicPr>
            <a:picLocks noChangeAspect="1"/>
          </p:cNvPicPr>
          <p:nvPr/>
        </p:nvPicPr>
        <p:blipFill>
          <a:blip r:embed="rId2"/>
          <a:stretch>
            <a:fillRect/>
          </a:stretch>
        </p:blipFill>
        <p:spPr>
          <a:xfrm>
            <a:off x="1028700" y="2065867"/>
            <a:ext cx="10134600" cy="3657600"/>
          </a:xfrm>
          <a:prstGeom prst="rect">
            <a:avLst/>
          </a:prstGeom>
        </p:spPr>
      </p:pic>
    </p:spTree>
    <p:extLst>
      <p:ext uri="{BB962C8B-B14F-4D97-AF65-F5344CB8AC3E}">
        <p14:creationId xmlns:p14="http://schemas.microsoft.com/office/powerpoint/2010/main" val="381568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3045-5AF8-5149-80F7-FF4726E5A318}"/>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C177B902-AB14-D14B-BA5D-526DA54D8E12}"/>
              </a:ext>
            </a:extLst>
          </p:cNvPr>
          <p:cNvSpPr>
            <a:spLocks noGrp="1"/>
          </p:cNvSpPr>
          <p:nvPr>
            <p:ph idx="1"/>
          </p:nvPr>
        </p:nvSpPr>
        <p:spPr/>
        <p:txBody>
          <a:bodyPr anchor="t">
            <a:normAutofit/>
          </a:bodyPr>
          <a:lstStyle/>
          <a:p>
            <a:pPr marL="0" indent="0">
              <a:buNone/>
            </a:pPr>
            <a:endParaRPr lang="en-US" sz="2400" dirty="0"/>
          </a:p>
          <a:p>
            <a:r>
              <a:rPr lang="en-US" sz="2400" dirty="0"/>
              <a:t>To understand where and how planetary data users are finding planetary data</a:t>
            </a:r>
          </a:p>
          <a:p>
            <a:r>
              <a:rPr lang="en-US" sz="2400" dirty="0"/>
              <a:t>To find out what issues are preventing users from finding and using data in the ways they want</a:t>
            </a:r>
          </a:p>
        </p:txBody>
      </p:sp>
    </p:spTree>
    <p:extLst>
      <p:ext uri="{BB962C8B-B14F-4D97-AF65-F5344CB8AC3E}">
        <p14:creationId xmlns:p14="http://schemas.microsoft.com/office/powerpoint/2010/main" val="88583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CA33-E850-6F4C-9F72-2F7BB168433B}"/>
              </a:ext>
            </a:extLst>
          </p:cNvPr>
          <p:cNvSpPr>
            <a:spLocks noGrp="1"/>
          </p:cNvSpPr>
          <p:nvPr>
            <p:ph type="title"/>
          </p:nvPr>
        </p:nvSpPr>
        <p:spPr/>
        <p:txBody>
          <a:bodyPr/>
          <a:lstStyle/>
          <a:p>
            <a:r>
              <a:rPr lang="en-US" dirty="0"/>
              <a:t>Results</a:t>
            </a:r>
          </a:p>
        </p:txBody>
      </p:sp>
      <p:pic>
        <p:nvPicPr>
          <p:cNvPr id="6" name="Picture 5" descr="A screenshot of a cell phone&#10;&#10;Description automatically generated">
            <a:extLst>
              <a:ext uri="{FF2B5EF4-FFF2-40B4-BE49-F238E27FC236}">
                <a16:creationId xmlns:a16="http://schemas.microsoft.com/office/drawing/2014/main" id="{D89B41DE-F4F8-844C-BBA0-A2A235925CBF}"/>
              </a:ext>
            </a:extLst>
          </p:cNvPr>
          <p:cNvPicPr>
            <a:picLocks noChangeAspect="1"/>
          </p:cNvPicPr>
          <p:nvPr/>
        </p:nvPicPr>
        <p:blipFill>
          <a:blip r:embed="rId2"/>
          <a:stretch>
            <a:fillRect/>
          </a:stretch>
        </p:blipFill>
        <p:spPr>
          <a:xfrm>
            <a:off x="2362200" y="1761744"/>
            <a:ext cx="7467600" cy="4724400"/>
          </a:xfrm>
          <a:prstGeom prst="rect">
            <a:avLst/>
          </a:prstGeom>
        </p:spPr>
      </p:pic>
    </p:spTree>
    <p:extLst>
      <p:ext uri="{BB962C8B-B14F-4D97-AF65-F5344CB8AC3E}">
        <p14:creationId xmlns:p14="http://schemas.microsoft.com/office/powerpoint/2010/main" val="327494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CA33-E850-6F4C-9F72-2F7BB168433B}"/>
              </a:ext>
            </a:extLst>
          </p:cNvPr>
          <p:cNvSpPr>
            <a:spLocks noGrp="1"/>
          </p:cNvSpPr>
          <p:nvPr>
            <p:ph type="title"/>
          </p:nvPr>
        </p:nvSpPr>
        <p:spPr/>
        <p:txBody>
          <a:bodyPr/>
          <a:lstStyle/>
          <a:p>
            <a:r>
              <a:rPr lang="en-US" dirty="0"/>
              <a:t>Results</a:t>
            </a:r>
          </a:p>
        </p:txBody>
      </p:sp>
      <p:pic>
        <p:nvPicPr>
          <p:cNvPr id="6" name="Picture 5">
            <a:extLst>
              <a:ext uri="{FF2B5EF4-FFF2-40B4-BE49-F238E27FC236}">
                <a16:creationId xmlns:a16="http://schemas.microsoft.com/office/drawing/2014/main" id="{D89B41DE-F4F8-844C-BBA0-A2A235925CBF}"/>
              </a:ext>
            </a:extLst>
          </p:cNvPr>
          <p:cNvPicPr>
            <a:picLocks noChangeAspect="1"/>
          </p:cNvPicPr>
          <p:nvPr/>
        </p:nvPicPr>
        <p:blipFill>
          <a:blip r:embed="rId2"/>
          <a:srcRect/>
          <a:stretch/>
        </p:blipFill>
        <p:spPr>
          <a:xfrm>
            <a:off x="1374774" y="2065867"/>
            <a:ext cx="9743885" cy="3711956"/>
          </a:xfrm>
          <a:prstGeom prst="rect">
            <a:avLst/>
          </a:prstGeom>
        </p:spPr>
      </p:pic>
    </p:spTree>
    <p:extLst>
      <p:ext uri="{BB962C8B-B14F-4D97-AF65-F5344CB8AC3E}">
        <p14:creationId xmlns:p14="http://schemas.microsoft.com/office/powerpoint/2010/main" val="382620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CA33-E850-6F4C-9F72-2F7BB168433B}"/>
              </a:ext>
            </a:extLst>
          </p:cNvPr>
          <p:cNvSpPr>
            <a:spLocks noGrp="1"/>
          </p:cNvSpPr>
          <p:nvPr>
            <p:ph type="title"/>
          </p:nvPr>
        </p:nvSpPr>
        <p:spPr/>
        <p:txBody>
          <a:bodyPr/>
          <a:lstStyle/>
          <a:p>
            <a:r>
              <a:rPr lang="en-US" dirty="0"/>
              <a:t>Results</a:t>
            </a:r>
          </a:p>
        </p:txBody>
      </p:sp>
      <p:pic>
        <p:nvPicPr>
          <p:cNvPr id="6" name="Picture 5">
            <a:extLst>
              <a:ext uri="{FF2B5EF4-FFF2-40B4-BE49-F238E27FC236}">
                <a16:creationId xmlns:a16="http://schemas.microsoft.com/office/drawing/2014/main" id="{D89B41DE-F4F8-844C-BBA0-A2A235925CBF}"/>
              </a:ext>
            </a:extLst>
          </p:cNvPr>
          <p:cNvPicPr>
            <a:picLocks noChangeAspect="1"/>
          </p:cNvPicPr>
          <p:nvPr/>
        </p:nvPicPr>
        <p:blipFill>
          <a:blip r:embed="rId2"/>
          <a:srcRect/>
          <a:stretch/>
        </p:blipFill>
        <p:spPr>
          <a:xfrm>
            <a:off x="1509554" y="2065867"/>
            <a:ext cx="9474325" cy="3711956"/>
          </a:xfrm>
          <a:prstGeom prst="rect">
            <a:avLst/>
          </a:prstGeom>
        </p:spPr>
      </p:pic>
    </p:spTree>
    <p:extLst>
      <p:ext uri="{BB962C8B-B14F-4D97-AF65-F5344CB8AC3E}">
        <p14:creationId xmlns:p14="http://schemas.microsoft.com/office/powerpoint/2010/main" val="111553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CA33-E850-6F4C-9F72-2F7BB168433B}"/>
              </a:ext>
            </a:extLst>
          </p:cNvPr>
          <p:cNvSpPr>
            <a:spLocks noGrp="1"/>
          </p:cNvSpPr>
          <p:nvPr>
            <p:ph type="title"/>
          </p:nvPr>
        </p:nvSpPr>
        <p:spPr/>
        <p:txBody>
          <a:bodyPr/>
          <a:lstStyle/>
          <a:p>
            <a:r>
              <a:rPr lang="en-US" dirty="0"/>
              <a:t>Results</a:t>
            </a:r>
          </a:p>
        </p:txBody>
      </p:sp>
      <p:pic>
        <p:nvPicPr>
          <p:cNvPr id="6" name="Picture 5">
            <a:extLst>
              <a:ext uri="{FF2B5EF4-FFF2-40B4-BE49-F238E27FC236}">
                <a16:creationId xmlns:a16="http://schemas.microsoft.com/office/drawing/2014/main" id="{D89B41DE-F4F8-844C-BBA0-A2A235925CBF}"/>
              </a:ext>
            </a:extLst>
          </p:cNvPr>
          <p:cNvPicPr>
            <a:picLocks noChangeAspect="1"/>
          </p:cNvPicPr>
          <p:nvPr/>
        </p:nvPicPr>
        <p:blipFill>
          <a:blip r:embed="rId2"/>
          <a:srcRect/>
          <a:stretch/>
        </p:blipFill>
        <p:spPr>
          <a:xfrm>
            <a:off x="1509554" y="2234179"/>
            <a:ext cx="8986169" cy="3201421"/>
          </a:xfrm>
          <a:prstGeom prst="rect">
            <a:avLst/>
          </a:prstGeom>
        </p:spPr>
      </p:pic>
    </p:spTree>
    <p:extLst>
      <p:ext uri="{BB962C8B-B14F-4D97-AF65-F5344CB8AC3E}">
        <p14:creationId xmlns:p14="http://schemas.microsoft.com/office/powerpoint/2010/main" val="217572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22F9-A6BD-E742-ABFA-24C99C27CD2C}"/>
              </a:ext>
            </a:extLst>
          </p:cNvPr>
          <p:cNvSpPr>
            <a:spLocks noGrp="1"/>
          </p:cNvSpPr>
          <p:nvPr>
            <p:ph type="title"/>
          </p:nvPr>
        </p:nvSpPr>
        <p:spPr/>
        <p:txBody>
          <a:bodyPr/>
          <a:lstStyle/>
          <a:p>
            <a:r>
              <a:rPr lang="en-US" dirty="0"/>
              <a:t>Results – general feedback</a:t>
            </a:r>
          </a:p>
        </p:txBody>
      </p:sp>
      <p:sp>
        <p:nvSpPr>
          <p:cNvPr id="3" name="Content Placeholder 2">
            <a:extLst>
              <a:ext uri="{FF2B5EF4-FFF2-40B4-BE49-F238E27FC236}">
                <a16:creationId xmlns:a16="http://schemas.microsoft.com/office/drawing/2014/main" id="{64A5463E-7405-DC4C-B7D2-5C116AA3C8BA}"/>
              </a:ext>
            </a:extLst>
          </p:cNvPr>
          <p:cNvSpPr>
            <a:spLocks noGrp="1"/>
          </p:cNvSpPr>
          <p:nvPr>
            <p:ph idx="1"/>
          </p:nvPr>
        </p:nvSpPr>
        <p:spPr>
          <a:xfrm>
            <a:off x="685801" y="2142067"/>
            <a:ext cx="10131425" cy="4197773"/>
          </a:xfrm>
        </p:spPr>
        <p:txBody>
          <a:bodyPr anchor="t">
            <a:noAutofit/>
          </a:bodyPr>
          <a:lstStyle/>
          <a:p>
            <a:r>
              <a:rPr lang="en-US" sz="2400" dirty="0"/>
              <a:t>“First, </a:t>
            </a:r>
            <a:r>
              <a:rPr lang="en-US" sz="2400" b="1" dirty="0"/>
              <a:t>the data is not usually well registered to other data</a:t>
            </a:r>
            <a:r>
              <a:rPr lang="en-US" sz="2400" dirty="0"/>
              <a:t>, i.e. it is not controlled to a known reference system or frame at a known level of accuracy (i.e. it is not photogrammetrically, </a:t>
            </a:r>
            <a:r>
              <a:rPr lang="en-US" sz="2400" dirty="0" err="1"/>
              <a:t>radargrametrically</a:t>
            </a:r>
            <a:r>
              <a:rPr lang="en-US" sz="2400" dirty="0"/>
              <a:t>, or altimetrically controlled).  This makes it hard to locate and hard to use with other data (even in the same dataset).  Second, </a:t>
            </a:r>
            <a:r>
              <a:rPr lang="en-US" sz="2400" b="1" dirty="0"/>
              <a:t>it is difficult to access multiple datasets at the same place.</a:t>
            </a:r>
            <a:r>
              <a:rPr lang="en-US" sz="2400" dirty="0"/>
              <a:t>  E.g. I was thinking in my replies above of looking for Phobos data, which exists over many missions and instruments, and there is no one source to collect such data (images, metadata, exterior orientation (SPICE) data, etc.). “</a:t>
            </a:r>
          </a:p>
          <a:p>
            <a:endParaRPr lang="en-US" sz="2400" dirty="0"/>
          </a:p>
        </p:txBody>
      </p:sp>
    </p:spTree>
    <p:extLst>
      <p:ext uri="{BB962C8B-B14F-4D97-AF65-F5344CB8AC3E}">
        <p14:creationId xmlns:p14="http://schemas.microsoft.com/office/powerpoint/2010/main" val="2683426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22F9-A6BD-E742-ABFA-24C99C27CD2C}"/>
              </a:ext>
            </a:extLst>
          </p:cNvPr>
          <p:cNvSpPr>
            <a:spLocks noGrp="1"/>
          </p:cNvSpPr>
          <p:nvPr>
            <p:ph type="title"/>
          </p:nvPr>
        </p:nvSpPr>
        <p:spPr/>
        <p:txBody>
          <a:bodyPr/>
          <a:lstStyle/>
          <a:p>
            <a:r>
              <a:rPr lang="en-US" dirty="0"/>
              <a:t>Results – general feedback</a:t>
            </a:r>
          </a:p>
        </p:txBody>
      </p:sp>
      <p:sp>
        <p:nvSpPr>
          <p:cNvPr id="3" name="Content Placeholder 2">
            <a:extLst>
              <a:ext uri="{FF2B5EF4-FFF2-40B4-BE49-F238E27FC236}">
                <a16:creationId xmlns:a16="http://schemas.microsoft.com/office/drawing/2014/main" id="{64A5463E-7405-DC4C-B7D2-5C116AA3C8BA}"/>
              </a:ext>
            </a:extLst>
          </p:cNvPr>
          <p:cNvSpPr>
            <a:spLocks noGrp="1"/>
          </p:cNvSpPr>
          <p:nvPr>
            <p:ph idx="1"/>
          </p:nvPr>
        </p:nvSpPr>
        <p:spPr>
          <a:xfrm>
            <a:off x="685801" y="2142067"/>
            <a:ext cx="10131425" cy="4587917"/>
          </a:xfrm>
        </p:spPr>
        <p:txBody>
          <a:bodyPr anchor="t">
            <a:noAutofit/>
          </a:bodyPr>
          <a:lstStyle/>
          <a:p>
            <a:r>
              <a:rPr lang="en-US" sz="2400" dirty="0"/>
              <a:t>“Unlike the PDS or equivalent archives, </a:t>
            </a:r>
            <a:r>
              <a:rPr lang="en-US" sz="2400" b="1" dirty="0"/>
              <a:t>models and telescope data have no community-wide standard</a:t>
            </a:r>
            <a:r>
              <a:rPr lang="en-US" sz="2400" dirty="0"/>
              <a:t>. Yet, </a:t>
            </a:r>
            <a:r>
              <a:rPr lang="en-US" sz="2400" b="1" dirty="0"/>
              <a:t>making the "public" via the PDS is always a necessary part of the NASA funding </a:t>
            </a:r>
            <a:r>
              <a:rPr lang="en-US" sz="2400" dirty="0"/>
              <a:t>for planetary scientists. The time and effort overhead involved with PDS submission and review is not always justified for small projects without a wide user base, and </a:t>
            </a:r>
            <a:r>
              <a:rPr lang="en-US" sz="2400" b="1" dirty="0"/>
              <a:t>so it's rarely done</a:t>
            </a:r>
            <a:r>
              <a:rPr lang="en-US" sz="2400" dirty="0"/>
              <a:t>.“</a:t>
            </a:r>
          </a:p>
          <a:p>
            <a:r>
              <a:rPr lang="en-US" sz="2400" dirty="0"/>
              <a:t>“</a:t>
            </a:r>
            <a:r>
              <a:rPr lang="en-US" sz="2400" b="1" dirty="0"/>
              <a:t>Not all missions are well supported for processing in USGS tools and not all data was made available in a GIS-ready state</a:t>
            </a:r>
            <a:r>
              <a:rPr lang="en-US" sz="2400" dirty="0"/>
              <a:t>. Cassini SAR data using Oblique Cylindrical project was hard to use in any mapping application.”</a:t>
            </a:r>
          </a:p>
          <a:p>
            <a:r>
              <a:rPr lang="en-US" sz="2400" dirty="0"/>
              <a:t>Several comments about how data in PDS are not always easy to find or use in their current state</a:t>
            </a:r>
          </a:p>
          <a:p>
            <a:r>
              <a:rPr lang="en-US" sz="2400" dirty="0"/>
              <a:t>“Need greater use of World Coordinate System in planetary images”</a:t>
            </a:r>
          </a:p>
        </p:txBody>
      </p:sp>
    </p:spTree>
    <p:extLst>
      <p:ext uri="{BB962C8B-B14F-4D97-AF65-F5344CB8AC3E}">
        <p14:creationId xmlns:p14="http://schemas.microsoft.com/office/powerpoint/2010/main" val="296415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22F9-A6BD-E742-ABFA-24C99C27CD2C}"/>
              </a:ext>
            </a:extLst>
          </p:cNvPr>
          <p:cNvSpPr>
            <a:spLocks noGrp="1"/>
          </p:cNvSpPr>
          <p:nvPr>
            <p:ph type="title"/>
          </p:nvPr>
        </p:nvSpPr>
        <p:spPr/>
        <p:txBody>
          <a:bodyPr/>
          <a:lstStyle/>
          <a:p>
            <a:r>
              <a:rPr lang="en-US" dirty="0"/>
              <a:t>Results – general feedback</a:t>
            </a:r>
          </a:p>
        </p:txBody>
      </p:sp>
      <p:sp>
        <p:nvSpPr>
          <p:cNvPr id="3" name="Content Placeholder 2">
            <a:extLst>
              <a:ext uri="{FF2B5EF4-FFF2-40B4-BE49-F238E27FC236}">
                <a16:creationId xmlns:a16="http://schemas.microsoft.com/office/drawing/2014/main" id="{64A5463E-7405-DC4C-B7D2-5C116AA3C8BA}"/>
              </a:ext>
            </a:extLst>
          </p:cNvPr>
          <p:cNvSpPr>
            <a:spLocks noGrp="1"/>
          </p:cNvSpPr>
          <p:nvPr>
            <p:ph idx="1"/>
          </p:nvPr>
        </p:nvSpPr>
        <p:spPr>
          <a:xfrm>
            <a:off x="685801" y="2142067"/>
            <a:ext cx="10131425" cy="4392845"/>
          </a:xfrm>
        </p:spPr>
        <p:txBody>
          <a:bodyPr anchor="t">
            <a:noAutofit/>
          </a:bodyPr>
          <a:lstStyle/>
          <a:p>
            <a:r>
              <a:rPr lang="en-US" sz="2200" dirty="0"/>
              <a:t>“I prefer to work with higher-order data products that are georeferenced, over data in the PDS or PSA.”</a:t>
            </a:r>
          </a:p>
          <a:p>
            <a:r>
              <a:rPr lang="en-US" sz="2200" dirty="0"/>
              <a:t>“The ROSETTA data archive, both on the ESA and PDS sites, is very complicated to use without a lot of hands-on exploring. No easy way to search for data on a given feature, for instance.”</a:t>
            </a:r>
          </a:p>
          <a:p>
            <a:r>
              <a:rPr lang="en-US" sz="2200" dirty="0"/>
              <a:t>“If I didn't have a good advisor, none of this would've been accessible or able to be processed without advanced computer science knowledge and my answers to this survey would've been very different”</a:t>
            </a:r>
          </a:p>
          <a:p>
            <a:r>
              <a:rPr lang="en-US" sz="2200" dirty="0"/>
              <a:t>“I really like the USGS processing feature, but unfortunately, they do not have all the data sets available on their site. On PDS it is sometimes difficult to match the available data with those published by the groups that produced the data.”</a:t>
            </a:r>
          </a:p>
        </p:txBody>
      </p:sp>
    </p:spTree>
    <p:extLst>
      <p:ext uri="{BB962C8B-B14F-4D97-AF65-F5344CB8AC3E}">
        <p14:creationId xmlns:p14="http://schemas.microsoft.com/office/powerpoint/2010/main" val="1631699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22F9-A6BD-E742-ABFA-24C99C27CD2C}"/>
              </a:ext>
            </a:extLst>
          </p:cNvPr>
          <p:cNvSpPr>
            <a:spLocks noGrp="1"/>
          </p:cNvSpPr>
          <p:nvPr>
            <p:ph type="title"/>
          </p:nvPr>
        </p:nvSpPr>
        <p:spPr/>
        <p:txBody>
          <a:bodyPr/>
          <a:lstStyle/>
          <a:p>
            <a:r>
              <a:rPr lang="en-US" dirty="0"/>
              <a:t>Results – general feedback</a:t>
            </a:r>
          </a:p>
        </p:txBody>
      </p:sp>
      <p:sp>
        <p:nvSpPr>
          <p:cNvPr id="3" name="Content Placeholder 2">
            <a:extLst>
              <a:ext uri="{FF2B5EF4-FFF2-40B4-BE49-F238E27FC236}">
                <a16:creationId xmlns:a16="http://schemas.microsoft.com/office/drawing/2014/main" id="{64A5463E-7405-DC4C-B7D2-5C116AA3C8BA}"/>
              </a:ext>
            </a:extLst>
          </p:cNvPr>
          <p:cNvSpPr>
            <a:spLocks noGrp="1"/>
          </p:cNvSpPr>
          <p:nvPr>
            <p:ph idx="1"/>
          </p:nvPr>
        </p:nvSpPr>
        <p:spPr>
          <a:xfrm>
            <a:off x="685801" y="2142067"/>
            <a:ext cx="10131425" cy="4392845"/>
          </a:xfrm>
        </p:spPr>
        <p:txBody>
          <a:bodyPr anchor="t">
            <a:noAutofit/>
          </a:bodyPr>
          <a:lstStyle/>
          <a:p>
            <a:r>
              <a:rPr lang="en-US" sz="2200" dirty="0"/>
              <a:t>“The USGS's ISIS3 software barely works on any ROSETTA data.”</a:t>
            </a:r>
          </a:p>
          <a:p>
            <a:r>
              <a:rPr lang="en-US" sz="2200" dirty="0"/>
              <a:t>“ISIS processing is difficult to learn and published guidance is insufficient. I had to contact a member of the instrument team for help”</a:t>
            </a:r>
          </a:p>
          <a:p>
            <a:r>
              <a:rPr lang="en-US" sz="2200" dirty="0"/>
              <a:t>“Resorted to JMARS to interactively render footprints in place (essential functionality!)”</a:t>
            </a:r>
          </a:p>
        </p:txBody>
      </p:sp>
    </p:spTree>
    <p:extLst>
      <p:ext uri="{BB962C8B-B14F-4D97-AF65-F5344CB8AC3E}">
        <p14:creationId xmlns:p14="http://schemas.microsoft.com/office/powerpoint/2010/main" val="168290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01F8-067C-384A-B6F5-615A857FCC81}"/>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05309B54-ADED-D14B-A2A1-DDC0E60FDB3E}"/>
              </a:ext>
            </a:extLst>
          </p:cNvPr>
          <p:cNvSpPr>
            <a:spLocks noGrp="1"/>
          </p:cNvSpPr>
          <p:nvPr>
            <p:ph idx="1"/>
          </p:nvPr>
        </p:nvSpPr>
        <p:spPr/>
        <p:txBody>
          <a:bodyPr anchor="t">
            <a:normAutofit/>
          </a:bodyPr>
          <a:lstStyle/>
          <a:p>
            <a:r>
              <a:rPr lang="en-US" sz="2400" dirty="0"/>
              <a:t>Finish analyzing and publish results</a:t>
            </a:r>
          </a:p>
          <a:p>
            <a:r>
              <a:rPr lang="en-US" sz="2400" dirty="0"/>
              <a:t>However…</a:t>
            </a:r>
          </a:p>
          <a:p>
            <a:r>
              <a:rPr lang="en-US" sz="2400" dirty="0"/>
              <a:t>This project currently has no funding</a:t>
            </a:r>
          </a:p>
          <a:p>
            <a:r>
              <a:rPr lang="en-US" sz="2400" dirty="0"/>
              <a:t>Would like to make question set more applicable to the ways people use planetary data</a:t>
            </a:r>
          </a:p>
          <a:p>
            <a:r>
              <a:rPr lang="en-US" sz="2400" dirty="0"/>
              <a:t>Would like to make dataset able to be openly distributed</a:t>
            </a:r>
          </a:p>
        </p:txBody>
      </p:sp>
    </p:spTree>
    <p:extLst>
      <p:ext uri="{BB962C8B-B14F-4D97-AF65-F5344CB8AC3E}">
        <p14:creationId xmlns:p14="http://schemas.microsoft.com/office/powerpoint/2010/main" val="178300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01F8-067C-384A-B6F5-615A857FCC81}"/>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05309B54-ADED-D14B-A2A1-DDC0E60FDB3E}"/>
              </a:ext>
            </a:extLst>
          </p:cNvPr>
          <p:cNvSpPr>
            <a:spLocks noGrp="1"/>
          </p:cNvSpPr>
          <p:nvPr>
            <p:ph idx="1"/>
          </p:nvPr>
        </p:nvSpPr>
        <p:spPr/>
        <p:txBody>
          <a:bodyPr anchor="t">
            <a:normAutofit/>
          </a:bodyPr>
          <a:lstStyle/>
          <a:p>
            <a:r>
              <a:rPr lang="en-US" sz="2400" dirty="0"/>
              <a:t>Why do users choose to look for data in particular places?</a:t>
            </a:r>
          </a:p>
          <a:p>
            <a:r>
              <a:rPr lang="en-US" sz="2400" dirty="0"/>
              <a:t>What are the specific issues preventing users from looking for or accessing data where they want?</a:t>
            </a:r>
          </a:p>
          <a:p>
            <a:r>
              <a:rPr lang="en-US" sz="2400" dirty="0"/>
              <a:t>Are there issues preventing users from using specific datasets they would like to and what are they?</a:t>
            </a:r>
          </a:p>
        </p:txBody>
      </p:sp>
    </p:spTree>
    <p:extLst>
      <p:ext uri="{BB962C8B-B14F-4D97-AF65-F5344CB8AC3E}">
        <p14:creationId xmlns:p14="http://schemas.microsoft.com/office/powerpoint/2010/main" val="250455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4138-109B-0D45-9071-37F7994DEF74}"/>
              </a:ext>
            </a:extLst>
          </p:cNvPr>
          <p:cNvSpPr>
            <a:spLocks noGrp="1"/>
          </p:cNvSpPr>
          <p:nvPr>
            <p:ph type="title"/>
          </p:nvPr>
        </p:nvSpPr>
        <p:spPr/>
        <p:txBody>
          <a:bodyPr/>
          <a:lstStyle/>
          <a:p>
            <a:r>
              <a:rPr lang="en-US" dirty="0"/>
              <a:t>Background: planetary data</a:t>
            </a:r>
          </a:p>
        </p:txBody>
      </p:sp>
      <p:sp>
        <p:nvSpPr>
          <p:cNvPr id="3" name="Content Placeholder 2">
            <a:extLst>
              <a:ext uri="{FF2B5EF4-FFF2-40B4-BE49-F238E27FC236}">
                <a16:creationId xmlns:a16="http://schemas.microsoft.com/office/drawing/2014/main" id="{5E5E5C1C-9D39-7042-9C8C-647F471C5D14}"/>
              </a:ext>
            </a:extLst>
          </p:cNvPr>
          <p:cNvSpPr>
            <a:spLocks noGrp="1"/>
          </p:cNvSpPr>
          <p:nvPr>
            <p:ph idx="1"/>
          </p:nvPr>
        </p:nvSpPr>
        <p:spPr/>
        <p:txBody>
          <a:bodyPr/>
          <a:lstStyle/>
          <a:p>
            <a:r>
              <a:rPr lang="en-US" dirty="0"/>
              <a:t>Many different missions</a:t>
            </a:r>
          </a:p>
          <a:p>
            <a:r>
              <a:rPr lang="en-US" dirty="0"/>
              <a:t>Many different instruments</a:t>
            </a:r>
          </a:p>
          <a:p>
            <a:r>
              <a:rPr lang="en-US" dirty="0"/>
              <a:t>Many different space agencies and institutions</a:t>
            </a:r>
          </a:p>
          <a:p>
            <a:r>
              <a:rPr lang="en-US" dirty="0"/>
              <a:t>Many different search tools</a:t>
            </a:r>
          </a:p>
          <a:p>
            <a:endParaRPr lang="en-US" dirty="0"/>
          </a:p>
        </p:txBody>
      </p:sp>
    </p:spTree>
    <p:extLst>
      <p:ext uri="{BB962C8B-B14F-4D97-AF65-F5344CB8AC3E}">
        <p14:creationId xmlns:p14="http://schemas.microsoft.com/office/powerpoint/2010/main" val="75370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865-AFF7-9746-93AC-9A380C9AF6BA}"/>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16511591-2142-A14B-A5E1-B3FA3EF9A08F}"/>
              </a:ext>
            </a:extLst>
          </p:cNvPr>
          <p:cNvSpPr>
            <a:spLocks noGrp="1"/>
          </p:cNvSpPr>
          <p:nvPr>
            <p:ph idx="1"/>
          </p:nvPr>
        </p:nvSpPr>
        <p:spPr/>
        <p:txBody>
          <a:bodyPr anchor="t"/>
          <a:lstStyle/>
          <a:p>
            <a:pPr marL="0" indent="0" algn="ctr">
              <a:buNone/>
            </a:pPr>
            <a:endParaRPr lang="en-US" dirty="0"/>
          </a:p>
          <a:p>
            <a:pPr marL="0" indent="0" algn="ctr">
              <a:buNone/>
            </a:pPr>
            <a:r>
              <a:rPr lang="en-US" sz="2800" dirty="0"/>
              <a:t>If you are interested in knowing more, send me an e-mail or find me on Twitter</a:t>
            </a:r>
          </a:p>
          <a:p>
            <a:pPr marL="0" indent="0" algn="ctr">
              <a:buNone/>
            </a:pPr>
            <a:r>
              <a:rPr lang="en-US" sz="3200" dirty="0"/>
              <a:t>rborden4@vols.utk.edu</a:t>
            </a:r>
          </a:p>
          <a:p>
            <a:pPr marL="0" indent="0" algn="ctr">
              <a:buNone/>
            </a:pPr>
            <a:r>
              <a:rPr lang="en-US" sz="3200" dirty="0"/>
              <a:t>@rborden16</a:t>
            </a:r>
          </a:p>
        </p:txBody>
      </p:sp>
    </p:spTree>
    <p:extLst>
      <p:ext uri="{BB962C8B-B14F-4D97-AF65-F5344CB8AC3E}">
        <p14:creationId xmlns:p14="http://schemas.microsoft.com/office/powerpoint/2010/main" val="401547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2D84-B7BA-F048-8AF5-2BB1FB3B2241}"/>
              </a:ext>
            </a:extLst>
          </p:cNvPr>
          <p:cNvSpPr>
            <a:spLocks noGrp="1"/>
          </p:cNvSpPr>
          <p:nvPr>
            <p:ph type="title"/>
          </p:nvPr>
        </p:nvSpPr>
        <p:spPr/>
        <p:txBody>
          <a:bodyPr/>
          <a:lstStyle/>
          <a:p>
            <a:r>
              <a:rPr lang="en-US" dirty="0"/>
              <a:t>Background: finding planetary data</a:t>
            </a:r>
          </a:p>
        </p:txBody>
      </p:sp>
      <p:pic>
        <p:nvPicPr>
          <p:cNvPr id="5" name="Content Placeholder 4">
            <a:extLst>
              <a:ext uri="{FF2B5EF4-FFF2-40B4-BE49-F238E27FC236}">
                <a16:creationId xmlns:a16="http://schemas.microsoft.com/office/drawing/2014/main" id="{F7D4D75D-25CA-9A4B-87AA-F65A9F396AAC}"/>
              </a:ext>
            </a:extLst>
          </p:cNvPr>
          <p:cNvPicPr>
            <a:picLocks noGrp="1" noChangeAspect="1"/>
          </p:cNvPicPr>
          <p:nvPr>
            <p:ph idx="1"/>
          </p:nvPr>
        </p:nvPicPr>
        <p:blipFill>
          <a:blip r:embed="rId2"/>
          <a:stretch>
            <a:fillRect/>
          </a:stretch>
        </p:blipFill>
        <p:spPr>
          <a:xfrm>
            <a:off x="685801" y="1684338"/>
            <a:ext cx="9804399" cy="4913600"/>
          </a:xfrm>
        </p:spPr>
      </p:pic>
    </p:spTree>
    <p:extLst>
      <p:ext uri="{BB962C8B-B14F-4D97-AF65-F5344CB8AC3E}">
        <p14:creationId xmlns:p14="http://schemas.microsoft.com/office/powerpoint/2010/main" val="320617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2D84-B7BA-F048-8AF5-2BB1FB3B2241}"/>
              </a:ext>
            </a:extLst>
          </p:cNvPr>
          <p:cNvSpPr>
            <a:spLocks noGrp="1"/>
          </p:cNvSpPr>
          <p:nvPr>
            <p:ph type="title"/>
          </p:nvPr>
        </p:nvSpPr>
        <p:spPr/>
        <p:txBody>
          <a:bodyPr/>
          <a:lstStyle/>
          <a:p>
            <a:r>
              <a:rPr lang="en-US" dirty="0"/>
              <a:t>Background: finding planetary data</a:t>
            </a:r>
          </a:p>
        </p:txBody>
      </p:sp>
      <p:pic>
        <p:nvPicPr>
          <p:cNvPr id="5" name="Content Placeholder 4">
            <a:extLst>
              <a:ext uri="{FF2B5EF4-FFF2-40B4-BE49-F238E27FC236}">
                <a16:creationId xmlns:a16="http://schemas.microsoft.com/office/drawing/2014/main" id="{F7D4D75D-25CA-9A4B-87AA-F65A9F396AAC}"/>
              </a:ext>
            </a:extLst>
          </p:cNvPr>
          <p:cNvPicPr>
            <a:picLocks noGrp="1" noChangeAspect="1"/>
          </p:cNvPicPr>
          <p:nvPr>
            <p:ph idx="1"/>
          </p:nvPr>
        </p:nvPicPr>
        <p:blipFill>
          <a:blip r:embed="rId2"/>
          <a:srcRect/>
          <a:stretch/>
        </p:blipFill>
        <p:spPr>
          <a:xfrm>
            <a:off x="2362749" y="1684338"/>
            <a:ext cx="6450502" cy="4913600"/>
          </a:xfrm>
        </p:spPr>
      </p:pic>
    </p:spTree>
    <p:extLst>
      <p:ext uri="{BB962C8B-B14F-4D97-AF65-F5344CB8AC3E}">
        <p14:creationId xmlns:p14="http://schemas.microsoft.com/office/powerpoint/2010/main" val="386805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2D84-B7BA-F048-8AF5-2BB1FB3B2241}"/>
              </a:ext>
            </a:extLst>
          </p:cNvPr>
          <p:cNvSpPr>
            <a:spLocks noGrp="1"/>
          </p:cNvSpPr>
          <p:nvPr>
            <p:ph type="title"/>
          </p:nvPr>
        </p:nvSpPr>
        <p:spPr/>
        <p:txBody>
          <a:bodyPr/>
          <a:lstStyle/>
          <a:p>
            <a:r>
              <a:rPr lang="en-US" dirty="0"/>
              <a:t>Background: finding planetary data</a:t>
            </a:r>
          </a:p>
        </p:txBody>
      </p:sp>
      <p:pic>
        <p:nvPicPr>
          <p:cNvPr id="5" name="Content Placeholder 4">
            <a:extLst>
              <a:ext uri="{FF2B5EF4-FFF2-40B4-BE49-F238E27FC236}">
                <a16:creationId xmlns:a16="http://schemas.microsoft.com/office/drawing/2014/main" id="{F7D4D75D-25CA-9A4B-87AA-F65A9F396AAC}"/>
              </a:ext>
            </a:extLst>
          </p:cNvPr>
          <p:cNvPicPr>
            <a:picLocks noGrp="1" noChangeAspect="1"/>
          </p:cNvPicPr>
          <p:nvPr>
            <p:ph idx="1"/>
          </p:nvPr>
        </p:nvPicPr>
        <p:blipFill>
          <a:blip r:embed="rId2"/>
          <a:srcRect/>
          <a:stretch/>
        </p:blipFill>
        <p:spPr>
          <a:xfrm>
            <a:off x="1867448" y="1724224"/>
            <a:ext cx="8991739" cy="4752776"/>
          </a:xfrm>
        </p:spPr>
      </p:pic>
    </p:spTree>
    <p:extLst>
      <p:ext uri="{BB962C8B-B14F-4D97-AF65-F5344CB8AC3E}">
        <p14:creationId xmlns:p14="http://schemas.microsoft.com/office/powerpoint/2010/main" val="2573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2D84-B7BA-F048-8AF5-2BB1FB3B2241}"/>
              </a:ext>
            </a:extLst>
          </p:cNvPr>
          <p:cNvSpPr>
            <a:spLocks noGrp="1"/>
          </p:cNvSpPr>
          <p:nvPr>
            <p:ph type="title"/>
          </p:nvPr>
        </p:nvSpPr>
        <p:spPr/>
        <p:txBody>
          <a:bodyPr/>
          <a:lstStyle/>
          <a:p>
            <a:r>
              <a:rPr lang="en-US" dirty="0"/>
              <a:t>Background: finding planetary data</a:t>
            </a:r>
          </a:p>
        </p:txBody>
      </p:sp>
      <p:pic>
        <p:nvPicPr>
          <p:cNvPr id="5" name="Content Placeholder 4">
            <a:extLst>
              <a:ext uri="{FF2B5EF4-FFF2-40B4-BE49-F238E27FC236}">
                <a16:creationId xmlns:a16="http://schemas.microsoft.com/office/drawing/2014/main" id="{F7D4D75D-25CA-9A4B-87AA-F65A9F396AAC}"/>
              </a:ext>
            </a:extLst>
          </p:cNvPr>
          <p:cNvPicPr>
            <a:picLocks noGrp="1" noChangeAspect="1"/>
          </p:cNvPicPr>
          <p:nvPr>
            <p:ph idx="1"/>
          </p:nvPr>
        </p:nvPicPr>
        <p:blipFill>
          <a:blip r:embed="rId2"/>
          <a:srcRect/>
          <a:stretch/>
        </p:blipFill>
        <p:spPr>
          <a:xfrm>
            <a:off x="1374773" y="1748000"/>
            <a:ext cx="8634697" cy="4500399"/>
          </a:xfrm>
        </p:spPr>
      </p:pic>
    </p:spTree>
    <p:extLst>
      <p:ext uri="{BB962C8B-B14F-4D97-AF65-F5344CB8AC3E}">
        <p14:creationId xmlns:p14="http://schemas.microsoft.com/office/powerpoint/2010/main" val="357307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2D84-B7BA-F048-8AF5-2BB1FB3B2241}"/>
              </a:ext>
            </a:extLst>
          </p:cNvPr>
          <p:cNvSpPr>
            <a:spLocks noGrp="1"/>
          </p:cNvSpPr>
          <p:nvPr>
            <p:ph type="title"/>
          </p:nvPr>
        </p:nvSpPr>
        <p:spPr/>
        <p:txBody>
          <a:bodyPr/>
          <a:lstStyle/>
          <a:p>
            <a:r>
              <a:rPr lang="en-US" dirty="0"/>
              <a:t>Background: finding planetary data</a:t>
            </a:r>
          </a:p>
        </p:txBody>
      </p:sp>
      <p:pic>
        <p:nvPicPr>
          <p:cNvPr id="5" name="Content Placeholder 4">
            <a:extLst>
              <a:ext uri="{FF2B5EF4-FFF2-40B4-BE49-F238E27FC236}">
                <a16:creationId xmlns:a16="http://schemas.microsoft.com/office/drawing/2014/main" id="{F7D4D75D-25CA-9A4B-87AA-F65A9F396AAC}"/>
              </a:ext>
            </a:extLst>
          </p:cNvPr>
          <p:cNvPicPr>
            <a:picLocks noGrp="1" noChangeAspect="1"/>
          </p:cNvPicPr>
          <p:nvPr>
            <p:ph idx="1"/>
          </p:nvPr>
        </p:nvPicPr>
        <p:blipFill>
          <a:blip r:embed="rId2"/>
          <a:srcRect/>
          <a:stretch/>
        </p:blipFill>
        <p:spPr>
          <a:xfrm>
            <a:off x="888834" y="1909795"/>
            <a:ext cx="10414332" cy="4338605"/>
          </a:xfrm>
        </p:spPr>
      </p:pic>
    </p:spTree>
    <p:extLst>
      <p:ext uri="{BB962C8B-B14F-4D97-AF65-F5344CB8AC3E}">
        <p14:creationId xmlns:p14="http://schemas.microsoft.com/office/powerpoint/2010/main" val="363952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9FC6-C45F-2D42-9F2B-792225200BC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6E711F82-91BE-5B42-96FD-340F8A8F74F2}"/>
              </a:ext>
            </a:extLst>
          </p:cNvPr>
          <p:cNvSpPr>
            <a:spLocks noGrp="1"/>
          </p:cNvSpPr>
          <p:nvPr>
            <p:ph idx="1"/>
          </p:nvPr>
        </p:nvSpPr>
        <p:spPr/>
        <p:txBody>
          <a:bodyPr anchor="t">
            <a:normAutofit/>
          </a:bodyPr>
          <a:lstStyle/>
          <a:p>
            <a:r>
              <a:rPr lang="en-US" sz="2400" dirty="0"/>
              <a:t>Online survey with 26 questions</a:t>
            </a:r>
          </a:p>
          <a:p>
            <a:r>
              <a:rPr lang="en-US" sz="2400" dirty="0"/>
              <a:t>Based on a set of questions used for recent interviews of scientists working with data</a:t>
            </a:r>
          </a:p>
          <a:p>
            <a:r>
              <a:rPr lang="en-US" sz="2400" dirty="0"/>
              <a:t>Survey on QuestionPro</a:t>
            </a:r>
          </a:p>
          <a:p>
            <a:r>
              <a:rPr lang="en-US" sz="2400" dirty="0"/>
              <a:t>Promoted in LPI Planetary News, Planetary Exploration Newsletter, Young Scientists for Planetary Exploration Facebook group, and Twitter</a:t>
            </a:r>
          </a:p>
          <a:p>
            <a:r>
              <a:rPr lang="en-US" sz="2400" dirty="0"/>
              <a:t>Open for 2 months, received 63 responses</a:t>
            </a:r>
          </a:p>
        </p:txBody>
      </p:sp>
    </p:spTree>
    <p:extLst>
      <p:ext uri="{BB962C8B-B14F-4D97-AF65-F5344CB8AC3E}">
        <p14:creationId xmlns:p14="http://schemas.microsoft.com/office/powerpoint/2010/main" val="3254972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10073</TotalTime>
  <Words>784</Words>
  <Application>Microsoft Macintosh PowerPoint</Application>
  <PresentationFormat>Widescreen</PresentationFormat>
  <Paragraphs>70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Celestial</vt:lpstr>
      <vt:lpstr>Planetary data survey: ASSESSING PLANETARY DATA ACCESS AND USE</vt:lpstr>
      <vt:lpstr>Motivation</vt:lpstr>
      <vt:lpstr>Background: planetary data</vt:lpstr>
      <vt:lpstr>Background: finding planetary data</vt:lpstr>
      <vt:lpstr>Background: finding planetary data</vt:lpstr>
      <vt:lpstr>Background: finding planetary data</vt:lpstr>
      <vt:lpstr>Background: finding planetary data</vt:lpstr>
      <vt:lpstr>Background: finding planetary data</vt:lpstr>
      <vt:lpstr>Methods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 – general feedback</vt:lpstr>
      <vt:lpstr>Results – general feedback</vt:lpstr>
      <vt:lpstr>Results – general feedback</vt:lpstr>
      <vt:lpstr>Results – general feedback</vt:lpstr>
      <vt:lpstr>Future work</vt:lpstr>
      <vt:lpstr>Future work</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spatial data fitness for use</dc:title>
  <dc:creator>Borden, Rose M</dc:creator>
  <cp:lastModifiedBy>Borden, Rose M</cp:lastModifiedBy>
  <cp:revision>69</cp:revision>
  <dcterms:created xsi:type="dcterms:W3CDTF">2018-12-02T12:12:03Z</dcterms:created>
  <dcterms:modified xsi:type="dcterms:W3CDTF">2019-08-27T17:24:22Z</dcterms:modified>
</cp:coreProperties>
</file>