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13"/>
  </p:notesMasterIdLst>
  <p:sldIdLst>
    <p:sldId id="257" r:id="rId2"/>
    <p:sldId id="258" r:id="rId3"/>
    <p:sldId id="259" r:id="rId4"/>
    <p:sldId id="260" r:id="rId5"/>
    <p:sldId id="261" r:id="rId6"/>
    <p:sldId id="262"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F24"/>
    <a:srgbClr val="D135FF"/>
    <a:srgbClr val="00C302"/>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621" autoAdjust="0"/>
  </p:normalViewPr>
  <p:slideViewPr>
    <p:cSldViewPr snapToGrid="0" snapToObjects="1">
      <p:cViewPr varScale="1">
        <p:scale>
          <a:sx n="83" d="100"/>
          <a:sy n="83" d="100"/>
        </p:scale>
        <p:origin x="-21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9EB87E-E6B5-3E4C-A4F7-6B91374279CA}" type="datetimeFigureOut">
              <a:rPr lang="en-US" smtClean="0"/>
              <a:t>12/30/14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742CC1-D20D-E742-BB9D-0C32869FD1C3}" type="slidenum">
              <a:rPr lang="en-US" smtClean="0"/>
              <a:t>‹#›</a:t>
            </a:fld>
            <a:endParaRPr lang="en-US"/>
          </a:p>
        </p:txBody>
      </p:sp>
    </p:spTree>
    <p:extLst>
      <p:ext uri="{BB962C8B-B14F-4D97-AF65-F5344CB8AC3E}">
        <p14:creationId xmlns:p14="http://schemas.microsoft.com/office/powerpoint/2010/main" val="17558893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of this slide</a:t>
            </a:r>
            <a:r>
              <a:rPr lang="en-US" baseline="0" dirty="0" smtClean="0"/>
              <a:t> is to show that there are many different stakeholders when it comes to NASA Earth science data. </a:t>
            </a:r>
          </a:p>
          <a:p>
            <a:r>
              <a:rPr lang="en-US" dirty="0" smtClean="0"/>
              <a:t>This can</a:t>
            </a:r>
            <a:r>
              <a:rPr lang="en-US" baseline="0" dirty="0" smtClean="0"/>
              <a:t> be found at</a:t>
            </a:r>
            <a:r>
              <a:rPr lang="en-US" dirty="0" smtClean="0"/>
              <a:t> </a:t>
            </a:r>
            <a:r>
              <a:rPr lang="en-US" dirty="0" err="1" smtClean="0"/>
              <a:t>Earth</a:t>
            </a:r>
            <a:r>
              <a:rPr lang="en-US" baseline="0" dirty="0" err="1" smtClean="0"/>
              <a:t>Data.nasa.gov</a:t>
            </a:r>
            <a:r>
              <a:rPr lang="en-US" baseline="0" dirty="0" smtClean="0"/>
              <a:t>, see the link in the bottom left corner</a:t>
            </a:r>
          </a:p>
          <a:p>
            <a:r>
              <a:rPr lang="en-US" baseline="0" dirty="0" smtClean="0"/>
              <a:t>Basically, this shows, at a high level, the process of NASA Earth science data from Acquisition to Distribution</a:t>
            </a:r>
          </a:p>
          <a:p>
            <a:r>
              <a:rPr lang="en-US" baseline="0" dirty="0" smtClean="0"/>
              <a:t>	Broken down by Operations (Mission and Science)</a:t>
            </a:r>
          </a:p>
          <a:p>
            <a:r>
              <a:rPr lang="en-US" baseline="0" dirty="0" smtClean="0"/>
              <a:t>	Mission Ops is where data is acquired from satellite missions and sent to ground stations where it can be received by EDOS Data Processing Centers and sent onward)</a:t>
            </a:r>
          </a:p>
          <a:p>
            <a:r>
              <a:rPr lang="en-US" baseline="0" dirty="0" smtClean="0"/>
              <a:t>	Science Ops is where data is sent to one of the 12 EOSDIS Data Centers and is made available to Science Teams then released to the public </a:t>
            </a:r>
          </a:p>
          <a:p>
            <a:r>
              <a:rPr lang="en-US" baseline="0" dirty="0" smtClean="0"/>
              <a:t>Depending on what part of the process someone is aligned will determine what analytics goals and tools are most relevant or important to them </a:t>
            </a:r>
            <a:endParaRPr lang="en-US" dirty="0"/>
          </a:p>
        </p:txBody>
      </p:sp>
      <p:sp>
        <p:nvSpPr>
          <p:cNvPr id="4" name="Slide Number Placeholder 3"/>
          <p:cNvSpPr>
            <a:spLocks noGrp="1"/>
          </p:cNvSpPr>
          <p:nvPr>
            <p:ph type="sldNum" sz="quarter" idx="10"/>
          </p:nvPr>
        </p:nvSpPr>
        <p:spPr/>
        <p:txBody>
          <a:bodyPr/>
          <a:lstStyle/>
          <a:p>
            <a:fld id="{73742CC1-D20D-E742-BB9D-0C32869FD1C3}" type="slidenum">
              <a:rPr lang="en-US" smtClean="0"/>
              <a:t>2</a:t>
            </a:fld>
            <a:endParaRPr lang="en-US"/>
          </a:p>
        </p:txBody>
      </p:sp>
    </p:spTree>
    <p:extLst>
      <p:ext uri="{BB962C8B-B14F-4D97-AF65-F5344CB8AC3E}">
        <p14:creationId xmlns:p14="http://schemas.microsoft.com/office/powerpoint/2010/main" val="3092811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This is from Australia’s University of Queensland</a:t>
            </a:r>
            <a:r>
              <a:rPr lang="en-US" sz="1200" kern="1200" dirty="0" smtClean="0">
                <a:solidFill>
                  <a:schemeClr val="tx1"/>
                </a:solidFill>
                <a:effectLst/>
                <a:latin typeface="+mn-lt"/>
                <a:ea typeface="+mn-ea"/>
                <a:cs typeface="+mn-cs"/>
              </a:rPr>
              <a:t> and shows</a:t>
            </a:r>
            <a:r>
              <a:rPr lang="en-US" sz="1200" kern="1200" baseline="0" dirty="0" smtClean="0">
                <a:solidFill>
                  <a:schemeClr val="tx1"/>
                </a:solidFill>
                <a:effectLst/>
                <a:latin typeface="+mn-lt"/>
                <a:ea typeface="+mn-ea"/>
                <a:cs typeface="+mn-cs"/>
              </a:rPr>
              <a:t> the range of processes that </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Research data</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goes through</a:t>
            </a:r>
          </a:p>
          <a:p>
            <a:pPr marL="171450" indent="-171450">
              <a:buFont typeface="Arial"/>
              <a:buChar char="•"/>
            </a:pPr>
            <a:r>
              <a:rPr lang="en-US" sz="1200" kern="1200" dirty="0" smtClean="0">
                <a:solidFill>
                  <a:schemeClr val="tx1"/>
                </a:solidFill>
                <a:effectLst/>
                <a:latin typeface="+mn-lt"/>
                <a:ea typeface="+mn-ea"/>
                <a:cs typeface="+mn-cs"/>
              </a:rPr>
              <a:t>Similar</a:t>
            </a:r>
            <a:r>
              <a:rPr lang="en-US" sz="1200" kern="1200" baseline="0" dirty="0" smtClean="0">
                <a:solidFill>
                  <a:schemeClr val="tx1"/>
                </a:solidFill>
                <a:effectLst/>
                <a:latin typeface="+mn-lt"/>
                <a:ea typeface="+mn-ea"/>
                <a:cs typeface="+mn-cs"/>
              </a:rPr>
              <a:t> to the last slide but providing more information on the actions taken versus the players involved</a:t>
            </a:r>
            <a:r>
              <a:rPr lang="en-US" sz="1200" kern="1200" dirty="0" smtClean="0">
                <a:solidFill>
                  <a:schemeClr val="tx1"/>
                </a:solidFill>
                <a:effectLst/>
                <a:latin typeface="+mn-lt"/>
                <a:ea typeface="+mn-ea"/>
                <a:cs typeface="+mn-cs"/>
              </a:rPr>
              <a: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The red arrows indicate where each part of the NASA Earth Science Data Operations pieces fir into the research data lifecycle.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These processes can include (but 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not limited to):</a:t>
            </a:r>
          </a:p>
          <a:p>
            <a:pPr lvl="0"/>
            <a:r>
              <a:rPr lang="en-US" sz="1200" kern="1200" dirty="0" smtClean="0">
                <a:solidFill>
                  <a:schemeClr val="tx1"/>
                </a:solidFill>
                <a:effectLst/>
                <a:latin typeface="+mn-lt"/>
                <a:ea typeface="+mn-ea"/>
                <a:cs typeface="+mn-cs"/>
              </a:rPr>
              <a:t>Experimental or laboratory produced data; Simulations generated from test models</a:t>
            </a:r>
            <a:r>
              <a:rPr lang="en-US" sz="1200" kern="1200" baseline="0" dirty="0" smtClean="0">
                <a:solidFill>
                  <a:schemeClr val="tx1"/>
                </a:solidFill>
                <a:effectLst/>
                <a:latin typeface="+mn-lt"/>
                <a:ea typeface="+mn-ea"/>
                <a:cs typeface="+mn-cs"/>
              </a:rPr>
              <a:t> (Earth Science Models);</a:t>
            </a:r>
            <a:r>
              <a:rPr lang="en-US" sz="1200" kern="1200" dirty="0" smtClean="0">
                <a:solidFill>
                  <a:schemeClr val="tx1"/>
                </a:solidFill>
                <a:effectLst/>
                <a:latin typeface="+mn-lt"/>
                <a:ea typeface="+mn-ea"/>
                <a:cs typeface="+mn-cs"/>
              </a:rPr>
              <a:t> derivations or compilations such as text and data mining, databases, 3D models;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collections of peer reviewed and published datasets (such as literary research) and other published research (such as the satellite/airborne or other derived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data itself).</a:t>
            </a:r>
            <a:r>
              <a:rPr lang="en-US" sz="1200" kern="1200" baseline="0" dirty="0" smtClean="0">
                <a:solidFill>
                  <a:schemeClr val="tx1"/>
                </a:solidFill>
                <a:effectLst/>
                <a:latin typeface="+mn-lt"/>
                <a:ea typeface="+mn-ea"/>
                <a:cs typeface="+mn-cs"/>
              </a:rPr>
              <a:t> </a:t>
            </a:r>
            <a:r>
              <a:rPr lang="en-US" baseline="0" dirty="0" smtClean="0"/>
              <a:t>Depending on who the stakeholder is and what their role is in the research data lifecycle, the scope of their work will be different and different analytics tools will be more valuable to them than others –</a:t>
            </a: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742CC1-D20D-E742-BB9D-0C32869FD1C3}" type="slidenum">
              <a:rPr lang="en-US" smtClean="0"/>
              <a:t>3</a:t>
            </a:fld>
            <a:endParaRPr lang="en-US"/>
          </a:p>
        </p:txBody>
      </p:sp>
    </p:spTree>
    <p:extLst>
      <p:ext uri="{BB962C8B-B14F-4D97-AF65-F5344CB8AC3E}">
        <p14:creationId xmlns:p14="http://schemas.microsoft.com/office/powerpoint/2010/main" val="129426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different analytics technologies that meet the needs of different analytics</a:t>
            </a:r>
            <a:r>
              <a:rPr lang="en-US" baseline="0" dirty="0" smtClean="0"/>
              <a:t> types </a:t>
            </a:r>
            <a:endParaRPr lang="en-US" dirty="0"/>
          </a:p>
        </p:txBody>
      </p:sp>
      <p:sp>
        <p:nvSpPr>
          <p:cNvPr id="4" name="Slide Number Placeholder 3"/>
          <p:cNvSpPr>
            <a:spLocks noGrp="1"/>
          </p:cNvSpPr>
          <p:nvPr>
            <p:ph type="sldNum" sz="quarter" idx="10"/>
          </p:nvPr>
        </p:nvSpPr>
        <p:spPr/>
        <p:txBody>
          <a:bodyPr/>
          <a:lstStyle/>
          <a:p>
            <a:fld id="{73742CC1-D20D-E742-BB9D-0C32869FD1C3}" type="slidenum">
              <a:rPr lang="en-US" smtClean="0"/>
              <a:t>4</a:t>
            </a:fld>
            <a:endParaRPr lang="en-US"/>
          </a:p>
        </p:txBody>
      </p:sp>
    </p:spTree>
    <p:extLst>
      <p:ext uri="{BB962C8B-B14F-4D97-AF65-F5344CB8AC3E}">
        <p14:creationId xmlns:p14="http://schemas.microsoft.com/office/powerpoint/2010/main" val="3070258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73742CC1-D20D-E742-BB9D-0C32869FD1C3}" type="slidenum">
              <a:rPr lang="en-US" smtClean="0"/>
              <a:t>8</a:t>
            </a:fld>
            <a:endParaRPr lang="en-US"/>
          </a:p>
        </p:txBody>
      </p:sp>
    </p:spTree>
    <p:extLst>
      <p:ext uri="{BB962C8B-B14F-4D97-AF65-F5344CB8AC3E}">
        <p14:creationId xmlns:p14="http://schemas.microsoft.com/office/powerpoint/2010/main" val="2448511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742CC1-D20D-E742-BB9D-0C32869FD1C3}" type="slidenum">
              <a:rPr lang="en-US" smtClean="0"/>
              <a:t>9</a:t>
            </a:fld>
            <a:endParaRPr lang="en-US"/>
          </a:p>
        </p:txBody>
      </p:sp>
    </p:spTree>
    <p:extLst>
      <p:ext uri="{BB962C8B-B14F-4D97-AF65-F5344CB8AC3E}">
        <p14:creationId xmlns:p14="http://schemas.microsoft.com/office/powerpoint/2010/main" val="1513515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9.png"/><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447800"/>
            <a:ext cx="7313613" cy="3581400"/>
          </a:xfrm>
        </p:spPr>
        <p:txBody>
          <a:bodyPr/>
          <a:lstStyle>
            <a:lvl1pPr>
              <a:defRPr sz="3600" baseline="0"/>
            </a:lvl1pPr>
          </a:lstStyle>
          <a:p>
            <a:r>
              <a:rPr lang="en-US" dirty="0" smtClean="0"/>
              <a:t>Click to add presentation title</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altLang="en-US" sz="2400" b="1" dirty="0" smtClean="0"/>
              <a:t>NASA Langley </a:t>
            </a:r>
            <a:br>
              <a:rPr lang="en-US" altLang="en-US" sz="2400" b="1" dirty="0" smtClean="0"/>
            </a:br>
            <a:r>
              <a:rPr lang="en-US" altLang="en-US" sz="2400" b="1" dirty="0" smtClean="0"/>
              <a:t>Atmospheric Science Data Center (ASDC)</a:t>
            </a:r>
            <a:br>
              <a:rPr lang="en-US" altLang="en-US" sz="2400" b="1" dirty="0" smtClean="0"/>
            </a:br>
            <a:r>
              <a:rPr lang="en-US" altLang="en-US" sz="2400" b="1" dirty="0" smtClean="0"/>
              <a:t>Presented by:</a:t>
            </a:r>
            <a:r>
              <a:rPr lang="en-US" dirty="0" smtClean="0"/>
              <a:t/>
            </a:r>
            <a:br>
              <a:rPr lang="en-US" dirty="0" smtClean="0"/>
            </a:br>
            <a:endParaRPr dirty="0"/>
          </a:p>
        </p:txBody>
      </p:sp>
      <p:sp>
        <p:nvSpPr>
          <p:cNvPr id="4"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6"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pic>
        <p:nvPicPr>
          <p:cNvPr id="8" name="Picture 5" descr="NASA logo - link to NASA Headquarter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77200" y="5486400"/>
            <a:ext cx="12033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a:stretch>
            <a:fillRect/>
          </a:stretch>
        </p:blipFill>
        <p:spPr>
          <a:xfrm>
            <a:off x="228600" y="5334000"/>
            <a:ext cx="3048000" cy="121546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Picture Placeholder 9"/>
          <p:cNvSpPr>
            <a:spLocks noGrp="1"/>
          </p:cNvSpPr>
          <p:nvPr>
            <p:ph type="pic" sz="quarter" idx="15"/>
          </p:nvPr>
        </p:nvSpPr>
        <p:spPr>
          <a:xfrm rot="232774">
            <a:off x="2248157" y="534910"/>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pic>
        <p:nvPicPr>
          <p:cNvPr id="14" name="Picture 13"/>
          <p:cNvPicPr>
            <a:picLocks noChangeAspect="1"/>
          </p:cNvPicPr>
          <p:nvPr/>
        </p:nvPicPr>
        <p:blipFill>
          <a:blip r:embed="rId2"/>
          <a:stretch>
            <a:fillRect/>
          </a:stretch>
        </p:blipFill>
        <p:spPr>
          <a:xfrm>
            <a:off x="76200" y="152400"/>
            <a:ext cx="1719774" cy="685800"/>
          </a:xfrm>
          <a:prstGeom prst="rect">
            <a:avLst/>
          </a:prstGeom>
        </p:spPr>
      </p:pic>
      <p:pic>
        <p:nvPicPr>
          <p:cNvPr id="15"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17"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627468"/>
            <a:ext cx="7315200" cy="1162050"/>
          </a:xfrm>
        </p:spPr>
        <p:txBody>
          <a:bodyPr tIns="0" bIns="0" anchor="b"/>
          <a:lstStyle>
            <a:lvl1pPr algn="l">
              <a:lnSpc>
                <a:spcPts val="4600"/>
              </a:lnSpc>
              <a:defRPr sz="3600" b="1"/>
            </a:lvl1pPr>
          </a:lstStyle>
          <a:p>
            <a:r>
              <a:rPr lang="en-US" smtClean="0"/>
              <a:t>Click to edit Master title style</a:t>
            </a:r>
            <a:endParaRPr dirty="0"/>
          </a:p>
        </p:txBody>
      </p:sp>
      <p:grpSp>
        <p:nvGrpSpPr>
          <p:cNvPr id="3" name="Group 13"/>
          <p:cNvGrpSpPr/>
          <p:nvPr/>
        </p:nvGrpSpPr>
        <p:grpSpPr>
          <a:xfrm rot="21420000">
            <a:off x="113687" y="981462"/>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1170092"/>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1188235"/>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1372762"/>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5791200"/>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8" name="Picture 17"/>
          <p:cNvPicPr>
            <a:picLocks noChangeAspect="1"/>
          </p:cNvPicPr>
          <p:nvPr/>
        </p:nvPicPr>
        <p:blipFill>
          <a:blip r:embed="rId2"/>
          <a:stretch>
            <a:fillRect/>
          </a:stretch>
        </p:blipFill>
        <p:spPr>
          <a:xfrm>
            <a:off x="76200" y="152400"/>
            <a:ext cx="1719774" cy="685800"/>
          </a:xfrm>
          <a:prstGeom prst="rect">
            <a:avLst/>
          </a:prstGeom>
        </p:spPr>
      </p:pic>
      <p:pic>
        <p:nvPicPr>
          <p:cNvPr id="19"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21"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05001" y="228600"/>
            <a:ext cx="5562600" cy="685800"/>
          </a:xfrm>
        </p:spPr>
        <p:txBody>
          <a:bodyPr/>
          <a:lstStyle/>
          <a:p>
            <a:r>
              <a:rPr lang="en-US" dirty="0" smtClean="0"/>
              <a:t>Click to edit slide title</a:t>
            </a:r>
            <a:endParaRPr dirty="0"/>
          </a:p>
        </p:txBody>
      </p:sp>
      <p:sp>
        <p:nvSpPr>
          <p:cNvPr id="3" name="Content Placeholder 2"/>
          <p:cNvSpPr>
            <a:spLocks noGrp="1"/>
          </p:cNvSpPr>
          <p:nvPr>
            <p:ph sz="half" idx="1"/>
          </p:nvPr>
        </p:nvSpPr>
        <p:spPr>
          <a:xfrm>
            <a:off x="914400" y="1735138"/>
            <a:ext cx="7315200" cy="4360861"/>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9"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pic>
        <p:nvPicPr>
          <p:cNvPr id="10" name="Picture 9"/>
          <p:cNvPicPr>
            <a:picLocks noChangeAspect="1"/>
          </p:cNvPicPr>
          <p:nvPr/>
        </p:nvPicPr>
        <p:blipFill>
          <a:blip r:embed="rId2"/>
          <a:stretch>
            <a:fillRect/>
          </a:stretch>
        </p:blipFill>
        <p:spPr>
          <a:xfrm>
            <a:off x="76200" y="152400"/>
            <a:ext cx="1719774" cy="685800"/>
          </a:xfrm>
          <a:prstGeom prst="rect">
            <a:avLst/>
          </a:prstGeom>
        </p:spPr>
      </p:pic>
      <p:pic>
        <p:nvPicPr>
          <p:cNvPr id="11"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71326" y="1419366"/>
            <a:ext cx="3200400" cy="584035"/>
          </a:xfrm>
        </p:spPr>
        <p:txBody>
          <a:bodyPr anchor="b"/>
          <a:lstStyle>
            <a:lvl1pPr marL="0" indent="0" algn="ctr">
              <a:spcBef>
                <a:spcPct val="0"/>
              </a:spcBef>
              <a:buNone/>
              <a:defRPr sz="2200" b="0" baseline="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 if needed</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title if needed</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
        <p:nvSpPr>
          <p:cNvPr id="15"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16"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
        <p:nvSpPr>
          <p:cNvPr id="17" name="Title 1"/>
          <p:cNvSpPr>
            <a:spLocks noGrp="1"/>
          </p:cNvSpPr>
          <p:nvPr>
            <p:ph type="title" hasCustomPrompt="1"/>
          </p:nvPr>
        </p:nvSpPr>
        <p:spPr>
          <a:xfrm>
            <a:off x="1905001" y="228600"/>
            <a:ext cx="5562600" cy="685800"/>
          </a:xfrm>
        </p:spPr>
        <p:txBody>
          <a:bodyPr/>
          <a:lstStyle/>
          <a:p>
            <a:r>
              <a:rPr lang="en-US" dirty="0" smtClean="0"/>
              <a:t>Click to edit slide title</a:t>
            </a:r>
            <a:endParaRPr dirty="0"/>
          </a:p>
        </p:txBody>
      </p:sp>
      <p:pic>
        <p:nvPicPr>
          <p:cNvPr id="18" name="Picture 17"/>
          <p:cNvPicPr>
            <a:picLocks noChangeAspect="1"/>
          </p:cNvPicPr>
          <p:nvPr/>
        </p:nvPicPr>
        <p:blipFill>
          <a:blip r:embed="rId3"/>
          <a:stretch>
            <a:fillRect/>
          </a:stretch>
        </p:blipFill>
        <p:spPr>
          <a:xfrm>
            <a:off x="76200" y="152400"/>
            <a:ext cx="1719774" cy="685800"/>
          </a:xfrm>
          <a:prstGeom prst="rect">
            <a:avLst/>
          </a:prstGeom>
        </p:spPr>
      </p:pic>
      <p:pic>
        <p:nvPicPr>
          <p:cNvPr id="19" name="Picture 5" descr="NASA logo - link to NASA Headquarter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Title 1"/>
          <p:cNvSpPr>
            <a:spLocks noGrp="1"/>
          </p:cNvSpPr>
          <p:nvPr>
            <p:ph type="title" hasCustomPrompt="1"/>
          </p:nvPr>
        </p:nvSpPr>
        <p:spPr>
          <a:xfrm>
            <a:off x="1905001" y="228600"/>
            <a:ext cx="5562600" cy="685800"/>
          </a:xfrm>
        </p:spPr>
        <p:txBody>
          <a:bodyPr/>
          <a:lstStyle/>
          <a:p>
            <a:r>
              <a:rPr lang="en-US" dirty="0" smtClean="0"/>
              <a:t>Click to edit slide title</a:t>
            </a:r>
            <a:endParaRPr dirty="0"/>
          </a:p>
        </p:txBody>
      </p:sp>
      <p:pic>
        <p:nvPicPr>
          <p:cNvPr id="10" name="Picture 9"/>
          <p:cNvPicPr>
            <a:picLocks noChangeAspect="1"/>
          </p:cNvPicPr>
          <p:nvPr/>
        </p:nvPicPr>
        <p:blipFill>
          <a:blip r:embed="rId2"/>
          <a:stretch>
            <a:fillRect/>
          </a:stretch>
        </p:blipFill>
        <p:spPr>
          <a:xfrm>
            <a:off x="76200" y="152400"/>
            <a:ext cx="1719774" cy="685800"/>
          </a:xfrm>
          <a:prstGeom prst="rect">
            <a:avLst/>
          </a:prstGeom>
        </p:spPr>
      </p:pic>
      <p:pic>
        <p:nvPicPr>
          <p:cNvPr id="11"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13"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Title 1"/>
          <p:cNvSpPr>
            <a:spLocks noGrp="1"/>
          </p:cNvSpPr>
          <p:nvPr>
            <p:ph type="title" hasCustomPrompt="1"/>
          </p:nvPr>
        </p:nvSpPr>
        <p:spPr>
          <a:xfrm>
            <a:off x="1905001" y="228600"/>
            <a:ext cx="5562600" cy="685800"/>
          </a:xfrm>
        </p:spPr>
        <p:txBody>
          <a:bodyPr/>
          <a:lstStyle/>
          <a:p>
            <a:r>
              <a:rPr lang="en-US" dirty="0" smtClean="0"/>
              <a:t>Click to edit slide title</a:t>
            </a:r>
            <a:endParaRPr dirty="0"/>
          </a:p>
        </p:txBody>
      </p:sp>
      <p:pic>
        <p:nvPicPr>
          <p:cNvPr id="13" name="Picture 12"/>
          <p:cNvPicPr>
            <a:picLocks noChangeAspect="1"/>
          </p:cNvPicPr>
          <p:nvPr/>
        </p:nvPicPr>
        <p:blipFill>
          <a:blip r:embed="rId2"/>
          <a:stretch>
            <a:fillRect/>
          </a:stretch>
        </p:blipFill>
        <p:spPr>
          <a:xfrm>
            <a:off x="76200" y="152400"/>
            <a:ext cx="1719774" cy="685800"/>
          </a:xfrm>
          <a:prstGeom prst="rect">
            <a:avLst/>
          </a:prstGeom>
        </p:spPr>
      </p:pic>
      <p:pic>
        <p:nvPicPr>
          <p:cNvPr id="14"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16"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Title 1"/>
          <p:cNvSpPr>
            <a:spLocks noGrp="1"/>
          </p:cNvSpPr>
          <p:nvPr>
            <p:ph type="title" hasCustomPrompt="1"/>
          </p:nvPr>
        </p:nvSpPr>
        <p:spPr>
          <a:xfrm>
            <a:off x="1905001" y="228600"/>
            <a:ext cx="5562600" cy="685800"/>
          </a:xfrm>
        </p:spPr>
        <p:txBody>
          <a:bodyPr/>
          <a:lstStyle/>
          <a:p>
            <a:r>
              <a:rPr lang="en-US" dirty="0" smtClean="0"/>
              <a:t>Click to edit slide title</a:t>
            </a:r>
            <a:endParaRPr dirty="0"/>
          </a:p>
        </p:txBody>
      </p:sp>
      <p:pic>
        <p:nvPicPr>
          <p:cNvPr id="13" name="Picture 12"/>
          <p:cNvPicPr>
            <a:picLocks noChangeAspect="1"/>
          </p:cNvPicPr>
          <p:nvPr/>
        </p:nvPicPr>
        <p:blipFill>
          <a:blip r:embed="rId2"/>
          <a:stretch>
            <a:fillRect/>
          </a:stretch>
        </p:blipFill>
        <p:spPr>
          <a:xfrm>
            <a:off x="76200" y="152400"/>
            <a:ext cx="1719774" cy="685800"/>
          </a:xfrm>
          <a:prstGeom prst="rect">
            <a:avLst/>
          </a:prstGeom>
        </p:spPr>
      </p:pic>
      <p:pic>
        <p:nvPicPr>
          <p:cNvPr id="14"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16"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05001" y="228600"/>
            <a:ext cx="5562600" cy="685800"/>
          </a:xfrm>
        </p:spPr>
        <p:txBody>
          <a:bodyPr/>
          <a:lstStyle/>
          <a:p>
            <a:r>
              <a:rPr lang="en-US" dirty="0" smtClean="0"/>
              <a:t>Click to edit slide title</a:t>
            </a:r>
            <a:endParaRPr dirty="0"/>
          </a:p>
        </p:txBody>
      </p:sp>
      <p:pic>
        <p:nvPicPr>
          <p:cNvPr id="9" name="Picture 8"/>
          <p:cNvPicPr>
            <a:picLocks noChangeAspect="1"/>
          </p:cNvPicPr>
          <p:nvPr/>
        </p:nvPicPr>
        <p:blipFill>
          <a:blip r:embed="rId2"/>
          <a:stretch>
            <a:fillRect/>
          </a:stretch>
        </p:blipFill>
        <p:spPr>
          <a:xfrm>
            <a:off x="76200" y="152400"/>
            <a:ext cx="1719774" cy="685800"/>
          </a:xfrm>
          <a:prstGeom prst="rect">
            <a:avLst/>
          </a:prstGeom>
        </p:spPr>
      </p:pic>
      <p:pic>
        <p:nvPicPr>
          <p:cNvPr id="10"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12"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3" name="Group 7"/>
          <p:cNvGrpSpPr/>
          <p:nvPr/>
        </p:nvGrpSpPr>
        <p:grpSpPr>
          <a:xfrm rot="21421631">
            <a:off x="521452" y="1093179"/>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701217" y="1283627"/>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13" name="Title 1"/>
          <p:cNvSpPr txBox="1">
            <a:spLocks/>
          </p:cNvSpPr>
          <p:nvPr/>
        </p:nvSpPr>
        <p:spPr>
          <a:xfrm>
            <a:off x="1905001" y="228600"/>
            <a:ext cx="55626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600" kern="1200">
                <a:solidFill>
                  <a:schemeClr val="tx1"/>
                </a:solidFill>
                <a:latin typeface="+mj-lt"/>
                <a:ea typeface="+mj-ea"/>
                <a:cs typeface="+mj-cs"/>
              </a:defRPr>
            </a:lvl1pPr>
          </a:lstStyle>
          <a:p>
            <a:r>
              <a:rPr lang="en-US" smtClean="0"/>
              <a:t>Click to edit slide title</a:t>
            </a:r>
            <a:endParaRPr lang="en-US" dirty="0"/>
          </a:p>
        </p:txBody>
      </p:sp>
      <p:pic>
        <p:nvPicPr>
          <p:cNvPr id="14" name="Picture 13"/>
          <p:cNvPicPr>
            <a:picLocks noChangeAspect="1"/>
          </p:cNvPicPr>
          <p:nvPr/>
        </p:nvPicPr>
        <p:blipFill>
          <a:blip r:embed="rId2"/>
          <a:stretch>
            <a:fillRect/>
          </a:stretch>
        </p:blipFill>
        <p:spPr>
          <a:xfrm>
            <a:off x="76200" y="152400"/>
            <a:ext cx="1719774" cy="685800"/>
          </a:xfrm>
          <a:prstGeom prst="rect">
            <a:avLst/>
          </a:prstGeom>
        </p:spPr>
      </p:pic>
      <p:pic>
        <p:nvPicPr>
          <p:cNvPr id="15"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Date Placeholder 3"/>
          <p:cNvSpPr txBox="1">
            <a:spLocks/>
          </p:cNvSpPr>
          <p:nvPr/>
        </p:nvSpPr>
        <p:spPr>
          <a:xfrm>
            <a:off x="7416800" y="6477000"/>
            <a:ext cx="1727200" cy="441815"/>
          </a:xfrm>
          <a:prstGeom prst="rect">
            <a:avLst/>
          </a:prstGeom>
        </p:spPr>
        <p:txBody>
          <a:bodyPr vert="horz" lIns="91440" tIns="45720" rIns="91440" bIns="45720" rtlCol="0" anchor="ctr"/>
          <a:lstStyle>
            <a:defPPr>
              <a:defRPr lang="en-US"/>
            </a:defPPr>
            <a:lvl1pPr algn="r" rtl="0" fontAlgn="base">
              <a:spcBef>
                <a:spcPct val="0"/>
              </a:spcBef>
              <a:spcAft>
                <a:spcPct val="0"/>
              </a:spcAft>
              <a:defRPr sz="1100" kern="1200">
                <a:solidFill>
                  <a:schemeClr val="tx1"/>
                </a:solidFill>
                <a:latin typeface="Rockwell"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Constantia"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Constantia"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Constantia"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Constantia" pitchFamily="18" charset="0"/>
                <a:ea typeface="MS PGothic" pitchFamily="34" charset="-128"/>
                <a:cs typeface="+mn-cs"/>
              </a:defRPr>
            </a:lvl5pPr>
            <a:lvl6pPr marL="2286000" algn="l" defTabSz="914400" rtl="0" eaLnBrk="1" latinLnBrk="0" hangingPunct="1">
              <a:defRPr kern="1200">
                <a:solidFill>
                  <a:schemeClr val="tx1"/>
                </a:solidFill>
                <a:latin typeface="Constantia" pitchFamily="18" charset="0"/>
                <a:ea typeface="MS PGothic" pitchFamily="34" charset="-128"/>
                <a:cs typeface="+mn-cs"/>
              </a:defRPr>
            </a:lvl6pPr>
            <a:lvl7pPr marL="2743200" algn="l" defTabSz="914400" rtl="0" eaLnBrk="1" latinLnBrk="0" hangingPunct="1">
              <a:defRPr kern="1200">
                <a:solidFill>
                  <a:schemeClr val="tx1"/>
                </a:solidFill>
                <a:latin typeface="Constantia" pitchFamily="18" charset="0"/>
                <a:ea typeface="MS PGothic" pitchFamily="34" charset="-128"/>
                <a:cs typeface="+mn-cs"/>
              </a:defRPr>
            </a:lvl7pPr>
            <a:lvl8pPr marL="3200400" algn="l" defTabSz="914400" rtl="0" eaLnBrk="1" latinLnBrk="0" hangingPunct="1">
              <a:defRPr kern="1200">
                <a:solidFill>
                  <a:schemeClr val="tx1"/>
                </a:solidFill>
                <a:latin typeface="Constantia" pitchFamily="18" charset="0"/>
                <a:ea typeface="MS PGothic" pitchFamily="34" charset="-128"/>
                <a:cs typeface="+mn-cs"/>
              </a:defRPr>
            </a:lvl8pPr>
            <a:lvl9pPr marL="3657600" algn="l" defTabSz="914400" rtl="0" eaLnBrk="1" latinLnBrk="0" hangingPunct="1">
              <a:defRPr kern="1200">
                <a:solidFill>
                  <a:schemeClr val="tx1"/>
                </a:solidFill>
                <a:latin typeface="Constantia" pitchFamily="18" charset="0"/>
                <a:ea typeface="MS PGothic" pitchFamily="34" charset="-128"/>
                <a:cs typeface="+mn-cs"/>
              </a:defRPr>
            </a:lvl9pPr>
          </a:lstStyle>
          <a:p>
            <a:pPr>
              <a:defRPr/>
            </a:pPr>
            <a:fld id="{68671189-9F86-432C-A064-E204A4C856BD}" type="datetime1">
              <a:rPr lang="en-US" altLang="en-US" smtClean="0"/>
              <a:pPr>
                <a:defRPr/>
              </a:pPr>
              <a:t>12/30/14</a:t>
            </a:fld>
            <a:endParaRPr lang="en-US" altLang="en-US" dirty="0"/>
          </a:p>
        </p:txBody>
      </p:sp>
      <p:sp>
        <p:nvSpPr>
          <p:cNvPr id="17" name="Slide Number Placeholder 5"/>
          <p:cNvSpPr txBox="1">
            <a:spLocks/>
          </p:cNvSpPr>
          <p:nvPr/>
        </p:nvSpPr>
        <p:spPr>
          <a:xfrm>
            <a:off x="7696200" y="6477000"/>
            <a:ext cx="609600" cy="381000"/>
          </a:xfrm>
          <a:prstGeom prst="rect">
            <a:avLst/>
          </a:prstGeom>
        </p:spPr>
        <p:txBody>
          <a:bodyPr vert="horz" lIns="91440" tIns="45720" rIns="91440" bIns="45720" rtlCol="0" anchor="ctr"/>
          <a:lstStyle>
            <a:defPPr>
              <a:defRPr lang="en-US"/>
            </a:defPPr>
            <a:lvl1pPr algn="r" rtl="0" fontAlgn="base">
              <a:spcBef>
                <a:spcPct val="0"/>
              </a:spcBef>
              <a:spcAft>
                <a:spcPct val="0"/>
              </a:spcAft>
              <a:defRPr sz="2000" kern="1200">
                <a:gradFill>
                  <a:gsLst>
                    <a:gs pos="0">
                      <a:schemeClr val="tx1">
                        <a:alpha val="10000"/>
                      </a:schemeClr>
                    </a:gs>
                    <a:gs pos="100000">
                      <a:schemeClr val="tx1">
                        <a:alpha val="10000"/>
                      </a:schemeClr>
                    </a:gs>
                  </a:gsLst>
                  <a:lin ang="5400000" scaled="0"/>
                </a:gradFill>
                <a:latin typeface="Impact"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Constantia"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Constantia"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Constantia"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Constantia" pitchFamily="18" charset="0"/>
                <a:ea typeface="MS PGothic" pitchFamily="34" charset="-128"/>
                <a:cs typeface="+mn-cs"/>
              </a:defRPr>
            </a:lvl5pPr>
            <a:lvl6pPr marL="2286000" algn="l" defTabSz="914400" rtl="0" eaLnBrk="1" latinLnBrk="0" hangingPunct="1">
              <a:defRPr kern="1200">
                <a:solidFill>
                  <a:schemeClr val="tx1"/>
                </a:solidFill>
                <a:latin typeface="Constantia" pitchFamily="18" charset="0"/>
                <a:ea typeface="MS PGothic" pitchFamily="34" charset="-128"/>
                <a:cs typeface="+mn-cs"/>
              </a:defRPr>
            </a:lvl6pPr>
            <a:lvl7pPr marL="2743200" algn="l" defTabSz="914400" rtl="0" eaLnBrk="1" latinLnBrk="0" hangingPunct="1">
              <a:defRPr kern="1200">
                <a:solidFill>
                  <a:schemeClr val="tx1"/>
                </a:solidFill>
                <a:latin typeface="Constantia" pitchFamily="18" charset="0"/>
                <a:ea typeface="MS PGothic" pitchFamily="34" charset="-128"/>
                <a:cs typeface="+mn-cs"/>
              </a:defRPr>
            </a:lvl7pPr>
            <a:lvl8pPr marL="3200400" algn="l" defTabSz="914400" rtl="0" eaLnBrk="1" latinLnBrk="0" hangingPunct="1">
              <a:defRPr kern="1200">
                <a:solidFill>
                  <a:schemeClr val="tx1"/>
                </a:solidFill>
                <a:latin typeface="Constantia" pitchFamily="18" charset="0"/>
                <a:ea typeface="MS PGothic" pitchFamily="34" charset="-128"/>
                <a:cs typeface="+mn-cs"/>
              </a:defRPr>
            </a:lvl8pPr>
            <a:lvl9pPr marL="3657600" algn="l" defTabSz="914400" rtl="0" eaLnBrk="1" latinLnBrk="0" hangingPunct="1">
              <a:defRPr kern="1200">
                <a:solidFill>
                  <a:schemeClr val="tx1"/>
                </a:solidFill>
                <a:latin typeface="Constantia" pitchFamily="18" charset="0"/>
                <a:ea typeface="MS PGothic" pitchFamily="34" charset="-128"/>
                <a:cs typeface="+mn-cs"/>
              </a:defRPr>
            </a:lvl9pPr>
          </a:lstStyle>
          <a:p>
            <a:pPr>
              <a:defRPr/>
            </a:pPr>
            <a:fld id="{245D7134-7A61-46E8-92C2-ACE4137A240B}" type="slidenum">
              <a:rPr lang="en-US" altLang="en-US" smtClean="0"/>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748326" y="3834708"/>
            <a:ext cx="3575304" cy="2679192"/>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922882" y="4054056"/>
            <a:ext cx="3127248" cy="2286000"/>
          </a:xfrm>
          <a:solidFill>
            <a:schemeClr val="bg1">
              <a:lumMod val="85000"/>
            </a:schemeClr>
          </a:solidFill>
        </p:spPr>
        <p:txBody>
          <a:bodyPr/>
          <a:lstStyle>
            <a:lvl1pPr>
              <a:buNone/>
              <a:defRPr/>
            </a:lvl1pPr>
          </a:lstStyle>
          <a:p>
            <a:r>
              <a:rPr lang="en-US" smtClean="0"/>
              <a:t>Drag picture to placeholder or click icon to add</a:t>
            </a:r>
            <a:endParaRPr dirty="0"/>
          </a:p>
        </p:txBody>
      </p:sp>
      <p:grpSp>
        <p:nvGrpSpPr>
          <p:cNvPr id="8" name="Group 9"/>
          <p:cNvGrpSpPr/>
          <p:nvPr/>
        </p:nvGrpSpPr>
        <p:grpSpPr>
          <a:xfrm rot="232774">
            <a:off x="667279" y="1032370"/>
            <a:ext cx="3577893" cy="267874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909683" y="1246153"/>
            <a:ext cx="3126642" cy="2286000"/>
          </a:xfrm>
          <a:solidFill>
            <a:schemeClr val="bg1">
              <a:lumMod val="85000"/>
            </a:schemeClr>
          </a:solidFill>
        </p:spPr>
        <p:txBody>
          <a:bodyPr/>
          <a:lstStyle>
            <a:lvl1pPr>
              <a:buNone/>
              <a:defRPr/>
            </a:lvl1pPr>
          </a:lstStyle>
          <a:p>
            <a:r>
              <a:rPr lang="en-US" smtClean="0"/>
              <a:t>Drag picture to placeholder or click icon to add</a:t>
            </a:r>
            <a:endParaRPr dirty="0"/>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19" name="Picture 18"/>
          <p:cNvPicPr>
            <a:picLocks noChangeAspect="1"/>
          </p:cNvPicPr>
          <p:nvPr/>
        </p:nvPicPr>
        <p:blipFill>
          <a:blip r:embed="rId2"/>
          <a:stretch>
            <a:fillRect/>
          </a:stretch>
        </p:blipFill>
        <p:spPr>
          <a:xfrm>
            <a:off x="76200" y="152400"/>
            <a:ext cx="1719774" cy="685800"/>
          </a:xfrm>
          <a:prstGeom prst="rect">
            <a:avLst/>
          </a:prstGeom>
        </p:spPr>
      </p:pic>
      <p:pic>
        <p:nvPicPr>
          <p:cNvPr id="20" name="Picture 5" descr="NASA logo - link to NASA Headquarter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53400" y="228600"/>
            <a:ext cx="83307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Date Placeholder 3"/>
          <p:cNvSpPr>
            <a:spLocks noGrp="1"/>
          </p:cNvSpPr>
          <p:nvPr>
            <p:ph type="dt" sz="half" idx="10"/>
          </p:nvPr>
        </p:nvSpPr>
        <p:spPr>
          <a:xfrm>
            <a:off x="7416800" y="6477000"/>
            <a:ext cx="1727200" cy="441815"/>
          </a:xfrm>
        </p:spPr>
        <p:txBody>
          <a:bodyPr/>
          <a:lstStyle/>
          <a:p>
            <a:fld id="{74E46829-9D8F-644A-BA4A-C09C078DC7AD}" type="datetimeFigureOut">
              <a:rPr lang="en-US" smtClean="0"/>
              <a:t>12/30/14</a:t>
            </a:fld>
            <a:endParaRPr lang="en-US"/>
          </a:p>
        </p:txBody>
      </p:sp>
      <p:sp>
        <p:nvSpPr>
          <p:cNvPr id="22" name="Slide Number Placeholder 5"/>
          <p:cNvSpPr>
            <a:spLocks noGrp="1"/>
          </p:cNvSpPr>
          <p:nvPr>
            <p:ph type="sldNum" sz="quarter" idx="12"/>
          </p:nvPr>
        </p:nvSpPr>
        <p:spPr>
          <a:xfrm>
            <a:off x="7696200" y="6477000"/>
            <a:ext cx="609600" cy="381000"/>
          </a:xfrm>
        </p:spPr>
        <p:txBody>
          <a:bodyPr/>
          <a:lstStyle>
            <a:lvl1pPr>
              <a:defRPr sz="2000"/>
            </a:lvl1pPr>
          </a:lstStyle>
          <a:p>
            <a:fld id="{D7D9BAFE-D486-344A-B3A6-0E7AFA932E2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6.png"/><Relationship Id="rId14" Type="http://schemas.openxmlformats.org/officeDocument/2006/relationships/image" Target="../media/image7.png"/><Relationship Id="rId1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74E46829-9D8F-644A-BA4A-C09C078DC7AD}" type="datetimeFigureOut">
              <a:rPr lang="en-US" smtClean="0"/>
              <a:t>12/30/14</a:t>
            </a:fld>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D7D9BAFE-D486-344A-B3A6-0E7AFA932E2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1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1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1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1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15"/>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13"/>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15"/>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13"/>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14"/>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starter.com/blog/2013/09/nasa-meets-public-health-juniper-pollen-project/%23sthash.LKOwbkpo.dpbs" TargetMode="External"/><Relationship Id="rId3" Type="http://schemas.openxmlformats.org/officeDocument/2006/relationships/hyperlink" Target="http://www.nursezone.com/nursing-news-events/devices-and-technology/NASA-and-CDC-team-up-to-predict-infectious-diseases_24004.aspx"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hyperlink" Target="https://earthdata.nasa.gov/about-eosdis"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hyperlink" Target="http://guides.library.uq.edu.au/research-data-management" TargetMode="External"/><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hyperlink" Target="http://www.arcgis.com" TargetMode="External"/><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hyperlink" Target="http://uvcdat.llnl.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0711" y="1447800"/>
            <a:ext cx="8598917" cy="3581400"/>
          </a:xfrm>
        </p:spPr>
        <p:txBody>
          <a:bodyPr/>
          <a:lstStyle/>
          <a:p>
            <a:pPr marL="0" indent="0"/>
            <a:r>
              <a:rPr lang="en-US" sz="4000" dirty="0" smtClean="0"/>
              <a:t>Promising </a:t>
            </a:r>
            <a:r>
              <a:rPr lang="en-US" sz="4000" dirty="0"/>
              <a:t>data analytics technologies </a:t>
            </a:r>
            <a:r>
              <a:rPr lang="en-US" sz="4000" dirty="0" smtClean="0"/>
              <a:t/>
            </a:r>
            <a:br>
              <a:rPr lang="en-US" sz="4000" dirty="0" smtClean="0"/>
            </a:br>
            <a:r>
              <a:rPr lang="en-US" sz="4000" dirty="0" smtClean="0"/>
              <a:t/>
            </a:r>
            <a:br>
              <a:rPr lang="en-US" sz="4000" dirty="0" smtClean="0"/>
            </a:br>
            <a:r>
              <a:rPr lang="en-US" sz="2500" b="1" dirty="0" smtClean="0"/>
              <a:t>Tiffany Mathews</a:t>
            </a:r>
            <a:endParaRPr lang="en-US" sz="2500" b="1" dirty="0"/>
          </a:p>
        </p:txBody>
      </p:sp>
    </p:spTree>
    <p:extLst>
      <p:ext uri="{BB962C8B-B14F-4D97-AF65-F5344CB8AC3E}">
        <p14:creationId xmlns:p14="http://schemas.microsoft.com/office/powerpoint/2010/main" val="27847929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Additional Analytics Opportunities</a:t>
            </a:r>
            <a:endParaRPr lang="en-US" sz="3500" dirty="0"/>
          </a:p>
        </p:txBody>
      </p:sp>
      <p:sp>
        <p:nvSpPr>
          <p:cNvPr id="3" name="Content Placeholder 2"/>
          <p:cNvSpPr>
            <a:spLocks noGrp="1"/>
          </p:cNvSpPr>
          <p:nvPr>
            <p:ph sz="half" idx="1"/>
          </p:nvPr>
        </p:nvSpPr>
        <p:spPr>
          <a:xfrm>
            <a:off x="65984" y="1383250"/>
            <a:ext cx="9012033" cy="4360861"/>
          </a:xfrm>
        </p:spPr>
        <p:txBody>
          <a:bodyPr>
            <a:normAutofit fontScale="85000" lnSpcReduction="20000"/>
          </a:bodyPr>
          <a:lstStyle/>
          <a:p>
            <a:pPr marL="0" indent="0">
              <a:buNone/>
            </a:pPr>
            <a:r>
              <a:rPr lang="en-US" dirty="0" smtClean="0"/>
              <a:t>2014 AGU Session: </a:t>
            </a:r>
            <a:r>
              <a:rPr lang="en-US" dirty="0"/>
              <a:t>Near Real Time Integration of Satellite and Radar Data for Probabilistic </a:t>
            </a:r>
            <a:r>
              <a:rPr lang="en-US" dirty="0" err="1"/>
              <a:t>Nearcasting</a:t>
            </a:r>
            <a:r>
              <a:rPr lang="en-US" dirty="0"/>
              <a:t> of Severe </a:t>
            </a:r>
            <a:r>
              <a:rPr lang="en-US" dirty="0" smtClean="0"/>
              <a:t>Weather it was said that when NRT Satellite Data could be added to Numerical Weather Predication and Radar data the probability of accurate readings increased from 40% to 93%</a:t>
            </a:r>
          </a:p>
          <a:p>
            <a:pPr marL="0" indent="0">
              <a:buNone/>
            </a:pPr>
            <a:r>
              <a:rPr lang="en-US" dirty="0" smtClean="0"/>
              <a:t>Juniper Pollen Project- </a:t>
            </a:r>
            <a:r>
              <a:rPr lang="en-US" dirty="0"/>
              <a:t>researchers </a:t>
            </a:r>
            <a:r>
              <a:rPr lang="en-US" dirty="0" smtClean="0"/>
              <a:t>use NASA satellite data to see </a:t>
            </a:r>
            <a:r>
              <a:rPr lang="en-US" dirty="0"/>
              <a:t>how juniper cones </a:t>
            </a:r>
            <a:r>
              <a:rPr lang="en-US" dirty="0" smtClean="0"/>
              <a:t>develop </a:t>
            </a:r>
            <a:r>
              <a:rPr lang="en-US" dirty="0"/>
              <a:t>each year and adapt the dust model to predict when their pollen will be </a:t>
            </a:r>
            <a:r>
              <a:rPr lang="en-US" dirty="0" smtClean="0"/>
              <a:t>released</a:t>
            </a:r>
            <a:r>
              <a:rPr lang="en-US" dirty="0"/>
              <a:t> </a:t>
            </a:r>
            <a:r>
              <a:rPr lang="en-US" dirty="0" smtClean="0"/>
              <a:t>to better inform those affected by </a:t>
            </a:r>
            <a:r>
              <a:rPr lang="en-US" dirty="0" err="1" smtClean="0"/>
              <a:t>pollen.</a:t>
            </a:r>
            <a:r>
              <a:rPr lang="en-US" sz="1600" dirty="0" err="1" smtClean="0">
                <a:hlinkClick r:id="rId2"/>
              </a:rPr>
              <a:t>http</a:t>
            </a:r>
            <a:r>
              <a:rPr lang="en-US" sz="1600" dirty="0" smtClean="0">
                <a:hlinkClick r:id="rId2"/>
              </a:rPr>
              <a:t>://scistarter.com/blog/2013/09/nasa-meets-public-health-juniper-pollen-project/#sthash.LKOwbkpo.dpbs</a:t>
            </a:r>
            <a:endParaRPr lang="en-US" sz="1600" dirty="0" smtClean="0"/>
          </a:p>
          <a:p>
            <a:pPr marL="0" indent="0">
              <a:buNone/>
            </a:pPr>
            <a:r>
              <a:rPr lang="en-US" dirty="0" smtClean="0"/>
              <a:t>The CDC leverages NASA satellite data on the </a:t>
            </a:r>
            <a:r>
              <a:rPr lang="en-US" dirty="0"/>
              <a:t>Earth’s </a:t>
            </a:r>
            <a:r>
              <a:rPr lang="en-US" dirty="0" smtClean="0"/>
              <a:t>environment by translating and using it </a:t>
            </a:r>
            <a:r>
              <a:rPr lang="en-US" dirty="0"/>
              <a:t>to help public health officials anticipate the outbreak and spread of infectious </a:t>
            </a:r>
            <a:r>
              <a:rPr lang="en-US" dirty="0" smtClean="0"/>
              <a:t>diseases. For </a:t>
            </a:r>
            <a:r>
              <a:rPr lang="en-US" dirty="0"/>
              <a:t>example flood areas are good breeding grounds for </a:t>
            </a:r>
            <a:r>
              <a:rPr lang="en-US" dirty="0" smtClean="0"/>
              <a:t>mosquitoes and by </a:t>
            </a:r>
            <a:r>
              <a:rPr lang="en-US" dirty="0"/>
              <a:t>closely monitoring the vegetation in the region affected by increased rainfall, scientists can identify the actual areas affected by outbreaks of Rift Valley Fever, a mosquito-borne disease that can be fatal to humans and </a:t>
            </a:r>
            <a:r>
              <a:rPr lang="en-US" dirty="0" smtClean="0"/>
              <a:t>animals. </a:t>
            </a:r>
            <a:r>
              <a:rPr lang="en-US" sz="1800" dirty="0" smtClean="0">
                <a:hlinkClick r:id="rId3"/>
              </a:rPr>
              <a:t>http</a:t>
            </a:r>
            <a:r>
              <a:rPr lang="en-US" sz="1800" dirty="0">
                <a:hlinkClick r:id="rId3"/>
              </a:rPr>
              <a:t>://www.nursezone.com/nursing-news-events/devices-and-technology/NASA-and-CDC-team-up-to-predict-infectious-diseases_24004.</a:t>
            </a:r>
            <a:r>
              <a:rPr lang="en-US" sz="1800" dirty="0" smtClean="0">
                <a:hlinkClick r:id="rId3"/>
              </a:rPr>
              <a:t>aspx</a:t>
            </a:r>
            <a:endParaRPr lang="en-US" sz="1400" dirty="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5173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056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0174" y="428459"/>
            <a:ext cx="7065726" cy="503518"/>
          </a:xfrm>
        </p:spPr>
        <p:txBody>
          <a:bodyPr>
            <a:normAutofit fontScale="90000"/>
          </a:bodyPr>
          <a:lstStyle/>
          <a:p>
            <a:pPr>
              <a:lnSpc>
                <a:spcPct val="80000"/>
              </a:lnSpc>
            </a:pPr>
            <a:r>
              <a:rPr lang="en-US" dirty="0" smtClean="0"/>
              <a:t> Intro to NASA </a:t>
            </a:r>
            <a:br>
              <a:rPr lang="en-US" dirty="0" smtClean="0"/>
            </a:br>
            <a:r>
              <a:rPr lang="en-US" dirty="0" smtClean="0"/>
              <a:t> Earth Science Data Operations</a:t>
            </a:r>
            <a:endParaRPr lang="en-US" dirty="0"/>
          </a:p>
        </p:txBody>
      </p:sp>
      <p:pic>
        <p:nvPicPr>
          <p:cNvPr id="7" name="Picture 6"/>
          <p:cNvPicPr>
            <a:picLocks noChangeAspect="1"/>
          </p:cNvPicPr>
          <p:nvPr/>
        </p:nvPicPr>
        <p:blipFill>
          <a:blip r:embed="rId3"/>
          <a:stretch>
            <a:fillRect/>
          </a:stretch>
        </p:blipFill>
        <p:spPr>
          <a:xfrm>
            <a:off x="146167" y="1138520"/>
            <a:ext cx="8851666" cy="5700344"/>
          </a:xfrm>
          <a:prstGeom prst="rect">
            <a:avLst/>
          </a:prstGeom>
        </p:spPr>
      </p:pic>
      <p:sp>
        <p:nvSpPr>
          <p:cNvPr id="8" name="TextBox 7"/>
          <p:cNvSpPr txBox="1"/>
          <p:nvPr/>
        </p:nvSpPr>
        <p:spPr>
          <a:xfrm>
            <a:off x="146167" y="6499416"/>
            <a:ext cx="4542118" cy="353943"/>
          </a:xfrm>
          <a:prstGeom prst="rect">
            <a:avLst/>
          </a:prstGeom>
          <a:noFill/>
        </p:spPr>
        <p:txBody>
          <a:bodyPr wrap="square" rtlCol="0">
            <a:spAutoFit/>
          </a:bodyPr>
          <a:lstStyle/>
          <a:p>
            <a:r>
              <a:rPr lang="en-US" sz="1700" dirty="0" smtClean="0">
                <a:hlinkClick r:id="rId4"/>
              </a:rPr>
              <a:t>https://earthdata.nasa.gov/about-eosdis</a:t>
            </a:r>
            <a:r>
              <a:rPr lang="en-US" sz="1700" dirty="0" smtClean="0"/>
              <a:t> </a:t>
            </a:r>
          </a:p>
        </p:txBody>
      </p:sp>
    </p:spTree>
    <p:extLst>
      <p:ext uri="{BB962C8B-B14F-4D97-AF65-F5344CB8AC3E}">
        <p14:creationId xmlns:p14="http://schemas.microsoft.com/office/powerpoint/2010/main" val="33626843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62917" y="6486521"/>
            <a:ext cx="5764999" cy="369332"/>
          </a:xfrm>
          <a:prstGeom prst="rect">
            <a:avLst/>
          </a:prstGeom>
        </p:spPr>
        <p:txBody>
          <a:bodyPr wrap="square">
            <a:spAutoFit/>
          </a:bodyPr>
          <a:lstStyle/>
          <a:p>
            <a:r>
              <a:rPr lang="en-US" dirty="0" smtClean="0">
                <a:hlinkClick r:id="rId3"/>
              </a:rPr>
              <a:t>http://guides.library.uq.edu.au/research-data-management</a:t>
            </a:r>
            <a:r>
              <a:rPr lang="en-US" dirty="0" smtClean="0"/>
              <a:t> </a:t>
            </a:r>
            <a:endParaRPr lang="en-US" dirty="0"/>
          </a:p>
        </p:txBody>
      </p:sp>
      <p:sp>
        <p:nvSpPr>
          <p:cNvPr id="26" name="TextBox 25"/>
          <p:cNvSpPr txBox="1"/>
          <p:nvPr/>
        </p:nvSpPr>
        <p:spPr>
          <a:xfrm>
            <a:off x="8603920" y="6065589"/>
            <a:ext cx="184666" cy="369332"/>
          </a:xfrm>
          <a:prstGeom prst="rect">
            <a:avLst/>
          </a:prstGeom>
          <a:noFill/>
        </p:spPr>
        <p:txBody>
          <a:bodyPr wrap="none" rtlCol="0">
            <a:spAutoFit/>
          </a:bodyPr>
          <a:lstStyle/>
          <a:p>
            <a:endParaRPr lang="en-US" dirty="0"/>
          </a:p>
        </p:txBody>
      </p:sp>
      <p:sp>
        <p:nvSpPr>
          <p:cNvPr id="9" name="Title 8"/>
          <p:cNvSpPr>
            <a:spLocks noGrp="1"/>
          </p:cNvSpPr>
          <p:nvPr>
            <p:ph type="title"/>
          </p:nvPr>
        </p:nvSpPr>
        <p:spPr>
          <a:xfrm>
            <a:off x="1514081" y="-137689"/>
            <a:ext cx="6238217" cy="685800"/>
          </a:xfrm>
        </p:spPr>
        <p:txBody>
          <a:bodyPr/>
          <a:lstStyle/>
          <a:p>
            <a:r>
              <a:rPr lang="en-US" dirty="0" smtClean="0"/>
              <a:t>Research Data Lifecycle </a:t>
            </a:r>
            <a:endParaRPr lang="en-US" dirty="0"/>
          </a:p>
        </p:txBody>
      </p:sp>
      <p:sp>
        <p:nvSpPr>
          <p:cNvPr id="37" name="Frame 36"/>
          <p:cNvSpPr/>
          <p:nvPr/>
        </p:nvSpPr>
        <p:spPr>
          <a:xfrm rot="20640000">
            <a:off x="1323780" y="1027098"/>
            <a:ext cx="4422107" cy="4745631"/>
          </a:xfrm>
          <a:prstGeom prst="frame">
            <a:avLst>
              <a:gd name="adj1" fmla="val 557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36" name="Picture 35"/>
          <p:cNvPicPr>
            <a:picLocks noChangeAspect="1"/>
          </p:cNvPicPr>
          <p:nvPr/>
        </p:nvPicPr>
        <p:blipFill>
          <a:blip r:embed="rId4"/>
          <a:stretch>
            <a:fillRect/>
          </a:stretch>
        </p:blipFill>
        <p:spPr>
          <a:xfrm rot="20640000">
            <a:off x="1489538" y="1169589"/>
            <a:ext cx="4098295" cy="4480560"/>
          </a:xfrm>
          <a:prstGeom prst="rect">
            <a:avLst/>
          </a:prstGeom>
        </p:spPr>
      </p:pic>
      <p:sp>
        <p:nvSpPr>
          <p:cNvPr id="27" name="Left Arrow 26"/>
          <p:cNvSpPr/>
          <p:nvPr/>
        </p:nvSpPr>
        <p:spPr>
          <a:xfrm rot="660000">
            <a:off x="3985090" y="5509666"/>
            <a:ext cx="4699727" cy="731520"/>
          </a:xfrm>
          <a:prstGeom prst="leftArrow">
            <a:avLst/>
          </a:prstGeom>
          <a:solidFill>
            <a:schemeClr val="accent2">
              <a:lumMod val="50000"/>
              <a:lumOff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Infrastructure (Search, Order, Distribution)</a:t>
            </a:r>
            <a:endParaRPr lang="en-US" sz="1600" b="1" dirty="0">
              <a:solidFill>
                <a:srgbClr val="FFFFFF"/>
              </a:solidFill>
            </a:endParaRPr>
          </a:p>
        </p:txBody>
      </p:sp>
      <p:sp>
        <p:nvSpPr>
          <p:cNvPr id="39" name="Left Arrow 38"/>
          <p:cNvSpPr/>
          <p:nvPr/>
        </p:nvSpPr>
        <p:spPr>
          <a:xfrm rot="660000">
            <a:off x="4665531" y="1278087"/>
            <a:ext cx="4100427" cy="731520"/>
          </a:xfrm>
          <a:prstGeom prst="leftArrow">
            <a:avLst/>
          </a:prstGeom>
          <a:solidFill>
            <a:schemeClr val="accent2">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rPr>
              <a:t>Mission Operations</a:t>
            </a:r>
            <a:endParaRPr lang="en-US" b="1" dirty="0">
              <a:solidFill>
                <a:schemeClr val="bg1"/>
              </a:solidFill>
            </a:endParaRPr>
          </a:p>
        </p:txBody>
      </p:sp>
      <p:sp>
        <p:nvSpPr>
          <p:cNvPr id="40" name="TextBox 39"/>
          <p:cNvSpPr txBox="1"/>
          <p:nvPr/>
        </p:nvSpPr>
        <p:spPr>
          <a:xfrm>
            <a:off x="8537715" y="244800"/>
            <a:ext cx="184666" cy="369332"/>
          </a:xfrm>
          <a:prstGeom prst="rect">
            <a:avLst/>
          </a:prstGeom>
          <a:noFill/>
        </p:spPr>
        <p:txBody>
          <a:bodyPr wrap="none" rtlCol="0">
            <a:spAutoFit/>
          </a:bodyPr>
          <a:lstStyle/>
          <a:p>
            <a:endParaRPr lang="en-US" dirty="0"/>
          </a:p>
        </p:txBody>
      </p:sp>
      <p:sp>
        <p:nvSpPr>
          <p:cNvPr id="41" name="TextBox 40"/>
          <p:cNvSpPr txBox="1"/>
          <p:nvPr/>
        </p:nvSpPr>
        <p:spPr>
          <a:xfrm>
            <a:off x="8231704" y="-152987"/>
            <a:ext cx="184666" cy="369332"/>
          </a:xfrm>
          <a:prstGeom prst="rect">
            <a:avLst/>
          </a:prstGeom>
          <a:noFill/>
        </p:spPr>
        <p:txBody>
          <a:bodyPr wrap="none" rtlCol="0">
            <a:spAutoFit/>
          </a:bodyPr>
          <a:lstStyle/>
          <a:p>
            <a:endParaRPr lang="en-US" dirty="0"/>
          </a:p>
        </p:txBody>
      </p:sp>
      <p:sp>
        <p:nvSpPr>
          <p:cNvPr id="42" name="Left Arrow 41"/>
          <p:cNvSpPr/>
          <p:nvPr/>
        </p:nvSpPr>
        <p:spPr>
          <a:xfrm rot="660000">
            <a:off x="5248766" y="2252639"/>
            <a:ext cx="3583752" cy="731520"/>
          </a:xfrm>
          <a:prstGeom prst="leftArrow">
            <a:avLst/>
          </a:prstGeom>
          <a:solidFill>
            <a:schemeClr val="accent2">
              <a:lumMod val="50000"/>
              <a:lumOff val="50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b="1" dirty="0" smtClean="0">
                <a:solidFill>
                  <a:schemeClr val="bg1"/>
                </a:solidFill>
              </a:rPr>
              <a:t>Data transport to data centers/SIPS </a:t>
            </a:r>
            <a:endParaRPr lang="en-US" sz="1700" b="1" dirty="0">
              <a:solidFill>
                <a:schemeClr val="bg1"/>
              </a:solidFill>
            </a:endParaRPr>
          </a:p>
        </p:txBody>
      </p:sp>
      <p:sp>
        <p:nvSpPr>
          <p:cNvPr id="49" name="Left Arrow 48"/>
          <p:cNvSpPr/>
          <p:nvPr/>
        </p:nvSpPr>
        <p:spPr>
          <a:xfrm rot="660000">
            <a:off x="5541123" y="4139447"/>
            <a:ext cx="2645089" cy="731520"/>
          </a:xfrm>
          <a:prstGeom prst="leftArrow">
            <a:avLst/>
          </a:prstGeom>
          <a:solidFill>
            <a:schemeClr val="accent2">
              <a:lumMod val="50000"/>
              <a:lumOff val="50000"/>
            </a:scheme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FFFFFF"/>
                </a:solidFill>
              </a:rPr>
              <a:t>EOSDIS Data Centers</a:t>
            </a:r>
            <a:endParaRPr lang="en-US" sz="1600" b="1" dirty="0">
              <a:solidFill>
                <a:srgbClr val="FFFFFF"/>
              </a:solidFill>
            </a:endParaRPr>
          </a:p>
        </p:txBody>
      </p:sp>
      <p:sp>
        <p:nvSpPr>
          <p:cNvPr id="51" name="Right Arrow 50"/>
          <p:cNvSpPr/>
          <p:nvPr/>
        </p:nvSpPr>
        <p:spPr>
          <a:xfrm rot="20116867">
            <a:off x="-22453" y="5443428"/>
            <a:ext cx="2795405" cy="674409"/>
          </a:xfrm>
          <a:prstGeom prst="rightArrow">
            <a:avLst/>
          </a:prstGeom>
          <a:solidFill>
            <a:srgbClr val="F13535"/>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Distribution and Data Access</a:t>
            </a:r>
            <a:endParaRPr lang="en-US" sz="1600" dirty="0"/>
          </a:p>
        </p:txBody>
      </p:sp>
    </p:spTree>
    <p:extLst>
      <p:ext uri="{BB962C8B-B14F-4D97-AF65-F5344CB8AC3E}">
        <p14:creationId xmlns:p14="http://schemas.microsoft.com/office/powerpoint/2010/main" val="21153628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346" y="475379"/>
            <a:ext cx="6659308" cy="685800"/>
          </a:xfrm>
        </p:spPr>
        <p:txBody>
          <a:bodyPr>
            <a:noAutofit/>
          </a:bodyPr>
          <a:lstStyle/>
          <a:p>
            <a:r>
              <a:rPr lang="en-US" sz="3500" dirty="0" smtClean="0"/>
              <a:t>Analytics Types</a:t>
            </a:r>
            <a:endParaRPr lang="en-US" sz="3500" dirty="0"/>
          </a:p>
        </p:txBody>
      </p:sp>
      <p:grpSp>
        <p:nvGrpSpPr>
          <p:cNvPr id="55" name="Group 54"/>
          <p:cNvGrpSpPr/>
          <p:nvPr/>
        </p:nvGrpSpPr>
        <p:grpSpPr>
          <a:xfrm>
            <a:off x="1440875" y="1513056"/>
            <a:ext cx="6262251" cy="5032374"/>
            <a:chOff x="-1" y="36063"/>
            <a:chExt cx="11226862" cy="10687722"/>
          </a:xfrm>
        </p:grpSpPr>
        <p:sp>
          <p:nvSpPr>
            <p:cNvPr id="56" name="Regular Pentagon 55"/>
            <p:cNvSpPr/>
            <p:nvPr/>
          </p:nvSpPr>
          <p:spPr bwMode="auto">
            <a:xfrm rot="10800000">
              <a:off x="3443713" y="4267197"/>
              <a:ext cx="4278233" cy="4317882"/>
            </a:xfrm>
            <a:prstGeom prst="pentagon">
              <a:avLst/>
            </a:prstGeom>
          </p:spPr>
          <p:style>
            <a:lnRef idx="1">
              <a:schemeClr val="accent1"/>
            </a:lnRef>
            <a:fillRef idx="3">
              <a:schemeClr val="accent1"/>
            </a:fillRef>
            <a:effectRef idx="2">
              <a:schemeClr val="accent1"/>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57" name="Extract 56"/>
            <p:cNvSpPr/>
            <p:nvPr/>
          </p:nvSpPr>
          <p:spPr bwMode="auto">
            <a:xfrm>
              <a:off x="3556685" y="36063"/>
              <a:ext cx="4409241" cy="4421188"/>
            </a:xfrm>
            <a:prstGeom prst="flowChartExtract">
              <a:avLst/>
            </a:prstGeom>
            <a:solidFill>
              <a:schemeClr val="accent2">
                <a:lumMod val="50000"/>
                <a:lumOff val="50000"/>
              </a:schemeClr>
            </a:solidFill>
          </p:spPr>
          <p:style>
            <a:lnRef idx="1">
              <a:schemeClr val="accent2"/>
            </a:lnRef>
            <a:fillRef idx="3">
              <a:schemeClr val="accent2"/>
            </a:fillRef>
            <a:effectRef idx="2">
              <a:schemeClr val="accent2"/>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58" name="Text Box 4"/>
            <p:cNvSpPr txBox="1">
              <a:spLocks noChangeArrowheads="1"/>
            </p:cNvSpPr>
            <p:nvPr/>
          </p:nvSpPr>
          <p:spPr bwMode="auto">
            <a:xfrm>
              <a:off x="4450312" y="1694952"/>
              <a:ext cx="2615365" cy="2426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a:lnSpc>
                  <a:spcPct val="115000"/>
                </a:lnSpc>
                <a:spcBef>
                  <a:spcPts val="0"/>
                </a:spcBef>
                <a:spcAft>
                  <a:spcPts val="0"/>
                </a:spcAft>
              </a:pPr>
              <a:r>
                <a:rPr lang="en-US" sz="1600" b="1" kern="1200" dirty="0" smtClean="0">
                  <a:solidFill>
                    <a:srgbClr val="000000"/>
                  </a:solidFill>
                  <a:effectLst/>
                  <a:latin typeface="Cambria"/>
                  <a:ea typeface="Cambria"/>
                  <a:cs typeface="Times New Roman"/>
                </a:rPr>
                <a:t>Descriptive</a:t>
              </a:r>
              <a:endParaRPr lang="en-US" sz="1600" dirty="0">
                <a:effectLst/>
                <a:latin typeface="Arial"/>
                <a:ea typeface="Cambria"/>
                <a:cs typeface="Times New Roman"/>
              </a:endParaRPr>
            </a:p>
            <a:p>
              <a:pPr marL="0" marR="0" algn="ctr">
                <a:lnSpc>
                  <a:spcPct val="115000"/>
                </a:lnSpc>
                <a:spcBef>
                  <a:spcPts val="0"/>
                </a:spcBef>
                <a:spcAft>
                  <a:spcPts val="0"/>
                </a:spcAft>
              </a:pPr>
              <a:r>
                <a:rPr lang="en-US" sz="1600" i="1" kern="1200" dirty="0">
                  <a:solidFill>
                    <a:srgbClr val="000000"/>
                  </a:solidFill>
                  <a:effectLst/>
                  <a:latin typeface="Cambria"/>
                  <a:ea typeface="Cambria"/>
                  <a:cs typeface="Times New Roman"/>
                </a:rPr>
                <a:t>What happened?</a:t>
              </a:r>
              <a:endParaRPr lang="en-US" sz="1600" dirty="0">
                <a:effectLst/>
                <a:latin typeface="Arial"/>
                <a:ea typeface="Cambria"/>
                <a:cs typeface="Times New Roman"/>
              </a:endParaRPr>
            </a:p>
          </p:txBody>
        </p:sp>
        <p:sp>
          <p:nvSpPr>
            <p:cNvPr id="59" name="Extract 58"/>
            <p:cNvSpPr/>
            <p:nvPr/>
          </p:nvSpPr>
          <p:spPr bwMode="auto">
            <a:xfrm rot="3810958">
              <a:off x="6698455" y="2596356"/>
              <a:ext cx="4421188" cy="4267200"/>
            </a:xfrm>
            <a:prstGeom prst="flowChartExtract">
              <a:avLst/>
            </a:prstGeom>
            <a:solidFill>
              <a:srgbClr val="66CCFF"/>
            </a:solidFill>
          </p:spPr>
          <p:style>
            <a:lnRef idx="1">
              <a:schemeClr val="accent5"/>
            </a:lnRef>
            <a:fillRef idx="3">
              <a:schemeClr val="accent5"/>
            </a:fillRef>
            <a:effectRef idx="2">
              <a:schemeClr val="accent5"/>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60" name="Text Box 6"/>
            <p:cNvSpPr txBox="1">
              <a:spLocks noChangeArrowheads="1"/>
            </p:cNvSpPr>
            <p:nvPr/>
          </p:nvSpPr>
          <p:spPr bwMode="auto">
            <a:xfrm>
              <a:off x="7464125" y="3673685"/>
              <a:ext cx="3762736" cy="26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nSpc>
                  <a:spcPct val="115000"/>
                </a:lnSpc>
                <a:spcBef>
                  <a:spcPts val="0"/>
                </a:spcBef>
                <a:spcAft>
                  <a:spcPts val="0"/>
                </a:spcAft>
              </a:pPr>
              <a:r>
                <a:rPr lang="en-US" sz="1600" b="1" kern="1200" dirty="0">
                  <a:solidFill>
                    <a:srgbClr val="000000"/>
                  </a:solidFill>
                  <a:effectLst/>
                  <a:latin typeface="Cambria"/>
                  <a:ea typeface="Cambria"/>
                  <a:cs typeface="Times New Roman"/>
                </a:rPr>
                <a:t>Diagnostic</a:t>
              </a:r>
              <a:endParaRPr lang="en-US" sz="1600" dirty="0">
                <a:effectLst/>
                <a:latin typeface="Arial"/>
                <a:ea typeface="Cambria"/>
                <a:cs typeface="Times New Roman"/>
              </a:endParaRPr>
            </a:p>
            <a:p>
              <a:pPr marL="0" marR="0">
                <a:lnSpc>
                  <a:spcPct val="115000"/>
                </a:lnSpc>
                <a:spcBef>
                  <a:spcPts val="0"/>
                </a:spcBef>
                <a:spcAft>
                  <a:spcPts val="0"/>
                </a:spcAft>
              </a:pPr>
              <a:r>
                <a:rPr lang="en-US" sz="1600" i="1" kern="1200" dirty="0">
                  <a:solidFill>
                    <a:srgbClr val="000000"/>
                  </a:solidFill>
                  <a:effectLst/>
                  <a:latin typeface="Cambria"/>
                  <a:ea typeface="Cambria"/>
                  <a:cs typeface="Times New Roman"/>
                </a:rPr>
                <a:t>    Why did it </a:t>
              </a:r>
              <a:br>
                <a:rPr lang="en-US" sz="1600" i="1" kern="1200" dirty="0">
                  <a:solidFill>
                    <a:srgbClr val="000000"/>
                  </a:solidFill>
                  <a:effectLst/>
                  <a:latin typeface="Cambria"/>
                  <a:ea typeface="Cambria"/>
                  <a:cs typeface="Times New Roman"/>
                </a:rPr>
              </a:br>
              <a:r>
                <a:rPr lang="en-US" sz="1600" i="1" kern="1200" dirty="0">
                  <a:solidFill>
                    <a:srgbClr val="000000"/>
                  </a:solidFill>
                  <a:effectLst/>
                  <a:latin typeface="Cambria"/>
                  <a:ea typeface="Cambria"/>
                  <a:cs typeface="Times New Roman"/>
                </a:rPr>
                <a:t>        happen?</a:t>
              </a:r>
              <a:endParaRPr lang="en-US" sz="1600" dirty="0">
                <a:effectLst/>
                <a:latin typeface="Arial"/>
                <a:ea typeface="Cambria"/>
                <a:cs typeface="Times New Roman"/>
              </a:endParaRPr>
            </a:p>
          </p:txBody>
        </p:sp>
        <p:sp>
          <p:nvSpPr>
            <p:cNvPr id="61" name="Extract 60"/>
            <p:cNvSpPr/>
            <p:nvPr/>
          </p:nvSpPr>
          <p:spPr bwMode="auto">
            <a:xfrm rot="7858349">
              <a:off x="6091458" y="6379591"/>
              <a:ext cx="4421188" cy="4267200"/>
            </a:xfrm>
            <a:prstGeom prst="flowChartExtract">
              <a:avLst/>
            </a:prstGeom>
            <a:solidFill>
              <a:srgbClr val="00C302"/>
            </a:solidFill>
          </p:spPr>
          <p:style>
            <a:lnRef idx="1">
              <a:schemeClr val="accent3"/>
            </a:lnRef>
            <a:fillRef idx="3">
              <a:schemeClr val="accent3"/>
            </a:fillRef>
            <a:effectRef idx="2">
              <a:schemeClr val="accent3"/>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62" name="Text Box 8"/>
            <p:cNvSpPr txBox="1">
              <a:spLocks noChangeArrowheads="1"/>
            </p:cNvSpPr>
            <p:nvPr/>
          </p:nvSpPr>
          <p:spPr bwMode="auto">
            <a:xfrm>
              <a:off x="6160381" y="6468857"/>
              <a:ext cx="4238166" cy="324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nSpc>
                  <a:spcPct val="115000"/>
                </a:lnSpc>
                <a:spcBef>
                  <a:spcPts val="0"/>
                </a:spcBef>
                <a:spcAft>
                  <a:spcPts val="0"/>
                </a:spcAft>
              </a:pPr>
              <a:r>
                <a:rPr lang="en-US" sz="1600" b="1" kern="1200" dirty="0">
                  <a:solidFill>
                    <a:srgbClr val="000000"/>
                  </a:solidFill>
                  <a:effectLst/>
                  <a:latin typeface="Cambria"/>
                  <a:ea typeface="Cambria"/>
                  <a:cs typeface="Times New Roman"/>
                </a:rPr>
                <a:t>     </a:t>
              </a:r>
              <a:r>
                <a:rPr lang="en-US" sz="1600" b="1" kern="1200" dirty="0" smtClean="0">
                  <a:solidFill>
                    <a:srgbClr val="000000"/>
                  </a:solidFill>
                  <a:effectLst/>
                  <a:latin typeface="Cambria"/>
                  <a:ea typeface="Cambria"/>
                  <a:cs typeface="Times New Roman"/>
                </a:rPr>
                <a:t> Discovery</a:t>
              </a:r>
              <a:r>
                <a:rPr lang="en-US" sz="1600" b="1" kern="1200" dirty="0">
                  <a:solidFill>
                    <a:srgbClr val="000000"/>
                  </a:solidFill>
                  <a:effectLst/>
                  <a:latin typeface="Cambria"/>
                  <a:ea typeface="Cambria"/>
                  <a:cs typeface="Times New Roman"/>
                </a:rPr>
                <a:t/>
              </a:r>
              <a:br>
                <a:rPr lang="en-US" sz="1600" b="1" kern="1200" dirty="0">
                  <a:solidFill>
                    <a:srgbClr val="000000"/>
                  </a:solidFill>
                  <a:effectLst/>
                  <a:latin typeface="Cambria"/>
                  <a:ea typeface="Cambria"/>
                  <a:cs typeface="Times New Roman"/>
                </a:rPr>
              </a:br>
              <a:r>
                <a:rPr lang="en-US" sz="1600" b="1" kern="1200" dirty="0">
                  <a:solidFill>
                    <a:srgbClr val="000000"/>
                  </a:solidFill>
                  <a:effectLst/>
                  <a:latin typeface="Cambria"/>
                  <a:ea typeface="Cambria"/>
                  <a:cs typeface="Times New Roman"/>
                </a:rPr>
                <a:t> </a:t>
              </a:r>
              <a:r>
                <a:rPr lang="en-US" sz="1600" i="1" kern="1200" dirty="0">
                  <a:solidFill>
                    <a:srgbClr val="000000"/>
                  </a:solidFill>
                  <a:effectLst/>
                  <a:latin typeface="Cambria"/>
                  <a:ea typeface="Cambria"/>
                  <a:cs typeface="Times New Roman"/>
                </a:rPr>
                <a:t>What is the </a:t>
              </a:r>
              <a:r>
                <a:rPr lang="en-US" sz="1600" i="1" kern="1200" dirty="0" smtClean="0">
                  <a:solidFill>
                    <a:srgbClr val="000000"/>
                  </a:solidFill>
                  <a:effectLst/>
                  <a:latin typeface="Cambria"/>
                  <a:ea typeface="Cambria"/>
                  <a:cs typeface="Times New Roman"/>
                </a:rPr>
                <a:t>best </a:t>
              </a:r>
              <a:r>
                <a:rPr lang="en-US" sz="1600" i="1" kern="1200" dirty="0">
                  <a:solidFill>
                    <a:srgbClr val="000000"/>
                  </a:solidFill>
                  <a:effectLst/>
                  <a:latin typeface="Cambria"/>
                  <a:ea typeface="Cambria"/>
                  <a:cs typeface="Times New Roman"/>
                </a:rPr>
                <a:t>approach </a:t>
              </a:r>
              <a:r>
                <a:rPr lang="en-US" sz="1600" i="1" kern="1200" dirty="0" smtClean="0">
                  <a:solidFill>
                    <a:srgbClr val="000000"/>
                  </a:solidFill>
                  <a:effectLst/>
                  <a:latin typeface="Cambria"/>
                  <a:ea typeface="Cambria"/>
                  <a:cs typeface="Times New Roman"/>
                </a:rPr>
                <a:t>to </a:t>
              </a:r>
              <a:r>
                <a:rPr lang="en-US" sz="1600" i="1" kern="1200" dirty="0">
                  <a:solidFill>
                    <a:srgbClr val="000000"/>
                  </a:solidFill>
                  <a:effectLst/>
                  <a:latin typeface="Cambria"/>
                  <a:ea typeface="Cambria"/>
                  <a:cs typeface="Times New Roman"/>
                </a:rPr>
                <a:t>learn </a:t>
              </a:r>
              <a:endParaRPr lang="en-US" sz="1600" i="1" kern="1200" dirty="0" smtClean="0">
                <a:solidFill>
                  <a:srgbClr val="000000"/>
                </a:solidFill>
                <a:effectLst/>
                <a:latin typeface="Cambria"/>
                <a:ea typeface="Cambria"/>
                <a:cs typeface="Times New Roman"/>
              </a:endParaRPr>
            </a:p>
            <a:p>
              <a:pPr marL="0" marR="0">
                <a:lnSpc>
                  <a:spcPct val="115000"/>
                </a:lnSpc>
                <a:spcBef>
                  <a:spcPts val="0"/>
                </a:spcBef>
                <a:spcAft>
                  <a:spcPts val="0"/>
                </a:spcAft>
              </a:pPr>
              <a:r>
                <a:rPr lang="en-US" sz="1600" i="1" kern="1200" dirty="0" smtClean="0">
                  <a:solidFill>
                    <a:srgbClr val="000000"/>
                  </a:solidFill>
                  <a:effectLst/>
                  <a:latin typeface="Cambria"/>
                  <a:ea typeface="Cambria"/>
                  <a:cs typeface="Times New Roman"/>
                </a:rPr>
                <a:t>   from the </a:t>
              </a:r>
              <a:r>
                <a:rPr lang="en-US" sz="1600" i="1" kern="1200" dirty="0">
                  <a:solidFill>
                    <a:srgbClr val="000000"/>
                  </a:solidFill>
                  <a:effectLst/>
                  <a:latin typeface="Cambria"/>
                  <a:ea typeface="Cambria"/>
                  <a:cs typeface="Times New Roman"/>
                </a:rPr>
                <a:t>data?</a:t>
              </a:r>
              <a:endParaRPr lang="en-US" sz="1600" dirty="0">
                <a:effectLst/>
                <a:latin typeface="Arial"/>
                <a:ea typeface="Cambria"/>
                <a:cs typeface="Times New Roman"/>
              </a:endParaRPr>
            </a:p>
          </p:txBody>
        </p:sp>
        <p:sp>
          <p:nvSpPr>
            <p:cNvPr id="63" name="Extract 62"/>
            <p:cNvSpPr/>
            <p:nvPr/>
          </p:nvSpPr>
          <p:spPr bwMode="auto">
            <a:xfrm rot="17812397">
              <a:off x="-77211" y="2503791"/>
              <a:ext cx="4421272" cy="4266852"/>
            </a:xfrm>
            <a:prstGeom prst="flowChartExtract">
              <a:avLst/>
            </a:prstGeom>
            <a:solidFill>
              <a:srgbClr val="FFAF24"/>
            </a:solidFill>
          </p:spPr>
          <p:style>
            <a:lnRef idx="0">
              <a:schemeClr val="accent6"/>
            </a:lnRef>
            <a:fillRef idx="3">
              <a:schemeClr val="accent6"/>
            </a:fillRef>
            <a:effectRef idx="3">
              <a:schemeClr val="accent6"/>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65" name="Extract 64"/>
            <p:cNvSpPr/>
            <p:nvPr/>
          </p:nvSpPr>
          <p:spPr bwMode="auto">
            <a:xfrm rot="13741679">
              <a:off x="1048669" y="6561017"/>
              <a:ext cx="4214829" cy="3886612"/>
            </a:xfrm>
            <a:prstGeom prst="flowChartExtract">
              <a:avLst/>
            </a:prstGeom>
            <a:solidFill>
              <a:srgbClr val="D135FF"/>
            </a:solidFill>
          </p:spPr>
          <p:style>
            <a:lnRef idx="1">
              <a:schemeClr val="accent4"/>
            </a:lnRef>
            <a:fillRef idx="3">
              <a:schemeClr val="accent4"/>
            </a:fillRef>
            <a:effectRef idx="2">
              <a:schemeClr val="accent4"/>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66" name="Text Box 12"/>
            <p:cNvSpPr txBox="1">
              <a:spLocks noChangeArrowheads="1"/>
            </p:cNvSpPr>
            <p:nvPr/>
          </p:nvSpPr>
          <p:spPr bwMode="auto">
            <a:xfrm>
              <a:off x="2615364" y="6851933"/>
              <a:ext cx="2971546" cy="287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nSpc>
                  <a:spcPct val="115000"/>
                </a:lnSpc>
                <a:spcBef>
                  <a:spcPts val="0"/>
                </a:spcBef>
                <a:spcAft>
                  <a:spcPts val="0"/>
                </a:spcAft>
              </a:pPr>
              <a:r>
                <a:rPr lang="en-US" sz="1600" b="1" kern="1200" dirty="0">
                  <a:solidFill>
                    <a:srgbClr val="000000"/>
                  </a:solidFill>
                  <a:effectLst/>
                  <a:latin typeface="Cambria"/>
                  <a:ea typeface="Cambria"/>
                  <a:cs typeface="Times New Roman"/>
                </a:rPr>
                <a:t>  Predictive</a:t>
              </a:r>
              <a:endParaRPr lang="en-US" sz="1600" dirty="0">
                <a:effectLst/>
                <a:latin typeface="Arial"/>
                <a:ea typeface="Cambria"/>
                <a:cs typeface="Times New Roman"/>
              </a:endParaRPr>
            </a:p>
            <a:p>
              <a:pPr marL="0" marR="0">
                <a:lnSpc>
                  <a:spcPct val="115000"/>
                </a:lnSpc>
                <a:spcBef>
                  <a:spcPts val="0"/>
                </a:spcBef>
                <a:spcAft>
                  <a:spcPts val="0"/>
                </a:spcAft>
              </a:pPr>
              <a:r>
                <a:rPr lang="en-US" sz="1600" i="1" kern="1200" dirty="0">
                  <a:solidFill>
                    <a:srgbClr val="000000"/>
                  </a:solidFill>
                  <a:effectLst/>
                  <a:latin typeface="Cambria"/>
                  <a:ea typeface="Cambria"/>
                  <a:cs typeface="Times New Roman"/>
                </a:rPr>
                <a:t>What is likely to happen?</a:t>
              </a:r>
              <a:endParaRPr lang="en-US" sz="1600" dirty="0">
                <a:effectLst/>
                <a:latin typeface="Arial"/>
                <a:ea typeface="Cambria"/>
                <a:cs typeface="Times New Roman"/>
              </a:endParaRPr>
            </a:p>
          </p:txBody>
        </p:sp>
        <p:sp>
          <p:nvSpPr>
            <p:cNvPr id="64" name="Text Box 10"/>
            <p:cNvSpPr txBox="1">
              <a:spLocks noChangeArrowheads="1"/>
            </p:cNvSpPr>
            <p:nvPr/>
          </p:nvSpPr>
          <p:spPr bwMode="auto">
            <a:xfrm>
              <a:off x="1333146" y="3603906"/>
              <a:ext cx="3487151" cy="259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nSpc>
                  <a:spcPct val="115000"/>
                </a:lnSpc>
                <a:spcBef>
                  <a:spcPts val="0"/>
                </a:spcBef>
                <a:spcAft>
                  <a:spcPts val="0"/>
                </a:spcAft>
              </a:pPr>
              <a:r>
                <a:rPr lang="en-US" sz="1600" b="1" kern="1200" dirty="0">
                  <a:solidFill>
                    <a:srgbClr val="000000"/>
                  </a:solidFill>
                  <a:effectLst/>
                  <a:latin typeface="Cambria"/>
                  <a:ea typeface="Cambria"/>
                  <a:cs typeface="Times New Roman"/>
                </a:rPr>
                <a:t>Prescriptive</a:t>
              </a:r>
              <a:endParaRPr lang="en-US" sz="1600" dirty="0">
                <a:effectLst/>
                <a:latin typeface="Arial"/>
                <a:ea typeface="Cambria"/>
                <a:cs typeface="Times New Roman"/>
              </a:endParaRPr>
            </a:p>
            <a:p>
              <a:pPr marL="0" marR="0">
                <a:lnSpc>
                  <a:spcPct val="115000"/>
                </a:lnSpc>
                <a:spcBef>
                  <a:spcPts val="0"/>
                </a:spcBef>
                <a:spcAft>
                  <a:spcPts val="0"/>
                </a:spcAft>
              </a:pPr>
              <a:r>
                <a:rPr lang="en-US" sz="1600" i="1" kern="1200" dirty="0">
                  <a:solidFill>
                    <a:srgbClr val="000000"/>
                  </a:solidFill>
                  <a:effectLst/>
                  <a:latin typeface="Cambria"/>
                  <a:ea typeface="Cambria"/>
                  <a:cs typeface="Times New Roman"/>
                </a:rPr>
                <a:t>What’s the best course of action?</a:t>
              </a:r>
              <a:endParaRPr lang="en-US" sz="1600" dirty="0">
                <a:effectLst/>
                <a:latin typeface="Arial"/>
                <a:ea typeface="Cambria"/>
                <a:cs typeface="Times New Roman"/>
              </a:endParaRPr>
            </a:p>
          </p:txBody>
        </p:sp>
      </p:grpSp>
    </p:spTree>
    <p:extLst>
      <p:ext uri="{BB962C8B-B14F-4D97-AF65-F5344CB8AC3E}">
        <p14:creationId xmlns:p14="http://schemas.microsoft.com/office/powerpoint/2010/main" val="25125391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24231"/>
            <a:ext cx="5562600" cy="685800"/>
          </a:xfrm>
        </p:spPr>
        <p:txBody>
          <a:bodyPr/>
          <a:lstStyle/>
          <a:p>
            <a:r>
              <a:rPr lang="en-US" sz="3500" dirty="0" smtClean="0"/>
              <a:t>Descriptive Analytics Technologies</a:t>
            </a:r>
            <a:endParaRPr lang="en-US" sz="3500" dirty="0"/>
          </a:p>
        </p:txBody>
      </p:sp>
      <p:sp>
        <p:nvSpPr>
          <p:cNvPr id="4" name="Extract 3"/>
          <p:cNvSpPr/>
          <p:nvPr/>
        </p:nvSpPr>
        <p:spPr bwMode="auto">
          <a:xfrm>
            <a:off x="47625" y="941832"/>
            <a:ext cx="2057400" cy="2057400"/>
          </a:xfrm>
          <a:prstGeom prst="flowChartExtract">
            <a:avLst/>
          </a:prstGeom>
          <a:solidFill>
            <a:schemeClr val="accent2">
              <a:lumMod val="50000"/>
              <a:lumOff val="50000"/>
            </a:schemeClr>
          </a:solidFill>
        </p:spPr>
        <p:style>
          <a:lnRef idx="1">
            <a:schemeClr val="accent2"/>
          </a:lnRef>
          <a:fillRef idx="3">
            <a:schemeClr val="accent2"/>
          </a:fillRef>
          <a:effectRef idx="2">
            <a:schemeClr val="accent2"/>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5" name="Text Box 4"/>
          <p:cNvSpPr txBox="1">
            <a:spLocks noChangeArrowheads="1"/>
          </p:cNvSpPr>
          <p:nvPr/>
        </p:nvSpPr>
        <p:spPr bwMode="auto">
          <a:xfrm>
            <a:off x="349200" y="1924551"/>
            <a:ext cx="1458829" cy="1142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a:lnSpc>
                <a:spcPct val="115000"/>
              </a:lnSpc>
              <a:spcBef>
                <a:spcPts val="0"/>
              </a:spcBef>
              <a:spcAft>
                <a:spcPts val="0"/>
              </a:spcAft>
            </a:pPr>
            <a:r>
              <a:rPr lang="en-US" sz="1600" b="1" kern="1200" dirty="0" smtClean="0">
                <a:solidFill>
                  <a:srgbClr val="000000"/>
                </a:solidFill>
                <a:effectLst/>
                <a:latin typeface="Cambria"/>
                <a:ea typeface="Cambria"/>
                <a:cs typeface="Times New Roman"/>
              </a:rPr>
              <a:t>Descriptive</a:t>
            </a:r>
            <a:endParaRPr lang="en-US" sz="1600" dirty="0">
              <a:effectLst/>
              <a:latin typeface="Arial"/>
              <a:ea typeface="Cambria"/>
              <a:cs typeface="Times New Roman"/>
            </a:endParaRPr>
          </a:p>
          <a:p>
            <a:pPr marL="0" marR="0" algn="ctr">
              <a:lnSpc>
                <a:spcPct val="115000"/>
              </a:lnSpc>
              <a:spcBef>
                <a:spcPts val="0"/>
              </a:spcBef>
              <a:spcAft>
                <a:spcPts val="0"/>
              </a:spcAft>
            </a:pPr>
            <a:r>
              <a:rPr lang="en-US" sz="1600" i="1" kern="1200" dirty="0">
                <a:solidFill>
                  <a:srgbClr val="000000"/>
                </a:solidFill>
                <a:effectLst/>
                <a:latin typeface="Cambria"/>
                <a:ea typeface="Cambria"/>
                <a:cs typeface="Times New Roman"/>
              </a:rPr>
              <a:t>What happened?</a:t>
            </a:r>
            <a:endParaRPr lang="en-US" sz="1600" dirty="0">
              <a:effectLst/>
              <a:latin typeface="Arial"/>
              <a:ea typeface="Cambria"/>
              <a:cs typeface="Times New Roman"/>
            </a:endParaRP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18602614" y="24003000"/>
            <a:ext cx="722709" cy="70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22249060" y="23977728"/>
            <a:ext cx="1129501" cy="692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185943" y="3635588"/>
            <a:ext cx="2082800" cy="1155700"/>
          </a:xfrm>
          <a:prstGeom prst="rect">
            <a:avLst/>
          </a:prstGeom>
        </p:spPr>
      </p:pic>
      <p:sp>
        <p:nvSpPr>
          <p:cNvPr id="12" name="Content Placeholder 2"/>
          <p:cNvSpPr>
            <a:spLocks noGrp="1"/>
          </p:cNvSpPr>
          <p:nvPr>
            <p:ph sz="half" idx="1"/>
          </p:nvPr>
        </p:nvSpPr>
        <p:spPr>
          <a:xfrm>
            <a:off x="2507538" y="1683580"/>
            <a:ext cx="5842712" cy="4935443"/>
          </a:xfrm>
        </p:spPr>
        <p:txBody>
          <a:bodyPr>
            <a:normAutofit/>
          </a:bodyPr>
          <a:lstStyle/>
          <a:p>
            <a:pPr marL="0" indent="0">
              <a:buNone/>
              <a:defRPr/>
            </a:pPr>
            <a:r>
              <a:rPr lang="en-US" b="1" u="sng" dirty="0">
                <a:solidFill>
                  <a:srgbClr val="000000"/>
                </a:solidFill>
              </a:rPr>
              <a:t>Data Conversion Tools</a:t>
            </a:r>
            <a:r>
              <a:rPr lang="en-US" b="1" dirty="0">
                <a:solidFill>
                  <a:srgbClr val="000000"/>
                </a:solidFill>
              </a:rPr>
              <a:t>:</a:t>
            </a:r>
            <a:br>
              <a:rPr lang="en-US" b="1" dirty="0">
                <a:solidFill>
                  <a:srgbClr val="000000"/>
                </a:solidFill>
              </a:rPr>
            </a:br>
            <a:r>
              <a:rPr lang="en-US" dirty="0">
                <a:solidFill>
                  <a:srgbClr val="000000"/>
                </a:solidFill>
              </a:rPr>
              <a:t>Tools that help to get data in a readable format are critical to to be able to describe what happened. </a:t>
            </a:r>
            <a:endParaRPr lang="en-US" dirty="0" smtClean="0">
              <a:solidFill>
                <a:srgbClr val="000000"/>
              </a:solidFill>
            </a:endParaRPr>
          </a:p>
          <a:p>
            <a:pPr marL="0" indent="0">
              <a:buNone/>
              <a:defRPr/>
            </a:pPr>
            <a:r>
              <a:rPr lang="en-US" dirty="0" smtClean="0">
                <a:solidFill>
                  <a:srgbClr val="000000"/>
                </a:solidFill>
              </a:rPr>
              <a:t>Examples include:</a:t>
            </a:r>
          </a:p>
          <a:p>
            <a:pPr marL="0" indent="0">
              <a:buNone/>
              <a:defRPr/>
            </a:pPr>
            <a:r>
              <a:rPr lang="en-US" dirty="0" smtClean="0">
                <a:solidFill>
                  <a:srgbClr val="000000"/>
                </a:solidFill>
              </a:rPr>
              <a:t>HDF </a:t>
            </a:r>
            <a:r>
              <a:rPr lang="en-US" dirty="0">
                <a:solidFill>
                  <a:srgbClr val="000000"/>
                </a:solidFill>
              </a:rPr>
              <a:t>Tools </a:t>
            </a:r>
          </a:p>
          <a:p>
            <a:pPr marL="800100" lvl="1" indent="-342900">
              <a:buFont typeface="Arial"/>
              <a:buChar char="•"/>
              <a:defRPr/>
            </a:pPr>
            <a:r>
              <a:rPr lang="en-US" dirty="0">
                <a:solidFill>
                  <a:srgbClr val="000000"/>
                </a:solidFill>
              </a:rPr>
              <a:t>HDUMP, a utility program to read in any gridded MISR data that is written in the HDF-EOS grid format</a:t>
            </a:r>
          </a:p>
          <a:p>
            <a:pPr marL="800100" lvl="1" indent="-342900">
              <a:buFont typeface="Arial"/>
              <a:buChar char="•"/>
              <a:defRPr/>
            </a:pPr>
            <a:r>
              <a:rPr lang="en-US" dirty="0" err="1">
                <a:solidFill>
                  <a:srgbClr val="000000"/>
                </a:solidFill>
              </a:rPr>
              <a:t>HDFView</a:t>
            </a:r>
            <a:r>
              <a:rPr lang="en-US" dirty="0">
                <a:solidFill>
                  <a:srgbClr val="000000"/>
                </a:solidFill>
              </a:rPr>
              <a:t> for converting images from GIF, JPG, BMP, and PNG to the HDF format and back; HDF to </a:t>
            </a:r>
            <a:r>
              <a:rPr lang="en-US" dirty="0" err="1">
                <a:solidFill>
                  <a:srgbClr val="000000"/>
                </a:solidFill>
              </a:rPr>
              <a:t>NetCDF</a:t>
            </a:r>
            <a:r>
              <a:rPr lang="en-US" dirty="0">
                <a:solidFill>
                  <a:srgbClr val="000000"/>
                </a:solidFill>
              </a:rPr>
              <a:t>; and more.</a:t>
            </a:r>
          </a:p>
          <a:p>
            <a:pPr lvl="1">
              <a:defRPr/>
            </a:pPr>
            <a:endParaRPr lang="en-US" dirty="0">
              <a:solidFill>
                <a:srgbClr val="000000"/>
              </a:solidFill>
            </a:endParaRPr>
          </a:p>
        </p:txBody>
      </p:sp>
    </p:spTree>
    <p:extLst>
      <p:ext uri="{BB962C8B-B14F-4D97-AF65-F5344CB8AC3E}">
        <p14:creationId xmlns:p14="http://schemas.microsoft.com/office/powerpoint/2010/main" val="10082598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5578" y="228600"/>
            <a:ext cx="5952845" cy="685800"/>
          </a:xfrm>
        </p:spPr>
        <p:txBody>
          <a:bodyPr/>
          <a:lstStyle/>
          <a:p>
            <a:r>
              <a:rPr lang="en-US" sz="3500" dirty="0" smtClean="0"/>
              <a:t>Diagnostic Analytics Technologies</a:t>
            </a:r>
            <a:endParaRPr lang="en-US" sz="3500" dirty="0"/>
          </a:p>
        </p:txBody>
      </p:sp>
      <p:sp>
        <p:nvSpPr>
          <p:cNvPr id="3" name="Content Placeholder 2"/>
          <p:cNvSpPr>
            <a:spLocks noGrp="1"/>
          </p:cNvSpPr>
          <p:nvPr>
            <p:ph sz="half" idx="1"/>
          </p:nvPr>
        </p:nvSpPr>
        <p:spPr>
          <a:xfrm>
            <a:off x="3118064" y="1435096"/>
            <a:ext cx="6025936" cy="5369638"/>
          </a:xfrm>
        </p:spPr>
        <p:txBody>
          <a:bodyPr>
            <a:normAutofit fontScale="92500" lnSpcReduction="20000"/>
          </a:bodyPr>
          <a:lstStyle/>
          <a:p>
            <a:pPr marL="0" indent="0">
              <a:buNone/>
              <a:defRPr/>
            </a:pPr>
            <a:r>
              <a:rPr lang="en-US" sz="2400" b="1" u="sng" dirty="0"/>
              <a:t>Visualization </a:t>
            </a:r>
            <a:r>
              <a:rPr lang="en-US" sz="2400" b="1" u="sng" dirty="0" smtClean="0"/>
              <a:t>Tools</a:t>
            </a:r>
            <a:br>
              <a:rPr lang="en-US" sz="2400" b="1" u="sng" dirty="0" smtClean="0"/>
            </a:br>
            <a:r>
              <a:rPr lang="en-US" sz="2400" dirty="0" smtClean="0"/>
              <a:t>Tools </a:t>
            </a:r>
            <a:r>
              <a:rPr lang="en-US" sz="2400" dirty="0"/>
              <a:t>that enable data users to consolidate data, whether from the same project or different projects measuring the same parameters, into one visualization that helps people to quickly diagnose what has happened and why. </a:t>
            </a:r>
            <a:endParaRPr lang="en-US" sz="2400" dirty="0" smtClean="0"/>
          </a:p>
          <a:p>
            <a:pPr marL="0" indent="0">
              <a:buNone/>
              <a:defRPr/>
            </a:pPr>
            <a:r>
              <a:rPr lang="en-US" sz="2400" dirty="0" smtClean="0"/>
              <a:t>Examples include :</a:t>
            </a:r>
          </a:p>
          <a:p>
            <a:pPr marL="457200" indent="-457200">
              <a:buAutoNum type="arabicPeriod"/>
              <a:defRPr/>
            </a:pPr>
            <a:r>
              <a:rPr lang="en-US" sz="2400" dirty="0" smtClean="0"/>
              <a:t>UV</a:t>
            </a:r>
            <a:r>
              <a:rPr lang="en-US" sz="2400" dirty="0"/>
              <a:t>-CDAT: An open source tool that performs parallel processing, data reduction and analysis to generate 3-D visualizations. </a:t>
            </a:r>
            <a:r>
              <a:rPr lang="en-US" sz="2400" dirty="0" smtClean="0"/>
              <a:t/>
            </a:r>
            <a:br>
              <a:rPr lang="en-US" sz="2400" dirty="0" smtClean="0"/>
            </a:br>
            <a:r>
              <a:rPr lang="en-US" sz="2400" dirty="0" smtClean="0"/>
              <a:t>(</a:t>
            </a:r>
            <a:r>
              <a:rPr lang="en-US" sz="2400" dirty="0">
                <a:hlinkClick r:id="rId2"/>
              </a:rPr>
              <a:t>http://</a:t>
            </a:r>
            <a:r>
              <a:rPr lang="en-US" sz="2400" dirty="0" smtClean="0">
                <a:hlinkClick r:id="rId2"/>
              </a:rPr>
              <a:t>uvcdat.llnl.gov</a:t>
            </a:r>
            <a:r>
              <a:rPr lang="en-US" sz="2400" dirty="0" smtClean="0"/>
              <a:t>)</a:t>
            </a:r>
          </a:p>
          <a:p>
            <a:pPr marL="457200" indent="-457200">
              <a:buAutoNum type="arabicPeriod"/>
              <a:defRPr/>
            </a:pPr>
            <a:r>
              <a:rPr lang="en-US" sz="2400" dirty="0" smtClean="0"/>
              <a:t>ArcGIS</a:t>
            </a:r>
            <a:r>
              <a:rPr lang="en-US" sz="2400" dirty="0"/>
              <a:t>: a tool developed by </a:t>
            </a:r>
            <a:r>
              <a:rPr lang="en-US" sz="2400" dirty="0" err="1"/>
              <a:t>Esri</a:t>
            </a:r>
            <a:r>
              <a:rPr lang="en-US" sz="2400" dirty="0"/>
              <a:t> that enables maps, models, and tools to be distributed within and outside of an </a:t>
            </a:r>
            <a:r>
              <a:rPr lang="en-US" sz="2400" dirty="0" smtClean="0"/>
              <a:t>organization.</a:t>
            </a:r>
            <a:r>
              <a:rPr lang="en-US" sz="2400" dirty="0"/>
              <a:t/>
            </a:r>
            <a:br>
              <a:rPr lang="en-US" sz="2400" dirty="0"/>
            </a:br>
            <a:r>
              <a:rPr lang="en-US" sz="2400" dirty="0"/>
              <a:t>(</a:t>
            </a:r>
            <a:r>
              <a:rPr lang="en-US" sz="2400" dirty="0">
                <a:hlinkClick r:id="rId3"/>
              </a:rPr>
              <a:t>http://</a:t>
            </a:r>
            <a:r>
              <a:rPr lang="en-US" sz="2400" dirty="0" smtClean="0">
                <a:hlinkClick r:id="rId3"/>
              </a:rPr>
              <a:t>www.arcgis.com</a:t>
            </a:r>
            <a:r>
              <a:rPr lang="en-US" sz="2400" dirty="0" smtClean="0"/>
              <a:t>)</a:t>
            </a:r>
            <a:r>
              <a:rPr lang="en-US" sz="2400" dirty="0"/>
              <a:t>	</a:t>
            </a:r>
            <a:endParaRPr lang="en-US" dirty="0"/>
          </a:p>
        </p:txBody>
      </p:sp>
      <p:sp>
        <p:nvSpPr>
          <p:cNvPr id="4" name="Extract 3"/>
          <p:cNvSpPr/>
          <p:nvPr/>
        </p:nvSpPr>
        <p:spPr bwMode="auto">
          <a:xfrm>
            <a:off x="49702" y="941971"/>
            <a:ext cx="2057400" cy="2057400"/>
          </a:xfrm>
          <a:prstGeom prst="flowChartExtract">
            <a:avLst/>
          </a:prstGeom>
          <a:solidFill>
            <a:srgbClr val="66CCFF"/>
          </a:solidFill>
        </p:spPr>
        <p:style>
          <a:lnRef idx="1">
            <a:schemeClr val="accent5"/>
          </a:lnRef>
          <a:fillRef idx="3">
            <a:schemeClr val="accent5"/>
          </a:fillRef>
          <a:effectRef idx="2">
            <a:schemeClr val="accent5"/>
          </a:effectRef>
          <a:fontRef idx="minor">
            <a:schemeClr val="lt1"/>
          </a:fontRef>
        </p:style>
        <p:txBody>
          <a:bodyPr anchor="ctr"/>
          <a:lstStyle/>
          <a:p>
            <a:pPr marL="0" marR="0">
              <a:lnSpc>
                <a:spcPct val="115000"/>
              </a:lnSpc>
              <a:spcBef>
                <a:spcPts val="600"/>
              </a:spcBef>
              <a:spcAft>
                <a:spcPts val="1600"/>
              </a:spcAft>
            </a:pPr>
            <a:r>
              <a:rPr lang="en-US" sz="1200">
                <a:effectLst/>
                <a:latin typeface="Arial"/>
                <a:ea typeface="Times New Roman"/>
                <a:cs typeface="Times New Roman"/>
              </a:rPr>
              <a:t> </a:t>
            </a:r>
            <a:endParaRPr lang="en-US" sz="1200">
              <a:effectLst/>
              <a:latin typeface="Arial"/>
              <a:ea typeface="Cambria"/>
              <a:cs typeface="Times New Roman"/>
            </a:endParaRPr>
          </a:p>
        </p:txBody>
      </p:sp>
      <p:sp>
        <p:nvSpPr>
          <p:cNvPr id="5" name="Text Box 6"/>
          <p:cNvSpPr txBox="1">
            <a:spLocks noChangeArrowheads="1"/>
          </p:cNvSpPr>
          <p:nvPr/>
        </p:nvSpPr>
        <p:spPr bwMode="auto">
          <a:xfrm>
            <a:off x="430036" y="1803021"/>
            <a:ext cx="1321955" cy="1239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a:lnSpc>
                <a:spcPct val="115000"/>
              </a:lnSpc>
              <a:spcBef>
                <a:spcPts val="0"/>
              </a:spcBef>
              <a:spcAft>
                <a:spcPts val="0"/>
              </a:spcAft>
            </a:pPr>
            <a:r>
              <a:rPr lang="en-US" sz="1600" b="1" kern="1200" dirty="0" smtClean="0">
                <a:solidFill>
                  <a:srgbClr val="000000"/>
                </a:solidFill>
                <a:effectLst/>
                <a:latin typeface="Cambria"/>
                <a:ea typeface="Cambria"/>
                <a:cs typeface="Times New Roman"/>
              </a:rPr>
              <a:t>Diagnostic</a:t>
            </a:r>
            <a:endParaRPr lang="en-US" sz="1600" dirty="0" smtClean="0">
              <a:effectLst/>
              <a:latin typeface="Arial"/>
              <a:ea typeface="Cambria"/>
              <a:cs typeface="Times New Roman"/>
            </a:endParaRPr>
          </a:p>
          <a:p>
            <a:pPr marL="0" marR="0" algn="ctr">
              <a:lnSpc>
                <a:spcPct val="115000"/>
              </a:lnSpc>
              <a:spcBef>
                <a:spcPts val="0"/>
              </a:spcBef>
              <a:spcAft>
                <a:spcPts val="0"/>
              </a:spcAft>
            </a:pPr>
            <a:r>
              <a:rPr lang="en-US" sz="1600" i="1" kern="1200" dirty="0" smtClean="0">
                <a:solidFill>
                  <a:srgbClr val="000000"/>
                </a:solidFill>
                <a:effectLst/>
                <a:latin typeface="Cambria"/>
                <a:ea typeface="Cambria"/>
                <a:cs typeface="Times New Roman"/>
              </a:rPr>
              <a:t>Why </a:t>
            </a:r>
            <a:r>
              <a:rPr lang="en-US" sz="1600" i="1" kern="1200" dirty="0">
                <a:solidFill>
                  <a:srgbClr val="000000"/>
                </a:solidFill>
                <a:effectLst/>
                <a:latin typeface="Cambria"/>
                <a:ea typeface="Cambria"/>
                <a:cs typeface="Times New Roman"/>
              </a:rPr>
              <a:t>did </a:t>
            </a:r>
            <a:r>
              <a:rPr lang="en-US" sz="1600" i="1" kern="1200" dirty="0" smtClean="0">
                <a:solidFill>
                  <a:srgbClr val="000000"/>
                </a:solidFill>
                <a:effectLst/>
                <a:latin typeface="Cambria"/>
                <a:ea typeface="Cambria"/>
                <a:cs typeface="Times New Roman"/>
              </a:rPr>
              <a:t>it </a:t>
            </a:r>
            <a:r>
              <a:rPr lang="en-US" sz="1600" i="1" kern="1200" dirty="0">
                <a:solidFill>
                  <a:srgbClr val="000000"/>
                </a:solidFill>
                <a:effectLst/>
                <a:latin typeface="Cambria"/>
                <a:ea typeface="Cambria"/>
                <a:cs typeface="Times New Roman"/>
              </a:rPr>
              <a:t>happen?</a:t>
            </a:r>
            <a:endParaRPr lang="en-US" sz="1600" dirty="0">
              <a:effectLst/>
              <a:latin typeface="Arial"/>
              <a:ea typeface="Cambria"/>
              <a:cs typeface="Times New Roman"/>
            </a:endParaRPr>
          </a:p>
        </p:txBody>
      </p:sp>
      <p:pic>
        <p:nvPicPr>
          <p:cNvPr id="7" name="Picture 6"/>
          <p:cNvPicPr>
            <a:picLocks noChangeAspect="1"/>
          </p:cNvPicPr>
          <p:nvPr/>
        </p:nvPicPr>
        <p:blipFill>
          <a:blip r:embed="rId4"/>
          <a:stretch>
            <a:fillRect/>
          </a:stretch>
        </p:blipFill>
        <p:spPr>
          <a:xfrm>
            <a:off x="79452" y="5140635"/>
            <a:ext cx="3038612" cy="1664099"/>
          </a:xfrm>
          <a:prstGeom prst="rect">
            <a:avLst/>
          </a:prstGeom>
        </p:spPr>
      </p:pic>
      <p:pic>
        <p:nvPicPr>
          <p:cNvPr id="6" name="Picture 5"/>
          <p:cNvPicPr>
            <a:picLocks noChangeAspect="1"/>
          </p:cNvPicPr>
          <p:nvPr/>
        </p:nvPicPr>
        <p:blipFill>
          <a:blip r:embed="rId5"/>
          <a:stretch>
            <a:fillRect/>
          </a:stretch>
        </p:blipFill>
        <p:spPr>
          <a:xfrm>
            <a:off x="79453" y="3077379"/>
            <a:ext cx="2844678" cy="1833760"/>
          </a:xfrm>
          <a:prstGeom prst="rect">
            <a:avLst/>
          </a:prstGeom>
        </p:spPr>
      </p:pic>
    </p:spTree>
    <p:extLst>
      <p:ext uri="{BB962C8B-B14F-4D97-AF65-F5344CB8AC3E}">
        <p14:creationId xmlns:p14="http://schemas.microsoft.com/office/powerpoint/2010/main" val="325629271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9702" y="3264884"/>
            <a:ext cx="2493992" cy="418296"/>
          </a:xfrm>
          <a:prstGeom prst="rect">
            <a:avLst/>
          </a:prstGeom>
        </p:spPr>
      </p:pic>
      <p:sp>
        <p:nvSpPr>
          <p:cNvPr id="6" name="Extract 5"/>
          <p:cNvSpPr/>
          <p:nvPr/>
        </p:nvSpPr>
        <p:spPr bwMode="auto">
          <a:xfrm>
            <a:off x="49702" y="941971"/>
            <a:ext cx="2057400" cy="2057400"/>
          </a:xfrm>
          <a:prstGeom prst="flowChartExtract">
            <a:avLst/>
          </a:prstGeom>
          <a:solidFill>
            <a:srgbClr val="00C302"/>
          </a:solidFill>
        </p:spPr>
        <p:style>
          <a:lnRef idx="1">
            <a:schemeClr val="accent3"/>
          </a:lnRef>
          <a:fillRef idx="3">
            <a:schemeClr val="accent3"/>
          </a:fillRef>
          <a:effectRef idx="2">
            <a:schemeClr val="accent3"/>
          </a:effectRef>
          <a:fontRef idx="minor">
            <a:schemeClr val="lt1"/>
          </a:fontRef>
        </p:style>
        <p:txBody>
          <a:bodyPr anchor="ctr"/>
          <a:lstStyle/>
          <a:p>
            <a:pPr>
              <a:lnSpc>
                <a:spcPct val="115000"/>
              </a:lnSpc>
              <a:spcBef>
                <a:spcPts val="600"/>
              </a:spcBef>
              <a:spcAft>
                <a:spcPts val="1600"/>
              </a:spcAft>
            </a:pPr>
            <a:r>
              <a:rPr lang="en-US" sz="1200">
                <a:latin typeface="Arial"/>
                <a:ea typeface="Times New Roman"/>
                <a:cs typeface="Times New Roman"/>
              </a:rPr>
              <a:t> </a:t>
            </a:r>
          </a:p>
        </p:txBody>
      </p:sp>
      <p:sp>
        <p:nvSpPr>
          <p:cNvPr id="7" name="TextBox 6"/>
          <p:cNvSpPr txBox="1"/>
          <p:nvPr/>
        </p:nvSpPr>
        <p:spPr>
          <a:xfrm>
            <a:off x="103909" y="1793712"/>
            <a:ext cx="1957290" cy="1471172"/>
          </a:xfrm>
          <a:prstGeom prst="rect">
            <a:avLst/>
          </a:prstGeom>
          <a:noFill/>
        </p:spPr>
        <p:txBody>
          <a:bodyPr wrap="square" rtlCol="0">
            <a:spAutoFit/>
          </a:bodyPr>
          <a:lstStyle/>
          <a:p>
            <a:pPr algn="ctr">
              <a:lnSpc>
                <a:spcPct val="115000"/>
              </a:lnSpc>
            </a:pPr>
            <a:r>
              <a:rPr lang="en-US" sz="1600" b="1" dirty="0">
                <a:solidFill>
                  <a:srgbClr val="000000"/>
                </a:solidFill>
                <a:latin typeface="Cambria"/>
                <a:ea typeface="Cambria"/>
                <a:cs typeface="Times New Roman"/>
              </a:rPr>
              <a:t>Discovery</a:t>
            </a:r>
            <a:br>
              <a:rPr lang="en-US" sz="1600" b="1" dirty="0">
                <a:solidFill>
                  <a:srgbClr val="000000"/>
                </a:solidFill>
                <a:latin typeface="Cambria"/>
                <a:ea typeface="Cambria"/>
                <a:cs typeface="Times New Roman"/>
              </a:rPr>
            </a:br>
            <a:r>
              <a:rPr lang="en-US" sz="1600" b="1" dirty="0">
                <a:solidFill>
                  <a:srgbClr val="000000"/>
                </a:solidFill>
                <a:latin typeface="Cambria"/>
                <a:ea typeface="Cambria"/>
                <a:cs typeface="Times New Roman"/>
              </a:rPr>
              <a:t> </a:t>
            </a:r>
            <a:r>
              <a:rPr lang="en-US" sz="1600" i="1" dirty="0">
                <a:solidFill>
                  <a:srgbClr val="000000"/>
                </a:solidFill>
                <a:latin typeface="Cambria"/>
                <a:ea typeface="Cambria"/>
                <a:cs typeface="Times New Roman"/>
              </a:rPr>
              <a:t>What is the best approach to learn </a:t>
            </a:r>
          </a:p>
          <a:p>
            <a:pPr algn="ctr">
              <a:lnSpc>
                <a:spcPct val="115000"/>
              </a:lnSpc>
            </a:pPr>
            <a:r>
              <a:rPr lang="en-US" sz="1600" i="1" dirty="0">
                <a:solidFill>
                  <a:srgbClr val="000000"/>
                </a:solidFill>
                <a:latin typeface="Cambria"/>
                <a:ea typeface="Cambria"/>
                <a:cs typeface="Times New Roman"/>
              </a:rPr>
              <a:t>   from the data?</a:t>
            </a:r>
            <a:endParaRPr lang="en-US" sz="1600" dirty="0" smtClean="0">
              <a:effectLst/>
              <a:latin typeface="Arial"/>
              <a:ea typeface="Cambria"/>
              <a:cs typeface="Times New Roman"/>
            </a:endParaRPr>
          </a:p>
          <a:p>
            <a:pPr algn="ctr"/>
            <a:endParaRPr lang="en-US" sz="1600" dirty="0"/>
          </a:p>
        </p:txBody>
      </p:sp>
      <p:pic>
        <p:nvPicPr>
          <p:cNvPr id="9" name="Picture 8"/>
          <p:cNvPicPr>
            <a:picLocks noChangeAspect="1"/>
          </p:cNvPicPr>
          <p:nvPr/>
        </p:nvPicPr>
        <p:blipFill>
          <a:blip r:embed="rId3"/>
          <a:stretch>
            <a:fillRect/>
          </a:stretch>
        </p:blipFill>
        <p:spPr>
          <a:xfrm>
            <a:off x="49702" y="4865240"/>
            <a:ext cx="1587458" cy="1627444"/>
          </a:xfrm>
          <a:prstGeom prst="rect">
            <a:avLst/>
          </a:prstGeom>
        </p:spPr>
      </p:pic>
      <p:sp>
        <p:nvSpPr>
          <p:cNvPr id="10" name="Title 9"/>
          <p:cNvSpPr>
            <a:spLocks noGrp="1"/>
          </p:cNvSpPr>
          <p:nvPr>
            <p:ph type="title"/>
          </p:nvPr>
        </p:nvSpPr>
        <p:spPr/>
        <p:txBody>
          <a:bodyPr/>
          <a:lstStyle/>
          <a:p>
            <a:r>
              <a:rPr lang="en-US" sz="3500" dirty="0" err="1" smtClean="0"/>
              <a:t>Discoverative</a:t>
            </a:r>
            <a:r>
              <a:rPr lang="en-US" sz="3500" dirty="0" smtClean="0"/>
              <a:t> Analytics Technologies</a:t>
            </a:r>
            <a:endParaRPr lang="en-US" sz="3500" dirty="0"/>
          </a:p>
        </p:txBody>
      </p:sp>
      <p:sp>
        <p:nvSpPr>
          <p:cNvPr id="12" name="Content Placeholder 2"/>
          <p:cNvSpPr>
            <a:spLocks noGrp="1"/>
          </p:cNvSpPr>
          <p:nvPr>
            <p:ph sz="half" idx="1"/>
          </p:nvPr>
        </p:nvSpPr>
        <p:spPr>
          <a:xfrm>
            <a:off x="2507538" y="1215458"/>
            <a:ext cx="6636462" cy="5455123"/>
          </a:xfrm>
        </p:spPr>
        <p:txBody>
          <a:bodyPr>
            <a:normAutofit fontScale="77500" lnSpcReduction="20000"/>
          </a:bodyPr>
          <a:lstStyle/>
          <a:p>
            <a:pPr marL="0" indent="0">
              <a:buNone/>
              <a:defRPr/>
            </a:pPr>
            <a:r>
              <a:rPr lang="en-US" b="1" u="sng" dirty="0"/>
              <a:t>Data </a:t>
            </a:r>
            <a:r>
              <a:rPr lang="en-US" b="1" u="sng" dirty="0" smtClean="0"/>
              <a:t>Discovery, Semantic Web, and </a:t>
            </a:r>
            <a:r>
              <a:rPr lang="en-US" b="1" u="sng" dirty="0" err="1" smtClean="0"/>
              <a:t>Subsetting</a:t>
            </a:r>
            <a:r>
              <a:rPr lang="en-US" b="1" u="sng" dirty="0" smtClean="0"/>
              <a:t> </a:t>
            </a:r>
            <a:r>
              <a:rPr lang="en-US" b="1" u="sng" dirty="0"/>
              <a:t>Tools</a:t>
            </a:r>
            <a:r>
              <a:rPr lang="en-US" b="1" dirty="0"/>
              <a:t> </a:t>
            </a:r>
            <a:r>
              <a:rPr lang="en-US" b="1" i="1" dirty="0" smtClean="0"/>
              <a:t/>
            </a:r>
            <a:br>
              <a:rPr lang="en-US" b="1" i="1" dirty="0" smtClean="0"/>
            </a:br>
            <a:r>
              <a:rPr lang="en-US" dirty="0" smtClean="0"/>
              <a:t>Tools </a:t>
            </a:r>
            <a:r>
              <a:rPr lang="en-US" dirty="0"/>
              <a:t>that offer a centralized location to search for </a:t>
            </a:r>
            <a:r>
              <a:rPr lang="en-US" dirty="0" smtClean="0"/>
              <a:t>data; provide more </a:t>
            </a:r>
            <a:r>
              <a:rPr lang="en-US" dirty="0"/>
              <a:t>dynamic search options </a:t>
            </a:r>
            <a:r>
              <a:rPr lang="en-US" dirty="0" smtClean="0"/>
              <a:t>so researchers </a:t>
            </a:r>
            <a:r>
              <a:rPr lang="en-US" dirty="0"/>
              <a:t>at any experience level </a:t>
            </a:r>
            <a:r>
              <a:rPr lang="en-US" dirty="0" smtClean="0"/>
              <a:t>can decide what is the best data to use for their research; and tools to enable users to refine their data orders to only include the data that they need for their research all enable users to decided the </a:t>
            </a:r>
            <a:r>
              <a:rPr lang="en-US" dirty="0"/>
              <a:t>best approach to take (what data to use) to learn from the </a:t>
            </a:r>
            <a:r>
              <a:rPr lang="en-US" dirty="0" smtClean="0"/>
              <a:t>it.</a:t>
            </a:r>
            <a:r>
              <a:rPr lang="en-US" dirty="0"/>
              <a:t/>
            </a:r>
            <a:br>
              <a:rPr lang="en-US" dirty="0"/>
            </a:br>
            <a:r>
              <a:rPr lang="en-US" dirty="0"/>
              <a:t>Examples </a:t>
            </a:r>
            <a:r>
              <a:rPr lang="en-US" dirty="0" smtClean="0"/>
              <a:t>include:</a:t>
            </a:r>
          </a:p>
          <a:p>
            <a:pPr marL="0" indent="0">
              <a:buNone/>
              <a:defRPr/>
            </a:pPr>
            <a:r>
              <a:rPr lang="en-US" dirty="0" smtClean="0"/>
              <a:t>Order tools </a:t>
            </a:r>
            <a:endParaRPr lang="en-US" dirty="0"/>
          </a:p>
          <a:p>
            <a:pPr marL="800100" lvl="1" indent="-342900">
              <a:buFont typeface="Arial"/>
              <a:buChar char="•"/>
              <a:defRPr/>
            </a:pPr>
            <a:r>
              <a:rPr lang="en-US" dirty="0"/>
              <a:t>NASA’s ECHO | Reverb </a:t>
            </a:r>
            <a:r>
              <a:rPr lang="en-US" dirty="0" smtClean="0"/>
              <a:t>(central location for </a:t>
            </a:r>
            <a:r>
              <a:rPr lang="en-US" dirty="0"/>
              <a:t>all </a:t>
            </a:r>
            <a:r>
              <a:rPr lang="en-US" dirty="0" smtClean="0"/>
              <a:t>new NASA </a:t>
            </a:r>
            <a:r>
              <a:rPr lang="en-US" dirty="0"/>
              <a:t>Earth science </a:t>
            </a:r>
            <a:r>
              <a:rPr lang="en-US" dirty="0" smtClean="0"/>
              <a:t>data) </a:t>
            </a:r>
          </a:p>
          <a:p>
            <a:pPr marL="800100" lvl="1" indent="-342900">
              <a:buFont typeface="Arial"/>
              <a:buChar char="•"/>
              <a:defRPr/>
            </a:pPr>
            <a:r>
              <a:rPr lang="en-US" dirty="0" err="1" smtClean="0"/>
              <a:t>OpenDAP</a:t>
            </a:r>
            <a:endParaRPr lang="en-US" dirty="0" smtClean="0"/>
          </a:p>
          <a:p>
            <a:pPr marL="6350" indent="0">
              <a:buNone/>
              <a:defRPr/>
            </a:pPr>
            <a:r>
              <a:rPr lang="en-US" dirty="0" smtClean="0"/>
              <a:t>Semantic Web Tools</a:t>
            </a:r>
            <a:endParaRPr lang="en-US" dirty="0"/>
          </a:p>
          <a:p>
            <a:pPr marL="800100" lvl="1" indent="-342900">
              <a:buFont typeface="Arial"/>
              <a:buChar char="•"/>
              <a:defRPr/>
            </a:pPr>
            <a:r>
              <a:rPr lang="en-US" dirty="0"/>
              <a:t>Ontology-Driven Interactive Search Environment for Earth Science (ODISEES)</a:t>
            </a:r>
          </a:p>
          <a:p>
            <a:pPr marL="800100" lvl="1" indent="-342900">
              <a:buFont typeface="Arial"/>
              <a:buChar char="•"/>
              <a:defRPr/>
            </a:pPr>
            <a:r>
              <a:rPr lang="en-US" dirty="0"/>
              <a:t>Semantic Web for Earth and Environmental Terminology (SWEET</a:t>
            </a:r>
            <a:r>
              <a:rPr lang="en-US" dirty="0" smtClean="0"/>
              <a:t>)</a:t>
            </a:r>
          </a:p>
          <a:p>
            <a:pPr marL="0" indent="0">
              <a:buNone/>
              <a:defRPr/>
            </a:pPr>
            <a:r>
              <a:rPr lang="en-US" dirty="0" err="1" smtClean="0"/>
              <a:t>Subsetting</a:t>
            </a:r>
            <a:r>
              <a:rPr lang="en-US" dirty="0" smtClean="0"/>
              <a:t> Tools</a:t>
            </a:r>
            <a:endParaRPr lang="en-US" dirty="0"/>
          </a:p>
          <a:p>
            <a:pPr marL="800100" lvl="1" indent="-342900">
              <a:buFont typeface="Arial"/>
              <a:buChar char="•"/>
              <a:defRPr/>
            </a:pPr>
            <a:r>
              <a:rPr lang="en-US" dirty="0" smtClean="0"/>
              <a:t>ASDC Search and Subset Web Applications</a:t>
            </a:r>
            <a:endParaRPr lang="en-US" dirty="0"/>
          </a:p>
          <a:p>
            <a:pPr marL="800100" lvl="1" indent="-342900">
              <a:buFont typeface="Arial"/>
              <a:buChar char="•"/>
              <a:defRPr/>
            </a:pPr>
            <a:r>
              <a:rPr lang="en-US" dirty="0" smtClean="0"/>
              <a:t>Simple Subset Wizard (SSW)</a:t>
            </a:r>
            <a:endParaRPr lang="en-US" sz="2000" dirty="0"/>
          </a:p>
        </p:txBody>
      </p:sp>
      <p:pic>
        <p:nvPicPr>
          <p:cNvPr id="13" name="Picture 12"/>
          <p:cNvPicPr>
            <a:picLocks noChangeAspect="1"/>
          </p:cNvPicPr>
          <p:nvPr/>
        </p:nvPicPr>
        <p:blipFill>
          <a:blip r:embed="rId4"/>
          <a:stretch>
            <a:fillRect/>
          </a:stretch>
        </p:blipFill>
        <p:spPr>
          <a:xfrm>
            <a:off x="95570" y="3849985"/>
            <a:ext cx="1809432" cy="618709"/>
          </a:xfrm>
          <a:prstGeom prst="rect">
            <a:avLst/>
          </a:prstGeom>
        </p:spPr>
      </p:pic>
    </p:spTree>
    <p:extLst>
      <p:ext uri="{BB962C8B-B14F-4D97-AF65-F5344CB8AC3E}">
        <p14:creationId xmlns:p14="http://schemas.microsoft.com/office/powerpoint/2010/main" val="3451668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smtClean="0"/>
              <a:t>Predictive Analytics Technologies</a:t>
            </a:r>
            <a:endParaRPr lang="en-US" sz="3500" dirty="0"/>
          </a:p>
        </p:txBody>
      </p:sp>
      <p:sp>
        <p:nvSpPr>
          <p:cNvPr id="4" name="Extract 3"/>
          <p:cNvSpPr/>
          <p:nvPr/>
        </p:nvSpPr>
        <p:spPr bwMode="auto">
          <a:xfrm>
            <a:off x="49702" y="941971"/>
            <a:ext cx="2057400" cy="2057400"/>
          </a:xfrm>
          <a:prstGeom prst="flowChartExtract">
            <a:avLst/>
          </a:prstGeom>
          <a:solidFill>
            <a:srgbClr val="D135FF"/>
          </a:solidFill>
        </p:spPr>
        <p:style>
          <a:lnRef idx="1">
            <a:schemeClr val="accent4"/>
          </a:lnRef>
          <a:fillRef idx="3">
            <a:schemeClr val="accent4"/>
          </a:fillRef>
          <a:effectRef idx="2">
            <a:schemeClr val="accent4"/>
          </a:effectRef>
          <a:fontRef idx="minor">
            <a:schemeClr val="lt1"/>
          </a:fontRef>
        </p:style>
        <p:txBody>
          <a:bodyPr anchor="ctr"/>
          <a:lstStyle/>
          <a:p>
            <a:pPr>
              <a:lnSpc>
                <a:spcPct val="115000"/>
              </a:lnSpc>
              <a:spcBef>
                <a:spcPts val="600"/>
              </a:spcBef>
              <a:spcAft>
                <a:spcPts val="1600"/>
              </a:spcAft>
            </a:pPr>
            <a:r>
              <a:rPr lang="en-US" sz="1200">
                <a:latin typeface="Arial"/>
                <a:ea typeface="Times New Roman"/>
                <a:cs typeface="Times New Roman"/>
              </a:rPr>
              <a:t> </a:t>
            </a:r>
          </a:p>
        </p:txBody>
      </p:sp>
      <p:sp>
        <p:nvSpPr>
          <p:cNvPr id="5" name="Text Box 12"/>
          <p:cNvSpPr txBox="1">
            <a:spLocks noChangeArrowheads="1"/>
          </p:cNvSpPr>
          <p:nvPr/>
        </p:nvSpPr>
        <p:spPr bwMode="auto">
          <a:xfrm>
            <a:off x="235384" y="1871455"/>
            <a:ext cx="1657504" cy="135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a:lnSpc>
                <a:spcPct val="115000"/>
              </a:lnSpc>
              <a:spcBef>
                <a:spcPts val="0"/>
              </a:spcBef>
              <a:spcAft>
                <a:spcPts val="0"/>
              </a:spcAft>
            </a:pPr>
            <a:r>
              <a:rPr lang="en-US" sz="1600" b="1" kern="1200" dirty="0">
                <a:solidFill>
                  <a:srgbClr val="000000"/>
                </a:solidFill>
                <a:effectLst/>
                <a:latin typeface="Cambria"/>
                <a:ea typeface="Cambria"/>
                <a:cs typeface="Times New Roman"/>
              </a:rPr>
              <a:t>  Predictive</a:t>
            </a:r>
            <a:endParaRPr lang="en-US" sz="1600" dirty="0">
              <a:effectLst/>
              <a:latin typeface="Arial"/>
              <a:ea typeface="Cambria"/>
              <a:cs typeface="Times New Roman"/>
            </a:endParaRPr>
          </a:p>
          <a:p>
            <a:pPr marL="0" marR="0" algn="ctr">
              <a:lnSpc>
                <a:spcPct val="115000"/>
              </a:lnSpc>
              <a:spcBef>
                <a:spcPts val="0"/>
              </a:spcBef>
              <a:spcAft>
                <a:spcPts val="0"/>
              </a:spcAft>
            </a:pPr>
            <a:r>
              <a:rPr lang="en-US" sz="1600" i="1" kern="1200" dirty="0">
                <a:solidFill>
                  <a:srgbClr val="000000"/>
                </a:solidFill>
                <a:effectLst/>
                <a:latin typeface="Cambria"/>
                <a:ea typeface="Cambria"/>
                <a:cs typeface="Times New Roman"/>
              </a:rPr>
              <a:t>What is likely to happen?</a:t>
            </a:r>
            <a:endParaRPr lang="en-US" sz="1600" dirty="0">
              <a:effectLst/>
              <a:latin typeface="Arial"/>
              <a:ea typeface="Cambria"/>
              <a:cs typeface="Times New Roman"/>
            </a:endParaRPr>
          </a:p>
        </p:txBody>
      </p:sp>
      <p:sp>
        <p:nvSpPr>
          <p:cNvPr id="6" name="Content Placeholder 2"/>
          <p:cNvSpPr>
            <a:spLocks noGrp="1"/>
          </p:cNvSpPr>
          <p:nvPr>
            <p:ph sz="half" idx="1"/>
          </p:nvPr>
        </p:nvSpPr>
        <p:spPr>
          <a:xfrm>
            <a:off x="2507538" y="1215458"/>
            <a:ext cx="6636462" cy="5455123"/>
          </a:xfrm>
        </p:spPr>
        <p:txBody>
          <a:bodyPr>
            <a:normAutofit fontScale="85000" lnSpcReduction="20000"/>
          </a:bodyPr>
          <a:lstStyle/>
          <a:p>
            <a:pPr marL="0" indent="0">
              <a:buNone/>
              <a:defRPr/>
            </a:pPr>
            <a:r>
              <a:rPr lang="en-US" sz="2400" b="1" u="sng" dirty="0"/>
              <a:t>Data Modeling Tools</a:t>
            </a:r>
          </a:p>
          <a:p>
            <a:pPr marL="0" indent="0">
              <a:buNone/>
              <a:defRPr/>
            </a:pPr>
            <a:r>
              <a:rPr lang="en-US" sz="2400" dirty="0"/>
              <a:t>Tools that enable data users to model specific events, based on what has happened in the past under certain circumstances, to better predict future Earth science phenomena.</a:t>
            </a:r>
          </a:p>
          <a:p>
            <a:pPr marL="0" indent="0">
              <a:buNone/>
              <a:defRPr/>
            </a:pPr>
            <a:r>
              <a:rPr lang="en-US" sz="2400" dirty="0"/>
              <a:t>Examples include: </a:t>
            </a:r>
          </a:p>
          <a:p>
            <a:pPr marL="342900" indent="-342900">
              <a:buFont typeface="Arial"/>
              <a:buChar char="•"/>
              <a:defRPr/>
            </a:pPr>
            <a:r>
              <a:rPr lang="en-US" sz="2400" dirty="0" err="1"/>
              <a:t>GRid</a:t>
            </a:r>
            <a:r>
              <a:rPr lang="en-US" sz="2400" dirty="0"/>
              <a:t> Analysis and Display System (</a:t>
            </a:r>
            <a:r>
              <a:rPr lang="en-US" sz="2400" dirty="0" err="1"/>
              <a:t>GrADS</a:t>
            </a:r>
            <a:r>
              <a:rPr lang="en-US" sz="2400" dirty="0"/>
              <a:t>): an interactive desktop tool that offers easy access, manipulation, and visualization of earth science data. It offers two data models for handling gridded and station data and supports many data file formats (</a:t>
            </a:r>
            <a:r>
              <a:rPr lang="en-US" sz="2400" dirty="0" err="1"/>
              <a:t>NetCDF</a:t>
            </a:r>
            <a:r>
              <a:rPr lang="en-US" sz="2400" dirty="0"/>
              <a:t>, HDF4, HDF5, etc.).</a:t>
            </a:r>
          </a:p>
          <a:p>
            <a:pPr marL="342900" indent="-342900">
              <a:buFont typeface="Arial"/>
              <a:buChar char="•"/>
              <a:defRPr/>
            </a:pPr>
            <a:r>
              <a:rPr lang="en-US" sz="2400" dirty="0"/>
              <a:t>Multi-Instrument Inter-Calibration (MIIC II):  A software framework that provides better access to distributed data for inter-calibration by finding and acquiring matched samples for instruments on separate spacecraft. It offers support for both low Earth orbiting (LEO) Geosynchronous (GEO)</a:t>
            </a:r>
            <a:r>
              <a:rPr lang="en-US" sz="2400" b="1" i="1" dirty="0"/>
              <a:t> </a:t>
            </a:r>
            <a:r>
              <a:rPr lang="en-US" sz="2400" dirty="0"/>
              <a:t>satellite instruments.</a:t>
            </a:r>
            <a:endParaRPr lang="en-US" sz="2400" b="1" dirty="0"/>
          </a:p>
        </p:txBody>
      </p:sp>
      <p:pic>
        <p:nvPicPr>
          <p:cNvPr id="7" name="Picture 6"/>
          <p:cNvPicPr>
            <a:picLocks noChangeAspect="1"/>
          </p:cNvPicPr>
          <p:nvPr/>
        </p:nvPicPr>
        <p:blipFill>
          <a:blip r:embed="rId3"/>
          <a:stretch>
            <a:fillRect/>
          </a:stretch>
        </p:blipFill>
        <p:spPr>
          <a:xfrm>
            <a:off x="137123" y="3223670"/>
            <a:ext cx="2370415" cy="616504"/>
          </a:xfrm>
          <a:prstGeom prst="rect">
            <a:avLst/>
          </a:prstGeom>
        </p:spPr>
      </p:pic>
      <p:pic>
        <p:nvPicPr>
          <p:cNvPr id="8" name="Picture 7"/>
          <p:cNvPicPr>
            <a:picLocks noChangeAspect="1"/>
          </p:cNvPicPr>
          <p:nvPr/>
        </p:nvPicPr>
        <p:blipFill>
          <a:blip r:embed="rId4"/>
          <a:stretch>
            <a:fillRect/>
          </a:stretch>
        </p:blipFill>
        <p:spPr>
          <a:xfrm>
            <a:off x="137123" y="4513357"/>
            <a:ext cx="2370415" cy="2058518"/>
          </a:xfrm>
          <a:prstGeom prst="rect">
            <a:avLst/>
          </a:prstGeom>
        </p:spPr>
      </p:pic>
    </p:spTree>
    <p:extLst>
      <p:ext uri="{BB962C8B-B14F-4D97-AF65-F5344CB8AC3E}">
        <p14:creationId xmlns:p14="http://schemas.microsoft.com/office/powerpoint/2010/main" val="425441462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05095"/>
            <a:ext cx="5562600" cy="685800"/>
          </a:xfrm>
        </p:spPr>
        <p:txBody>
          <a:bodyPr/>
          <a:lstStyle/>
          <a:p>
            <a:r>
              <a:rPr lang="en-US" sz="3500" dirty="0" smtClean="0"/>
              <a:t>Prescriptive Analytics Technologies</a:t>
            </a:r>
            <a:endParaRPr lang="en-US" sz="3500" dirty="0"/>
          </a:p>
        </p:txBody>
      </p:sp>
      <p:sp>
        <p:nvSpPr>
          <p:cNvPr id="3" name="Content Placeholder 2"/>
          <p:cNvSpPr>
            <a:spLocks noGrp="1"/>
          </p:cNvSpPr>
          <p:nvPr>
            <p:ph sz="half" idx="1"/>
          </p:nvPr>
        </p:nvSpPr>
        <p:spPr>
          <a:xfrm>
            <a:off x="2061200" y="1735139"/>
            <a:ext cx="6168400" cy="2242730"/>
          </a:xfrm>
        </p:spPr>
        <p:txBody>
          <a:bodyPr>
            <a:normAutofit fontScale="92500" lnSpcReduction="20000"/>
          </a:bodyPr>
          <a:lstStyle/>
          <a:p>
            <a:pPr marL="0" indent="0">
              <a:buNone/>
            </a:pPr>
            <a:r>
              <a:rPr lang="en-US" b="1" dirty="0" smtClean="0"/>
              <a:t>Metrics Tools:</a:t>
            </a:r>
            <a:r>
              <a:rPr lang="en-US" dirty="0" smtClean="0"/>
              <a:t> </a:t>
            </a:r>
            <a:br>
              <a:rPr lang="en-US" dirty="0" smtClean="0"/>
            </a:br>
            <a:r>
              <a:rPr lang="en-US" dirty="0" smtClean="0"/>
              <a:t>By </a:t>
            </a:r>
            <a:r>
              <a:rPr lang="en-US" dirty="0"/>
              <a:t>collecting and organizing various metrics project management can gain a better understanding of the number of users, type and amount of data archived and distributed, and other related information needed to determine how to best apply resources to support the science </a:t>
            </a:r>
            <a:r>
              <a:rPr lang="en-US" dirty="0" smtClean="0"/>
              <a:t>community and determine the best course of action for future data ingest, archive, and distribution processes.</a:t>
            </a:r>
          </a:p>
        </p:txBody>
      </p:sp>
      <p:sp>
        <p:nvSpPr>
          <p:cNvPr id="6" name="Extract 5"/>
          <p:cNvSpPr/>
          <p:nvPr/>
        </p:nvSpPr>
        <p:spPr bwMode="auto">
          <a:xfrm>
            <a:off x="49702" y="941971"/>
            <a:ext cx="2057400" cy="2057400"/>
          </a:xfrm>
          <a:prstGeom prst="flowChartExtract">
            <a:avLst/>
          </a:prstGeom>
          <a:solidFill>
            <a:srgbClr val="FFAF24"/>
          </a:solidFill>
        </p:spPr>
        <p:style>
          <a:lnRef idx="0">
            <a:schemeClr val="accent6"/>
          </a:lnRef>
          <a:fillRef idx="3">
            <a:schemeClr val="accent6"/>
          </a:fillRef>
          <a:effectRef idx="3">
            <a:schemeClr val="accent6"/>
          </a:effectRef>
          <a:fontRef idx="minor">
            <a:schemeClr val="lt1"/>
          </a:fontRef>
        </p:style>
        <p:txBody>
          <a:bodyPr anchor="ctr"/>
          <a:lstStyle/>
          <a:p>
            <a:pPr>
              <a:lnSpc>
                <a:spcPct val="115000"/>
              </a:lnSpc>
              <a:spcBef>
                <a:spcPts val="600"/>
              </a:spcBef>
              <a:spcAft>
                <a:spcPts val="1600"/>
              </a:spcAft>
            </a:pPr>
            <a:r>
              <a:rPr lang="en-US" sz="1200">
                <a:latin typeface="Arial"/>
                <a:ea typeface="Times New Roman"/>
                <a:cs typeface="Times New Roman"/>
              </a:rPr>
              <a:t> </a:t>
            </a:r>
          </a:p>
        </p:txBody>
      </p:sp>
      <p:sp>
        <p:nvSpPr>
          <p:cNvPr id="4" name="Text Box 10"/>
          <p:cNvSpPr txBox="1">
            <a:spLocks noChangeArrowheads="1"/>
          </p:cNvSpPr>
          <p:nvPr/>
        </p:nvSpPr>
        <p:spPr bwMode="auto">
          <a:xfrm>
            <a:off x="116095" y="1960377"/>
            <a:ext cx="1945104" cy="12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marL="0" marR="0" algn="ctr">
              <a:lnSpc>
                <a:spcPct val="115000"/>
              </a:lnSpc>
              <a:spcBef>
                <a:spcPts val="0"/>
              </a:spcBef>
              <a:spcAft>
                <a:spcPts val="0"/>
              </a:spcAft>
            </a:pPr>
            <a:r>
              <a:rPr lang="en-US" sz="1600" b="1" kern="1200" dirty="0">
                <a:solidFill>
                  <a:srgbClr val="000000"/>
                </a:solidFill>
                <a:effectLst/>
                <a:latin typeface="Cambria"/>
                <a:ea typeface="Cambria"/>
                <a:cs typeface="Times New Roman"/>
              </a:rPr>
              <a:t>Prescriptive</a:t>
            </a:r>
            <a:endParaRPr lang="en-US" sz="1600" dirty="0">
              <a:effectLst/>
              <a:latin typeface="Arial"/>
              <a:ea typeface="Cambria"/>
              <a:cs typeface="Times New Roman"/>
            </a:endParaRPr>
          </a:p>
          <a:p>
            <a:pPr marL="0" marR="0" algn="ctr">
              <a:lnSpc>
                <a:spcPct val="115000"/>
              </a:lnSpc>
              <a:spcBef>
                <a:spcPts val="0"/>
              </a:spcBef>
              <a:spcAft>
                <a:spcPts val="0"/>
              </a:spcAft>
            </a:pPr>
            <a:r>
              <a:rPr lang="en-US" sz="1600" i="1" kern="1200" dirty="0">
                <a:solidFill>
                  <a:srgbClr val="000000"/>
                </a:solidFill>
                <a:effectLst/>
                <a:latin typeface="Cambria"/>
                <a:ea typeface="Cambria"/>
                <a:cs typeface="Times New Roman"/>
              </a:rPr>
              <a:t>What’s the best course of action?</a:t>
            </a:r>
            <a:endParaRPr lang="en-US" sz="1600" dirty="0">
              <a:effectLst/>
              <a:latin typeface="Arial"/>
              <a:ea typeface="Cambria"/>
              <a:cs typeface="Times New Roman"/>
            </a:endParaRPr>
          </a:p>
        </p:txBody>
      </p:sp>
      <p:pic>
        <p:nvPicPr>
          <p:cNvPr id="7" name="Picture 6"/>
          <p:cNvPicPr>
            <a:picLocks noChangeAspect="1"/>
          </p:cNvPicPr>
          <p:nvPr/>
        </p:nvPicPr>
        <p:blipFill>
          <a:blip r:embed="rId3"/>
          <a:stretch>
            <a:fillRect/>
          </a:stretch>
        </p:blipFill>
        <p:spPr>
          <a:xfrm>
            <a:off x="0" y="4834641"/>
            <a:ext cx="5039308" cy="1642591"/>
          </a:xfrm>
          <a:prstGeom prst="rect">
            <a:avLst/>
          </a:prstGeom>
        </p:spPr>
      </p:pic>
      <p:sp>
        <p:nvSpPr>
          <p:cNvPr id="8" name="TextBox 7"/>
          <p:cNvSpPr txBox="1"/>
          <p:nvPr/>
        </p:nvSpPr>
        <p:spPr>
          <a:xfrm>
            <a:off x="2107102" y="3865412"/>
            <a:ext cx="3865621" cy="923330"/>
          </a:xfrm>
          <a:prstGeom prst="rect">
            <a:avLst/>
          </a:prstGeom>
          <a:noFill/>
        </p:spPr>
        <p:txBody>
          <a:bodyPr wrap="square" rtlCol="0">
            <a:spAutoFit/>
          </a:bodyPr>
          <a:lstStyle/>
          <a:p>
            <a:r>
              <a:rPr lang="en-US" dirty="0" smtClean="0"/>
              <a:t>Examples include:</a:t>
            </a:r>
          </a:p>
          <a:p>
            <a:pPr marL="285750" indent="-285750">
              <a:buFont typeface="Arial"/>
              <a:buChar char="•"/>
            </a:pPr>
            <a:r>
              <a:rPr lang="en-US" dirty="0" smtClean="0"/>
              <a:t>ESDIS Metrics System (EMS)</a:t>
            </a:r>
            <a:endParaRPr lang="en-US" dirty="0"/>
          </a:p>
          <a:p>
            <a:pPr marL="285750" indent="-285750">
              <a:buFont typeface="Arial"/>
              <a:buChar char="•"/>
            </a:pPr>
            <a:r>
              <a:rPr lang="en-US" dirty="0" err="1" smtClean="0"/>
              <a:t>CrazyEgg</a:t>
            </a:r>
            <a:r>
              <a:rPr lang="en-US" dirty="0" smtClean="0"/>
              <a:t>/Heat Maps: </a:t>
            </a:r>
            <a:endParaRPr lang="en-US" dirty="0"/>
          </a:p>
        </p:txBody>
      </p:sp>
      <p:pic>
        <p:nvPicPr>
          <p:cNvPr id="9" name="Picture 8"/>
          <p:cNvPicPr>
            <a:picLocks noChangeAspect="1"/>
          </p:cNvPicPr>
          <p:nvPr/>
        </p:nvPicPr>
        <p:blipFill>
          <a:blip r:embed="rId4"/>
          <a:stretch>
            <a:fillRect/>
          </a:stretch>
        </p:blipFill>
        <p:spPr>
          <a:xfrm>
            <a:off x="5208540" y="4375655"/>
            <a:ext cx="3821916" cy="2101577"/>
          </a:xfrm>
          <a:prstGeom prst="rect">
            <a:avLst/>
          </a:prstGeom>
        </p:spPr>
      </p:pic>
    </p:spTree>
    <p:extLst>
      <p:ext uri="{BB962C8B-B14F-4D97-AF65-F5344CB8AC3E}">
        <p14:creationId xmlns:p14="http://schemas.microsoft.com/office/powerpoint/2010/main" val="26792126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heme based on ASDC Develop Presentation">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Theme based on ASDC Develop Presentation.thmx</Template>
  <TotalTime>415</TotalTime>
  <Words>632</Words>
  <Application>Microsoft Macintosh PowerPoint</Application>
  <PresentationFormat>On-screen Show (4:3)</PresentationFormat>
  <Paragraphs>100</Paragraphs>
  <Slides>11</Slides>
  <Notes>5</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 based on ASDC Develop Presentation</vt:lpstr>
      <vt:lpstr>Promising data analytics technologies   Tiffany Mathews</vt:lpstr>
      <vt:lpstr> Intro to NASA   Earth Science Data Operations</vt:lpstr>
      <vt:lpstr>Research Data Lifecycle </vt:lpstr>
      <vt:lpstr>Analytics Types</vt:lpstr>
      <vt:lpstr>Descriptive Analytics Technologies</vt:lpstr>
      <vt:lpstr>Diagnostic Analytics Technologies</vt:lpstr>
      <vt:lpstr>Discoverative Analytics Technologies</vt:lpstr>
      <vt:lpstr>Predictive Analytics Technologies</vt:lpstr>
      <vt:lpstr>Prescriptive Analytics Technologies</vt:lpstr>
      <vt:lpstr>Additional Analytics Opportunities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Mathews, Tiffany J. (LARC-E301) INC]</dc:creator>
  <cp:lastModifiedBy>Mathews, Tiffany J. (LARC-E301) INC]</cp:lastModifiedBy>
  <cp:revision>30</cp:revision>
  <dcterms:created xsi:type="dcterms:W3CDTF">2014-12-30T14:06:43Z</dcterms:created>
  <dcterms:modified xsi:type="dcterms:W3CDTF">2014-12-30T21:01:46Z</dcterms:modified>
</cp:coreProperties>
</file>